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4" r:id="rId7"/>
    <p:sldId id="284" r:id="rId8"/>
    <p:sldId id="267" r:id="rId9"/>
    <p:sldId id="270" r:id="rId10"/>
    <p:sldId id="279" r:id="rId11"/>
    <p:sldId id="285" r:id="rId12"/>
    <p:sldId id="286" r:id="rId13"/>
    <p:sldId id="280" r:id="rId14"/>
    <p:sldId id="287" r:id="rId15"/>
    <p:sldId id="288" r:id="rId16"/>
    <p:sldId id="289" r:id="rId17"/>
  </p:sldIdLst>
  <p:sldSz cx="9144000" cy="5143500" type="screen16x9"/>
  <p:notesSz cx="6858000" cy="9144000"/>
  <p:embeddedFontLst>
    <p:embeddedFont>
      <p:font typeface="Titillium Web" panose="020B060402020202020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Dosis Light" panose="020B0604020202020204" charset="0"/>
      <p:regular r:id="rId27"/>
      <p:bold r:id="rId28"/>
    </p:embeddedFont>
    <p:embeddedFont>
      <p:font typeface="Titillium Web Light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AC4"/>
    <a:srgbClr val="161C4A"/>
    <a:srgbClr val="6699FF"/>
    <a:srgbClr val="25669B"/>
    <a:srgbClr val="0066CC"/>
    <a:srgbClr val="27557B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8AE39A-ACF0-4F18-B36A-6CF45ECFC645}">
  <a:tblStyle styleId="{448AE39A-ACF0-4F18-B36A-6CF45ECFC6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98561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322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Google Shape;403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6" name="Google Shape;403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92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632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590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3" name="Google Shape;404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4" name="Google Shape;4044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85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881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49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554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862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7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" name="Google Shape;390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3" name="Google Shape;390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793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" name="Google Shape;390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3" name="Google Shape;390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718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Google Shape;392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6" name="Google Shape;392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630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5" name="Google Shape;395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6" name="Google Shape;395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5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845" name="Google Shape;1845;p6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6" name="Google Shape;1846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6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4" name="Google Shape;1904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7" name="Google Shape;1967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8" name="Google Shape;2068;p6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69" name="Google Shape;2069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2125" name="Google Shape;2125;p7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26" name="Google Shape;2126;p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7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184" name="Google Shape;2184;p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47" name="Google Shape;2247;p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8" name="Google Shape;2348;p7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349" name="Google Shape;2349;p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9" name="Google Shape;2399;p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402" name="Google Shape;2402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3" name="Google Shape;2403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0" name="Google Shape;2460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1" name="Google Shape;2461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4" name="Google Shape;2524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5" name="Google Shape;2625;p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6" name="Google Shape;2626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6" name="Google Shape;2676;p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Google Shape;2955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Google Shape;2956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4" name="Google Shape;3014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7" name="Google Shape;3077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79" name="Google Shape;3179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9" name="Google Shape;3229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nsplash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2945605" y="634095"/>
            <a:ext cx="4808842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sz="3200" b="1" dirty="0" smtClean="0"/>
              <a:t>Preparatoria Maestro</a:t>
            </a:r>
            <a:br>
              <a:rPr lang="es-MX" sz="3200" b="1" dirty="0" smtClean="0"/>
            </a:br>
            <a:r>
              <a:rPr lang="es-MX" sz="3200" b="1" dirty="0" smtClean="0"/>
              <a:t>Antonio Caso  </a:t>
            </a:r>
            <a:r>
              <a:rPr lang="es-MX" sz="2800" dirty="0" smtClean="0">
                <a:solidFill>
                  <a:schemeClr val="bg1"/>
                </a:solidFill>
              </a:rPr>
              <a:t>1016</a:t>
            </a:r>
            <a:endParaRPr sz="2800" dirty="0">
              <a:solidFill>
                <a:schemeClr val="bg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648985" y="338137"/>
            <a:ext cx="2084690" cy="1455758"/>
            <a:chOff x="648985" y="338137"/>
            <a:chExt cx="2084690" cy="1455758"/>
          </a:xfrm>
        </p:grpSpPr>
        <p:sp>
          <p:nvSpPr>
            <p:cNvPr id="3" name="Rectángulo 2"/>
            <p:cNvSpPr/>
            <p:nvPr/>
          </p:nvSpPr>
          <p:spPr>
            <a:xfrm>
              <a:off x="648985" y="338137"/>
              <a:ext cx="2084690" cy="1455758"/>
            </a:xfrm>
            <a:prstGeom prst="rect">
              <a:avLst/>
            </a:prstGeom>
            <a:solidFill>
              <a:srgbClr val="27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026" name="Picture 2" descr="logo PREPARATORIA MAESTRO ANTONIO CAS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1" t="25151" r="21087" b="23551"/>
            <a:stretch/>
          </p:blipFill>
          <p:spPr bwMode="auto">
            <a:xfrm>
              <a:off x="860915" y="497681"/>
              <a:ext cx="1739826" cy="1162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uadroTexto 3"/>
          <p:cNvSpPr txBox="1"/>
          <p:nvPr/>
        </p:nvSpPr>
        <p:spPr>
          <a:xfrm>
            <a:off x="648984" y="3009900"/>
            <a:ext cx="5913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Lo que se llevaron y lo que nos trajeron, </a:t>
            </a:r>
            <a:r>
              <a:rPr lang="es-MX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el encuentro </a:t>
            </a:r>
            <a:r>
              <a:rPr lang="es-MX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de dos culturas: indígenas </a:t>
            </a:r>
            <a:r>
              <a:rPr lang="es-MX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y españoles</a:t>
            </a:r>
            <a:endParaRPr lang="es-MX" sz="180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8984" y="3819525"/>
            <a:ext cx="2987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Equipo 4      </a:t>
            </a: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5to Grado</a:t>
            </a:r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730828" y="3819525"/>
            <a:ext cx="0" cy="388352"/>
          </a:xfrm>
          <a:prstGeom prst="line">
            <a:avLst/>
          </a:prstGeom>
          <a:ln>
            <a:solidFill>
              <a:srgbClr val="6699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Google Shape;4038;p36"/>
          <p:cNvSpPr txBox="1">
            <a:spLocks noGrp="1"/>
          </p:cNvSpPr>
          <p:nvPr>
            <p:ph type="ctrTitle" idx="4294967295"/>
          </p:nvPr>
        </p:nvSpPr>
        <p:spPr>
          <a:xfrm>
            <a:off x="762000" y="933450"/>
            <a:ext cx="4863900" cy="21716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80BFB7"/>
                </a:solidFill>
              </a:rPr>
              <a:t>Planeación </a:t>
            </a:r>
            <a:br>
              <a:rPr lang="en" sz="6000" dirty="0" smtClean="0">
                <a:solidFill>
                  <a:srgbClr val="80BFB7"/>
                </a:solidFill>
              </a:rPr>
            </a:br>
            <a:r>
              <a:rPr lang="en" sz="6000" dirty="0" smtClean="0">
                <a:solidFill>
                  <a:srgbClr val="80BFB7"/>
                </a:solidFill>
              </a:rPr>
              <a:t>de clase</a:t>
            </a:r>
            <a:endParaRPr sz="6000" dirty="0">
              <a:solidFill>
                <a:srgbClr val="80BFB7"/>
              </a:solidFill>
            </a:endParaRPr>
          </a:p>
        </p:txBody>
      </p:sp>
      <p:sp>
        <p:nvSpPr>
          <p:cNvPr id="4041" name="Google Shape;4041;p3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807650" y="514350"/>
            <a:ext cx="6761100" cy="17777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MX" b="1" dirty="0"/>
              <a:t>1. Contenidos/Temas</a:t>
            </a:r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    Involucrados</a:t>
            </a:r>
            <a:r>
              <a:rPr lang="es-MX" dirty="0"/>
              <a:t/>
            </a:r>
            <a:br>
              <a:rPr lang="es-MX" dirty="0"/>
            </a:br>
            <a:endParaRPr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527800" y="2028825"/>
            <a:ext cx="69398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sz="1600" dirty="0" smtClean="0"/>
              <a:t>Manejo y Uso del color</a:t>
            </a:r>
          </a:p>
          <a:p>
            <a:pPr lvl="0"/>
            <a:r>
              <a:rPr lang="es-MX" sz="1600" dirty="0" smtClean="0"/>
              <a:t>Elementos </a:t>
            </a:r>
            <a:r>
              <a:rPr lang="es-MX" sz="1600" dirty="0"/>
              <a:t>del lenguaje pictórico y su </a:t>
            </a:r>
            <a:r>
              <a:rPr lang="es-MX" sz="1600" dirty="0" smtClean="0"/>
              <a:t>interpretación</a:t>
            </a:r>
            <a:endParaRPr lang="es-MX" sz="1600" dirty="0"/>
          </a:p>
          <a:p>
            <a:pPr lvl="0"/>
            <a:r>
              <a:rPr lang="es-MX" sz="1600" dirty="0"/>
              <a:t>Relaciones de lenguaje y análisis  en el espacio pictórico</a:t>
            </a:r>
          </a:p>
          <a:p>
            <a:endParaRPr lang="es-MX" sz="1600" dirty="0"/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34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06500" y="-1"/>
            <a:ext cx="6761100" cy="29813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MX" b="1" dirty="0"/>
              <a:t>2. Conceptos clave,</a:t>
            </a:r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     Trascendentales.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527800" y="2028825"/>
            <a:ext cx="69398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sz="1600" dirty="0">
                <a:latin typeface="Century Gothic" panose="020B0502020202020204" pitchFamily="34" charset="0"/>
              </a:rPr>
              <a:t>Espacio pictórico</a:t>
            </a:r>
          </a:p>
          <a:p>
            <a:pPr lvl="0"/>
            <a:r>
              <a:rPr lang="es-MX" sz="1600" dirty="0">
                <a:latin typeface="Century Gothic" panose="020B0502020202020204" pitchFamily="34" charset="0"/>
              </a:rPr>
              <a:t>Composición bidimensional</a:t>
            </a:r>
          </a:p>
          <a:p>
            <a:pPr lvl="0"/>
            <a:r>
              <a:rPr lang="es-MX" sz="1600" dirty="0">
                <a:latin typeface="Century Gothic" panose="020B0502020202020204" pitchFamily="34" charset="0"/>
              </a:rPr>
              <a:t>Percepción y uso del Color</a:t>
            </a:r>
          </a:p>
          <a:p>
            <a:pPr lvl="0"/>
            <a:r>
              <a:rPr lang="es-MX" sz="1600" dirty="0">
                <a:latin typeface="Century Gothic" panose="020B0502020202020204" pitchFamily="34" charset="0"/>
              </a:rPr>
              <a:t>Expresión creativa mediante técnicas visuales</a:t>
            </a:r>
            <a:r>
              <a:rPr lang="es-MX" sz="1600" dirty="0"/>
              <a:t>.</a:t>
            </a:r>
          </a:p>
          <a:p>
            <a:endParaRPr lang="es-MX" sz="1600" dirty="0"/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0561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6" name="Google Shape;4046;p3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El color</a:t>
            </a:r>
            <a:endParaRPr dirty="0"/>
          </a:p>
        </p:txBody>
      </p:sp>
      <p:sp>
        <p:nvSpPr>
          <p:cNvPr id="4047" name="Google Shape;4047;p37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Special thanks to all the people who made and released these awesome resources for free: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 dirty="0"/>
              <a:t>Presentation template by </a:t>
            </a:r>
            <a:r>
              <a:rPr lang="en" sz="2400" u="sng" dirty="0">
                <a:solidFill>
                  <a:srgbClr val="0B87A1"/>
                </a:solidFill>
                <a:hlinkClick r:id="rId3"/>
              </a:rPr>
              <a:t>SlidesCarnival</a:t>
            </a:r>
            <a:endParaRPr sz="2400" dirty="0">
              <a:solidFill>
                <a:srgbClr val="0B87A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 dirty="0"/>
              <a:t>Photographs by </a:t>
            </a:r>
            <a:r>
              <a:rPr lang="en" sz="2400" u="sng" dirty="0">
                <a:solidFill>
                  <a:srgbClr val="0B87A1"/>
                </a:solidFill>
                <a:hlinkClick r:id="rId4"/>
              </a:rPr>
              <a:t>Unsplash</a:t>
            </a:r>
            <a:endParaRPr sz="2400" dirty="0">
              <a:solidFill>
                <a:srgbClr val="0B87A1"/>
              </a:solidFill>
            </a:endParaRPr>
          </a:p>
        </p:txBody>
      </p:sp>
      <p:sp>
        <p:nvSpPr>
          <p:cNvPr id="4048" name="Google Shape;4048;p3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14</a:t>
            </a:fld>
            <a:endParaRPr lang="es-MX"/>
          </a:p>
        </p:txBody>
      </p:sp>
      <p:cxnSp>
        <p:nvCxnSpPr>
          <p:cNvPr id="31" name="Conector angular 30"/>
          <p:cNvCxnSpPr>
            <a:stCxn id="7" idx="3"/>
          </p:cNvCxnSpPr>
          <p:nvPr/>
        </p:nvCxnSpPr>
        <p:spPr>
          <a:xfrm>
            <a:off x="4771589" y="2030314"/>
            <a:ext cx="1123210" cy="3890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818223" y="742950"/>
            <a:ext cx="2543175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Identificador Cromático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3408028" y="1876425"/>
            <a:ext cx="1363561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Color</a:t>
            </a:r>
            <a:endParaRPr lang="es-MX" dirty="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4089808" y="1050727"/>
            <a:ext cx="0" cy="8256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angular 13"/>
          <p:cNvCxnSpPr/>
          <p:nvPr/>
        </p:nvCxnSpPr>
        <p:spPr>
          <a:xfrm rot="10800000" flipV="1">
            <a:off x="2694399" y="2030312"/>
            <a:ext cx="713630" cy="38903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1330838" y="2265461"/>
            <a:ext cx="1363561" cy="307777"/>
          </a:xfrm>
          <a:prstGeom prst="rect">
            <a:avLst/>
          </a:prstGeom>
          <a:solidFill>
            <a:srgbClr val="56CA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Clasificación</a:t>
            </a:r>
            <a:endParaRPr lang="es-MX" dirty="0"/>
          </a:p>
        </p:txBody>
      </p:sp>
      <p:cxnSp>
        <p:nvCxnSpPr>
          <p:cNvPr id="19" name="Conector recto de flecha 18"/>
          <p:cNvCxnSpPr>
            <a:stCxn id="7" idx="2"/>
          </p:cNvCxnSpPr>
          <p:nvPr/>
        </p:nvCxnSpPr>
        <p:spPr>
          <a:xfrm flipH="1">
            <a:off x="4089808" y="2184202"/>
            <a:ext cx="1" cy="95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3055602" y="3163787"/>
            <a:ext cx="209624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Forma Compositora</a:t>
            </a:r>
            <a:endParaRPr lang="es-MX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550915" y="3989485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Armonías </a:t>
            </a:r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671589" y="3989485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Contraste</a:t>
            </a:r>
            <a:endParaRPr lang="es-MX" dirty="0"/>
          </a:p>
        </p:txBody>
      </p:sp>
      <p:cxnSp>
        <p:nvCxnSpPr>
          <p:cNvPr id="24" name="Conector recto de flecha 23"/>
          <p:cNvCxnSpPr/>
          <p:nvPr/>
        </p:nvCxnSpPr>
        <p:spPr>
          <a:xfrm flipH="1">
            <a:off x="3029222" y="3505645"/>
            <a:ext cx="757611" cy="497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4436266" y="3505645"/>
            <a:ext cx="632660" cy="517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5894799" y="2265461"/>
            <a:ext cx="1363561" cy="307777"/>
          </a:xfrm>
          <a:prstGeom prst="rect">
            <a:avLst/>
          </a:prstGeom>
          <a:solidFill>
            <a:srgbClr val="56CA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Asociaciones</a:t>
            </a:r>
            <a:endParaRPr lang="es-MX" dirty="0"/>
          </a:p>
        </p:txBody>
      </p:sp>
      <p:sp>
        <p:nvSpPr>
          <p:cNvPr id="33" name="CuadroTexto 32"/>
          <p:cNvSpPr txBox="1"/>
          <p:nvPr/>
        </p:nvSpPr>
        <p:spPr>
          <a:xfrm>
            <a:off x="7010393" y="2873570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Culturales </a:t>
            </a:r>
            <a:endParaRPr lang="es-MX" dirty="0"/>
          </a:p>
        </p:txBody>
      </p:sp>
      <p:sp>
        <p:nvSpPr>
          <p:cNvPr id="34" name="CuadroTexto 33"/>
          <p:cNvSpPr txBox="1"/>
          <p:nvPr/>
        </p:nvSpPr>
        <p:spPr>
          <a:xfrm>
            <a:off x="5463477" y="2896639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Psicológicas</a:t>
            </a:r>
            <a:endParaRPr lang="es-MX" dirty="0"/>
          </a:p>
        </p:txBody>
      </p:sp>
      <p:cxnSp>
        <p:nvCxnSpPr>
          <p:cNvPr id="38" name="Conector recto de flecha 37"/>
          <p:cNvCxnSpPr/>
          <p:nvPr/>
        </p:nvCxnSpPr>
        <p:spPr>
          <a:xfrm flipH="1">
            <a:off x="5894799" y="2573238"/>
            <a:ext cx="562668" cy="382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>
            <a:off x="6898068" y="2549424"/>
            <a:ext cx="444408" cy="324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160308" y="3281599"/>
            <a:ext cx="2712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Primarios / secundarios / terciarios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Análogos / Complementarios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Neutros / Acromáticos</a:t>
            </a:r>
            <a:endParaRPr lang="es-MX" sz="1200" dirty="0"/>
          </a:p>
        </p:txBody>
      </p:sp>
      <p:cxnSp>
        <p:nvCxnSpPr>
          <p:cNvPr id="44" name="Conector angular 43"/>
          <p:cNvCxnSpPr/>
          <p:nvPr/>
        </p:nvCxnSpPr>
        <p:spPr>
          <a:xfrm rot="5400000">
            <a:off x="1033374" y="2664569"/>
            <a:ext cx="714102" cy="5028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0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CLASE - Evidencias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15</a:t>
            </a:fld>
            <a:endParaRPr lang="es-MX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25457" t="18414" r="24984" b="21514"/>
          <a:stretch/>
        </p:blipFill>
        <p:spPr bwMode="auto">
          <a:xfrm>
            <a:off x="261100" y="1796131"/>
            <a:ext cx="3295650" cy="2605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/>
          <a:srcRect l="25967" t="17073" r="25153" b="18598"/>
          <a:stretch/>
        </p:blipFill>
        <p:spPr bwMode="auto">
          <a:xfrm>
            <a:off x="3965500" y="1596775"/>
            <a:ext cx="3435426" cy="263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224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16</a:t>
            </a:fld>
            <a:endParaRPr lang="es-MX"/>
          </a:p>
        </p:txBody>
      </p:sp>
      <p:pic>
        <p:nvPicPr>
          <p:cNvPr id="5" name="Imagen 4"/>
          <p:cNvPicPr/>
          <p:nvPr/>
        </p:nvPicPr>
        <p:blipFill rotWithShape="1">
          <a:blip r:embed="rId3"/>
          <a:srcRect l="36321" t="16905" r="36185" b="19702"/>
          <a:stretch/>
        </p:blipFill>
        <p:spPr bwMode="auto">
          <a:xfrm>
            <a:off x="640231" y="311100"/>
            <a:ext cx="3255494" cy="4337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4"/>
          <a:srcRect l="27781" t="19018" r="30448" b="18495"/>
          <a:stretch/>
        </p:blipFill>
        <p:spPr bwMode="auto">
          <a:xfrm>
            <a:off x="4252912" y="167251"/>
            <a:ext cx="2690813" cy="2147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5"/>
          <a:srcRect l="38017" t="16905" r="25323" b="20306"/>
          <a:stretch/>
        </p:blipFill>
        <p:spPr bwMode="auto">
          <a:xfrm>
            <a:off x="4371976" y="2378025"/>
            <a:ext cx="2571749" cy="2405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907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14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INTEGRANTES</a:t>
            </a:r>
            <a:endParaRPr dirty="0"/>
          </a:p>
        </p:txBody>
      </p:sp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554100" y="1863475"/>
            <a:ext cx="7294500" cy="1470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>
              <a:buSzPts val="2400"/>
            </a:pPr>
            <a:r>
              <a:rPr lang="es-MX" dirty="0">
                <a:latin typeface="Century Gothic" panose="020B0502020202020204" pitchFamily="34" charset="0"/>
              </a:rPr>
              <a:t>Luis E. Chiquillo Hernández ---- </a:t>
            </a:r>
            <a:r>
              <a:rPr lang="es-MX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Biología</a:t>
            </a:r>
            <a:endParaRPr dirty="0"/>
          </a:p>
          <a:p>
            <a:pPr indent="-381000">
              <a:spcBef>
                <a:spcPts val="0"/>
              </a:spcBef>
              <a:buSzPts val="2400"/>
            </a:pPr>
            <a:r>
              <a:rPr lang="es-MX" dirty="0" smtClean="0">
                <a:latin typeface="Century Gothic" panose="020B0502020202020204" pitchFamily="34" charset="0"/>
              </a:rPr>
              <a:t>Carlos </a:t>
            </a:r>
            <a:r>
              <a:rPr lang="es-MX" dirty="0">
                <a:latin typeface="Century Gothic" panose="020B0502020202020204" pitchFamily="34" charset="0"/>
              </a:rPr>
              <a:t>López Villegas -------- </a:t>
            </a:r>
            <a:r>
              <a:rPr lang="es-MX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Historia de </a:t>
            </a:r>
            <a:r>
              <a:rPr lang="es-MX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México</a:t>
            </a:r>
            <a:endParaRPr dirty="0"/>
          </a:p>
          <a:p>
            <a:pPr indent="-381000">
              <a:spcBef>
                <a:spcPts val="0"/>
              </a:spcBef>
              <a:buSzPts val="2400"/>
            </a:pPr>
            <a:r>
              <a:rPr lang="es-MX" dirty="0" smtClean="0">
                <a:latin typeface="Century Gothic" panose="020B0502020202020204" pitchFamily="34" charset="0"/>
              </a:rPr>
              <a:t>Alma </a:t>
            </a:r>
            <a:r>
              <a:rPr lang="es-MX" dirty="0">
                <a:latin typeface="Century Gothic" panose="020B0502020202020204" pitchFamily="34" charset="0"/>
              </a:rPr>
              <a:t>K. Medina Rangel ---- </a:t>
            </a:r>
            <a:r>
              <a:rPr lang="es-MX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Ed. Estéticas y Artísticas (Pintura)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15"/>
          <p:cNvSpPr txBox="1">
            <a:spLocks noGrp="1"/>
          </p:cNvSpPr>
          <p:nvPr>
            <p:ph type="ctrTitle" idx="4294967295"/>
          </p:nvPr>
        </p:nvSpPr>
        <p:spPr>
          <a:xfrm>
            <a:off x="3319625" y="668950"/>
            <a:ext cx="3731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sz="3000" dirty="0"/>
              <a:t>Ciclo escolar en el que se planea llevar a cabo el proyecto</a:t>
            </a:r>
            <a:endParaRPr sz="3000" dirty="0"/>
          </a:p>
        </p:txBody>
      </p:sp>
      <p:sp>
        <p:nvSpPr>
          <p:cNvPr id="3851" name="Google Shape;3851;p15"/>
          <p:cNvSpPr txBox="1">
            <a:spLocks noGrp="1"/>
          </p:cNvSpPr>
          <p:nvPr>
            <p:ph type="subTitle" idx="4294967295"/>
          </p:nvPr>
        </p:nvSpPr>
        <p:spPr>
          <a:xfrm>
            <a:off x="5405600" y="2121123"/>
            <a:ext cx="1900075" cy="5935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latin typeface="Titillium Web"/>
                <a:ea typeface="Titillium Web"/>
                <a:cs typeface="Titillium Web"/>
                <a:sym typeface="Titillium Web"/>
              </a:rPr>
              <a:t>2018 -2019</a:t>
            </a:r>
            <a:endParaRPr b="1" dirty="0"/>
          </a:p>
        </p:txBody>
      </p:sp>
      <p:pic>
        <p:nvPicPr>
          <p:cNvPr id="3852" name="Google Shape;3852;p15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23367" r="21417"/>
          <a:stretch/>
        </p:blipFill>
        <p:spPr>
          <a:xfrm>
            <a:off x="0" y="0"/>
            <a:ext cx="284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3" name="Google Shape;3853;p1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381000" y="110710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Nombre del proyecto</a:t>
            </a:r>
            <a:endParaRPr dirty="0"/>
          </a:p>
        </p:txBody>
      </p:sp>
      <p:sp>
        <p:nvSpPr>
          <p:cNvPr id="4" name="CuadroTexto 3"/>
          <p:cNvSpPr txBox="1"/>
          <p:nvPr/>
        </p:nvSpPr>
        <p:spPr>
          <a:xfrm>
            <a:off x="381001" y="3009900"/>
            <a:ext cx="63055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900" b="1" dirty="0">
                <a:solidFill>
                  <a:srgbClr val="161C4A"/>
                </a:solidFill>
                <a:latin typeface="Century Gothic" panose="020B0502020202020204" pitchFamily="34" charset="0"/>
              </a:rPr>
              <a:t>Lo que se llevaron y lo que nos trajeron, </a:t>
            </a:r>
            <a:r>
              <a:rPr lang="es-MX" sz="1900" b="1" dirty="0" smtClean="0">
                <a:solidFill>
                  <a:srgbClr val="161C4A"/>
                </a:solidFill>
                <a:latin typeface="Century Gothic" panose="020B0502020202020204" pitchFamily="34" charset="0"/>
              </a:rPr>
              <a:t>el encuentro de </a:t>
            </a:r>
            <a:r>
              <a:rPr lang="es-MX" sz="1900" b="1" dirty="0">
                <a:solidFill>
                  <a:srgbClr val="161C4A"/>
                </a:solidFill>
                <a:latin typeface="Century Gothic" panose="020B0502020202020204" pitchFamily="34" charset="0"/>
              </a:rPr>
              <a:t>dos culturas: indígenas </a:t>
            </a:r>
            <a:r>
              <a:rPr lang="es-MX" sz="1900" b="1" dirty="0" smtClean="0">
                <a:solidFill>
                  <a:srgbClr val="161C4A"/>
                </a:solidFill>
                <a:latin typeface="Century Gothic" panose="020B0502020202020204" pitchFamily="34" charset="0"/>
              </a:rPr>
              <a:t>y españoles</a:t>
            </a:r>
            <a:endParaRPr lang="es-MX" sz="1900" b="1" dirty="0">
              <a:solidFill>
                <a:srgbClr val="161C4A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/>
              <a:t>Introducción o justificación y descripción del proyecto</a:t>
            </a:r>
            <a:endParaRPr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718300" y="1981200"/>
            <a:ext cx="69398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S" sz="1600" dirty="0" smtClean="0">
                <a:latin typeface="Century Gothic" panose="020B0502020202020204" pitchFamily="34" charset="0"/>
              </a:rPr>
              <a:t>El proyecto </a:t>
            </a:r>
            <a:r>
              <a:rPr lang="es-MX" sz="1600" dirty="0" smtClean="0">
                <a:latin typeface="Century Gothic" panose="020B0502020202020204" pitchFamily="34" charset="0"/>
              </a:rPr>
              <a:t>pretende crear consciencia  en los alumnos sobre </a:t>
            </a:r>
            <a:r>
              <a:rPr lang="es-MX" sz="1600" dirty="0">
                <a:latin typeface="Century Gothic" panose="020B0502020202020204" pitchFamily="34" charset="0"/>
              </a:rPr>
              <a:t>el sincretismo que se dio a partir del encuentro de la cultura indígena </a:t>
            </a:r>
            <a:r>
              <a:rPr lang="es-MX" sz="1600" dirty="0" smtClean="0">
                <a:latin typeface="Century Gothic" panose="020B0502020202020204" pitchFamily="34" charset="0"/>
              </a:rPr>
              <a:t>mesoamericana </a:t>
            </a:r>
            <a:r>
              <a:rPr lang="es-MX" sz="1600" dirty="0">
                <a:latin typeface="Century Gothic" panose="020B0502020202020204" pitchFamily="34" charset="0"/>
              </a:rPr>
              <a:t>y la española la cual abarco diversos ámbitos como la flora, la fauna, los alimentos, el idioma e inclusive el arte</a:t>
            </a:r>
            <a:r>
              <a:rPr lang="es-MX" sz="16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es-MX" sz="1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1600" dirty="0" smtClean="0">
                <a:latin typeface="Century Gothic" panose="020B0502020202020204" pitchFamily="34" charset="0"/>
              </a:rPr>
              <a:t>Integrando las diferentes disciplinas desde su propio ámbito. De tal manera que los adolescentes reconozcan los diferentes  aportes.</a:t>
            </a:r>
          </a:p>
          <a:p>
            <a:pPr marL="0" lvl="0" indent="0">
              <a:buNone/>
            </a:pP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5" name="Google Shape;3905;p21"/>
          <p:cNvSpPr txBox="1">
            <a:spLocks noGrp="1"/>
          </p:cNvSpPr>
          <p:nvPr>
            <p:ph type="title"/>
          </p:nvPr>
        </p:nvSpPr>
        <p:spPr>
          <a:xfrm>
            <a:off x="640231" y="37742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/>
              <a:t>OBJETIVO GENERAL DEL PROYECTO</a:t>
            </a:r>
            <a:endParaRPr dirty="0"/>
          </a:p>
        </p:txBody>
      </p:sp>
      <p:sp>
        <p:nvSpPr>
          <p:cNvPr id="3906" name="Google Shape;3906;p21"/>
          <p:cNvSpPr txBox="1">
            <a:spLocks noGrp="1"/>
          </p:cNvSpPr>
          <p:nvPr>
            <p:ph type="body" idx="1"/>
          </p:nvPr>
        </p:nvSpPr>
        <p:spPr>
          <a:xfrm>
            <a:off x="423024" y="1755475"/>
            <a:ext cx="6758825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>
              <a:buNone/>
            </a:pPr>
            <a:r>
              <a:rPr lang="es-MX" b="1" dirty="0"/>
              <a:t>I. Contexto</a:t>
            </a:r>
          </a:p>
          <a:p>
            <a:pPr marL="0" lvl="0" indent="0">
              <a:buNone/>
            </a:pPr>
            <a:r>
              <a:rPr lang="es-MX" sz="1400" dirty="0">
                <a:latin typeface="Century Gothic" panose="020B0502020202020204" pitchFamily="34" charset="0"/>
              </a:rPr>
              <a:t>Una de las problemáticas actuales que reconocemos en los adolescentes es que no reconocen los aportes que tanto indígenas como españoles brindaron a la conformación de nuestra cultura y vida </a:t>
            </a:r>
            <a:r>
              <a:rPr lang="es-MX" sz="1400" dirty="0" smtClean="0">
                <a:latin typeface="Century Gothic" panose="020B0502020202020204" pitchFamily="34" charset="0"/>
              </a:rPr>
              <a:t>como mexicanos</a:t>
            </a:r>
          </a:p>
          <a:p>
            <a:pPr marL="0" lvl="0" indent="0">
              <a:buNone/>
            </a:pPr>
            <a:endParaRPr lang="es-MX" sz="14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es-MX" sz="1400" dirty="0">
                <a:latin typeface="Century Gothic" panose="020B0502020202020204" pitchFamily="34" charset="0"/>
              </a:rPr>
              <a:t>P</a:t>
            </a:r>
            <a:r>
              <a:rPr lang="es-MX" sz="1400" dirty="0" smtClean="0">
                <a:latin typeface="Century Gothic" panose="020B0502020202020204" pitchFamily="34" charset="0"/>
              </a:rPr>
              <a:t>or </a:t>
            </a:r>
            <a:r>
              <a:rPr lang="es-MX" sz="1400" dirty="0">
                <a:latin typeface="Century Gothic" panose="020B0502020202020204" pitchFamily="34" charset="0"/>
              </a:rPr>
              <a:t>lo que nos interesa que nuestros alumnos creen consciencia sobre el sincretismo que se dio a partir del encuentro de la cultura indígena </a:t>
            </a:r>
            <a:r>
              <a:rPr lang="es-MX" sz="1400" dirty="0" smtClean="0">
                <a:latin typeface="Century Gothic" panose="020B0502020202020204" pitchFamily="34" charset="0"/>
              </a:rPr>
              <a:t>mesoamericana </a:t>
            </a:r>
            <a:r>
              <a:rPr lang="es-MX" sz="1400" dirty="0">
                <a:latin typeface="Century Gothic" panose="020B0502020202020204" pitchFamily="34" charset="0"/>
              </a:rPr>
              <a:t>y la española la cual abarco diversos ámbitos como la flora, la fauna, los alimentos, el idioma e inclusive el arte.</a:t>
            </a:r>
            <a:endParaRPr sz="1400" dirty="0">
              <a:latin typeface="Century Gothic" panose="020B0502020202020204" pitchFamily="34" charset="0"/>
            </a:endParaRPr>
          </a:p>
        </p:txBody>
      </p:sp>
      <p:sp>
        <p:nvSpPr>
          <p:cNvPr id="3909" name="Google Shape;3909;p2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7" name="Google Shape;3907;p21"/>
          <p:cNvSpPr txBox="1">
            <a:spLocks noGrp="1"/>
          </p:cNvSpPr>
          <p:nvPr>
            <p:ph type="body" idx="2"/>
          </p:nvPr>
        </p:nvSpPr>
        <p:spPr>
          <a:xfrm>
            <a:off x="691015" y="230300"/>
            <a:ext cx="6405109" cy="2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MX" b="1" dirty="0"/>
              <a:t>II. Intención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1400" b="1" dirty="0" smtClean="0">
              <a:latin typeface="Century Gothic" panose="020B0502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 smtClean="0">
                <a:latin typeface="Century Gothic" panose="020B0502020202020204" pitchFamily="34" charset="0"/>
              </a:rPr>
              <a:t>Dar explicación.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400" b="1" dirty="0" smtClean="0">
              <a:latin typeface="Century Gothic" panose="020B0502020202020204" pitchFamily="34" charset="0"/>
            </a:endParaRPr>
          </a:p>
          <a:p>
            <a:pPr marL="285750" indent="-285750"/>
            <a:r>
              <a:rPr lang="es-MX" sz="1400" dirty="0" smtClean="0">
                <a:latin typeface="Century Gothic" panose="020B0502020202020204" pitchFamily="34" charset="0"/>
              </a:rPr>
              <a:t>¿</a:t>
            </a:r>
            <a:r>
              <a:rPr lang="es-MX" sz="1400" dirty="0">
                <a:latin typeface="Century Gothic" panose="020B0502020202020204" pitchFamily="34" charset="0"/>
              </a:rPr>
              <a:t>De qué forma se llevó a cabo el sincretismo </a:t>
            </a:r>
            <a:r>
              <a:rPr lang="es-MX" sz="1400" dirty="0" smtClean="0">
                <a:latin typeface="Century Gothic" panose="020B0502020202020204" pitchFamily="34" charset="0"/>
              </a:rPr>
              <a:t>cultural, </a:t>
            </a:r>
            <a:r>
              <a:rPr lang="es-MX" sz="1400" dirty="0">
                <a:latin typeface="Century Gothic" panose="020B0502020202020204" pitchFamily="34" charset="0"/>
              </a:rPr>
              <a:t>biológico y artístico entre indígenas y españoles?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marL="285750" indent="-285750"/>
            <a:r>
              <a:rPr lang="es-MX" sz="1400" dirty="0" smtClean="0">
                <a:latin typeface="Century Gothic" panose="020B0502020202020204" pitchFamily="34" charset="0"/>
              </a:rPr>
              <a:t>¿</a:t>
            </a:r>
            <a:r>
              <a:rPr lang="es-MX" sz="1400" dirty="0">
                <a:latin typeface="Century Gothic" panose="020B0502020202020204" pitchFamily="34" charset="0"/>
              </a:rPr>
              <a:t>Y en donde se puede ver reflejado? </a:t>
            </a:r>
          </a:p>
          <a:p>
            <a:pPr marL="285750" indent="-285750"/>
            <a:endParaRPr dirty="0"/>
          </a:p>
        </p:txBody>
      </p:sp>
      <p:sp>
        <p:nvSpPr>
          <p:cNvPr id="3908" name="Google Shape;3908;p21"/>
          <p:cNvSpPr txBox="1">
            <a:spLocks noGrp="1"/>
          </p:cNvSpPr>
          <p:nvPr>
            <p:ph type="body" idx="3"/>
          </p:nvPr>
        </p:nvSpPr>
        <p:spPr>
          <a:xfrm>
            <a:off x="640231" y="2924175"/>
            <a:ext cx="6662285" cy="1796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MX" b="1" dirty="0"/>
              <a:t>III. Objetivo general del </a:t>
            </a:r>
            <a:r>
              <a:rPr lang="es-MX" b="1" dirty="0" smtClean="0"/>
              <a:t>proyecto</a:t>
            </a:r>
          </a:p>
          <a:p>
            <a:pPr marL="0" indent="0">
              <a:buNone/>
            </a:pPr>
            <a:endParaRPr b="1" dirty="0" smtClean="0"/>
          </a:p>
          <a:p>
            <a:pPr marL="0" lvl="0" indent="0">
              <a:buNone/>
            </a:pPr>
            <a:r>
              <a:rPr lang="es-MX" sz="1400" dirty="0">
                <a:latin typeface="Century Gothic" panose="020B0502020202020204" pitchFamily="34" charset="0"/>
              </a:rPr>
              <a:t>Reconocer y comprender cómo fue el proceso del sincretismo cultural, biológico y artístico que se dio con el encuentro de las culturas indígenas mesoamericanas y la española</a:t>
            </a:r>
            <a:endParaRPr sz="1400" dirty="0">
              <a:latin typeface="Century Gothic" panose="020B0502020202020204" pitchFamily="34" charset="0"/>
            </a:endParaRPr>
          </a:p>
        </p:txBody>
      </p:sp>
      <p:sp>
        <p:nvSpPr>
          <p:cNvPr id="3909" name="Google Shape;3909;p2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24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8" name="Google Shape;3928;p24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/>
              <a:t>Objetivo general del proyecto y de cada asignatura involucrada</a:t>
            </a:r>
            <a:endParaRPr dirty="0"/>
          </a:p>
        </p:txBody>
      </p:sp>
      <p:sp>
        <p:nvSpPr>
          <p:cNvPr id="3929" name="Google Shape;3929;p24"/>
          <p:cNvSpPr/>
          <p:nvPr/>
        </p:nvSpPr>
        <p:spPr>
          <a:xfrm>
            <a:off x="2823206" y="1714545"/>
            <a:ext cx="2116775" cy="1862607"/>
          </a:xfrm>
          <a:prstGeom prst="ellipse">
            <a:avLst/>
          </a:prstGeom>
          <a:noFill/>
          <a:ln w="76200" cap="flat" cmpd="sng">
            <a:solidFill>
              <a:srgbClr val="80B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Biología</a:t>
            </a: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0" name="Google Shape;3930;p24"/>
          <p:cNvSpPr/>
          <p:nvPr/>
        </p:nvSpPr>
        <p:spPr>
          <a:xfrm>
            <a:off x="2029226" y="2764726"/>
            <a:ext cx="2090893" cy="1955475"/>
          </a:xfrm>
          <a:prstGeom prst="ellipse">
            <a:avLst/>
          </a:prstGeom>
          <a:noFill/>
          <a:ln w="76200" cap="flat" cmpd="sng">
            <a:solidFill>
              <a:srgbClr val="D3E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Pintura</a:t>
            </a: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1" name="Google Shape;3931;p24"/>
          <p:cNvSpPr/>
          <p:nvPr/>
        </p:nvSpPr>
        <p:spPr>
          <a:xfrm>
            <a:off x="3622600" y="2759400"/>
            <a:ext cx="1968575" cy="1847250"/>
          </a:xfrm>
          <a:prstGeom prst="ellipse">
            <a:avLst/>
          </a:prstGeom>
          <a:noFill/>
          <a:ln w="76200" cap="flat" cmpd="sng">
            <a:solidFill>
              <a:srgbClr val="0B87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Historia</a:t>
            </a: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2" name="Google Shape;3932;p2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9" name="Google Shape;3959;p27"/>
          <p:cNvSpPr txBox="1">
            <a:spLocks noGrp="1"/>
          </p:cNvSpPr>
          <p:nvPr>
            <p:ph type="subTitle" idx="4294967295"/>
          </p:nvPr>
        </p:nvSpPr>
        <p:spPr>
          <a:xfrm>
            <a:off x="552450" y="401653"/>
            <a:ext cx="6858000" cy="43185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MX" sz="1400" b="1" dirty="0" smtClean="0">
                <a:latin typeface="Century Gothic" panose="020B0502020202020204" pitchFamily="34" charset="0"/>
              </a:rPr>
              <a:t>PINTURA </a:t>
            </a:r>
          </a:p>
          <a:p>
            <a:pPr marL="0" indent="0">
              <a:buNone/>
            </a:pPr>
            <a:r>
              <a:rPr lang="es-MX" sz="1400" dirty="0" smtClean="0">
                <a:latin typeface="Century Gothic" panose="020B0502020202020204" pitchFamily="34" charset="0"/>
              </a:rPr>
              <a:t>Que </a:t>
            </a:r>
            <a:r>
              <a:rPr lang="es-MX" sz="1400" dirty="0">
                <a:latin typeface="Century Gothic" panose="020B0502020202020204" pitchFamily="34" charset="0"/>
              </a:rPr>
              <a:t>el alumno comprenda los elementos y las relaciones del lenguaje visual para lograr un análisis crítico de las obras y la creación de obras artísticas</a:t>
            </a:r>
            <a:r>
              <a:rPr lang="es-MX" sz="14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es-MX" sz="1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MX" sz="1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1400" b="1" dirty="0" smtClean="0">
                <a:latin typeface="Century Gothic" panose="020B0502020202020204" pitchFamily="34" charset="0"/>
              </a:rPr>
              <a:t>HISTORIA DE MÉXICO</a:t>
            </a:r>
          </a:p>
          <a:p>
            <a:pPr marL="0" indent="0">
              <a:buNone/>
            </a:pPr>
            <a:r>
              <a:rPr lang="es-MX" sz="1400" dirty="0" smtClean="0">
                <a:latin typeface="Century Gothic" panose="020B0502020202020204" pitchFamily="34" charset="0"/>
              </a:rPr>
              <a:t>Que </a:t>
            </a:r>
            <a:r>
              <a:rPr lang="es-MX" sz="1400" dirty="0">
                <a:latin typeface="Century Gothic" panose="020B0502020202020204" pitchFamily="34" charset="0"/>
              </a:rPr>
              <a:t>los alumnos comprendan el proceso histórico que se dio con el encuentro de las culturas indígenas y española y cómo sigue presente en nuestra vida cotidiana hoy en día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MX" sz="1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MX" sz="1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1400" b="1" dirty="0" smtClean="0">
                <a:latin typeface="Century Gothic" panose="020B0502020202020204" pitchFamily="34" charset="0"/>
              </a:rPr>
              <a:t>BIOLOGÍA</a:t>
            </a:r>
          </a:p>
          <a:p>
            <a:pPr marL="0" indent="0">
              <a:buNone/>
            </a:pPr>
            <a:r>
              <a:rPr lang="es-MX" sz="1400" dirty="0" smtClean="0">
                <a:latin typeface="Century Gothic" panose="020B0502020202020204" pitchFamily="34" charset="0"/>
              </a:rPr>
              <a:t>Que los alumnos comprendan los </a:t>
            </a:r>
            <a:r>
              <a:rPr lang="es-MX" sz="1400" dirty="0">
                <a:latin typeface="Century Gothic" panose="020B0502020202020204" pitchFamily="34" charset="0"/>
              </a:rPr>
              <a:t>procesos biológicos que permiten la continuidad de la vida y su importancia como característica de unidad y diversidad en los seres </a:t>
            </a:r>
            <a:r>
              <a:rPr lang="es-MX" sz="1400" dirty="0" smtClean="0">
                <a:latin typeface="Century Gothic" panose="020B0502020202020204" pitchFamily="34" charset="0"/>
              </a:rPr>
              <a:t>vivos.</a:t>
            </a:r>
            <a:endParaRPr sz="1400" dirty="0">
              <a:latin typeface="Century Gothic" panose="020B0502020202020204" pitchFamily="34" charset="0"/>
            </a:endParaRPr>
          </a:p>
        </p:txBody>
      </p:sp>
      <p:sp>
        <p:nvSpPr>
          <p:cNvPr id="3960" name="Google Shape;3960;p2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535</Words>
  <Application>Microsoft Office PowerPoint</Application>
  <PresentationFormat>Presentación en pantalla (16:9)</PresentationFormat>
  <Paragraphs>86</Paragraphs>
  <Slides>16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Titillium Web</vt:lpstr>
      <vt:lpstr>Arial</vt:lpstr>
      <vt:lpstr>Century Gothic</vt:lpstr>
      <vt:lpstr>Dosis Light</vt:lpstr>
      <vt:lpstr>Titillium Web Light</vt:lpstr>
      <vt:lpstr>Mowbray template</vt:lpstr>
      <vt:lpstr>Preparatoria Maestro Antonio Caso  1016</vt:lpstr>
      <vt:lpstr>INTEGRANTES</vt:lpstr>
      <vt:lpstr>Ciclo escolar en el que se planea llevar a cabo el proyecto</vt:lpstr>
      <vt:lpstr>Nombre del proyecto</vt:lpstr>
      <vt:lpstr>Introducción o justificación y descripción del proyecto</vt:lpstr>
      <vt:lpstr>OBJETIVO GENERAL DEL PROYECTO</vt:lpstr>
      <vt:lpstr>Presentación de PowerPoint</vt:lpstr>
      <vt:lpstr>Objetivo general del proyecto y de cada asignatura involucrada</vt:lpstr>
      <vt:lpstr>Presentación de PowerPoint</vt:lpstr>
      <vt:lpstr>Planeación  de clase</vt:lpstr>
      <vt:lpstr>1. Contenidos/Temas     Involucrados </vt:lpstr>
      <vt:lpstr>2. Conceptos clave,      Trascendentales.  </vt:lpstr>
      <vt:lpstr>El color</vt:lpstr>
      <vt:lpstr>Presentación de PowerPoint</vt:lpstr>
      <vt:lpstr>CLASE - Evidencias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Preparatoria Maestro Antonio Caso  1016</dc:title>
  <dc:creator>karina medina rangel</dc:creator>
  <cp:lastModifiedBy>karina medina rangel</cp:lastModifiedBy>
  <cp:revision>18</cp:revision>
  <dcterms:modified xsi:type="dcterms:W3CDTF">2019-01-29T04:55:50Z</dcterms:modified>
</cp:coreProperties>
</file>