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770D-F908-46A1-8E7E-D680D122006B}" type="datetimeFigureOut">
              <a:rPr lang="es-ES" smtClean="0"/>
              <a:t>23/02/2018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1E5-D6AB-4A63-946F-1CC3218F9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09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770D-F908-46A1-8E7E-D680D122006B}" type="datetimeFigureOut">
              <a:rPr lang="es-ES" smtClean="0"/>
              <a:t>23/02/2018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1E5-D6AB-4A63-946F-1CC3218F9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26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770D-F908-46A1-8E7E-D680D122006B}" type="datetimeFigureOut">
              <a:rPr lang="es-ES" smtClean="0"/>
              <a:t>23/02/2018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1E5-D6AB-4A63-946F-1CC3218F9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18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770D-F908-46A1-8E7E-D680D122006B}" type="datetimeFigureOut">
              <a:rPr lang="es-ES" smtClean="0"/>
              <a:t>23/02/2018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1E5-D6AB-4A63-946F-1CC3218F9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23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770D-F908-46A1-8E7E-D680D122006B}" type="datetimeFigureOut">
              <a:rPr lang="es-ES" smtClean="0"/>
              <a:t>23/02/2018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1E5-D6AB-4A63-946F-1CC3218F9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38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770D-F908-46A1-8E7E-D680D122006B}" type="datetimeFigureOut">
              <a:rPr lang="es-ES" smtClean="0"/>
              <a:t>23/02/2018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1E5-D6AB-4A63-946F-1CC3218F9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67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770D-F908-46A1-8E7E-D680D122006B}" type="datetimeFigureOut">
              <a:rPr lang="es-ES" smtClean="0"/>
              <a:t>23/02/2018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1E5-D6AB-4A63-946F-1CC3218F9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09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770D-F908-46A1-8E7E-D680D122006B}" type="datetimeFigureOut">
              <a:rPr lang="es-ES" smtClean="0"/>
              <a:t>23/02/2018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1E5-D6AB-4A63-946F-1CC3218F9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06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770D-F908-46A1-8E7E-D680D122006B}" type="datetimeFigureOut">
              <a:rPr lang="es-ES" smtClean="0"/>
              <a:t>23/02/2018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1E5-D6AB-4A63-946F-1CC3218F9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76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770D-F908-46A1-8E7E-D680D122006B}" type="datetimeFigureOut">
              <a:rPr lang="es-ES" smtClean="0"/>
              <a:t>23/02/2018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1E5-D6AB-4A63-946F-1CC3218F9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41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770D-F908-46A1-8E7E-D680D122006B}" type="datetimeFigureOut">
              <a:rPr lang="es-ES" smtClean="0"/>
              <a:t>23/02/2018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1E5-D6AB-4A63-946F-1CC3218F9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63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770D-F908-46A1-8E7E-D680D122006B}" type="datetimeFigureOut">
              <a:rPr lang="es-ES" smtClean="0"/>
              <a:t>23/02/2018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1E5-D6AB-4A63-946F-1CC3218F97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43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2200" dirty="0"/>
              <a:t>UNIVERSIDAD LATINA, CAMPUS SUR</a:t>
            </a:r>
            <a:br>
              <a:rPr lang="es-ES" sz="2200" dirty="0"/>
            </a:br>
            <a:r>
              <a:rPr lang="es-ES" sz="1800" dirty="0"/>
              <a:t>PREPARATORIA TURNO VESPERTINO </a:t>
            </a:r>
            <a:br>
              <a:rPr lang="es-ES" sz="1800" dirty="0"/>
            </a:br>
            <a:r>
              <a:rPr lang="es-ES" sz="1800" dirty="0"/>
              <a:t>clave 1344</a:t>
            </a:r>
            <a:br>
              <a:rPr lang="es-ES" sz="1800" dirty="0"/>
            </a:br>
            <a:br>
              <a:rPr lang="es-ES" sz="1800" dirty="0"/>
            </a:b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6976864" cy="4392488"/>
          </a:xfrm>
        </p:spPr>
        <p:txBody>
          <a:bodyPr>
            <a:normAutofit fontScale="25000" lnSpcReduction="20000"/>
          </a:bodyPr>
          <a:lstStyle/>
          <a:p>
            <a:r>
              <a:rPr lang="es-ES" sz="5600" b="1" u="sng" dirty="0"/>
              <a:t>Equipo 02</a:t>
            </a:r>
          </a:p>
          <a:p>
            <a:r>
              <a:rPr lang="es-ES" sz="5600" dirty="0">
                <a:effectLst/>
              </a:rPr>
              <a:t>Andrade Rodríguez Jorge Alejandro</a:t>
            </a:r>
          </a:p>
          <a:p>
            <a:r>
              <a:rPr lang="es-ES" sz="5600" dirty="0">
                <a:effectLst/>
              </a:rPr>
              <a:t>Barranco Oloarte Isaías</a:t>
            </a:r>
          </a:p>
          <a:p>
            <a:r>
              <a:rPr lang="es-ES" sz="5600" dirty="0">
                <a:effectLst/>
              </a:rPr>
              <a:t>Beltrán Ramos Alma Evelyn</a:t>
            </a:r>
          </a:p>
          <a:p>
            <a:r>
              <a:rPr lang="es-ES" sz="5600" dirty="0">
                <a:effectLst/>
              </a:rPr>
              <a:t>Celis Galindo Dante Guillermo</a:t>
            </a:r>
          </a:p>
          <a:p>
            <a:r>
              <a:rPr lang="es-ES" sz="5600" dirty="0">
                <a:effectLst/>
              </a:rPr>
              <a:t>Hernández González Julio César</a:t>
            </a:r>
          </a:p>
          <a:p>
            <a:r>
              <a:rPr lang="es-ES" sz="5600" dirty="0">
                <a:effectLst/>
              </a:rPr>
              <a:t>Martinez Palafox Eva Maria</a:t>
            </a:r>
          </a:p>
          <a:p>
            <a:r>
              <a:rPr lang="es-ES" sz="5600" dirty="0">
                <a:effectLst/>
              </a:rPr>
              <a:t>Molina González Fernando Alonso</a:t>
            </a:r>
          </a:p>
          <a:p>
            <a:r>
              <a:rPr lang="es-ES" sz="5600" dirty="0">
                <a:effectLst/>
              </a:rPr>
              <a:t>Motohashi Delgado Ana Cristina</a:t>
            </a:r>
          </a:p>
          <a:p>
            <a:r>
              <a:rPr lang="es-ES" sz="5600" dirty="0">
                <a:effectLst/>
              </a:rPr>
              <a:t>Navarrete Beltrán Ricardo David</a:t>
            </a:r>
          </a:p>
          <a:p>
            <a:r>
              <a:rPr lang="es-ES" sz="5600" dirty="0">
                <a:effectLst/>
              </a:rPr>
              <a:t>Olguin Simental Janitzio Alfredo</a:t>
            </a:r>
          </a:p>
          <a:p>
            <a:r>
              <a:rPr lang="es-ES" sz="5600" dirty="0">
                <a:effectLst/>
              </a:rPr>
              <a:t>Ramírez Jiménez Ana </a:t>
            </a:r>
            <a:r>
              <a:rPr lang="es-ES" sz="5600" dirty="0" err="1">
                <a:effectLst/>
              </a:rPr>
              <a:t>Yazmín</a:t>
            </a:r>
            <a:endParaRPr lang="es-ES" sz="5600" dirty="0">
              <a:ea typeface="Calibri"/>
              <a:cs typeface="Times New Roman"/>
            </a:endParaRPr>
          </a:p>
          <a:p>
            <a:r>
              <a:rPr lang="es-ES" sz="5600" dirty="0">
                <a:effectLst/>
              </a:rPr>
              <a:t>Reza Guzmàn Nayeli</a:t>
            </a:r>
          </a:p>
          <a:p>
            <a:r>
              <a:rPr lang="es-ES" sz="5600" dirty="0">
                <a:effectLst/>
              </a:rPr>
              <a:t>Ruiz Rodríguez Carlos Arturo</a:t>
            </a:r>
          </a:p>
          <a:p>
            <a:r>
              <a:rPr lang="es-ES" sz="5600" dirty="0">
                <a:effectLst/>
              </a:rPr>
              <a:t>Vite Velázquez Armando</a:t>
            </a:r>
            <a:endParaRPr lang="es-ES" sz="5600" dirty="0">
              <a:ea typeface="Calibri"/>
              <a:cs typeface="Times New Roman"/>
            </a:endParaRPr>
          </a:p>
          <a:p>
            <a:endParaRPr lang="es-ES" sz="5600" dirty="0">
              <a:effectLst/>
            </a:endParaRPr>
          </a:p>
          <a:p>
            <a:r>
              <a:rPr lang="es-MX" sz="6400" dirty="0">
                <a:ea typeface="Calibri"/>
                <a:cs typeface="Times New Roman"/>
              </a:rPr>
              <a:t>Ciclo escolar: 2018-2019</a:t>
            </a:r>
          </a:p>
          <a:p>
            <a:endParaRPr lang="es-MX" sz="6400" dirty="0">
              <a:ea typeface="Calibri"/>
              <a:cs typeface="Times New Roman"/>
            </a:endParaRPr>
          </a:p>
          <a:p>
            <a:r>
              <a:rPr lang="es-MX" sz="6400" dirty="0">
                <a:ea typeface="Calibri"/>
                <a:cs typeface="Times New Roman"/>
              </a:rPr>
              <a:t>Título del proyecto: </a:t>
            </a:r>
            <a:r>
              <a:rPr lang="es-ES" sz="6400" b="1" i="1" dirty="0"/>
              <a:t>FUENTES DE INFORMACIÓN Y SU CONFIABILIDAD</a:t>
            </a:r>
            <a:endParaRPr lang="es-ES" sz="6400" dirty="0"/>
          </a:p>
          <a:p>
            <a:endParaRPr lang="es-ES" sz="2800" dirty="0">
              <a:ea typeface="Calibri"/>
              <a:cs typeface="Times New Roman"/>
            </a:endParaRPr>
          </a:p>
          <a:p>
            <a:endParaRPr lang="es-ES" sz="2800" dirty="0">
              <a:effectLst/>
            </a:endParaRPr>
          </a:p>
          <a:p>
            <a:endParaRPr lang="es-ES" sz="2800" dirty="0">
              <a:ea typeface="Calibri"/>
              <a:cs typeface="Times New Roman"/>
            </a:endParaRPr>
          </a:p>
          <a:p>
            <a:endParaRPr lang="es-ES" sz="2800" dirty="0">
              <a:ea typeface="Calibri"/>
              <a:cs typeface="Times New Roman"/>
            </a:endParaRPr>
          </a:p>
          <a:p>
            <a:endParaRPr lang="es-ES" sz="2800" dirty="0">
              <a:ea typeface="Calibri"/>
              <a:cs typeface="Times New Roman"/>
            </a:endParaRPr>
          </a:p>
          <a:p>
            <a:endParaRPr lang="es-ES" sz="1100" dirty="0">
              <a:ea typeface="Calibri"/>
              <a:cs typeface="Times New Roman"/>
            </a:endParaRPr>
          </a:p>
          <a:p>
            <a:endParaRPr lang="es-ES" sz="1100" dirty="0">
              <a:ea typeface="Calibri"/>
              <a:cs typeface="Times New Roman"/>
            </a:endParaRPr>
          </a:p>
          <a:p>
            <a:endParaRPr lang="es-ES" sz="1100" dirty="0">
              <a:effectLst/>
            </a:endParaRPr>
          </a:p>
          <a:p>
            <a:endParaRPr lang="es-ES" sz="1100" dirty="0">
              <a:ea typeface="Calibri"/>
              <a:cs typeface="Times New Roman"/>
            </a:endParaRPr>
          </a:p>
          <a:p>
            <a:endParaRPr lang="es-ES" sz="1100" dirty="0">
              <a:ea typeface="Calibri"/>
              <a:cs typeface="Times New Roman"/>
            </a:endParaRPr>
          </a:p>
          <a:p>
            <a:endParaRPr lang="es-ES" sz="1100" dirty="0">
              <a:ea typeface="Calibri"/>
              <a:cs typeface="Times New Roman"/>
            </a:endParaRPr>
          </a:p>
          <a:p>
            <a:endParaRPr lang="es-ES" sz="1100" b="1" u="sng" dirty="0"/>
          </a:p>
          <a:p>
            <a:r>
              <a:rPr lang="es-MX" dirty="0"/>
              <a:t>“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1"/>
            <a:ext cx="1465879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96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FAC780-2C60-4469-A239-5CB8A3A2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MX" sz="3600" dirty="0"/>
              <a:t> Introducción o justificación y descripción del proyecto.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C758A7-6C81-44D8-AD78-38A44EF08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dirty="0"/>
              <a:t>Los jóvenes de nivel preparatoria pueden consultar contenidos generados al otro lado del mundo en cuestión de segundos sin hacer más que alcanzar su bolsillo.</a:t>
            </a:r>
          </a:p>
          <a:p>
            <a:pPr marL="0" indent="0" algn="just">
              <a:buNone/>
            </a:pPr>
            <a:r>
              <a:rPr lang="es-MX" dirty="0"/>
              <a:t>Una prioridad en la formación contemporánea deberá propiciar que sean  responsables con la información que están recibiendo y adecuarla para resolver las problemáticas que se les presentan en su cotidianidad. Además de involucrar al alumno, sus conocimientos, y su entorno. Así como formar estudiantes comprometidos con el manejo ético de la información. </a:t>
            </a:r>
          </a:p>
        </p:txBody>
      </p:sp>
    </p:spTree>
    <p:extLst>
      <p:ext uri="{BB962C8B-B14F-4D97-AF65-F5344CB8AC3E}">
        <p14:creationId xmlns:p14="http://schemas.microsoft.com/office/powerpoint/2010/main" val="253318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5228-8295-4321-A5AA-EAD61598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Objetivo general del proyecto.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F6C5-3109-4FBD-8151-525D19E57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5202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/>
              <a:t>Se propone identificar la confiabilidad de la información a la que el estudiante está expuesto, mediante un proceso ordenado que contribuya al ejercicio y uso cotidiano del pensamiento crítico.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0014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5228-8295-4321-A5AA-EAD61598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Objetivo por asignatura.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9EBE6D-62B4-4CFA-8226-8E7BF77EB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569865"/>
              </p:ext>
            </p:extLst>
          </p:nvPr>
        </p:nvGraphicFramePr>
        <p:xfrm>
          <a:off x="468313" y="1989138"/>
          <a:ext cx="82296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51">
                  <a:extLst>
                    <a:ext uri="{9D8B030D-6E8A-4147-A177-3AD203B41FA5}">
                      <a16:colId xmlns:a16="http://schemas.microsoft.com/office/drawing/2014/main" val="121510325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24493745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533378559"/>
                    </a:ext>
                  </a:extLst>
                </a:gridCol>
                <a:gridCol w="2469729">
                  <a:extLst>
                    <a:ext uri="{9D8B030D-6E8A-4147-A177-3AD203B41FA5}">
                      <a16:colId xmlns:a16="http://schemas.microsoft.com/office/drawing/2014/main" val="392172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Disciplinas</a:t>
                      </a:r>
                      <a:endParaRPr lang="es-MX" sz="2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Disciplina 1. Fisica III, Matemáticas IV.</a:t>
                      </a:r>
                      <a:endParaRPr lang="es-MX" sz="24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Disciplina 2. Historia universal, Lengua española, Geografía, Idiomas, Dibujo, Lógica, Teatro, Arte.</a:t>
                      </a:r>
                      <a:endParaRPr lang="es-MX" sz="2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Disciplina 3.  Informática IV</a:t>
                      </a:r>
                      <a:endParaRPr lang="es-MX" sz="240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9292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Objetivos</a:t>
                      </a:r>
                      <a:r>
                        <a:rPr lang="es-MX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endParaRPr lang="es-MX" sz="2400" dirty="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  <a:endParaRPr lang="es-MX" sz="2400" dirty="0">
                        <a:effectLst/>
                      </a:endParaRPr>
                    </a:p>
                    <a:p>
                      <a:pPr fontAlgn="t"/>
                      <a:br>
                        <a:rPr lang="es-MX" sz="2400" dirty="0">
                          <a:effectLst/>
                        </a:rPr>
                      </a:br>
                      <a:br>
                        <a:rPr lang="es-MX" sz="2400" dirty="0">
                          <a:effectLst/>
                        </a:rPr>
                      </a:br>
                      <a:endParaRPr lang="es-MX" sz="2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Conocer y discernir el impacto de las noticias científicas en la vida cotidiana.</a:t>
                      </a:r>
                      <a:endParaRPr lang="es-MX" sz="2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Conocer el papel de la Física en el desarrollo de las tecnologías de uso cotidiano, enfocado a aquellas de distribución de la información.</a:t>
                      </a:r>
                      <a:endParaRPr lang="es-MX" sz="2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Conocer y aplicar las diferentes formas de recopilar información así como la habilidad de verificar su confiabilidad.</a:t>
                      </a:r>
                      <a:endParaRPr lang="es-MX" sz="2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Conocer fuentes de información que sean confiables y que pueda comprender el nivel de sensibilidad en el manejo de la información (de pública hasta privada)</a:t>
                      </a:r>
                      <a:endParaRPr lang="es-MX" sz="2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Poder documentar a través de referencias sus fuentes de información.</a:t>
                      </a:r>
                      <a:endParaRPr lang="es-MX" sz="240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59310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33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1554-678A-4E5F-9F2B-24382023B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 Preguntas generadora y guía. Problema a abordar.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853CFF-5D8F-4D44-B380-27FA2A953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678710"/>
              </p:ext>
            </p:extLst>
          </p:nvPr>
        </p:nvGraphicFramePr>
        <p:xfrm>
          <a:off x="457200" y="2060848"/>
          <a:ext cx="8229600" cy="2983304"/>
        </p:xfrm>
        <a:graphic>
          <a:graphicData uri="http://schemas.openxmlformats.org/drawingml/2006/table">
            <a:tbl>
              <a:tblPr/>
              <a:tblGrid>
                <a:gridCol w="2755205">
                  <a:extLst>
                    <a:ext uri="{9D8B030D-6E8A-4147-A177-3AD203B41FA5}">
                      <a16:colId xmlns:a16="http://schemas.microsoft.com/office/drawing/2014/main" val="184869587"/>
                    </a:ext>
                  </a:extLst>
                </a:gridCol>
                <a:gridCol w="5474395">
                  <a:extLst>
                    <a:ext uri="{9D8B030D-6E8A-4147-A177-3AD203B41FA5}">
                      <a16:colId xmlns:a16="http://schemas.microsoft.com/office/drawing/2014/main" val="1921743943"/>
                    </a:ext>
                  </a:extLst>
                </a:gridCol>
              </a:tblGrid>
              <a:tr h="1112221">
                <a:tc>
                  <a:txBody>
                    <a:bodyPr/>
                    <a:lstStyle/>
                    <a:p>
                      <a:pPr marL="95250" indent="-18034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1.  </a:t>
                      </a:r>
                      <a:r>
                        <a:rPr lang="es-MX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Preguntar y cuestionar.</a:t>
                      </a:r>
                      <a:endParaRPr lang="es-MX" sz="4000" dirty="0">
                        <a:effectLst/>
                      </a:endParaRPr>
                    </a:p>
                    <a:p>
                      <a:pPr marL="95250" indent="-18034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    </a:t>
                      </a:r>
                      <a:endParaRPr lang="es-MX" sz="4000" dirty="0">
                        <a:effectLst/>
                      </a:endParaRPr>
                    </a:p>
                  </a:txBody>
                  <a:tcPr marL="60026" marR="60026" marT="60026" marB="60026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¿Te has preguntado de dónde proviene toda la información?</a:t>
                      </a:r>
                      <a:endParaRPr lang="es-MX" sz="4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¿Es cierta toda la información que recibes?</a:t>
                      </a:r>
                      <a:endParaRPr lang="es-MX" sz="4000" dirty="0">
                        <a:effectLst/>
                      </a:endParaRPr>
                    </a:p>
                  </a:txBody>
                  <a:tcPr marL="60026" marR="60026" marT="60026" marB="60026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82540"/>
                  </a:ext>
                </a:extLst>
              </a:tr>
              <a:tr h="1164905">
                <a:tc>
                  <a:txBody>
                    <a:bodyPr/>
                    <a:lstStyle/>
                    <a:p>
                      <a:pPr marL="95250" indent="-18034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2. Despertar el interés </a:t>
                      </a:r>
                      <a:r>
                        <a:rPr lang="es-MX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(detonar).</a:t>
                      </a:r>
                      <a:endParaRPr lang="es-MX" sz="4000" dirty="0">
                        <a:effectLst/>
                      </a:endParaRPr>
                    </a:p>
                    <a:p>
                      <a:pPr marL="90170" indent="-18034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  <a:endParaRPr lang="es-MX" sz="4000" dirty="0">
                        <a:effectLst/>
                      </a:endParaRPr>
                    </a:p>
                    <a:p>
                      <a:pPr marL="95250" indent="-18034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   </a:t>
                      </a:r>
                      <a:endParaRPr lang="es-MX" sz="4000" dirty="0">
                        <a:effectLst/>
                      </a:endParaRPr>
                    </a:p>
                  </a:txBody>
                  <a:tcPr marL="60026" marR="60026" marT="60026" marB="60026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Que el alumno comparta como ha manejado su información personal y pública.</a:t>
                      </a:r>
                      <a:endParaRPr lang="es-MX" sz="4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Comenta: Alguna vez creíste una noticia o rumor que luego resultó ser falsa.</a:t>
                      </a:r>
                      <a:endParaRPr lang="es-MX" sz="4000" dirty="0">
                        <a:effectLst/>
                      </a:endParaRPr>
                    </a:p>
                  </a:txBody>
                  <a:tcPr marL="60026" marR="60026" marT="60026" marB="60026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766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31A3D97-7493-4556-8964-823C76904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7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9FBF-53E0-47F6-A9B2-5B8FDD23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dirty="0"/>
              <a:t>Contenido. Temas y productos propuestos. </a:t>
            </a:r>
            <a:endParaRPr lang="es-MX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A73F1B-C7F8-49ED-BF8A-F2855B0A7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794186"/>
              </p:ext>
            </p:extLst>
          </p:nvPr>
        </p:nvGraphicFramePr>
        <p:xfrm>
          <a:off x="611561" y="1340768"/>
          <a:ext cx="7848871" cy="4640907"/>
        </p:xfrm>
        <a:graphic>
          <a:graphicData uri="http://schemas.openxmlformats.org/drawingml/2006/table">
            <a:tbl>
              <a:tblPr/>
              <a:tblGrid>
                <a:gridCol w="2703500">
                  <a:extLst>
                    <a:ext uri="{9D8B030D-6E8A-4147-A177-3AD203B41FA5}">
                      <a16:colId xmlns:a16="http://schemas.microsoft.com/office/drawing/2014/main" val="3633643829"/>
                    </a:ext>
                  </a:extLst>
                </a:gridCol>
                <a:gridCol w="2529080">
                  <a:extLst>
                    <a:ext uri="{9D8B030D-6E8A-4147-A177-3AD203B41FA5}">
                      <a16:colId xmlns:a16="http://schemas.microsoft.com/office/drawing/2014/main" val="3580665357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3485125130"/>
                    </a:ext>
                  </a:extLst>
                </a:gridCol>
              </a:tblGrid>
              <a:tr h="609303">
                <a:tc gridSpan="3">
                  <a:txBody>
                    <a:bodyPr/>
                    <a:lstStyle/>
                    <a:p>
                      <a:pPr marL="95250" indent="-18034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Recopilar información a través de la investigación</a:t>
                      </a:r>
                      <a:endParaRPr lang="es-MX" sz="3600" dirty="0">
                        <a:effectLst/>
                      </a:endParaRP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s-MX" sz="3600" dirty="0">
                        <a:effectLst/>
                      </a:endParaRP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850556"/>
                  </a:ext>
                </a:extLst>
              </a:tr>
              <a:tr h="3927201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Noticias de divulgación de ciencia y sensacionalistas,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Revistas comerciales, revistas de divulgación , revistas científicas, notas en redes sociales.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Internet.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Biblioteca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Hemeroteca.</a:t>
                      </a: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Internet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Televisión, radio, carteles y documentos impresos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bibliotecas (libros, PDF, documentos electrónicos).</a:t>
                      </a:r>
                    </a:p>
                    <a:p>
                      <a:pPr fontAlgn="t"/>
                      <a:endParaRPr lang="es-MX" sz="3600" dirty="0">
                        <a:effectLst/>
                      </a:endParaRP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Internet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Bases de Datos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Organismos oficiales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Bibliotecas físicas y digitales</a:t>
                      </a: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5892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1E189ED-AA93-4D70-BE1F-E700F0B1109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061769" y="-414649"/>
            <a:ext cx="158227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8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9FBF-53E0-47F6-A9B2-5B8FDD23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dirty="0"/>
              <a:t>Contenido. Temas y productos propuestos. </a:t>
            </a:r>
            <a:endParaRPr lang="es-MX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A73F1B-C7F8-49ED-BF8A-F2855B0A7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308382"/>
              </p:ext>
            </p:extLst>
          </p:nvPr>
        </p:nvGraphicFramePr>
        <p:xfrm>
          <a:off x="611560" y="1340768"/>
          <a:ext cx="7848872" cy="4701018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3633643829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58066535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485125130"/>
                    </a:ext>
                  </a:extLst>
                </a:gridCol>
              </a:tblGrid>
              <a:tr h="475426">
                <a:tc gridSpan="3">
                  <a:txBody>
                    <a:bodyPr/>
                    <a:lstStyle/>
                    <a:p>
                      <a:pPr marL="95250" indent="-18034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800" b="1" i="0" u="none" strike="noStrike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Organizar la información</a:t>
                      </a:r>
                      <a:endParaRPr lang="es-MX" sz="4400" dirty="0">
                        <a:effectLst/>
                      </a:endParaRP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369318"/>
                  </a:ext>
                </a:extLst>
              </a:tr>
              <a:tr h="4205094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Presentación final ante sínodo multidisciplinario.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Cuadros comparativos de tipos de fuentes de información, criterios de fuentes confiables.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Histogramas de frecuencia de noticia clasificada como confiables contra noticias no-confiables.</a:t>
                      </a: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Redactar la información para su análisis.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Redacción de formatos bibliográficos: fichas bibliográficas.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Planeación y desarrollo de un documentos confiable a partir de la buena argumentación y de una investigación confiable.</a:t>
                      </a: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Recopilar información y fuentes de información utilizando las bases de datos que se crearán para este fin.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Crear fichas bibliográficas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Comparar y calificar las fuentes de información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Compartir las experiencias con fuentes de información</a:t>
                      </a: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1268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1E189ED-AA93-4D70-BE1F-E700F0B1109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061769" y="-414649"/>
            <a:ext cx="158227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7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9FBF-53E0-47F6-A9B2-5B8FDD23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dirty="0"/>
              <a:t>Contenido. Temas y productos propuestos. </a:t>
            </a:r>
            <a:endParaRPr lang="es-MX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A73F1B-C7F8-49ED-BF8A-F2855B0A7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584924"/>
              </p:ext>
            </p:extLst>
          </p:nvPr>
        </p:nvGraphicFramePr>
        <p:xfrm>
          <a:off x="539552" y="2060848"/>
          <a:ext cx="7920881" cy="3600400"/>
        </p:xfrm>
        <a:graphic>
          <a:graphicData uri="http://schemas.openxmlformats.org/drawingml/2006/table">
            <a:tbl>
              <a:tblPr/>
              <a:tblGrid>
                <a:gridCol w="2488303">
                  <a:extLst>
                    <a:ext uri="{9D8B030D-6E8A-4147-A177-3AD203B41FA5}">
                      <a16:colId xmlns:a16="http://schemas.microsoft.com/office/drawing/2014/main" val="3633643829"/>
                    </a:ext>
                  </a:extLst>
                </a:gridCol>
                <a:gridCol w="2423165">
                  <a:extLst>
                    <a:ext uri="{9D8B030D-6E8A-4147-A177-3AD203B41FA5}">
                      <a16:colId xmlns:a16="http://schemas.microsoft.com/office/drawing/2014/main" val="3580665357"/>
                    </a:ext>
                  </a:extLst>
                </a:gridCol>
                <a:gridCol w="3009413">
                  <a:extLst>
                    <a:ext uri="{9D8B030D-6E8A-4147-A177-3AD203B41FA5}">
                      <a16:colId xmlns:a16="http://schemas.microsoft.com/office/drawing/2014/main" val="3485125130"/>
                    </a:ext>
                  </a:extLst>
                </a:gridCol>
              </a:tblGrid>
              <a:tr h="655680">
                <a:tc gridSpan="3">
                  <a:txBody>
                    <a:bodyPr/>
                    <a:lstStyle/>
                    <a:p>
                      <a:pPr marL="9017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b="1" i="0" u="none" strike="noStrike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Llegar a</a:t>
                      </a:r>
                      <a:r>
                        <a:rPr lang="es-MX" sz="2400" b="1" i="1" u="none" strike="noStrike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2400" b="1" i="0" u="none" strike="noStrike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</a:rPr>
                        <a:t>conclusiones parciales por disciplina.</a:t>
                      </a:r>
                      <a:endParaRPr lang="es-MX" sz="4000" dirty="0">
                        <a:effectLst/>
                      </a:endParaRP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</a:endParaRP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323783"/>
                  </a:ext>
                </a:extLst>
              </a:tr>
              <a:tr h="29447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¿La información se vende?</a:t>
                      </a:r>
                      <a:endParaRPr lang="es-MX" sz="3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¿Hay información qué beneficia o perjudica o es siempre neutral?</a:t>
                      </a:r>
                      <a:br>
                        <a:rPr lang="es-MX" sz="3600" dirty="0">
                          <a:effectLst/>
                        </a:rPr>
                      </a:br>
                      <a:endParaRPr lang="es-MX" sz="3600" dirty="0">
                        <a:effectLst/>
                      </a:endParaRP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¿Los alumnos realizarán estrategias de lectura para la comprensión y análisis de fuentes de información? </a:t>
                      </a: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¿La información obtenida la puedes reconocer con fidedigna y que aporta valor?</a:t>
                      </a:r>
                      <a:endParaRPr lang="es-MX" sz="3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¿Reconoces que sensibilidad tiene la información que manejas y distribuyes?</a:t>
                      </a:r>
                      <a:endParaRPr lang="es-MX" sz="3600" dirty="0">
                        <a:effectLst/>
                      </a:endParaRPr>
                    </a:p>
                  </a:txBody>
                  <a:tcPr marL="34602" marR="34602" marT="34602" marB="34602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4064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1E189ED-AA93-4D70-BE1F-E700F0B1109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061769" y="-414649"/>
            <a:ext cx="158227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68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E43410-58D1-4513-B0FB-7CA6420A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Tercera reunión de trabajo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F4EA5-7DBD-4D15-A29D-EEF481A43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209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/>
          <a:lstStyle/>
          <a:p>
            <a:pPr algn="l"/>
            <a:r>
              <a:rPr lang="es-MX" dirty="0"/>
              <a:t>ÍNDICE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2880320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/>
              <a:t>PRODUCTO.01 </a:t>
            </a:r>
            <a:r>
              <a:rPr lang="es-MX" sz="2400" dirty="0"/>
              <a:t> C.A.I.A.C</a:t>
            </a:r>
          </a:p>
          <a:p>
            <a:pPr algn="l"/>
            <a:r>
              <a:rPr lang="es-MX" sz="2400" b="1" dirty="0"/>
              <a:t>PRODUCTO 02.</a:t>
            </a:r>
            <a:r>
              <a:rPr lang="es-MX" sz="2400" dirty="0"/>
              <a:t> Organizador grafico con los contenidos y conceptos de las asignaturas involucradas en el proyecto.</a:t>
            </a:r>
          </a:p>
          <a:p>
            <a:pPr algn="l"/>
            <a:r>
              <a:rPr lang="es-MX" sz="2400" b="1" dirty="0"/>
              <a:t>PRODUCTO 03. </a:t>
            </a:r>
            <a:r>
              <a:rPr lang="es-MX" sz="2400" dirty="0"/>
              <a:t>Evidencias de trabajo </a:t>
            </a:r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385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sz="2700" dirty="0"/>
              <a:t> PRODUCTO 01. </a:t>
            </a:r>
            <a:r>
              <a:rPr lang="es-ES" sz="2700" b="1" dirty="0"/>
              <a:t>CUADRO DE ANÁLISIS GENERAL </a:t>
            </a:r>
            <a:br>
              <a:rPr lang="es-ES" sz="2700" dirty="0"/>
            </a:br>
            <a:r>
              <a:rPr lang="es-ES" sz="2700" b="1" dirty="0"/>
              <a:t>DE LA </a:t>
            </a:r>
            <a:br>
              <a:rPr lang="es-ES" sz="2700" dirty="0"/>
            </a:br>
            <a:r>
              <a:rPr lang="es-ES" sz="2700" b="1" dirty="0"/>
              <a:t>INTERDISCIPLINARIEDAD </a:t>
            </a:r>
            <a:endParaRPr lang="es-ES" sz="27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9644"/>
            <a:ext cx="8229600" cy="36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00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/>
              <a:t>CUADRO DE ANÁLISIS PERSONAL DE LA </a:t>
            </a:r>
            <a:br>
              <a:rPr lang="es-ES" sz="2800" dirty="0"/>
            </a:br>
            <a:r>
              <a:rPr lang="es-ES" sz="2800" b="1" dirty="0"/>
              <a:t>INTERDISCIPLINARIEDAD </a:t>
            </a:r>
            <a:endParaRPr lang="es-E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3032"/>
            <a:ext cx="8229600" cy="414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5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1682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2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/>
              <a:t>PRODUCTO 02. ORGANZADOR GRÁFICO </a:t>
            </a:r>
            <a:endParaRPr lang="es-E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632848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35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PRODUCTO 03. EVIDENCIAS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819048" cy="21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12776"/>
            <a:ext cx="38195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2860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70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8195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67" y="404664"/>
            <a:ext cx="38195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460851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0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E66C-BBD6-45AE-B86E-839AFD9F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Segunda reunión de trabajo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1995B-7A66-4A64-AD35-D2B383D19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Equipo 2. </a:t>
            </a:r>
            <a:r>
              <a:rPr lang="es-ES" b="1" i="1" dirty="0"/>
              <a:t>FUENTES DE INFORMACIÓN Y SU CONFIABILIDAD</a:t>
            </a:r>
          </a:p>
          <a:p>
            <a:r>
              <a:rPr lang="es-ES" i="1" dirty="0"/>
              <a:t>Febrero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9632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669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Tema de Office</vt:lpstr>
      <vt:lpstr>UNIVERSIDAD LATINA, CAMPUS SUR PREPARATORIA TURNO VESPERTINO  clave 1344   </vt:lpstr>
      <vt:lpstr>ÍNDICE</vt:lpstr>
      <vt:lpstr>  PRODUCTO 01. CUADRO DE ANÁLISIS GENERAL  DE LA  INTERDISCIPLINARIEDAD </vt:lpstr>
      <vt:lpstr>CUADRO DE ANÁLISIS PERSONAL DE LA  INTERDISCIPLINARIEDAD </vt:lpstr>
      <vt:lpstr>PowerPoint Presentation</vt:lpstr>
      <vt:lpstr>PRODUCTO 02. ORGANZADOR GRÁFICO </vt:lpstr>
      <vt:lpstr>PRODUCTO 03. EVIDENCIAS</vt:lpstr>
      <vt:lpstr>PowerPoint Presentation</vt:lpstr>
      <vt:lpstr>Segunda reunión de trabajo</vt:lpstr>
      <vt:lpstr> Introducción o justificación y descripción del proyecto.</vt:lpstr>
      <vt:lpstr>Objetivo general del proyecto.</vt:lpstr>
      <vt:lpstr>Objetivo por asignatura.</vt:lpstr>
      <vt:lpstr> Preguntas generadora y guía. Problema a abordar.</vt:lpstr>
      <vt:lpstr>Contenido. Temas y productos propuestos. </vt:lpstr>
      <vt:lpstr>Contenido. Temas y productos propuestos. </vt:lpstr>
      <vt:lpstr>Contenido. Temas y productos propuestos. </vt:lpstr>
      <vt:lpstr>Tercera reunión de trabajo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LATINA, CAMPUS SUR PREPARATORIA TURNO VESPERTINO</dc:title>
  <dc:creator>Nuri Paloma Chuck Radilla</dc:creator>
  <cp:lastModifiedBy>MARTINEZ PALAFOX EVA MARIA</cp:lastModifiedBy>
  <cp:revision>23</cp:revision>
  <dcterms:created xsi:type="dcterms:W3CDTF">2018-02-23T19:49:05Z</dcterms:created>
  <dcterms:modified xsi:type="dcterms:W3CDTF">2018-02-24T04:53:08Z</dcterms:modified>
</cp:coreProperties>
</file>