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257" r:id="rId3"/>
    <p:sldId id="258" r:id="rId4"/>
    <p:sldId id="259" r:id="rId5"/>
    <p:sldId id="267" r:id="rId6"/>
    <p:sldId id="268" r:id="rId7"/>
    <p:sldId id="269" r:id="rId8"/>
    <p:sldId id="270" r:id="rId9"/>
    <p:sldId id="271" r:id="rId10"/>
    <p:sldId id="275" r:id="rId11"/>
    <p:sldId id="273" r:id="rId12"/>
    <p:sldId id="260" r:id="rId13"/>
    <p:sldId id="261" r:id="rId14"/>
    <p:sldId id="262" r:id="rId15"/>
    <p:sldId id="274" r:id="rId16"/>
    <p:sldId id="292" r:id="rId17"/>
    <p:sldId id="293" r:id="rId18"/>
    <p:sldId id="294" r:id="rId19"/>
    <p:sldId id="287" r:id="rId20"/>
    <p:sldId id="288" r:id="rId21"/>
    <p:sldId id="289" r:id="rId22"/>
    <p:sldId id="290" r:id="rId23"/>
    <p:sldId id="291" r:id="rId24"/>
    <p:sldId id="295" r:id="rId25"/>
    <p:sldId id="296" r:id="rId26"/>
    <p:sldId id="297" r:id="rId27"/>
    <p:sldId id="298" r:id="rId28"/>
    <p:sldId id="299" r:id="rId29"/>
    <p:sldId id="300" r:id="rId30"/>
    <p:sldId id="301" r:id="rId31"/>
    <p:sldId id="302" r:id="rId32"/>
    <p:sldId id="303" r:id="rId33"/>
    <p:sldId id="311" r:id="rId34"/>
    <p:sldId id="304" r:id="rId35"/>
    <p:sldId id="305" r:id="rId36"/>
    <p:sldId id="306" r:id="rId37"/>
    <p:sldId id="307" r:id="rId38"/>
    <p:sldId id="308" r:id="rId39"/>
    <p:sldId id="309" r:id="rId40"/>
    <p:sldId id="312" r:id="rId41"/>
    <p:sldId id="313" r:id="rId42"/>
    <p:sldId id="315" r:id="rId43"/>
    <p:sldId id="314"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C1EF8-80E5-4621-A940-A4C732628D52}" type="datetimeFigureOut">
              <a:rPr lang="en-GB" smtClean="0"/>
              <a:t>07/08/2019</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99AE3-2613-44F3-83A5-72CF1348A63F}" type="slidenum">
              <a:rPr lang="en-GB" smtClean="0"/>
              <a:t>‹Nº›</a:t>
            </a:fld>
            <a:endParaRPr lang="en-GB"/>
          </a:p>
        </p:txBody>
      </p:sp>
    </p:spTree>
    <p:extLst>
      <p:ext uri="{BB962C8B-B14F-4D97-AF65-F5344CB8AC3E}">
        <p14:creationId xmlns:p14="http://schemas.microsoft.com/office/powerpoint/2010/main" val="405557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66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23870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2033D30-D21B-4C44-9BCA-C11D81328C17}"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137751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178144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63524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283007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5424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39411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293816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370912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350155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2033D30-D21B-4C44-9BCA-C11D81328C17}"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34449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2033D30-D21B-4C44-9BCA-C11D81328C17}"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348760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2033D30-D21B-4C44-9BCA-C11D81328C17}" type="datetimeFigureOut">
              <a:rPr lang="en-GB" smtClean="0"/>
              <a:t>07/08/2019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62976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2033D30-D21B-4C44-9BCA-C11D81328C17}" type="datetimeFigureOut">
              <a:rPr lang="en-GB" smtClean="0"/>
              <a:t>07/08/2019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372894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33D30-D21B-4C44-9BCA-C11D81328C17}" type="datetimeFigureOut">
              <a:rPr lang="en-GB" smtClean="0"/>
              <a:t>07/08/2019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175036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2033D30-D21B-4C44-9BCA-C11D81328C17}"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110581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2033D30-D21B-4C44-9BCA-C11D81328C17}"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3E8A6-EF29-44D4-8AFC-77F64E33722F}" type="slidenum">
              <a:rPr lang="en-GB" smtClean="0"/>
              <a:t>‹Nº›</a:t>
            </a:fld>
            <a:endParaRPr lang="en-GB"/>
          </a:p>
        </p:txBody>
      </p:sp>
    </p:spTree>
    <p:extLst>
      <p:ext uri="{BB962C8B-B14F-4D97-AF65-F5344CB8AC3E}">
        <p14:creationId xmlns:p14="http://schemas.microsoft.com/office/powerpoint/2010/main" val="57405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033D30-D21B-4C44-9BCA-C11D81328C17}" type="datetimeFigureOut">
              <a:rPr lang="en-GB" smtClean="0"/>
              <a:t>07/08/2019</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83E8A6-EF29-44D4-8AFC-77F64E33722F}" type="slidenum">
              <a:rPr lang="en-GB" smtClean="0"/>
              <a:t>‹Nº›</a:t>
            </a:fld>
            <a:endParaRPr lang="en-GB"/>
          </a:p>
        </p:txBody>
      </p:sp>
    </p:spTree>
    <p:extLst>
      <p:ext uri="{BB962C8B-B14F-4D97-AF65-F5344CB8AC3E}">
        <p14:creationId xmlns:p14="http://schemas.microsoft.com/office/powerpoint/2010/main" val="12494337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3;p39"/>
          <p:cNvPicPr preferRelativeResize="0"/>
          <p:nvPr/>
        </p:nvPicPr>
        <p:blipFill rotWithShape="1">
          <a:blip r:embed="rId2">
            <a:alphaModFix/>
          </a:blip>
          <a:srcRect/>
          <a:stretch/>
        </p:blipFill>
        <p:spPr>
          <a:xfrm>
            <a:off x="10215154" y="169818"/>
            <a:ext cx="1557517" cy="1449976"/>
          </a:xfrm>
          <a:prstGeom prst="rect">
            <a:avLst/>
          </a:prstGeom>
          <a:noFill/>
          <a:ln>
            <a:noFill/>
          </a:ln>
        </p:spPr>
      </p:pic>
      <p:sp>
        <p:nvSpPr>
          <p:cNvPr id="5" name="Google Shape;201;p39"/>
          <p:cNvSpPr txBox="1">
            <a:spLocks noGrp="1"/>
          </p:cNvSpPr>
          <p:nvPr>
            <p:ph type="ctrTitle"/>
          </p:nvPr>
        </p:nvSpPr>
        <p:spPr>
          <a:xfrm>
            <a:off x="2971348" y="511124"/>
            <a:ext cx="7459784" cy="5772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s-419" sz="3600" b="1" dirty="0"/>
              <a:t>Liceo Mexicano Japonés </a:t>
            </a:r>
            <a:r>
              <a:rPr lang="es-419" sz="3600" b="1" dirty="0" smtClean="0"/>
              <a:t>A.C  </a:t>
            </a:r>
            <a:endParaRPr sz="3600" b="1" dirty="0"/>
          </a:p>
        </p:txBody>
      </p:sp>
      <p:sp>
        <p:nvSpPr>
          <p:cNvPr id="6" name="Google Shape;202;p39"/>
          <p:cNvSpPr txBox="1">
            <a:spLocks noGrp="1"/>
          </p:cNvSpPr>
          <p:nvPr>
            <p:ph type="subTitle" idx="1"/>
          </p:nvPr>
        </p:nvSpPr>
        <p:spPr>
          <a:xfrm>
            <a:off x="1196769" y="1429629"/>
            <a:ext cx="9771017" cy="42715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419" sz="4800" b="1" dirty="0"/>
              <a:t>Equipo 5:</a:t>
            </a:r>
            <a:endParaRPr sz="4800" b="1" dirty="0"/>
          </a:p>
          <a:p>
            <a:pPr marL="0" lvl="0" indent="0" algn="ctr" rtl="0">
              <a:spcBef>
                <a:spcPts val="0"/>
              </a:spcBef>
              <a:spcAft>
                <a:spcPts val="0"/>
              </a:spcAft>
              <a:buNone/>
            </a:pPr>
            <a:r>
              <a:rPr lang="es-419" sz="4800" b="1" dirty="0" smtClean="0"/>
              <a:t>Proyecto</a:t>
            </a:r>
            <a:r>
              <a:rPr lang="es-419" sz="4800" b="1" dirty="0"/>
              <a:t> </a:t>
            </a:r>
            <a:r>
              <a:rPr lang="es-419" sz="4800" b="1" dirty="0" smtClean="0"/>
              <a:t>para 6° Grado</a:t>
            </a:r>
            <a:endParaRPr sz="4800" b="1" dirty="0"/>
          </a:p>
          <a:p>
            <a:pPr marL="0" lvl="0" indent="0" algn="ctr" rtl="0">
              <a:spcBef>
                <a:spcPts val="0"/>
              </a:spcBef>
              <a:spcAft>
                <a:spcPts val="0"/>
              </a:spcAft>
              <a:buNone/>
            </a:pPr>
            <a:r>
              <a:rPr lang="es-419" sz="4800" b="1" dirty="0"/>
              <a:t> Galería itinerante presenta: </a:t>
            </a:r>
            <a:endParaRPr lang="es-419" sz="4800" b="1" dirty="0" smtClean="0"/>
          </a:p>
          <a:p>
            <a:pPr marL="0" lvl="0" indent="0" algn="ctr" rtl="0">
              <a:spcBef>
                <a:spcPts val="0"/>
              </a:spcBef>
              <a:spcAft>
                <a:spcPts val="0"/>
              </a:spcAft>
              <a:buNone/>
            </a:pPr>
            <a:r>
              <a:rPr lang="es-419" sz="4800" b="1" dirty="0" smtClean="0"/>
              <a:t>“</a:t>
            </a:r>
            <a:r>
              <a:rPr lang="es-419" sz="4800" b="1" dirty="0"/>
              <a:t>Arte en Movimiento”</a:t>
            </a:r>
            <a:endParaRPr sz="4800" b="1" dirty="0"/>
          </a:p>
        </p:txBody>
      </p:sp>
    </p:spTree>
    <p:extLst>
      <p:ext uri="{BB962C8B-B14F-4D97-AF65-F5344CB8AC3E}">
        <p14:creationId xmlns:p14="http://schemas.microsoft.com/office/powerpoint/2010/main" val="119338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4;p46" descr="IMG_20171020_132605486.jpg"/>
          <p:cNvPicPr preferRelativeResize="0"/>
          <p:nvPr/>
        </p:nvPicPr>
        <p:blipFill rotWithShape="1">
          <a:blip r:embed="rId2">
            <a:alphaModFix amt="67000"/>
          </a:blip>
          <a:srcRect l="12694" t="3637" r="18836" b="3563"/>
          <a:stretch/>
        </p:blipFill>
        <p:spPr>
          <a:xfrm>
            <a:off x="2912012" y="1111349"/>
            <a:ext cx="7076050" cy="5022166"/>
          </a:xfrm>
          <a:prstGeom prst="rect">
            <a:avLst/>
          </a:prstGeom>
          <a:noFill/>
          <a:ln>
            <a:noFill/>
          </a:ln>
        </p:spPr>
      </p:pic>
      <p:pic>
        <p:nvPicPr>
          <p:cNvPr id="3" name="Imagen 2"/>
          <p:cNvPicPr>
            <a:picLocks noChangeAspect="1"/>
          </p:cNvPicPr>
          <p:nvPr/>
        </p:nvPicPr>
        <p:blipFill>
          <a:blip r:embed="rId3"/>
          <a:stretch>
            <a:fillRect/>
          </a:stretch>
        </p:blipFill>
        <p:spPr>
          <a:xfrm>
            <a:off x="10434309" y="174343"/>
            <a:ext cx="1554615" cy="1450974"/>
          </a:xfrm>
          <a:prstGeom prst="rect">
            <a:avLst/>
          </a:prstGeom>
        </p:spPr>
      </p:pic>
    </p:spTree>
    <p:extLst>
      <p:ext uri="{BB962C8B-B14F-4D97-AF65-F5344CB8AC3E}">
        <p14:creationId xmlns:p14="http://schemas.microsoft.com/office/powerpoint/2010/main" val="271601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8300" y="2584525"/>
            <a:ext cx="2384400" cy="847800"/>
          </a:xfrm>
          <a:prstGeom prst="ellipse">
            <a:avLst/>
          </a:prstGeom>
          <a:gradFill>
            <a:gsLst>
              <a:gs pos="0">
                <a:srgbClr val="FFFFFF"/>
              </a:gs>
              <a:gs pos="35000">
                <a:srgbClr val="FFFFFF"/>
              </a:gs>
              <a:gs pos="100000">
                <a:schemeClr val="accent2"/>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Short Stack"/>
                <a:ea typeface="Short Stack"/>
                <a:cs typeface="Short Stack"/>
                <a:sym typeface="Short Stack"/>
              </a:rPr>
              <a:t>Indagación</a:t>
            </a:r>
            <a:endParaRPr sz="1800" b="0" i="0" u="none" strike="noStrike" cap="none">
              <a:solidFill>
                <a:srgbClr val="000000"/>
              </a:solidFill>
              <a:latin typeface="Short Stack"/>
              <a:ea typeface="Short Stack"/>
              <a:cs typeface="Short Stack"/>
              <a:sym typeface="Short Stack"/>
            </a:endParaRPr>
          </a:p>
        </p:txBody>
      </p:sp>
      <p:sp>
        <p:nvSpPr>
          <p:cNvPr id="85" name="Google Shape;85;p13"/>
          <p:cNvSpPr/>
          <p:nvPr/>
        </p:nvSpPr>
        <p:spPr>
          <a:xfrm>
            <a:off x="3436250" y="4607950"/>
            <a:ext cx="1961700" cy="8937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Habilidades</a:t>
            </a:r>
            <a:endParaRPr sz="1400" b="0" i="0" u="none" strike="noStrike" cap="none">
              <a:solidFill>
                <a:srgbClr val="000000"/>
              </a:solidFill>
              <a:latin typeface="Short Stack"/>
              <a:ea typeface="Short Stack"/>
              <a:cs typeface="Short Stack"/>
              <a:sym typeface="Short Stack"/>
            </a:endParaRPr>
          </a:p>
        </p:txBody>
      </p:sp>
      <p:sp>
        <p:nvSpPr>
          <p:cNvPr id="86" name="Google Shape;86;p13"/>
          <p:cNvSpPr/>
          <p:nvPr/>
        </p:nvSpPr>
        <p:spPr>
          <a:xfrm>
            <a:off x="9229303" y="1742459"/>
            <a:ext cx="1828800" cy="8940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Identificar preguntas y conceptos</a:t>
            </a:r>
            <a:endParaRPr sz="1400" b="0" i="0" u="none" strike="noStrike" cap="none">
              <a:solidFill>
                <a:srgbClr val="000000"/>
              </a:solidFill>
              <a:latin typeface="Short Stack"/>
              <a:ea typeface="Short Stack"/>
              <a:cs typeface="Short Stack"/>
              <a:sym typeface="Short Stack"/>
            </a:endParaRPr>
          </a:p>
        </p:txBody>
      </p:sp>
      <p:sp>
        <p:nvSpPr>
          <p:cNvPr id="87" name="Google Shape;87;p13"/>
          <p:cNvSpPr/>
          <p:nvPr/>
        </p:nvSpPr>
        <p:spPr>
          <a:xfrm>
            <a:off x="9479325" y="2636300"/>
            <a:ext cx="2588400" cy="8940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Diseñar y conducir investigaciones</a:t>
            </a:r>
            <a:endParaRPr sz="1400" b="0" i="0" u="none" strike="noStrike" cap="none">
              <a:solidFill>
                <a:srgbClr val="000000"/>
              </a:solidFill>
              <a:latin typeface="Short Stack"/>
              <a:ea typeface="Short Stack"/>
              <a:cs typeface="Short Stack"/>
              <a:sym typeface="Short Stack"/>
            </a:endParaRPr>
          </a:p>
        </p:txBody>
      </p:sp>
      <p:sp>
        <p:nvSpPr>
          <p:cNvPr id="88" name="Google Shape;88;p13"/>
          <p:cNvSpPr/>
          <p:nvPr/>
        </p:nvSpPr>
        <p:spPr>
          <a:xfrm>
            <a:off x="10000868" y="3779177"/>
            <a:ext cx="2191200" cy="8940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Utilizar tecnologías y matemáticas</a:t>
            </a:r>
            <a:endParaRPr sz="1400" b="0" i="0" u="none" strike="noStrike" cap="none">
              <a:solidFill>
                <a:srgbClr val="000000"/>
              </a:solidFill>
              <a:latin typeface="Short Stack"/>
              <a:ea typeface="Short Stack"/>
              <a:cs typeface="Short Stack"/>
              <a:sym typeface="Short Stack"/>
            </a:endParaRPr>
          </a:p>
        </p:txBody>
      </p:sp>
      <p:sp>
        <p:nvSpPr>
          <p:cNvPr id="89" name="Google Shape;89;p13"/>
          <p:cNvSpPr/>
          <p:nvPr/>
        </p:nvSpPr>
        <p:spPr>
          <a:xfrm>
            <a:off x="9731175" y="4922026"/>
            <a:ext cx="2460900" cy="10317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Formular y revisar explicaciones y modelos científicos</a:t>
            </a:r>
            <a:endParaRPr sz="1400" b="0" i="0" u="none" strike="noStrike" cap="none">
              <a:solidFill>
                <a:srgbClr val="000000"/>
              </a:solidFill>
              <a:latin typeface="Short Stack"/>
              <a:ea typeface="Short Stack"/>
              <a:cs typeface="Short Stack"/>
              <a:sym typeface="Short Stack"/>
            </a:endParaRPr>
          </a:p>
        </p:txBody>
      </p:sp>
      <p:sp>
        <p:nvSpPr>
          <p:cNvPr id="90" name="Google Shape;90;p13"/>
          <p:cNvSpPr/>
          <p:nvPr/>
        </p:nvSpPr>
        <p:spPr>
          <a:xfrm>
            <a:off x="8398400" y="5958075"/>
            <a:ext cx="3404700" cy="8937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Reconocer y analizar explicaciones y modelos alternativos</a:t>
            </a:r>
            <a:endParaRPr sz="1400" b="0" i="0" u="none" strike="noStrike" cap="none">
              <a:solidFill>
                <a:srgbClr val="000000"/>
              </a:solidFill>
              <a:latin typeface="Short Stack"/>
              <a:ea typeface="Short Stack"/>
              <a:cs typeface="Short Stack"/>
              <a:sym typeface="Short Stack"/>
            </a:endParaRPr>
          </a:p>
        </p:txBody>
      </p:sp>
      <p:sp>
        <p:nvSpPr>
          <p:cNvPr id="91" name="Google Shape;91;p13"/>
          <p:cNvSpPr/>
          <p:nvPr/>
        </p:nvSpPr>
        <p:spPr>
          <a:xfrm>
            <a:off x="5791523" y="5501810"/>
            <a:ext cx="2962200" cy="894000"/>
          </a:xfrm>
          <a:prstGeom prst="ellipse">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000000"/>
                </a:solidFill>
                <a:latin typeface="Short Stack"/>
                <a:ea typeface="Short Stack"/>
                <a:cs typeface="Short Stack"/>
                <a:sym typeface="Short Stack"/>
              </a:rPr>
              <a:t>Comunicar y defender un argumento científico</a:t>
            </a:r>
            <a:endParaRPr sz="1400" b="0" i="0" u="none" strike="noStrike" cap="none">
              <a:solidFill>
                <a:srgbClr val="000000"/>
              </a:solidFill>
              <a:latin typeface="Short Stack"/>
              <a:ea typeface="Short Stack"/>
              <a:cs typeface="Short Stack"/>
              <a:sym typeface="Short Stack"/>
            </a:endParaRPr>
          </a:p>
        </p:txBody>
      </p:sp>
      <p:cxnSp>
        <p:nvCxnSpPr>
          <p:cNvPr id="92" name="Google Shape;92;p13"/>
          <p:cNvCxnSpPr>
            <a:endCxn id="87" idx="2"/>
          </p:cNvCxnSpPr>
          <p:nvPr/>
        </p:nvCxnSpPr>
        <p:spPr>
          <a:xfrm rot="10800000" flipH="1">
            <a:off x="7517625" y="3083300"/>
            <a:ext cx="1961700" cy="1172400"/>
          </a:xfrm>
          <a:prstGeom prst="straightConnector1">
            <a:avLst/>
          </a:prstGeom>
          <a:noFill/>
          <a:ln w="9525" cap="flat" cmpd="sng">
            <a:solidFill>
              <a:srgbClr val="7030A0"/>
            </a:solidFill>
            <a:prstDash val="solid"/>
            <a:miter lim="800000"/>
            <a:headEnd type="none" w="sm" len="sm"/>
            <a:tailEnd type="triangle" w="med" len="med"/>
          </a:ln>
        </p:spPr>
      </p:cxnSp>
      <p:cxnSp>
        <p:nvCxnSpPr>
          <p:cNvPr id="93" name="Google Shape;93;p13"/>
          <p:cNvCxnSpPr>
            <a:endCxn id="86" idx="3"/>
          </p:cNvCxnSpPr>
          <p:nvPr/>
        </p:nvCxnSpPr>
        <p:spPr>
          <a:xfrm rot="10800000" flipH="1">
            <a:off x="7671625" y="2505536"/>
            <a:ext cx="1825500" cy="1720800"/>
          </a:xfrm>
          <a:prstGeom prst="straightConnector1">
            <a:avLst/>
          </a:prstGeom>
          <a:noFill/>
          <a:ln w="9525" cap="flat" cmpd="sng">
            <a:solidFill>
              <a:srgbClr val="7030A0"/>
            </a:solidFill>
            <a:prstDash val="solid"/>
            <a:miter lim="800000"/>
            <a:headEnd type="none" w="sm" len="sm"/>
            <a:tailEnd type="triangle" w="med" len="med"/>
          </a:ln>
        </p:spPr>
      </p:cxnSp>
      <p:cxnSp>
        <p:nvCxnSpPr>
          <p:cNvPr id="94" name="Google Shape;94;p13"/>
          <p:cNvCxnSpPr>
            <a:stCxn id="85" idx="6"/>
          </p:cNvCxnSpPr>
          <p:nvPr/>
        </p:nvCxnSpPr>
        <p:spPr>
          <a:xfrm rot="10800000" flipH="1">
            <a:off x="5397950" y="4379800"/>
            <a:ext cx="2029800" cy="675000"/>
          </a:xfrm>
          <a:prstGeom prst="straightConnector1">
            <a:avLst/>
          </a:prstGeom>
          <a:noFill/>
          <a:ln w="9525" cap="flat" cmpd="sng">
            <a:solidFill>
              <a:srgbClr val="7030A0"/>
            </a:solidFill>
            <a:prstDash val="solid"/>
            <a:miter lim="800000"/>
            <a:headEnd type="none" w="sm" len="sm"/>
            <a:tailEnd type="triangle" w="med" len="med"/>
          </a:ln>
        </p:spPr>
      </p:cxnSp>
      <p:cxnSp>
        <p:nvCxnSpPr>
          <p:cNvPr id="95" name="Google Shape;95;p13"/>
          <p:cNvCxnSpPr/>
          <p:nvPr/>
        </p:nvCxnSpPr>
        <p:spPr>
          <a:xfrm>
            <a:off x="7941307" y="4563357"/>
            <a:ext cx="2136900" cy="635700"/>
          </a:xfrm>
          <a:prstGeom prst="straightConnector1">
            <a:avLst/>
          </a:prstGeom>
          <a:noFill/>
          <a:ln w="9525" cap="flat" cmpd="sng">
            <a:solidFill>
              <a:srgbClr val="7030A0"/>
            </a:solidFill>
            <a:prstDash val="solid"/>
            <a:miter lim="800000"/>
            <a:headEnd type="none" w="sm" len="sm"/>
            <a:tailEnd type="triangle" w="med" len="med"/>
          </a:ln>
        </p:spPr>
      </p:cxnSp>
      <p:cxnSp>
        <p:nvCxnSpPr>
          <p:cNvPr id="96" name="Google Shape;96;p13"/>
          <p:cNvCxnSpPr/>
          <p:nvPr/>
        </p:nvCxnSpPr>
        <p:spPr>
          <a:xfrm rot="10800000" flipH="1">
            <a:off x="8048514" y="4226092"/>
            <a:ext cx="1863300" cy="153900"/>
          </a:xfrm>
          <a:prstGeom prst="straightConnector1">
            <a:avLst/>
          </a:prstGeom>
          <a:noFill/>
          <a:ln w="9525" cap="flat" cmpd="sng">
            <a:solidFill>
              <a:srgbClr val="7030A0"/>
            </a:solidFill>
            <a:prstDash val="solid"/>
            <a:miter lim="800000"/>
            <a:headEnd type="none" w="sm" len="sm"/>
            <a:tailEnd type="triangle" w="med" len="med"/>
          </a:ln>
        </p:spPr>
      </p:cxnSp>
      <p:sp>
        <p:nvSpPr>
          <p:cNvPr id="97" name="Google Shape;97;p13"/>
          <p:cNvSpPr txBox="1"/>
          <p:nvPr/>
        </p:nvSpPr>
        <p:spPr>
          <a:xfrm>
            <a:off x="7294729" y="4226103"/>
            <a:ext cx="753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Short Stack"/>
                <a:ea typeface="Short Stack"/>
                <a:cs typeface="Short Stack"/>
                <a:sym typeface="Short Stack"/>
              </a:rPr>
              <a:t>Como</a:t>
            </a:r>
            <a:endParaRPr sz="1400">
              <a:solidFill>
                <a:schemeClr val="dk1"/>
              </a:solidFill>
              <a:latin typeface="Short Stack"/>
              <a:ea typeface="Short Stack"/>
              <a:cs typeface="Short Stack"/>
              <a:sym typeface="Short Stack"/>
            </a:endParaRPr>
          </a:p>
        </p:txBody>
      </p:sp>
      <p:cxnSp>
        <p:nvCxnSpPr>
          <p:cNvPr id="98" name="Google Shape;98;p13"/>
          <p:cNvCxnSpPr>
            <a:endCxn id="91" idx="0"/>
          </p:cNvCxnSpPr>
          <p:nvPr/>
        </p:nvCxnSpPr>
        <p:spPr>
          <a:xfrm flipH="1">
            <a:off x="7272623" y="4607810"/>
            <a:ext cx="277200" cy="894000"/>
          </a:xfrm>
          <a:prstGeom prst="straightConnector1">
            <a:avLst/>
          </a:prstGeom>
          <a:noFill/>
          <a:ln w="9525" cap="flat" cmpd="sng">
            <a:solidFill>
              <a:srgbClr val="7030A0"/>
            </a:solidFill>
            <a:prstDash val="solid"/>
            <a:miter lim="800000"/>
            <a:headEnd type="none" w="sm" len="sm"/>
            <a:tailEnd type="triangle" w="med" len="med"/>
          </a:ln>
        </p:spPr>
      </p:cxnSp>
      <p:cxnSp>
        <p:nvCxnSpPr>
          <p:cNvPr id="99" name="Google Shape;99;p13"/>
          <p:cNvCxnSpPr>
            <a:stCxn id="97" idx="2"/>
          </p:cNvCxnSpPr>
          <p:nvPr/>
        </p:nvCxnSpPr>
        <p:spPr>
          <a:xfrm>
            <a:off x="7671679" y="4533903"/>
            <a:ext cx="1682700" cy="1337400"/>
          </a:xfrm>
          <a:prstGeom prst="straightConnector1">
            <a:avLst/>
          </a:prstGeom>
          <a:noFill/>
          <a:ln w="9525" cap="flat" cmpd="sng">
            <a:solidFill>
              <a:srgbClr val="7030A0"/>
            </a:solidFill>
            <a:prstDash val="solid"/>
            <a:miter lim="800000"/>
            <a:headEnd type="none" w="sm" len="sm"/>
            <a:tailEnd type="triangle" w="med" len="med"/>
          </a:ln>
        </p:spPr>
      </p:cxnSp>
      <p:sp>
        <p:nvSpPr>
          <p:cNvPr id="100" name="Google Shape;100;p13"/>
          <p:cNvSpPr txBox="1"/>
          <p:nvPr/>
        </p:nvSpPr>
        <p:spPr>
          <a:xfrm flipH="1">
            <a:off x="1392673" y="4756914"/>
            <a:ext cx="1517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Short Stack"/>
                <a:ea typeface="Short Stack"/>
                <a:cs typeface="Short Stack"/>
                <a:sym typeface="Short Stack"/>
              </a:rPr>
              <a:t>Se promueve por</a:t>
            </a:r>
            <a:endParaRPr sz="1400">
              <a:solidFill>
                <a:schemeClr val="dk1"/>
              </a:solidFill>
              <a:latin typeface="Short Stack"/>
              <a:ea typeface="Short Stack"/>
              <a:cs typeface="Short Stack"/>
              <a:sym typeface="Short Stack"/>
            </a:endParaRPr>
          </a:p>
        </p:txBody>
      </p:sp>
      <p:sp>
        <p:nvSpPr>
          <p:cNvPr id="101" name="Google Shape;101;p13"/>
          <p:cNvSpPr txBox="1"/>
          <p:nvPr/>
        </p:nvSpPr>
        <p:spPr>
          <a:xfrm>
            <a:off x="389124" y="1905555"/>
            <a:ext cx="1465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Short Stack"/>
                <a:ea typeface="Short Stack"/>
                <a:cs typeface="Short Stack"/>
                <a:sym typeface="Short Stack"/>
              </a:rPr>
              <a:t>Se define como</a:t>
            </a:r>
            <a:endParaRPr sz="1400">
              <a:solidFill>
                <a:schemeClr val="dk1"/>
              </a:solidFill>
              <a:latin typeface="Short Stack"/>
              <a:ea typeface="Short Stack"/>
              <a:cs typeface="Short Stack"/>
              <a:sym typeface="Short Stack"/>
            </a:endParaRPr>
          </a:p>
        </p:txBody>
      </p:sp>
      <p:sp>
        <p:nvSpPr>
          <p:cNvPr id="102" name="Google Shape;102;p13"/>
          <p:cNvSpPr/>
          <p:nvPr/>
        </p:nvSpPr>
        <p:spPr>
          <a:xfrm>
            <a:off x="1514900" y="1289800"/>
            <a:ext cx="2029800" cy="7683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Actividad polifacética </a:t>
            </a:r>
            <a:endParaRPr sz="1400">
              <a:solidFill>
                <a:srgbClr val="000000"/>
              </a:solidFill>
              <a:latin typeface="Short Stack"/>
              <a:ea typeface="Short Stack"/>
              <a:cs typeface="Short Stack"/>
              <a:sym typeface="Short Stack"/>
            </a:endParaRPr>
          </a:p>
        </p:txBody>
      </p:sp>
      <p:sp>
        <p:nvSpPr>
          <p:cNvPr id="103" name="Google Shape;103;p13"/>
          <p:cNvSpPr txBox="1"/>
          <p:nvPr/>
        </p:nvSpPr>
        <p:spPr>
          <a:xfrm>
            <a:off x="4007030" y="1296937"/>
            <a:ext cx="1149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Short Stack"/>
                <a:ea typeface="Short Stack"/>
                <a:cs typeface="Short Stack"/>
                <a:sym typeface="Short Stack"/>
              </a:rPr>
              <a:t>Que implica</a:t>
            </a:r>
            <a:endParaRPr sz="1400">
              <a:solidFill>
                <a:schemeClr val="dk1"/>
              </a:solidFill>
              <a:latin typeface="Short Stack"/>
              <a:ea typeface="Short Stack"/>
              <a:cs typeface="Short Stack"/>
              <a:sym typeface="Short Stack"/>
            </a:endParaRPr>
          </a:p>
        </p:txBody>
      </p:sp>
      <p:sp>
        <p:nvSpPr>
          <p:cNvPr id="104" name="Google Shape;104;p13"/>
          <p:cNvSpPr/>
          <p:nvPr/>
        </p:nvSpPr>
        <p:spPr>
          <a:xfrm>
            <a:off x="3083964" y="123646"/>
            <a:ext cx="18288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Observar</a:t>
            </a:r>
            <a:endParaRPr sz="1400">
              <a:solidFill>
                <a:srgbClr val="000000"/>
              </a:solidFill>
              <a:latin typeface="Short Stack"/>
              <a:ea typeface="Short Stack"/>
              <a:cs typeface="Short Stack"/>
              <a:sym typeface="Short Stack"/>
            </a:endParaRPr>
          </a:p>
        </p:txBody>
      </p:sp>
      <p:sp>
        <p:nvSpPr>
          <p:cNvPr id="105" name="Google Shape;105;p13"/>
          <p:cNvSpPr/>
          <p:nvPr/>
        </p:nvSpPr>
        <p:spPr>
          <a:xfrm>
            <a:off x="5020094" y="271999"/>
            <a:ext cx="18288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Plantear preguntas</a:t>
            </a:r>
            <a:endParaRPr sz="1400">
              <a:solidFill>
                <a:srgbClr val="000000"/>
              </a:solidFill>
              <a:latin typeface="Short Stack"/>
              <a:ea typeface="Short Stack"/>
              <a:cs typeface="Short Stack"/>
              <a:sym typeface="Short Stack"/>
            </a:endParaRPr>
          </a:p>
        </p:txBody>
      </p:sp>
      <p:sp>
        <p:nvSpPr>
          <p:cNvPr id="106" name="Google Shape;106;p13"/>
          <p:cNvSpPr/>
          <p:nvPr/>
        </p:nvSpPr>
        <p:spPr>
          <a:xfrm>
            <a:off x="6284301" y="869189"/>
            <a:ext cx="18288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Examinar fuentes</a:t>
            </a:r>
            <a:endParaRPr sz="1400">
              <a:solidFill>
                <a:srgbClr val="000000"/>
              </a:solidFill>
              <a:latin typeface="Short Stack"/>
              <a:ea typeface="Short Stack"/>
              <a:cs typeface="Short Stack"/>
              <a:sym typeface="Short Stack"/>
            </a:endParaRPr>
          </a:p>
        </p:txBody>
      </p:sp>
      <p:sp>
        <p:nvSpPr>
          <p:cNvPr id="107" name="Google Shape;107;p13"/>
          <p:cNvSpPr/>
          <p:nvPr/>
        </p:nvSpPr>
        <p:spPr>
          <a:xfrm>
            <a:off x="6739926" y="1601650"/>
            <a:ext cx="21912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Planificar investigación</a:t>
            </a:r>
            <a:endParaRPr sz="1400">
              <a:solidFill>
                <a:srgbClr val="000000"/>
              </a:solidFill>
              <a:latin typeface="Short Stack"/>
              <a:ea typeface="Short Stack"/>
              <a:cs typeface="Short Stack"/>
              <a:sym typeface="Short Stack"/>
            </a:endParaRPr>
          </a:p>
        </p:txBody>
      </p:sp>
      <p:sp>
        <p:nvSpPr>
          <p:cNvPr id="108" name="Google Shape;108;p13"/>
          <p:cNvSpPr/>
          <p:nvPr/>
        </p:nvSpPr>
        <p:spPr>
          <a:xfrm>
            <a:off x="5957283" y="2200702"/>
            <a:ext cx="23844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Revisar experimentos</a:t>
            </a:r>
            <a:endParaRPr sz="1400">
              <a:solidFill>
                <a:srgbClr val="000000"/>
              </a:solidFill>
              <a:latin typeface="Short Stack"/>
              <a:ea typeface="Short Stack"/>
              <a:cs typeface="Short Stack"/>
              <a:sym typeface="Short Stack"/>
            </a:endParaRPr>
          </a:p>
        </p:txBody>
      </p:sp>
      <p:sp>
        <p:nvSpPr>
          <p:cNvPr id="109" name="Google Shape;109;p13"/>
          <p:cNvSpPr/>
          <p:nvPr/>
        </p:nvSpPr>
        <p:spPr>
          <a:xfrm>
            <a:off x="5297425" y="2872675"/>
            <a:ext cx="19617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Interpretar datos</a:t>
            </a:r>
            <a:endParaRPr sz="1400">
              <a:solidFill>
                <a:srgbClr val="000000"/>
              </a:solidFill>
              <a:latin typeface="Short Stack"/>
              <a:ea typeface="Short Stack"/>
              <a:cs typeface="Short Stack"/>
              <a:sym typeface="Short Stack"/>
            </a:endParaRPr>
          </a:p>
        </p:txBody>
      </p:sp>
      <p:sp>
        <p:nvSpPr>
          <p:cNvPr id="110" name="Google Shape;110;p13"/>
          <p:cNvSpPr/>
          <p:nvPr/>
        </p:nvSpPr>
        <p:spPr>
          <a:xfrm>
            <a:off x="3755099" y="3373075"/>
            <a:ext cx="20298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Proponer respuestas</a:t>
            </a:r>
            <a:endParaRPr sz="1400">
              <a:solidFill>
                <a:srgbClr val="000000"/>
              </a:solidFill>
              <a:latin typeface="Short Stack"/>
              <a:ea typeface="Short Stack"/>
              <a:cs typeface="Short Stack"/>
              <a:sym typeface="Short Stack"/>
            </a:endParaRPr>
          </a:p>
        </p:txBody>
      </p:sp>
      <p:sp>
        <p:nvSpPr>
          <p:cNvPr id="111" name="Google Shape;111;p13"/>
          <p:cNvSpPr/>
          <p:nvPr/>
        </p:nvSpPr>
        <p:spPr>
          <a:xfrm>
            <a:off x="2422730" y="2941657"/>
            <a:ext cx="1828800" cy="570900"/>
          </a:xfrm>
          <a:prstGeom prst="ellipse">
            <a:avLst/>
          </a:prstGeom>
          <a:gradFill>
            <a:gsLst>
              <a:gs pos="0">
                <a:srgbClr val="FFFFFF"/>
              </a:gs>
              <a:gs pos="35000">
                <a:srgbClr val="FFFFFF"/>
              </a:gs>
              <a:gs pos="100000">
                <a:schemeClr val="accent4"/>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Short Stack"/>
                <a:ea typeface="Short Stack"/>
                <a:cs typeface="Short Stack"/>
                <a:sym typeface="Short Stack"/>
              </a:rPr>
              <a:t>Comunicar resultados</a:t>
            </a:r>
            <a:endParaRPr sz="1400">
              <a:solidFill>
                <a:srgbClr val="000000"/>
              </a:solidFill>
              <a:latin typeface="Short Stack"/>
              <a:ea typeface="Short Stack"/>
              <a:cs typeface="Short Stack"/>
              <a:sym typeface="Short Stack"/>
            </a:endParaRPr>
          </a:p>
        </p:txBody>
      </p:sp>
      <p:cxnSp>
        <p:nvCxnSpPr>
          <p:cNvPr id="112" name="Google Shape;112;p13"/>
          <p:cNvCxnSpPr/>
          <p:nvPr/>
        </p:nvCxnSpPr>
        <p:spPr>
          <a:xfrm rot="10800000">
            <a:off x="884206" y="2172600"/>
            <a:ext cx="265200" cy="431400"/>
          </a:xfrm>
          <a:prstGeom prst="straightConnector1">
            <a:avLst/>
          </a:prstGeom>
          <a:noFill/>
          <a:ln w="9525" cap="flat" cmpd="sng">
            <a:solidFill>
              <a:srgbClr val="00B0F0"/>
            </a:solidFill>
            <a:prstDash val="solid"/>
            <a:miter lim="800000"/>
            <a:headEnd type="none" w="sm" len="sm"/>
            <a:tailEnd type="triangle" w="med" len="med"/>
          </a:ln>
        </p:spPr>
      </p:cxnSp>
      <p:cxnSp>
        <p:nvCxnSpPr>
          <p:cNvPr id="113" name="Google Shape;113;p13"/>
          <p:cNvCxnSpPr/>
          <p:nvPr/>
        </p:nvCxnSpPr>
        <p:spPr>
          <a:xfrm rot="10800000" flipH="1">
            <a:off x="1324708" y="1633040"/>
            <a:ext cx="391200" cy="329700"/>
          </a:xfrm>
          <a:prstGeom prst="straightConnector1">
            <a:avLst/>
          </a:prstGeom>
          <a:noFill/>
          <a:ln w="9525" cap="flat" cmpd="sng">
            <a:solidFill>
              <a:srgbClr val="00B0F0"/>
            </a:solidFill>
            <a:prstDash val="solid"/>
            <a:miter lim="800000"/>
            <a:headEnd type="none" w="sm" len="sm"/>
            <a:tailEnd type="triangle" w="med" len="med"/>
          </a:ln>
        </p:spPr>
      </p:cxnSp>
      <p:cxnSp>
        <p:nvCxnSpPr>
          <p:cNvPr id="114" name="Google Shape;114;p13"/>
          <p:cNvCxnSpPr/>
          <p:nvPr/>
        </p:nvCxnSpPr>
        <p:spPr>
          <a:xfrm rot="10800000" flipH="1">
            <a:off x="3544712" y="1470241"/>
            <a:ext cx="462300" cy="162900"/>
          </a:xfrm>
          <a:prstGeom prst="straightConnector1">
            <a:avLst/>
          </a:prstGeom>
          <a:noFill/>
          <a:ln w="9525" cap="flat" cmpd="sng">
            <a:solidFill>
              <a:srgbClr val="00B0F0"/>
            </a:solidFill>
            <a:prstDash val="solid"/>
            <a:miter lim="800000"/>
            <a:headEnd type="none" w="sm" len="sm"/>
            <a:tailEnd type="triangle" w="med" len="med"/>
          </a:ln>
        </p:spPr>
      </p:cxnSp>
      <p:cxnSp>
        <p:nvCxnSpPr>
          <p:cNvPr id="115" name="Google Shape;115;p13"/>
          <p:cNvCxnSpPr/>
          <p:nvPr/>
        </p:nvCxnSpPr>
        <p:spPr>
          <a:xfrm rot="10800000">
            <a:off x="4007148" y="729583"/>
            <a:ext cx="343500" cy="669900"/>
          </a:xfrm>
          <a:prstGeom prst="straightConnector1">
            <a:avLst/>
          </a:prstGeom>
          <a:noFill/>
          <a:ln w="9525" cap="flat" cmpd="sng">
            <a:solidFill>
              <a:srgbClr val="00B0F0"/>
            </a:solidFill>
            <a:prstDash val="solid"/>
            <a:miter lim="800000"/>
            <a:headEnd type="none" w="sm" len="sm"/>
            <a:tailEnd type="triangle" w="med" len="med"/>
          </a:ln>
        </p:spPr>
      </p:cxnSp>
      <p:cxnSp>
        <p:nvCxnSpPr>
          <p:cNvPr id="116" name="Google Shape;116;p13"/>
          <p:cNvCxnSpPr/>
          <p:nvPr/>
        </p:nvCxnSpPr>
        <p:spPr>
          <a:xfrm rot="10800000" flipH="1">
            <a:off x="4693574" y="838290"/>
            <a:ext cx="854700" cy="480900"/>
          </a:xfrm>
          <a:prstGeom prst="straightConnector1">
            <a:avLst/>
          </a:prstGeom>
          <a:noFill/>
          <a:ln w="9525" cap="flat" cmpd="sng">
            <a:solidFill>
              <a:srgbClr val="00B0F0"/>
            </a:solidFill>
            <a:prstDash val="solid"/>
            <a:miter lim="800000"/>
            <a:headEnd type="none" w="sm" len="sm"/>
            <a:tailEnd type="triangle" w="med" len="med"/>
          </a:ln>
        </p:spPr>
      </p:cxnSp>
      <p:cxnSp>
        <p:nvCxnSpPr>
          <p:cNvPr id="117" name="Google Shape;117;p13"/>
          <p:cNvCxnSpPr>
            <a:stCxn id="103" idx="3"/>
          </p:cNvCxnSpPr>
          <p:nvPr/>
        </p:nvCxnSpPr>
        <p:spPr>
          <a:xfrm rot="10800000" flipH="1">
            <a:off x="5156030" y="1259737"/>
            <a:ext cx="1128300" cy="191100"/>
          </a:xfrm>
          <a:prstGeom prst="straightConnector1">
            <a:avLst/>
          </a:prstGeom>
          <a:noFill/>
          <a:ln w="9525" cap="flat" cmpd="sng">
            <a:solidFill>
              <a:srgbClr val="00B0F0"/>
            </a:solidFill>
            <a:prstDash val="solid"/>
            <a:miter lim="800000"/>
            <a:headEnd type="none" w="sm" len="sm"/>
            <a:tailEnd type="triangle" w="med" len="med"/>
          </a:ln>
        </p:spPr>
      </p:cxnSp>
      <p:cxnSp>
        <p:nvCxnSpPr>
          <p:cNvPr id="118" name="Google Shape;118;p13"/>
          <p:cNvCxnSpPr>
            <a:endCxn id="107" idx="2"/>
          </p:cNvCxnSpPr>
          <p:nvPr/>
        </p:nvCxnSpPr>
        <p:spPr>
          <a:xfrm>
            <a:off x="5010726" y="1709500"/>
            <a:ext cx="1729200" cy="177600"/>
          </a:xfrm>
          <a:prstGeom prst="straightConnector1">
            <a:avLst/>
          </a:prstGeom>
          <a:noFill/>
          <a:ln w="9525" cap="flat" cmpd="sng">
            <a:solidFill>
              <a:srgbClr val="00B0F0"/>
            </a:solidFill>
            <a:prstDash val="solid"/>
            <a:miter lim="800000"/>
            <a:headEnd type="none" w="sm" len="sm"/>
            <a:tailEnd type="triangle" w="med" len="med"/>
          </a:ln>
        </p:spPr>
      </p:cxnSp>
      <p:cxnSp>
        <p:nvCxnSpPr>
          <p:cNvPr id="119" name="Google Shape;119;p13"/>
          <p:cNvCxnSpPr>
            <a:stCxn id="103" idx="2"/>
          </p:cNvCxnSpPr>
          <p:nvPr/>
        </p:nvCxnSpPr>
        <p:spPr>
          <a:xfrm>
            <a:off x="4581530" y="1604737"/>
            <a:ext cx="1353000" cy="782100"/>
          </a:xfrm>
          <a:prstGeom prst="straightConnector1">
            <a:avLst/>
          </a:prstGeom>
          <a:noFill/>
          <a:ln w="9525" cap="flat" cmpd="sng">
            <a:solidFill>
              <a:srgbClr val="00B0F0"/>
            </a:solidFill>
            <a:prstDash val="solid"/>
            <a:miter lim="800000"/>
            <a:headEnd type="none" w="sm" len="sm"/>
            <a:tailEnd type="triangle" w="med" len="med"/>
          </a:ln>
        </p:spPr>
      </p:cxnSp>
      <p:cxnSp>
        <p:nvCxnSpPr>
          <p:cNvPr id="120" name="Google Shape;120;p13"/>
          <p:cNvCxnSpPr/>
          <p:nvPr/>
        </p:nvCxnSpPr>
        <p:spPr>
          <a:xfrm>
            <a:off x="4387055" y="1678792"/>
            <a:ext cx="117600" cy="1672500"/>
          </a:xfrm>
          <a:prstGeom prst="straightConnector1">
            <a:avLst/>
          </a:prstGeom>
          <a:noFill/>
          <a:ln w="9525" cap="flat" cmpd="sng">
            <a:solidFill>
              <a:srgbClr val="00B0F0"/>
            </a:solidFill>
            <a:prstDash val="solid"/>
            <a:miter lim="800000"/>
            <a:headEnd type="none" w="sm" len="sm"/>
            <a:tailEnd type="triangle" w="med" len="med"/>
          </a:ln>
        </p:spPr>
      </p:cxnSp>
      <p:cxnSp>
        <p:nvCxnSpPr>
          <p:cNvPr id="121" name="Google Shape;121;p13"/>
          <p:cNvCxnSpPr/>
          <p:nvPr/>
        </p:nvCxnSpPr>
        <p:spPr>
          <a:xfrm flipH="1">
            <a:off x="3308239" y="1662312"/>
            <a:ext cx="870600" cy="1210500"/>
          </a:xfrm>
          <a:prstGeom prst="straightConnector1">
            <a:avLst/>
          </a:prstGeom>
          <a:noFill/>
          <a:ln w="9525" cap="flat" cmpd="sng">
            <a:solidFill>
              <a:srgbClr val="00B0F0"/>
            </a:solidFill>
            <a:prstDash val="solid"/>
            <a:miter lim="800000"/>
            <a:headEnd type="none" w="sm" len="sm"/>
            <a:tailEnd type="triangle" w="med" len="med"/>
          </a:ln>
        </p:spPr>
      </p:cxnSp>
      <p:cxnSp>
        <p:nvCxnSpPr>
          <p:cNvPr id="122" name="Google Shape;122;p13"/>
          <p:cNvCxnSpPr>
            <a:endCxn id="109" idx="1"/>
          </p:cNvCxnSpPr>
          <p:nvPr/>
        </p:nvCxnSpPr>
        <p:spPr>
          <a:xfrm>
            <a:off x="4461809" y="1678881"/>
            <a:ext cx="1122900" cy="1277400"/>
          </a:xfrm>
          <a:prstGeom prst="straightConnector1">
            <a:avLst/>
          </a:prstGeom>
          <a:noFill/>
          <a:ln w="9525" cap="flat" cmpd="sng">
            <a:solidFill>
              <a:srgbClr val="00B0F0"/>
            </a:solidFill>
            <a:prstDash val="solid"/>
            <a:miter lim="800000"/>
            <a:headEnd type="none" w="sm" len="sm"/>
            <a:tailEnd type="triangle" w="med" len="med"/>
          </a:ln>
        </p:spPr>
      </p:cxnSp>
      <p:cxnSp>
        <p:nvCxnSpPr>
          <p:cNvPr id="123" name="Google Shape;123;p13"/>
          <p:cNvCxnSpPr>
            <a:stCxn id="84" idx="4"/>
          </p:cNvCxnSpPr>
          <p:nvPr/>
        </p:nvCxnSpPr>
        <p:spPr>
          <a:xfrm>
            <a:off x="1230500" y="3432325"/>
            <a:ext cx="443400" cy="1399800"/>
          </a:xfrm>
          <a:prstGeom prst="straightConnector1">
            <a:avLst/>
          </a:prstGeom>
          <a:noFill/>
          <a:ln w="9525" cap="flat" cmpd="sng">
            <a:solidFill>
              <a:srgbClr val="7030A0"/>
            </a:solidFill>
            <a:prstDash val="solid"/>
            <a:miter lim="800000"/>
            <a:headEnd type="none" w="sm" len="sm"/>
            <a:tailEnd type="triangle" w="med" len="med"/>
          </a:ln>
        </p:spPr>
      </p:cxnSp>
      <p:cxnSp>
        <p:nvCxnSpPr>
          <p:cNvPr id="124" name="Google Shape;124;p13"/>
          <p:cNvCxnSpPr>
            <a:endCxn id="85" idx="2"/>
          </p:cNvCxnSpPr>
          <p:nvPr/>
        </p:nvCxnSpPr>
        <p:spPr>
          <a:xfrm rot="10800000" flipH="1">
            <a:off x="2450150" y="5054800"/>
            <a:ext cx="986100" cy="15900"/>
          </a:xfrm>
          <a:prstGeom prst="straightConnector1">
            <a:avLst/>
          </a:prstGeom>
          <a:noFill/>
          <a:ln w="9525" cap="flat" cmpd="sng">
            <a:solidFill>
              <a:srgbClr val="7030A0"/>
            </a:solidFill>
            <a:prstDash val="solid"/>
            <a:miter lim="800000"/>
            <a:headEnd type="none" w="sm" len="sm"/>
            <a:tailEnd type="triangle" w="med" len="med"/>
          </a:ln>
        </p:spPr>
      </p:cxnSp>
      <p:pic>
        <p:nvPicPr>
          <p:cNvPr id="2" name="Imagen 1"/>
          <p:cNvPicPr>
            <a:picLocks noChangeAspect="1"/>
          </p:cNvPicPr>
          <p:nvPr/>
        </p:nvPicPr>
        <p:blipFill>
          <a:blip r:embed="rId3"/>
          <a:stretch>
            <a:fillRect/>
          </a:stretch>
        </p:blipFill>
        <p:spPr>
          <a:xfrm>
            <a:off x="10477556" y="143702"/>
            <a:ext cx="1554615" cy="1450974"/>
          </a:xfrm>
          <a:prstGeom prst="rect">
            <a:avLst/>
          </a:prstGeom>
        </p:spPr>
      </p:pic>
      <p:sp>
        <p:nvSpPr>
          <p:cNvPr id="3" name="CuadroTexto 2"/>
          <p:cNvSpPr txBox="1"/>
          <p:nvPr/>
        </p:nvSpPr>
        <p:spPr>
          <a:xfrm>
            <a:off x="6982120" y="103050"/>
            <a:ext cx="3543325" cy="523220"/>
          </a:xfrm>
          <a:prstGeom prst="rect">
            <a:avLst/>
          </a:prstGeom>
          <a:noFill/>
        </p:spPr>
        <p:txBody>
          <a:bodyPr wrap="square" rtlCol="0">
            <a:spAutoFit/>
          </a:bodyPr>
          <a:lstStyle/>
          <a:p>
            <a:pPr algn="ctr"/>
            <a:r>
              <a:rPr lang="es-MX" sz="2800" b="1" dirty="0" smtClean="0">
                <a:latin typeface="+mj-lt"/>
              </a:rPr>
              <a:t>Organizador Gráfico</a:t>
            </a:r>
            <a:endParaRPr lang="es-MX" sz="2800" b="1" dirty="0">
              <a:latin typeface="+mj-lt"/>
            </a:endParaRPr>
          </a:p>
        </p:txBody>
      </p:sp>
    </p:spTree>
    <p:extLst>
      <p:ext uri="{BB962C8B-B14F-4D97-AF65-F5344CB8AC3E}">
        <p14:creationId xmlns:p14="http://schemas.microsoft.com/office/powerpoint/2010/main" val="311536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02674" y="1502229"/>
            <a:ext cx="9274629" cy="4431983"/>
          </a:xfrm>
          <a:prstGeom prst="rect">
            <a:avLst/>
          </a:prstGeom>
          <a:noFill/>
        </p:spPr>
        <p:txBody>
          <a:bodyPr wrap="square" rtlCol="0">
            <a:spAutoFit/>
          </a:bodyPr>
          <a:lstStyle/>
          <a:p>
            <a:pPr algn="ctr"/>
            <a:r>
              <a:rPr lang="es-MX" sz="4400" b="1" dirty="0" smtClean="0"/>
              <a:t>Introducción – Justificación</a:t>
            </a:r>
          </a:p>
          <a:p>
            <a:pPr algn="ctr"/>
            <a:r>
              <a:rPr lang="es-MX" sz="4400" b="1" dirty="0" smtClean="0"/>
              <a:t>Existe la necesidad de propiciar un conocimiento integral en los estudiantes, para que vean las materias de manera holística y no aisladas.</a:t>
            </a:r>
          </a:p>
          <a:p>
            <a:endParaRPr lang="es-MX" dirty="0"/>
          </a:p>
        </p:txBody>
      </p:sp>
      <p:pic>
        <p:nvPicPr>
          <p:cNvPr id="6" name="Google Shape;203;p39"/>
          <p:cNvPicPr preferRelativeResize="0"/>
          <p:nvPr/>
        </p:nvPicPr>
        <p:blipFill rotWithShape="1">
          <a:blip r:embed="rId2">
            <a:alphaModFix/>
          </a:blip>
          <a:srcRect/>
          <a:stretch/>
        </p:blipFill>
        <p:spPr>
          <a:xfrm>
            <a:off x="10228217" y="287384"/>
            <a:ext cx="1557517" cy="1449976"/>
          </a:xfrm>
          <a:prstGeom prst="rect">
            <a:avLst/>
          </a:prstGeom>
          <a:noFill/>
          <a:ln>
            <a:noFill/>
          </a:ln>
        </p:spPr>
      </p:pic>
    </p:spTree>
    <p:extLst>
      <p:ext uri="{BB962C8B-B14F-4D97-AF65-F5344CB8AC3E}">
        <p14:creationId xmlns:p14="http://schemas.microsoft.com/office/powerpoint/2010/main" val="159233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03;p39"/>
          <p:cNvPicPr preferRelativeResize="0"/>
          <p:nvPr/>
        </p:nvPicPr>
        <p:blipFill rotWithShape="1">
          <a:blip r:embed="rId2">
            <a:alphaModFix/>
          </a:blip>
          <a:srcRect/>
          <a:stretch/>
        </p:blipFill>
        <p:spPr>
          <a:xfrm>
            <a:off x="10319657" y="274321"/>
            <a:ext cx="1557517" cy="1449976"/>
          </a:xfrm>
          <a:prstGeom prst="rect">
            <a:avLst/>
          </a:prstGeom>
          <a:noFill/>
          <a:ln>
            <a:noFill/>
          </a:ln>
        </p:spPr>
      </p:pic>
      <p:sp>
        <p:nvSpPr>
          <p:cNvPr id="6" name="CuadroTexto 5"/>
          <p:cNvSpPr txBox="1"/>
          <p:nvPr/>
        </p:nvSpPr>
        <p:spPr>
          <a:xfrm>
            <a:off x="1645920" y="868681"/>
            <a:ext cx="8673737" cy="5539978"/>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 </a:t>
            </a:r>
            <a:r>
              <a:rPr lang="es-MX" sz="2200" dirty="0" smtClean="0">
                <a:latin typeface="Arial" panose="020B0604020202020204" pitchFamily="34" charset="0"/>
                <a:cs typeface="Arial" panose="020B0604020202020204" pitchFamily="34" charset="0"/>
              </a:rPr>
              <a:t>Objetivo general del Proyecto:</a:t>
            </a:r>
          </a:p>
          <a:p>
            <a:endParaRPr lang="es-MX" sz="2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MX" sz="2200" dirty="0" smtClean="0">
                <a:latin typeface="Arial" panose="020B0604020202020204" pitchFamily="34" charset="0"/>
                <a:cs typeface="Arial" panose="020B0604020202020204" pitchFamily="34" charset="0"/>
              </a:rPr>
              <a:t>Que los alumnos egresen del nivel medio superior con una formación y visión integral, que les permita solucionar problemas complejos en su carrera profesional a través del trabajo colaborativo.</a:t>
            </a:r>
          </a:p>
          <a:p>
            <a:endParaRPr lang="es-MX" sz="2200" dirty="0">
              <a:latin typeface="Arial" panose="020B0604020202020204" pitchFamily="34" charset="0"/>
              <a:cs typeface="Arial" panose="020B0604020202020204" pitchFamily="34" charset="0"/>
            </a:endParaRPr>
          </a:p>
          <a:p>
            <a:r>
              <a:rPr lang="es-MX" sz="2200" dirty="0" smtClean="0">
                <a:latin typeface="Arial" panose="020B0604020202020204" pitchFamily="34" charset="0"/>
                <a:cs typeface="Arial" panose="020B0604020202020204" pitchFamily="34" charset="0"/>
              </a:rPr>
              <a:t>Descripción del proyecto:</a:t>
            </a:r>
          </a:p>
          <a:p>
            <a:endParaRPr lang="es-MX" sz="2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MX" sz="2200" dirty="0" smtClean="0">
                <a:latin typeface="Arial" panose="020B0604020202020204" pitchFamily="34" charset="0"/>
                <a:cs typeface="Arial" panose="020B0604020202020204" pitchFamily="34" charset="0"/>
              </a:rPr>
              <a:t>A través de los conceptos vistos en Contabilidad, los alumnos trabajarán en estados financieros que les permitan establecer los procesos a seguir para la creación de una Galería. En esta galería se montará una exposición itinerante, en la que se podrán apreciar diferentes aspectos de dimensión y percepción, en obras creadas por los mismos alumnos. Las explicaciones se presentarán en inglés. </a:t>
            </a:r>
            <a:endParaRPr 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50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10789" y="849086"/>
            <a:ext cx="9875520" cy="6186309"/>
          </a:xfrm>
          <a:prstGeom prst="rect">
            <a:avLst/>
          </a:prstGeom>
          <a:noFill/>
        </p:spPr>
        <p:txBody>
          <a:bodyPr wrap="square" rtlCol="0">
            <a:spAutoFit/>
          </a:bodyPr>
          <a:lstStyle/>
          <a:p>
            <a:pPr algn="ctr"/>
            <a:r>
              <a:rPr lang="es-MX" sz="2400" dirty="0" smtClean="0">
                <a:latin typeface="Arial" panose="020B0604020202020204" pitchFamily="34" charset="0"/>
                <a:cs typeface="Arial" panose="020B0604020202020204" pitchFamily="34" charset="0"/>
              </a:rPr>
              <a:t>Objetivos a alcanzar de cada asignatura:</a:t>
            </a:r>
          </a:p>
          <a:p>
            <a:endParaRPr lang="es-MX"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Dibujo constructivo: Establecer la correlación entre dimensionalidad, proporción, figura – forma y espacialidad, a través de proyecciones y geometría plana y descriptiva.</a:t>
            </a:r>
          </a:p>
          <a:p>
            <a:endParaRPr lang="es-MX"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Inglés: Identificar vocabulario contextual para la comprensión de textos relacionados , así como ofrecer de manera oral explicaciones de lo presentado en la galería.</a:t>
            </a:r>
          </a:p>
          <a:p>
            <a:endParaRPr lang="es-MX"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Psicología: Establecer los procesos de la senso-percepción, así como sus leyes y alteraciones.</a:t>
            </a:r>
          </a:p>
          <a:p>
            <a:endParaRPr lang="es-MX"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Contabilidad: Establecer las características de la administración en el sector privado para elaborar estados financieros.   </a:t>
            </a:r>
          </a:p>
          <a:p>
            <a:pPr marL="285750" indent="-285750">
              <a:buFont typeface="Wingdings" panose="05000000000000000000" pitchFamily="2" charset="2"/>
              <a:buChar char="Ø"/>
            </a:pPr>
            <a:endParaRPr lang="es-MX" dirty="0" smtClean="0"/>
          </a:p>
          <a:p>
            <a:endParaRPr lang="es-MX" dirty="0"/>
          </a:p>
        </p:txBody>
      </p:sp>
      <p:pic>
        <p:nvPicPr>
          <p:cNvPr id="5" name="Google Shape;203;p39"/>
          <p:cNvPicPr preferRelativeResize="0"/>
          <p:nvPr/>
        </p:nvPicPr>
        <p:blipFill rotWithShape="1">
          <a:blip r:embed="rId2">
            <a:alphaModFix/>
          </a:blip>
          <a:srcRect/>
          <a:stretch/>
        </p:blipFill>
        <p:spPr>
          <a:xfrm>
            <a:off x="10365880" y="124098"/>
            <a:ext cx="1557517" cy="1449976"/>
          </a:xfrm>
          <a:prstGeom prst="rect">
            <a:avLst/>
          </a:prstGeom>
          <a:noFill/>
          <a:ln>
            <a:noFill/>
          </a:ln>
        </p:spPr>
      </p:pic>
    </p:spTree>
    <p:extLst>
      <p:ext uri="{BB962C8B-B14F-4D97-AF65-F5344CB8AC3E}">
        <p14:creationId xmlns:p14="http://schemas.microsoft.com/office/powerpoint/2010/main" val="356504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3;p39"/>
          <p:cNvPicPr preferRelativeResize="0"/>
          <p:nvPr/>
        </p:nvPicPr>
        <p:blipFill rotWithShape="1">
          <a:blip r:embed="rId2">
            <a:alphaModFix/>
          </a:blip>
          <a:srcRect/>
          <a:stretch/>
        </p:blipFill>
        <p:spPr>
          <a:xfrm>
            <a:off x="10267406" y="235132"/>
            <a:ext cx="1557517" cy="1449976"/>
          </a:xfrm>
          <a:prstGeom prst="rect">
            <a:avLst/>
          </a:prstGeom>
          <a:noFill/>
          <a:ln>
            <a:noFill/>
          </a:ln>
        </p:spPr>
      </p:pic>
      <p:pic>
        <p:nvPicPr>
          <p:cNvPr id="5" name="Google Shape;270;p49"/>
          <p:cNvPicPr preferRelativeResize="0"/>
          <p:nvPr/>
        </p:nvPicPr>
        <p:blipFill>
          <a:blip r:embed="rId3">
            <a:alphaModFix/>
          </a:blip>
          <a:stretch>
            <a:fillRect/>
          </a:stretch>
        </p:blipFill>
        <p:spPr>
          <a:xfrm>
            <a:off x="1964442" y="1263421"/>
            <a:ext cx="8302964" cy="5123311"/>
          </a:xfrm>
          <a:prstGeom prst="rect">
            <a:avLst/>
          </a:prstGeom>
          <a:noFill/>
          <a:ln>
            <a:noFill/>
          </a:ln>
        </p:spPr>
      </p:pic>
      <p:sp>
        <p:nvSpPr>
          <p:cNvPr id="6" name="CuadroTexto 5"/>
          <p:cNvSpPr txBox="1"/>
          <p:nvPr/>
        </p:nvSpPr>
        <p:spPr>
          <a:xfrm>
            <a:off x="2570866" y="456889"/>
            <a:ext cx="7090116" cy="584775"/>
          </a:xfrm>
          <a:prstGeom prst="rect">
            <a:avLst/>
          </a:prstGeom>
          <a:noFill/>
        </p:spPr>
        <p:txBody>
          <a:bodyPr wrap="square" rtlCol="0">
            <a:spAutoFit/>
          </a:bodyPr>
          <a:lstStyle/>
          <a:p>
            <a:pPr algn="ctr"/>
            <a:r>
              <a:rPr lang="es-MX" sz="3200" b="1" dirty="0" smtClean="0">
                <a:latin typeface="+mj-lt"/>
              </a:rPr>
              <a:t>Preguntas Generadoras </a:t>
            </a:r>
            <a:endParaRPr lang="es-MX" sz="3200" b="1" dirty="0">
              <a:latin typeface="+mj-lt"/>
            </a:endParaRPr>
          </a:p>
        </p:txBody>
      </p:sp>
    </p:spTree>
    <p:extLst>
      <p:ext uri="{BB962C8B-B14F-4D97-AF65-F5344CB8AC3E}">
        <p14:creationId xmlns:p14="http://schemas.microsoft.com/office/powerpoint/2010/main" val="112994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pic>
        <p:nvPicPr>
          <p:cNvPr id="4" name="Google Shape;697;p107"/>
          <p:cNvPicPr preferRelativeResize="0"/>
          <p:nvPr/>
        </p:nvPicPr>
        <p:blipFill rotWithShape="1">
          <a:blip r:embed="rId3">
            <a:alphaModFix/>
          </a:blip>
          <a:srcRect l="16358" t="15890" r="16378" b="11148"/>
          <a:stretch/>
        </p:blipFill>
        <p:spPr>
          <a:xfrm>
            <a:off x="1561515" y="1041009"/>
            <a:ext cx="9087728" cy="4965895"/>
          </a:xfrm>
          <a:prstGeom prst="rect">
            <a:avLst/>
          </a:prstGeom>
          <a:noFill/>
          <a:ln>
            <a:noFill/>
          </a:ln>
        </p:spPr>
      </p:pic>
      <p:sp>
        <p:nvSpPr>
          <p:cNvPr id="5" name="CuadroTexto 4"/>
          <p:cNvSpPr txBox="1"/>
          <p:nvPr/>
        </p:nvSpPr>
        <p:spPr>
          <a:xfrm>
            <a:off x="3404382" y="379828"/>
            <a:ext cx="6668086" cy="461665"/>
          </a:xfrm>
          <a:prstGeom prst="rect">
            <a:avLst/>
          </a:prstGeom>
          <a:noFill/>
        </p:spPr>
        <p:txBody>
          <a:bodyPr wrap="square" rtlCol="0">
            <a:spAutoFit/>
          </a:bodyPr>
          <a:lstStyle/>
          <a:p>
            <a:pPr algn="ctr"/>
            <a:r>
              <a:rPr lang="es-MX" sz="2400" b="1" dirty="0" smtClean="0"/>
              <a:t>Planeación Día a Día</a:t>
            </a:r>
            <a:endParaRPr lang="es-MX" sz="2400" b="1" dirty="0"/>
          </a:p>
        </p:txBody>
      </p:sp>
    </p:spTree>
    <p:extLst>
      <p:ext uri="{BB962C8B-B14F-4D97-AF65-F5344CB8AC3E}">
        <p14:creationId xmlns:p14="http://schemas.microsoft.com/office/powerpoint/2010/main" val="18205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pic>
        <p:nvPicPr>
          <p:cNvPr id="3" name="Google Shape;705;p108"/>
          <p:cNvPicPr preferRelativeResize="0"/>
          <p:nvPr/>
        </p:nvPicPr>
        <p:blipFill rotWithShape="1">
          <a:blip r:embed="rId3">
            <a:alphaModFix/>
          </a:blip>
          <a:srcRect l="16694" t="7276" r="16873" b="13459"/>
          <a:stretch/>
        </p:blipFill>
        <p:spPr>
          <a:xfrm>
            <a:off x="1899137" y="728494"/>
            <a:ext cx="8750105" cy="5405020"/>
          </a:xfrm>
          <a:prstGeom prst="rect">
            <a:avLst/>
          </a:prstGeom>
          <a:noFill/>
          <a:ln>
            <a:noFill/>
          </a:ln>
        </p:spPr>
      </p:pic>
    </p:spTree>
    <p:extLst>
      <p:ext uri="{BB962C8B-B14F-4D97-AF65-F5344CB8AC3E}">
        <p14:creationId xmlns:p14="http://schemas.microsoft.com/office/powerpoint/2010/main" val="348108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13;p109"/>
          <p:cNvPicPr preferRelativeResize="0"/>
          <p:nvPr/>
        </p:nvPicPr>
        <p:blipFill rotWithShape="1">
          <a:blip r:embed="rId2">
            <a:alphaModFix/>
          </a:blip>
          <a:srcRect l="16526" t="29544" r="17208" b="17612"/>
          <a:stretch/>
        </p:blipFill>
        <p:spPr>
          <a:xfrm>
            <a:off x="1769173" y="1112364"/>
            <a:ext cx="8880069" cy="5021150"/>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23445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sp>
        <p:nvSpPr>
          <p:cNvPr id="3" name="CuadroTexto 2"/>
          <p:cNvSpPr txBox="1"/>
          <p:nvPr/>
        </p:nvSpPr>
        <p:spPr>
          <a:xfrm>
            <a:off x="2321169" y="393895"/>
            <a:ext cx="7891976" cy="584775"/>
          </a:xfrm>
          <a:prstGeom prst="rect">
            <a:avLst/>
          </a:prstGeom>
          <a:noFill/>
        </p:spPr>
        <p:txBody>
          <a:bodyPr wrap="square" rtlCol="0">
            <a:spAutoFit/>
          </a:bodyPr>
          <a:lstStyle/>
          <a:p>
            <a:pPr algn="ctr"/>
            <a:r>
              <a:rPr lang="es-MX" sz="3200" b="1" dirty="0" smtClean="0"/>
              <a:t>Reflexión Reunión de Zona</a:t>
            </a:r>
            <a:endParaRPr lang="es-MX" sz="3200" b="1" dirty="0"/>
          </a:p>
        </p:txBody>
      </p:sp>
      <p:graphicFrame>
        <p:nvGraphicFramePr>
          <p:cNvPr id="4" name="Google Shape;579;p93"/>
          <p:cNvGraphicFramePr/>
          <p:nvPr>
            <p:extLst>
              <p:ext uri="{D42A27DB-BD31-4B8C-83A1-F6EECF244321}">
                <p14:modId xmlns:p14="http://schemas.microsoft.com/office/powerpoint/2010/main" val="396705902"/>
              </p:ext>
            </p:extLst>
          </p:nvPr>
        </p:nvGraphicFramePr>
        <p:xfrm>
          <a:off x="2321169" y="1688056"/>
          <a:ext cx="8608248" cy="373400"/>
        </p:xfrm>
        <a:graphic>
          <a:graphicData uri="http://schemas.openxmlformats.org/drawingml/2006/table">
            <a:tbl>
              <a:tblPr firstRow="1" bandRow="1">
                <a:noFill/>
              </a:tblPr>
              <a:tblGrid>
                <a:gridCol w="8608248">
                  <a:extLst>
                    <a:ext uri="{9D8B030D-6E8A-4147-A177-3AD203B41FA5}">
                      <a16:colId xmlns:a16="http://schemas.microsoft.com/office/drawing/2014/main" val="20000"/>
                    </a:ext>
                  </a:extLst>
                </a:gridCol>
              </a:tblGrid>
              <a:tr h="223825">
                <a:tc>
                  <a:txBody>
                    <a:bodyPr/>
                    <a:lstStyle/>
                    <a:p>
                      <a:pPr marL="0" marR="0" lvl="0" indent="0" algn="l" rtl="0">
                        <a:spcBef>
                          <a:spcPts val="0"/>
                        </a:spcBef>
                        <a:spcAft>
                          <a:spcPts val="0"/>
                        </a:spcAft>
                        <a:buNone/>
                      </a:pPr>
                      <a:r>
                        <a:rPr lang="es-419" sz="2000" dirty="0">
                          <a:solidFill>
                            <a:schemeClr val="dk1"/>
                          </a:solidFill>
                          <a:latin typeface="+mj-lt"/>
                          <a:ea typeface="Century Gothic"/>
                          <a:cs typeface="Century Gothic"/>
                          <a:sym typeface="Century Gothic"/>
                        </a:rPr>
                        <a:t>1. Trabajo Cooperativo de los Maestros</a:t>
                      </a:r>
                      <a:endParaRPr sz="2000" dirty="0">
                        <a:solidFill>
                          <a:schemeClr val="dk1"/>
                        </a:solidFill>
                        <a:latin typeface="+mj-lt"/>
                        <a:ea typeface="Century Gothic"/>
                        <a:cs typeface="Century Gothic"/>
                        <a:sym typeface="Century Gothic"/>
                      </a:endParaRPr>
                    </a:p>
                  </a:txBody>
                  <a:tcPr marL="68600" marR="68600" marT="34300" marB="34300"/>
                </a:tc>
                <a:extLst>
                  <a:ext uri="{0D108BD9-81ED-4DB2-BD59-A6C34878D82A}">
                    <a16:rowId xmlns:a16="http://schemas.microsoft.com/office/drawing/2014/main" val="10000"/>
                  </a:ext>
                </a:extLst>
              </a:tr>
            </a:tbl>
          </a:graphicData>
        </a:graphic>
      </p:graphicFrame>
      <p:graphicFrame>
        <p:nvGraphicFramePr>
          <p:cNvPr id="5" name="Google Shape;577;p93"/>
          <p:cNvGraphicFramePr/>
          <p:nvPr>
            <p:extLst>
              <p:ext uri="{D42A27DB-BD31-4B8C-83A1-F6EECF244321}">
                <p14:modId xmlns:p14="http://schemas.microsoft.com/office/powerpoint/2010/main" val="1547632228"/>
              </p:ext>
            </p:extLst>
          </p:nvPr>
        </p:nvGraphicFramePr>
        <p:xfrm>
          <a:off x="2321169" y="2187997"/>
          <a:ext cx="8608248" cy="4407890"/>
        </p:xfrm>
        <a:graphic>
          <a:graphicData uri="http://schemas.openxmlformats.org/drawingml/2006/table">
            <a:tbl>
              <a:tblPr firstRow="1" bandRow="1">
                <a:noFill/>
              </a:tblPr>
              <a:tblGrid>
                <a:gridCol w="2869416">
                  <a:extLst>
                    <a:ext uri="{9D8B030D-6E8A-4147-A177-3AD203B41FA5}">
                      <a16:colId xmlns:a16="http://schemas.microsoft.com/office/drawing/2014/main" val="20000"/>
                    </a:ext>
                  </a:extLst>
                </a:gridCol>
                <a:gridCol w="2869416">
                  <a:extLst>
                    <a:ext uri="{9D8B030D-6E8A-4147-A177-3AD203B41FA5}">
                      <a16:colId xmlns:a16="http://schemas.microsoft.com/office/drawing/2014/main" val="20001"/>
                    </a:ext>
                  </a:extLst>
                </a:gridCol>
                <a:gridCol w="2869416">
                  <a:extLst>
                    <a:ext uri="{9D8B030D-6E8A-4147-A177-3AD203B41FA5}">
                      <a16:colId xmlns:a16="http://schemas.microsoft.com/office/drawing/2014/main" val="20002"/>
                    </a:ext>
                  </a:extLst>
                </a:gridCol>
              </a:tblGrid>
              <a:tr h="437850">
                <a:tc>
                  <a:txBody>
                    <a:bodyPr/>
                    <a:lstStyle/>
                    <a:p>
                      <a:pPr marL="0" marR="0" lvl="0" indent="0" algn="ctr" rtl="0">
                        <a:spcBef>
                          <a:spcPts val="0"/>
                        </a:spcBef>
                        <a:spcAft>
                          <a:spcPts val="0"/>
                        </a:spcAft>
                        <a:buNone/>
                      </a:pPr>
                      <a:r>
                        <a:rPr lang="es-419" sz="1600" u="none" strike="noStrike" cap="none" dirty="0">
                          <a:solidFill>
                            <a:schemeClr val="dk1"/>
                          </a:solidFill>
                          <a:latin typeface="+mj-lt"/>
                          <a:ea typeface="Century Gothic"/>
                          <a:cs typeface="Century Gothic"/>
                          <a:sym typeface="Century Gothic"/>
                        </a:rPr>
                        <a:t>AVANCES</a:t>
                      </a:r>
                      <a:endParaRPr sz="1600" u="none" strike="noStrike" cap="none" dirty="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419" sz="1600" u="none" strike="noStrike" cap="none">
                          <a:solidFill>
                            <a:schemeClr val="dk1"/>
                          </a:solidFill>
                          <a:latin typeface="+mj-lt"/>
                          <a:ea typeface="Century Gothic"/>
                          <a:cs typeface="Century Gothic"/>
                          <a:sym typeface="Century Gothic"/>
                        </a:rPr>
                        <a:t>TROPIEZOS</a:t>
                      </a:r>
                      <a:endParaRPr sz="1600" u="none" strike="noStrike" cap="none">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419" sz="1600" u="none" strike="noStrike" cap="none">
                          <a:solidFill>
                            <a:schemeClr val="dk1"/>
                          </a:solidFill>
                          <a:latin typeface="+mj-lt"/>
                          <a:ea typeface="Century Gothic"/>
                          <a:cs typeface="Century Gothic"/>
                          <a:sym typeface="Century Gothic"/>
                        </a:rPr>
                        <a:t>SOLUCIONES O PROPUESTAS</a:t>
                      </a:r>
                      <a:endParaRPr sz="1600" u="none" strike="noStrike" cap="none">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92073">
                <a:tc>
                  <a:txBody>
                    <a:bodyPr/>
                    <a:lstStyle/>
                    <a:p>
                      <a:pPr marL="215900" marR="0" lvl="0" indent="-222250" algn="l" rtl="0">
                        <a:spcBef>
                          <a:spcPts val="0"/>
                        </a:spcBef>
                        <a:spcAft>
                          <a:spcPts val="0"/>
                        </a:spcAft>
                        <a:buClr>
                          <a:schemeClr val="dk1"/>
                        </a:buClr>
                        <a:buSzPts val="1100"/>
                        <a:buFont typeface="Noto Sans Symbols"/>
                        <a:buChar char="➢"/>
                      </a:pPr>
                      <a:r>
                        <a:rPr lang="es-419" sz="1600" u="none" strike="noStrike" cap="none" dirty="0">
                          <a:solidFill>
                            <a:schemeClr val="dk1"/>
                          </a:solidFill>
                          <a:latin typeface="+mj-lt"/>
                          <a:ea typeface="Century Gothic"/>
                          <a:cs typeface="Century Gothic"/>
                          <a:sym typeface="Century Gothic"/>
                        </a:rPr>
                        <a:t>Se da el trabajo Cooperativo.</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u="none" strike="noStrike" cap="none" dirty="0">
                          <a:solidFill>
                            <a:schemeClr val="dk1"/>
                          </a:solidFill>
                          <a:latin typeface="+mj-lt"/>
                          <a:ea typeface="Century Gothic"/>
                          <a:cs typeface="Century Gothic"/>
                          <a:sym typeface="Century Gothic"/>
                        </a:rPr>
                        <a:t>Se da la sinergia entre equipos.</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u="none" strike="noStrike" cap="none" dirty="0">
                          <a:solidFill>
                            <a:schemeClr val="dk1"/>
                          </a:solidFill>
                          <a:latin typeface="+mj-lt"/>
                          <a:ea typeface="Century Gothic"/>
                          <a:cs typeface="Century Gothic"/>
                          <a:sym typeface="Century Gothic"/>
                        </a:rPr>
                        <a:t>Los maestros se dan cuenta de la relación entre materias.</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u="none" strike="noStrike" cap="none" dirty="0">
                          <a:solidFill>
                            <a:schemeClr val="dk1"/>
                          </a:solidFill>
                          <a:latin typeface="+mj-lt"/>
                          <a:ea typeface="Century Gothic"/>
                          <a:cs typeface="Century Gothic"/>
                          <a:sym typeface="Century Gothic"/>
                        </a:rPr>
                        <a:t>Apertura y colaboración por parte de los docentes.</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u="none" strike="noStrike" cap="none" dirty="0">
                          <a:solidFill>
                            <a:schemeClr val="dk1"/>
                          </a:solidFill>
                          <a:latin typeface="+mj-lt"/>
                          <a:ea typeface="Century Gothic"/>
                          <a:cs typeface="Century Gothic"/>
                          <a:sym typeface="Century Gothic"/>
                        </a:rPr>
                        <a:t>Se ha fomentado el compañerismo compartiendo ideas y estrategias de trabajo.</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u="none" strike="noStrike" cap="none" dirty="0">
                          <a:solidFill>
                            <a:schemeClr val="dk1"/>
                          </a:solidFill>
                          <a:latin typeface="+mj-lt"/>
                          <a:ea typeface="Century Gothic"/>
                          <a:cs typeface="Century Gothic"/>
                          <a:sym typeface="Century Gothic"/>
                        </a:rPr>
                        <a:t>Los profesores están más enfocados en el trabajo interdisciplinario.</a:t>
                      </a:r>
                      <a:endParaRPr sz="1600" dirty="0">
                        <a:latin typeface="+mj-lt"/>
                      </a:endParaRPr>
                    </a:p>
                    <a:p>
                      <a:pPr marL="0" marR="0" lvl="0" indent="0" algn="l" rtl="0">
                        <a:spcBef>
                          <a:spcPts val="0"/>
                        </a:spcBef>
                        <a:spcAft>
                          <a:spcPts val="0"/>
                        </a:spcAft>
                        <a:buNone/>
                      </a:pP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Romper con paradigmas.</a:t>
                      </a:r>
                      <a:endParaRPr sz="1600" dirty="0">
                        <a:latin typeface="+mj-lt"/>
                      </a:endParaRPr>
                    </a:p>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Es difícil que coincidan en horarios para establecer acuerdos.</a:t>
                      </a:r>
                      <a:endParaRPr sz="1600" dirty="0">
                        <a:latin typeface="+mj-lt"/>
                      </a:endParaRPr>
                    </a:p>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No hay tiempo para reunirse y ponerse de acuerdo en la logística.</a:t>
                      </a:r>
                      <a:endParaRPr sz="1600" dirty="0">
                        <a:latin typeface="+mj-lt"/>
                      </a:endParaRPr>
                    </a:p>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Maestros compartidos con secundaria o que laboran en otras instituciones.</a:t>
                      </a:r>
                      <a:endParaRPr sz="1600" dirty="0">
                        <a:latin typeface="+mj-lt"/>
                      </a:endParaRPr>
                    </a:p>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Resistencia al cambio.</a:t>
                      </a:r>
                      <a:endParaRPr sz="1600" dirty="0">
                        <a:latin typeface="+mj-lt"/>
                      </a:endParaRPr>
                    </a:p>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Falta de interés en el proyecto, ya que se considera como trabajo extra.</a:t>
                      </a:r>
                      <a:endParaRPr sz="1600" dirty="0">
                        <a:latin typeface="+mj-lt"/>
                      </a:endParaRPr>
                    </a:p>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Complicaciones con la plataforma.</a:t>
                      </a: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Seguir trabajando con los docentes de forma más sistemática y sin carga de trabajo.</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Buscar espacios como el cierre del ciclo escolar para llevar a cabo dicha actividad.</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Un proyecto por ciclo escolar y por materia.</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Reuniones similares a las juntas de consejo de la SEP para el trabajo con docentes.</a:t>
                      </a:r>
                      <a:endParaRPr sz="1600" dirty="0">
                        <a:latin typeface="+mj-lt"/>
                      </a:endParaRPr>
                    </a:p>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Uso de la tecnología: Google Drive.</a:t>
                      </a: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903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2;p39"/>
          <p:cNvSpPr txBox="1">
            <a:spLocks/>
          </p:cNvSpPr>
          <p:nvPr/>
        </p:nvSpPr>
        <p:spPr>
          <a:xfrm>
            <a:off x="1222895" y="1168372"/>
            <a:ext cx="9771017" cy="4271554"/>
          </a:xfrm>
          <a:prstGeom prst="rect">
            <a:avLst/>
          </a:prstGeom>
        </p:spPr>
        <p:txBody>
          <a:bodyPr spcFirstLastPara="1" vert="horz" wrap="square" lIns="91425" tIns="91425" rIns="91425" bIns="91425" rtlCol="0" anchor="ctr" anchorCtr="0">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Font typeface="Arial"/>
              <a:buNone/>
            </a:pPr>
            <a:r>
              <a:rPr lang="es-ES" sz="4000" b="1" dirty="0" smtClean="0"/>
              <a:t>Maestros Participantes:</a:t>
            </a:r>
            <a:r>
              <a:rPr lang="es-ES" sz="4000" b="1" u="sng" dirty="0" smtClean="0"/>
              <a:t> </a:t>
            </a:r>
          </a:p>
          <a:p>
            <a:pPr marL="0" indent="0" algn="ctr">
              <a:spcBef>
                <a:spcPts val="0"/>
              </a:spcBef>
              <a:spcAft>
                <a:spcPts val="0"/>
              </a:spcAft>
              <a:buFont typeface="Arial"/>
              <a:buNone/>
            </a:pPr>
            <a:endParaRPr lang="es-ES" sz="4000" b="1" u="sng" dirty="0" smtClean="0"/>
          </a:p>
          <a:p>
            <a:pPr>
              <a:spcBef>
                <a:spcPts val="0"/>
              </a:spcBef>
              <a:spcAft>
                <a:spcPts val="0"/>
              </a:spcAft>
              <a:buFont typeface="Wingdings" panose="05000000000000000000" pitchFamily="2" charset="2"/>
              <a:buChar char="Ø"/>
            </a:pPr>
            <a:r>
              <a:rPr lang="es-ES" sz="4000" b="1" dirty="0" smtClean="0"/>
              <a:t>Alejandra Ramírez </a:t>
            </a:r>
            <a:r>
              <a:rPr lang="es-ES" sz="4000" b="1" dirty="0" err="1" smtClean="0"/>
              <a:t>Bucio</a:t>
            </a:r>
            <a:r>
              <a:rPr lang="es-ES" sz="4000" b="1" dirty="0" smtClean="0"/>
              <a:t> – Inglés</a:t>
            </a:r>
          </a:p>
          <a:p>
            <a:pPr>
              <a:spcBef>
                <a:spcPts val="0"/>
              </a:spcBef>
              <a:spcAft>
                <a:spcPts val="0"/>
              </a:spcAft>
              <a:buFont typeface="Wingdings" panose="05000000000000000000" pitchFamily="2" charset="2"/>
              <a:buChar char="Ø"/>
            </a:pPr>
            <a:r>
              <a:rPr lang="es-ES" sz="4000" b="1" dirty="0"/>
              <a:t>Jorge Olvera Velasco - </a:t>
            </a:r>
            <a:r>
              <a:rPr lang="es-ES" sz="4000" b="1" dirty="0" smtClean="0"/>
              <a:t>Contabilidad</a:t>
            </a:r>
          </a:p>
          <a:p>
            <a:pPr>
              <a:spcBef>
                <a:spcPts val="0"/>
              </a:spcBef>
              <a:spcAft>
                <a:spcPts val="0"/>
              </a:spcAft>
              <a:buFont typeface="Wingdings" panose="05000000000000000000" pitchFamily="2" charset="2"/>
              <a:buChar char="Ø"/>
            </a:pPr>
            <a:r>
              <a:rPr lang="es-ES" sz="4000" b="1" dirty="0" smtClean="0"/>
              <a:t>Luis Mirón Esquivel - Dibujo Constructivo</a:t>
            </a:r>
          </a:p>
          <a:p>
            <a:pPr>
              <a:spcBef>
                <a:spcPts val="0"/>
              </a:spcBef>
              <a:spcAft>
                <a:spcPts val="0"/>
              </a:spcAft>
              <a:buFont typeface="Wingdings" panose="05000000000000000000" pitchFamily="2" charset="2"/>
              <a:buChar char="Ø"/>
            </a:pPr>
            <a:r>
              <a:rPr lang="es-ES" sz="4000" b="1" dirty="0" err="1" smtClean="0"/>
              <a:t>Norika</a:t>
            </a:r>
            <a:r>
              <a:rPr lang="es-ES" sz="4000" b="1" dirty="0" smtClean="0"/>
              <a:t> Amaya Palomino - Psicología</a:t>
            </a:r>
          </a:p>
        </p:txBody>
      </p:sp>
      <p:pic>
        <p:nvPicPr>
          <p:cNvPr id="5" name="Google Shape;203;p39"/>
          <p:cNvPicPr preferRelativeResize="0"/>
          <p:nvPr/>
        </p:nvPicPr>
        <p:blipFill rotWithShape="1">
          <a:blip r:embed="rId2">
            <a:alphaModFix/>
          </a:blip>
          <a:srcRect/>
          <a:stretch/>
        </p:blipFill>
        <p:spPr>
          <a:xfrm>
            <a:off x="10215154" y="169818"/>
            <a:ext cx="1557517" cy="1449976"/>
          </a:xfrm>
          <a:prstGeom prst="rect">
            <a:avLst/>
          </a:prstGeom>
          <a:noFill/>
          <a:ln>
            <a:noFill/>
          </a:ln>
        </p:spPr>
      </p:pic>
    </p:spTree>
    <p:extLst>
      <p:ext uri="{BB962C8B-B14F-4D97-AF65-F5344CB8AC3E}">
        <p14:creationId xmlns:p14="http://schemas.microsoft.com/office/powerpoint/2010/main" val="131978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graphicFrame>
        <p:nvGraphicFramePr>
          <p:cNvPr id="3" name="Google Shape;585;p94"/>
          <p:cNvGraphicFramePr/>
          <p:nvPr>
            <p:extLst>
              <p:ext uri="{D42A27DB-BD31-4B8C-83A1-F6EECF244321}">
                <p14:modId xmlns:p14="http://schemas.microsoft.com/office/powerpoint/2010/main" val="3157748817"/>
              </p:ext>
            </p:extLst>
          </p:nvPr>
        </p:nvGraphicFramePr>
        <p:xfrm>
          <a:off x="2240073" y="669420"/>
          <a:ext cx="8172150" cy="373400"/>
        </p:xfrm>
        <a:graphic>
          <a:graphicData uri="http://schemas.openxmlformats.org/drawingml/2006/table">
            <a:tbl>
              <a:tblPr firstRow="1" bandRow="1">
                <a:noFill/>
              </a:tblPr>
              <a:tblGrid>
                <a:gridCol w="8172150">
                  <a:extLst>
                    <a:ext uri="{9D8B030D-6E8A-4147-A177-3AD203B41FA5}">
                      <a16:colId xmlns:a16="http://schemas.microsoft.com/office/drawing/2014/main" val="20000"/>
                    </a:ext>
                  </a:extLst>
                </a:gridCol>
              </a:tblGrid>
              <a:tr h="223825">
                <a:tc>
                  <a:txBody>
                    <a:bodyPr/>
                    <a:lstStyle/>
                    <a:p>
                      <a:pPr marL="0" marR="0" lvl="0" indent="0" algn="l" rtl="0">
                        <a:spcBef>
                          <a:spcPts val="0"/>
                        </a:spcBef>
                        <a:spcAft>
                          <a:spcPts val="0"/>
                        </a:spcAft>
                        <a:buNone/>
                      </a:pPr>
                      <a:r>
                        <a:rPr lang="es-419" sz="2000" dirty="0">
                          <a:solidFill>
                            <a:schemeClr val="dk1"/>
                          </a:solidFill>
                          <a:latin typeface="+mj-lt"/>
                          <a:ea typeface="Century Gothic"/>
                          <a:cs typeface="Century Gothic"/>
                          <a:sym typeface="Century Gothic"/>
                        </a:rPr>
                        <a:t>2. Proceso de planeación de las propuestas para proyectos interdisciplinarios</a:t>
                      </a:r>
                      <a:r>
                        <a:rPr lang="es-419" sz="1100" dirty="0">
                          <a:solidFill>
                            <a:schemeClr val="dk1"/>
                          </a:solidFill>
                          <a:latin typeface="Century Gothic"/>
                          <a:ea typeface="Century Gothic"/>
                          <a:cs typeface="Century Gothic"/>
                          <a:sym typeface="Century Gothic"/>
                        </a:rPr>
                        <a:t>.</a:t>
                      </a:r>
                      <a:endParaRPr sz="1100" dirty="0">
                        <a:solidFill>
                          <a:schemeClr val="dk1"/>
                        </a:solidFill>
                        <a:latin typeface="Century Gothic"/>
                        <a:ea typeface="Century Gothic"/>
                        <a:cs typeface="Century Gothic"/>
                        <a:sym typeface="Century Gothic"/>
                      </a:endParaRPr>
                    </a:p>
                  </a:txBody>
                  <a:tcPr marL="68600" marR="68600" marT="34300" marB="34300"/>
                </a:tc>
                <a:extLst>
                  <a:ext uri="{0D108BD9-81ED-4DB2-BD59-A6C34878D82A}">
                    <a16:rowId xmlns:a16="http://schemas.microsoft.com/office/drawing/2014/main" val="10000"/>
                  </a:ext>
                </a:extLst>
              </a:tr>
            </a:tbl>
          </a:graphicData>
        </a:graphic>
      </p:graphicFrame>
      <p:graphicFrame>
        <p:nvGraphicFramePr>
          <p:cNvPr id="4" name="Google Shape;586;p94"/>
          <p:cNvGraphicFramePr/>
          <p:nvPr>
            <p:extLst>
              <p:ext uri="{D42A27DB-BD31-4B8C-83A1-F6EECF244321}">
                <p14:modId xmlns:p14="http://schemas.microsoft.com/office/powerpoint/2010/main" val="2541131751"/>
              </p:ext>
            </p:extLst>
          </p:nvPr>
        </p:nvGraphicFramePr>
        <p:xfrm>
          <a:off x="2240073" y="1233449"/>
          <a:ext cx="8172150" cy="5257840"/>
        </p:xfrm>
        <a:graphic>
          <a:graphicData uri="http://schemas.openxmlformats.org/drawingml/2006/table">
            <a:tbl>
              <a:tblPr firstRow="1" bandRow="1">
                <a:noFill/>
              </a:tblPr>
              <a:tblGrid>
                <a:gridCol w="2724050">
                  <a:extLst>
                    <a:ext uri="{9D8B030D-6E8A-4147-A177-3AD203B41FA5}">
                      <a16:colId xmlns:a16="http://schemas.microsoft.com/office/drawing/2014/main" val="20000"/>
                    </a:ext>
                  </a:extLst>
                </a:gridCol>
                <a:gridCol w="2724050">
                  <a:extLst>
                    <a:ext uri="{9D8B030D-6E8A-4147-A177-3AD203B41FA5}">
                      <a16:colId xmlns:a16="http://schemas.microsoft.com/office/drawing/2014/main" val="20001"/>
                    </a:ext>
                  </a:extLst>
                </a:gridCol>
                <a:gridCol w="2724050">
                  <a:extLst>
                    <a:ext uri="{9D8B030D-6E8A-4147-A177-3AD203B41FA5}">
                      <a16:colId xmlns:a16="http://schemas.microsoft.com/office/drawing/2014/main" val="20002"/>
                    </a:ext>
                  </a:extLst>
                </a:gridCol>
              </a:tblGrid>
              <a:tr h="246900">
                <a:tc>
                  <a:txBody>
                    <a:bodyPr/>
                    <a:lstStyle/>
                    <a:p>
                      <a:pPr marL="0" marR="0" lvl="0" indent="0" algn="ctr" rtl="0">
                        <a:spcBef>
                          <a:spcPts val="0"/>
                        </a:spcBef>
                        <a:spcAft>
                          <a:spcPts val="0"/>
                        </a:spcAft>
                        <a:buNone/>
                      </a:pPr>
                      <a:r>
                        <a:rPr lang="es-419" sz="1600" dirty="0">
                          <a:solidFill>
                            <a:schemeClr val="dk1"/>
                          </a:solidFill>
                          <a:latin typeface="+mj-lt"/>
                          <a:ea typeface="Century Gothic"/>
                          <a:cs typeface="Century Gothic"/>
                          <a:sym typeface="Century Gothic"/>
                        </a:rPr>
                        <a:t>AVANCES</a:t>
                      </a:r>
                      <a:endParaRPr sz="1600" dirty="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419" sz="1600">
                          <a:solidFill>
                            <a:schemeClr val="dk1"/>
                          </a:solidFill>
                          <a:latin typeface="+mj-lt"/>
                          <a:ea typeface="Century Gothic"/>
                          <a:cs typeface="Century Gothic"/>
                          <a:sym typeface="Century Gothic"/>
                        </a:rPr>
                        <a:t>TROPIEZOS</a:t>
                      </a:r>
                      <a:endParaRPr sz="160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419" sz="1600">
                          <a:solidFill>
                            <a:schemeClr val="dk1"/>
                          </a:solidFill>
                          <a:latin typeface="+mj-lt"/>
                          <a:ea typeface="Century Gothic"/>
                          <a:cs typeface="Century Gothic"/>
                          <a:sym typeface="Century Gothic"/>
                        </a:rPr>
                        <a:t>SOLUCIONES O PROPUESTAS</a:t>
                      </a:r>
                      <a:endParaRPr sz="160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511350">
                <a:tc>
                  <a:txBody>
                    <a:bodyPr/>
                    <a:lstStyle/>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Mayor disposición de los docentes.</a:t>
                      </a:r>
                      <a:endParaRPr sz="1600" dirty="0">
                        <a:latin typeface="+mj-lt"/>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Conocer programas de otras materias y afinidades.</a:t>
                      </a:r>
                      <a:endParaRPr sz="1600" dirty="0">
                        <a:latin typeface="+mj-lt"/>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Habilidad docente</a:t>
                      </a:r>
                      <a:endParaRPr sz="1600" dirty="0">
                        <a:latin typeface="+mj-lt"/>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Se definió la metodología y los productos finales del trabajo interdisciplinario.</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Los programas se llenan de forma individual, ahora es en convergencia con varias materias.</a:t>
                      </a:r>
                      <a:endParaRPr sz="1600" dirty="0">
                        <a:solidFill>
                          <a:schemeClr val="dk1"/>
                        </a:solidFill>
                        <a:latin typeface="+mj-lt"/>
                        <a:ea typeface="Century Gothic"/>
                        <a:cs typeface="Century Gothic"/>
                        <a:sym typeface="Century Gothic"/>
                      </a:endParaRPr>
                    </a:p>
                    <a:p>
                      <a:pPr marL="215900" marR="0" lvl="0" indent="-152400" algn="l" rtl="0">
                        <a:lnSpc>
                          <a:spcPct val="100000"/>
                        </a:lnSpc>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152400" algn="l" rtl="0">
                        <a:lnSpc>
                          <a:spcPct val="100000"/>
                        </a:lnSpc>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152400" algn="l" rtl="0">
                        <a:lnSpc>
                          <a:spcPct val="100000"/>
                        </a:lnSpc>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215900" algn="l" rtl="0">
                        <a:lnSpc>
                          <a:spcPct val="100000"/>
                        </a:lnSpc>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Directrices del proyecto se establecieron ya iniciado el curso y no hubo la planeación adecuada de las actividades.</a:t>
                      </a:r>
                      <a:endParaRPr sz="1600" dirty="0">
                        <a:latin typeface="+mj-lt"/>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Sismo</a:t>
                      </a:r>
                      <a:endParaRPr sz="1600" dirty="0">
                        <a:latin typeface="+mj-lt"/>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Maestros en distintos grados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En matrículas pequeñas dificulta el número de proyectos.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Formatos rígidos y explicaciones muy rebuscadas.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No todos los grupos trabajan al mismo ritmo.</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Existe incertidumbre de los productos realizados ya que no hay retroalimentación.</a:t>
                      </a: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A través de la DGIRE buscar momentos específicos de trabajo a lo largo del ciclo escolar, como el indicado el día de la interdisciplinariedad.</a:t>
                      </a:r>
                      <a:endParaRPr sz="1600" dirty="0">
                        <a:latin typeface="+mj-lt"/>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Proyecto por grado / materia</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Un viernes al mes ayuda a organizar y coincidir en tiempos, al menos durante el tiempo que arranca el proyecto.</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Sirvió mucho ver proyectos exitosos como ejemplos.</a:t>
                      </a: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943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graphicFrame>
        <p:nvGraphicFramePr>
          <p:cNvPr id="3" name="Google Shape;592;p95"/>
          <p:cNvGraphicFramePr/>
          <p:nvPr>
            <p:extLst>
              <p:ext uri="{D42A27DB-BD31-4B8C-83A1-F6EECF244321}">
                <p14:modId xmlns:p14="http://schemas.microsoft.com/office/powerpoint/2010/main" val="1967658230"/>
              </p:ext>
            </p:extLst>
          </p:nvPr>
        </p:nvGraphicFramePr>
        <p:xfrm>
          <a:off x="2176874" y="964899"/>
          <a:ext cx="8172150" cy="678200"/>
        </p:xfrm>
        <a:graphic>
          <a:graphicData uri="http://schemas.openxmlformats.org/drawingml/2006/table">
            <a:tbl>
              <a:tblPr firstRow="1" bandRow="1">
                <a:noFill/>
              </a:tblPr>
              <a:tblGrid>
                <a:gridCol w="8172150">
                  <a:extLst>
                    <a:ext uri="{9D8B030D-6E8A-4147-A177-3AD203B41FA5}">
                      <a16:colId xmlns:a16="http://schemas.microsoft.com/office/drawing/2014/main" val="20000"/>
                    </a:ext>
                  </a:extLst>
                </a:gridCol>
              </a:tblGrid>
              <a:tr h="223825">
                <a:tc>
                  <a:txBody>
                    <a:bodyPr/>
                    <a:lstStyle/>
                    <a:p>
                      <a:pPr marL="0" marR="0" lvl="0" indent="0" algn="ctr" rtl="0">
                        <a:spcBef>
                          <a:spcPts val="0"/>
                        </a:spcBef>
                        <a:spcAft>
                          <a:spcPts val="0"/>
                        </a:spcAft>
                        <a:buNone/>
                      </a:pPr>
                      <a:r>
                        <a:rPr lang="es-419" sz="2000" b="1" dirty="0">
                          <a:solidFill>
                            <a:schemeClr val="dk1"/>
                          </a:solidFill>
                          <a:latin typeface="+mj-lt"/>
                          <a:ea typeface="Century Gothic"/>
                          <a:cs typeface="Century Gothic"/>
                          <a:sym typeface="Century Gothic"/>
                        </a:rPr>
                        <a:t>3. Puntos a tomarse en cuenta para la implementación de proyectos interdisciplinarios.</a:t>
                      </a:r>
                      <a:endParaRPr sz="2000" b="1" dirty="0">
                        <a:solidFill>
                          <a:schemeClr val="dk1"/>
                        </a:solidFill>
                        <a:latin typeface="+mj-lt"/>
                        <a:ea typeface="Century Gothic"/>
                        <a:cs typeface="Century Gothic"/>
                        <a:sym typeface="Century Gothic"/>
                      </a:endParaRPr>
                    </a:p>
                  </a:txBody>
                  <a:tcPr marL="68600" marR="68600" marT="34300" marB="34300"/>
                </a:tc>
                <a:extLst>
                  <a:ext uri="{0D108BD9-81ED-4DB2-BD59-A6C34878D82A}">
                    <a16:rowId xmlns:a16="http://schemas.microsoft.com/office/drawing/2014/main" val="10000"/>
                  </a:ext>
                </a:extLst>
              </a:tr>
            </a:tbl>
          </a:graphicData>
        </a:graphic>
      </p:graphicFrame>
      <p:graphicFrame>
        <p:nvGraphicFramePr>
          <p:cNvPr id="4" name="Google Shape;593;p95"/>
          <p:cNvGraphicFramePr/>
          <p:nvPr>
            <p:extLst>
              <p:ext uri="{D42A27DB-BD31-4B8C-83A1-F6EECF244321}">
                <p14:modId xmlns:p14="http://schemas.microsoft.com/office/powerpoint/2010/main" val="2080539136"/>
              </p:ext>
            </p:extLst>
          </p:nvPr>
        </p:nvGraphicFramePr>
        <p:xfrm>
          <a:off x="2176874" y="1643099"/>
          <a:ext cx="8172150" cy="4526320"/>
        </p:xfrm>
        <a:graphic>
          <a:graphicData uri="http://schemas.openxmlformats.org/drawingml/2006/table">
            <a:tbl>
              <a:tblPr firstRow="1" bandRow="1">
                <a:noFill/>
              </a:tblPr>
              <a:tblGrid>
                <a:gridCol w="2724050">
                  <a:extLst>
                    <a:ext uri="{9D8B030D-6E8A-4147-A177-3AD203B41FA5}">
                      <a16:colId xmlns:a16="http://schemas.microsoft.com/office/drawing/2014/main" val="20000"/>
                    </a:ext>
                  </a:extLst>
                </a:gridCol>
                <a:gridCol w="2724050">
                  <a:extLst>
                    <a:ext uri="{9D8B030D-6E8A-4147-A177-3AD203B41FA5}">
                      <a16:colId xmlns:a16="http://schemas.microsoft.com/office/drawing/2014/main" val="20001"/>
                    </a:ext>
                  </a:extLst>
                </a:gridCol>
                <a:gridCol w="2724050">
                  <a:extLst>
                    <a:ext uri="{9D8B030D-6E8A-4147-A177-3AD203B41FA5}">
                      <a16:colId xmlns:a16="http://schemas.microsoft.com/office/drawing/2014/main" val="20002"/>
                    </a:ext>
                  </a:extLst>
                </a:gridCol>
              </a:tblGrid>
              <a:tr h="314875">
                <a:tc>
                  <a:txBody>
                    <a:bodyPr/>
                    <a:lstStyle/>
                    <a:p>
                      <a:pPr marL="0" marR="0" lvl="0" indent="0" algn="ctr" rtl="0">
                        <a:spcBef>
                          <a:spcPts val="0"/>
                        </a:spcBef>
                        <a:spcAft>
                          <a:spcPts val="0"/>
                        </a:spcAft>
                        <a:buNone/>
                      </a:pPr>
                      <a:r>
                        <a:rPr lang="es-419" sz="1600" dirty="0">
                          <a:solidFill>
                            <a:schemeClr val="dk1"/>
                          </a:solidFill>
                          <a:latin typeface="+mj-lt"/>
                          <a:ea typeface="Century Gothic"/>
                          <a:cs typeface="Century Gothic"/>
                          <a:sym typeface="Century Gothic"/>
                        </a:rPr>
                        <a:t>AVANCES</a:t>
                      </a:r>
                      <a:endParaRPr sz="1600" dirty="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419" sz="1600">
                          <a:solidFill>
                            <a:schemeClr val="dk1"/>
                          </a:solidFill>
                          <a:latin typeface="+mj-lt"/>
                          <a:ea typeface="Century Gothic"/>
                          <a:cs typeface="Century Gothic"/>
                          <a:sym typeface="Century Gothic"/>
                        </a:rPr>
                        <a:t>TROPIEZOS</a:t>
                      </a:r>
                      <a:endParaRPr sz="160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419" sz="1600">
                          <a:solidFill>
                            <a:schemeClr val="dk1"/>
                          </a:solidFill>
                          <a:latin typeface="+mj-lt"/>
                          <a:ea typeface="Century Gothic"/>
                          <a:cs typeface="Century Gothic"/>
                          <a:sym typeface="Century Gothic"/>
                        </a:rPr>
                        <a:t>SOLUCIONES O PROPUESTAS</a:t>
                      </a:r>
                      <a:endParaRPr sz="1600">
                        <a:solidFill>
                          <a:schemeClr val="dk1"/>
                        </a:solidFill>
                        <a:latin typeface="+mj-lt"/>
                        <a:ea typeface="Century Gothic"/>
                        <a:cs typeface="Century Gothic"/>
                        <a:sym typeface="Century Gothic"/>
                      </a:endParaRPr>
                    </a:p>
                  </a:txBody>
                  <a:tcPr marL="68600" marR="6860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84125">
                <a:tc>
                  <a:txBody>
                    <a:bodyPr/>
                    <a:lstStyle/>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Coincidencia de programas</a:t>
                      </a:r>
                      <a:endParaRPr sz="1600" dirty="0">
                        <a:latin typeface="+mj-lt"/>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Intereses comunes.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Trabajar colaborativamente con compañeros.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Se tienen más opciones metodológicas.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Se rompieron paradigmas</a:t>
                      </a: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Tiempos / horarios</a:t>
                      </a:r>
                      <a:endParaRPr sz="1600" dirty="0">
                        <a:latin typeface="+mj-lt"/>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Características del alumnado ya que en teoría ya manejan trabajo por proyectos por modelo educativo de SEP.</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No hay madurez por parte de los alumnos para la responsabilidad de proyectos.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Rotación de profesores.</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Arial"/>
                        <a:buChar char="•"/>
                      </a:pPr>
                      <a:r>
                        <a:rPr lang="es-419" sz="1600" dirty="0">
                          <a:solidFill>
                            <a:schemeClr val="dk1"/>
                          </a:solidFill>
                          <a:latin typeface="+mj-lt"/>
                          <a:ea typeface="Century Gothic"/>
                          <a:cs typeface="Century Gothic"/>
                          <a:sym typeface="Century Gothic"/>
                        </a:rPr>
                        <a:t>No hay calendarios de todo el proyecto y no ha podido realizarse una planeación real.</a:t>
                      </a:r>
                      <a:endParaRPr sz="1600" dirty="0">
                        <a:solidFill>
                          <a:schemeClr val="dk1"/>
                        </a:solidFill>
                        <a:latin typeface="+mj-lt"/>
                        <a:ea typeface="Century Gothic"/>
                        <a:cs typeface="Century Gothic"/>
                        <a:sym typeface="Century Gothic"/>
                      </a:endParaRPr>
                    </a:p>
                    <a:p>
                      <a:pPr marL="215900" marR="0" lvl="0" indent="-215900" algn="l" rtl="0">
                        <a:spcBef>
                          <a:spcPts val="0"/>
                        </a:spcBef>
                        <a:spcAft>
                          <a:spcPts val="0"/>
                        </a:spcAft>
                        <a:buClr>
                          <a:schemeClr val="dk1"/>
                        </a:buClr>
                        <a:buSzPts val="1100"/>
                        <a:buFont typeface="Arial"/>
                        <a:buNone/>
                      </a:pP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Proyecto por grado o por materia, no por docente.</a:t>
                      </a:r>
                      <a:endParaRPr sz="1600" dirty="0">
                        <a:latin typeface="+mj-lt"/>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Delimitar alcances para que la mayor parte de los proyectos se lleven en clase.</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Uso de la tecnología.</a:t>
                      </a:r>
                      <a:endParaRPr sz="1600" dirty="0">
                        <a:solidFill>
                          <a:schemeClr val="dk1"/>
                        </a:solidFill>
                        <a:latin typeface="+mj-lt"/>
                        <a:ea typeface="Century Gothic"/>
                        <a:cs typeface="Century Gothic"/>
                        <a:sym typeface="Century Gothic"/>
                      </a:endParaRPr>
                    </a:p>
                    <a:p>
                      <a:pPr marL="215900" marR="0" lvl="0" indent="-222250" algn="l" rtl="0">
                        <a:lnSpc>
                          <a:spcPct val="100000"/>
                        </a:lnSpc>
                        <a:spcBef>
                          <a:spcPts val="0"/>
                        </a:spcBef>
                        <a:spcAft>
                          <a:spcPts val="0"/>
                        </a:spcAft>
                        <a:buClr>
                          <a:schemeClr val="dk1"/>
                        </a:buClr>
                        <a:buSzPts val="1100"/>
                        <a:buFont typeface="Noto Sans Symbols"/>
                        <a:buChar char="✓"/>
                      </a:pPr>
                      <a:r>
                        <a:rPr lang="es-419" sz="1600" dirty="0">
                          <a:solidFill>
                            <a:schemeClr val="dk1"/>
                          </a:solidFill>
                          <a:latin typeface="+mj-lt"/>
                          <a:ea typeface="Century Gothic"/>
                          <a:cs typeface="Century Gothic"/>
                          <a:sym typeface="Century Gothic"/>
                        </a:rPr>
                        <a:t>Establecer estrategias para avanzar en los objetivos de los profesores.</a:t>
                      </a: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215900" marR="0" lvl="0" indent="-15240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p>
                      <a:pPr marL="0" marR="0" lvl="0" indent="0" algn="l" rtl="0">
                        <a:spcBef>
                          <a:spcPts val="0"/>
                        </a:spcBef>
                        <a:spcAft>
                          <a:spcPts val="0"/>
                        </a:spcAft>
                        <a:buClr>
                          <a:schemeClr val="dk1"/>
                        </a:buClr>
                        <a:buSzPts val="1100"/>
                        <a:buFont typeface="Noto Sans Symbols"/>
                        <a:buNone/>
                      </a:pPr>
                      <a:endParaRPr sz="1600" dirty="0">
                        <a:solidFill>
                          <a:schemeClr val="dk1"/>
                        </a:solidFill>
                        <a:latin typeface="+mj-lt"/>
                        <a:ea typeface="Century Gothic"/>
                        <a:cs typeface="Century Gothic"/>
                        <a:sym typeface="Century Gothic"/>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755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pic>
        <p:nvPicPr>
          <p:cNvPr id="3" name="Google Shape;629;p99"/>
          <p:cNvPicPr preferRelativeResize="0"/>
          <p:nvPr/>
        </p:nvPicPr>
        <p:blipFill>
          <a:blip r:embed="rId3">
            <a:alphaModFix/>
          </a:blip>
          <a:stretch>
            <a:fillRect/>
          </a:stretch>
        </p:blipFill>
        <p:spPr>
          <a:xfrm>
            <a:off x="2194560" y="1448973"/>
            <a:ext cx="8778240" cy="5050302"/>
          </a:xfrm>
          <a:prstGeom prst="rect">
            <a:avLst/>
          </a:prstGeom>
          <a:noFill/>
          <a:ln>
            <a:noFill/>
          </a:ln>
        </p:spPr>
      </p:pic>
      <p:sp>
        <p:nvSpPr>
          <p:cNvPr id="4" name="CuadroTexto 3"/>
          <p:cNvSpPr txBox="1"/>
          <p:nvPr/>
        </p:nvSpPr>
        <p:spPr>
          <a:xfrm>
            <a:off x="2194560" y="393895"/>
            <a:ext cx="8187397" cy="523220"/>
          </a:xfrm>
          <a:prstGeom prst="rect">
            <a:avLst/>
          </a:prstGeom>
          <a:noFill/>
        </p:spPr>
        <p:txBody>
          <a:bodyPr wrap="square" rtlCol="0">
            <a:spAutoFit/>
          </a:bodyPr>
          <a:lstStyle/>
          <a:p>
            <a:pPr algn="ctr"/>
            <a:r>
              <a:rPr lang="es-MX" sz="2800" b="1" dirty="0" smtClean="0"/>
              <a:t>Organizador Gráfico Esencial</a:t>
            </a:r>
            <a:endParaRPr lang="es-MX" sz="2800" b="1" dirty="0"/>
          </a:p>
        </p:txBody>
      </p:sp>
    </p:spTree>
    <p:extLst>
      <p:ext uri="{BB962C8B-B14F-4D97-AF65-F5344CB8AC3E}">
        <p14:creationId xmlns:p14="http://schemas.microsoft.com/office/powerpoint/2010/main" val="238921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053884" y="1561514"/>
            <a:ext cx="8707902" cy="4740812"/>
          </a:xfrm>
          <a:prstGeom prst="rect">
            <a:avLst/>
          </a:prstGeom>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
        <p:nvSpPr>
          <p:cNvPr id="4" name="CuadroTexto 3"/>
          <p:cNvSpPr txBox="1"/>
          <p:nvPr/>
        </p:nvSpPr>
        <p:spPr>
          <a:xfrm>
            <a:off x="2391508" y="351692"/>
            <a:ext cx="7849772" cy="461665"/>
          </a:xfrm>
          <a:prstGeom prst="rect">
            <a:avLst/>
          </a:prstGeom>
          <a:noFill/>
        </p:spPr>
        <p:txBody>
          <a:bodyPr wrap="square" rtlCol="0">
            <a:spAutoFit/>
          </a:bodyPr>
          <a:lstStyle/>
          <a:p>
            <a:pPr algn="ctr"/>
            <a:r>
              <a:rPr lang="es-MX" sz="2400" b="1" dirty="0" smtClean="0"/>
              <a:t>Organizador Gráfico: Proceso de Indagación</a:t>
            </a:r>
            <a:endParaRPr lang="es-MX" sz="2400" b="1" dirty="0"/>
          </a:p>
        </p:txBody>
      </p:sp>
    </p:spTree>
    <p:extLst>
      <p:ext uri="{BB962C8B-B14F-4D97-AF65-F5344CB8AC3E}">
        <p14:creationId xmlns:p14="http://schemas.microsoft.com/office/powerpoint/2010/main" val="261877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15;p84"/>
          <p:cNvPicPr preferRelativeResize="0"/>
          <p:nvPr/>
        </p:nvPicPr>
        <p:blipFill rotWithShape="1">
          <a:blip r:embed="rId2">
            <a:alphaModFix/>
          </a:blip>
          <a:srcRect l="20464" t="9595" r="21611" b="13023"/>
          <a:stretch/>
        </p:blipFill>
        <p:spPr>
          <a:xfrm>
            <a:off x="1973643" y="691298"/>
            <a:ext cx="8293763" cy="5582893"/>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119991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22;p85"/>
          <p:cNvPicPr preferRelativeResize="0"/>
          <p:nvPr/>
        </p:nvPicPr>
        <p:blipFill rotWithShape="1">
          <a:blip r:embed="rId2">
            <a:alphaModFix/>
          </a:blip>
          <a:srcRect l="19048" t="15776" r="19938" b="11150"/>
          <a:stretch/>
        </p:blipFill>
        <p:spPr>
          <a:xfrm>
            <a:off x="1688123" y="671174"/>
            <a:ext cx="8579283" cy="5448272"/>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374489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29;p86"/>
          <p:cNvPicPr preferRelativeResize="0"/>
          <p:nvPr/>
        </p:nvPicPr>
        <p:blipFill rotWithShape="1">
          <a:blip r:embed="rId2">
            <a:alphaModFix/>
          </a:blip>
          <a:srcRect l="19048" t="14626" r="20710" b="12566"/>
          <a:stretch/>
        </p:blipFill>
        <p:spPr>
          <a:xfrm>
            <a:off x="1546200" y="383997"/>
            <a:ext cx="8721206" cy="5608839"/>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4009347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36;p87"/>
          <p:cNvPicPr preferRelativeResize="0"/>
          <p:nvPr/>
        </p:nvPicPr>
        <p:blipFill rotWithShape="1">
          <a:blip r:embed="rId2">
            <a:alphaModFix/>
          </a:blip>
          <a:srcRect l="19178" t="11120" r="19939" b="15769"/>
          <a:stretch/>
        </p:blipFill>
        <p:spPr>
          <a:xfrm>
            <a:off x="1786597" y="502361"/>
            <a:ext cx="8748096" cy="5659288"/>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1829507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43;p88"/>
          <p:cNvPicPr preferRelativeResize="0"/>
          <p:nvPr/>
        </p:nvPicPr>
        <p:blipFill rotWithShape="1">
          <a:blip r:embed="rId2">
            <a:alphaModFix/>
          </a:blip>
          <a:srcRect l="19045" t="14621" r="20068" b="12342"/>
          <a:stretch/>
        </p:blipFill>
        <p:spPr>
          <a:xfrm>
            <a:off x="1941342" y="1083213"/>
            <a:ext cx="8707901" cy="5205046"/>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315155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50;p89"/>
          <p:cNvPicPr preferRelativeResize="0"/>
          <p:nvPr/>
        </p:nvPicPr>
        <p:blipFill rotWithShape="1">
          <a:blip r:embed="rId2">
            <a:alphaModFix/>
          </a:blip>
          <a:srcRect l="18923" t="11116" r="20580" b="12797"/>
          <a:stretch/>
        </p:blipFill>
        <p:spPr>
          <a:xfrm>
            <a:off x="1856935" y="707515"/>
            <a:ext cx="8677758" cy="5580744"/>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199077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3;p39"/>
          <p:cNvPicPr preferRelativeResize="0"/>
          <p:nvPr/>
        </p:nvPicPr>
        <p:blipFill rotWithShape="1">
          <a:blip r:embed="rId2">
            <a:alphaModFix/>
          </a:blip>
          <a:srcRect/>
          <a:stretch/>
        </p:blipFill>
        <p:spPr>
          <a:xfrm>
            <a:off x="10228217" y="287384"/>
            <a:ext cx="1557517" cy="1449976"/>
          </a:xfrm>
          <a:prstGeom prst="rect">
            <a:avLst/>
          </a:prstGeom>
          <a:noFill/>
          <a:ln>
            <a:noFill/>
          </a:ln>
        </p:spPr>
      </p:pic>
      <p:sp>
        <p:nvSpPr>
          <p:cNvPr id="5" name="CuadroTexto 4"/>
          <p:cNvSpPr txBox="1"/>
          <p:nvPr/>
        </p:nvSpPr>
        <p:spPr>
          <a:xfrm>
            <a:off x="1672046" y="1737360"/>
            <a:ext cx="8974183" cy="2585323"/>
          </a:xfrm>
          <a:prstGeom prst="rect">
            <a:avLst/>
          </a:prstGeom>
          <a:noFill/>
        </p:spPr>
        <p:txBody>
          <a:bodyPr wrap="square" rtlCol="0">
            <a:spAutoFit/>
          </a:bodyPr>
          <a:lstStyle/>
          <a:p>
            <a:pPr algn="ctr"/>
            <a:r>
              <a:rPr lang="en-GB" sz="5400" b="1" dirty="0" smtClean="0"/>
              <a:t>Proyecto para </a:t>
            </a:r>
            <a:r>
              <a:rPr lang="en-GB" sz="5400" b="1" dirty="0" err="1" smtClean="0"/>
              <a:t>ciclo</a:t>
            </a:r>
            <a:r>
              <a:rPr lang="en-GB" sz="5400" b="1" dirty="0" smtClean="0"/>
              <a:t> escolar: 2018 – 2019</a:t>
            </a:r>
          </a:p>
          <a:p>
            <a:pPr algn="ctr"/>
            <a:r>
              <a:rPr lang="en-GB" sz="5400" b="1" dirty="0" smtClean="0"/>
              <a:t>De </a:t>
            </a:r>
            <a:r>
              <a:rPr lang="en-GB" sz="5400" b="1" dirty="0" err="1" smtClean="0"/>
              <a:t>abril</a:t>
            </a:r>
            <a:r>
              <a:rPr lang="en-GB" sz="5400" b="1" dirty="0" smtClean="0"/>
              <a:t> 01 a mayo 6, 2019</a:t>
            </a:r>
            <a:endParaRPr lang="en-GB" sz="5400" b="1" dirty="0"/>
          </a:p>
        </p:txBody>
      </p:sp>
    </p:spTree>
    <p:extLst>
      <p:ext uri="{BB962C8B-B14F-4D97-AF65-F5344CB8AC3E}">
        <p14:creationId xmlns:p14="http://schemas.microsoft.com/office/powerpoint/2010/main" val="3103992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57;p90"/>
          <p:cNvPicPr preferRelativeResize="0"/>
          <p:nvPr/>
        </p:nvPicPr>
        <p:blipFill rotWithShape="1">
          <a:blip r:embed="rId2">
            <a:alphaModFix/>
          </a:blip>
          <a:srcRect l="19176" t="16690" r="20195" b="12104"/>
          <a:stretch/>
        </p:blipFill>
        <p:spPr>
          <a:xfrm>
            <a:off x="1814731" y="707515"/>
            <a:ext cx="8835827" cy="5524473"/>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104780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64;p91"/>
          <p:cNvPicPr preferRelativeResize="0"/>
          <p:nvPr/>
        </p:nvPicPr>
        <p:blipFill rotWithShape="1">
          <a:blip r:embed="rId2">
            <a:alphaModFix/>
          </a:blip>
          <a:srcRect l="19693" t="11116" r="20192" b="14172"/>
          <a:stretch/>
        </p:blipFill>
        <p:spPr>
          <a:xfrm>
            <a:off x="1550133" y="502875"/>
            <a:ext cx="9099110" cy="5616571"/>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152522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71;p92"/>
          <p:cNvPicPr preferRelativeResize="0"/>
          <p:nvPr/>
        </p:nvPicPr>
        <p:blipFill rotWithShape="1">
          <a:blip r:embed="rId2">
            <a:alphaModFix/>
          </a:blip>
          <a:srcRect l="18922" t="13940" r="20966" b="14859"/>
          <a:stretch/>
        </p:blipFill>
        <p:spPr>
          <a:xfrm>
            <a:off x="1580612" y="552770"/>
            <a:ext cx="8913885" cy="5552607"/>
          </a:xfrm>
          <a:prstGeom prst="rect">
            <a:avLst/>
          </a:prstGeom>
          <a:noFill/>
          <a:ln>
            <a:noFill/>
          </a:ln>
        </p:spPr>
      </p:pic>
      <p:pic>
        <p:nvPicPr>
          <p:cNvPr id="3" name="Google Shape;203;p39"/>
          <p:cNvPicPr preferRelativeResize="0"/>
          <p:nvPr/>
        </p:nvPicPr>
        <p:blipFill rotWithShape="1">
          <a:blip r:embed="rId3">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242368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92655">
            <a:off x="1501347" y="834659"/>
            <a:ext cx="3587931" cy="269094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1937">
            <a:off x="8755918" y="1685849"/>
            <a:ext cx="2847840" cy="2135880"/>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409" y="1369588"/>
            <a:ext cx="2959094" cy="2219321"/>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77422">
            <a:off x="1272408" y="3765328"/>
            <a:ext cx="3089833" cy="2317375"/>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994" y="4145364"/>
            <a:ext cx="2811105" cy="2108329"/>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893185">
            <a:off x="6646536" y="3590107"/>
            <a:ext cx="3396343" cy="2547257"/>
          </a:xfrm>
          <a:prstGeom prst="rect">
            <a:avLst/>
          </a:prstGeom>
        </p:spPr>
      </p:pic>
      <p:sp>
        <p:nvSpPr>
          <p:cNvPr id="11" name="CuadroTexto 10"/>
          <p:cNvSpPr txBox="1"/>
          <p:nvPr/>
        </p:nvSpPr>
        <p:spPr>
          <a:xfrm>
            <a:off x="3922730" y="92722"/>
            <a:ext cx="6257108" cy="923330"/>
          </a:xfrm>
          <a:prstGeom prst="rect">
            <a:avLst/>
          </a:prstGeom>
          <a:noFill/>
        </p:spPr>
        <p:txBody>
          <a:bodyPr wrap="square" rtlCol="0">
            <a:spAutoFit/>
          </a:bodyPr>
          <a:lstStyle/>
          <a:p>
            <a:pPr algn="ctr"/>
            <a:r>
              <a:rPr lang="en-GB" sz="5400" b="1" dirty="0" smtClean="0">
                <a:effectLst>
                  <a:outerShdw blurRad="38100" dist="38100" dir="2700000" algn="tl">
                    <a:srgbClr val="000000">
                      <a:alpha val="43137"/>
                    </a:srgbClr>
                  </a:outerShdw>
                </a:effectLst>
              </a:rPr>
              <a:t>EVIDENCIAS</a:t>
            </a:r>
            <a:endParaRPr lang="en-GB" sz="5400" b="1" dirty="0">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585367" y="4265348"/>
            <a:ext cx="2624638" cy="1968479"/>
          </a:xfrm>
          <a:prstGeom prst="rect">
            <a:avLst/>
          </a:prstGeom>
        </p:spPr>
      </p:pic>
      <p:pic>
        <p:nvPicPr>
          <p:cNvPr id="13" name="Google Shape;203;p39"/>
          <p:cNvPicPr preferRelativeResize="0"/>
          <p:nvPr/>
        </p:nvPicPr>
        <p:blipFill rotWithShape="1">
          <a:blip r:embed="rId9">
            <a:alphaModFix/>
          </a:blip>
          <a:srcRect/>
          <a:stretch/>
        </p:blipFill>
        <p:spPr>
          <a:xfrm>
            <a:off x="10649243" y="150726"/>
            <a:ext cx="1442967" cy="1410788"/>
          </a:xfrm>
          <a:prstGeom prst="rect">
            <a:avLst/>
          </a:prstGeom>
          <a:noFill/>
          <a:ln>
            <a:noFill/>
          </a:ln>
        </p:spPr>
      </p:pic>
    </p:spTree>
    <p:extLst>
      <p:ext uri="{BB962C8B-B14F-4D97-AF65-F5344CB8AC3E}">
        <p14:creationId xmlns:p14="http://schemas.microsoft.com/office/powerpoint/2010/main" val="1780521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583929" y="202978"/>
            <a:ext cx="1442967" cy="1410788"/>
          </a:xfrm>
          <a:prstGeom prst="rect">
            <a:avLst/>
          </a:prstGeom>
          <a:noFill/>
          <a:ln>
            <a:noFill/>
          </a:ln>
        </p:spPr>
      </p:pic>
      <p:sp>
        <p:nvSpPr>
          <p:cNvPr id="3" name="CuadroTexto 2"/>
          <p:cNvSpPr txBox="1"/>
          <p:nvPr/>
        </p:nvSpPr>
        <p:spPr>
          <a:xfrm>
            <a:off x="2429691" y="313509"/>
            <a:ext cx="7485018" cy="461665"/>
          </a:xfrm>
          <a:prstGeom prst="rect">
            <a:avLst/>
          </a:prstGeom>
          <a:noFill/>
        </p:spPr>
        <p:txBody>
          <a:bodyPr wrap="square" rtlCol="0">
            <a:spAutoFit/>
          </a:bodyPr>
          <a:lstStyle/>
          <a:p>
            <a:pPr algn="ctr"/>
            <a:r>
              <a:rPr lang="es-MX" sz="2400" b="1" dirty="0" smtClean="0"/>
              <a:t>Evaluación: Tipos y Herramientas</a:t>
            </a:r>
            <a:endParaRPr lang="es-MX" sz="2400" b="1" dirty="0"/>
          </a:p>
        </p:txBody>
      </p:sp>
      <p:pic>
        <p:nvPicPr>
          <p:cNvPr id="4" name="Google Shape;638;p100"/>
          <p:cNvPicPr preferRelativeResize="0"/>
          <p:nvPr/>
        </p:nvPicPr>
        <p:blipFill rotWithShape="1">
          <a:blip r:embed="rId3">
            <a:alphaModFix/>
          </a:blip>
          <a:srcRect l="4185" t="35133" r="46514" b="17110"/>
          <a:stretch/>
        </p:blipFill>
        <p:spPr>
          <a:xfrm>
            <a:off x="1535564" y="803868"/>
            <a:ext cx="5897202" cy="2945171"/>
          </a:xfrm>
          <a:prstGeom prst="rect">
            <a:avLst/>
          </a:prstGeom>
          <a:noFill/>
          <a:ln>
            <a:noFill/>
          </a:ln>
        </p:spPr>
      </p:pic>
      <p:pic>
        <p:nvPicPr>
          <p:cNvPr id="5" name="Google Shape;637;p100"/>
          <p:cNvPicPr preferRelativeResize="0"/>
          <p:nvPr/>
        </p:nvPicPr>
        <p:blipFill rotWithShape="1">
          <a:blip r:embed="rId4">
            <a:alphaModFix/>
          </a:blip>
          <a:srcRect l="5035" t="37778" r="36141" b="16345"/>
          <a:stretch/>
        </p:blipFill>
        <p:spPr>
          <a:xfrm>
            <a:off x="5839097" y="3773281"/>
            <a:ext cx="6187799" cy="3058593"/>
          </a:xfrm>
          <a:prstGeom prst="rect">
            <a:avLst/>
          </a:prstGeom>
          <a:noFill/>
          <a:ln>
            <a:noFill/>
          </a:ln>
        </p:spPr>
      </p:pic>
    </p:spTree>
    <p:extLst>
      <p:ext uri="{BB962C8B-B14F-4D97-AF65-F5344CB8AC3E}">
        <p14:creationId xmlns:p14="http://schemas.microsoft.com/office/powerpoint/2010/main" val="530258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649243" y="150726"/>
            <a:ext cx="1442967" cy="1410788"/>
          </a:xfrm>
          <a:prstGeom prst="rect">
            <a:avLst/>
          </a:prstGeom>
          <a:noFill/>
          <a:ln>
            <a:noFill/>
          </a:ln>
        </p:spPr>
      </p:pic>
      <p:pic>
        <p:nvPicPr>
          <p:cNvPr id="3" name="Google Shape;646;p101"/>
          <p:cNvPicPr preferRelativeResize="0"/>
          <p:nvPr/>
        </p:nvPicPr>
        <p:blipFill rotWithShape="1">
          <a:blip r:embed="rId3">
            <a:alphaModFix/>
          </a:blip>
          <a:srcRect l="14432" t="40524" r="20437" b="12310"/>
          <a:stretch/>
        </p:blipFill>
        <p:spPr>
          <a:xfrm>
            <a:off x="1737360" y="1291642"/>
            <a:ext cx="5955623" cy="2424626"/>
          </a:xfrm>
          <a:prstGeom prst="rect">
            <a:avLst/>
          </a:prstGeom>
          <a:noFill/>
          <a:ln>
            <a:noFill/>
          </a:ln>
        </p:spPr>
      </p:pic>
      <p:pic>
        <p:nvPicPr>
          <p:cNvPr id="4" name="Google Shape;647;p101"/>
          <p:cNvPicPr preferRelativeResize="0"/>
          <p:nvPr/>
        </p:nvPicPr>
        <p:blipFill rotWithShape="1">
          <a:blip r:embed="rId4">
            <a:alphaModFix/>
          </a:blip>
          <a:srcRect l="14310" t="46715" r="18755" b="12074"/>
          <a:stretch/>
        </p:blipFill>
        <p:spPr>
          <a:xfrm>
            <a:off x="5505518" y="4102518"/>
            <a:ext cx="6120424" cy="2118599"/>
          </a:xfrm>
          <a:prstGeom prst="rect">
            <a:avLst/>
          </a:prstGeom>
          <a:noFill/>
          <a:ln>
            <a:noFill/>
          </a:ln>
        </p:spPr>
      </p:pic>
      <p:sp>
        <p:nvSpPr>
          <p:cNvPr id="6" name="Rectángulo 5"/>
          <p:cNvSpPr/>
          <p:nvPr/>
        </p:nvSpPr>
        <p:spPr>
          <a:xfrm>
            <a:off x="3540896" y="370505"/>
            <a:ext cx="5136342" cy="461665"/>
          </a:xfrm>
          <a:prstGeom prst="rect">
            <a:avLst/>
          </a:prstGeom>
        </p:spPr>
        <p:txBody>
          <a:bodyPr wrap="none">
            <a:spAutoFit/>
          </a:bodyPr>
          <a:lstStyle/>
          <a:p>
            <a:pPr algn="ctr"/>
            <a:r>
              <a:rPr lang="es-MX" sz="2400" b="1" dirty="0"/>
              <a:t>Evaluación: </a:t>
            </a:r>
            <a:r>
              <a:rPr lang="es-MX" sz="2400" b="1" dirty="0" smtClean="0"/>
              <a:t>Formatos / Prerrequisitos</a:t>
            </a:r>
            <a:endParaRPr lang="es-MX" sz="2400" b="1" dirty="0"/>
          </a:p>
        </p:txBody>
      </p:sp>
    </p:spTree>
    <p:extLst>
      <p:ext uri="{BB962C8B-B14F-4D97-AF65-F5344CB8AC3E}">
        <p14:creationId xmlns:p14="http://schemas.microsoft.com/office/powerpoint/2010/main" val="3307095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55;p102"/>
          <p:cNvPicPr preferRelativeResize="0"/>
          <p:nvPr/>
        </p:nvPicPr>
        <p:blipFill rotWithShape="1">
          <a:blip r:embed="rId2">
            <a:alphaModFix/>
          </a:blip>
          <a:srcRect l="10821" t="9939" r="13236" b="6609"/>
          <a:stretch/>
        </p:blipFill>
        <p:spPr>
          <a:xfrm>
            <a:off x="1593669" y="1291642"/>
            <a:ext cx="5953725" cy="4651957"/>
          </a:xfrm>
          <a:prstGeom prst="rect">
            <a:avLst/>
          </a:prstGeom>
          <a:noFill/>
          <a:ln>
            <a:noFill/>
          </a:ln>
        </p:spPr>
      </p:pic>
      <p:pic>
        <p:nvPicPr>
          <p:cNvPr id="3" name="Google Shape;656;p102"/>
          <p:cNvPicPr preferRelativeResize="0"/>
          <p:nvPr/>
        </p:nvPicPr>
        <p:blipFill rotWithShape="1">
          <a:blip r:embed="rId3">
            <a:alphaModFix/>
          </a:blip>
          <a:srcRect l="31940" t="8254" r="31890" b="6122"/>
          <a:stretch/>
        </p:blipFill>
        <p:spPr>
          <a:xfrm>
            <a:off x="7994468" y="2220527"/>
            <a:ext cx="3464218" cy="4350091"/>
          </a:xfrm>
          <a:prstGeom prst="rect">
            <a:avLst/>
          </a:prstGeom>
          <a:noFill/>
          <a:ln>
            <a:noFill/>
          </a:ln>
        </p:spPr>
      </p:pic>
      <p:pic>
        <p:nvPicPr>
          <p:cNvPr id="4" name="Google Shape;203;p39"/>
          <p:cNvPicPr preferRelativeResize="0"/>
          <p:nvPr/>
        </p:nvPicPr>
        <p:blipFill rotWithShape="1">
          <a:blip r:embed="rId4">
            <a:alphaModFix/>
          </a:blip>
          <a:srcRect/>
          <a:stretch/>
        </p:blipFill>
        <p:spPr>
          <a:xfrm>
            <a:off x="10211662" y="202978"/>
            <a:ext cx="1442967" cy="1410788"/>
          </a:xfrm>
          <a:prstGeom prst="rect">
            <a:avLst/>
          </a:prstGeom>
          <a:noFill/>
          <a:ln>
            <a:noFill/>
          </a:ln>
        </p:spPr>
      </p:pic>
    </p:spTree>
    <p:extLst>
      <p:ext uri="{BB962C8B-B14F-4D97-AF65-F5344CB8AC3E}">
        <p14:creationId xmlns:p14="http://schemas.microsoft.com/office/powerpoint/2010/main" val="217554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29342" y="370505"/>
            <a:ext cx="5959453" cy="461665"/>
          </a:xfrm>
          <a:prstGeom prst="rect">
            <a:avLst/>
          </a:prstGeom>
        </p:spPr>
        <p:txBody>
          <a:bodyPr wrap="none">
            <a:spAutoFit/>
          </a:bodyPr>
          <a:lstStyle/>
          <a:p>
            <a:pPr algn="ctr"/>
            <a:r>
              <a:rPr lang="es-MX" sz="2400" b="1" dirty="0"/>
              <a:t>Evaluación: </a:t>
            </a:r>
            <a:r>
              <a:rPr lang="es-MX" sz="2400" b="1" dirty="0" smtClean="0"/>
              <a:t>Formatos – Grupo Heterogéneo</a:t>
            </a:r>
            <a:endParaRPr lang="es-MX" sz="2400" b="1" dirty="0"/>
          </a:p>
        </p:txBody>
      </p:sp>
      <p:pic>
        <p:nvPicPr>
          <p:cNvPr id="3" name="Google Shape;203;p39"/>
          <p:cNvPicPr preferRelativeResize="0"/>
          <p:nvPr/>
        </p:nvPicPr>
        <p:blipFill rotWithShape="1">
          <a:blip r:embed="rId2">
            <a:alphaModFix/>
          </a:blip>
          <a:srcRect/>
          <a:stretch/>
        </p:blipFill>
        <p:spPr>
          <a:xfrm>
            <a:off x="10211662" y="202978"/>
            <a:ext cx="1442967" cy="1410788"/>
          </a:xfrm>
          <a:prstGeom prst="rect">
            <a:avLst/>
          </a:prstGeom>
          <a:noFill/>
          <a:ln>
            <a:noFill/>
          </a:ln>
        </p:spPr>
      </p:pic>
      <p:pic>
        <p:nvPicPr>
          <p:cNvPr id="4" name="Google Shape;664;p103"/>
          <p:cNvPicPr preferRelativeResize="0"/>
          <p:nvPr/>
        </p:nvPicPr>
        <p:blipFill rotWithShape="1">
          <a:blip r:embed="rId3">
            <a:alphaModFix/>
          </a:blip>
          <a:srcRect l="6822" t="33038" r="8524" b="20707"/>
          <a:stretch/>
        </p:blipFill>
        <p:spPr>
          <a:xfrm>
            <a:off x="1476103" y="865021"/>
            <a:ext cx="6557554" cy="2460290"/>
          </a:xfrm>
          <a:prstGeom prst="rect">
            <a:avLst/>
          </a:prstGeom>
          <a:noFill/>
          <a:ln>
            <a:noFill/>
          </a:ln>
        </p:spPr>
      </p:pic>
      <p:pic>
        <p:nvPicPr>
          <p:cNvPr id="5" name="Google Shape;665;p103"/>
          <p:cNvPicPr preferRelativeResize="0"/>
          <p:nvPr/>
        </p:nvPicPr>
        <p:blipFill rotWithShape="1">
          <a:blip r:embed="rId4">
            <a:alphaModFix/>
          </a:blip>
          <a:srcRect l="6824" t="27784" r="8708" b="9890"/>
          <a:stretch/>
        </p:blipFill>
        <p:spPr>
          <a:xfrm>
            <a:off x="4506686" y="3526972"/>
            <a:ext cx="7460701" cy="3053444"/>
          </a:xfrm>
          <a:prstGeom prst="rect">
            <a:avLst/>
          </a:prstGeom>
          <a:noFill/>
          <a:ln>
            <a:noFill/>
          </a:ln>
        </p:spPr>
      </p:pic>
    </p:spTree>
    <p:extLst>
      <p:ext uri="{BB962C8B-B14F-4D97-AF65-F5344CB8AC3E}">
        <p14:creationId xmlns:p14="http://schemas.microsoft.com/office/powerpoint/2010/main" val="535871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211662" y="202978"/>
            <a:ext cx="1442967" cy="1410788"/>
          </a:xfrm>
          <a:prstGeom prst="rect">
            <a:avLst/>
          </a:prstGeom>
          <a:noFill/>
          <a:ln>
            <a:noFill/>
          </a:ln>
        </p:spPr>
      </p:pic>
      <p:sp>
        <p:nvSpPr>
          <p:cNvPr id="11" name="CuadroTexto 10"/>
          <p:cNvSpPr txBox="1"/>
          <p:nvPr/>
        </p:nvSpPr>
        <p:spPr>
          <a:xfrm>
            <a:off x="2192778" y="202978"/>
            <a:ext cx="7126034" cy="461665"/>
          </a:xfrm>
          <a:prstGeom prst="rect">
            <a:avLst/>
          </a:prstGeom>
          <a:noFill/>
        </p:spPr>
        <p:txBody>
          <a:bodyPr wrap="square" rtlCol="0">
            <a:spAutoFit/>
          </a:bodyPr>
          <a:lstStyle/>
          <a:p>
            <a:pPr algn="ctr"/>
            <a:r>
              <a:rPr lang="en-GB" sz="2400" b="1" dirty="0" err="1" smtClean="0"/>
              <a:t>Lista</a:t>
            </a:r>
            <a:r>
              <a:rPr lang="en-GB" sz="2400" b="1" dirty="0" smtClean="0"/>
              <a:t> de </a:t>
            </a:r>
            <a:r>
              <a:rPr lang="en-GB" sz="2400" b="1" dirty="0" err="1"/>
              <a:t>P</a:t>
            </a:r>
            <a:r>
              <a:rPr lang="en-GB" sz="2400" b="1" dirty="0" err="1" smtClean="0"/>
              <a:t>asos</a:t>
            </a:r>
            <a:r>
              <a:rPr lang="en-GB" sz="2400" b="1" dirty="0" smtClean="0"/>
              <a:t> para </a:t>
            </a:r>
            <a:r>
              <a:rPr lang="en-GB" sz="2400" b="1" dirty="0" err="1"/>
              <a:t>R</a:t>
            </a:r>
            <a:r>
              <a:rPr lang="en-GB" sz="2400" b="1" dirty="0" err="1" smtClean="0"/>
              <a:t>ealizar</a:t>
            </a:r>
            <a:r>
              <a:rPr lang="en-GB" sz="2400" b="1" dirty="0" smtClean="0"/>
              <a:t> </a:t>
            </a:r>
            <a:r>
              <a:rPr lang="en-GB" sz="2400" b="1" dirty="0" err="1" smtClean="0"/>
              <a:t>una</a:t>
            </a:r>
            <a:r>
              <a:rPr lang="en-GB" sz="2400" b="1" dirty="0" smtClean="0"/>
              <a:t> </a:t>
            </a:r>
            <a:r>
              <a:rPr lang="en-GB" sz="2400" b="1" dirty="0" err="1" smtClean="0"/>
              <a:t>Infografía</a:t>
            </a:r>
            <a:endParaRPr lang="en-GB" sz="2400" b="1" dirty="0"/>
          </a:p>
        </p:txBody>
      </p:sp>
      <p:pic>
        <p:nvPicPr>
          <p:cNvPr id="18" name="Imagen 17"/>
          <p:cNvPicPr>
            <a:picLocks noChangeAspect="1"/>
          </p:cNvPicPr>
          <p:nvPr/>
        </p:nvPicPr>
        <p:blipFill>
          <a:blip r:embed="rId3"/>
          <a:stretch>
            <a:fillRect/>
          </a:stretch>
        </p:blipFill>
        <p:spPr>
          <a:xfrm>
            <a:off x="1522816" y="664643"/>
            <a:ext cx="4985200" cy="3233520"/>
          </a:xfrm>
          <a:prstGeom prst="rect">
            <a:avLst/>
          </a:prstGeom>
        </p:spPr>
      </p:pic>
      <p:pic>
        <p:nvPicPr>
          <p:cNvPr id="19" name="Imagen 18"/>
          <p:cNvPicPr>
            <a:picLocks noChangeAspect="1"/>
          </p:cNvPicPr>
          <p:nvPr/>
        </p:nvPicPr>
        <p:blipFill>
          <a:blip r:embed="rId4"/>
          <a:stretch>
            <a:fillRect/>
          </a:stretch>
        </p:blipFill>
        <p:spPr>
          <a:xfrm>
            <a:off x="6508016" y="3361765"/>
            <a:ext cx="5329787" cy="3160059"/>
          </a:xfrm>
          <a:prstGeom prst="rect">
            <a:avLst/>
          </a:prstGeom>
        </p:spPr>
      </p:pic>
    </p:spTree>
    <p:extLst>
      <p:ext uri="{BB962C8B-B14F-4D97-AF65-F5344CB8AC3E}">
        <p14:creationId xmlns:p14="http://schemas.microsoft.com/office/powerpoint/2010/main" val="4140154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57399" y="198346"/>
            <a:ext cx="9166731" cy="6471636"/>
          </a:xfrm>
          <a:prstGeom prst="rect">
            <a:avLst/>
          </a:prstGeom>
        </p:spPr>
      </p:pic>
    </p:spTree>
    <p:extLst>
      <p:ext uri="{BB962C8B-B14F-4D97-AF65-F5344CB8AC3E}">
        <p14:creationId xmlns:p14="http://schemas.microsoft.com/office/powerpoint/2010/main" val="40124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3;p39"/>
          <p:cNvPicPr preferRelativeResize="0"/>
          <p:nvPr/>
        </p:nvPicPr>
        <p:blipFill rotWithShape="1">
          <a:blip r:embed="rId2">
            <a:alphaModFix/>
          </a:blip>
          <a:srcRect/>
          <a:stretch/>
        </p:blipFill>
        <p:spPr>
          <a:xfrm>
            <a:off x="10228217" y="287384"/>
            <a:ext cx="1557517" cy="1449976"/>
          </a:xfrm>
          <a:prstGeom prst="rect">
            <a:avLst/>
          </a:prstGeom>
          <a:noFill/>
          <a:ln>
            <a:noFill/>
          </a:ln>
        </p:spPr>
      </p:pic>
      <p:sp>
        <p:nvSpPr>
          <p:cNvPr id="5" name="CuadroTexto 4"/>
          <p:cNvSpPr txBox="1"/>
          <p:nvPr/>
        </p:nvSpPr>
        <p:spPr>
          <a:xfrm>
            <a:off x="2168434" y="1881051"/>
            <a:ext cx="7694023" cy="2585323"/>
          </a:xfrm>
          <a:prstGeom prst="rect">
            <a:avLst/>
          </a:prstGeom>
          <a:noFill/>
        </p:spPr>
        <p:txBody>
          <a:bodyPr wrap="square" rtlCol="0">
            <a:spAutoFit/>
          </a:bodyPr>
          <a:lstStyle/>
          <a:p>
            <a:pPr lvl="0" algn="ctr"/>
            <a:r>
              <a:rPr lang="es-ES" sz="5400" b="1" dirty="0"/>
              <a:t>Galería itinerante presenta: </a:t>
            </a:r>
          </a:p>
          <a:p>
            <a:pPr lvl="0" algn="ctr"/>
            <a:r>
              <a:rPr lang="es-ES" sz="5400" b="1" dirty="0"/>
              <a:t>“Arte en Movimiento”</a:t>
            </a:r>
          </a:p>
        </p:txBody>
      </p:sp>
    </p:spTree>
    <p:extLst>
      <p:ext uri="{BB962C8B-B14F-4D97-AF65-F5344CB8AC3E}">
        <p14:creationId xmlns:p14="http://schemas.microsoft.com/office/powerpoint/2010/main" val="2486430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211662" y="202978"/>
            <a:ext cx="1442967" cy="1410788"/>
          </a:xfrm>
          <a:prstGeom prst="rect">
            <a:avLst/>
          </a:prstGeom>
          <a:noFill/>
          <a:ln>
            <a:noFill/>
          </a:ln>
        </p:spPr>
      </p:pic>
      <p:sp>
        <p:nvSpPr>
          <p:cNvPr id="3" name="Rectángulo 2"/>
          <p:cNvSpPr/>
          <p:nvPr/>
        </p:nvSpPr>
        <p:spPr>
          <a:xfrm>
            <a:off x="3367656" y="1159136"/>
            <a:ext cx="6000040" cy="461665"/>
          </a:xfrm>
          <a:prstGeom prst="rect">
            <a:avLst/>
          </a:prstGeom>
        </p:spPr>
        <p:txBody>
          <a:bodyPr wrap="none">
            <a:spAutoFit/>
          </a:bodyPr>
          <a:lstStyle/>
          <a:p>
            <a:r>
              <a:rPr lang="es-ES" sz="2400" b="1" dirty="0"/>
              <a:t>Reflexión personal </a:t>
            </a:r>
            <a:r>
              <a:rPr lang="es-ES" sz="2400" b="1" dirty="0" err="1"/>
              <a:t>Norika</a:t>
            </a:r>
            <a:r>
              <a:rPr lang="es-ES" sz="2400" b="1" dirty="0"/>
              <a:t> Amaya Palomino </a:t>
            </a:r>
            <a:endParaRPr lang="en-GB" sz="2400" b="1" dirty="0"/>
          </a:p>
        </p:txBody>
      </p:sp>
      <p:sp>
        <p:nvSpPr>
          <p:cNvPr id="4" name="Google Shape;812;p120"/>
          <p:cNvSpPr txBox="1"/>
          <p:nvPr/>
        </p:nvSpPr>
        <p:spPr>
          <a:xfrm>
            <a:off x="1802208" y="1943413"/>
            <a:ext cx="9130937" cy="3416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419" sz="2000" dirty="0">
                <a:solidFill>
                  <a:srgbClr val="595959"/>
                </a:solidFill>
              </a:rPr>
              <a:t>Considero que las principales dificultades para la construcción del proyecto fueron los tiempos, buscar los temas donde los cuatro podíamos empatar, y saber el momento en que lo llevaremos a cabo. Para resolverlos, además de los espacios que nos dio la institución, buscamos trabajar en línea, auxiliándonos del Google drive.</a:t>
            </a:r>
            <a:endParaRPr sz="2000" dirty="0">
              <a:solidFill>
                <a:srgbClr val="595959"/>
              </a:solidFill>
            </a:endParaRPr>
          </a:p>
          <a:p>
            <a:pPr marL="0" lvl="0" indent="0" algn="just" rtl="0">
              <a:spcBef>
                <a:spcPts val="0"/>
              </a:spcBef>
              <a:spcAft>
                <a:spcPts val="0"/>
              </a:spcAft>
              <a:buNone/>
            </a:pPr>
            <a:r>
              <a:rPr lang="es-419" sz="2000" dirty="0">
                <a:solidFill>
                  <a:srgbClr val="595959"/>
                </a:solidFill>
              </a:rPr>
              <a:t>Creo que el mayor resultado es un proyecto viable, que además puede ser usado en un evento institucional, y que creemos será de pertinencia para los estudiantes.</a:t>
            </a:r>
            <a:endParaRPr sz="2000" dirty="0">
              <a:solidFill>
                <a:srgbClr val="595959"/>
              </a:solidFill>
            </a:endParaRPr>
          </a:p>
          <a:p>
            <a:pPr marL="0" lvl="0" indent="0" algn="just" rtl="0">
              <a:spcBef>
                <a:spcPts val="0"/>
              </a:spcBef>
              <a:spcAft>
                <a:spcPts val="0"/>
              </a:spcAft>
              <a:buNone/>
            </a:pPr>
            <a:r>
              <a:rPr lang="es-419" sz="2000" dirty="0">
                <a:solidFill>
                  <a:srgbClr val="595959"/>
                </a:solidFill>
              </a:rPr>
              <a:t>Siempre tenemos que estar dispuestos a mejorar y a aceptar que somos perfectibles.</a:t>
            </a:r>
            <a:endParaRPr sz="2000" dirty="0">
              <a:solidFill>
                <a:srgbClr val="595959"/>
              </a:solidFill>
            </a:endParaRPr>
          </a:p>
          <a:p>
            <a:pPr marL="0" lvl="0" indent="0" algn="just" rtl="0">
              <a:spcBef>
                <a:spcPts val="0"/>
              </a:spcBef>
              <a:spcAft>
                <a:spcPts val="0"/>
              </a:spcAft>
              <a:buNone/>
            </a:pPr>
            <a:r>
              <a:rPr lang="es-419" sz="2000" dirty="0">
                <a:solidFill>
                  <a:srgbClr val="595959"/>
                </a:solidFill>
              </a:rPr>
              <a:t>Algo que reforcé es saber que los contenidos que vemos en mi materia, hay que buscarles aplicaciones en otras materias y en la vida real. También puedo destacar que el hecho de intercambiar experiencias y saberes con mis colegas me ha enriquecido como educadora y como persona.</a:t>
            </a:r>
            <a:endParaRPr sz="2000" dirty="0">
              <a:solidFill>
                <a:srgbClr val="595959"/>
              </a:solidFill>
            </a:endParaRPr>
          </a:p>
        </p:txBody>
      </p:sp>
    </p:spTree>
    <p:extLst>
      <p:ext uri="{BB962C8B-B14F-4D97-AF65-F5344CB8AC3E}">
        <p14:creationId xmlns:p14="http://schemas.microsoft.com/office/powerpoint/2010/main" val="2360118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211662" y="202978"/>
            <a:ext cx="1442967" cy="1410788"/>
          </a:xfrm>
          <a:prstGeom prst="rect">
            <a:avLst/>
          </a:prstGeom>
          <a:noFill/>
          <a:ln>
            <a:noFill/>
          </a:ln>
        </p:spPr>
      </p:pic>
      <p:sp>
        <p:nvSpPr>
          <p:cNvPr id="3" name="Rectángulo 2"/>
          <p:cNvSpPr/>
          <p:nvPr/>
        </p:nvSpPr>
        <p:spPr>
          <a:xfrm>
            <a:off x="3602227" y="908372"/>
            <a:ext cx="5413020" cy="461665"/>
          </a:xfrm>
          <a:prstGeom prst="rect">
            <a:avLst/>
          </a:prstGeom>
        </p:spPr>
        <p:txBody>
          <a:bodyPr wrap="none">
            <a:spAutoFit/>
          </a:bodyPr>
          <a:lstStyle/>
          <a:p>
            <a:pPr algn="ctr"/>
            <a:r>
              <a:rPr lang="es-ES" sz="2400" b="1" dirty="0"/>
              <a:t>Reflexión personal </a:t>
            </a:r>
            <a:r>
              <a:rPr lang="es-ES" sz="2400" b="1" dirty="0" smtClean="0"/>
              <a:t>Jorge Olvera Velasco</a:t>
            </a:r>
            <a:endParaRPr lang="en-GB" sz="2400" b="1" dirty="0"/>
          </a:p>
        </p:txBody>
      </p:sp>
      <p:sp>
        <p:nvSpPr>
          <p:cNvPr id="4" name="Rectángulo 3"/>
          <p:cNvSpPr/>
          <p:nvPr/>
        </p:nvSpPr>
        <p:spPr>
          <a:xfrm>
            <a:off x="2743200" y="1859340"/>
            <a:ext cx="7468462" cy="2862322"/>
          </a:xfrm>
          <a:prstGeom prst="rect">
            <a:avLst/>
          </a:prstGeom>
        </p:spPr>
        <p:txBody>
          <a:bodyPr wrap="square">
            <a:spAutoFit/>
          </a:bodyPr>
          <a:lstStyle/>
          <a:p>
            <a:r>
              <a:rPr lang="es-ES" sz="2000" dirty="0"/>
              <a:t>Como mención y especial apoyo que me brindaron mis compañeros, </a:t>
            </a:r>
            <a:r>
              <a:rPr lang="es-ES" sz="2000" dirty="0" smtClean="0"/>
              <a:t>para </a:t>
            </a:r>
            <a:r>
              <a:rPr lang="es-ES" sz="2000" dirty="0"/>
              <a:t>poder entregar la parte correspondiente del proyecto, dicho por mis compañeros es difícil concordar en horarios, gracias a la tecnología se puede lograr un buen resultado.</a:t>
            </a:r>
            <a:br>
              <a:rPr lang="es-ES" sz="2000" dirty="0"/>
            </a:br>
            <a:r>
              <a:rPr lang="es-ES" sz="2000" dirty="0"/>
              <a:t>  El aprender de mis compañeros que son maestros en otras disciplinas y ver que piensan diferente a ti. Siempre aprendemos algo de otra persona y podemos llevar a la práctica lo aprendido y ver que hay otras formas para poder lograr un mejor aprendizaje.</a:t>
            </a:r>
            <a:br>
              <a:rPr lang="es-ES" sz="2000" dirty="0"/>
            </a:br>
            <a:endParaRPr lang="es-ES" sz="2000" dirty="0"/>
          </a:p>
        </p:txBody>
      </p:sp>
    </p:spTree>
    <p:extLst>
      <p:ext uri="{BB962C8B-B14F-4D97-AF65-F5344CB8AC3E}">
        <p14:creationId xmlns:p14="http://schemas.microsoft.com/office/powerpoint/2010/main" val="336205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9"/>
          <p:cNvPicPr preferRelativeResize="0"/>
          <p:nvPr/>
        </p:nvPicPr>
        <p:blipFill rotWithShape="1">
          <a:blip r:embed="rId2">
            <a:alphaModFix/>
          </a:blip>
          <a:srcRect/>
          <a:stretch/>
        </p:blipFill>
        <p:spPr>
          <a:xfrm>
            <a:off x="10211662" y="202978"/>
            <a:ext cx="1442967" cy="1410788"/>
          </a:xfrm>
          <a:prstGeom prst="rect">
            <a:avLst/>
          </a:prstGeom>
          <a:noFill/>
          <a:ln>
            <a:noFill/>
          </a:ln>
        </p:spPr>
      </p:pic>
      <p:sp>
        <p:nvSpPr>
          <p:cNvPr id="4" name="Rectángulo 3"/>
          <p:cNvSpPr/>
          <p:nvPr/>
        </p:nvSpPr>
        <p:spPr>
          <a:xfrm>
            <a:off x="2050869" y="1785386"/>
            <a:ext cx="8582296" cy="3375283"/>
          </a:xfrm>
          <a:prstGeom prst="rect">
            <a:avLst/>
          </a:prstGeom>
        </p:spPr>
        <p:txBody>
          <a:bodyPr wrap="square">
            <a:spAutoFit/>
          </a:bodyPr>
          <a:lstStyle/>
          <a:p>
            <a:pPr lvl="0" algn="just"/>
            <a:r>
              <a:rPr lang="es-ES" sz="2000" dirty="0"/>
              <a:t>Las causas que nos impidieron realizar un mejor trabajo -entre otras-, fueron los horarios, los días de clase y las actividades personales, que al ser tan diferentes evitaron las reuniones con mayor periodicidad.</a:t>
            </a:r>
          </a:p>
          <a:p>
            <a:pPr lvl="0" algn="just">
              <a:spcBef>
                <a:spcPts val="1600"/>
              </a:spcBef>
              <a:spcAft>
                <a:spcPts val="1600"/>
              </a:spcAft>
            </a:pPr>
            <a:r>
              <a:rPr lang="es-ES" sz="2000" dirty="0"/>
              <a:t>Sin embargo, considero que el esfuerzo de los integrantes ayudó con mucho a solventar estos problemas y al final, logramos construir un trabajo del cual nos sentimos orgullosos. Uno de los resultados obtenidos fue comprender la importancia del trabajo interdisciplinario, otro fue el aprendizaje que adquirimos unos de los otros al trabajar juntos. Por último, continuaré trabajando en integrar las diferentes áreas conocimientos en beneficio de la formación de los estudiantes y que su aprendizaje sea con enfoque holístico.</a:t>
            </a:r>
          </a:p>
        </p:txBody>
      </p:sp>
      <p:sp>
        <p:nvSpPr>
          <p:cNvPr id="6" name="Rectángulo 5"/>
          <p:cNvSpPr/>
          <p:nvPr/>
        </p:nvSpPr>
        <p:spPr>
          <a:xfrm>
            <a:off x="3460517" y="1007079"/>
            <a:ext cx="5330691" cy="461665"/>
          </a:xfrm>
          <a:prstGeom prst="rect">
            <a:avLst/>
          </a:prstGeom>
        </p:spPr>
        <p:txBody>
          <a:bodyPr wrap="none">
            <a:spAutoFit/>
          </a:bodyPr>
          <a:lstStyle/>
          <a:p>
            <a:pPr algn="ctr"/>
            <a:r>
              <a:rPr lang="es-ES" sz="2400" b="1" dirty="0"/>
              <a:t>Reflexión </a:t>
            </a:r>
            <a:r>
              <a:rPr lang="es-ES" sz="2400" b="1" dirty="0" smtClean="0"/>
              <a:t>personal Luis Mirón Esquivel </a:t>
            </a:r>
            <a:endParaRPr lang="en-GB" sz="2400" b="1" dirty="0"/>
          </a:p>
        </p:txBody>
      </p:sp>
    </p:spTree>
    <p:extLst>
      <p:ext uri="{BB962C8B-B14F-4D97-AF65-F5344CB8AC3E}">
        <p14:creationId xmlns:p14="http://schemas.microsoft.com/office/powerpoint/2010/main" val="483031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3;p117"/>
          <p:cNvSpPr txBox="1">
            <a:spLocks/>
          </p:cNvSpPr>
          <p:nvPr/>
        </p:nvSpPr>
        <p:spPr>
          <a:xfrm>
            <a:off x="2519324" y="980602"/>
            <a:ext cx="8520600" cy="572700"/>
          </a:xfrm>
          <a:prstGeom prst="rect">
            <a:avLst/>
          </a:prstGeom>
        </p:spPr>
        <p:txBody>
          <a:bodyPr spcFirstLastPara="1" wrap="square" lIns="91425" tIns="91425" rIns="91425" bIns="91425" anchor="t" anchorCtr="0">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s-ES" sz="2400" b="1" dirty="0" smtClean="0"/>
              <a:t>Reflexión personal Alejandra Ramírez </a:t>
            </a:r>
            <a:r>
              <a:rPr lang="es-ES" sz="2400" b="1" dirty="0" err="1" smtClean="0"/>
              <a:t>Bucio</a:t>
            </a:r>
            <a:r>
              <a:rPr lang="es-ES" sz="2400" b="1" dirty="0" smtClean="0"/>
              <a:t> </a:t>
            </a:r>
            <a:endParaRPr lang="es-ES" sz="2400" b="1" dirty="0"/>
          </a:p>
        </p:txBody>
      </p:sp>
      <p:sp>
        <p:nvSpPr>
          <p:cNvPr id="3" name="Google Shape;794;p117"/>
          <p:cNvSpPr txBox="1">
            <a:spLocks/>
          </p:cNvSpPr>
          <p:nvPr/>
        </p:nvSpPr>
        <p:spPr>
          <a:xfrm>
            <a:off x="2519324" y="1868876"/>
            <a:ext cx="8520600" cy="3334800"/>
          </a:xfrm>
          <a:prstGeom prst="rect">
            <a:avLst/>
          </a:prstGeom>
        </p:spPr>
        <p:txBody>
          <a:bodyPr spcFirstLastPara="1" wrap="square" lIns="91425" tIns="91425" rIns="91425" bIns="91425" anchor="t" anchorCtr="0">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spcBef>
                <a:spcPts val="0"/>
              </a:spcBef>
              <a:spcAft>
                <a:spcPts val="0"/>
              </a:spcAft>
              <a:buFont typeface="Arial"/>
              <a:buNone/>
            </a:pPr>
            <a:r>
              <a:rPr lang="es-ES" sz="1800" dirty="0" smtClean="0">
                <a:solidFill>
                  <a:srgbClr val="595959"/>
                </a:solidFill>
                <a:ea typeface="Arial"/>
                <a:cs typeface="Arial"/>
                <a:sym typeface="Arial"/>
              </a:rPr>
              <a:t>Durante la construcción de este proyecto, la principal dificultad a la que me enfrenté fue la falta de tiempo con relación a la carga de trabajo ya existente, además de los horarios tan diferentes que tenemos los integrantes del equipo. El aspecto del tiempo se resolvió sacrificando momentos de convivencia familiar o tiempo de descanso para poder realizar las lecturas y el análisis de las mismas. En cuanto a los horarios, tuvimos que combinar las sesiones presenciales con trabajo a través del </a:t>
            </a:r>
            <a:r>
              <a:rPr lang="es-ES" sz="1800" i="1" dirty="0" smtClean="0">
                <a:solidFill>
                  <a:srgbClr val="595959"/>
                </a:solidFill>
                <a:ea typeface="Arial"/>
                <a:cs typeface="Arial"/>
                <a:sym typeface="Arial"/>
              </a:rPr>
              <a:t>Drive</a:t>
            </a:r>
            <a:r>
              <a:rPr lang="es-ES" sz="1800" dirty="0" smtClean="0">
                <a:solidFill>
                  <a:srgbClr val="595959"/>
                </a:solidFill>
                <a:ea typeface="Arial"/>
                <a:cs typeface="Arial"/>
                <a:sym typeface="Arial"/>
              </a:rPr>
              <a:t>. Me parece que los productos que se han entregado han sido de muy buena calidad y son la perfecta evidencia del empeño y el esfuerzo. En cuanto a lo aprendido, la convivencia con expertos en otras disciplinas ha enriquecido mis perspectivas en el proceso de enseñanza-aprendizaje, además de hacer más agradable el día a día en el trabajo.</a:t>
            </a:r>
          </a:p>
          <a:p>
            <a:pPr marL="0" indent="0">
              <a:spcBef>
                <a:spcPts val="1600"/>
              </a:spcBef>
              <a:spcAft>
                <a:spcPts val="1600"/>
              </a:spcAft>
              <a:buFont typeface="Arial"/>
              <a:buNone/>
            </a:pPr>
            <a:endParaRPr lang="es-ES" dirty="0"/>
          </a:p>
        </p:txBody>
      </p:sp>
      <p:pic>
        <p:nvPicPr>
          <p:cNvPr id="5" name="Google Shape;203;p39"/>
          <p:cNvPicPr preferRelativeResize="0"/>
          <p:nvPr/>
        </p:nvPicPr>
        <p:blipFill rotWithShape="1">
          <a:blip r:embed="rId2">
            <a:alphaModFix/>
          </a:blip>
          <a:srcRect/>
          <a:stretch/>
        </p:blipFill>
        <p:spPr>
          <a:xfrm>
            <a:off x="10655799" y="39044"/>
            <a:ext cx="1442967" cy="1410788"/>
          </a:xfrm>
          <a:prstGeom prst="rect">
            <a:avLst/>
          </a:prstGeom>
          <a:noFill/>
          <a:ln>
            <a:noFill/>
          </a:ln>
        </p:spPr>
      </p:pic>
    </p:spTree>
    <p:extLst>
      <p:ext uri="{BB962C8B-B14F-4D97-AF65-F5344CB8AC3E}">
        <p14:creationId xmlns:p14="http://schemas.microsoft.com/office/powerpoint/2010/main" val="286670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1724298" y="615587"/>
            <a:ext cx="8608422" cy="5879238"/>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ES" sz="2000" b="1" u="sng" dirty="0">
                <a:effectLst/>
                <a:latin typeface="Corbel" panose="020B0503020204020204" pitchFamily="34" charset="0"/>
                <a:ea typeface="Calibri" panose="020F0502020204030204" pitchFamily="34" charset="0"/>
                <a:cs typeface="Arial" panose="020B0604020202020204" pitchFamily="34" charset="0"/>
              </a:rPr>
              <a:t>INDICE DE </a:t>
            </a:r>
            <a:r>
              <a:rPr lang="es-ES" sz="2000" b="1" u="sng" dirty="0" smtClean="0">
                <a:effectLst/>
                <a:latin typeface="Corbel" panose="020B0503020204020204" pitchFamily="34" charset="0"/>
                <a:ea typeface="Calibri" panose="020F0502020204030204" pitchFamily="34" charset="0"/>
                <a:cs typeface="Arial" panose="020B0604020202020204" pitchFamily="34" charset="0"/>
              </a:rPr>
              <a:t>APARTADOS</a:t>
            </a:r>
          </a:p>
          <a:p>
            <a:pPr algn="ctr">
              <a:lnSpc>
                <a:spcPct val="107000"/>
              </a:lnSpc>
              <a:spcAft>
                <a:spcPts val="80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5.a 	Producto 1 C.A.I.A.C Conclusiones generales. Interdisciplinariedad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	Producto 3 Fotografías de la sesión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5.b	Producto 2 Fotografía del organizador gráfico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5.c	Introducción o justificación del proyecto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5.d	Objetivo general del proyecto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5.e	Preguntas generadoras guía del proyecto a realizar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5.f	Contenido: temas y productos propuestos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5.g	Planeación general / Planeación día a día / Seguimiento / Evaluación / Autoevaluación y coevaluación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5.h 	Reflexión de grupo interdisciplinario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	Reflexión reunión de zona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400" dirty="0">
                <a:effectLst/>
                <a:latin typeface="Corbel" panose="020B0503020204020204" pitchFamily="34" charset="0"/>
                <a:ea typeface="Calibri" panose="020F0502020204030204" pitchFamily="34" charset="0"/>
                <a:cs typeface="Arial" panose="020B0604020202020204" pitchFamily="34" charset="0"/>
              </a:rPr>
              <a:t>5.i	4. Organizador gráfico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5</a:t>
            </a:r>
            <a:r>
              <a:rPr lang="es-ES" sz="1400" dirty="0">
                <a:effectLst/>
                <a:latin typeface="Corbel" panose="020B0503020204020204" pitchFamily="34" charset="0"/>
                <a:ea typeface="Calibri" panose="020F0502020204030204" pitchFamily="34" charset="0"/>
                <a:cs typeface="Arial" panose="020B0604020202020204" pitchFamily="34" charset="0"/>
              </a:rPr>
              <a:t>. Procesos de indagación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6</a:t>
            </a:r>
            <a:r>
              <a:rPr lang="es-ES" sz="1400" dirty="0">
                <a:effectLst/>
                <a:latin typeface="Corbel" panose="020B0503020204020204" pitchFamily="34" charset="0"/>
                <a:ea typeface="Calibri" panose="020F0502020204030204" pitchFamily="34" charset="0"/>
                <a:cs typeface="Arial" panose="020B0604020202020204" pitchFamily="34" charset="0"/>
              </a:rPr>
              <a:t>. A.M.E. general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7</a:t>
            </a:r>
            <a:r>
              <a:rPr lang="es-ES" sz="1400" dirty="0">
                <a:effectLst/>
                <a:latin typeface="Corbel" panose="020B0503020204020204" pitchFamily="34" charset="0"/>
                <a:ea typeface="Calibri" panose="020F0502020204030204" pitchFamily="34" charset="0"/>
                <a:cs typeface="Arial" panose="020B0604020202020204" pitchFamily="34" charset="0"/>
              </a:rPr>
              <a:t>. E.I.P. Resumen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8</a:t>
            </a:r>
            <a:r>
              <a:rPr lang="es-ES" sz="1400" dirty="0">
                <a:effectLst/>
                <a:latin typeface="Corbel" panose="020B0503020204020204" pitchFamily="34" charset="0"/>
                <a:ea typeface="Calibri" panose="020F0502020204030204" pitchFamily="34" charset="0"/>
                <a:cs typeface="Arial" panose="020B0604020202020204" pitchFamily="34" charset="0"/>
              </a:rPr>
              <a:t>. E.I.P. Elaboración del proyecto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9</a:t>
            </a:r>
            <a:r>
              <a:rPr lang="es-ES" sz="1400" dirty="0">
                <a:effectLst/>
                <a:latin typeface="Corbel" panose="020B0503020204020204" pitchFamily="34" charset="0"/>
                <a:ea typeface="Calibri" panose="020F0502020204030204" pitchFamily="34" charset="0"/>
                <a:cs typeface="Arial" panose="020B0604020202020204" pitchFamily="34" charset="0"/>
              </a:rPr>
              <a:t>. Fotografías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10</a:t>
            </a:r>
            <a:r>
              <a:rPr lang="es-ES" sz="1400" dirty="0">
                <a:effectLst/>
                <a:latin typeface="Corbel" panose="020B0503020204020204" pitchFamily="34" charset="0"/>
                <a:ea typeface="Calibri" panose="020F0502020204030204" pitchFamily="34" charset="0"/>
                <a:cs typeface="Arial" panose="020B0604020202020204" pitchFamily="34" charset="0"/>
              </a:rPr>
              <a:t>. Evaluación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11</a:t>
            </a:r>
            <a:r>
              <a:rPr lang="es-ES" sz="1400" dirty="0">
                <a:effectLst/>
                <a:latin typeface="Corbel" panose="020B0503020204020204" pitchFamily="34" charset="0"/>
                <a:ea typeface="Calibri" panose="020F0502020204030204" pitchFamily="34" charset="0"/>
                <a:cs typeface="Arial" panose="020B0604020202020204" pitchFamily="34" charset="0"/>
              </a:rPr>
              <a:t>. Formatos de evaluación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12</a:t>
            </a:r>
            <a:r>
              <a:rPr lang="es-ES" sz="1400" dirty="0">
                <a:effectLst/>
                <a:latin typeface="Corbel" panose="020B0503020204020204" pitchFamily="34" charset="0"/>
                <a:ea typeface="Calibri" panose="020F0502020204030204" pitchFamily="34" charset="0"/>
                <a:cs typeface="Arial" panose="020B0604020202020204" pitchFamily="34" charset="0"/>
              </a:rPr>
              <a:t>. Lista de pasos para realizar la infografía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13</a:t>
            </a:r>
            <a:r>
              <a:rPr lang="es-ES" sz="1400" dirty="0">
                <a:effectLst/>
                <a:latin typeface="Corbel" panose="020B0503020204020204" pitchFamily="34" charset="0"/>
                <a:ea typeface="Calibri" panose="020F0502020204030204" pitchFamily="34" charset="0"/>
                <a:cs typeface="Arial" panose="020B0604020202020204" pitchFamily="34" charset="0"/>
              </a:rPr>
              <a:t>. Infografía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0"/>
              </a:spcAft>
            </a:pPr>
            <a:r>
              <a:rPr lang="es-ES" sz="1400" dirty="0" smtClean="0">
                <a:effectLst/>
                <a:latin typeface="Corbel" panose="020B0503020204020204" pitchFamily="34" charset="0"/>
                <a:ea typeface="Calibri" panose="020F0502020204030204" pitchFamily="34" charset="0"/>
                <a:cs typeface="Arial" panose="020B0604020202020204" pitchFamily="34" charset="0"/>
              </a:rPr>
              <a:t>	14</a:t>
            </a:r>
            <a:r>
              <a:rPr lang="es-ES" sz="1400" dirty="0">
                <a:effectLst/>
                <a:latin typeface="Corbel" panose="020B0503020204020204" pitchFamily="34" charset="0"/>
                <a:ea typeface="Calibri" panose="020F0502020204030204" pitchFamily="34" charset="0"/>
                <a:cs typeface="Arial" panose="020B0604020202020204" pitchFamily="34" charset="0"/>
              </a:rPr>
              <a:t>. Reflexiones personales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100" dirty="0">
                <a:effectLst/>
                <a:latin typeface="Corbel" panose="020B0503020204020204" pitchFamily="34" charset="0"/>
                <a:ea typeface="Calibri" panose="020F0502020204030204" pitchFamily="34" charset="0"/>
                <a:cs typeface="Arial" panose="020B0604020202020204" pitchFamily="34"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0138887" y="286885"/>
            <a:ext cx="1554615" cy="1450974"/>
          </a:xfrm>
          <a:prstGeom prst="rect">
            <a:avLst/>
          </a:prstGeom>
        </p:spPr>
      </p:pic>
    </p:spTree>
    <p:extLst>
      <p:ext uri="{BB962C8B-B14F-4D97-AF65-F5344CB8AC3E}">
        <p14:creationId xmlns:p14="http://schemas.microsoft.com/office/powerpoint/2010/main" val="39908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89884" y="437185"/>
            <a:ext cx="4832085" cy="1171135"/>
          </a:xfrm>
        </p:spPr>
        <p:txBody>
          <a:bodyPr>
            <a:normAutofit/>
          </a:bodyPr>
          <a:lstStyle/>
          <a:p>
            <a:r>
              <a:rPr lang="es-MX" sz="2400" b="1" dirty="0" smtClean="0"/>
              <a:t>Conclusiones Generales</a:t>
            </a:r>
            <a:br>
              <a:rPr lang="es-MX" sz="2400" b="1" dirty="0" smtClean="0"/>
            </a:br>
            <a:r>
              <a:rPr lang="es-MX" sz="2400" b="1" dirty="0" smtClean="0"/>
              <a:t>Interdisciplinariedad</a:t>
            </a:r>
            <a:endParaRPr lang="es-MX" sz="2400" b="1" dirty="0"/>
          </a:p>
        </p:txBody>
      </p:sp>
      <p:pic>
        <p:nvPicPr>
          <p:cNvPr id="4" name="Imagen 3"/>
          <p:cNvPicPr>
            <a:picLocks noChangeAspect="1"/>
          </p:cNvPicPr>
          <p:nvPr/>
        </p:nvPicPr>
        <p:blipFill>
          <a:blip r:embed="rId2"/>
          <a:stretch>
            <a:fillRect/>
          </a:stretch>
        </p:blipFill>
        <p:spPr>
          <a:xfrm>
            <a:off x="10270520" y="269802"/>
            <a:ext cx="1554615" cy="1450974"/>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887193381"/>
              </p:ext>
            </p:extLst>
          </p:nvPr>
        </p:nvGraphicFramePr>
        <p:xfrm>
          <a:off x="2228929" y="1720776"/>
          <a:ext cx="8041591" cy="4482527"/>
        </p:xfrm>
        <a:graphic>
          <a:graphicData uri="http://schemas.openxmlformats.org/drawingml/2006/table">
            <a:tbl>
              <a:tblPr firstRow="1" firstCol="1" bandRow="1"/>
              <a:tblGrid>
                <a:gridCol w="1089639">
                  <a:extLst>
                    <a:ext uri="{9D8B030D-6E8A-4147-A177-3AD203B41FA5}">
                      <a16:colId xmlns:a16="http://schemas.microsoft.com/office/drawing/2014/main" val="1318385565"/>
                    </a:ext>
                  </a:extLst>
                </a:gridCol>
                <a:gridCol w="6951952">
                  <a:extLst>
                    <a:ext uri="{9D8B030D-6E8A-4147-A177-3AD203B41FA5}">
                      <a16:colId xmlns:a16="http://schemas.microsoft.com/office/drawing/2014/main" val="2793975414"/>
                    </a:ext>
                  </a:extLst>
                </a:gridCol>
              </a:tblGrid>
              <a:tr h="252408">
                <a:tc gridSpan="2">
                  <a:txBody>
                    <a:bodyPr/>
                    <a:lstStyle/>
                    <a:p>
                      <a:pPr algn="ctr">
                        <a:lnSpc>
                          <a:spcPct val="107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La Interdisciplinariedad</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95871113"/>
                  </a:ext>
                </a:extLst>
              </a:tr>
              <a:tr h="819994">
                <a:tc>
                  <a:txBody>
                    <a:bodyPr/>
                    <a:lstStyle/>
                    <a:p>
                      <a:pPr>
                        <a:lnSpc>
                          <a:spcPct val="107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1.</a:t>
                      </a:r>
                      <a:r>
                        <a:rPr lang="es-ES" sz="1200" dirty="0">
                          <a:solidFill>
                            <a:srgbClr val="000000"/>
                          </a:solidFill>
                          <a:effectLst/>
                          <a:latin typeface="+mn-lt"/>
                          <a:ea typeface="Times New Roman" panose="02020603050405020304" pitchFamily="18" charset="0"/>
                          <a:cs typeface="Times New Roman" panose="02020603050405020304" pitchFamily="18" charset="0"/>
                        </a:rPr>
                        <a:t> ¿Qué es?</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Interacciones eficaces  entre 2 o más disciplinas con el objeto de generar formas y maneras de comprender un problema de la vida real.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No trabajar materias aisladas.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Forma flexible de trabajo.</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No enfocarse en la diferencias, si no en las coincidencias. </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4132197200"/>
                  </a:ext>
                </a:extLst>
              </a:tr>
              <a:tr h="961890">
                <a:tc>
                  <a:txBody>
                    <a:bodyPr/>
                    <a:lstStyle/>
                    <a:p>
                      <a:pPr>
                        <a:lnSpc>
                          <a:spcPct val="107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2.</a:t>
                      </a:r>
                      <a:r>
                        <a:rPr lang="es-ES" sz="1200" dirty="0">
                          <a:solidFill>
                            <a:srgbClr val="000000"/>
                          </a:solidFill>
                          <a:effectLst/>
                          <a:latin typeface="+mn-lt"/>
                          <a:ea typeface="Times New Roman" panose="02020603050405020304" pitchFamily="18" charset="0"/>
                          <a:cs typeface="Times New Roman" panose="02020603050405020304" pitchFamily="18" charset="0"/>
                        </a:rPr>
                        <a:t> ¿Qué</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características</a:t>
                      </a:r>
                      <a:r>
                        <a:rPr lang="es-ES" sz="1200" dirty="0">
                          <a:solidFill>
                            <a:srgbClr val="000000"/>
                          </a:solidFill>
                          <a:effectLst/>
                          <a:latin typeface="+mn-lt"/>
                          <a:ea typeface="Times New Roman" panose="02020603050405020304" pitchFamily="18" charset="0"/>
                          <a:cs typeface="Times New Roman" panose="02020603050405020304" pitchFamily="18" charset="0"/>
                        </a:rPr>
                        <a:t> tiene ?</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Eficaz, Grupal, Concepto de 2 o más disciplinas, Objetivos en  común, Relaciona un tema en específico y Propicia el trabajo colaborativo y cooperativo.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Realiza propuestas coherentes y mejor fundamentadas.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Herramienta de integración, reúne la acción y la afectividad.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Está en contra de la especialización.</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567584930"/>
                  </a:ext>
                </a:extLst>
              </a:tr>
              <a:tr h="1277477">
                <a:tc>
                  <a:txBody>
                    <a:bodyPr/>
                    <a:lstStyle/>
                    <a:p>
                      <a:pPr>
                        <a:lnSpc>
                          <a:spcPct val="107000"/>
                        </a:lnSpc>
                        <a:spcAft>
                          <a:spcPts val="0"/>
                        </a:spcAft>
                      </a:pPr>
                      <a:r>
                        <a:rPr lang="es-ES" sz="1200" b="1" dirty="0">
                          <a:solidFill>
                            <a:srgbClr val="000000"/>
                          </a:solidFill>
                          <a:effectLst/>
                          <a:latin typeface="+mn-lt"/>
                          <a:ea typeface="Times New Roman" panose="02020603050405020304" pitchFamily="18" charset="0"/>
                          <a:cs typeface="Times New Roman" panose="02020603050405020304" pitchFamily="18" charset="0"/>
                        </a:rPr>
                        <a:t>3.</a:t>
                      </a:r>
                      <a:r>
                        <a:rPr lang="es-ES" sz="1200" dirty="0">
                          <a:solidFill>
                            <a:srgbClr val="000000"/>
                          </a:solidFill>
                          <a:effectLst/>
                          <a:latin typeface="+mn-lt"/>
                          <a:ea typeface="Times New Roman" panose="02020603050405020304" pitchFamily="18" charset="0"/>
                          <a:cs typeface="Times New Roman" panose="02020603050405020304" pitchFamily="18" charset="0"/>
                        </a:rPr>
                        <a:t> ¿Por qué es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importante en la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    educación?</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Reúne el saber con la acción y la afectividad y propicia aprendizajes significativos; a través, de una formación inicial, continua, sistemática y rigurosa.</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Maximiza el aprendizaje significativo.</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Vincula la teoría con la práctica.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Integra diferentes </a:t>
                      </a:r>
                      <a:r>
                        <a:rPr lang="es-ES" sz="1200" dirty="0" smtClean="0">
                          <a:solidFill>
                            <a:srgbClr val="000000"/>
                          </a:solidFill>
                          <a:effectLst/>
                          <a:latin typeface="+mn-lt"/>
                          <a:ea typeface="Times New Roman" panose="02020603050405020304" pitchFamily="18" charset="0"/>
                          <a:cs typeface="Times New Roman" panose="02020603050405020304" pitchFamily="18" charset="0"/>
                        </a:rPr>
                        <a:t>herramientas, procedimientos y </a:t>
                      </a:r>
                      <a:r>
                        <a:rPr lang="es-ES" sz="1200" dirty="0">
                          <a:solidFill>
                            <a:srgbClr val="000000"/>
                          </a:solidFill>
                          <a:effectLst/>
                          <a:latin typeface="+mn-lt"/>
                          <a:ea typeface="Times New Roman" panose="02020603050405020304" pitchFamily="18" charset="0"/>
                          <a:cs typeface="Times New Roman" panose="02020603050405020304" pitchFamily="18" charset="0"/>
                        </a:rPr>
                        <a:t>saberes en la resolución de problemas actuales y de interés común.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Aplica conocimiento y acerca al alumno a la realidad.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Desarrolla habilidades en el alumno.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Permite que el alumno construya su propio conocimiento. </a:t>
                      </a:r>
                      <a:endParaRPr lang="es-ES" sz="12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Promueva la tolerancia y responsabilidad. </a:t>
                      </a:r>
                      <a:endParaRPr lang="es-ES" sz="1200" dirty="0">
                        <a:effectLst/>
                        <a:latin typeface="+mn-lt"/>
                        <a:ea typeface="Calibri" panose="020F0502020204030204" pitchFamily="34" charset="0"/>
                        <a:cs typeface="Times New Roman" panose="02020603050405020304" pitchFamily="18" charset="0"/>
                      </a:endParaRPr>
                    </a:p>
                  </a:txBody>
                  <a:tcPr marL="46585" marR="46585" marT="46585" marB="4658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752074972"/>
                  </a:ext>
                </a:extLst>
              </a:tr>
            </a:tbl>
          </a:graphicData>
        </a:graphic>
      </p:graphicFrame>
    </p:spTree>
    <p:extLst>
      <p:ext uri="{BB962C8B-B14F-4D97-AF65-F5344CB8AC3E}">
        <p14:creationId xmlns:p14="http://schemas.microsoft.com/office/powerpoint/2010/main" val="388114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57314292"/>
              </p:ext>
            </p:extLst>
          </p:nvPr>
        </p:nvGraphicFramePr>
        <p:xfrm>
          <a:off x="1656316" y="283870"/>
          <a:ext cx="8417256" cy="4103068"/>
        </p:xfrm>
        <a:graphic>
          <a:graphicData uri="http://schemas.openxmlformats.org/drawingml/2006/table">
            <a:tbl>
              <a:tblPr firstRow="1" firstCol="1" bandRow="1"/>
              <a:tblGrid>
                <a:gridCol w="2101608">
                  <a:extLst>
                    <a:ext uri="{9D8B030D-6E8A-4147-A177-3AD203B41FA5}">
                      <a16:colId xmlns:a16="http://schemas.microsoft.com/office/drawing/2014/main" val="1850747243"/>
                    </a:ext>
                  </a:extLst>
                </a:gridCol>
                <a:gridCol w="6315648">
                  <a:extLst>
                    <a:ext uri="{9D8B030D-6E8A-4147-A177-3AD203B41FA5}">
                      <a16:colId xmlns:a16="http://schemas.microsoft.com/office/drawing/2014/main" val="2110260959"/>
                    </a:ext>
                  </a:extLst>
                </a:gridCol>
              </a:tblGrid>
              <a:tr h="1171924">
                <a:tc>
                  <a:txBody>
                    <a:bodyPr/>
                    <a:lstStyle/>
                    <a:p>
                      <a:pPr>
                        <a:lnSpc>
                          <a:spcPct val="107000"/>
                        </a:lnSpc>
                        <a:spcAft>
                          <a:spcPts val="0"/>
                        </a:spcAft>
                      </a:pPr>
                      <a:r>
                        <a:rPr lang="es-ES" sz="1200" b="1" dirty="0">
                          <a:solidFill>
                            <a:srgbClr val="000000"/>
                          </a:solidFill>
                          <a:effectLst/>
                          <a:latin typeface="+mj-lt"/>
                          <a:ea typeface="Times New Roman" panose="02020603050405020304" pitchFamily="18" charset="0"/>
                          <a:cs typeface="Times New Roman" panose="02020603050405020304" pitchFamily="18" charset="0"/>
                        </a:rPr>
                        <a:t>4.</a:t>
                      </a:r>
                      <a:r>
                        <a:rPr lang="es-ES" sz="1200" dirty="0">
                          <a:solidFill>
                            <a:srgbClr val="000000"/>
                          </a:solidFill>
                          <a:effectLst/>
                          <a:latin typeface="+mj-lt"/>
                          <a:ea typeface="Times New Roman" panose="02020603050405020304" pitchFamily="18" charset="0"/>
                          <a:cs typeface="Times New Roman" panose="02020603050405020304" pitchFamily="18" charset="0"/>
                        </a:rPr>
                        <a:t> ¿Cómo motivar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a los alumnos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para el trabajo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interdisciplinario?</a:t>
                      </a:r>
                      <a:endParaRPr lang="es-ES" sz="1200" dirty="0">
                        <a:effectLst/>
                        <a:latin typeface="+mj-lt"/>
                        <a:ea typeface="Calibri" panose="020F0502020204030204" pitchFamily="34" charset="0"/>
                        <a:cs typeface="Times New Roman" panose="02020603050405020304" pitchFamily="18" charset="0"/>
                      </a:endParaRPr>
                    </a:p>
                  </a:txBody>
                  <a:tcPr marL="47232" marR="47232" marT="47232" marB="4723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Planteando Temas de interés, buscando problemas reales y actuales del entorno del alumno.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Partiendo de problemas cotidianos que sean del interés del alumno.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Formando grupos de alumnos de diferentes interese heterogéneos, para hacer propuestas de solución a algún problema.</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Utilizar tecnologías y novedosas y actuales.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Desarrollo de un nuevo lenguaje. </a:t>
                      </a:r>
                      <a:endParaRPr lang="es-ES" sz="1200" dirty="0">
                        <a:effectLst/>
                        <a:latin typeface="+mj-lt"/>
                        <a:ea typeface="Calibri" panose="020F0502020204030204" pitchFamily="34" charset="0"/>
                        <a:cs typeface="Times New Roman" panose="02020603050405020304" pitchFamily="18" charset="0"/>
                      </a:endParaRPr>
                    </a:p>
                  </a:txBody>
                  <a:tcPr marL="47232" marR="47232" marT="47232" marB="47232">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910985002"/>
                  </a:ext>
                </a:extLst>
              </a:tr>
              <a:tr h="2618147">
                <a:tc>
                  <a:txBody>
                    <a:bodyPr/>
                    <a:lstStyle/>
                    <a:p>
                      <a:pPr>
                        <a:lnSpc>
                          <a:spcPct val="107000"/>
                        </a:lnSpc>
                        <a:spcAft>
                          <a:spcPts val="0"/>
                        </a:spcAft>
                      </a:pPr>
                      <a:r>
                        <a:rPr lang="es-ES" sz="1200" b="1" dirty="0">
                          <a:solidFill>
                            <a:srgbClr val="000000"/>
                          </a:solidFill>
                          <a:effectLst/>
                          <a:latin typeface="+mj-lt"/>
                          <a:ea typeface="Times New Roman" panose="02020603050405020304" pitchFamily="18" charset="0"/>
                          <a:cs typeface="Times New Roman" panose="02020603050405020304" pitchFamily="18" charset="0"/>
                        </a:rPr>
                        <a:t>5.</a:t>
                      </a:r>
                      <a:r>
                        <a:rPr lang="es-ES" sz="1200" dirty="0">
                          <a:solidFill>
                            <a:srgbClr val="000000"/>
                          </a:solidFill>
                          <a:effectLst/>
                          <a:latin typeface="+mj-lt"/>
                          <a:ea typeface="Times New Roman" panose="02020603050405020304" pitchFamily="18" charset="0"/>
                          <a:cs typeface="Times New Roman" panose="02020603050405020304" pitchFamily="18" charset="0"/>
                        </a:rPr>
                        <a:t> ¿Cuáles son los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prerrequisitos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materiales,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organizacionales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y personales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para la</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planeación del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a:t>
                      </a:r>
                      <a:r>
                        <a:rPr lang="es-ES" sz="1200" dirty="0" smtClean="0">
                          <a:solidFill>
                            <a:srgbClr val="000000"/>
                          </a:solidFill>
                          <a:effectLst/>
                          <a:latin typeface="+mj-lt"/>
                          <a:ea typeface="Times New Roman" panose="02020603050405020304" pitchFamily="18" charset="0"/>
                          <a:cs typeface="Times New Roman" panose="02020603050405020304" pitchFamily="18" charset="0"/>
                        </a:rPr>
                        <a:t>trabajo</a:t>
                      </a:r>
                      <a:r>
                        <a:rPr lang="es-ES" sz="1200" baseline="0" dirty="0" smtClean="0">
                          <a:solidFill>
                            <a:srgbClr val="000000"/>
                          </a:solidFill>
                          <a:effectLst/>
                          <a:latin typeface="+mj-lt"/>
                          <a:ea typeface="Times New Roman" panose="02020603050405020304" pitchFamily="18" charset="0"/>
                          <a:cs typeface="Times New Roman" panose="02020603050405020304" pitchFamily="18" charset="0"/>
                        </a:rPr>
                        <a:t> </a:t>
                      </a:r>
                      <a:r>
                        <a:rPr lang="es-ES" sz="1200" dirty="0" smtClean="0">
                          <a:solidFill>
                            <a:srgbClr val="000000"/>
                          </a:solidFill>
                          <a:effectLst/>
                          <a:latin typeface="+mj-lt"/>
                          <a:ea typeface="Times New Roman" panose="02020603050405020304" pitchFamily="18" charset="0"/>
                          <a:cs typeface="Times New Roman" panose="02020603050405020304" pitchFamily="18" charset="0"/>
                        </a:rPr>
                        <a:t>interdisciplinario</a:t>
                      </a:r>
                      <a:r>
                        <a:rPr lang="es-ES" sz="1200" dirty="0">
                          <a:solidFill>
                            <a:srgbClr val="000000"/>
                          </a:solidFill>
                          <a:effectLst/>
                          <a:latin typeface="+mj-lt"/>
                          <a:ea typeface="Times New Roman" panose="02020603050405020304" pitchFamily="18" charset="0"/>
                          <a:cs typeface="Times New Roman" panose="02020603050405020304" pitchFamily="18" charset="0"/>
                        </a:rPr>
                        <a:t>?</a:t>
                      </a:r>
                      <a:endParaRPr lang="es-ES" sz="1200" dirty="0">
                        <a:effectLst/>
                        <a:latin typeface="+mj-lt"/>
                        <a:ea typeface="Calibri" panose="020F0502020204030204" pitchFamily="34" charset="0"/>
                        <a:cs typeface="Times New Roman" panose="02020603050405020304" pitchFamily="18" charset="0"/>
                      </a:endParaRPr>
                    </a:p>
                  </a:txBody>
                  <a:tcPr marL="47232" marR="47232" marT="47232" marB="47232"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Plantear un problema de interés común, formando equipos de alumnos con intereses distintos.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Propiciar la comunicación, siguiendo tres niveles: </a:t>
                      </a:r>
                      <a:endParaRPr lang="es-ES" sz="1200" dirty="0">
                        <a:effectLst/>
                        <a:latin typeface="+mj-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a:tabLst>
                          <a:tab pos="457200" algn="l"/>
                        </a:tabLst>
                      </a:pPr>
                      <a:r>
                        <a:rPr lang="es-ES" sz="1200" dirty="0">
                          <a:solidFill>
                            <a:srgbClr val="000000"/>
                          </a:solidFill>
                          <a:effectLst/>
                          <a:latin typeface="+mj-lt"/>
                          <a:ea typeface="Times New Roman" panose="02020603050405020304" pitchFamily="18" charset="0"/>
                          <a:cs typeface="Times New Roman" panose="02020603050405020304" pitchFamily="18" charset="0"/>
                        </a:rPr>
                        <a:t>Articular las materias. (Revisar Programas Operativos, Contenidos y Curricular)</a:t>
                      </a:r>
                      <a:endParaRPr lang="es-ES" sz="120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a:tabLst>
                          <a:tab pos="457200" algn="l"/>
                        </a:tabLst>
                      </a:pPr>
                      <a:r>
                        <a:rPr lang="es-ES" sz="1200" dirty="0">
                          <a:solidFill>
                            <a:srgbClr val="000000"/>
                          </a:solidFill>
                          <a:effectLst/>
                          <a:latin typeface="+mj-lt"/>
                          <a:ea typeface="Times New Roman" panose="02020603050405020304" pitchFamily="18" charset="0"/>
                          <a:cs typeface="Times New Roman" panose="02020603050405020304" pitchFamily="18" charset="0"/>
                        </a:rPr>
                        <a:t>Nivel didáctico, reflexión crítica. Estudiar, analizar y sintetizar un problema. </a:t>
                      </a:r>
                      <a:endParaRPr lang="es-ES" sz="120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mj-lt"/>
                        <a:buAutoNum type="arabicPeriod"/>
                        <a:tabLst>
                          <a:tab pos="457200" algn="l"/>
                        </a:tabLst>
                      </a:pPr>
                      <a:r>
                        <a:rPr lang="es-ES" sz="1200" dirty="0">
                          <a:solidFill>
                            <a:srgbClr val="000000"/>
                          </a:solidFill>
                          <a:effectLst/>
                          <a:latin typeface="+mj-lt"/>
                          <a:ea typeface="Times New Roman" panose="02020603050405020304" pitchFamily="18" charset="0"/>
                          <a:cs typeface="Times New Roman" panose="02020603050405020304" pitchFamily="18" charset="0"/>
                        </a:rPr>
                        <a:t>Nivel pedagógico, tiempo de actualización.</a:t>
                      </a:r>
                      <a:endParaRPr lang="es-ES" sz="1200" dirty="0">
                        <a:solidFill>
                          <a:srgbClr val="000000"/>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effectLst/>
                          <a:latin typeface="+mj-lt"/>
                          <a:ea typeface="Times New Roman" panose="02020603050405020304" pitchFamily="18"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Tener el objetivo claro, para crear una planeación bien estructurada.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Tener un espacio físico y temporal para las reuniones.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Una colaboración respetuosa entre los miembros.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Revisar y replantear los contenidos. (Planes de estudio)</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Empleo de nuevas tecnologías.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Elaboración de Cronogramas de actividades, unificar tiempos e intereses; así como el apoyo de las autoridades.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Evaluación continua con indicadores claros, retroalimentar y modificar.  </a:t>
                      </a:r>
                      <a:endParaRPr lang="es-ES" sz="1200" dirty="0">
                        <a:effectLst/>
                        <a:latin typeface="+mj-lt"/>
                        <a:ea typeface="Calibri" panose="020F0502020204030204" pitchFamily="34" charset="0"/>
                        <a:cs typeface="Times New Roman" panose="02020603050405020304" pitchFamily="18" charset="0"/>
                      </a:endParaRPr>
                    </a:p>
                  </a:txBody>
                  <a:tcPr marL="47232" marR="47232" marT="47232" marB="47232">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4265472838"/>
                  </a:ext>
                </a:extLst>
              </a:tr>
            </a:tbl>
          </a:graphicData>
        </a:graphic>
      </p:graphicFrame>
      <p:pic>
        <p:nvPicPr>
          <p:cNvPr id="3" name="Imagen 2"/>
          <p:cNvPicPr>
            <a:picLocks noChangeAspect="1"/>
          </p:cNvPicPr>
          <p:nvPr/>
        </p:nvPicPr>
        <p:blipFill>
          <a:blip r:embed="rId2"/>
          <a:stretch>
            <a:fillRect/>
          </a:stretch>
        </p:blipFill>
        <p:spPr>
          <a:xfrm>
            <a:off x="10312723" y="283870"/>
            <a:ext cx="1554615" cy="1450974"/>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040650546"/>
              </p:ext>
            </p:extLst>
          </p:nvPr>
        </p:nvGraphicFramePr>
        <p:xfrm>
          <a:off x="1656316" y="4392415"/>
          <a:ext cx="8417256" cy="2084070"/>
        </p:xfrm>
        <a:graphic>
          <a:graphicData uri="http://schemas.openxmlformats.org/drawingml/2006/table">
            <a:tbl>
              <a:tblPr firstRow="1" firstCol="1" bandRow="1"/>
              <a:tblGrid>
                <a:gridCol w="2099758">
                  <a:extLst>
                    <a:ext uri="{9D8B030D-6E8A-4147-A177-3AD203B41FA5}">
                      <a16:colId xmlns:a16="http://schemas.microsoft.com/office/drawing/2014/main" val="3586076243"/>
                    </a:ext>
                  </a:extLst>
                </a:gridCol>
                <a:gridCol w="6317498">
                  <a:extLst>
                    <a:ext uri="{9D8B030D-6E8A-4147-A177-3AD203B41FA5}">
                      <a16:colId xmlns:a16="http://schemas.microsoft.com/office/drawing/2014/main" val="370559727"/>
                    </a:ext>
                  </a:extLst>
                </a:gridCol>
              </a:tblGrid>
              <a:tr h="711200">
                <a:tc>
                  <a:txBody>
                    <a:bodyPr/>
                    <a:lstStyle/>
                    <a:p>
                      <a:pPr>
                        <a:lnSpc>
                          <a:spcPct val="107000"/>
                        </a:lnSpc>
                        <a:spcAft>
                          <a:spcPts val="0"/>
                        </a:spcAft>
                      </a:pPr>
                      <a:r>
                        <a:rPr lang="es-ES" sz="1200" b="1" dirty="0">
                          <a:solidFill>
                            <a:srgbClr val="000000"/>
                          </a:solidFill>
                          <a:effectLst/>
                          <a:latin typeface="+mj-lt"/>
                          <a:ea typeface="Times New Roman" panose="02020603050405020304" pitchFamily="18" charset="0"/>
                          <a:cs typeface="Times New Roman" panose="02020603050405020304" pitchFamily="18" charset="0"/>
                        </a:rPr>
                        <a:t>6.</a:t>
                      </a:r>
                      <a:r>
                        <a:rPr lang="es-ES" sz="1200" dirty="0">
                          <a:solidFill>
                            <a:srgbClr val="000000"/>
                          </a:solidFill>
                          <a:effectLst/>
                          <a:latin typeface="+mj-lt"/>
                          <a:ea typeface="Times New Roman" panose="02020603050405020304" pitchFamily="18" charset="0"/>
                          <a:cs typeface="Times New Roman" panose="02020603050405020304" pitchFamily="18" charset="0"/>
                        </a:rPr>
                        <a:t> ¿Qué papel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juega la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planeación en</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el trabajo</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interdisciplinario</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y qué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características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debe tener? </a:t>
                      </a:r>
                      <a:endParaRPr lang="es-ES" sz="1200" dirty="0">
                        <a:effectLst/>
                        <a:latin typeface="+mj-lt"/>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Fundamental.</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Basado en un modelo de enseñanza interdisciplinario.</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Considerar:</a:t>
                      </a:r>
                      <a:endParaRPr lang="es-ES" sz="1200" dirty="0">
                        <a:effectLst/>
                        <a:latin typeface="+mj-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ES" sz="1200" dirty="0">
                          <a:solidFill>
                            <a:srgbClr val="000000"/>
                          </a:solidFill>
                          <a:effectLst/>
                          <a:latin typeface="+mj-lt"/>
                          <a:ea typeface="Times New Roman" panose="02020603050405020304" pitchFamily="18" charset="0"/>
                          <a:cs typeface="Times New Roman" panose="02020603050405020304" pitchFamily="18" charset="0"/>
                        </a:rPr>
                        <a:t>Voluntad y responsabilidad. </a:t>
                      </a:r>
                      <a:endParaRPr lang="es-ES" sz="120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s-ES" sz="1200" dirty="0">
                          <a:solidFill>
                            <a:srgbClr val="000000"/>
                          </a:solidFill>
                          <a:effectLst/>
                          <a:latin typeface="+mj-lt"/>
                          <a:ea typeface="Times New Roman" panose="02020603050405020304" pitchFamily="18" charset="0"/>
                          <a:cs typeface="Times New Roman" panose="02020603050405020304" pitchFamily="18" charset="0"/>
                        </a:rPr>
                        <a:t>Implementación de una formación inicial y continua, sistemática y rigurosa de los participantes.</a:t>
                      </a:r>
                      <a:endParaRPr lang="es-ES" sz="1200" dirty="0">
                        <a:solidFill>
                          <a:srgbClr val="000000"/>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Planeación anticipada que permita adecuaciones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Fundamentar la planeación para el logro de los objetivos, logros y evaluaciones.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Optimización de recursos.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La planeación debe ser incluyente metodológica, práctica y  pedagógica. </a:t>
                      </a:r>
                      <a:endParaRPr lang="es-ES" sz="1200" dirty="0">
                        <a:effectLst/>
                        <a:latin typeface="+mj-lt"/>
                        <a:ea typeface="Calibri" panose="020F0502020204030204" pitchFamily="34" charset="0"/>
                        <a:cs typeface="Times New Roman" panose="02020603050405020304" pitchFamily="18"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266676881"/>
                  </a:ext>
                </a:extLst>
              </a:tr>
            </a:tbl>
          </a:graphicData>
        </a:graphic>
      </p:graphicFrame>
    </p:spTree>
    <p:extLst>
      <p:ext uri="{BB962C8B-B14F-4D97-AF65-F5344CB8AC3E}">
        <p14:creationId xmlns:p14="http://schemas.microsoft.com/office/powerpoint/2010/main" val="173987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4309" y="174343"/>
            <a:ext cx="1554615" cy="145097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425487966"/>
              </p:ext>
            </p:extLst>
          </p:nvPr>
        </p:nvGraphicFramePr>
        <p:xfrm>
          <a:off x="1778759" y="638075"/>
          <a:ext cx="8655549" cy="5710269"/>
        </p:xfrm>
        <a:graphic>
          <a:graphicData uri="http://schemas.openxmlformats.org/drawingml/2006/table">
            <a:tbl>
              <a:tblPr firstRow="1" firstCol="1" bandRow="1"/>
              <a:tblGrid>
                <a:gridCol w="2258669">
                  <a:extLst>
                    <a:ext uri="{9D8B030D-6E8A-4147-A177-3AD203B41FA5}">
                      <a16:colId xmlns:a16="http://schemas.microsoft.com/office/drawing/2014/main" val="3458673426"/>
                    </a:ext>
                  </a:extLst>
                </a:gridCol>
                <a:gridCol w="6396880">
                  <a:extLst>
                    <a:ext uri="{9D8B030D-6E8A-4147-A177-3AD203B41FA5}">
                      <a16:colId xmlns:a16="http://schemas.microsoft.com/office/drawing/2014/main" val="2814292796"/>
                    </a:ext>
                  </a:extLst>
                </a:gridCol>
              </a:tblGrid>
              <a:tr h="162233">
                <a:tc gridSpan="2">
                  <a:txBody>
                    <a:bodyPr/>
                    <a:lstStyle/>
                    <a:p>
                      <a:pPr algn="ctr">
                        <a:lnSpc>
                          <a:spcPct val="107000"/>
                        </a:lnSpc>
                        <a:spcAft>
                          <a:spcPts val="0"/>
                        </a:spcAft>
                      </a:pPr>
                      <a:r>
                        <a:rPr lang="es-ES" sz="1200" b="1" dirty="0">
                          <a:solidFill>
                            <a:srgbClr val="000000"/>
                          </a:solidFill>
                          <a:effectLst/>
                          <a:latin typeface="+mj-lt"/>
                          <a:ea typeface="Times New Roman" panose="02020603050405020304" pitchFamily="18" charset="0"/>
                          <a:cs typeface="Times New Roman" panose="02020603050405020304" pitchFamily="18" charset="0"/>
                        </a:rPr>
                        <a:t>El Aprendizaje Cooperativo</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5730190"/>
                  </a:ext>
                </a:extLst>
              </a:tr>
              <a:tr h="397770">
                <a:tc>
                  <a:txBody>
                    <a:bodyPr/>
                    <a:lstStyle/>
                    <a:p>
                      <a:pPr>
                        <a:lnSpc>
                          <a:spcPct val="107000"/>
                        </a:lnSpc>
                        <a:spcAft>
                          <a:spcPts val="0"/>
                        </a:spcAft>
                      </a:pPr>
                      <a:r>
                        <a:rPr lang="es-ES" sz="1200" b="1" dirty="0">
                          <a:solidFill>
                            <a:srgbClr val="000000"/>
                          </a:solidFill>
                          <a:effectLst/>
                          <a:latin typeface="+mj-lt"/>
                          <a:ea typeface="Times New Roman" panose="02020603050405020304" pitchFamily="18" charset="0"/>
                          <a:cs typeface="Times New Roman" panose="02020603050405020304" pitchFamily="18" charset="0"/>
                        </a:rPr>
                        <a:t>1.</a:t>
                      </a:r>
                      <a:r>
                        <a:rPr lang="es-ES" sz="1200" dirty="0">
                          <a:solidFill>
                            <a:srgbClr val="000000"/>
                          </a:solidFill>
                          <a:effectLst/>
                          <a:latin typeface="+mj-lt"/>
                          <a:ea typeface="Times New Roman" panose="02020603050405020304" pitchFamily="18" charset="0"/>
                          <a:cs typeface="Times New Roman" panose="02020603050405020304" pitchFamily="18" charset="0"/>
                        </a:rPr>
                        <a:t> ¿Qué es?</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Un trabajo en conjunto en el que todos participan, por tener una meta en común. </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Participación activa. </a:t>
                      </a:r>
                      <a:endParaRPr lang="es-ES" sz="1200">
                        <a:effectLst/>
                        <a:latin typeface="+mj-lt"/>
                        <a:ea typeface="Calibri" panose="020F0502020204030204" pitchFamily="34" charset="0"/>
                        <a:cs typeface="Times New Roman" panose="02020603050405020304" pitchFamily="18" charset="0"/>
                      </a:endParaRPr>
                    </a:p>
                  </a:txBody>
                  <a:tcPr marL="35515" marR="35515" marT="35515" marB="3551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4031549232"/>
                  </a:ext>
                </a:extLst>
              </a:tr>
              <a:tr h="709451">
                <a:tc>
                  <a:txBody>
                    <a:bodyPr/>
                    <a:lstStyle/>
                    <a:p>
                      <a:pPr>
                        <a:lnSpc>
                          <a:spcPct val="107000"/>
                        </a:lnSpc>
                        <a:spcAft>
                          <a:spcPts val="0"/>
                        </a:spcAft>
                      </a:pPr>
                      <a:r>
                        <a:rPr lang="es-ES" sz="1200" b="1" dirty="0">
                          <a:solidFill>
                            <a:srgbClr val="000000"/>
                          </a:solidFill>
                          <a:effectLst/>
                          <a:latin typeface="+mj-lt"/>
                          <a:ea typeface="Times New Roman" panose="02020603050405020304" pitchFamily="18" charset="0"/>
                          <a:cs typeface="Times New Roman" panose="02020603050405020304" pitchFamily="18" charset="0"/>
                        </a:rPr>
                        <a:t>2.</a:t>
                      </a:r>
                      <a:r>
                        <a:rPr lang="es-ES" sz="1200" dirty="0">
                          <a:solidFill>
                            <a:srgbClr val="000000"/>
                          </a:solidFill>
                          <a:effectLst/>
                          <a:latin typeface="+mj-lt"/>
                          <a:ea typeface="Times New Roman" panose="02020603050405020304" pitchFamily="18" charset="0"/>
                          <a:cs typeface="Times New Roman" panose="02020603050405020304" pitchFamily="18" charset="0"/>
                        </a:rPr>
                        <a:t> ¿Cuáles son</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sus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    características?</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Participación equitativa, mantiene niveles iguales de compromiso y responsabilidad.</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Mayor autonomía para abordar el tema.</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Se asignan roles.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Interdependencia positiva.</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Enseña habilidades sociales.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Fomenta y desarrolla el pensamiento cognitivo. </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54985081"/>
                  </a:ext>
                </a:extLst>
              </a:tr>
              <a:tr h="435842">
                <a:tc>
                  <a:txBody>
                    <a:bodyPr/>
                    <a:lstStyle/>
                    <a:p>
                      <a:pPr>
                        <a:lnSpc>
                          <a:spcPct val="107000"/>
                        </a:lnSpc>
                        <a:spcAft>
                          <a:spcPts val="0"/>
                        </a:spcAft>
                      </a:pPr>
                      <a:r>
                        <a:rPr lang="es-ES" sz="1200" b="1">
                          <a:solidFill>
                            <a:srgbClr val="000000"/>
                          </a:solidFill>
                          <a:effectLst/>
                          <a:latin typeface="+mj-lt"/>
                          <a:ea typeface="Times New Roman" panose="02020603050405020304" pitchFamily="18" charset="0"/>
                          <a:cs typeface="Times New Roman" panose="02020603050405020304" pitchFamily="18" charset="0"/>
                        </a:rPr>
                        <a:t>3.</a:t>
                      </a:r>
                      <a:r>
                        <a:rPr lang="es-ES" sz="1200">
                          <a:solidFill>
                            <a:srgbClr val="000000"/>
                          </a:solidFill>
                          <a:effectLst/>
                          <a:latin typeface="+mj-lt"/>
                          <a:ea typeface="Times New Roman" panose="02020603050405020304" pitchFamily="18" charset="0"/>
                          <a:cs typeface="Times New Roman" panose="02020603050405020304" pitchFamily="18" charset="0"/>
                        </a:rPr>
                        <a:t> ¿Cuáles son sus</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objetivos? </a:t>
                      </a:r>
                      <a:endParaRPr lang="es-ES" sz="1200">
                        <a:effectLst/>
                        <a:latin typeface="+mj-lt"/>
                        <a:ea typeface="Calibri" panose="020F0502020204030204" pitchFamily="34" charset="0"/>
                        <a:cs typeface="Times New Roman" panose="02020603050405020304" pitchFamily="18" charset="0"/>
                      </a:endParaRPr>
                    </a:p>
                  </a:txBody>
                  <a:tcPr marL="35515" marR="35515" marT="35515" marB="3551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El aprendizaje sea del mismo nivel para todos los alumnos, basado en sus necesidades. maximizar resultados,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Que se comparta la responsabilidad el aprendizaje.</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Favorecer las relacione socio-afectivas. </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566177157"/>
                  </a:ext>
                </a:extLst>
              </a:tr>
              <a:tr h="709451">
                <a:tc>
                  <a:txBody>
                    <a:bodyPr/>
                    <a:lstStyle/>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4. ¿Cuáles son las</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acciones de  </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planeación y   acompañamiento </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más importantes </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del profesor, en</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éste tipo de</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trabajo?</a:t>
                      </a:r>
                      <a:endParaRPr lang="es-ES" sz="1200">
                        <a:effectLst/>
                        <a:latin typeface="+mj-lt"/>
                        <a:ea typeface="Calibri" panose="020F0502020204030204" pitchFamily="34" charset="0"/>
                        <a:cs typeface="Times New Roman" panose="02020603050405020304" pitchFamily="18" charset="0"/>
                      </a:endParaRPr>
                    </a:p>
                  </a:txBody>
                  <a:tcPr marL="35515" marR="35515" marT="35515" marB="3551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Retroalimentar, verificar y evaluar el logro de los alumnos.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El profesor debe integrarse en las actividades de los alumnos.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Monitoreo constante.</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Clarificar los objetivos.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El profesor debe planificar e integrar los trabajos de los grupos.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Decir los objetivos claros de la actividad de aprendizaje.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Conocer cómo funcionan los equipos de trabajo. </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549946043"/>
                  </a:ext>
                </a:extLst>
              </a:tr>
              <a:tr h="709451">
                <a:tc>
                  <a:txBody>
                    <a:bodyPr/>
                    <a:lstStyle/>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5. ¿De qué</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manera</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se vincula el</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trabajo</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interdisciplinario, </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y el aprendizaje</a:t>
                      </a:r>
                      <a:endParaRPr lang="es-ES" sz="12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a:solidFill>
                            <a:srgbClr val="000000"/>
                          </a:solidFill>
                          <a:effectLst/>
                          <a:latin typeface="+mj-lt"/>
                          <a:ea typeface="Times New Roman" panose="02020603050405020304" pitchFamily="18" charset="0"/>
                          <a:cs typeface="Times New Roman" panose="02020603050405020304" pitchFamily="18" charset="0"/>
                        </a:rPr>
                        <a:t>    cooperativo?</a:t>
                      </a:r>
                      <a:endParaRPr lang="es-ES" sz="1200">
                        <a:effectLst/>
                        <a:latin typeface="+mj-lt"/>
                        <a:ea typeface="Calibri" panose="020F0502020204030204" pitchFamily="34" charset="0"/>
                        <a:cs typeface="Times New Roman" panose="02020603050405020304" pitchFamily="18" charset="0"/>
                      </a:endParaRPr>
                    </a:p>
                  </a:txBody>
                  <a:tcPr marL="35515" marR="35515" marT="35515" marB="35515"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noFill/>
                  </a:tcPr>
                </a:tc>
                <a:tc>
                  <a:txBody>
                    <a:bodyPr/>
                    <a:lstStyle/>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En ambos se hablan de grupos de trabajos que tienen una meta en común, aunque en ocasiones sus metas son diferentes.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El conocimiento se potencializa en equipo.</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Combina lo intelectual con lo humano.</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ES" sz="1200" dirty="0">
                          <a:solidFill>
                            <a:srgbClr val="000000"/>
                          </a:solidFill>
                          <a:effectLst/>
                          <a:latin typeface="+mj-lt"/>
                          <a:ea typeface="Times New Roman" panose="02020603050405020304" pitchFamily="18" charset="0"/>
                          <a:cs typeface="Times New Roman" panose="02020603050405020304" pitchFamily="18" charset="0"/>
                        </a:rPr>
                        <a:t>Son un medio de aprendizaje empleando mano, corazón y sentimientos. </a:t>
                      </a:r>
                      <a:endParaRPr lang="es-ES" sz="1200" dirty="0">
                        <a:effectLst/>
                        <a:latin typeface="+mj-lt"/>
                        <a:ea typeface="Calibri" panose="020F0502020204030204" pitchFamily="34" charset="0"/>
                        <a:cs typeface="Times New Roman" panose="02020603050405020304" pitchFamily="18" charset="0"/>
                      </a:endParaRPr>
                    </a:p>
                  </a:txBody>
                  <a:tcPr marL="35515" marR="35515" marT="35515" marB="35515">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641684665"/>
                  </a:ext>
                </a:extLst>
              </a:tr>
            </a:tbl>
          </a:graphicData>
        </a:graphic>
      </p:graphicFrame>
    </p:spTree>
    <p:extLst>
      <p:ext uri="{BB962C8B-B14F-4D97-AF65-F5344CB8AC3E}">
        <p14:creationId xmlns:p14="http://schemas.microsoft.com/office/powerpoint/2010/main" val="260203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4309" y="174343"/>
            <a:ext cx="1554615" cy="1450974"/>
          </a:xfrm>
          <a:prstGeom prst="rect">
            <a:avLst/>
          </a:prstGeom>
        </p:spPr>
      </p:pic>
      <p:pic>
        <p:nvPicPr>
          <p:cNvPr id="5122" name="Picture 2" descr="IMG_20171020_0905247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810" y="466988"/>
            <a:ext cx="4110365" cy="23120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G_20171020_090531618_HD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34406">
            <a:off x="1304769" y="3356020"/>
            <a:ext cx="3876428" cy="21804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G_20171020_1134189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159" y="2327834"/>
            <a:ext cx="3600419" cy="19428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G_20171020_1006523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52468">
            <a:off x="8437518" y="3394688"/>
            <a:ext cx="3477882" cy="195630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G_20171020_1404250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2030" y="4659954"/>
            <a:ext cx="3745447" cy="210681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rot="1562759">
            <a:off x="6840637" y="915589"/>
            <a:ext cx="4009292" cy="954107"/>
          </a:xfrm>
          <a:prstGeom prst="rect">
            <a:avLst/>
          </a:prstGeom>
          <a:noFill/>
        </p:spPr>
        <p:txBody>
          <a:bodyPr wrap="square" rtlCol="0">
            <a:spAutoFit/>
          </a:bodyPr>
          <a:lstStyle/>
          <a:p>
            <a:pPr algn="ctr"/>
            <a:r>
              <a:rPr lang="es-MX" sz="2800" b="1" dirty="0" smtClean="0">
                <a:latin typeface="+mj-lt"/>
              </a:rPr>
              <a:t>Sesión Interdisciplinariedad</a:t>
            </a:r>
            <a:endParaRPr lang="es-MX" sz="2800" b="1" dirty="0">
              <a:latin typeface="+mj-lt"/>
            </a:endParaRPr>
          </a:p>
        </p:txBody>
      </p:sp>
    </p:spTree>
    <p:extLst>
      <p:ext uri="{BB962C8B-B14F-4D97-AF65-F5344CB8AC3E}">
        <p14:creationId xmlns:p14="http://schemas.microsoft.com/office/powerpoint/2010/main" val="933034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3215</TotalTime>
  <Words>1661</Words>
  <Application>Microsoft Office PowerPoint</Application>
  <PresentationFormat>Panorámica</PresentationFormat>
  <Paragraphs>282</Paragraphs>
  <Slides>43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43</vt:i4>
      </vt:variant>
    </vt:vector>
  </HeadingPairs>
  <TitlesOfParts>
    <vt:vector size="53" baseType="lpstr">
      <vt:lpstr>Arial</vt:lpstr>
      <vt:lpstr>Calibri</vt:lpstr>
      <vt:lpstr>Century Gothic</vt:lpstr>
      <vt:lpstr>Corbel</vt:lpstr>
      <vt:lpstr>Noto Sans Symbols</vt:lpstr>
      <vt:lpstr>Short Stack</vt:lpstr>
      <vt:lpstr>Symbol</vt:lpstr>
      <vt:lpstr>Times New Roman</vt:lpstr>
      <vt:lpstr>Wingdings</vt:lpstr>
      <vt:lpstr>Parallax</vt:lpstr>
      <vt:lpstr>Liceo Mexicano Japonés A.C  </vt:lpstr>
      <vt:lpstr>Presentación de PowerPoint</vt:lpstr>
      <vt:lpstr>Presentación de PowerPoint</vt:lpstr>
      <vt:lpstr>Presentación de PowerPoint</vt:lpstr>
      <vt:lpstr>Presentación de PowerPoint</vt:lpstr>
      <vt:lpstr>Conclusiones Generales Interdisciplinariedad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Liceo Mexicano Japonés A.C</dc:title>
  <dc:creator>Alejandra Ramîrez</dc:creator>
  <cp:lastModifiedBy>Alejandra Ramîrez</cp:lastModifiedBy>
  <cp:revision>51</cp:revision>
  <dcterms:created xsi:type="dcterms:W3CDTF">2019-02-18T18:14:44Z</dcterms:created>
  <dcterms:modified xsi:type="dcterms:W3CDTF">2019-08-07T17:11:31Z</dcterms:modified>
</cp:coreProperties>
</file>