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7"/>
  </p:notesMasterIdLst>
  <p:sldIdLst>
    <p:sldId id="256" r:id="rId2"/>
    <p:sldId id="257" r:id="rId3"/>
    <p:sldId id="282" r:id="rId4"/>
    <p:sldId id="258" r:id="rId5"/>
    <p:sldId id="261" r:id="rId6"/>
    <p:sldId id="259" r:id="rId7"/>
    <p:sldId id="260" r:id="rId8"/>
    <p:sldId id="262" r:id="rId9"/>
    <p:sldId id="263" r:id="rId10"/>
    <p:sldId id="264" r:id="rId11"/>
    <p:sldId id="265" r:id="rId12"/>
    <p:sldId id="269" r:id="rId13"/>
    <p:sldId id="270" r:id="rId14"/>
    <p:sldId id="267" r:id="rId15"/>
    <p:sldId id="268" r:id="rId16"/>
    <p:sldId id="271" r:id="rId17"/>
    <p:sldId id="273" r:id="rId18"/>
    <p:sldId id="275" r:id="rId19"/>
    <p:sldId id="276" r:id="rId20"/>
    <p:sldId id="277" r:id="rId21"/>
    <p:sldId id="278" r:id="rId22"/>
    <p:sldId id="279" r:id="rId23"/>
    <p:sldId id="308" r:id="rId24"/>
    <p:sldId id="309" r:id="rId25"/>
    <p:sldId id="310" r:id="rId26"/>
    <p:sldId id="280" r:id="rId27"/>
    <p:sldId id="281" r:id="rId28"/>
    <p:sldId id="283" r:id="rId29"/>
    <p:sldId id="284"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11" r:id="rId52"/>
    <p:sldId id="312" r:id="rId53"/>
    <p:sldId id="313" r:id="rId54"/>
    <p:sldId id="307" r:id="rId55"/>
    <p:sldId id="314" r:id="rId56"/>
    <p:sldId id="319" r:id="rId57"/>
    <p:sldId id="320" r:id="rId58"/>
    <p:sldId id="321" r:id="rId59"/>
    <p:sldId id="322" r:id="rId60"/>
    <p:sldId id="323" r:id="rId61"/>
    <p:sldId id="324" r:id="rId62"/>
    <p:sldId id="315" r:id="rId63"/>
    <p:sldId id="316" r:id="rId64"/>
    <p:sldId id="317" r:id="rId65"/>
    <p:sldId id="325" r:id="rId66"/>
    <p:sldId id="326" r:id="rId67"/>
    <p:sldId id="327" r:id="rId68"/>
    <p:sldId id="338" r:id="rId69"/>
    <p:sldId id="339" r:id="rId70"/>
    <p:sldId id="331" r:id="rId71"/>
    <p:sldId id="333" r:id="rId72"/>
    <p:sldId id="334" r:id="rId73"/>
    <p:sldId id="335" r:id="rId74"/>
    <p:sldId id="336" r:id="rId75"/>
    <p:sldId id="337" r:id="rId7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22" autoAdjust="0"/>
  </p:normalViewPr>
  <p:slideViewPr>
    <p:cSldViewPr>
      <p:cViewPr varScale="1">
        <p:scale>
          <a:sx n="72" d="100"/>
          <a:sy n="72" d="100"/>
        </p:scale>
        <p:origin x="132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C33AF-AA14-41C9-8289-86AE2F3A756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S"/>
        </a:p>
      </dgm:t>
    </dgm:pt>
    <dgm:pt modelId="{AEF18ACE-FA0E-4A3D-9F44-98C468F3BB7E}">
      <dgm:prSet phldrT="[Texto]" custT="1"/>
      <dgm:spPr/>
      <dgm:t>
        <a:bodyPr/>
        <a:lstStyle/>
        <a:p>
          <a:r>
            <a:rPr lang="es-ES" sz="1000" b="1">
              <a:solidFill>
                <a:schemeClr val="tx1"/>
              </a:solidFill>
              <a:latin typeface="Arial" panose="020B0604020202020204" pitchFamily="34" charset="0"/>
              <a:cs typeface="Arial" panose="020B0604020202020204" pitchFamily="34" charset="0"/>
            </a:rPr>
            <a:t>¿Qué es la Evaluación Sumativa?</a:t>
          </a:r>
        </a:p>
        <a:p>
          <a:r>
            <a:rPr lang="es-ES" sz="1000">
              <a:solidFill>
                <a:schemeClr val="tx1"/>
              </a:solidFill>
              <a:latin typeface="Arial" panose="020B0604020202020204" pitchFamily="34" charset="0"/>
              <a:cs typeface="Arial" panose="020B0604020202020204" pitchFamily="34" charset="0"/>
            </a:rPr>
            <a:t>Es aquella realizada después de un período de aprendizaje, o en la finalización de un programa o curso. Esta evaluación tiene como propósito calificar en función de un rendimiento, otorgar una certificación, determinar e informar sobre el nivel alcanzado a los alumnos, padres, institución, docentes, etc.</a:t>
          </a:r>
        </a:p>
        <a:p>
          <a:endParaRPr lang="es-ES" sz="1000">
            <a:latin typeface="Arial" panose="020B0604020202020204" pitchFamily="34" charset="0"/>
            <a:cs typeface="Arial" panose="020B0604020202020204" pitchFamily="34" charset="0"/>
          </a:endParaRPr>
        </a:p>
      </dgm:t>
    </dgm:pt>
    <dgm:pt modelId="{4A12BA2E-A90F-4DED-8B77-9229234F9D98}" type="parTrans" cxnId="{9340A882-73F0-493B-8D80-C0DBAFDA6DE6}">
      <dgm:prSet/>
      <dgm:spPr/>
      <dgm:t>
        <a:bodyPr/>
        <a:lstStyle/>
        <a:p>
          <a:endParaRPr lang="es-ES"/>
        </a:p>
      </dgm:t>
    </dgm:pt>
    <dgm:pt modelId="{C31C557E-FAF6-49F7-A0D1-433EDA0AFC92}" type="sibTrans" cxnId="{9340A882-73F0-493B-8D80-C0DBAFDA6DE6}">
      <dgm:prSet/>
      <dgm:spPr/>
      <dgm:t>
        <a:bodyPr/>
        <a:lstStyle/>
        <a:p>
          <a:endParaRPr lang="es-ES"/>
        </a:p>
      </dgm:t>
    </dgm:pt>
    <dgm:pt modelId="{69450E37-E16B-4C96-B871-80A86096C3A5}">
      <dgm:prSet phldrT="[Texto]" custT="1"/>
      <dgm:spPr/>
      <dgm:t>
        <a:bodyPr/>
        <a:lstStyle/>
        <a:p>
          <a:r>
            <a:rPr lang="es-ES" sz="1100" b="1">
              <a:solidFill>
                <a:schemeClr val="tx1"/>
              </a:solidFill>
              <a:latin typeface="Arial" panose="020B0604020202020204" pitchFamily="34" charset="0"/>
              <a:cs typeface="Arial" panose="020B0604020202020204" pitchFamily="34" charset="0"/>
            </a:rPr>
            <a:t> </a:t>
          </a:r>
          <a:r>
            <a:rPr lang="es-ES" sz="1000" b="1">
              <a:solidFill>
                <a:schemeClr val="tx1"/>
              </a:solidFill>
              <a:latin typeface="Arial" panose="020B0604020202020204" pitchFamily="34" charset="0"/>
              <a:cs typeface="Arial" panose="020B0604020202020204" pitchFamily="34" charset="0"/>
            </a:rPr>
            <a:t>¿Qué características tiene</a:t>
          </a:r>
          <a:r>
            <a:rPr lang="es-ES" sz="1000">
              <a:solidFill>
                <a:schemeClr val="tx1"/>
              </a:solidFill>
              <a:latin typeface="Arial" panose="020B0604020202020204" pitchFamily="34" charset="0"/>
              <a:cs typeface="Arial" panose="020B0604020202020204" pitchFamily="34" charset="0"/>
            </a:rPr>
            <a:t>?</a:t>
          </a:r>
        </a:p>
        <a:p>
          <a:r>
            <a:rPr lang="es-ES" sz="1000">
              <a:solidFill>
                <a:schemeClr val="tx1"/>
              </a:solidFill>
              <a:latin typeface="Arial" panose="020B0604020202020204" pitchFamily="34" charset="0"/>
              <a:cs typeface="Arial" panose="020B0604020202020204" pitchFamily="34" charset="0"/>
            </a:rPr>
            <a:t> 1.- Asegurar la coherencia entre los objetivos.</a:t>
          </a:r>
        </a:p>
        <a:p>
          <a:r>
            <a:rPr lang="es-ES" sz="1000">
              <a:solidFill>
                <a:schemeClr val="tx1"/>
              </a:solidFill>
              <a:latin typeface="Arial" panose="020B0604020202020204" pitchFamily="34" charset="0"/>
              <a:cs typeface="Arial" panose="020B0604020202020204" pitchFamily="34" charset="0"/>
            </a:rPr>
            <a:t>2.- Construcción de Tablas de Especificaciones</a:t>
          </a:r>
        </a:p>
        <a:p>
          <a:r>
            <a:rPr lang="es-ES" sz="1000">
              <a:solidFill>
                <a:schemeClr val="tx1"/>
              </a:solidFill>
              <a:latin typeface="Arial" panose="020B0604020202020204" pitchFamily="34" charset="0"/>
              <a:cs typeface="Arial" panose="020B0604020202020204" pitchFamily="34" charset="0"/>
            </a:rPr>
            <a:t>3.- Elaborar items para apreciar los niveles de los logros de los alumnos</a:t>
          </a:r>
        </a:p>
        <a:p>
          <a:r>
            <a:rPr lang="es-ES" sz="1000">
              <a:solidFill>
                <a:schemeClr val="tx1"/>
              </a:solidFill>
              <a:latin typeface="Arial" panose="020B0604020202020204" pitchFamily="34" charset="0"/>
              <a:cs typeface="Arial" panose="020B0604020202020204" pitchFamily="34" charset="0"/>
            </a:rPr>
            <a:t>4.- Utilizar algun procedimiento específico para determinar lo que se quiere medir</a:t>
          </a:r>
        </a:p>
      </dgm:t>
    </dgm:pt>
    <dgm:pt modelId="{BCD46E6E-4145-4490-8954-40C25CE0F4C0}" type="parTrans" cxnId="{71D2A8D0-167A-4E40-A79D-F2A2F9196E0F}">
      <dgm:prSet/>
      <dgm:spPr/>
      <dgm:t>
        <a:bodyPr/>
        <a:lstStyle/>
        <a:p>
          <a:endParaRPr lang="es-ES"/>
        </a:p>
      </dgm:t>
    </dgm:pt>
    <dgm:pt modelId="{1B57199E-2DE1-42BB-B2FB-E1E8EFE9BF31}" type="sibTrans" cxnId="{71D2A8D0-167A-4E40-A79D-F2A2F9196E0F}">
      <dgm:prSet/>
      <dgm:spPr/>
      <dgm:t>
        <a:bodyPr/>
        <a:lstStyle/>
        <a:p>
          <a:endParaRPr lang="es-ES"/>
        </a:p>
      </dgm:t>
    </dgm:pt>
    <dgm:pt modelId="{1A50EF1B-95A4-4570-AC9F-524988D4D80E}">
      <dgm:prSet phldrT="[Texto]" custT="1"/>
      <dgm:spPr/>
      <dgm:t>
        <a:bodyPr/>
        <a:lstStyle/>
        <a:p>
          <a:r>
            <a:rPr lang="es-ES" sz="1000" b="1">
              <a:solidFill>
                <a:schemeClr val="tx1"/>
              </a:solidFill>
              <a:latin typeface="Arial" panose="020B0604020202020204" pitchFamily="34" charset="0"/>
              <a:cs typeface="Arial" panose="020B0604020202020204" pitchFamily="34" charset="0"/>
            </a:rPr>
            <a:t>¿ Quién la puede llevar a cabo?</a:t>
          </a:r>
        </a:p>
        <a:p>
          <a:r>
            <a:rPr lang="es-ES" sz="1000">
              <a:solidFill>
                <a:schemeClr val="tx1"/>
              </a:solidFill>
              <a:latin typeface="Arial" panose="020B0604020202020204" pitchFamily="34" charset="0"/>
              <a:cs typeface="Arial" panose="020B0604020202020204" pitchFamily="34" charset="0"/>
            </a:rPr>
            <a:t> El responsable del diseño de los objetivos y contenidos del curso. De ahí parte la evaluación. Aunque otra persona distinta puede decidir sobre el nivel de exigencias que ha de imprimirse a un determinado curso, o sobre los objetivos mínimos necesarios para su superación positiva</a:t>
          </a:r>
          <a:r>
            <a:rPr lang="es-ES" sz="1100">
              <a:solidFill>
                <a:schemeClr val="tx1"/>
              </a:solidFill>
              <a:latin typeface="Arial" panose="020B0604020202020204" pitchFamily="34" charset="0"/>
              <a:cs typeface="Arial" panose="020B0604020202020204" pitchFamily="34" charset="0"/>
            </a:rPr>
            <a:t>.</a:t>
          </a:r>
        </a:p>
        <a:p>
          <a:endParaRPr lang="es-ES" sz="1100">
            <a:latin typeface="Arial" panose="020B0604020202020204" pitchFamily="34" charset="0"/>
            <a:cs typeface="Arial" panose="020B0604020202020204" pitchFamily="34" charset="0"/>
          </a:endParaRPr>
        </a:p>
      </dgm:t>
    </dgm:pt>
    <dgm:pt modelId="{97408399-E3AC-4406-AFE1-193D6D4F9EB9}" type="parTrans" cxnId="{8A43CFC0-25F0-488B-BC1D-682C7EC84508}">
      <dgm:prSet/>
      <dgm:spPr/>
      <dgm:t>
        <a:bodyPr/>
        <a:lstStyle/>
        <a:p>
          <a:endParaRPr lang="es-ES"/>
        </a:p>
      </dgm:t>
    </dgm:pt>
    <dgm:pt modelId="{224E688B-3634-4E44-B846-BDC17130A0CB}" type="sibTrans" cxnId="{8A43CFC0-25F0-488B-BC1D-682C7EC84508}">
      <dgm:prSet/>
      <dgm:spPr/>
      <dgm:t>
        <a:bodyPr/>
        <a:lstStyle/>
        <a:p>
          <a:endParaRPr lang="es-ES"/>
        </a:p>
      </dgm:t>
    </dgm:pt>
    <dgm:pt modelId="{E10C076E-3FC4-467F-99A7-9CD36796C920}">
      <dgm:prSet phldrT="[Texto]" custT="1"/>
      <dgm:spPr/>
      <dgm:t>
        <a:bodyPr/>
        <a:lstStyle/>
        <a:p>
          <a:r>
            <a:rPr lang="es-ES" sz="1000" b="1">
              <a:solidFill>
                <a:schemeClr val="tx1"/>
              </a:solidFill>
              <a:latin typeface="Arial" panose="020B0604020202020204" pitchFamily="34" charset="0"/>
              <a:cs typeface="Arial" panose="020B0604020202020204" pitchFamily="34" charset="0"/>
            </a:rPr>
            <a:t>¿En qué momento se utiliza?</a:t>
          </a:r>
        </a:p>
        <a:p>
          <a:r>
            <a:rPr lang="es-ES" sz="1000">
              <a:solidFill>
                <a:schemeClr val="tx1"/>
              </a:solidFill>
              <a:latin typeface="Arial" panose="020B0604020202020204" pitchFamily="34" charset="0"/>
              <a:cs typeface="Arial" panose="020B0604020202020204" pitchFamily="34" charset="0"/>
            </a:rPr>
            <a:t> Al comienzo del curso. Nos ofrecerá una radiografía de cada estudiante concreto y de la situación del grupo, si es que todos iniciaron el curso a la vez, en el caso de empresas o instituciones</a:t>
          </a:r>
          <a:r>
            <a:rPr lang="es-ES" sz="1500">
              <a:solidFill>
                <a:schemeClr val="tx1"/>
              </a:solidFill>
              <a:latin typeface="Arial" panose="020B0604020202020204" pitchFamily="34" charset="0"/>
              <a:cs typeface="Arial" panose="020B0604020202020204" pitchFamily="34" charset="0"/>
            </a:rPr>
            <a:t>.</a:t>
          </a:r>
        </a:p>
        <a:p>
          <a:endParaRPr lang="es-ES" sz="1500"/>
        </a:p>
      </dgm:t>
    </dgm:pt>
    <dgm:pt modelId="{4D248A1B-9FDA-485F-8AD1-A577EF65B8E3}" type="parTrans" cxnId="{B7663198-4E8F-4E76-A10B-83D87395C523}">
      <dgm:prSet/>
      <dgm:spPr/>
      <dgm:t>
        <a:bodyPr/>
        <a:lstStyle/>
        <a:p>
          <a:endParaRPr lang="es-ES"/>
        </a:p>
      </dgm:t>
    </dgm:pt>
    <dgm:pt modelId="{0C4D624A-0A2C-4FF3-89B4-E0FA2A594866}" type="sibTrans" cxnId="{B7663198-4E8F-4E76-A10B-83D87395C523}">
      <dgm:prSet/>
      <dgm:spPr/>
      <dgm:t>
        <a:bodyPr/>
        <a:lstStyle/>
        <a:p>
          <a:endParaRPr lang="es-ES"/>
        </a:p>
      </dgm:t>
    </dgm:pt>
    <dgm:pt modelId="{7478E46E-E00F-4126-B5C9-B4497D561479}">
      <dgm:prSet phldrT="[Texto]" custT="1"/>
      <dgm:spPr/>
      <dgm:t>
        <a:bodyPr/>
        <a:lstStyle/>
        <a:p>
          <a:r>
            <a:rPr lang="es-ES" sz="1000" b="1">
              <a:solidFill>
                <a:schemeClr val="tx1"/>
              </a:solidFill>
            </a:rPr>
            <a:t>¿</a:t>
          </a:r>
          <a:r>
            <a:rPr lang="es-ES" sz="1000" b="1">
              <a:solidFill>
                <a:schemeClr val="tx1"/>
              </a:solidFill>
              <a:latin typeface="Arial" panose="020B0604020202020204" pitchFamily="34" charset="0"/>
              <a:cs typeface="Arial" panose="020B0604020202020204" pitchFamily="34" charset="0"/>
            </a:rPr>
            <a:t>Con qué técnicas e instrumentación de evaluación cuenta y cómo son estos?</a:t>
          </a:r>
        </a:p>
        <a:p>
          <a:r>
            <a:rPr lang="es-ES" sz="1000">
              <a:solidFill>
                <a:schemeClr val="tx1"/>
              </a:solidFill>
              <a:latin typeface="Arial" panose="020B0604020202020204" pitchFamily="34" charset="0"/>
              <a:cs typeface="Arial" panose="020B0604020202020204" pitchFamily="34" charset="0"/>
            </a:rPr>
            <a:t>1.- Pruebas Normativas y Criteriales</a:t>
          </a:r>
        </a:p>
        <a:p>
          <a:r>
            <a:rPr lang="es-ES" sz="1000">
              <a:solidFill>
                <a:schemeClr val="tx1"/>
              </a:solidFill>
              <a:latin typeface="Arial" panose="020B0604020202020204" pitchFamily="34" charset="0"/>
              <a:cs typeface="Arial" panose="020B0604020202020204" pitchFamily="34" charset="0"/>
            </a:rPr>
            <a:t>2.- Ejercicios de autoevaluación</a:t>
          </a:r>
        </a:p>
        <a:p>
          <a:r>
            <a:rPr lang="es-ES" sz="1000">
              <a:solidFill>
                <a:schemeClr val="tx1"/>
              </a:solidFill>
              <a:latin typeface="Arial" panose="020B0604020202020204" pitchFamily="34" charset="0"/>
              <a:cs typeface="Arial" panose="020B0604020202020204" pitchFamily="34" charset="0"/>
            </a:rPr>
            <a:t>3.- Pruebas a distancia</a:t>
          </a:r>
        </a:p>
        <a:p>
          <a:r>
            <a:rPr lang="es-ES" sz="1000">
              <a:solidFill>
                <a:schemeClr val="tx1"/>
              </a:solidFill>
              <a:latin typeface="Arial" panose="020B0604020202020204" pitchFamily="34" charset="0"/>
              <a:cs typeface="Arial" panose="020B0604020202020204" pitchFamily="34" charset="0"/>
            </a:rPr>
            <a:t>4.- Pruebas a distancia</a:t>
          </a:r>
        </a:p>
        <a:p>
          <a:r>
            <a:rPr lang="es-ES" sz="1000">
              <a:solidFill>
                <a:schemeClr val="tx1"/>
              </a:solidFill>
              <a:latin typeface="Arial" panose="020B0604020202020204" pitchFamily="34" charset="0"/>
              <a:cs typeface="Arial" panose="020B0604020202020204" pitchFamily="34" charset="0"/>
            </a:rPr>
            <a:t>5.- Autoevaluación-Heteroevalauación</a:t>
          </a:r>
        </a:p>
      </dgm:t>
    </dgm:pt>
    <dgm:pt modelId="{4BE762F2-A87C-4BD1-A3AE-53549BB1656D}" type="parTrans" cxnId="{39F2C500-32CE-41F1-A280-887DF965388A}">
      <dgm:prSet/>
      <dgm:spPr/>
      <dgm:t>
        <a:bodyPr/>
        <a:lstStyle/>
        <a:p>
          <a:endParaRPr lang="es-ES"/>
        </a:p>
      </dgm:t>
    </dgm:pt>
    <dgm:pt modelId="{21194239-A558-4D64-9371-EC59383A9651}" type="sibTrans" cxnId="{39F2C500-32CE-41F1-A280-887DF965388A}">
      <dgm:prSet/>
      <dgm:spPr/>
      <dgm:t>
        <a:bodyPr/>
        <a:lstStyle/>
        <a:p>
          <a:endParaRPr lang="es-ES"/>
        </a:p>
      </dgm:t>
    </dgm:pt>
    <dgm:pt modelId="{B68CE756-8789-4892-8784-73ABEBB658BB}">
      <dgm:prSet custT="1"/>
      <dgm:spPr/>
      <dgm:t>
        <a:bodyPr/>
        <a:lstStyle/>
        <a:p>
          <a:r>
            <a:rPr lang="es-ES" sz="1000" b="1">
              <a:solidFill>
                <a:schemeClr val="tx1"/>
              </a:solidFill>
              <a:latin typeface="Arial" panose="020B0604020202020204" pitchFamily="34" charset="0"/>
              <a:cs typeface="Arial" panose="020B0604020202020204" pitchFamily="34" charset="0"/>
            </a:rPr>
            <a:t>¿Para que diferentes fines se utiliza?</a:t>
          </a:r>
        </a:p>
        <a:p>
          <a:r>
            <a:rPr lang="es-ES" sz="1000">
              <a:solidFill>
                <a:schemeClr val="tx1"/>
              </a:solidFill>
              <a:latin typeface="Arial" panose="020B0604020202020204" pitchFamily="34" charset="0"/>
              <a:cs typeface="Arial" panose="020B0604020202020204" pitchFamily="34" charset="0"/>
            </a:rPr>
            <a:t>Los destinatarios de esta información son los alumnos, sus familiares  y la sociedad que se puede transformar en una institución docente, o el propio sistema educativo que validan la información en forma de certificaciones, diplomas o títulos académicos. Pero lo más importante de esta información es la claridad y brevedad de </a:t>
          </a:r>
          <a:r>
            <a:rPr lang="es-ES" sz="1000">
              <a:solidFill>
                <a:schemeClr val="tx1"/>
              </a:solidFill>
            </a:rPr>
            <a:t>la </a:t>
          </a:r>
          <a:r>
            <a:rPr lang="es-ES" sz="1000">
              <a:solidFill>
                <a:schemeClr val="tx1"/>
              </a:solidFill>
              <a:latin typeface="Arial" panose="020B0604020202020204" pitchFamily="34" charset="0"/>
              <a:cs typeface="Arial" panose="020B0604020202020204" pitchFamily="34" charset="0"/>
            </a:rPr>
            <a:t>misma y lo decisivo son las consecuencias sociales que de ella se derivan. </a:t>
          </a:r>
        </a:p>
      </dgm:t>
    </dgm:pt>
    <dgm:pt modelId="{2B967278-8EC3-4F67-87B7-4D8CC9863036}" type="parTrans" cxnId="{5E20E905-6132-449D-9E30-F36463721E7E}">
      <dgm:prSet/>
      <dgm:spPr/>
      <dgm:t>
        <a:bodyPr/>
        <a:lstStyle/>
        <a:p>
          <a:endParaRPr lang="es-ES"/>
        </a:p>
      </dgm:t>
    </dgm:pt>
    <dgm:pt modelId="{599B09C0-D296-4B86-BD68-E5B72742A3BF}" type="sibTrans" cxnId="{5E20E905-6132-449D-9E30-F36463721E7E}">
      <dgm:prSet/>
      <dgm:spPr/>
      <dgm:t>
        <a:bodyPr/>
        <a:lstStyle/>
        <a:p>
          <a:endParaRPr lang="es-ES"/>
        </a:p>
      </dgm:t>
    </dgm:pt>
    <dgm:pt modelId="{006F9884-E7EB-4225-AED7-59E74C4F7206}" type="pres">
      <dgm:prSet presAssocID="{509C33AF-AA14-41C9-8289-86AE2F3A7563}" presName="diagram" presStyleCnt="0">
        <dgm:presLayoutVars>
          <dgm:dir/>
          <dgm:resizeHandles val="exact"/>
        </dgm:presLayoutVars>
      </dgm:prSet>
      <dgm:spPr/>
      <dgm:t>
        <a:bodyPr/>
        <a:lstStyle/>
        <a:p>
          <a:endParaRPr lang="es-ES"/>
        </a:p>
      </dgm:t>
    </dgm:pt>
    <dgm:pt modelId="{B0347881-ECF6-43D8-B245-DC2B9E849E8B}" type="pres">
      <dgm:prSet presAssocID="{AEF18ACE-FA0E-4A3D-9F44-98C468F3BB7E}" presName="node" presStyleLbl="node1" presStyleIdx="0" presStyleCnt="6" custScaleX="95569" custScaleY="136515">
        <dgm:presLayoutVars>
          <dgm:bulletEnabled val="1"/>
        </dgm:presLayoutVars>
      </dgm:prSet>
      <dgm:spPr/>
      <dgm:t>
        <a:bodyPr/>
        <a:lstStyle/>
        <a:p>
          <a:endParaRPr lang="es-ES"/>
        </a:p>
      </dgm:t>
    </dgm:pt>
    <dgm:pt modelId="{548F60E6-9D9D-45F8-8928-FBFFF2CC9152}" type="pres">
      <dgm:prSet presAssocID="{C31C557E-FAF6-49F7-A0D1-433EDA0AFC92}" presName="sibTrans" presStyleCnt="0"/>
      <dgm:spPr/>
    </dgm:pt>
    <dgm:pt modelId="{9D885D0C-ACC9-4898-BE5F-B5D7C6CF852A}" type="pres">
      <dgm:prSet presAssocID="{69450E37-E16B-4C96-B871-80A86096C3A5}" presName="node" presStyleLbl="node1" presStyleIdx="1" presStyleCnt="6" custScaleX="89831" custScaleY="140436">
        <dgm:presLayoutVars>
          <dgm:bulletEnabled val="1"/>
        </dgm:presLayoutVars>
      </dgm:prSet>
      <dgm:spPr/>
      <dgm:t>
        <a:bodyPr/>
        <a:lstStyle/>
        <a:p>
          <a:endParaRPr lang="es-ES"/>
        </a:p>
      </dgm:t>
    </dgm:pt>
    <dgm:pt modelId="{D42D6A24-D671-48DB-BD5A-8EC8CF5AACB8}" type="pres">
      <dgm:prSet presAssocID="{1B57199E-2DE1-42BB-B2FB-E1E8EFE9BF31}" presName="sibTrans" presStyleCnt="0"/>
      <dgm:spPr/>
    </dgm:pt>
    <dgm:pt modelId="{52EC03C7-1AC8-43A4-84A3-AA2E1A8C66D6}" type="pres">
      <dgm:prSet presAssocID="{1A50EF1B-95A4-4570-AC9F-524988D4D80E}" presName="node" presStyleLbl="node1" presStyleIdx="2" presStyleCnt="6" custScaleX="86759" custScaleY="137275">
        <dgm:presLayoutVars>
          <dgm:bulletEnabled val="1"/>
        </dgm:presLayoutVars>
      </dgm:prSet>
      <dgm:spPr/>
      <dgm:t>
        <a:bodyPr/>
        <a:lstStyle/>
        <a:p>
          <a:endParaRPr lang="es-ES"/>
        </a:p>
      </dgm:t>
    </dgm:pt>
    <dgm:pt modelId="{846CC19D-B5C2-4B53-8E83-0D59709D7923}" type="pres">
      <dgm:prSet presAssocID="{224E688B-3634-4E44-B846-BDC17130A0CB}" presName="sibTrans" presStyleCnt="0"/>
      <dgm:spPr/>
    </dgm:pt>
    <dgm:pt modelId="{101069CD-0AF3-4350-9ED0-2317722ED760}" type="pres">
      <dgm:prSet presAssocID="{E10C076E-3FC4-467F-99A7-9CD36796C920}" presName="node" presStyleLbl="node1" presStyleIdx="3" presStyleCnt="6" custScaleX="87841" custScaleY="151113" custLinFactNeighborX="2433" custLinFactNeighborY="-558">
        <dgm:presLayoutVars>
          <dgm:bulletEnabled val="1"/>
        </dgm:presLayoutVars>
      </dgm:prSet>
      <dgm:spPr/>
      <dgm:t>
        <a:bodyPr/>
        <a:lstStyle/>
        <a:p>
          <a:endParaRPr lang="es-ES"/>
        </a:p>
      </dgm:t>
    </dgm:pt>
    <dgm:pt modelId="{3E08ED18-8BF2-4792-A1FE-0D39DF5DA4C1}" type="pres">
      <dgm:prSet presAssocID="{0C4D624A-0A2C-4FF3-89B4-E0FA2A594866}" presName="sibTrans" presStyleCnt="0"/>
      <dgm:spPr/>
    </dgm:pt>
    <dgm:pt modelId="{356BF6C0-1829-44DD-ACDF-5B7A3F0BDA2C}" type="pres">
      <dgm:prSet presAssocID="{B68CE756-8789-4892-8784-73ABEBB658BB}" presName="node" presStyleLbl="node1" presStyleIdx="4" presStyleCnt="6" custScaleX="90926" custScaleY="148387">
        <dgm:presLayoutVars>
          <dgm:bulletEnabled val="1"/>
        </dgm:presLayoutVars>
      </dgm:prSet>
      <dgm:spPr/>
      <dgm:t>
        <a:bodyPr/>
        <a:lstStyle/>
        <a:p>
          <a:endParaRPr lang="es-ES"/>
        </a:p>
      </dgm:t>
    </dgm:pt>
    <dgm:pt modelId="{64FF364C-AB68-4B39-BF19-A5B48AEDBFC4}" type="pres">
      <dgm:prSet presAssocID="{599B09C0-D296-4B86-BD68-E5B72742A3BF}" presName="sibTrans" presStyleCnt="0"/>
      <dgm:spPr/>
    </dgm:pt>
    <dgm:pt modelId="{8037670D-FC40-4C90-86B7-E79A4492038D}" type="pres">
      <dgm:prSet presAssocID="{7478E46E-E00F-4126-B5C9-B4497D561479}" presName="node" presStyleLbl="node1" presStyleIdx="5" presStyleCnt="6" custScaleY="147297">
        <dgm:presLayoutVars>
          <dgm:bulletEnabled val="1"/>
        </dgm:presLayoutVars>
      </dgm:prSet>
      <dgm:spPr/>
      <dgm:t>
        <a:bodyPr/>
        <a:lstStyle/>
        <a:p>
          <a:endParaRPr lang="es-ES"/>
        </a:p>
      </dgm:t>
    </dgm:pt>
  </dgm:ptLst>
  <dgm:cxnLst>
    <dgm:cxn modelId="{33A63BD2-C0DD-433D-9F1D-FB2D3FBFE183}" type="presOf" srcId="{69450E37-E16B-4C96-B871-80A86096C3A5}" destId="{9D885D0C-ACC9-4898-BE5F-B5D7C6CF852A}" srcOrd="0" destOrd="0" presId="urn:microsoft.com/office/officeart/2005/8/layout/default"/>
    <dgm:cxn modelId="{28F715A5-B477-49DA-A28E-67FB6F76A90F}" type="presOf" srcId="{7478E46E-E00F-4126-B5C9-B4497D561479}" destId="{8037670D-FC40-4C90-86B7-E79A4492038D}" srcOrd="0" destOrd="0" presId="urn:microsoft.com/office/officeart/2005/8/layout/default"/>
    <dgm:cxn modelId="{8A43CFC0-25F0-488B-BC1D-682C7EC84508}" srcId="{509C33AF-AA14-41C9-8289-86AE2F3A7563}" destId="{1A50EF1B-95A4-4570-AC9F-524988D4D80E}" srcOrd="2" destOrd="0" parTransId="{97408399-E3AC-4406-AFE1-193D6D4F9EB9}" sibTransId="{224E688B-3634-4E44-B846-BDC17130A0CB}"/>
    <dgm:cxn modelId="{71D2A8D0-167A-4E40-A79D-F2A2F9196E0F}" srcId="{509C33AF-AA14-41C9-8289-86AE2F3A7563}" destId="{69450E37-E16B-4C96-B871-80A86096C3A5}" srcOrd="1" destOrd="0" parTransId="{BCD46E6E-4145-4490-8954-40C25CE0F4C0}" sibTransId="{1B57199E-2DE1-42BB-B2FB-E1E8EFE9BF31}"/>
    <dgm:cxn modelId="{B8F35385-9B69-4FC1-B8B8-2F59B1845FA7}" type="presOf" srcId="{509C33AF-AA14-41C9-8289-86AE2F3A7563}" destId="{006F9884-E7EB-4225-AED7-59E74C4F7206}" srcOrd="0" destOrd="0" presId="urn:microsoft.com/office/officeart/2005/8/layout/default"/>
    <dgm:cxn modelId="{B7663198-4E8F-4E76-A10B-83D87395C523}" srcId="{509C33AF-AA14-41C9-8289-86AE2F3A7563}" destId="{E10C076E-3FC4-467F-99A7-9CD36796C920}" srcOrd="3" destOrd="0" parTransId="{4D248A1B-9FDA-485F-8AD1-A577EF65B8E3}" sibTransId="{0C4D624A-0A2C-4FF3-89B4-E0FA2A594866}"/>
    <dgm:cxn modelId="{D15F74B4-C09E-4744-892F-7EED4D511F4C}" type="presOf" srcId="{1A50EF1B-95A4-4570-AC9F-524988D4D80E}" destId="{52EC03C7-1AC8-43A4-84A3-AA2E1A8C66D6}" srcOrd="0" destOrd="0" presId="urn:microsoft.com/office/officeart/2005/8/layout/default"/>
    <dgm:cxn modelId="{39F2C500-32CE-41F1-A280-887DF965388A}" srcId="{509C33AF-AA14-41C9-8289-86AE2F3A7563}" destId="{7478E46E-E00F-4126-B5C9-B4497D561479}" srcOrd="5" destOrd="0" parTransId="{4BE762F2-A87C-4BD1-A3AE-53549BB1656D}" sibTransId="{21194239-A558-4D64-9371-EC59383A9651}"/>
    <dgm:cxn modelId="{CDCE32AE-E97B-410E-B66E-B6FDF401560D}" type="presOf" srcId="{B68CE756-8789-4892-8784-73ABEBB658BB}" destId="{356BF6C0-1829-44DD-ACDF-5B7A3F0BDA2C}" srcOrd="0" destOrd="0" presId="urn:microsoft.com/office/officeart/2005/8/layout/default"/>
    <dgm:cxn modelId="{5E20E905-6132-449D-9E30-F36463721E7E}" srcId="{509C33AF-AA14-41C9-8289-86AE2F3A7563}" destId="{B68CE756-8789-4892-8784-73ABEBB658BB}" srcOrd="4" destOrd="0" parTransId="{2B967278-8EC3-4F67-87B7-4D8CC9863036}" sibTransId="{599B09C0-D296-4B86-BD68-E5B72742A3BF}"/>
    <dgm:cxn modelId="{8213D531-E7F4-4704-8DB2-4099B9C9924E}" type="presOf" srcId="{AEF18ACE-FA0E-4A3D-9F44-98C468F3BB7E}" destId="{B0347881-ECF6-43D8-B245-DC2B9E849E8B}" srcOrd="0" destOrd="0" presId="urn:microsoft.com/office/officeart/2005/8/layout/default"/>
    <dgm:cxn modelId="{9340A882-73F0-493B-8D80-C0DBAFDA6DE6}" srcId="{509C33AF-AA14-41C9-8289-86AE2F3A7563}" destId="{AEF18ACE-FA0E-4A3D-9F44-98C468F3BB7E}" srcOrd="0" destOrd="0" parTransId="{4A12BA2E-A90F-4DED-8B77-9229234F9D98}" sibTransId="{C31C557E-FAF6-49F7-A0D1-433EDA0AFC92}"/>
    <dgm:cxn modelId="{B69F0EF1-0201-4447-A188-B667B9DBCF3F}" type="presOf" srcId="{E10C076E-3FC4-467F-99A7-9CD36796C920}" destId="{101069CD-0AF3-4350-9ED0-2317722ED760}" srcOrd="0" destOrd="0" presId="urn:microsoft.com/office/officeart/2005/8/layout/default"/>
    <dgm:cxn modelId="{FC4557BC-BECA-4EE1-9AC3-2BAFEAE488C2}" type="presParOf" srcId="{006F9884-E7EB-4225-AED7-59E74C4F7206}" destId="{B0347881-ECF6-43D8-B245-DC2B9E849E8B}" srcOrd="0" destOrd="0" presId="urn:microsoft.com/office/officeart/2005/8/layout/default"/>
    <dgm:cxn modelId="{33968E60-57FF-44A5-9EE1-F7D94FA5D6A7}" type="presParOf" srcId="{006F9884-E7EB-4225-AED7-59E74C4F7206}" destId="{548F60E6-9D9D-45F8-8928-FBFFF2CC9152}" srcOrd="1" destOrd="0" presId="urn:microsoft.com/office/officeart/2005/8/layout/default"/>
    <dgm:cxn modelId="{8B5A3E8A-4070-4106-9309-A5B11E4F0CB3}" type="presParOf" srcId="{006F9884-E7EB-4225-AED7-59E74C4F7206}" destId="{9D885D0C-ACC9-4898-BE5F-B5D7C6CF852A}" srcOrd="2" destOrd="0" presId="urn:microsoft.com/office/officeart/2005/8/layout/default"/>
    <dgm:cxn modelId="{BC9B9489-192E-4378-9CAA-EFBAF572FF5E}" type="presParOf" srcId="{006F9884-E7EB-4225-AED7-59E74C4F7206}" destId="{D42D6A24-D671-48DB-BD5A-8EC8CF5AACB8}" srcOrd="3" destOrd="0" presId="urn:microsoft.com/office/officeart/2005/8/layout/default"/>
    <dgm:cxn modelId="{2379ED23-6762-4BA6-B9AE-56CB679B4440}" type="presParOf" srcId="{006F9884-E7EB-4225-AED7-59E74C4F7206}" destId="{52EC03C7-1AC8-43A4-84A3-AA2E1A8C66D6}" srcOrd="4" destOrd="0" presId="urn:microsoft.com/office/officeart/2005/8/layout/default"/>
    <dgm:cxn modelId="{3284CBFC-E187-4B2E-B74D-AE7F8591A356}" type="presParOf" srcId="{006F9884-E7EB-4225-AED7-59E74C4F7206}" destId="{846CC19D-B5C2-4B53-8E83-0D59709D7923}" srcOrd="5" destOrd="0" presId="urn:microsoft.com/office/officeart/2005/8/layout/default"/>
    <dgm:cxn modelId="{5B05A094-F683-472A-A06B-498C670598E1}" type="presParOf" srcId="{006F9884-E7EB-4225-AED7-59E74C4F7206}" destId="{101069CD-0AF3-4350-9ED0-2317722ED760}" srcOrd="6" destOrd="0" presId="urn:microsoft.com/office/officeart/2005/8/layout/default"/>
    <dgm:cxn modelId="{54847BB0-65C2-418B-9B30-5B7655604650}" type="presParOf" srcId="{006F9884-E7EB-4225-AED7-59E74C4F7206}" destId="{3E08ED18-8BF2-4792-A1FE-0D39DF5DA4C1}" srcOrd="7" destOrd="0" presId="urn:microsoft.com/office/officeart/2005/8/layout/default"/>
    <dgm:cxn modelId="{87B22D0E-CD29-4722-887D-BFA69F0E7232}" type="presParOf" srcId="{006F9884-E7EB-4225-AED7-59E74C4F7206}" destId="{356BF6C0-1829-44DD-ACDF-5B7A3F0BDA2C}" srcOrd="8" destOrd="0" presId="urn:microsoft.com/office/officeart/2005/8/layout/default"/>
    <dgm:cxn modelId="{5CCA5441-7CA3-48B5-8AD7-E708158A7F70}" type="presParOf" srcId="{006F9884-E7EB-4225-AED7-59E74C4F7206}" destId="{64FF364C-AB68-4B39-BF19-A5B48AEDBFC4}" srcOrd="9" destOrd="0" presId="urn:microsoft.com/office/officeart/2005/8/layout/default"/>
    <dgm:cxn modelId="{D0412F00-3D88-4713-A782-C3BCB005748C}" type="presParOf" srcId="{006F9884-E7EB-4225-AED7-59E74C4F7206}" destId="{8037670D-FC40-4C90-86B7-E79A4492038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47881-ECF6-43D8-B245-DC2B9E849E8B}">
      <dsp:nvSpPr>
        <dsp:cNvPr id="0" name=""/>
        <dsp:cNvSpPr/>
      </dsp:nvSpPr>
      <dsp:spPr>
        <a:xfrm>
          <a:off x="981822" y="29891"/>
          <a:ext cx="2359692" cy="202241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a:solidFill>
                <a:schemeClr val="tx1"/>
              </a:solidFill>
              <a:latin typeface="Arial" panose="020B0604020202020204" pitchFamily="34" charset="0"/>
              <a:cs typeface="Arial" panose="020B0604020202020204" pitchFamily="34" charset="0"/>
            </a:rPr>
            <a:t>¿Qué es la Evaluación Sumativa?</a:t>
          </a:r>
        </a:p>
        <a:p>
          <a:pPr lvl="0" algn="ctr" defTabSz="444500">
            <a:lnSpc>
              <a:spcPct val="90000"/>
            </a:lnSpc>
            <a:spcBef>
              <a:spcPct val="0"/>
            </a:spcBef>
            <a:spcAft>
              <a:spcPct val="35000"/>
            </a:spcAft>
          </a:pPr>
          <a:r>
            <a:rPr lang="es-ES" sz="1000" kern="1200">
              <a:solidFill>
                <a:schemeClr val="tx1"/>
              </a:solidFill>
              <a:latin typeface="Arial" panose="020B0604020202020204" pitchFamily="34" charset="0"/>
              <a:cs typeface="Arial" panose="020B0604020202020204" pitchFamily="34" charset="0"/>
            </a:rPr>
            <a:t>Es aquella realizada después de un período de aprendizaje, o en la finalización de un programa o curso. Esta evaluación tiene como propósito calificar en función de un rendimiento, otorgar una certificación, determinar e informar sobre el nivel alcanzado a los alumnos, padres, institución, docentes, etc.</a:t>
          </a:r>
        </a:p>
        <a:p>
          <a:pPr lvl="0" algn="ctr" defTabSz="444500">
            <a:lnSpc>
              <a:spcPct val="90000"/>
            </a:lnSpc>
            <a:spcBef>
              <a:spcPct val="0"/>
            </a:spcBef>
            <a:spcAft>
              <a:spcPct val="35000"/>
            </a:spcAft>
          </a:pPr>
          <a:endParaRPr lang="es-ES" sz="1000" kern="1200">
            <a:latin typeface="Arial" panose="020B0604020202020204" pitchFamily="34" charset="0"/>
            <a:cs typeface="Arial" panose="020B0604020202020204" pitchFamily="34" charset="0"/>
          </a:endParaRPr>
        </a:p>
      </dsp:txBody>
      <dsp:txXfrm>
        <a:off x="981822" y="29891"/>
        <a:ext cx="2359692" cy="2022413"/>
      </dsp:txXfrm>
    </dsp:sp>
    <dsp:sp modelId="{9D885D0C-ACC9-4898-BE5F-B5D7C6CF852A}">
      <dsp:nvSpPr>
        <dsp:cNvPr id="0" name=""/>
        <dsp:cNvSpPr/>
      </dsp:nvSpPr>
      <dsp:spPr>
        <a:xfrm>
          <a:off x="3588424" y="847"/>
          <a:ext cx="2218015" cy="2080501"/>
        </a:xfrm>
        <a:prstGeom prst="rect">
          <a:avLst/>
        </a:prstGeom>
        <a:solidFill>
          <a:schemeClr val="accent4">
            <a:hueOff val="-703989"/>
            <a:satOff val="-7226"/>
            <a:lumOff val="3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a:solidFill>
                <a:schemeClr val="tx1"/>
              </a:solidFill>
              <a:latin typeface="Arial" panose="020B0604020202020204" pitchFamily="34" charset="0"/>
              <a:cs typeface="Arial" panose="020B0604020202020204" pitchFamily="34" charset="0"/>
            </a:rPr>
            <a:t> </a:t>
          </a:r>
          <a:r>
            <a:rPr lang="es-ES" sz="1000" b="1" kern="1200">
              <a:solidFill>
                <a:schemeClr val="tx1"/>
              </a:solidFill>
              <a:latin typeface="Arial" panose="020B0604020202020204" pitchFamily="34" charset="0"/>
              <a:cs typeface="Arial" panose="020B0604020202020204" pitchFamily="34" charset="0"/>
            </a:rPr>
            <a:t>¿Qué características tiene</a:t>
          </a:r>
          <a:r>
            <a:rPr lang="es-ES" sz="1000" kern="1200">
              <a:solidFill>
                <a:schemeClr val="tx1"/>
              </a:solidFill>
              <a:latin typeface="Arial" panose="020B0604020202020204" pitchFamily="34" charset="0"/>
              <a:cs typeface="Arial" panose="020B0604020202020204" pitchFamily="34" charset="0"/>
            </a:rPr>
            <a:t>?</a:t>
          </a:r>
        </a:p>
        <a:p>
          <a:pPr lvl="0" algn="ctr" defTabSz="488950">
            <a:lnSpc>
              <a:spcPct val="90000"/>
            </a:lnSpc>
            <a:spcBef>
              <a:spcPct val="0"/>
            </a:spcBef>
            <a:spcAft>
              <a:spcPct val="35000"/>
            </a:spcAft>
          </a:pPr>
          <a:r>
            <a:rPr lang="es-ES" sz="1000" kern="1200">
              <a:solidFill>
                <a:schemeClr val="tx1"/>
              </a:solidFill>
              <a:latin typeface="Arial" panose="020B0604020202020204" pitchFamily="34" charset="0"/>
              <a:cs typeface="Arial" panose="020B0604020202020204" pitchFamily="34" charset="0"/>
            </a:rPr>
            <a:t> 1.- Asegurar la coherencia entre los objetivos.</a:t>
          </a:r>
        </a:p>
        <a:p>
          <a:pPr lvl="0" algn="ctr" defTabSz="488950">
            <a:lnSpc>
              <a:spcPct val="90000"/>
            </a:lnSpc>
            <a:spcBef>
              <a:spcPct val="0"/>
            </a:spcBef>
            <a:spcAft>
              <a:spcPct val="35000"/>
            </a:spcAft>
          </a:pPr>
          <a:r>
            <a:rPr lang="es-ES" sz="1000" kern="1200">
              <a:solidFill>
                <a:schemeClr val="tx1"/>
              </a:solidFill>
              <a:latin typeface="Arial" panose="020B0604020202020204" pitchFamily="34" charset="0"/>
              <a:cs typeface="Arial" panose="020B0604020202020204" pitchFamily="34" charset="0"/>
            </a:rPr>
            <a:t>2.- Construcción de Tablas de Especificaciones</a:t>
          </a:r>
        </a:p>
        <a:p>
          <a:pPr lvl="0" algn="ctr" defTabSz="488950">
            <a:lnSpc>
              <a:spcPct val="90000"/>
            </a:lnSpc>
            <a:spcBef>
              <a:spcPct val="0"/>
            </a:spcBef>
            <a:spcAft>
              <a:spcPct val="35000"/>
            </a:spcAft>
          </a:pPr>
          <a:r>
            <a:rPr lang="es-ES" sz="1000" kern="1200">
              <a:solidFill>
                <a:schemeClr val="tx1"/>
              </a:solidFill>
              <a:latin typeface="Arial" panose="020B0604020202020204" pitchFamily="34" charset="0"/>
              <a:cs typeface="Arial" panose="020B0604020202020204" pitchFamily="34" charset="0"/>
            </a:rPr>
            <a:t>3.- Elaborar items para apreciar los niveles de los logros de los alumnos</a:t>
          </a:r>
        </a:p>
        <a:p>
          <a:pPr lvl="0" algn="ctr" defTabSz="488950">
            <a:lnSpc>
              <a:spcPct val="90000"/>
            </a:lnSpc>
            <a:spcBef>
              <a:spcPct val="0"/>
            </a:spcBef>
            <a:spcAft>
              <a:spcPct val="35000"/>
            </a:spcAft>
          </a:pPr>
          <a:r>
            <a:rPr lang="es-ES" sz="1000" kern="1200">
              <a:solidFill>
                <a:schemeClr val="tx1"/>
              </a:solidFill>
              <a:latin typeface="Arial" panose="020B0604020202020204" pitchFamily="34" charset="0"/>
              <a:cs typeface="Arial" panose="020B0604020202020204" pitchFamily="34" charset="0"/>
            </a:rPr>
            <a:t>4.- Utilizar algun procedimiento específico para determinar lo que se quiere medir</a:t>
          </a:r>
        </a:p>
      </dsp:txBody>
      <dsp:txXfrm>
        <a:off x="3588424" y="847"/>
        <a:ext cx="2218015" cy="2080501"/>
      </dsp:txXfrm>
    </dsp:sp>
    <dsp:sp modelId="{52EC03C7-1AC8-43A4-84A3-AA2E1A8C66D6}">
      <dsp:nvSpPr>
        <dsp:cNvPr id="0" name=""/>
        <dsp:cNvSpPr/>
      </dsp:nvSpPr>
      <dsp:spPr>
        <a:xfrm>
          <a:off x="6053349" y="24261"/>
          <a:ext cx="2142164" cy="2033672"/>
        </a:xfrm>
        <a:prstGeom prst="rect">
          <a:avLst/>
        </a:prstGeom>
        <a:solidFill>
          <a:schemeClr val="accent4">
            <a:hueOff val="-1407978"/>
            <a:satOff val="-14452"/>
            <a:lumOff val="6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a:solidFill>
                <a:schemeClr val="tx1"/>
              </a:solidFill>
              <a:latin typeface="Arial" panose="020B0604020202020204" pitchFamily="34" charset="0"/>
              <a:cs typeface="Arial" panose="020B0604020202020204" pitchFamily="34" charset="0"/>
            </a:rPr>
            <a:t>¿ Quién la puede llevar a cabo?</a:t>
          </a:r>
        </a:p>
        <a:p>
          <a:pPr lvl="0" algn="ctr" defTabSz="444500">
            <a:lnSpc>
              <a:spcPct val="90000"/>
            </a:lnSpc>
            <a:spcBef>
              <a:spcPct val="0"/>
            </a:spcBef>
            <a:spcAft>
              <a:spcPct val="35000"/>
            </a:spcAft>
          </a:pPr>
          <a:r>
            <a:rPr lang="es-ES" sz="1000" kern="1200">
              <a:solidFill>
                <a:schemeClr val="tx1"/>
              </a:solidFill>
              <a:latin typeface="Arial" panose="020B0604020202020204" pitchFamily="34" charset="0"/>
              <a:cs typeface="Arial" panose="020B0604020202020204" pitchFamily="34" charset="0"/>
            </a:rPr>
            <a:t> El responsable del diseño de los objetivos y contenidos del curso. De ahí parte la evaluación. Aunque otra persona distinta puede decidir sobre el nivel de exigencias que ha de imprimirse a un determinado curso, o sobre los objetivos mínimos necesarios para su superación positiva</a:t>
          </a:r>
          <a:r>
            <a:rPr lang="es-ES" sz="1100" kern="1200">
              <a:solidFill>
                <a:schemeClr val="tx1"/>
              </a:solidFill>
              <a:latin typeface="Arial" panose="020B0604020202020204" pitchFamily="34" charset="0"/>
              <a:cs typeface="Arial" panose="020B0604020202020204" pitchFamily="34" charset="0"/>
            </a:rPr>
            <a:t>.</a:t>
          </a:r>
        </a:p>
        <a:p>
          <a:pPr lvl="0" algn="ctr" defTabSz="444500">
            <a:lnSpc>
              <a:spcPct val="90000"/>
            </a:lnSpc>
            <a:spcBef>
              <a:spcPct val="0"/>
            </a:spcBef>
            <a:spcAft>
              <a:spcPct val="35000"/>
            </a:spcAft>
          </a:pPr>
          <a:endParaRPr lang="es-ES" sz="1100" kern="1200">
            <a:latin typeface="Arial" panose="020B0604020202020204" pitchFamily="34" charset="0"/>
            <a:cs typeface="Arial" panose="020B0604020202020204" pitchFamily="34" charset="0"/>
          </a:endParaRPr>
        </a:p>
      </dsp:txBody>
      <dsp:txXfrm>
        <a:off x="6053349" y="24261"/>
        <a:ext cx="2142164" cy="2033672"/>
      </dsp:txXfrm>
    </dsp:sp>
    <dsp:sp modelId="{101069CD-0AF3-4350-9ED0-2317722ED760}">
      <dsp:nvSpPr>
        <dsp:cNvPr id="0" name=""/>
        <dsp:cNvSpPr/>
      </dsp:nvSpPr>
      <dsp:spPr>
        <a:xfrm>
          <a:off x="960316" y="2319992"/>
          <a:ext cx="2168880" cy="2238676"/>
        </a:xfrm>
        <a:prstGeom prst="rect">
          <a:avLst/>
        </a:prstGeom>
        <a:solidFill>
          <a:schemeClr val="accent4">
            <a:hueOff val="-2111967"/>
            <a:satOff val="-21677"/>
            <a:lumOff val="9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a:solidFill>
                <a:schemeClr val="tx1"/>
              </a:solidFill>
              <a:latin typeface="Arial" panose="020B0604020202020204" pitchFamily="34" charset="0"/>
              <a:cs typeface="Arial" panose="020B0604020202020204" pitchFamily="34" charset="0"/>
            </a:rPr>
            <a:t>¿En qué momento se utiliza?</a:t>
          </a:r>
        </a:p>
        <a:p>
          <a:pPr lvl="0" algn="ctr" defTabSz="444500">
            <a:lnSpc>
              <a:spcPct val="90000"/>
            </a:lnSpc>
            <a:spcBef>
              <a:spcPct val="0"/>
            </a:spcBef>
            <a:spcAft>
              <a:spcPct val="35000"/>
            </a:spcAft>
          </a:pPr>
          <a:r>
            <a:rPr lang="es-ES" sz="1000" kern="1200">
              <a:solidFill>
                <a:schemeClr val="tx1"/>
              </a:solidFill>
              <a:latin typeface="Arial" panose="020B0604020202020204" pitchFamily="34" charset="0"/>
              <a:cs typeface="Arial" panose="020B0604020202020204" pitchFamily="34" charset="0"/>
            </a:rPr>
            <a:t> Al comienzo del curso. Nos ofrecerá una radiografía de cada estudiante concreto y de la situación del grupo, si es que todos iniciaron el curso a la vez, en el caso de empresas o instituciones</a:t>
          </a:r>
          <a:r>
            <a:rPr lang="es-ES" sz="1500" kern="1200">
              <a:solidFill>
                <a:schemeClr val="tx1"/>
              </a:solidFill>
              <a:latin typeface="Arial" panose="020B0604020202020204" pitchFamily="34" charset="0"/>
              <a:cs typeface="Arial" panose="020B0604020202020204" pitchFamily="34" charset="0"/>
            </a:rPr>
            <a:t>.</a:t>
          </a:r>
        </a:p>
        <a:p>
          <a:pPr lvl="0" algn="ctr" defTabSz="444500">
            <a:lnSpc>
              <a:spcPct val="90000"/>
            </a:lnSpc>
            <a:spcBef>
              <a:spcPct val="0"/>
            </a:spcBef>
            <a:spcAft>
              <a:spcPct val="35000"/>
            </a:spcAft>
          </a:pPr>
          <a:endParaRPr lang="es-ES" sz="1500" kern="1200"/>
        </a:p>
      </dsp:txBody>
      <dsp:txXfrm>
        <a:off x="960316" y="2319992"/>
        <a:ext cx="2168880" cy="2238676"/>
      </dsp:txXfrm>
    </dsp:sp>
    <dsp:sp modelId="{356BF6C0-1829-44DD-ACDF-5B7A3F0BDA2C}">
      <dsp:nvSpPr>
        <dsp:cNvPr id="0" name=""/>
        <dsp:cNvSpPr/>
      </dsp:nvSpPr>
      <dsp:spPr>
        <a:xfrm>
          <a:off x="3316033" y="2348451"/>
          <a:ext cx="2245052" cy="2198292"/>
        </a:xfrm>
        <a:prstGeom prst="rect">
          <a:avLst/>
        </a:prstGeom>
        <a:solidFill>
          <a:schemeClr val="accent4">
            <a:hueOff val="-2815956"/>
            <a:satOff val="-28903"/>
            <a:lumOff val="12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a:solidFill>
                <a:schemeClr val="tx1"/>
              </a:solidFill>
              <a:latin typeface="Arial" panose="020B0604020202020204" pitchFamily="34" charset="0"/>
              <a:cs typeface="Arial" panose="020B0604020202020204" pitchFamily="34" charset="0"/>
            </a:rPr>
            <a:t>¿Para que diferentes fines se utiliza?</a:t>
          </a:r>
        </a:p>
        <a:p>
          <a:pPr lvl="0" algn="ctr" defTabSz="444500">
            <a:lnSpc>
              <a:spcPct val="90000"/>
            </a:lnSpc>
            <a:spcBef>
              <a:spcPct val="0"/>
            </a:spcBef>
            <a:spcAft>
              <a:spcPct val="35000"/>
            </a:spcAft>
          </a:pPr>
          <a:r>
            <a:rPr lang="es-ES" sz="1000" kern="1200">
              <a:solidFill>
                <a:schemeClr val="tx1"/>
              </a:solidFill>
              <a:latin typeface="Arial" panose="020B0604020202020204" pitchFamily="34" charset="0"/>
              <a:cs typeface="Arial" panose="020B0604020202020204" pitchFamily="34" charset="0"/>
            </a:rPr>
            <a:t>Los destinatarios de esta información son los alumnos, sus familiares  y la sociedad que se puede transformar en una institución docente, o el propio sistema educativo que validan la información en forma de certificaciones, diplomas o títulos académicos. Pero lo más importante de esta información es la claridad y brevedad de </a:t>
          </a:r>
          <a:r>
            <a:rPr lang="es-ES" sz="1000" kern="1200">
              <a:solidFill>
                <a:schemeClr val="tx1"/>
              </a:solidFill>
            </a:rPr>
            <a:t>la </a:t>
          </a:r>
          <a:r>
            <a:rPr lang="es-ES" sz="1000" kern="1200">
              <a:solidFill>
                <a:schemeClr val="tx1"/>
              </a:solidFill>
              <a:latin typeface="Arial" panose="020B0604020202020204" pitchFamily="34" charset="0"/>
              <a:cs typeface="Arial" panose="020B0604020202020204" pitchFamily="34" charset="0"/>
            </a:rPr>
            <a:t>misma y lo decisivo son las consecuencias sociales que de ella se derivan. </a:t>
          </a:r>
        </a:p>
      </dsp:txBody>
      <dsp:txXfrm>
        <a:off x="3316033" y="2348451"/>
        <a:ext cx="2245052" cy="2198292"/>
      </dsp:txXfrm>
    </dsp:sp>
    <dsp:sp modelId="{8037670D-FC40-4C90-86B7-E79A4492038D}">
      <dsp:nvSpPr>
        <dsp:cNvPr id="0" name=""/>
        <dsp:cNvSpPr/>
      </dsp:nvSpPr>
      <dsp:spPr>
        <a:xfrm>
          <a:off x="5807995" y="2356524"/>
          <a:ext cx="2469097" cy="2182144"/>
        </a:xfrm>
        <a:prstGeom prst="rect">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a:solidFill>
                <a:schemeClr val="tx1"/>
              </a:solidFill>
            </a:rPr>
            <a:t>¿</a:t>
          </a:r>
          <a:r>
            <a:rPr lang="es-ES" sz="1000" b="1" kern="1200">
              <a:solidFill>
                <a:schemeClr val="tx1"/>
              </a:solidFill>
              <a:latin typeface="Arial" panose="020B0604020202020204" pitchFamily="34" charset="0"/>
              <a:cs typeface="Arial" panose="020B0604020202020204" pitchFamily="34" charset="0"/>
            </a:rPr>
            <a:t>Con qué técnicas e instrumentación de evaluación cuenta y cómo son estos?</a:t>
          </a:r>
        </a:p>
        <a:p>
          <a:pPr lvl="0" algn="ctr" defTabSz="444500">
            <a:lnSpc>
              <a:spcPct val="90000"/>
            </a:lnSpc>
            <a:spcBef>
              <a:spcPct val="0"/>
            </a:spcBef>
            <a:spcAft>
              <a:spcPct val="35000"/>
            </a:spcAft>
          </a:pPr>
          <a:r>
            <a:rPr lang="es-ES" sz="1000" kern="1200">
              <a:solidFill>
                <a:schemeClr val="tx1"/>
              </a:solidFill>
              <a:latin typeface="Arial" panose="020B0604020202020204" pitchFamily="34" charset="0"/>
              <a:cs typeface="Arial" panose="020B0604020202020204" pitchFamily="34" charset="0"/>
            </a:rPr>
            <a:t>1.- Pruebas Normativas y Criteriales</a:t>
          </a:r>
        </a:p>
        <a:p>
          <a:pPr lvl="0" algn="ctr" defTabSz="444500">
            <a:lnSpc>
              <a:spcPct val="90000"/>
            </a:lnSpc>
            <a:spcBef>
              <a:spcPct val="0"/>
            </a:spcBef>
            <a:spcAft>
              <a:spcPct val="35000"/>
            </a:spcAft>
          </a:pPr>
          <a:r>
            <a:rPr lang="es-ES" sz="1000" kern="1200">
              <a:solidFill>
                <a:schemeClr val="tx1"/>
              </a:solidFill>
              <a:latin typeface="Arial" panose="020B0604020202020204" pitchFamily="34" charset="0"/>
              <a:cs typeface="Arial" panose="020B0604020202020204" pitchFamily="34" charset="0"/>
            </a:rPr>
            <a:t>2.- Ejercicios de autoevaluación</a:t>
          </a:r>
        </a:p>
        <a:p>
          <a:pPr lvl="0" algn="ctr" defTabSz="444500">
            <a:lnSpc>
              <a:spcPct val="90000"/>
            </a:lnSpc>
            <a:spcBef>
              <a:spcPct val="0"/>
            </a:spcBef>
            <a:spcAft>
              <a:spcPct val="35000"/>
            </a:spcAft>
          </a:pPr>
          <a:r>
            <a:rPr lang="es-ES" sz="1000" kern="1200">
              <a:solidFill>
                <a:schemeClr val="tx1"/>
              </a:solidFill>
              <a:latin typeface="Arial" panose="020B0604020202020204" pitchFamily="34" charset="0"/>
              <a:cs typeface="Arial" panose="020B0604020202020204" pitchFamily="34" charset="0"/>
            </a:rPr>
            <a:t>3.- Pruebas a distancia</a:t>
          </a:r>
        </a:p>
        <a:p>
          <a:pPr lvl="0" algn="ctr" defTabSz="444500">
            <a:lnSpc>
              <a:spcPct val="90000"/>
            </a:lnSpc>
            <a:spcBef>
              <a:spcPct val="0"/>
            </a:spcBef>
            <a:spcAft>
              <a:spcPct val="35000"/>
            </a:spcAft>
          </a:pPr>
          <a:r>
            <a:rPr lang="es-ES" sz="1000" kern="1200">
              <a:solidFill>
                <a:schemeClr val="tx1"/>
              </a:solidFill>
              <a:latin typeface="Arial" panose="020B0604020202020204" pitchFamily="34" charset="0"/>
              <a:cs typeface="Arial" panose="020B0604020202020204" pitchFamily="34" charset="0"/>
            </a:rPr>
            <a:t>4.- Pruebas a distancia</a:t>
          </a:r>
        </a:p>
        <a:p>
          <a:pPr lvl="0" algn="ctr" defTabSz="444500">
            <a:lnSpc>
              <a:spcPct val="90000"/>
            </a:lnSpc>
            <a:spcBef>
              <a:spcPct val="0"/>
            </a:spcBef>
            <a:spcAft>
              <a:spcPct val="35000"/>
            </a:spcAft>
          </a:pPr>
          <a:r>
            <a:rPr lang="es-ES" sz="1000" kern="1200">
              <a:solidFill>
                <a:schemeClr val="tx1"/>
              </a:solidFill>
              <a:latin typeface="Arial" panose="020B0604020202020204" pitchFamily="34" charset="0"/>
              <a:cs typeface="Arial" panose="020B0604020202020204" pitchFamily="34" charset="0"/>
            </a:rPr>
            <a:t>5.- Autoevaluación-Heteroevalauación</a:t>
          </a:r>
        </a:p>
      </dsp:txBody>
      <dsp:txXfrm>
        <a:off x="5807995" y="2356524"/>
        <a:ext cx="2469097" cy="21821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7D682-4495-43B4-B96C-10B9D5999BBE}" type="datetimeFigureOut">
              <a:rPr lang="es-ES" smtClean="0"/>
              <a:t>28/06/2018</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B94CE-7F74-44A5-A587-7BAFB8E297E2}" type="slidenum">
              <a:rPr lang="es-ES" smtClean="0"/>
              <a:t>‹Nº›</a:t>
            </a:fld>
            <a:endParaRPr lang="es-ES"/>
          </a:p>
        </p:txBody>
      </p:sp>
    </p:spTree>
    <p:extLst>
      <p:ext uri="{BB962C8B-B14F-4D97-AF65-F5344CB8AC3E}">
        <p14:creationId xmlns:p14="http://schemas.microsoft.com/office/powerpoint/2010/main" val="280255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4CB94CE-7F74-44A5-A587-7BAFB8E297E2}" type="slidenum">
              <a:rPr lang="es-ES" smtClean="0"/>
              <a:t>23</a:t>
            </a:fld>
            <a:endParaRPr lang="es-ES"/>
          </a:p>
        </p:txBody>
      </p:sp>
    </p:spTree>
    <p:extLst>
      <p:ext uri="{BB962C8B-B14F-4D97-AF65-F5344CB8AC3E}">
        <p14:creationId xmlns:p14="http://schemas.microsoft.com/office/powerpoint/2010/main" val="1431476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19" indent="0" algn="r">
              <a:buNone/>
              <a:defRPr>
                <a:solidFill>
                  <a:schemeClr val="tx1"/>
                </a:solidFill>
              </a:defRPr>
            </a:lvl1pPr>
            <a:lvl2pPr marL="457189" indent="0" algn="ctr">
              <a:buNone/>
            </a:lvl2pPr>
            <a:lvl3pPr marL="914378" indent="0" algn="ctr">
              <a:buNone/>
            </a:lvl3pPr>
            <a:lvl4pPr marL="1371566" indent="0" algn="ctr">
              <a:buNone/>
            </a:lvl4pPr>
            <a:lvl5pPr marL="1828754" indent="0" algn="ctr">
              <a:buNone/>
            </a:lvl5pPr>
            <a:lvl6pPr marL="2285943" indent="0" algn="ctr">
              <a:buNone/>
            </a:lvl6pPr>
            <a:lvl7pPr marL="2743132" indent="0" algn="ctr">
              <a:buNone/>
            </a:lvl7pPr>
            <a:lvl8pPr marL="3200320" indent="0" algn="ctr">
              <a:buNone/>
            </a:lvl8pPr>
            <a:lvl9pPr marL="3657509"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CCAFD7D7-FEB6-4FCF-98EA-A4AA8A4EEA48}" type="datetimeFigureOut">
              <a:rPr lang="es-ES" smtClean="0"/>
              <a:t>28/06/2018</a:t>
            </a:fld>
            <a:endParaRPr lang="es-ES"/>
          </a:p>
        </p:txBody>
      </p:sp>
      <p:sp>
        <p:nvSpPr>
          <p:cNvPr id="19" name="Footer Placeholder 18"/>
          <p:cNvSpPr>
            <a:spLocks noGrp="1"/>
          </p:cNvSpPr>
          <p:nvPr>
            <p:ph type="ftr" sz="quarter" idx="11"/>
          </p:nvPr>
        </p:nvSpPr>
        <p:spPr/>
        <p:txBody>
          <a:bodyPr/>
          <a:lstStyle/>
          <a:p>
            <a:endParaRPr lang="es-ES"/>
          </a:p>
        </p:txBody>
      </p:sp>
      <p:sp>
        <p:nvSpPr>
          <p:cNvPr id="27" name="Slide Number Placeholder 26"/>
          <p:cNvSpPr>
            <a:spLocks noGrp="1"/>
          </p:cNvSpPr>
          <p:nvPr>
            <p:ph type="sldNum" sz="quarter" idx="12"/>
          </p:nvPr>
        </p:nvSpPr>
        <p:spPr/>
        <p:txBody>
          <a:bodyPr/>
          <a:lstStyle/>
          <a:p>
            <a:fld id="{251EDEEF-50C3-41C9-93CE-9CA88CC1C65B}"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CCAFD7D7-FEB6-4FCF-98EA-A4AA8A4EEA48}" type="datetimeFigureOut">
              <a:rPr lang="es-ES" smtClean="0"/>
              <a:t>28/06/2018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1EDEEF-50C3-41C9-93CE-9CA88CC1C65B}"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CCAFD7D7-FEB6-4FCF-98EA-A4AA8A4EEA48}" type="datetimeFigureOut">
              <a:rPr lang="es-ES" smtClean="0"/>
              <a:t>28/06/2018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1EDEEF-50C3-41C9-93CE-9CA88CC1C65B}"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CCAFD7D7-FEB6-4FCF-98EA-A4AA8A4EEA48}" type="datetimeFigureOut">
              <a:rPr lang="es-ES" smtClean="0"/>
              <a:t>28/06/2018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1EDEEF-50C3-41C9-93CE-9CA88CC1C65B}"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CCAFD7D7-FEB6-4FCF-98EA-A4AA8A4EEA48}" type="datetimeFigureOut">
              <a:rPr lang="es-ES" smtClean="0"/>
              <a:t>28/06/2018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1EDEEF-50C3-41C9-93CE-9CA88CC1C65B}"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CCAFD7D7-FEB6-4FCF-98EA-A4AA8A4EEA48}" type="datetimeFigureOut">
              <a:rPr lang="es-ES" smtClean="0"/>
              <a:t>28/06/2018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51EDEEF-50C3-41C9-93CE-9CA88CC1C65B}"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CCAFD7D7-FEB6-4FCF-98EA-A4AA8A4EEA48}" type="datetimeFigureOut">
              <a:rPr lang="es-ES" smtClean="0"/>
              <a:t>28/06/2018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51EDEEF-50C3-41C9-93CE-9CA88CC1C65B}"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CCAFD7D7-FEB6-4FCF-98EA-A4AA8A4EEA48}" type="datetimeFigureOut">
              <a:rPr lang="es-ES" smtClean="0"/>
              <a:t>28/06/2018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51EDEEF-50C3-41C9-93CE-9CA88CC1C65B}"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FD7D7-FEB6-4FCF-98EA-A4AA8A4EEA48}" type="datetimeFigureOut">
              <a:rPr lang="es-ES" smtClean="0"/>
              <a:t>28/06/2018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51EDEEF-50C3-41C9-93CE-9CA88CC1C65B}"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CCAFD7D7-FEB6-4FCF-98EA-A4AA8A4EEA48}" type="datetimeFigureOut">
              <a:rPr lang="es-ES" smtClean="0"/>
              <a:t>28/06/2018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51EDEEF-50C3-41C9-93CE-9CA88CC1C65B}"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CCAFD7D7-FEB6-4FCF-98EA-A4AA8A4EEA48}" type="datetimeFigureOut">
              <a:rPr lang="es-ES" smtClean="0"/>
              <a:t>28/06/2018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8077200" y="6356351"/>
            <a:ext cx="609600" cy="365125"/>
          </a:xfrm>
        </p:spPr>
        <p:txBody>
          <a:bodyPr/>
          <a:lstStyle/>
          <a:p>
            <a:fld id="{251EDEEF-50C3-41C9-93CE-9CA88CC1C65B}" type="slidenum">
              <a:rPr lang="es-ES" smtClean="0"/>
              <a:t>‹Nº›</a:t>
            </a:fld>
            <a:endParaRPr lang="es-E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AFD7D7-FEB6-4FCF-98EA-A4AA8A4EEA48}" type="datetimeFigureOut">
              <a:rPr lang="es-ES" smtClean="0"/>
              <a:t>28/06/2018</a:t>
            </a:fld>
            <a:endParaRPr lang="es-ES"/>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1EDEEF-50C3-41C9-93CE-9CA88CC1C65B}" type="slidenum">
              <a:rPr lang="es-ES" smtClean="0"/>
              <a:t>‹Nº›</a:t>
            </a:fld>
            <a:endParaRPr lang="es-E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13" indent="-274313"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64" indent="-246882"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378" indent="-246882"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690" indent="-210307"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03" indent="-210307"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17" indent="-210307"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192" indent="-182876"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05" indent="-182876"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19" indent="-182876"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8"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2"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9.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package" Target="../embeddings/Documento_de_Microsoft_Word2.doc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40.emf"/></Relationships>
</file>

<file path=ppt/slides/_rels/slide65.xml.rels><?xml version="1.0" encoding="UTF-8" standalone="yes"?>
<Relationships xmlns="http://schemas.openxmlformats.org/package/2006/relationships"><Relationship Id="rId3" Type="http://schemas.openxmlformats.org/officeDocument/2006/relationships/package" Target="../embeddings/Documento_de_Microsoft_Word3.doc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41.emf"/></Relationships>
</file>

<file path=ppt/slides/_rels/slide66.xml.rels><?xml version="1.0" encoding="UTF-8" standalone="yes"?>
<Relationships xmlns="http://schemas.openxmlformats.org/package/2006/relationships"><Relationship Id="rId3" Type="http://schemas.openxmlformats.org/officeDocument/2006/relationships/package" Target="../embeddings/Documento_de_Microsoft_Word4.docx"/><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42.emf"/></Relationships>
</file>

<file path=ppt/slides/_rels/slide67.xml.rels><?xml version="1.0" encoding="UTF-8" standalone="yes"?>
<Relationships xmlns="http://schemas.openxmlformats.org/package/2006/relationships"><Relationship Id="rId3" Type="http://schemas.openxmlformats.org/officeDocument/2006/relationships/package" Target="../embeddings/Documento_de_Microsoft_Word5.docx"/><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43.emf"/></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package" Target="../embeddings/Documento_de_Microsoft_Word6.docx"/><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4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36822" y="461631"/>
            <a:ext cx="5470376" cy="1152127"/>
          </a:xfrm>
        </p:spPr>
        <p:txBody>
          <a:bodyPr>
            <a:normAutofit fontScale="90000"/>
          </a:bodyPr>
          <a:lstStyle/>
          <a:p>
            <a:pPr algn="ctr"/>
            <a:r>
              <a:rPr lang="es-ES" sz="2800" dirty="0"/>
              <a:t>Universidad Latina, Campus Sur. </a:t>
            </a:r>
            <a:br>
              <a:rPr lang="es-ES" sz="2800" dirty="0"/>
            </a:br>
            <a:r>
              <a:rPr lang="es-ES" sz="2800" dirty="0"/>
              <a:t>Clave 2344-98</a:t>
            </a:r>
            <a:br>
              <a:rPr lang="es-ES" sz="2800" dirty="0"/>
            </a:br>
            <a:endParaRPr lang="es-ES" sz="2800" dirty="0"/>
          </a:p>
        </p:txBody>
      </p:sp>
      <p:sp>
        <p:nvSpPr>
          <p:cNvPr id="3" name="2 Subtítulo"/>
          <p:cNvSpPr>
            <a:spLocks noGrp="1"/>
          </p:cNvSpPr>
          <p:nvPr>
            <p:ph type="subTitle" idx="1"/>
          </p:nvPr>
        </p:nvSpPr>
        <p:spPr>
          <a:xfrm>
            <a:off x="539553" y="1988841"/>
            <a:ext cx="8136904" cy="4392488"/>
          </a:xfrm>
        </p:spPr>
        <p:txBody>
          <a:bodyPr>
            <a:normAutofit fontScale="62500" lnSpcReduction="20000"/>
          </a:bodyPr>
          <a:lstStyle/>
          <a:p>
            <a:pPr algn="l"/>
            <a:r>
              <a:rPr lang="es-ES" dirty="0">
                <a:latin typeface="Arial" panose="020B0604020202020204" pitchFamily="34" charset="0"/>
                <a:cs typeface="Arial" panose="020B0604020202020204" pitchFamily="34" charset="0"/>
              </a:rPr>
              <a:t>Coordinador: Rogelio Miguel Quiroga </a:t>
            </a:r>
            <a:r>
              <a:rPr lang="es-ES" dirty="0" err="1">
                <a:latin typeface="Arial" panose="020B0604020202020204" pitchFamily="34" charset="0"/>
                <a:cs typeface="Arial" panose="020B0604020202020204" pitchFamily="34" charset="0"/>
              </a:rPr>
              <a:t>Marin</a:t>
            </a:r>
            <a:r>
              <a:rPr lang="es-ES" dirty="0">
                <a:latin typeface="Arial" panose="020B0604020202020204" pitchFamily="34" charset="0"/>
                <a:cs typeface="Arial" panose="020B0604020202020204" pitchFamily="34" charset="0"/>
              </a:rPr>
              <a:t> (Física II)</a:t>
            </a:r>
          </a:p>
          <a:p>
            <a:pPr algn="l"/>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Nataly</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Annel</a:t>
            </a:r>
            <a:r>
              <a:rPr lang="es-ES" dirty="0" smtClean="0">
                <a:latin typeface="Arial" panose="020B0604020202020204" pitchFamily="34" charset="0"/>
                <a:cs typeface="Arial" panose="020B0604020202020204" pitchFamily="34" charset="0"/>
              </a:rPr>
              <a:t> Guzmán Alegre (Inglés III)</a:t>
            </a:r>
          </a:p>
          <a:p>
            <a:pPr algn="l"/>
            <a:r>
              <a:rPr lang="es-ES" dirty="0" smtClean="0">
                <a:latin typeface="Arial" panose="020B0604020202020204" pitchFamily="34" charset="0"/>
                <a:cs typeface="Arial" panose="020B0604020202020204" pitchFamily="34" charset="0"/>
              </a:rPr>
              <a:t>                        Iván </a:t>
            </a:r>
            <a:r>
              <a:rPr lang="es-ES" dirty="0">
                <a:latin typeface="Arial" panose="020B0604020202020204" pitchFamily="34" charset="0"/>
                <a:cs typeface="Arial" panose="020B0604020202020204" pitchFamily="34" charset="0"/>
              </a:rPr>
              <a:t>Emmanuel Reyes Solís (Biología II)</a:t>
            </a:r>
          </a:p>
          <a:p>
            <a:pPr algn="l"/>
            <a:r>
              <a:rPr lang="es-ES" dirty="0" smtClean="0">
                <a:latin typeface="Arial" panose="020B0604020202020204" pitchFamily="34" charset="0"/>
                <a:cs typeface="Arial" panose="020B0604020202020204" pitchFamily="34" charset="0"/>
              </a:rPr>
              <a:t>                        Luis Fernando Montoya Guzmán (Taller de Cómputo II)</a:t>
            </a:r>
          </a:p>
          <a:p>
            <a:pPr algn="l"/>
            <a:r>
              <a:rPr lang="es-ES" dirty="0" smtClean="0">
                <a:latin typeface="Arial" panose="020B0604020202020204" pitchFamily="34" charset="0"/>
                <a:cs typeface="Arial" panose="020B0604020202020204" pitchFamily="34" charset="0"/>
              </a:rPr>
              <a:t>                        Samuel </a:t>
            </a:r>
            <a:r>
              <a:rPr lang="es-ES" dirty="0" err="1" smtClean="0">
                <a:latin typeface="Arial" panose="020B0604020202020204" pitchFamily="34" charset="0"/>
                <a:cs typeface="Arial" panose="020B0604020202020204" pitchFamily="34" charset="0"/>
              </a:rPr>
              <a:t>Maceda</a:t>
            </a:r>
            <a:r>
              <a:rPr lang="es-ES" dirty="0" smtClean="0">
                <a:latin typeface="Arial" panose="020B0604020202020204" pitchFamily="34" charset="0"/>
                <a:cs typeface="Arial" panose="020B0604020202020204" pitchFamily="34" charset="0"/>
              </a:rPr>
              <a:t> (Dibujo II)</a:t>
            </a:r>
          </a:p>
          <a:p>
            <a:pPr algn="l"/>
            <a:endParaRPr lang="es-ES" dirty="0" smtClean="0">
              <a:latin typeface="Arial" panose="020B0604020202020204" pitchFamily="34" charset="0"/>
              <a:cs typeface="Arial" panose="020B0604020202020204" pitchFamily="34" charset="0"/>
            </a:endParaRPr>
          </a:p>
          <a:p>
            <a:pPr algn="l"/>
            <a:r>
              <a:rPr lang="es-ES" dirty="0" smtClean="0">
                <a:latin typeface="Arial" panose="020B0604020202020204" pitchFamily="34" charset="0"/>
                <a:cs typeface="Arial" panose="020B0604020202020204" pitchFamily="34" charset="0"/>
              </a:rPr>
              <a:t>Equipo # 8</a:t>
            </a:r>
          </a:p>
          <a:p>
            <a:pPr algn="ctr"/>
            <a:endParaRPr lang="es-ES" dirty="0" smtClean="0">
              <a:latin typeface="Arial" panose="020B0604020202020204" pitchFamily="34" charset="0"/>
              <a:cs typeface="Arial" panose="020B0604020202020204" pitchFamily="34" charset="0"/>
            </a:endParaRPr>
          </a:p>
          <a:p>
            <a:pPr algn="l"/>
            <a:r>
              <a:rPr lang="es-ES" dirty="0" smtClean="0">
                <a:latin typeface="Arial" panose="020B0604020202020204" pitchFamily="34" charset="0"/>
                <a:cs typeface="Arial" panose="020B0604020202020204" pitchFamily="34" charset="0"/>
              </a:rPr>
              <a:t>Ciclo escolar : 2018-2</a:t>
            </a:r>
            <a:endParaRPr lang="es-ES" b="1" dirty="0" smtClean="0">
              <a:latin typeface="Arial" panose="020B0604020202020204" pitchFamily="34" charset="0"/>
              <a:cs typeface="Arial" panose="020B0604020202020204" pitchFamily="34" charset="0"/>
            </a:endParaRPr>
          </a:p>
          <a:p>
            <a:pPr algn="l"/>
            <a:r>
              <a:rPr lang="es-ES" dirty="0" smtClean="0">
                <a:latin typeface="Arial" panose="020B0604020202020204" pitchFamily="34" charset="0"/>
                <a:cs typeface="Arial" panose="020B0604020202020204" pitchFamily="34" charset="0"/>
              </a:rPr>
              <a:t>De Agosto 2018 a Mayo de 2019</a:t>
            </a:r>
            <a:endParaRPr lang="es-ES" b="1" dirty="0" smtClean="0">
              <a:latin typeface="Arial" panose="020B0604020202020204" pitchFamily="34" charset="0"/>
              <a:cs typeface="Arial" panose="020B0604020202020204" pitchFamily="34" charset="0"/>
            </a:endParaRPr>
          </a:p>
          <a:p>
            <a:pPr algn="l"/>
            <a:endParaRPr lang="es-ES" b="1" dirty="0" smtClean="0">
              <a:latin typeface="Arial" panose="020B0604020202020204" pitchFamily="34" charset="0"/>
              <a:cs typeface="Arial" panose="020B0604020202020204" pitchFamily="34" charset="0"/>
            </a:endParaRPr>
          </a:p>
          <a:p>
            <a:pPr algn="ctr"/>
            <a:r>
              <a:rPr lang="es-ES" dirty="0" smtClean="0">
                <a:latin typeface="Arial" panose="020B0604020202020204" pitchFamily="34" charset="0"/>
                <a:cs typeface="Arial" panose="020B0604020202020204" pitchFamily="34" charset="0"/>
              </a:rPr>
              <a:t>Proyecto:  </a:t>
            </a:r>
            <a:r>
              <a:rPr lang="es-ES" b="1" dirty="0" smtClean="0">
                <a:latin typeface="Arial" panose="020B0604020202020204" pitchFamily="34" charset="0"/>
                <a:cs typeface="Arial" panose="020B0604020202020204" pitchFamily="34" charset="0"/>
              </a:rPr>
              <a:t>Herramientas </a:t>
            </a:r>
            <a:r>
              <a:rPr lang="es-ES" b="1" dirty="0">
                <a:latin typeface="Arial" panose="020B0604020202020204" pitchFamily="34" charset="0"/>
                <a:cs typeface="Arial" panose="020B0604020202020204" pitchFamily="34" charset="0"/>
              </a:rPr>
              <a:t>artísticas y computacionales que muestran los </a:t>
            </a:r>
            <a:r>
              <a:rPr lang="es-ES" b="1" dirty="0" smtClean="0">
                <a:latin typeface="Arial" panose="020B0604020202020204" pitchFamily="34" charset="0"/>
                <a:cs typeface="Arial" panose="020B0604020202020204" pitchFamily="34" charset="0"/>
              </a:rPr>
              <a:t>impactos </a:t>
            </a:r>
            <a:r>
              <a:rPr lang="es-ES" b="1" dirty="0">
                <a:latin typeface="Arial" panose="020B0604020202020204" pitchFamily="34" charset="0"/>
                <a:cs typeface="Arial" panose="020B0604020202020204" pitchFamily="34" charset="0"/>
              </a:rPr>
              <a:t>de los residuos radiactivos de F</a:t>
            </a:r>
            <a:r>
              <a:rPr lang="es-ES" b="1" dirty="0" smtClean="0">
                <a:latin typeface="Arial" panose="020B0604020202020204" pitchFamily="34" charset="0"/>
                <a:cs typeface="Arial" panose="020B0604020202020204" pitchFamily="34" charset="0"/>
              </a:rPr>
              <a:t>ukushima </a:t>
            </a:r>
            <a:r>
              <a:rPr lang="es-ES" b="1" dirty="0">
                <a:latin typeface="Arial" panose="020B0604020202020204" pitchFamily="34" charset="0"/>
                <a:cs typeface="Arial" panose="020B0604020202020204" pitchFamily="34" charset="0"/>
              </a:rPr>
              <a:t>sobre el medio ambiente </a:t>
            </a:r>
            <a:endParaRPr lang="es-ES" b="1" dirty="0" smtClean="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r>
              <a:rPr lang="en-US" b="1" i="1" dirty="0">
                <a:latin typeface="Arial" panose="020B0604020202020204" pitchFamily="34" charset="0"/>
                <a:cs typeface="Arial" panose="020B0604020202020204" pitchFamily="34" charset="0"/>
              </a:rPr>
              <a:t>Artistic and computational tools that show the impacts of Fukushima radioactive waste on the environment </a:t>
            </a:r>
            <a:endParaRPr lang="es-ES" b="1" i="1" dirty="0">
              <a:latin typeface="Arial" panose="020B0604020202020204" pitchFamily="34" charset="0"/>
              <a:cs typeface="Arial" panose="020B0604020202020204" pitchFamily="34" charset="0"/>
            </a:endParaRPr>
          </a:p>
          <a:p>
            <a:pPr algn="ctr"/>
            <a:endParaRPr lang="es-ES" b="1" dirty="0" smtClean="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136815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05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836712"/>
            <a:ext cx="6264696" cy="46985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32160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836712"/>
            <a:ext cx="6300192" cy="47251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61413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196753"/>
            <a:ext cx="7644339" cy="42999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48046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l="10533" t="6922" r="26287"/>
          <a:stretch/>
        </p:blipFill>
        <p:spPr>
          <a:xfrm>
            <a:off x="1403649" y="821654"/>
            <a:ext cx="6408712" cy="48954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79315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7491" y="1916832"/>
            <a:ext cx="7851648" cy="1828800"/>
          </a:xfrm>
        </p:spPr>
        <p:txBody>
          <a:bodyPr>
            <a:noAutofit/>
          </a:bodyPr>
          <a:lstStyle/>
          <a:p>
            <a:pPr algn="ctr"/>
            <a:r>
              <a:rPr lang="es-ES" sz="3600" dirty="0">
                <a:solidFill>
                  <a:schemeClr val="tx1"/>
                </a:solidFill>
                <a:latin typeface="Arial" panose="020B0604020202020204" pitchFamily="34" charset="0"/>
                <a:cs typeface="Arial" panose="020B0604020202020204" pitchFamily="34" charset="0"/>
              </a:rPr>
              <a:t> </a:t>
            </a:r>
            <a:r>
              <a:rPr lang="es-ES" sz="3600" dirty="0">
                <a:solidFill>
                  <a:schemeClr val="tx1"/>
                </a:solidFill>
                <a:latin typeface="Arial" panose="020B0604020202020204" pitchFamily="34" charset="0"/>
                <a:cs typeface="Arial" panose="020B0604020202020204" pitchFamily="34" charset="0"/>
              </a:rPr>
              <a:t>Organizador </a:t>
            </a:r>
            <a:r>
              <a:rPr lang="es-ES" sz="3600" dirty="0">
                <a:solidFill>
                  <a:schemeClr val="tx1"/>
                </a:solidFill>
                <a:latin typeface="Arial" panose="020B0604020202020204" pitchFamily="34" charset="0"/>
                <a:cs typeface="Arial" panose="020B0604020202020204" pitchFamily="34" charset="0"/>
              </a:rPr>
              <a:t>gráfico que muestre los contenidos y conceptos de todas las asignaturas involucradas  en el proyecto y su interrelación</a:t>
            </a:r>
            <a:endParaRPr lang="es-ES" sz="3600"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8138566" y="476672"/>
            <a:ext cx="441146" cy="369332"/>
          </a:xfrm>
          <a:prstGeom prst="rect">
            <a:avLst/>
          </a:prstGeom>
        </p:spPr>
        <p:txBody>
          <a:bodyPr wrap="none">
            <a:spAutoFit/>
          </a:bodyPr>
          <a:lstStyle/>
          <a:p>
            <a:r>
              <a:rPr lang="es-ES" dirty="0">
                <a:latin typeface="Arial" panose="020B0604020202020204" pitchFamily="34" charset="0"/>
                <a:cs typeface="Arial" panose="020B0604020202020204" pitchFamily="34" charset="0"/>
              </a:rPr>
              <a:t>5b</a:t>
            </a:r>
            <a:endParaRPr lang="es-ES" dirty="0"/>
          </a:p>
        </p:txBody>
      </p:sp>
    </p:spTree>
    <p:extLst>
      <p:ext uri="{BB962C8B-B14F-4D97-AF65-F5344CB8AC3E}">
        <p14:creationId xmlns:p14="http://schemas.microsoft.com/office/powerpoint/2010/main" val="2678048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38" y="260649"/>
            <a:ext cx="8647326"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14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53306" y="2204864"/>
            <a:ext cx="7992888" cy="3785652"/>
          </a:xfrm>
          <a:prstGeom prst="rect">
            <a:avLst/>
          </a:prstGeom>
        </p:spPr>
        <p:txBody>
          <a:bodyPr wrap="square">
            <a:spAutoFit/>
          </a:bodyPr>
          <a:lstStyle/>
          <a:p>
            <a:pPr algn="ctr"/>
            <a:r>
              <a:rPr lang="es-ES" sz="2400" dirty="0">
                <a:latin typeface="Arial" panose="020B0604020202020204" pitchFamily="34" charset="0"/>
                <a:ea typeface="Century Gothic" panose="020B0502020202020204" pitchFamily="34" charset="0"/>
                <a:cs typeface="Arial" panose="020B0604020202020204" pitchFamily="34" charset="0"/>
              </a:rPr>
              <a:t>En Marzo del 2011 ocurrió un accidente en la planta nuclear de Fukushima, afectando 30 km a la redonda, incluyendo la ciudad de Fukushima por el escape radiactivo. Este proyecto tiene como objeto explicar las causas y consecuencias desde un punto de vista interdisciplinario, físico, biológico, y utilizando el idioma inglés para lograr un alcance global, además de apoyarse en herramientas importantes  como el dibujo y el uso de softwares para explicar el impacto que ha tenido en aquella ciudad y concientizar a los </a:t>
            </a:r>
            <a:r>
              <a:rPr lang="es-ES" sz="2400" dirty="0">
                <a:latin typeface="Arial" panose="020B0604020202020204" pitchFamily="34" charset="0"/>
                <a:ea typeface="Century Gothic" panose="020B0502020202020204" pitchFamily="34" charset="0"/>
                <a:cs typeface="Arial" panose="020B0604020202020204" pitchFamily="34" charset="0"/>
              </a:rPr>
              <a:t>estudiantes.</a:t>
            </a:r>
            <a:endParaRPr lang="es-ES" sz="2400" dirty="0">
              <a:latin typeface="Arial" panose="020B0604020202020204" pitchFamily="34" charset="0"/>
              <a:cs typeface="Arial" panose="020B0604020202020204" pitchFamily="34" charset="0"/>
            </a:endParaRPr>
          </a:p>
        </p:txBody>
      </p:sp>
      <p:sp>
        <p:nvSpPr>
          <p:cNvPr id="7" name="Título 6"/>
          <p:cNvSpPr>
            <a:spLocks noGrp="1"/>
          </p:cNvSpPr>
          <p:nvPr>
            <p:ph type="title"/>
          </p:nvPr>
        </p:nvSpPr>
        <p:spPr>
          <a:xfrm>
            <a:off x="457200" y="548680"/>
            <a:ext cx="8305800" cy="1143000"/>
          </a:xfrm>
        </p:spPr>
        <p:txBody>
          <a:bodyPr>
            <a:noAutofit/>
          </a:bodyPr>
          <a:lstStyle/>
          <a:p>
            <a:pPr algn="ctr"/>
            <a:r>
              <a:rPr lang="es-ES" sz="4800" dirty="0">
                <a:solidFill>
                  <a:schemeClr val="tx1"/>
                </a:solidFill>
                <a:latin typeface="Arial" panose="020B0604020202020204" pitchFamily="34" charset="0"/>
                <a:cs typeface="Arial" panose="020B0604020202020204" pitchFamily="34" charset="0"/>
              </a:rPr>
              <a:t> </a:t>
            </a:r>
            <a:r>
              <a:rPr lang="es-ES" sz="4000" dirty="0">
                <a:solidFill>
                  <a:schemeClr val="tx1"/>
                </a:solidFill>
                <a:latin typeface="Arial" panose="020B0604020202020204" pitchFamily="34" charset="0"/>
                <a:cs typeface="Arial" panose="020B0604020202020204" pitchFamily="34" charset="0"/>
              </a:rPr>
              <a:t>Introducción / Descripción del Proyecto</a:t>
            </a:r>
            <a:endParaRPr lang="es-ES" sz="4000" dirty="0">
              <a:solidFill>
                <a:schemeClr val="tx1"/>
              </a:solidFill>
              <a:latin typeface="Arial" panose="020B0604020202020204" pitchFamily="34" charset="0"/>
              <a:cs typeface="Arial" panose="020B0604020202020204" pitchFamily="34" charset="0"/>
            </a:endParaRPr>
          </a:p>
        </p:txBody>
      </p:sp>
      <p:sp>
        <p:nvSpPr>
          <p:cNvPr id="2" name="Rectángulo 1"/>
          <p:cNvSpPr/>
          <p:nvPr/>
        </p:nvSpPr>
        <p:spPr>
          <a:xfrm>
            <a:off x="8435465" y="214695"/>
            <a:ext cx="492443" cy="369332"/>
          </a:xfrm>
          <a:prstGeom prst="rect">
            <a:avLst/>
          </a:prstGeom>
        </p:spPr>
        <p:txBody>
          <a:bodyPr wrap="none">
            <a:spAutoFit/>
          </a:bodyPr>
          <a:lstStyle/>
          <a:p>
            <a:r>
              <a:rPr lang="es-ES" dirty="0">
                <a:latin typeface="Arial" panose="020B0604020202020204" pitchFamily="34" charset="0"/>
                <a:cs typeface="Arial" panose="020B0604020202020204" pitchFamily="34" charset="0"/>
              </a:rPr>
              <a:t>5c.</a:t>
            </a:r>
            <a:endParaRPr lang="es-ES" dirty="0"/>
          </a:p>
        </p:txBody>
      </p:sp>
    </p:spTree>
    <p:extLst>
      <p:ext uri="{BB962C8B-B14F-4D97-AF65-F5344CB8AC3E}">
        <p14:creationId xmlns:p14="http://schemas.microsoft.com/office/powerpoint/2010/main" val="3913247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0464" y="775130"/>
            <a:ext cx="6275040" cy="924712"/>
          </a:xfrm>
        </p:spPr>
        <p:txBody>
          <a:bodyPr>
            <a:noAutofit/>
          </a:bodyPr>
          <a:lstStyle/>
          <a:p>
            <a:pPr algn="ctr"/>
            <a:r>
              <a:rPr lang="es-ES" sz="4800" dirty="0">
                <a:solidFill>
                  <a:schemeClr val="tx1"/>
                </a:solidFill>
                <a:latin typeface="Arial" panose="020B0604020202020204" pitchFamily="34" charset="0"/>
                <a:cs typeface="Arial" panose="020B0604020202020204" pitchFamily="34" charset="0"/>
              </a:rPr>
              <a:t> </a:t>
            </a:r>
            <a:r>
              <a:rPr lang="es-ES" sz="4400" dirty="0">
                <a:solidFill>
                  <a:schemeClr val="tx1"/>
                </a:solidFill>
                <a:latin typeface="Arial" panose="020B0604020202020204" pitchFamily="34" charset="0"/>
                <a:cs typeface="Arial" panose="020B0604020202020204" pitchFamily="34" charset="0"/>
              </a:rPr>
              <a:t>Objetivo General</a:t>
            </a:r>
            <a:endParaRPr lang="es-ES" sz="4400"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323528" y="2420888"/>
            <a:ext cx="8208912" cy="2308324"/>
          </a:xfrm>
          <a:prstGeom prst="rect">
            <a:avLst/>
          </a:prstGeom>
        </p:spPr>
        <p:txBody>
          <a:bodyPr wrap="square">
            <a:spAutoFit/>
          </a:bodyPr>
          <a:lstStyle/>
          <a:p>
            <a:pPr algn="ctr"/>
            <a:r>
              <a:rPr lang="es-ES" sz="2400" dirty="0">
                <a:latin typeface="Arial" panose="020B0604020202020204" pitchFamily="34" charset="0"/>
                <a:ea typeface="Century Gothic" panose="020B0502020202020204" pitchFamily="34" charset="0"/>
                <a:cs typeface="Arial" panose="020B0604020202020204" pitchFamily="34" charset="0"/>
              </a:rPr>
              <a:t>Explicar por medio de herramientas prácticas para el alumno (dibujos y </a:t>
            </a:r>
            <a:r>
              <a:rPr lang="es-ES" sz="2400" dirty="0" err="1">
                <a:latin typeface="Arial" panose="020B0604020202020204" pitchFamily="34" charset="0"/>
                <a:ea typeface="Century Gothic" panose="020B0502020202020204" pitchFamily="34" charset="0"/>
                <a:cs typeface="Arial" panose="020B0604020202020204" pitchFamily="34" charset="0"/>
              </a:rPr>
              <a:t>power</a:t>
            </a:r>
            <a:r>
              <a:rPr lang="es-ES" sz="2400" dirty="0">
                <a:latin typeface="Arial" panose="020B0604020202020204" pitchFamily="34" charset="0"/>
                <a:ea typeface="Century Gothic" panose="020B0502020202020204" pitchFamily="34" charset="0"/>
                <a:cs typeface="Arial" panose="020B0604020202020204" pitchFamily="34" charset="0"/>
              </a:rPr>
              <a:t> </a:t>
            </a:r>
            <a:r>
              <a:rPr lang="es-ES" sz="2400" dirty="0" err="1">
                <a:latin typeface="Arial" panose="020B0604020202020204" pitchFamily="34" charset="0"/>
                <a:ea typeface="Century Gothic" panose="020B0502020202020204" pitchFamily="34" charset="0"/>
                <a:cs typeface="Arial" panose="020B0604020202020204" pitchFamily="34" charset="0"/>
              </a:rPr>
              <a:t>point</a:t>
            </a:r>
            <a:r>
              <a:rPr lang="es-ES" sz="2400" dirty="0">
                <a:latin typeface="Arial" panose="020B0604020202020204" pitchFamily="34" charset="0"/>
                <a:ea typeface="Century Gothic" panose="020B0502020202020204" pitchFamily="34" charset="0"/>
                <a:cs typeface="Arial" panose="020B0604020202020204" pitchFamily="34" charset="0"/>
              </a:rPr>
              <a:t>) tanto en inglés como en español, las causas y consecuencias que provocó el accidente de la Central Nuclear de Fukushima ocurrido en el 2011, en diferentes ámbitos entre ellos el social, el biológico, y el ambiental.</a:t>
            </a:r>
            <a:endParaRPr lang="es-ES" sz="2400" dirty="0">
              <a:latin typeface="Arial" panose="020B0604020202020204" pitchFamily="34" charset="0"/>
              <a:cs typeface="Arial" panose="020B0604020202020204" pitchFamily="34" charset="0"/>
            </a:endParaRPr>
          </a:p>
        </p:txBody>
      </p:sp>
      <p:sp>
        <p:nvSpPr>
          <p:cNvPr id="4" name="Rectángulo 3"/>
          <p:cNvSpPr/>
          <p:nvPr/>
        </p:nvSpPr>
        <p:spPr>
          <a:xfrm>
            <a:off x="8091294" y="334756"/>
            <a:ext cx="441146" cy="369332"/>
          </a:xfrm>
          <a:prstGeom prst="rect">
            <a:avLst/>
          </a:prstGeom>
        </p:spPr>
        <p:txBody>
          <a:bodyPr wrap="none">
            <a:spAutoFit/>
          </a:bodyPr>
          <a:lstStyle/>
          <a:p>
            <a:r>
              <a:rPr lang="es-ES" dirty="0">
                <a:latin typeface="Arial" panose="020B0604020202020204" pitchFamily="34" charset="0"/>
                <a:cs typeface="Arial" panose="020B0604020202020204" pitchFamily="34" charset="0"/>
              </a:rPr>
              <a:t>5d</a:t>
            </a:r>
            <a:endParaRPr lang="es-ES" dirty="0"/>
          </a:p>
        </p:txBody>
      </p:sp>
    </p:spTree>
    <p:extLst>
      <p:ext uri="{BB962C8B-B14F-4D97-AF65-F5344CB8AC3E}">
        <p14:creationId xmlns:p14="http://schemas.microsoft.com/office/powerpoint/2010/main" val="1911811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4705"/>
            <a:ext cx="8305800" cy="924712"/>
          </a:xfrm>
        </p:spPr>
        <p:txBody>
          <a:bodyPr>
            <a:normAutofit/>
          </a:bodyPr>
          <a:lstStyle/>
          <a:p>
            <a:pPr algn="ctr"/>
            <a:r>
              <a:rPr lang="es-ES" sz="4800" dirty="0">
                <a:solidFill>
                  <a:schemeClr val="tx1"/>
                </a:solidFill>
                <a:latin typeface="Arial" panose="020B0604020202020204" pitchFamily="34" charset="0"/>
                <a:cs typeface="Arial" panose="020B0604020202020204" pitchFamily="34" charset="0"/>
              </a:rPr>
              <a:t>O</a:t>
            </a:r>
            <a:r>
              <a:rPr lang="es-ES" sz="4800" dirty="0">
                <a:solidFill>
                  <a:schemeClr val="tx1"/>
                </a:solidFill>
                <a:latin typeface="Arial" panose="020B0604020202020204" pitchFamily="34" charset="0"/>
                <a:cs typeface="Arial" panose="020B0604020202020204" pitchFamily="34" charset="0"/>
              </a:rPr>
              <a:t>bjetivo de cada asignatura</a:t>
            </a:r>
            <a:endParaRPr lang="es-ES" sz="4800"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498376" y="2348880"/>
            <a:ext cx="8223448" cy="3151632"/>
          </a:xfrm>
          <a:prstGeom prst="rect">
            <a:avLst/>
          </a:prstGeom>
        </p:spPr>
        <p:txBody>
          <a:bodyPr wrap="square">
            <a:spAutoFit/>
          </a:bodyPr>
          <a:lstStyle/>
          <a:p>
            <a:pPr>
              <a:lnSpc>
                <a:spcPct val="115000"/>
              </a:lnSpc>
            </a:pPr>
            <a:r>
              <a:rPr lang="es-ES" sz="2400" b="1" u="sng" dirty="0">
                <a:solidFill>
                  <a:srgbClr val="000000"/>
                </a:solidFill>
                <a:latin typeface="Arial" panose="020B0604020202020204" pitchFamily="34" charset="0"/>
                <a:ea typeface="Century Gothic" panose="020B0502020202020204" pitchFamily="34" charset="0"/>
                <a:cs typeface="Arial" panose="020B0604020202020204" pitchFamily="34" charset="0"/>
              </a:rPr>
              <a:t>Biología: </a:t>
            </a:r>
            <a:r>
              <a:rPr lang="es-ES" sz="2000" dirty="0">
                <a:solidFill>
                  <a:srgbClr val="000000"/>
                </a:solidFill>
                <a:latin typeface="Arial" panose="020B0604020202020204" pitchFamily="34" charset="0"/>
                <a:ea typeface="Century Gothic" panose="020B0502020202020204" pitchFamily="34" charset="0"/>
                <a:cs typeface="Arial" panose="020B0604020202020204" pitchFamily="34" charset="0"/>
              </a:rPr>
              <a:t>Comprender </a:t>
            </a:r>
            <a:r>
              <a:rPr lang="es-ES" sz="2000" dirty="0">
                <a:solidFill>
                  <a:srgbClr val="000000"/>
                </a:solidFill>
                <a:latin typeface="Arial" panose="020B0604020202020204" pitchFamily="34" charset="0"/>
                <a:ea typeface="Century Gothic" panose="020B0502020202020204" pitchFamily="34" charset="0"/>
                <a:cs typeface="Arial" panose="020B0604020202020204" pitchFamily="34" charset="0"/>
              </a:rPr>
              <a:t>el impacto que tiene en el medio ambiente, la radiación nuclear del accidente de Fukushima</a:t>
            </a:r>
            <a:r>
              <a:rPr lang="es-ES" sz="2000" dirty="0">
                <a:solidFill>
                  <a:srgbClr val="000000"/>
                </a:solidFill>
                <a:latin typeface="Arial" panose="020B0604020202020204" pitchFamily="34" charset="0"/>
                <a:ea typeface="Century Gothic" panose="020B0502020202020204" pitchFamily="34" charset="0"/>
                <a:cs typeface="Arial" panose="020B0604020202020204" pitchFamily="34" charset="0"/>
              </a:rPr>
              <a:t>.</a:t>
            </a:r>
          </a:p>
          <a:p>
            <a:pPr algn="ctr">
              <a:lnSpc>
                <a:spcPct val="115000"/>
              </a:lnSpc>
            </a:pPr>
            <a:endParaRPr lang="es-ES" sz="2000" dirty="0">
              <a:solidFill>
                <a:srgbClr val="000000"/>
              </a:solidFill>
              <a:latin typeface="Arial" panose="020B0604020202020204" pitchFamily="34" charset="0"/>
              <a:ea typeface="Century Gothic" panose="020B0502020202020204" pitchFamily="34" charset="0"/>
              <a:cs typeface="Arial" panose="020B0604020202020204" pitchFamily="34" charset="0"/>
            </a:endParaRPr>
          </a:p>
          <a:p>
            <a:pPr>
              <a:lnSpc>
                <a:spcPct val="115000"/>
              </a:lnSpc>
            </a:pPr>
            <a:r>
              <a:rPr lang="es-ES" sz="2400" b="1" u="sng" dirty="0">
                <a:solidFill>
                  <a:srgbClr val="000000"/>
                </a:solidFill>
                <a:latin typeface="Arial" panose="020B0604020202020204" pitchFamily="34" charset="0"/>
                <a:ea typeface="Arial" panose="020B0604020202020204" pitchFamily="34" charset="0"/>
                <a:cs typeface="Arial" panose="020B0604020202020204" pitchFamily="34" charset="0"/>
              </a:rPr>
              <a:t>Física: </a:t>
            </a:r>
            <a:r>
              <a:rPr lang="es-ES" sz="2000" dirty="0">
                <a:latin typeface="Arial" panose="020B0604020202020204" pitchFamily="34" charset="0"/>
                <a:cs typeface="Arial" panose="020B0604020202020204" pitchFamily="34" charset="0"/>
              </a:rPr>
              <a:t>Explicar </a:t>
            </a:r>
            <a:r>
              <a:rPr lang="es-ES" sz="2000" dirty="0">
                <a:latin typeface="Arial" panose="020B0604020202020204" pitchFamily="34" charset="0"/>
                <a:cs typeface="Arial" panose="020B0604020202020204" pitchFamily="34" charset="0"/>
              </a:rPr>
              <a:t>las causas y consecuencias desde el punto de vista de la física nuclear la explosión de la planta de Fukushima.</a:t>
            </a:r>
          </a:p>
          <a:p>
            <a:r>
              <a:rPr lang="es-ES" sz="2400" dirty="0">
                <a:latin typeface="Arial" panose="020B0604020202020204" pitchFamily="34" charset="0"/>
                <a:cs typeface="Arial" panose="020B0604020202020204" pitchFamily="34" charset="0"/>
              </a:rPr>
              <a:t> </a:t>
            </a:r>
          </a:p>
          <a:p>
            <a:pPr>
              <a:lnSpc>
                <a:spcPct val="115000"/>
              </a:lnSpc>
            </a:pPr>
            <a:r>
              <a:rPr lang="es-ES" sz="2400" b="1" u="sng" dirty="0">
                <a:solidFill>
                  <a:srgbClr val="000000"/>
                </a:solidFill>
                <a:latin typeface="Arial" panose="020B0604020202020204" pitchFamily="34" charset="0"/>
                <a:ea typeface="Arial" panose="020B0604020202020204" pitchFamily="34" charset="0"/>
                <a:cs typeface="Arial" panose="020B0604020202020204" pitchFamily="34" charset="0"/>
              </a:rPr>
              <a:t>Inglés: </a:t>
            </a:r>
            <a:r>
              <a:rPr lang="es-ES" sz="2000" dirty="0">
                <a:latin typeface="Arial" panose="020B0604020202020204" pitchFamily="34" charset="0"/>
                <a:cs typeface="Arial" panose="020B0604020202020204" pitchFamily="34" charset="0"/>
              </a:rPr>
              <a:t>Reforzar </a:t>
            </a:r>
            <a:r>
              <a:rPr lang="es-ES" sz="2000" dirty="0">
                <a:latin typeface="Arial" panose="020B0604020202020204" pitchFamily="34" charset="0"/>
                <a:cs typeface="Arial" panose="020B0604020202020204" pitchFamily="34" charset="0"/>
              </a:rPr>
              <a:t>en el alumno, el uso </a:t>
            </a:r>
            <a:r>
              <a:rPr lang="es-ES" sz="2000" dirty="0">
                <a:latin typeface="Arial" panose="020B0604020202020204" pitchFamily="34" charset="0"/>
                <a:cs typeface="Arial" panose="020B0604020202020204" pitchFamily="34" charset="0"/>
              </a:rPr>
              <a:t>del idioma inglés, </a:t>
            </a:r>
            <a:r>
              <a:rPr lang="es-ES" sz="2000" dirty="0">
                <a:latin typeface="Arial" panose="020B0604020202020204" pitchFamily="34" charset="0"/>
                <a:cs typeface="Arial" panose="020B0604020202020204" pitchFamily="34" charset="0"/>
              </a:rPr>
              <a:t>para lograr que el proyecto tenga un alcance global.</a:t>
            </a:r>
            <a:endParaRPr lang="es-ES" sz="2000" dirty="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08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548680"/>
            <a:ext cx="8305800" cy="780696"/>
          </a:xfrm>
        </p:spPr>
        <p:txBody>
          <a:bodyPr>
            <a:normAutofit/>
          </a:bodyPr>
          <a:lstStyle/>
          <a:p>
            <a:pPr algn="ctr"/>
            <a:r>
              <a:rPr lang="es-ES" sz="4800" dirty="0">
                <a:solidFill>
                  <a:schemeClr val="tx1"/>
                </a:solidFill>
                <a:latin typeface="Arial" panose="020B0604020202020204" pitchFamily="34" charset="0"/>
                <a:cs typeface="Arial" panose="020B0604020202020204" pitchFamily="34" charset="0"/>
              </a:rPr>
              <a:t> Preguntas generadoras</a:t>
            </a:r>
            <a:endParaRPr lang="es-ES" sz="4800"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395536" y="1922819"/>
            <a:ext cx="8305800" cy="4498924"/>
          </a:xfrm>
          <a:prstGeom prst="rect">
            <a:avLst/>
          </a:prstGeom>
        </p:spPr>
        <p:txBody>
          <a:bodyPr wrap="square">
            <a:spAutoFit/>
          </a:bodyPr>
          <a:lstStyle/>
          <a:p>
            <a:pPr>
              <a:lnSpc>
                <a:spcPct val="115000"/>
              </a:lnSpc>
            </a:pPr>
            <a:r>
              <a:rPr lang="es-ES" sz="2000" b="1" dirty="0">
                <a:solidFill>
                  <a:srgbClr val="000000"/>
                </a:solidFill>
                <a:latin typeface="Arial" panose="020B0604020202020204" pitchFamily="34" charset="0"/>
                <a:ea typeface="Century Gothic" panose="020B0502020202020204" pitchFamily="34" charset="0"/>
                <a:cs typeface="Arial" panose="020B0604020202020204" pitchFamily="34" charset="0"/>
              </a:rPr>
              <a:t>Biología</a:t>
            </a:r>
            <a:endParaRPr lang="es-ES" sz="20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s-ES" dirty="0">
                <a:solidFill>
                  <a:srgbClr val="000000"/>
                </a:solidFill>
                <a:latin typeface="Arial" panose="020B0604020202020204" pitchFamily="34" charset="0"/>
                <a:ea typeface="Century Gothic" panose="020B0502020202020204" pitchFamily="34" charset="0"/>
                <a:cs typeface="Arial" panose="020B0604020202020204" pitchFamily="34" charset="0"/>
              </a:rPr>
              <a:t>1.- ¿Cómo ha afectado la flora y fauna de la ciudad la explosión de la planta Nuclear?</a:t>
            </a:r>
            <a:endParaRPr lang="es-ES"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s-ES" dirty="0">
                <a:solidFill>
                  <a:srgbClr val="000000"/>
                </a:solidFill>
                <a:latin typeface="Arial" panose="020B0604020202020204" pitchFamily="34" charset="0"/>
                <a:ea typeface="Century Gothic" panose="020B0502020202020204" pitchFamily="34" charset="0"/>
                <a:cs typeface="Arial" panose="020B0604020202020204" pitchFamily="34" charset="0"/>
              </a:rPr>
              <a:t>2.- ¿Qué daño ha provocado a los habitantes de la región?</a:t>
            </a:r>
            <a:endParaRPr lang="es-ES"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s-ES" dirty="0">
                <a:solidFill>
                  <a:srgbClr val="000000"/>
                </a:solidFill>
                <a:latin typeface="Arial" panose="020B0604020202020204" pitchFamily="34" charset="0"/>
                <a:ea typeface="Century Gothic" panose="020B0502020202020204" pitchFamily="34" charset="0"/>
                <a:cs typeface="Arial" panose="020B0604020202020204" pitchFamily="34" charset="0"/>
              </a:rPr>
              <a:t>3.- ¿Cuáles son los principales daños biológicos </a:t>
            </a:r>
            <a:endParaRPr lang="es-ES"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s-ES" dirty="0">
                <a:solidFill>
                  <a:srgbClr val="000000"/>
                </a:solidFill>
                <a:latin typeface="Arial" panose="020B0604020202020204" pitchFamily="34" charset="0"/>
                <a:ea typeface="Century Gothic" panose="020B0502020202020204" pitchFamily="34" charset="0"/>
                <a:cs typeface="Arial" panose="020B0604020202020204" pitchFamily="34" charset="0"/>
              </a:rPr>
              <a:t>4.- ¿Cómo se protege a la población en la actualidad?</a:t>
            </a:r>
            <a:endParaRPr lang="es-ES"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s-ES" dirty="0">
                <a:solidFill>
                  <a:srgbClr val="000000"/>
                </a:solidFill>
                <a:latin typeface="Arial" panose="020B0604020202020204" pitchFamily="34" charset="0"/>
                <a:ea typeface="Century Gothic" panose="020B0502020202020204" pitchFamily="34" charset="0"/>
                <a:cs typeface="Arial" panose="020B0604020202020204" pitchFamily="34" charset="0"/>
              </a:rPr>
              <a:t> </a:t>
            </a:r>
            <a:endParaRPr lang="es-ES"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s-ES" sz="2000" b="1" dirty="0">
                <a:solidFill>
                  <a:srgbClr val="000000"/>
                </a:solidFill>
                <a:latin typeface="Arial" panose="020B0604020202020204" pitchFamily="34" charset="0"/>
                <a:ea typeface="Century Gothic" panose="020B0502020202020204" pitchFamily="34" charset="0"/>
                <a:cs typeface="Arial" panose="020B0604020202020204" pitchFamily="34" charset="0"/>
              </a:rPr>
              <a:t>Física</a:t>
            </a:r>
            <a:endParaRPr lang="es-ES" sz="20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s-ES" dirty="0">
                <a:solidFill>
                  <a:srgbClr val="000000"/>
                </a:solidFill>
                <a:latin typeface="Arial" panose="020B0604020202020204" pitchFamily="34" charset="0"/>
                <a:ea typeface="Century Gothic" panose="020B0502020202020204" pitchFamily="34" charset="0"/>
                <a:cs typeface="Arial" panose="020B0604020202020204" pitchFamily="34" charset="0"/>
              </a:rPr>
              <a:t> </a:t>
            </a:r>
            <a:r>
              <a:rPr lang="es-ES" dirty="0">
                <a:solidFill>
                  <a:srgbClr val="000000"/>
                </a:solidFill>
                <a:latin typeface="Arial" panose="020B0604020202020204" pitchFamily="34" charset="0"/>
                <a:ea typeface="Century Gothic" panose="020B0502020202020204" pitchFamily="34" charset="0"/>
                <a:cs typeface="Arial" panose="020B0604020202020204" pitchFamily="34" charset="0"/>
              </a:rPr>
              <a:t>1</a:t>
            </a:r>
            <a:r>
              <a:rPr lang="es-ES" dirty="0">
                <a:solidFill>
                  <a:srgbClr val="000000"/>
                </a:solidFill>
                <a:latin typeface="Arial" panose="020B0604020202020204" pitchFamily="34" charset="0"/>
                <a:ea typeface="Century Gothic" panose="020B0502020202020204" pitchFamily="34" charset="0"/>
                <a:cs typeface="Arial" panose="020B0604020202020204" pitchFamily="34" charset="0"/>
              </a:rPr>
              <a:t>.- ¿Cuáles fueron las fallas técnicas que provocaron el accidente en Fukushima?</a:t>
            </a:r>
            <a:endParaRPr lang="es-ES"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s-ES" dirty="0">
                <a:solidFill>
                  <a:srgbClr val="000000"/>
                </a:solidFill>
                <a:latin typeface="Arial" panose="020B0604020202020204" pitchFamily="34" charset="0"/>
                <a:ea typeface="Century Gothic" panose="020B0502020202020204" pitchFamily="34" charset="0"/>
                <a:cs typeface="Arial" panose="020B0604020202020204" pitchFamily="34" charset="0"/>
              </a:rPr>
              <a:t>2.-  ¿Cuáles fueron los alcances radiactivos de este accidente?</a:t>
            </a:r>
            <a:endParaRPr lang="es-ES"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s-ES" dirty="0">
                <a:solidFill>
                  <a:srgbClr val="000000"/>
                </a:solidFill>
                <a:latin typeface="Arial" panose="020B0604020202020204" pitchFamily="34" charset="0"/>
                <a:ea typeface="Century Gothic" panose="020B0502020202020204" pitchFamily="34" charset="0"/>
                <a:cs typeface="Arial" panose="020B0604020202020204" pitchFamily="34" charset="0"/>
              </a:rPr>
              <a:t>3.- ¿Cómo se puede revertir esta situación en la actualidad?</a:t>
            </a:r>
            <a:endParaRPr lang="es-ES"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s-ES" dirty="0">
                <a:solidFill>
                  <a:srgbClr val="000000"/>
                </a:solidFill>
                <a:latin typeface="Arial" panose="020B0604020202020204" pitchFamily="34" charset="0"/>
                <a:ea typeface="Century Gothic" panose="020B0502020202020204" pitchFamily="34" charset="0"/>
                <a:cs typeface="Arial" panose="020B0604020202020204" pitchFamily="34" charset="0"/>
              </a:rPr>
              <a:t>4.- ¿Qué otras consecuencias se presentaron por el accidente?</a:t>
            </a:r>
            <a:endParaRPr lang="es-ES"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s-ES" sz="1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sz="1100" dirty="0">
              <a:solidFill>
                <a:srgbClr val="000000"/>
              </a:solidFill>
              <a:latin typeface="Arial" panose="020B0604020202020204" pitchFamily="34" charset="0"/>
              <a:ea typeface="Arial" panose="020B0604020202020204" pitchFamily="34" charset="0"/>
            </a:endParaRPr>
          </a:p>
        </p:txBody>
      </p:sp>
      <p:sp>
        <p:nvSpPr>
          <p:cNvPr id="4" name="Rectángulo 3"/>
          <p:cNvSpPr/>
          <p:nvPr/>
        </p:nvSpPr>
        <p:spPr>
          <a:xfrm>
            <a:off x="8260190" y="364014"/>
            <a:ext cx="441146" cy="369332"/>
          </a:xfrm>
          <a:prstGeom prst="rect">
            <a:avLst/>
          </a:prstGeom>
        </p:spPr>
        <p:txBody>
          <a:bodyPr wrap="none">
            <a:spAutoFit/>
          </a:bodyPr>
          <a:lstStyle/>
          <a:p>
            <a:r>
              <a:rPr lang="es-ES" dirty="0">
                <a:latin typeface="Arial" panose="020B0604020202020204" pitchFamily="34" charset="0"/>
                <a:cs typeface="Arial" panose="020B0604020202020204" pitchFamily="34" charset="0"/>
              </a:rPr>
              <a:t>5e</a:t>
            </a:r>
            <a:endParaRPr lang="es-ES" dirty="0"/>
          </a:p>
        </p:txBody>
      </p:sp>
    </p:spTree>
    <p:extLst>
      <p:ext uri="{BB962C8B-B14F-4D97-AF65-F5344CB8AC3E}">
        <p14:creationId xmlns:p14="http://schemas.microsoft.com/office/powerpoint/2010/main" val="2015852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Índice de apartados del portafolio</a:t>
            </a:r>
            <a:endParaRPr lang="es-ES" dirty="0"/>
          </a:p>
        </p:txBody>
      </p:sp>
      <p:sp>
        <p:nvSpPr>
          <p:cNvPr id="3" name="2 Marcador de contenido"/>
          <p:cNvSpPr>
            <a:spLocks noGrp="1"/>
          </p:cNvSpPr>
          <p:nvPr>
            <p:ph idx="1"/>
          </p:nvPr>
        </p:nvSpPr>
        <p:spPr/>
        <p:txBody>
          <a:bodyPr>
            <a:normAutofit fontScale="92500" lnSpcReduction="10000"/>
          </a:bodyPr>
          <a:lstStyle/>
          <a:p>
            <a:pPr marL="0" indent="0">
              <a:buNone/>
            </a:pPr>
            <a:r>
              <a:rPr lang="es-ES" dirty="0" smtClean="0"/>
              <a:t>5.a  Productos generados en la primera sesión de trabajo. Productos:</a:t>
            </a:r>
          </a:p>
          <a:p>
            <a:pPr marL="0" indent="0">
              <a:buNone/>
            </a:pPr>
            <a:endParaRPr lang="es-ES" dirty="0" smtClean="0"/>
          </a:p>
          <a:p>
            <a:r>
              <a:rPr lang="es-ES" dirty="0" smtClean="0"/>
              <a:t>1. Producto 1. C.A.I.A.C. Conclusiones Generales.</a:t>
            </a:r>
          </a:p>
          <a:p>
            <a:pPr marL="0" indent="0">
              <a:buNone/>
            </a:pPr>
            <a:endParaRPr lang="es-ES" dirty="0" smtClean="0"/>
          </a:p>
          <a:p>
            <a:r>
              <a:rPr lang="es-ES" dirty="0" smtClean="0"/>
              <a:t>2. Producto 3. Fotografías de la sesión tomadas por los propios grupos y la persona asignada para tal fin.</a:t>
            </a:r>
          </a:p>
          <a:p>
            <a:pPr marL="0" indent="0">
              <a:buNone/>
            </a:pPr>
            <a:endParaRPr lang="es-ES" dirty="0" smtClean="0"/>
          </a:p>
          <a:p>
            <a:pPr marL="0" indent="0">
              <a:buNone/>
            </a:pPr>
            <a:r>
              <a:rPr lang="es-ES" dirty="0" smtClean="0"/>
              <a:t>5.b    Organizador gráfico que muestre los contenidos y conceptos de todas las asignaturas involucradas  en el proyecto y su interrelación. (Producto 2.)</a:t>
            </a:r>
            <a:endParaRPr lang="es-ES" dirty="0"/>
          </a:p>
        </p:txBody>
      </p:sp>
    </p:spTree>
    <p:extLst>
      <p:ext uri="{BB962C8B-B14F-4D97-AF65-F5344CB8AC3E}">
        <p14:creationId xmlns:p14="http://schemas.microsoft.com/office/powerpoint/2010/main" val="1669210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4372" y="908720"/>
            <a:ext cx="8305800" cy="1143000"/>
          </a:xfrm>
        </p:spPr>
        <p:txBody>
          <a:bodyPr>
            <a:normAutofit/>
          </a:bodyPr>
          <a:lstStyle/>
          <a:p>
            <a:pPr algn="ctr"/>
            <a:r>
              <a:rPr lang="es-ES" sz="4800" dirty="0">
                <a:solidFill>
                  <a:schemeClr val="tx1"/>
                </a:solidFill>
                <a:latin typeface="Arial" panose="020B0604020202020204" pitchFamily="34" charset="0"/>
                <a:cs typeface="Arial" panose="020B0604020202020204" pitchFamily="34" charset="0"/>
              </a:rPr>
              <a:t>Detonador</a:t>
            </a:r>
            <a:endParaRPr lang="es-ES" sz="4800"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464372" y="2564904"/>
            <a:ext cx="8511480" cy="2733056"/>
          </a:xfrm>
          <a:prstGeom prst="rect">
            <a:avLst/>
          </a:prstGeom>
        </p:spPr>
        <p:txBody>
          <a:bodyPr wrap="square">
            <a:spAutoFit/>
          </a:bodyPr>
          <a:lstStyle/>
          <a:p>
            <a:pPr algn="ctr"/>
            <a:r>
              <a:rPr lang="es-ES" sz="2400" dirty="0">
                <a:solidFill>
                  <a:srgbClr val="000000"/>
                </a:solidFill>
                <a:latin typeface="Arial" panose="020B0604020202020204" pitchFamily="34" charset="0"/>
                <a:ea typeface="Arial" panose="020B0604020202020204" pitchFamily="34" charset="0"/>
                <a:cs typeface="Arial" panose="020B0604020202020204" pitchFamily="34" charset="0"/>
              </a:rPr>
              <a:t>C</a:t>
            </a:r>
            <a:r>
              <a:rPr lang="es-ES" sz="2400" dirty="0">
                <a:solidFill>
                  <a:srgbClr val="000000"/>
                </a:solidFill>
                <a:latin typeface="Arial" panose="020B0604020202020204" pitchFamily="34" charset="0"/>
                <a:ea typeface="Arial" panose="020B0604020202020204" pitchFamily="34" charset="0"/>
                <a:cs typeface="Arial" panose="020B0604020202020204" pitchFamily="34" charset="0"/>
              </a:rPr>
              <a:t>oncientizar </a:t>
            </a:r>
            <a:r>
              <a:rPr lang="es-ES" sz="2400" dirty="0">
                <a:solidFill>
                  <a:srgbClr val="000000"/>
                </a:solidFill>
                <a:latin typeface="Arial" panose="020B0604020202020204" pitchFamily="34" charset="0"/>
                <a:ea typeface="Arial" panose="020B0604020202020204" pitchFamily="34" charset="0"/>
                <a:cs typeface="Arial" panose="020B0604020202020204" pitchFamily="34" charset="0"/>
              </a:rPr>
              <a:t>a los alumnos por medio de imágenes, videos, artículos y testimonios acerca del accidente ocurrido en Fukushima y qué entiendan las causas, las consecuencias y la forma en la que se puede evitar una catástrofe de esta magnitud involucrando ciertos temas que estudian en diferentes áreas del conocimiento.</a:t>
            </a:r>
          </a:p>
          <a:p>
            <a:pPr>
              <a:lnSpc>
                <a:spcPct val="115000"/>
              </a:lnSpc>
            </a:pPr>
            <a:r>
              <a:rPr lang="es-ES" sz="2400" dirty="0">
                <a:solidFill>
                  <a:srgbClr val="000000"/>
                </a:solidFill>
                <a:latin typeface="Arial" panose="020B0604020202020204" pitchFamily="34" charset="0"/>
                <a:ea typeface="Century Gothic" panose="020B0502020202020204" pitchFamily="34" charset="0"/>
                <a:cs typeface="Arial" panose="020B0604020202020204" pitchFamily="34" charset="0"/>
              </a:rPr>
              <a:t> </a:t>
            </a:r>
            <a:endParaRPr lang="es-ES" sz="2400" dirty="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524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S" sz="4400" dirty="0">
                <a:solidFill>
                  <a:schemeClr val="tx1"/>
                </a:solidFill>
                <a:latin typeface="Arial" panose="020B0604020202020204" pitchFamily="34" charset="0"/>
                <a:cs typeface="Arial" panose="020B0604020202020204" pitchFamily="34" charset="0"/>
              </a:rPr>
              <a:t> Contenido. Temas y Productos Propuestos</a:t>
            </a:r>
            <a:endParaRPr lang="es-ES" sz="4400" dirty="0">
              <a:solidFill>
                <a:schemeClr val="tx1"/>
              </a:solidFill>
              <a:latin typeface="Arial" panose="020B0604020202020204" pitchFamily="34" charset="0"/>
              <a:cs typeface="Arial" panose="020B0604020202020204" pitchFamily="34" charset="0"/>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412274811"/>
              </p:ext>
            </p:extLst>
          </p:nvPr>
        </p:nvGraphicFramePr>
        <p:xfrm>
          <a:off x="457200" y="3429001"/>
          <a:ext cx="8229600" cy="2732948"/>
        </p:xfrm>
        <a:graphic>
          <a:graphicData uri="http://schemas.openxmlformats.org/drawingml/2006/table">
            <a:tbl>
              <a:tblPr firstRow="1" bandRow="1">
                <a:tableStyleId>{BC89EF96-8CEA-46FF-86C4-4CE0E7609802}</a:tableStyleId>
              </a:tblPr>
              <a:tblGrid>
                <a:gridCol w="2743200"/>
                <a:gridCol w="2743200"/>
                <a:gridCol w="2743200"/>
              </a:tblGrid>
              <a:tr h="853348">
                <a:tc>
                  <a:txBody>
                    <a:bodyPr/>
                    <a:lstStyle/>
                    <a:p>
                      <a:pPr algn="ctr"/>
                      <a:r>
                        <a:rPr lang="es-ES" sz="1800" dirty="0" smtClean="0">
                          <a:latin typeface="Arial" panose="020B0604020202020204" pitchFamily="34" charset="0"/>
                          <a:cs typeface="Arial" panose="020B0604020202020204" pitchFamily="34" charset="0"/>
                        </a:rPr>
                        <a:t>Biología</a:t>
                      </a:r>
                      <a:endParaRPr lang="es-ES" sz="1800" dirty="0">
                        <a:latin typeface="Arial" panose="020B0604020202020204" pitchFamily="34" charset="0"/>
                        <a:cs typeface="Arial" panose="020B0604020202020204" pitchFamily="34" charset="0"/>
                      </a:endParaRPr>
                    </a:p>
                  </a:txBody>
                  <a:tcPr/>
                </a:tc>
                <a:tc>
                  <a:txBody>
                    <a:bodyPr/>
                    <a:lstStyle/>
                    <a:p>
                      <a:pPr algn="ctr"/>
                      <a:r>
                        <a:rPr lang="es-ES" sz="1800" dirty="0" smtClean="0">
                          <a:latin typeface="Arial" panose="020B0604020202020204" pitchFamily="34" charset="0"/>
                          <a:cs typeface="Arial" panose="020B0604020202020204" pitchFamily="34" charset="0"/>
                        </a:rPr>
                        <a:t>Física</a:t>
                      </a:r>
                      <a:endParaRPr lang="es-ES" sz="1800" dirty="0">
                        <a:latin typeface="Arial" panose="020B0604020202020204" pitchFamily="34" charset="0"/>
                        <a:cs typeface="Arial" panose="020B0604020202020204" pitchFamily="34" charset="0"/>
                      </a:endParaRPr>
                    </a:p>
                  </a:txBody>
                  <a:tcPr/>
                </a:tc>
                <a:tc>
                  <a:txBody>
                    <a:bodyPr/>
                    <a:lstStyle/>
                    <a:p>
                      <a:pPr algn="ctr"/>
                      <a:r>
                        <a:rPr lang="es-ES" sz="1800" dirty="0" smtClean="0">
                          <a:latin typeface="Arial" panose="020B0604020202020204" pitchFamily="34" charset="0"/>
                          <a:cs typeface="Arial" panose="020B0604020202020204" pitchFamily="34" charset="0"/>
                        </a:rPr>
                        <a:t>Inglés</a:t>
                      </a:r>
                      <a:endParaRPr lang="es-ES" sz="1800" dirty="0">
                        <a:latin typeface="Arial" panose="020B0604020202020204" pitchFamily="34" charset="0"/>
                        <a:cs typeface="Arial" panose="020B0604020202020204" pitchFamily="34" charset="0"/>
                      </a:endParaRPr>
                    </a:p>
                  </a:txBody>
                  <a:tcPr/>
                </a:tc>
              </a:tr>
              <a:tr h="1901508">
                <a:tc>
                  <a:txBody>
                    <a:bodyPr/>
                    <a:lstStyle/>
                    <a:p>
                      <a:pPr>
                        <a:lnSpc>
                          <a:spcPct val="115000"/>
                        </a:lnSpc>
                        <a:spcAft>
                          <a:spcPts val="0"/>
                        </a:spcAft>
                      </a:pPr>
                      <a:r>
                        <a:rPr lang="es-ES" sz="2000" dirty="0">
                          <a:solidFill>
                            <a:srgbClr val="000000"/>
                          </a:solidFill>
                          <a:effectLst/>
                          <a:latin typeface="Arial" panose="020B0604020202020204" pitchFamily="34" charset="0"/>
                          <a:ea typeface="Century Gothic" panose="020B0502020202020204" pitchFamily="34" charset="0"/>
                          <a:cs typeface="Arial" panose="020B0604020202020204" pitchFamily="34" charset="0"/>
                        </a:rPr>
                        <a:t>Cambio Climático</a:t>
                      </a:r>
                      <a:endParaRPr lang="es-ES"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r>
                        <a:rPr lang="es-ES" sz="2000" dirty="0">
                          <a:solidFill>
                            <a:srgbClr val="000000"/>
                          </a:solidFill>
                          <a:effectLst/>
                          <a:latin typeface="Arial" panose="020B0604020202020204" pitchFamily="34" charset="0"/>
                          <a:ea typeface="Century Gothic" panose="020B0502020202020204" pitchFamily="34" charset="0"/>
                          <a:cs typeface="Arial" panose="020B0604020202020204" pitchFamily="34" charset="0"/>
                        </a:rPr>
                        <a:t>Vulnerabilidad</a:t>
                      </a:r>
                      <a:endParaRPr lang="es-ES"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r>
                        <a:rPr lang="es-ES" sz="2000" dirty="0">
                          <a:solidFill>
                            <a:srgbClr val="000000"/>
                          </a:solidFill>
                          <a:effectLst/>
                          <a:latin typeface="Arial" panose="020B0604020202020204" pitchFamily="34" charset="0"/>
                          <a:ea typeface="Century Gothic" panose="020B0502020202020204" pitchFamily="34" charset="0"/>
                          <a:cs typeface="Arial" panose="020B0604020202020204" pitchFamily="34" charset="0"/>
                        </a:rPr>
                        <a:t>Ecología</a:t>
                      </a:r>
                      <a:endParaRPr lang="es-ES"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tc>
                <a:tc>
                  <a:txBody>
                    <a:bodyPr/>
                    <a:lstStyle/>
                    <a:p>
                      <a:pPr>
                        <a:lnSpc>
                          <a:spcPct val="115000"/>
                        </a:lnSpc>
                        <a:spcAft>
                          <a:spcPts val="0"/>
                        </a:spcAft>
                      </a:pPr>
                      <a:r>
                        <a:rPr lang="es-ES" sz="2000">
                          <a:solidFill>
                            <a:srgbClr val="000000"/>
                          </a:solidFill>
                          <a:effectLst/>
                          <a:latin typeface="Arial" panose="020B0604020202020204" pitchFamily="34" charset="0"/>
                          <a:ea typeface="Century Gothic" panose="020B0502020202020204" pitchFamily="34" charset="0"/>
                          <a:cs typeface="Arial" panose="020B0604020202020204" pitchFamily="34" charset="0"/>
                        </a:rPr>
                        <a:t>Física Nuclear</a:t>
                      </a:r>
                      <a:endParaRPr lang="es-ES" sz="20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r>
                        <a:rPr lang="es-ES" sz="2000">
                          <a:solidFill>
                            <a:srgbClr val="000000"/>
                          </a:solidFill>
                          <a:effectLst/>
                          <a:latin typeface="Arial" panose="020B0604020202020204" pitchFamily="34" charset="0"/>
                          <a:ea typeface="Century Gothic" panose="020B0502020202020204" pitchFamily="34" charset="0"/>
                          <a:cs typeface="Arial" panose="020B0604020202020204" pitchFamily="34" charset="0"/>
                        </a:rPr>
                        <a:t>Radiactividad</a:t>
                      </a:r>
                      <a:endParaRPr lang="es-ES" sz="20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r>
                        <a:rPr lang="es-ES" sz="2000">
                          <a:solidFill>
                            <a:srgbClr val="000000"/>
                          </a:solidFill>
                          <a:effectLst/>
                          <a:latin typeface="Arial" panose="020B0604020202020204" pitchFamily="34" charset="0"/>
                          <a:ea typeface="Century Gothic" panose="020B0502020202020204" pitchFamily="34" charset="0"/>
                          <a:cs typeface="Arial" panose="020B0604020202020204" pitchFamily="34" charset="0"/>
                        </a:rPr>
                        <a:t>Fusión Nuclear</a:t>
                      </a:r>
                      <a:endParaRPr lang="es-ES" sz="20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r>
                        <a:rPr lang="es-ES" sz="2000">
                          <a:solidFill>
                            <a:srgbClr val="000000"/>
                          </a:solidFill>
                          <a:effectLst/>
                          <a:latin typeface="Arial" panose="020B0604020202020204" pitchFamily="34" charset="0"/>
                          <a:ea typeface="Century Gothic" panose="020B0502020202020204" pitchFamily="34" charset="0"/>
                          <a:cs typeface="Arial" panose="020B0604020202020204" pitchFamily="34" charset="0"/>
                        </a:rPr>
                        <a:t>Fisión Nuclear</a:t>
                      </a:r>
                      <a:endParaRPr lang="es-ES" sz="20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r>
                        <a:rPr lang="es-ES" sz="2000">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endParaRPr lang="es-ES" sz="20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tc>
                <a:tc>
                  <a:txBody>
                    <a:bodyPr/>
                    <a:lstStyle/>
                    <a:p>
                      <a:pPr>
                        <a:lnSpc>
                          <a:spcPct val="115000"/>
                        </a:lnSpc>
                        <a:spcAft>
                          <a:spcPts val="0"/>
                        </a:spcAft>
                      </a:pPr>
                      <a:r>
                        <a:rPr lang="es-ES" sz="2000" dirty="0">
                          <a:solidFill>
                            <a:srgbClr val="000000"/>
                          </a:solidFill>
                          <a:effectLst/>
                          <a:latin typeface="Arial" panose="020B0604020202020204" pitchFamily="34" charset="0"/>
                          <a:ea typeface="Century Gothic" panose="020B0502020202020204" pitchFamily="34" charset="0"/>
                          <a:cs typeface="Arial" panose="020B0604020202020204" pitchFamily="34" charset="0"/>
                        </a:rPr>
                        <a:t>Aspectos Lingüísticos</a:t>
                      </a:r>
                      <a:endParaRPr lang="es-ES"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r>
                        <a:rPr lang="es-ES" sz="2000" dirty="0">
                          <a:solidFill>
                            <a:srgbClr val="000000"/>
                          </a:solidFill>
                          <a:effectLst/>
                          <a:latin typeface="Arial" panose="020B0604020202020204" pitchFamily="34" charset="0"/>
                          <a:ea typeface="Century Gothic" panose="020B0502020202020204" pitchFamily="34" charset="0"/>
                          <a:cs typeface="Arial" panose="020B0604020202020204" pitchFamily="34" charset="0"/>
                        </a:rPr>
                        <a:t>Aspectos Discursivos</a:t>
                      </a:r>
                      <a:endParaRPr lang="es-ES"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r>
                        <a:rPr lang="es-ES" sz="2000" dirty="0">
                          <a:solidFill>
                            <a:srgbClr val="000000"/>
                          </a:solidFill>
                          <a:effectLst/>
                          <a:latin typeface="Arial" panose="020B0604020202020204" pitchFamily="34" charset="0"/>
                          <a:ea typeface="Century Gothic" panose="020B0502020202020204" pitchFamily="34" charset="0"/>
                          <a:cs typeface="Arial" panose="020B0604020202020204" pitchFamily="34" charset="0"/>
                        </a:rPr>
                        <a:t>Expresión Verbal</a:t>
                      </a:r>
                      <a:endParaRPr lang="es-ES"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r>
                        <a:rPr lang="es-ES" sz="2000" dirty="0">
                          <a:solidFill>
                            <a:srgbClr val="000000"/>
                          </a:solidFill>
                          <a:effectLst/>
                          <a:latin typeface="Arial" panose="020B0604020202020204" pitchFamily="34" charset="0"/>
                          <a:ea typeface="Century Gothic" panose="020B0502020202020204" pitchFamily="34" charset="0"/>
                          <a:cs typeface="Arial" panose="020B0604020202020204" pitchFamily="34" charset="0"/>
                        </a:rPr>
                        <a:t>Expresión Escrita</a:t>
                      </a:r>
                      <a:endParaRPr lang="es-ES"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r>
                        <a:rPr lang="es-ES" sz="2000" dirty="0">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endParaRPr lang="es-ES"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tc>
              </a:tr>
            </a:tbl>
          </a:graphicData>
        </a:graphic>
      </p:graphicFrame>
      <p:sp>
        <p:nvSpPr>
          <p:cNvPr id="5" name="Rectángulo 4"/>
          <p:cNvSpPr/>
          <p:nvPr/>
        </p:nvSpPr>
        <p:spPr>
          <a:xfrm>
            <a:off x="457940" y="2386053"/>
            <a:ext cx="8507288" cy="687881"/>
          </a:xfrm>
          <a:prstGeom prst="rect">
            <a:avLst/>
          </a:prstGeom>
        </p:spPr>
        <p:txBody>
          <a:bodyPr wrap="square">
            <a:spAutoFit/>
          </a:bodyPr>
          <a:lstStyle/>
          <a:p>
            <a:pPr algn="just">
              <a:lnSpc>
                <a:spcPct val="115000"/>
              </a:lnSpc>
            </a:pPr>
            <a:r>
              <a:rPr lang="es-ES" dirty="0">
                <a:latin typeface="Arial" panose="020B0604020202020204" pitchFamily="34" charset="0"/>
                <a:ea typeface="Century Gothic" panose="020B0502020202020204" pitchFamily="34" charset="0"/>
                <a:cs typeface="Arial" panose="020B0604020202020204" pitchFamily="34" charset="0"/>
              </a:rPr>
              <a:t>Contenidos/Temas Involucrados del  </a:t>
            </a:r>
            <a:r>
              <a:rPr lang="es-ES" dirty="0">
                <a:latin typeface="Arial" panose="020B0604020202020204" pitchFamily="34" charset="0"/>
                <a:ea typeface="Century Gothic" panose="020B0502020202020204" pitchFamily="34" charset="0"/>
                <a:cs typeface="Arial" panose="020B0604020202020204" pitchFamily="34" charset="0"/>
              </a:rPr>
              <a:t>programa, que se </a:t>
            </a:r>
            <a:r>
              <a:rPr lang="es-ES" dirty="0">
                <a:latin typeface="Arial" panose="020B0604020202020204" pitchFamily="34" charset="0"/>
                <a:ea typeface="Century Gothic" panose="020B0502020202020204" pitchFamily="34" charset="0"/>
                <a:cs typeface="Arial" panose="020B0604020202020204" pitchFamily="34" charset="0"/>
              </a:rPr>
              <a:t>consideran:</a:t>
            </a:r>
          </a:p>
          <a:p>
            <a:endParaRPr lang="es-ES" dirty="0">
              <a:latin typeface="Arial" panose="020B0604020202020204" pitchFamily="34" charset="0"/>
              <a:cs typeface="Arial" panose="020B0604020202020204" pitchFamily="34" charset="0"/>
            </a:endParaRPr>
          </a:p>
        </p:txBody>
      </p:sp>
      <p:sp>
        <p:nvSpPr>
          <p:cNvPr id="3" name="Rectángulo 2"/>
          <p:cNvSpPr/>
          <p:nvPr/>
        </p:nvSpPr>
        <p:spPr>
          <a:xfrm>
            <a:off x="8466227" y="186403"/>
            <a:ext cx="441146" cy="369332"/>
          </a:xfrm>
          <a:prstGeom prst="rect">
            <a:avLst/>
          </a:prstGeom>
        </p:spPr>
        <p:txBody>
          <a:bodyPr wrap="none">
            <a:spAutoFit/>
          </a:bodyPr>
          <a:lstStyle/>
          <a:p>
            <a:r>
              <a:rPr lang="es-ES" dirty="0">
                <a:latin typeface="Arial" panose="020B0604020202020204" pitchFamily="34" charset="0"/>
                <a:cs typeface="Arial" panose="020B0604020202020204" pitchFamily="34" charset="0"/>
              </a:rPr>
              <a:t>5f.</a:t>
            </a:r>
            <a:endParaRPr lang="es-ES" dirty="0"/>
          </a:p>
        </p:txBody>
      </p:sp>
    </p:spTree>
    <p:extLst>
      <p:ext uri="{BB962C8B-B14F-4D97-AF65-F5344CB8AC3E}">
        <p14:creationId xmlns:p14="http://schemas.microsoft.com/office/powerpoint/2010/main" val="1370844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4664"/>
            <a:ext cx="8229600" cy="1143000"/>
          </a:xfrm>
        </p:spPr>
        <p:txBody>
          <a:bodyPr>
            <a:normAutofit/>
          </a:bodyPr>
          <a:lstStyle/>
          <a:p>
            <a:pPr algn="ctr"/>
            <a:r>
              <a:rPr lang="es-ES" sz="4000" dirty="0">
                <a:solidFill>
                  <a:schemeClr val="tx1"/>
                </a:solidFill>
                <a:latin typeface="Arial" panose="020B0604020202020204" pitchFamily="34" charset="0"/>
                <a:cs typeface="Arial" panose="020B0604020202020204" pitchFamily="34" charset="0"/>
              </a:rPr>
              <a:t>Herramientas y Tipos de Trabajo</a:t>
            </a:r>
            <a:endParaRPr lang="es-ES" sz="4000" dirty="0">
              <a:solidFill>
                <a:schemeClr val="tx1"/>
              </a:solidFill>
              <a:latin typeface="Arial" panose="020B0604020202020204" pitchFamily="34" charset="0"/>
              <a:cs typeface="Arial" panose="020B0604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499702966"/>
              </p:ext>
            </p:extLst>
          </p:nvPr>
        </p:nvGraphicFramePr>
        <p:xfrm>
          <a:off x="457200" y="1935162"/>
          <a:ext cx="8229600" cy="4378783"/>
        </p:xfrm>
        <a:graphic>
          <a:graphicData uri="http://schemas.openxmlformats.org/drawingml/2006/table">
            <a:tbl>
              <a:tblPr firstRow="1" bandRow="1">
                <a:tableStyleId>{BC89EF96-8CEA-46FF-86C4-4CE0E7609802}</a:tableStyleId>
              </a:tblPr>
              <a:tblGrid>
                <a:gridCol w="2743200"/>
                <a:gridCol w="2743200"/>
                <a:gridCol w="2743200"/>
              </a:tblGrid>
              <a:tr h="629743">
                <a:tc>
                  <a:txBody>
                    <a:bodyPr/>
                    <a:lstStyle/>
                    <a:p>
                      <a:pPr algn="ctr"/>
                      <a:r>
                        <a:rPr lang="es-ES" sz="1800" dirty="0" smtClean="0"/>
                        <a:t>Biología</a:t>
                      </a:r>
                      <a:endParaRPr lang="es-ES" sz="1800" dirty="0"/>
                    </a:p>
                  </a:txBody>
                  <a:tcPr/>
                </a:tc>
                <a:tc>
                  <a:txBody>
                    <a:bodyPr/>
                    <a:lstStyle/>
                    <a:p>
                      <a:pPr algn="ctr"/>
                      <a:r>
                        <a:rPr lang="es-ES" sz="1800" dirty="0" smtClean="0"/>
                        <a:t>Física</a:t>
                      </a:r>
                      <a:endParaRPr lang="es-ES" sz="1800" dirty="0"/>
                    </a:p>
                  </a:txBody>
                  <a:tcPr/>
                </a:tc>
                <a:tc>
                  <a:txBody>
                    <a:bodyPr/>
                    <a:lstStyle/>
                    <a:p>
                      <a:pPr algn="ctr"/>
                      <a:r>
                        <a:rPr lang="es-ES" sz="1800" dirty="0" smtClean="0"/>
                        <a:t>Inglés</a:t>
                      </a:r>
                      <a:endParaRPr lang="es-ES" sz="1800" dirty="0"/>
                    </a:p>
                  </a:txBody>
                  <a:tcPr/>
                </a:tc>
              </a:tr>
              <a:tr h="3794760">
                <a:tc>
                  <a:txBody>
                    <a:bodyPr/>
                    <a:lstStyle/>
                    <a:p>
                      <a:r>
                        <a:rPr kumimoji="0" lang="es-ES" sz="2000" kern="1200" dirty="0" smtClean="0">
                          <a:solidFill>
                            <a:schemeClr val="tx1"/>
                          </a:solidFill>
                          <a:effectLst/>
                          <a:latin typeface="Arial" panose="020B0604020202020204" pitchFamily="34" charset="0"/>
                          <a:ea typeface="+mn-ea"/>
                          <a:cs typeface="Arial" panose="020B0604020202020204" pitchFamily="34" charset="0"/>
                        </a:rPr>
                        <a:t>Se debe explicar por medio de mapas mentales, dibujos e imágenes, las causas y consecuencias ambientales, que tuvo la explosión de Fukushima en la sociedad.</a:t>
                      </a:r>
                      <a:endParaRPr lang="es-ES" sz="2000" dirty="0">
                        <a:latin typeface="Arial" panose="020B0604020202020204" pitchFamily="34" charset="0"/>
                        <a:cs typeface="Arial" panose="020B0604020202020204" pitchFamily="34" charset="0"/>
                      </a:endParaRPr>
                    </a:p>
                  </a:txBody>
                  <a:tcPr/>
                </a:tc>
                <a:tc>
                  <a:txBody>
                    <a:bodyPr/>
                    <a:lstStyle/>
                    <a:p>
                      <a:r>
                        <a:rPr kumimoji="0" lang="es-ES" sz="2000" kern="1200" dirty="0" smtClean="0">
                          <a:solidFill>
                            <a:schemeClr val="tx1"/>
                          </a:solidFill>
                          <a:effectLst/>
                          <a:latin typeface="Arial" panose="020B0604020202020204" pitchFamily="34" charset="0"/>
                          <a:ea typeface="+mn-ea"/>
                          <a:cs typeface="Arial" panose="020B0604020202020204" pitchFamily="34" charset="0"/>
                        </a:rPr>
                        <a:t>Se debe explicar por medio de mapas mentales, dibujos e imágenes el conocimiento adquirido de los conceptos generales de la radiación y el impacto que tuvo la explosión de Fukushima en la sociedad.</a:t>
                      </a:r>
                      <a:endParaRPr lang="es-ES" sz="2000" dirty="0">
                        <a:latin typeface="Arial" panose="020B0604020202020204" pitchFamily="34" charset="0"/>
                        <a:cs typeface="Arial" panose="020B0604020202020204" pitchFamily="34" charset="0"/>
                      </a:endParaRPr>
                    </a:p>
                  </a:txBody>
                  <a:tcPr/>
                </a:tc>
                <a:tc>
                  <a:txBody>
                    <a:bodyPr/>
                    <a:lstStyle/>
                    <a:p>
                      <a:r>
                        <a:rPr kumimoji="0" lang="es-ES" sz="2000" kern="1200" dirty="0" smtClean="0">
                          <a:solidFill>
                            <a:schemeClr val="tx1"/>
                          </a:solidFill>
                          <a:effectLst/>
                          <a:latin typeface="Arial" panose="020B0604020202020204" pitchFamily="34" charset="0"/>
                          <a:ea typeface="+mn-ea"/>
                          <a:cs typeface="Arial" panose="020B0604020202020204" pitchFamily="34" charset="0"/>
                        </a:rPr>
                        <a:t>Explicar en inglés por medio de un lenguaje sencillo el proyecto estudiado, utilizando:</a:t>
                      </a:r>
                    </a:p>
                    <a:p>
                      <a:pPr lvl="0"/>
                      <a:r>
                        <a:rPr kumimoji="0" lang="es-ES" sz="2000" kern="1200" dirty="0" smtClean="0">
                          <a:solidFill>
                            <a:schemeClr val="tx1"/>
                          </a:solidFill>
                          <a:effectLst/>
                          <a:latin typeface="Arial" panose="020B0604020202020204" pitchFamily="34" charset="0"/>
                          <a:ea typeface="+mn-ea"/>
                          <a:cs typeface="Arial" panose="020B0604020202020204" pitchFamily="34" charset="0"/>
                        </a:rPr>
                        <a:t>Mapa Mental</a:t>
                      </a:r>
                    </a:p>
                    <a:p>
                      <a:pPr lvl="0"/>
                      <a:r>
                        <a:rPr kumimoji="0" lang="es-ES" sz="2000" kern="1200" dirty="0" smtClean="0">
                          <a:solidFill>
                            <a:schemeClr val="tx1"/>
                          </a:solidFill>
                          <a:effectLst/>
                          <a:latin typeface="Arial" panose="020B0604020202020204" pitchFamily="34" charset="0"/>
                          <a:ea typeface="+mn-ea"/>
                          <a:cs typeface="Arial" panose="020B0604020202020204" pitchFamily="34" charset="0"/>
                        </a:rPr>
                        <a:t>Gráficos</a:t>
                      </a:r>
                    </a:p>
                    <a:p>
                      <a:r>
                        <a:rPr kumimoji="0" lang="es-ES" sz="2000" kern="1200" dirty="0" smtClean="0">
                          <a:solidFill>
                            <a:schemeClr val="tx1"/>
                          </a:solidFill>
                          <a:effectLst/>
                          <a:latin typeface="Arial" panose="020B0604020202020204" pitchFamily="34" charset="0"/>
                          <a:ea typeface="+mn-ea"/>
                          <a:cs typeface="Arial" panose="020B0604020202020204" pitchFamily="34" charset="0"/>
                        </a:rPr>
                        <a:t>Imágenes</a:t>
                      </a:r>
                      <a:endParaRPr lang="es-ES"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673974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000" b="1" dirty="0">
                <a:solidFill>
                  <a:schemeClr val="tx1"/>
                </a:solidFill>
                <a:latin typeface="Arial" panose="020B0604020202020204" pitchFamily="34" charset="0"/>
                <a:cs typeface="Arial" panose="020B0604020202020204" pitchFamily="34" charset="0"/>
              </a:rPr>
              <a:t>Reflexión Grupo Interdisciplinario</a:t>
            </a:r>
            <a:endParaRPr lang="es-ES" sz="4000" b="1" dirty="0">
              <a:solidFill>
                <a:schemeClr val="tx1"/>
              </a:solidFill>
              <a:latin typeface="Arial" panose="020B0604020202020204" pitchFamily="34" charset="0"/>
              <a:cs typeface="Arial" panose="020B0604020202020204" pitchFamily="34" charset="0"/>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544339654"/>
              </p:ext>
            </p:extLst>
          </p:nvPr>
        </p:nvGraphicFramePr>
        <p:xfrm>
          <a:off x="457200" y="2204865"/>
          <a:ext cx="8229600" cy="4168006"/>
        </p:xfrm>
        <a:graphic>
          <a:graphicData uri="http://schemas.openxmlformats.org/drawingml/2006/table">
            <a:tbl>
              <a:tblPr firstRow="1" bandRow="1">
                <a:tableStyleId>{5C22544A-7EE6-4342-B048-85BDC9FD1C3A}</a:tableStyleId>
              </a:tblPr>
              <a:tblGrid>
                <a:gridCol w="2057400"/>
                <a:gridCol w="2057400"/>
                <a:gridCol w="2057400"/>
                <a:gridCol w="2057400"/>
              </a:tblGrid>
              <a:tr h="366455">
                <a:tc>
                  <a:txBody>
                    <a:bodyPr/>
                    <a:lstStyle/>
                    <a:p>
                      <a:endParaRPr lang="es-ES" sz="1800" dirty="0"/>
                    </a:p>
                  </a:txBody>
                  <a:tcPr/>
                </a:tc>
                <a:tc>
                  <a:txBody>
                    <a:bodyPr/>
                    <a:lstStyle/>
                    <a:p>
                      <a:pPr algn="ctr">
                        <a:lnSpc>
                          <a:spcPct val="115000"/>
                        </a:lnSpc>
                        <a:spcAft>
                          <a:spcPts val="0"/>
                        </a:spcAft>
                      </a:pPr>
                      <a:r>
                        <a:rPr lang="es-MX" sz="1200" dirty="0" smtClean="0">
                          <a:effectLst/>
                          <a:latin typeface="Arial" panose="020B0604020202020204" pitchFamily="34" charset="0"/>
                          <a:ea typeface="Calibri" panose="020F0502020204030204" pitchFamily="34" charset="0"/>
                          <a:cs typeface="Arial" panose="020B0604020202020204" pitchFamily="34" charset="0"/>
                        </a:rPr>
                        <a:t>AVANCES</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MX" sz="1200" dirty="0" smtClean="0">
                          <a:effectLst/>
                          <a:latin typeface="Arial" panose="020B0604020202020204" pitchFamily="34" charset="0"/>
                          <a:ea typeface="Calibri" panose="020F0502020204030204" pitchFamily="34" charset="0"/>
                          <a:cs typeface="Arial" panose="020B0604020202020204" pitchFamily="34" charset="0"/>
                        </a:rPr>
                        <a:t>TROPIEZOS</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MX" sz="1200" dirty="0" smtClean="0">
                          <a:effectLst/>
                          <a:latin typeface="Arial" panose="020B0604020202020204" pitchFamily="34" charset="0"/>
                          <a:ea typeface="Calibri" panose="020F0502020204030204" pitchFamily="34" charset="0"/>
                          <a:cs typeface="Arial" panose="020B0604020202020204" pitchFamily="34" charset="0"/>
                        </a:rPr>
                        <a:t>SOLUCIONES</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46183">
                <a:tc>
                  <a:txBody>
                    <a:bodyPr/>
                    <a:lstStyle/>
                    <a:p>
                      <a:pPr>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1.-TRABAJO COOPERATIVO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-Participación activa, cooperación, abiertos al diálogo.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-Buena comunicación y organización de los integrantes.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-Buena disposición de los integrantes del equipo para realizar las tareas.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-Se creó una relación de Interdisciplinariedad.</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-Complicaciones en la coincidencia de horarios para trabajar.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-Al principio aterrizar las diferentes ideas a un solo fin el proyecto.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-Confusión en las instrucciones a seguir.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-Encontrar un tema que englobe las diferentes asignaturas a un proyecto común, y explote los conocimientos.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-La comunicación por internet.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-Encontrar los canales virtuales de comunicación y envío de información.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-La aportación de diferentes puntos de vista para comprender y elaborar un proyecto.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-La organización y determinación de un líder.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-Revisión de los programas para encontrar las conexiones.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6455">
                <a:tc>
                  <a:txBody>
                    <a:bodyPr/>
                    <a:lstStyle/>
                    <a:p>
                      <a:endParaRPr lang="es-ES" sz="1800" dirty="0"/>
                    </a:p>
                  </a:txBody>
                  <a:tcPr/>
                </a:tc>
                <a:tc>
                  <a:txBody>
                    <a:bodyPr/>
                    <a:lstStyle/>
                    <a:p>
                      <a:endParaRPr lang="es-ES" sz="1800"/>
                    </a:p>
                  </a:txBody>
                  <a:tcPr/>
                </a:tc>
                <a:tc>
                  <a:txBody>
                    <a:bodyPr/>
                    <a:lstStyle/>
                    <a:p>
                      <a:endParaRPr lang="es-ES" sz="1800"/>
                    </a:p>
                  </a:txBody>
                  <a:tcPr/>
                </a:tc>
                <a:tc>
                  <a:txBody>
                    <a:bodyPr/>
                    <a:lstStyle/>
                    <a:p>
                      <a:endParaRPr lang="es-ES" sz="1800" dirty="0"/>
                    </a:p>
                  </a:txBody>
                  <a:tcPr/>
                </a:tc>
              </a:tr>
            </a:tbl>
          </a:graphicData>
        </a:graphic>
      </p:graphicFrame>
      <p:sp>
        <p:nvSpPr>
          <p:cNvPr id="8" name="CuadroTexto 7"/>
          <p:cNvSpPr txBox="1"/>
          <p:nvPr/>
        </p:nvSpPr>
        <p:spPr>
          <a:xfrm>
            <a:off x="7956376" y="519422"/>
            <a:ext cx="607183" cy="369332"/>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5h</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478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000" dirty="0">
                <a:solidFill>
                  <a:schemeClr val="tx1"/>
                </a:solidFill>
                <a:latin typeface="Arial" panose="020B0604020202020204" pitchFamily="34" charset="0"/>
                <a:cs typeface="Arial" panose="020B0604020202020204" pitchFamily="34" charset="0"/>
              </a:rPr>
              <a:t>Reflexión Grupo Interdisciplinario</a:t>
            </a:r>
            <a:endParaRPr lang="es-ES" sz="4000" dirty="0">
              <a:solidFill>
                <a:schemeClr val="tx1"/>
              </a:solidFill>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68276934"/>
              </p:ext>
            </p:extLst>
          </p:nvPr>
        </p:nvGraphicFramePr>
        <p:xfrm>
          <a:off x="457200" y="1935163"/>
          <a:ext cx="8229600" cy="4158133"/>
        </p:xfrm>
        <a:graphic>
          <a:graphicData uri="http://schemas.openxmlformats.org/drawingml/2006/table">
            <a:tbl>
              <a:tblPr firstRow="1" bandRow="1">
                <a:tableStyleId>{5C22544A-7EE6-4342-B048-85BDC9FD1C3A}</a:tableStyleId>
              </a:tblPr>
              <a:tblGrid>
                <a:gridCol w="2057400"/>
                <a:gridCol w="2057400"/>
                <a:gridCol w="2057400"/>
                <a:gridCol w="2057400"/>
              </a:tblGrid>
              <a:tr h="4158133">
                <a:tc>
                  <a:txBody>
                    <a:bodyPr/>
                    <a:lstStyle/>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2.- PROCESO DE PLANEACIÓN DE LAS PROPUESTAS PARA PROYECTOS INTERDISCIPLINARIOS</a:t>
                      </a:r>
                      <a:endParaRPr lang="es-E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-Acordar los puntos de interés de los integrantes del equipo.</a:t>
                      </a:r>
                      <a:endParaRPr lang="es-ES"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-Vincular el saber, la acción y el beneficio personal y común.</a:t>
                      </a:r>
                      <a:endParaRPr lang="es-ES"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-Una búsqueda de la funcionalidad y cooperación entre los alumnos de las asignaturas hacia un enfoque integrador.</a:t>
                      </a:r>
                      <a:endParaRPr lang="es-ES"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-Delimitar y establecer la planeación, seguimiento y evaluación, autoevaluación y coevaluación del proyecto.</a:t>
                      </a:r>
                      <a:endParaRPr lang="es-ES"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-Las reuniones presenciales han favorecido definir una línea de trabajo más clara.</a:t>
                      </a:r>
                      <a:endParaRPr lang="es-ES"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-Hacer las lecturas, aportar ideas, diseñar propuestas y discutirlas.</a:t>
                      </a:r>
                      <a:endParaRPr lang="es-ES"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 </a:t>
                      </a:r>
                      <a:endParaRPr lang="es-ES"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 </a:t>
                      </a:r>
                      <a:endParaRPr lang="es-E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-Encontrar un eje de partida que involucrara las diferentes asignaturas que integran el proyecto.</a:t>
                      </a:r>
                      <a:endParaRPr lang="es-ES"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-Establecer la conjunción de criterios, metas  del proyecto, </a:t>
                      </a:r>
                      <a:endParaRPr lang="es-ES"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-Considerar las implicaciones y los detalles de la actividad central del proyecto.</a:t>
                      </a:r>
                      <a:endParaRPr lang="es-ES"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-Innovar sobre lo desconocido y saber si estaba bien.</a:t>
                      </a:r>
                      <a:endParaRPr lang="es-ES"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-El compromiso de las personas para funcionar como equipo y cumplir con las tareas designadas.</a:t>
                      </a:r>
                      <a:endParaRPr lang="es-ES"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-Falta de experiencia en trabajos de Interdisciplinariedad que complicó encontrar puntos de convergencia de las asignaturas.</a:t>
                      </a:r>
                      <a:endParaRPr lang="es-E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-Utilizar herramientas como lluvia de ideas para desarrollar la propuesta.</a:t>
                      </a:r>
                      <a:endParaRPr lang="es-ES"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-Las reuniones fueron importantes porque se pudo consolidar las diferentes opiniones.</a:t>
                      </a:r>
                      <a:endParaRPr lang="es-ES"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-El diálogo y el trabajo de escritorio son instrumentos principales para definir el proyecto.</a:t>
                      </a:r>
                      <a:endParaRPr lang="es-ES"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-Cuenta la experiencia del profesor en su asignatura aunado a la problemática que surgió al inicio del proyecto.</a:t>
                      </a:r>
                      <a:endParaRPr lang="es-ES"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-A través de las reuniones se analizó la </a:t>
                      </a:r>
                      <a:r>
                        <a:rPr lang="es-MX" sz="1000" dirty="0" err="1">
                          <a:effectLst/>
                          <a:latin typeface="Arial" panose="020B0604020202020204" pitchFamily="34" charset="0"/>
                          <a:ea typeface="Calibri" panose="020F0502020204030204" pitchFamily="34" charset="0"/>
                          <a:cs typeface="Arial" panose="020B0604020202020204" pitchFamily="34" charset="0"/>
                        </a:rPr>
                        <a:t>currícula</a:t>
                      </a:r>
                      <a:r>
                        <a:rPr lang="es-MX" sz="1000" dirty="0">
                          <a:effectLst/>
                          <a:latin typeface="Arial" panose="020B0604020202020204" pitchFamily="34" charset="0"/>
                          <a:ea typeface="Calibri" panose="020F0502020204030204" pitchFamily="34" charset="0"/>
                          <a:cs typeface="Arial" panose="020B0604020202020204" pitchFamily="34" charset="0"/>
                        </a:rPr>
                        <a:t>, objetivos y alcances y logramos encontrar los puntos de coincidencia, convergencia y complementariedad.</a:t>
                      </a:r>
                      <a:endParaRPr lang="es-E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927434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000" dirty="0">
                <a:solidFill>
                  <a:schemeClr val="tx1"/>
                </a:solidFill>
                <a:latin typeface="Arial" panose="020B0604020202020204" pitchFamily="34" charset="0"/>
                <a:cs typeface="Arial" panose="020B0604020202020204" pitchFamily="34" charset="0"/>
              </a:rPr>
              <a:t>Reflexión Grupo Interdisciplinario</a:t>
            </a:r>
            <a:endParaRPr lang="es-ES" sz="4000" dirty="0">
              <a:solidFill>
                <a:schemeClr val="tx1"/>
              </a:solidFill>
              <a:latin typeface="Arial" panose="020B0604020202020204" pitchFamily="34" charset="0"/>
              <a:cs typeface="Arial" panose="020B0604020202020204" pitchFamily="34" charset="0"/>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466615170"/>
              </p:ext>
            </p:extLst>
          </p:nvPr>
        </p:nvGraphicFramePr>
        <p:xfrm>
          <a:off x="457200" y="1935164"/>
          <a:ext cx="8229600" cy="42265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s-ES" sz="1800" dirty="0"/>
                    </a:p>
                  </a:txBody>
                  <a:tcPr/>
                </a:tc>
                <a:tc>
                  <a:txBody>
                    <a:bodyPr/>
                    <a:lstStyle/>
                    <a:p>
                      <a:pPr algn="ctr">
                        <a:lnSpc>
                          <a:spcPct val="115000"/>
                        </a:lnSpc>
                        <a:spcAft>
                          <a:spcPts val="0"/>
                        </a:spcAft>
                      </a:pPr>
                      <a:r>
                        <a:rPr lang="es-MX" sz="1200" dirty="0" smtClean="0">
                          <a:effectLst/>
                          <a:latin typeface="Arial" panose="020B0604020202020204" pitchFamily="34" charset="0"/>
                          <a:ea typeface="Calibri" panose="020F0502020204030204" pitchFamily="34" charset="0"/>
                          <a:cs typeface="Arial" panose="020B0604020202020204" pitchFamily="34" charset="0"/>
                        </a:rPr>
                        <a:t>AVANCES</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MX" sz="1200" dirty="0" smtClean="0">
                          <a:effectLst/>
                          <a:latin typeface="Arial" panose="020B0604020202020204" pitchFamily="34" charset="0"/>
                          <a:ea typeface="Calibri" panose="020F0502020204030204" pitchFamily="34" charset="0"/>
                          <a:cs typeface="Arial" panose="020B0604020202020204" pitchFamily="34" charset="0"/>
                        </a:rPr>
                        <a:t>TROPIEZOS</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MX" sz="1200" dirty="0" smtClean="0">
                          <a:effectLst/>
                          <a:latin typeface="Arial" panose="020B0604020202020204" pitchFamily="34" charset="0"/>
                          <a:ea typeface="Calibri" panose="020F0502020204030204" pitchFamily="34" charset="0"/>
                          <a:cs typeface="Arial" panose="020B0604020202020204" pitchFamily="34" charset="0"/>
                        </a:rPr>
                        <a:t>SOLUCIONES</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840798">
                <a:tc>
                  <a:txBody>
                    <a:bodyPr/>
                    <a:lstStyle/>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3.- PUNTOS A TOMAR EN CUENTA PARA LA IMPLEMENTACIÓN DE PROYECTOS INTERDISCIPLINARIOS</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-Los integrantes del equipo deben tener una actitud positiva y de apertura a los diferentes puntos de vista.</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-Disponibilidad de tiempo de los profesores, así como el tiempo de cada materia en el curso y el plan de estudios de cada materia.</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-Comunicación constante y directa de los integrantes del equipo, también conocer el quehacer de las disciplinas que colaboran.</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-Determinar la importancia y función de las distintas materias, su propósito, estructura taxonómica, objetivos de estudio y aprendizaje, vínculos de interdependencia, convergencia y complementariedad entre las diferentes asignaturas  participantes del proyecto.</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-Encontrar un tema que pudiese involucrar las distintas áreas del conocimiento.</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-Falta de tiempo de los integrantes del equipo para reunirse con más frecuencia.</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-Los tiempos que no coinciden en las diferentes asignaturas.</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-Los tiempos que se requieren para llevarse a cabo cada  paso del proyecto y el interés de los alumnos para involucrarse con dicho proyecto.</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-La fluctuación de profesores que dejan de laborar en la escuela.</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-Encontrar puntos de coincidencia, convergencia interconexión e integrales en el proyecto. </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Tener una visión propositiva para la resolución de problemas desde diferentes perspectivas.</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-Utilizar métodos de comunicación entre los profesores.</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 Implementar nuevas estrategias, que permitan terminar los temas en cada plan.</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-Generar en el alumno el interés del proyecto.</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-Replantear la forma de ver las asignaturas por separado y crear estrategias para trabajo interdisciplinario</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-Comenzar con sesiones de trabajo en común entre los integrantes del equipo de cada materia para discutir y encontrar puntos de coincidencias e interconexión.</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743476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187624" y="2420888"/>
            <a:ext cx="7478216" cy="1143000"/>
          </a:xfrm>
        </p:spPr>
        <p:txBody>
          <a:bodyPr>
            <a:normAutofit/>
          </a:bodyPr>
          <a:lstStyle/>
          <a:p>
            <a:pPr algn="ctr"/>
            <a:r>
              <a:rPr lang="es-ES" sz="4400" dirty="0">
                <a:solidFill>
                  <a:schemeClr val="tx1"/>
                </a:solidFill>
                <a:latin typeface="Arial" panose="020B0604020202020204" pitchFamily="34" charset="0"/>
                <a:cs typeface="Arial" panose="020B0604020202020204" pitchFamily="34" charset="0"/>
              </a:rPr>
              <a:t> Evidencias de Proceso</a:t>
            </a:r>
            <a:endParaRPr lang="es-ES" sz="4400" dirty="0">
              <a:solidFill>
                <a:schemeClr val="tx1"/>
              </a:solidFill>
              <a:latin typeface="Arial" panose="020B0604020202020204" pitchFamily="34" charset="0"/>
              <a:cs typeface="Arial" panose="020B0604020202020204" pitchFamily="34" charset="0"/>
            </a:endParaRPr>
          </a:p>
        </p:txBody>
      </p:sp>
      <p:sp>
        <p:nvSpPr>
          <p:cNvPr id="2" name="Rectángulo 1"/>
          <p:cNvSpPr/>
          <p:nvPr/>
        </p:nvSpPr>
        <p:spPr>
          <a:xfrm>
            <a:off x="8253255" y="332656"/>
            <a:ext cx="428322" cy="369332"/>
          </a:xfrm>
          <a:prstGeom prst="rect">
            <a:avLst/>
          </a:prstGeom>
        </p:spPr>
        <p:txBody>
          <a:bodyPr wrap="none">
            <a:spAutoFit/>
          </a:bodyPr>
          <a:lstStyle/>
          <a:p>
            <a:r>
              <a:rPr lang="es-ES" dirty="0">
                <a:latin typeface="Arial" panose="020B0604020202020204" pitchFamily="34" charset="0"/>
                <a:cs typeface="Arial" panose="020B0604020202020204" pitchFamily="34" charset="0"/>
              </a:rPr>
              <a:t>5i.</a:t>
            </a:r>
            <a:endParaRPr lang="es-ES" dirty="0"/>
          </a:p>
        </p:txBody>
      </p:sp>
    </p:spTree>
    <p:extLst>
      <p:ext uri="{BB962C8B-B14F-4D97-AF65-F5344CB8AC3E}">
        <p14:creationId xmlns:p14="http://schemas.microsoft.com/office/powerpoint/2010/main" val="2120877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32656"/>
            <a:ext cx="8229600" cy="650336"/>
          </a:xfrm>
        </p:spPr>
        <p:txBody>
          <a:bodyPr>
            <a:normAutofit fontScale="90000"/>
          </a:bodyPr>
          <a:lstStyle/>
          <a:p>
            <a:pPr algn="ctr"/>
            <a:r>
              <a:rPr lang="es-ES" sz="4000" dirty="0">
                <a:solidFill>
                  <a:schemeClr val="tx1"/>
                </a:solidFill>
                <a:latin typeface="Arial" panose="020B0604020202020204" pitchFamily="34" charset="0"/>
                <a:cs typeface="Arial" panose="020B0604020202020204" pitchFamily="34" charset="0"/>
              </a:rPr>
              <a:t>Producto 4. Organizador Gráfico</a:t>
            </a:r>
            <a:endParaRPr lang="es-ES" sz="4000" dirty="0">
              <a:solidFill>
                <a:schemeClr val="tx1"/>
              </a:solidFill>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2"/>
          <a:stretch>
            <a:fillRect/>
          </a:stretch>
        </p:blipFill>
        <p:spPr>
          <a:xfrm>
            <a:off x="611560" y="1412776"/>
            <a:ext cx="7848872" cy="4968551"/>
          </a:xfrm>
          <a:prstGeom prst="rect">
            <a:avLst/>
          </a:prstGeom>
        </p:spPr>
      </p:pic>
    </p:spTree>
    <p:extLst>
      <p:ext uri="{BB962C8B-B14F-4D97-AF65-F5344CB8AC3E}">
        <p14:creationId xmlns:p14="http://schemas.microsoft.com/office/powerpoint/2010/main" val="4254188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1" y="-292544"/>
            <a:ext cx="8229600" cy="1874472"/>
          </a:xfrm>
        </p:spPr>
        <p:txBody>
          <a:bodyPr>
            <a:normAutofit/>
          </a:bodyPr>
          <a:lstStyle/>
          <a:p>
            <a:pPr algn="ctr"/>
            <a:r>
              <a:rPr lang="es-ES" sz="3200" dirty="0">
                <a:solidFill>
                  <a:schemeClr val="tx1"/>
                </a:solidFill>
                <a:latin typeface="Arial" panose="020B0604020202020204" pitchFamily="34" charset="0"/>
                <a:cs typeface="Arial" panose="020B0604020202020204" pitchFamily="34" charset="0"/>
              </a:rPr>
              <a:t>Producto 5. Proceso de Indagación. Habilidades para desarrollar y promover el aprendizaje</a:t>
            </a:r>
            <a:endParaRPr lang="es-ES" sz="3200" dirty="0">
              <a:solidFill>
                <a:schemeClr val="tx1"/>
              </a:solidFill>
              <a:latin typeface="Arial" panose="020B0604020202020204" pitchFamily="34" charset="0"/>
              <a:cs typeface="Arial" panose="020B0604020202020204" pitchFamily="34" charset="0"/>
            </a:endParaRPr>
          </a:p>
        </p:txBody>
      </p:sp>
      <p:pic>
        <p:nvPicPr>
          <p:cNvPr id="4" name="Picture 40"/>
          <p:cNvPicPr>
            <a:picLocks noGrp="1"/>
          </p:cNvPicPr>
          <p:nvPr>
            <p:ph idx="1"/>
          </p:nvPr>
        </p:nvPicPr>
        <p:blipFill>
          <a:blip r:embed="rId2"/>
          <a:stretch>
            <a:fillRect/>
          </a:stretch>
        </p:blipFill>
        <p:spPr>
          <a:xfrm>
            <a:off x="457201" y="1557338"/>
            <a:ext cx="8363272" cy="4968006"/>
          </a:xfrm>
          <a:prstGeom prst="rect">
            <a:avLst/>
          </a:prstGeom>
        </p:spPr>
      </p:pic>
    </p:spTree>
    <p:extLst>
      <p:ext uri="{BB962C8B-B14F-4D97-AF65-F5344CB8AC3E}">
        <p14:creationId xmlns:p14="http://schemas.microsoft.com/office/powerpoint/2010/main" val="1592346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333375"/>
            <a:ext cx="8229600" cy="863600"/>
          </a:xfrm>
        </p:spPr>
        <p:txBody>
          <a:bodyPr>
            <a:noAutofit/>
          </a:bodyPr>
          <a:lstStyle/>
          <a:p>
            <a:pPr algn="ctr"/>
            <a:r>
              <a:rPr lang="es-ES" sz="4000" dirty="0">
                <a:solidFill>
                  <a:schemeClr val="tx1"/>
                </a:solidFill>
                <a:latin typeface="Arial" panose="020B0604020202020204" pitchFamily="34" charset="0"/>
                <a:cs typeface="Arial" panose="020B0604020202020204" pitchFamily="34" charset="0"/>
              </a:rPr>
              <a:t>Producto 6. A.M.E. General</a:t>
            </a:r>
            <a:endParaRPr lang="es-ES" sz="4000" dirty="0">
              <a:solidFill>
                <a:schemeClr val="tx1"/>
              </a:solidFill>
              <a:latin typeface="Arial" panose="020B0604020202020204" pitchFamily="34" charset="0"/>
              <a:cs typeface="Arial" panose="020B0604020202020204" pitchFamily="34" charset="0"/>
            </a:endParaRPr>
          </a:p>
        </p:txBody>
      </p:sp>
      <p:pic>
        <p:nvPicPr>
          <p:cNvPr id="30" name="Imagen 29"/>
          <p:cNvPicPr>
            <a:picLocks noChangeAspect="1"/>
          </p:cNvPicPr>
          <p:nvPr/>
        </p:nvPicPr>
        <p:blipFill>
          <a:blip r:embed="rId2"/>
          <a:stretch>
            <a:fillRect/>
          </a:stretch>
        </p:blipFill>
        <p:spPr>
          <a:xfrm>
            <a:off x="190482" y="1412776"/>
            <a:ext cx="8931844" cy="4814360"/>
          </a:xfrm>
          <a:prstGeom prst="rect">
            <a:avLst/>
          </a:prstGeom>
        </p:spPr>
      </p:pic>
    </p:spTree>
    <p:extLst>
      <p:ext uri="{BB962C8B-B14F-4D97-AF65-F5344CB8AC3E}">
        <p14:creationId xmlns:p14="http://schemas.microsoft.com/office/powerpoint/2010/main" val="2525603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3"/>
            <a:ext cx="8229600" cy="792088"/>
          </a:xfrm>
        </p:spPr>
        <p:txBody>
          <a:bodyPr>
            <a:normAutofit fontScale="90000"/>
          </a:bodyPr>
          <a:lstStyle/>
          <a:p>
            <a:r>
              <a:rPr lang="es-ES" dirty="0" smtClean="0"/>
              <a:t>Índice de apartados del portafolio</a:t>
            </a:r>
            <a:endParaRPr lang="es-ES" dirty="0"/>
          </a:p>
        </p:txBody>
      </p:sp>
      <p:sp>
        <p:nvSpPr>
          <p:cNvPr id="3" name="2 Marcador de contenido"/>
          <p:cNvSpPr>
            <a:spLocks noGrp="1"/>
          </p:cNvSpPr>
          <p:nvPr>
            <p:ph idx="1"/>
          </p:nvPr>
        </p:nvSpPr>
        <p:spPr>
          <a:xfrm>
            <a:off x="457200" y="1556793"/>
            <a:ext cx="8229600" cy="4767808"/>
          </a:xfrm>
        </p:spPr>
        <p:txBody>
          <a:bodyPr>
            <a:normAutofit lnSpcReduction="10000"/>
          </a:bodyPr>
          <a:lstStyle/>
          <a:p>
            <a:r>
              <a:rPr lang="es-MX" dirty="0"/>
              <a:t>5.c    Introducción o justificación y descripción del proyecto.</a:t>
            </a:r>
            <a:endParaRPr lang="es-ES" dirty="0"/>
          </a:p>
          <a:p>
            <a:r>
              <a:rPr lang="es-MX" dirty="0"/>
              <a:t>5.d    Objetivo general del proyecto y de cada asignatura involucrada. </a:t>
            </a:r>
            <a:endParaRPr lang="es-ES" dirty="0"/>
          </a:p>
          <a:p>
            <a:r>
              <a:rPr lang="es-MX" dirty="0"/>
              <a:t>5.e    Pregunta generadora, pregunta guía, problema a abordar, asunto a resolver o a probar,    propuesta, etcétera, del proyecto(s) a realizar.</a:t>
            </a:r>
            <a:endParaRPr lang="es-ES" dirty="0"/>
          </a:p>
          <a:p>
            <a:r>
              <a:rPr lang="es-MX" dirty="0"/>
              <a:t>5.f    Contenido.  Temas y productos propuestos, organizados en forma cronológica.  </a:t>
            </a:r>
            <a:endParaRPr lang="es-MX" dirty="0" smtClean="0"/>
          </a:p>
          <a:p>
            <a:r>
              <a:rPr lang="es-MX" dirty="0" smtClean="0"/>
              <a:t>5.h  Reflexión Grupo Interdisciplinario</a:t>
            </a:r>
          </a:p>
          <a:p>
            <a:r>
              <a:rPr lang="es-MX" dirty="0" smtClean="0"/>
              <a:t>5.i  Evidencias de proceso. Productos 4,5,6,7,8,9</a:t>
            </a:r>
            <a:endParaRPr lang="es-ES" dirty="0"/>
          </a:p>
        </p:txBody>
      </p:sp>
    </p:spTree>
    <p:extLst>
      <p:ext uri="{BB962C8B-B14F-4D97-AF65-F5344CB8AC3E}">
        <p14:creationId xmlns:p14="http://schemas.microsoft.com/office/powerpoint/2010/main" val="1256087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6078" y="1052736"/>
            <a:ext cx="8931844" cy="4968552"/>
          </a:xfrm>
          <a:prstGeom prst="rect">
            <a:avLst/>
          </a:prstGeom>
        </p:spPr>
      </p:pic>
    </p:spTree>
    <p:extLst>
      <p:ext uri="{BB962C8B-B14F-4D97-AF65-F5344CB8AC3E}">
        <p14:creationId xmlns:p14="http://schemas.microsoft.com/office/powerpoint/2010/main" val="3724872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6078" y="836712"/>
            <a:ext cx="8931844" cy="5328592"/>
          </a:xfrm>
          <a:prstGeom prst="rect">
            <a:avLst/>
          </a:prstGeom>
        </p:spPr>
      </p:pic>
    </p:spTree>
    <p:extLst>
      <p:ext uri="{BB962C8B-B14F-4D97-AF65-F5344CB8AC3E}">
        <p14:creationId xmlns:p14="http://schemas.microsoft.com/office/powerpoint/2010/main" val="1048726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6078" y="836712"/>
            <a:ext cx="8931844" cy="5400600"/>
          </a:xfrm>
          <a:prstGeom prst="rect">
            <a:avLst/>
          </a:prstGeom>
        </p:spPr>
      </p:pic>
    </p:spTree>
    <p:extLst>
      <p:ext uri="{BB962C8B-B14F-4D97-AF65-F5344CB8AC3E}">
        <p14:creationId xmlns:p14="http://schemas.microsoft.com/office/powerpoint/2010/main" val="1260771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2"/>
            <a:ext cx="8229600" cy="432048"/>
          </a:xfrm>
        </p:spPr>
        <p:txBody>
          <a:bodyPr>
            <a:normAutofit fontScale="90000"/>
          </a:bodyPr>
          <a:lstStyle/>
          <a:p>
            <a:pPr algn="ctr"/>
            <a:r>
              <a:rPr lang="es-ES" sz="3200" dirty="0">
                <a:solidFill>
                  <a:schemeClr val="tx1"/>
                </a:solidFill>
                <a:latin typeface="Arial" panose="020B0604020202020204" pitchFamily="34" charset="0"/>
                <a:cs typeface="Arial" panose="020B0604020202020204" pitchFamily="34" charset="0"/>
              </a:rPr>
              <a:t>Producto 7. Estructura inicial de Planeación</a:t>
            </a:r>
            <a:endParaRPr lang="es-ES" sz="3200"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16564" y="1412776"/>
            <a:ext cx="8710872" cy="4752528"/>
          </a:xfrm>
          <a:prstGeom prst="rect">
            <a:avLst/>
          </a:prstGeom>
        </p:spPr>
      </p:pic>
    </p:spTree>
    <p:extLst>
      <p:ext uri="{BB962C8B-B14F-4D97-AF65-F5344CB8AC3E}">
        <p14:creationId xmlns:p14="http://schemas.microsoft.com/office/powerpoint/2010/main" val="3473350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6659" y="288270"/>
            <a:ext cx="8730683" cy="6281460"/>
          </a:xfrm>
          <a:prstGeom prst="rect">
            <a:avLst/>
          </a:prstGeom>
        </p:spPr>
      </p:pic>
    </p:spTree>
    <p:extLst>
      <p:ext uri="{BB962C8B-B14F-4D97-AF65-F5344CB8AC3E}">
        <p14:creationId xmlns:p14="http://schemas.microsoft.com/office/powerpoint/2010/main" val="3564424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6659" y="289032"/>
            <a:ext cx="8730683" cy="6279936"/>
          </a:xfrm>
          <a:prstGeom prst="rect">
            <a:avLst/>
          </a:prstGeom>
        </p:spPr>
      </p:pic>
    </p:spTree>
    <p:extLst>
      <p:ext uri="{BB962C8B-B14F-4D97-AF65-F5344CB8AC3E}">
        <p14:creationId xmlns:p14="http://schemas.microsoft.com/office/powerpoint/2010/main" val="3692543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25708" y="300462"/>
            <a:ext cx="8692585" cy="6257078"/>
          </a:xfrm>
          <a:prstGeom prst="rect">
            <a:avLst/>
          </a:prstGeom>
        </p:spPr>
      </p:pic>
    </p:spTree>
    <p:extLst>
      <p:ext uri="{BB962C8B-B14F-4D97-AF65-F5344CB8AC3E}">
        <p14:creationId xmlns:p14="http://schemas.microsoft.com/office/powerpoint/2010/main" val="4115938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6659" y="311129"/>
            <a:ext cx="8730683" cy="6235744"/>
          </a:xfrm>
          <a:prstGeom prst="rect">
            <a:avLst/>
          </a:prstGeom>
        </p:spPr>
      </p:pic>
    </p:spTree>
    <p:extLst>
      <p:ext uri="{BB962C8B-B14F-4D97-AF65-F5344CB8AC3E}">
        <p14:creationId xmlns:p14="http://schemas.microsoft.com/office/powerpoint/2010/main" val="1588149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25708" y="286393"/>
            <a:ext cx="8692585" cy="6257078"/>
          </a:xfrm>
          <a:prstGeom prst="rect">
            <a:avLst/>
          </a:prstGeom>
        </p:spPr>
      </p:pic>
    </p:spTree>
    <p:extLst>
      <p:ext uri="{BB962C8B-B14F-4D97-AF65-F5344CB8AC3E}">
        <p14:creationId xmlns:p14="http://schemas.microsoft.com/office/powerpoint/2010/main" val="37380484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6659" y="980728"/>
            <a:ext cx="8730683" cy="5184576"/>
          </a:xfrm>
          <a:prstGeom prst="rect">
            <a:avLst/>
          </a:prstGeom>
        </p:spPr>
      </p:pic>
    </p:spTree>
    <p:extLst>
      <p:ext uri="{BB962C8B-B14F-4D97-AF65-F5344CB8AC3E}">
        <p14:creationId xmlns:p14="http://schemas.microsoft.com/office/powerpoint/2010/main" val="3588832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1340768"/>
            <a:ext cx="7851648" cy="3052936"/>
          </a:xfrm>
        </p:spPr>
        <p:txBody>
          <a:bodyPr>
            <a:noAutofit/>
          </a:bodyPr>
          <a:lstStyle/>
          <a:p>
            <a:pPr algn="ctr"/>
            <a:r>
              <a:rPr lang="es-ES" sz="3600" dirty="0">
                <a:solidFill>
                  <a:schemeClr val="tx1"/>
                </a:solidFill>
                <a:latin typeface="Arial" panose="020B0604020202020204" pitchFamily="34" charset="0"/>
                <a:cs typeface="Arial" panose="020B0604020202020204" pitchFamily="34" charset="0"/>
              </a:rPr>
              <a:t>  </a:t>
            </a:r>
            <a:r>
              <a:rPr lang="es-ES" sz="3600" dirty="0">
                <a:solidFill>
                  <a:schemeClr val="tx1"/>
                </a:solidFill>
                <a:latin typeface="Arial" panose="020B0604020202020204" pitchFamily="34" charset="0"/>
                <a:cs typeface="Arial" panose="020B0604020202020204" pitchFamily="34" charset="0"/>
              </a:rPr>
              <a:t>Productos generados en la primera sesión de </a:t>
            </a:r>
            <a:r>
              <a:rPr lang="es-ES" sz="3600" dirty="0">
                <a:solidFill>
                  <a:schemeClr val="tx1"/>
                </a:solidFill>
                <a:latin typeface="Arial" panose="020B0604020202020204" pitchFamily="34" charset="0"/>
                <a:cs typeface="Arial" panose="020B0604020202020204" pitchFamily="34" charset="0"/>
              </a:rPr>
              <a:t>trabajo</a:t>
            </a:r>
            <a:br>
              <a:rPr lang="es-ES" sz="3600" dirty="0">
                <a:solidFill>
                  <a:schemeClr val="tx1"/>
                </a:solidFill>
                <a:latin typeface="Arial" panose="020B0604020202020204" pitchFamily="34" charset="0"/>
                <a:cs typeface="Arial" panose="020B0604020202020204" pitchFamily="34" charset="0"/>
              </a:rPr>
            </a:br>
            <a:r>
              <a:rPr lang="es-ES" sz="3600" dirty="0">
                <a:solidFill>
                  <a:schemeClr val="tx1"/>
                </a:solidFill>
                <a:latin typeface="Arial" panose="020B0604020202020204" pitchFamily="34" charset="0"/>
                <a:cs typeface="Arial" panose="020B0604020202020204" pitchFamily="34" charset="0"/>
              </a:rPr>
              <a:t/>
            </a:r>
            <a:br>
              <a:rPr lang="es-ES" sz="3600" dirty="0">
                <a:solidFill>
                  <a:schemeClr val="tx1"/>
                </a:solidFill>
                <a:latin typeface="Arial" panose="020B0604020202020204" pitchFamily="34" charset="0"/>
                <a:cs typeface="Arial" panose="020B0604020202020204" pitchFamily="34" charset="0"/>
              </a:rPr>
            </a:br>
            <a:r>
              <a:rPr lang="es-ES" sz="3600" dirty="0">
                <a:solidFill>
                  <a:schemeClr val="tx1"/>
                </a:solidFill>
                <a:latin typeface="Arial" panose="020B0604020202020204" pitchFamily="34" charset="0"/>
                <a:cs typeface="Arial" panose="020B0604020202020204" pitchFamily="34" charset="0"/>
              </a:rPr>
              <a:t>1. Producto 1. C.A.I.A.C</a:t>
            </a:r>
            <a:r>
              <a:rPr lang="es-ES" sz="3600" dirty="0">
                <a:solidFill>
                  <a:schemeClr val="tx1"/>
                </a:solidFill>
                <a:latin typeface="Arial" panose="020B0604020202020204" pitchFamily="34" charset="0"/>
                <a:cs typeface="Arial" panose="020B0604020202020204" pitchFamily="34" charset="0"/>
              </a:rPr>
              <a:t>. Conclusiones Generales</a:t>
            </a:r>
            <a:endParaRPr lang="es-ES" sz="3600"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7796518" y="404664"/>
            <a:ext cx="441146" cy="369332"/>
          </a:xfrm>
          <a:prstGeom prst="rect">
            <a:avLst/>
          </a:prstGeom>
        </p:spPr>
        <p:txBody>
          <a:bodyPr wrap="none">
            <a:spAutoFit/>
          </a:bodyPr>
          <a:lstStyle/>
          <a:p>
            <a:r>
              <a:rPr lang="es-ES" dirty="0">
                <a:latin typeface="Arial" panose="020B0604020202020204" pitchFamily="34" charset="0"/>
                <a:cs typeface="Arial" panose="020B0604020202020204" pitchFamily="34" charset="0"/>
              </a:rPr>
              <a:t>5a</a:t>
            </a:r>
            <a:endParaRPr lang="es-ES" dirty="0"/>
          </a:p>
        </p:txBody>
      </p:sp>
    </p:spTree>
    <p:extLst>
      <p:ext uri="{BB962C8B-B14F-4D97-AF65-F5344CB8AC3E}">
        <p14:creationId xmlns:p14="http://schemas.microsoft.com/office/powerpoint/2010/main" val="3316751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6659" y="692697"/>
            <a:ext cx="8730683" cy="5544616"/>
          </a:xfrm>
          <a:prstGeom prst="rect">
            <a:avLst/>
          </a:prstGeom>
        </p:spPr>
      </p:pic>
    </p:spTree>
    <p:extLst>
      <p:ext uri="{BB962C8B-B14F-4D97-AF65-F5344CB8AC3E}">
        <p14:creationId xmlns:p14="http://schemas.microsoft.com/office/powerpoint/2010/main" val="1136548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6659" y="832298"/>
            <a:ext cx="8730683" cy="5193405"/>
          </a:xfrm>
          <a:prstGeom prst="rect">
            <a:avLst/>
          </a:prstGeom>
        </p:spPr>
      </p:pic>
    </p:spTree>
    <p:extLst>
      <p:ext uri="{BB962C8B-B14F-4D97-AF65-F5344CB8AC3E}">
        <p14:creationId xmlns:p14="http://schemas.microsoft.com/office/powerpoint/2010/main" val="25303414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6659" y="334749"/>
            <a:ext cx="8730683" cy="6188503"/>
          </a:xfrm>
          <a:prstGeom prst="rect">
            <a:avLst/>
          </a:prstGeom>
        </p:spPr>
      </p:pic>
    </p:spTree>
    <p:extLst>
      <p:ext uri="{BB962C8B-B14F-4D97-AF65-F5344CB8AC3E}">
        <p14:creationId xmlns:p14="http://schemas.microsoft.com/office/powerpoint/2010/main" val="2664905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704089"/>
            <a:ext cx="8229600" cy="420656"/>
          </a:xfrm>
        </p:spPr>
        <p:txBody>
          <a:bodyPr>
            <a:normAutofit fontScale="90000"/>
          </a:bodyPr>
          <a:lstStyle/>
          <a:p>
            <a:pPr algn="ctr"/>
            <a:r>
              <a:rPr lang="es-ES" sz="3600" dirty="0">
                <a:solidFill>
                  <a:schemeClr val="tx1"/>
                </a:solidFill>
                <a:latin typeface="Arial" panose="020B0604020202020204" pitchFamily="34" charset="0"/>
                <a:cs typeface="Arial" panose="020B0604020202020204" pitchFamily="34" charset="0"/>
              </a:rPr>
              <a:t>Producto 8. Elaboración del proyecto</a:t>
            </a:r>
            <a:endParaRPr lang="es-ES" sz="3600" dirty="0">
              <a:solidFill>
                <a:schemeClr val="tx1"/>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206659" y="1412776"/>
            <a:ext cx="8730683" cy="4968552"/>
          </a:xfrm>
          <a:prstGeom prst="rect">
            <a:avLst/>
          </a:prstGeom>
        </p:spPr>
      </p:pic>
    </p:spTree>
    <p:extLst>
      <p:ext uri="{BB962C8B-B14F-4D97-AF65-F5344CB8AC3E}">
        <p14:creationId xmlns:p14="http://schemas.microsoft.com/office/powerpoint/2010/main" val="17024123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6659" y="908720"/>
            <a:ext cx="8730683" cy="5184576"/>
          </a:xfrm>
          <a:prstGeom prst="rect">
            <a:avLst/>
          </a:prstGeom>
        </p:spPr>
      </p:pic>
    </p:spTree>
    <p:extLst>
      <p:ext uri="{BB962C8B-B14F-4D97-AF65-F5344CB8AC3E}">
        <p14:creationId xmlns:p14="http://schemas.microsoft.com/office/powerpoint/2010/main" val="2869204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6659" y="285984"/>
            <a:ext cx="8730683" cy="6286032"/>
          </a:xfrm>
          <a:prstGeom prst="rect">
            <a:avLst/>
          </a:prstGeom>
        </p:spPr>
      </p:pic>
    </p:spTree>
    <p:extLst>
      <p:ext uri="{BB962C8B-B14F-4D97-AF65-F5344CB8AC3E}">
        <p14:creationId xmlns:p14="http://schemas.microsoft.com/office/powerpoint/2010/main" val="21347171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6659" y="764704"/>
            <a:ext cx="8730683" cy="5256584"/>
          </a:xfrm>
          <a:prstGeom prst="rect">
            <a:avLst/>
          </a:prstGeom>
        </p:spPr>
      </p:pic>
    </p:spTree>
    <p:extLst>
      <p:ext uri="{BB962C8B-B14F-4D97-AF65-F5344CB8AC3E}">
        <p14:creationId xmlns:p14="http://schemas.microsoft.com/office/powerpoint/2010/main" val="5814152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6659" y="764705"/>
            <a:ext cx="8730683" cy="5544616"/>
          </a:xfrm>
          <a:prstGeom prst="rect">
            <a:avLst/>
          </a:prstGeom>
        </p:spPr>
      </p:pic>
    </p:spTree>
    <p:extLst>
      <p:ext uri="{BB962C8B-B14F-4D97-AF65-F5344CB8AC3E}">
        <p14:creationId xmlns:p14="http://schemas.microsoft.com/office/powerpoint/2010/main" val="19607451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25708" y="266174"/>
            <a:ext cx="8692585" cy="6325653"/>
          </a:xfrm>
          <a:prstGeom prst="rect">
            <a:avLst/>
          </a:prstGeom>
        </p:spPr>
      </p:pic>
    </p:spTree>
    <p:extLst>
      <p:ext uri="{BB962C8B-B14F-4D97-AF65-F5344CB8AC3E}">
        <p14:creationId xmlns:p14="http://schemas.microsoft.com/office/powerpoint/2010/main" val="6013695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6659" y="476672"/>
            <a:ext cx="8730683" cy="6048672"/>
          </a:xfrm>
          <a:prstGeom prst="rect">
            <a:avLst/>
          </a:prstGeom>
        </p:spPr>
      </p:pic>
    </p:spTree>
    <p:extLst>
      <p:ext uri="{BB962C8B-B14F-4D97-AF65-F5344CB8AC3E}">
        <p14:creationId xmlns:p14="http://schemas.microsoft.com/office/powerpoint/2010/main" val="1859374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1674"/>
            <a:ext cx="9144000" cy="4694653"/>
          </a:xfrm>
          <a:prstGeom prst="rect">
            <a:avLst/>
          </a:prstGeom>
        </p:spPr>
      </p:pic>
    </p:spTree>
    <p:extLst>
      <p:ext uri="{BB962C8B-B14F-4D97-AF65-F5344CB8AC3E}">
        <p14:creationId xmlns:p14="http://schemas.microsoft.com/office/powerpoint/2010/main" val="2558491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7504" y="908720"/>
            <a:ext cx="8730683" cy="5544616"/>
          </a:xfrm>
          <a:prstGeom prst="rect">
            <a:avLst/>
          </a:prstGeom>
        </p:spPr>
      </p:pic>
    </p:spTree>
    <p:extLst>
      <p:ext uri="{BB962C8B-B14F-4D97-AF65-F5344CB8AC3E}">
        <p14:creationId xmlns:p14="http://schemas.microsoft.com/office/powerpoint/2010/main" val="27382101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067890290"/>
              </p:ext>
            </p:extLst>
          </p:nvPr>
        </p:nvGraphicFramePr>
        <p:xfrm>
          <a:off x="539552" y="692697"/>
          <a:ext cx="8229600" cy="1592254"/>
        </p:xfrm>
        <a:graphic>
          <a:graphicData uri="http://schemas.openxmlformats.org/drawingml/2006/table">
            <a:tbl>
              <a:tblPr/>
              <a:tblGrid>
                <a:gridCol w="2755607"/>
                <a:gridCol w="5473993"/>
              </a:tblGrid>
              <a:tr h="1592255">
                <a:tc>
                  <a:txBody>
                    <a:bodyPr/>
                    <a:lstStyle/>
                    <a:p>
                      <a:pPr>
                        <a:lnSpc>
                          <a:spcPct val="115000"/>
                        </a:lnSpc>
                        <a:spcAft>
                          <a:spcPts val="0"/>
                        </a:spcAft>
                      </a:pPr>
                      <a:r>
                        <a:rPr lang="es-ES" sz="12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200" b="1"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7.</a:t>
                      </a:r>
                      <a:r>
                        <a:rPr lang="es-ES" sz="1200"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200" b="1"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Evaluar la información generada.</a:t>
                      </a:r>
                      <a:endParaRPr lang="es-ES" sz="1200" dirty="0">
                        <a:solidFill>
                          <a:srgbClr val="000000"/>
                        </a:solidFill>
                        <a:effectLst/>
                        <a:latin typeface="Arial" panose="020B0604020202020204" pitchFamily="34" charset="0"/>
                        <a:ea typeface="Arial" panose="020B0604020202020204" pitchFamily="34" charset="0"/>
                      </a:endParaRPr>
                    </a:p>
                    <a:p>
                      <a:pPr marL="270510">
                        <a:lnSpc>
                          <a:spcPct val="115000"/>
                        </a:lnSpc>
                        <a:spcAft>
                          <a:spcPts val="0"/>
                        </a:spcAft>
                      </a:pPr>
                      <a:r>
                        <a:rPr lang="es-ES" sz="1200"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¿Qué otras investigaciones o asignaturas se pueden  proponer para complementar el proyecto?</a:t>
                      </a:r>
                      <a:endParaRPr lang="es-ES" sz="1200" dirty="0">
                        <a:solidFill>
                          <a:srgbClr val="000000"/>
                        </a:solidFill>
                        <a:effectLst/>
                        <a:latin typeface="Arial" panose="020B0604020202020204" pitchFamily="34" charset="0"/>
                        <a:ea typeface="Arial" panose="020B0604020202020204" pitchFamily="34" charset="0"/>
                      </a:endParaRPr>
                    </a:p>
                    <a:p>
                      <a:pPr marL="270510">
                        <a:lnSpc>
                          <a:spcPct val="115000"/>
                        </a:lnSpc>
                        <a:spcAft>
                          <a:spcPts val="0"/>
                        </a:spcAft>
                      </a:pPr>
                      <a:r>
                        <a:rPr lang="es-ES" sz="1200" b="1"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1200" dirty="0">
                        <a:solidFill>
                          <a:srgbClr val="000000"/>
                        </a:solidFill>
                        <a:effectLst/>
                        <a:latin typeface="Arial" panose="020B0604020202020204" pitchFamily="34" charset="0"/>
                        <a:ea typeface="Arial" panose="020B0604020202020204" pitchFamily="34" charset="0"/>
                      </a:endParaRPr>
                    </a:p>
                  </a:txBody>
                  <a:tcPr marL="60035" marR="60035" marT="60035" marB="6003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 recomienda estudiar ciertos temas de las materias de Geografía e Historia para fortalecer la investigación y tener otras perspectivas del proyecto.</a:t>
                      </a:r>
                      <a:endParaRPr lang="es-ES" sz="1200" dirty="0">
                        <a:solidFill>
                          <a:srgbClr val="000000"/>
                        </a:solidFill>
                        <a:effectLst/>
                        <a:latin typeface="Arial" panose="020B0604020202020204" pitchFamily="34" charset="0"/>
                        <a:ea typeface="Arial" panose="020B0604020202020204" pitchFamily="34" charset="0"/>
                      </a:endParaRPr>
                    </a:p>
                  </a:txBody>
                  <a:tcPr marL="60035" marR="60035" marT="60035" marB="6003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14" name="Rectángulo 13"/>
          <p:cNvSpPr/>
          <p:nvPr/>
        </p:nvSpPr>
        <p:spPr>
          <a:xfrm>
            <a:off x="513798" y="2852936"/>
            <a:ext cx="7848872" cy="410882"/>
          </a:xfrm>
          <a:prstGeom prst="rect">
            <a:avLst/>
          </a:prstGeom>
        </p:spPr>
        <p:txBody>
          <a:bodyPr wrap="square">
            <a:spAutoFit/>
          </a:bodyPr>
          <a:lstStyle/>
          <a:p>
            <a:pPr>
              <a:lnSpc>
                <a:spcPct val="115000"/>
              </a:lnSpc>
            </a:pPr>
            <a:r>
              <a:rPr lang="es-ES" b="1" dirty="0">
                <a:latin typeface="Century Gothic" panose="020B0502020202020204" pitchFamily="34" charset="0"/>
                <a:ea typeface="Century Gothic" panose="020B0502020202020204" pitchFamily="34" charset="0"/>
                <a:cs typeface="Century Gothic" panose="020B0502020202020204" pitchFamily="34" charset="0"/>
              </a:rPr>
              <a:t>VI. Tiempos que se dedicarán al proyecto cada semana.</a:t>
            </a:r>
            <a:r>
              <a:rPr lang="es-ES"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ES" dirty="0">
              <a:solidFill>
                <a:srgbClr val="000000"/>
              </a:solidFill>
              <a:latin typeface="Arial" panose="020B0604020202020204" pitchFamily="34" charset="0"/>
              <a:ea typeface="Arial" panose="020B0604020202020204" pitchFamily="34" charset="0"/>
            </a:endParaRPr>
          </a:p>
        </p:txBody>
      </p:sp>
      <p:graphicFrame>
        <p:nvGraphicFramePr>
          <p:cNvPr id="17" name="Tabla 16"/>
          <p:cNvGraphicFramePr>
            <a:graphicFrameLocks noGrp="1"/>
          </p:cNvGraphicFramePr>
          <p:nvPr>
            <p:extLst>
              <p:ext uri="{D42A27DB-BD31-4B8C-83A1-F6EECF244321}">
                <p14:modId xmlns:p14="http://schemas.microsoft.com/office/powerpoint/2010/main" val="3151123066"/>
              </p:ext>
            </p:extLst>
          </p:nvPr>
        </p:nvGraphicFramePr>
        <p:xfrm>
          <a:off x="489713" y="3361456"/>
          <a:ext cx="8229600" cy="976890"/>
        </p:xfrm>
        <a:graphic>
          <a:graphicData uri="http://schemas.openxmlformats.org/drawingml/2006/table">
            <a:tbl>
              <a:tblPr/>
              <a:tblGrid>
                <a:gridCol w="4043358"/>
                <a:gridCol w="4186242"/>
              </a:tblGrid>
              <a:tr h="484603">
                <a:tc>
                  <a:txBody>
                    <a:bodyPr/>
                    <a:lstStyle/>
                    <a:p>
                      <a:pPr marL="342900" lvl="0" indent="-342900" algn="ctr">
                        <a:lnSpc>
                          <a:spcPct val="115000"/>
                        </a:lnSpc>
                        <a:spcAft>
                          <a:spcPts val="0"/>
                        </a:spcAft>
                        <a:buFont typeface="+mj-lt"/>
                        <a:buAutoNum type="arabicPeriod"/>
                      </a:pPr>
                      <a:r>
                        <a:rPr lang="es-ES" sz="10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¿Cuántas horas se trabajarán de manera  </a:t>
                      </a:r>
                      <a:endParaRPr lang="es-ES" sz="1000" dirty="0">
                        <a:solidFill>
                          <a:srgbClr val="000000"/>
                        </a:solidFill>
                        <a:effectLst/>
                        <a:latin typeface="Arial" panose="020B0604020202020204" pitchFamily="34" charset="0"/>
                        <a:ea typeface="Arial" panose="020B0604020202020204" pitchFamily="34" charset="0"/>
                      </a:endParaRPr>
                    </a:p>
                    <a:p>
                      <a:pPr marL="457200" algn="ctr">
                        <a:lnSpc>
                          <a:spcPct val="115000"/>
                        </a:lnSpc>
                        <a:spcAft>
                          <a:spcPts val="0"/>
                        </a:spcAft>
                      </a:pPr>
                      <a:r>
                        <a:rPr lang="es-ES" sz="10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disciplinaria ?</a:t>
                      </a:r>
                      <a:endParaRPr lang="es-ES" sz="1000" dirty="0">
                        <a:solidFill>
                          <a:srgbClr val="000000"/>
                        </a:solidFill>
                        <a:effectLst/>
                        <a:latin typeface="Arial" panose="020B0604020202020204" pitchFamily="34" charset="0"/>
                        <a:ea typeface="Arial" panose="020B0604020202020204" pitchFamily="34" charset="0"/>
                      </a:endParaRPr>
                    </a:p>
                  </a:txBody>
                  <a:tcPr marL="60035" marR="60035" marT="60035" marB="6003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0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2</a:t>
                      </a: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¿Cuántas horas se trabajarán de manera interdisciplinaria?</a:t>
                      </a:r>
                      <a:endParaRPr lang="es-ES" sz="100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1000">
                        <a:solidFill>
                          <a:srgbClr val="000000"/>
                        </a:solidFill>
                        <a:effectLst/>
                        <a:latin typeface="Arial" panose="020B0604020202020204" pitchFamily="34" charset="0"/>
                        <a:ea typeface="Arial" panose="020B0604020202020204" pitchFamily="34" charset="0"/>
                      </a:endParaRPr>
                    </a:p>
                  </a:txBody>
                  <a:tcPr marL="60035" marR="60035" marT="60035" marB="6003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492287">
                <a:tc>
                  <a:txBody>
                    <a:bodyPr/>
                    <a:lstStyle/>
                    <a:p>
                      <a:pPr algn="ctr">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2 hrs</a:t>
                      </a:r>
                      <a:endParaRPr lang="es-ES" sz="1000">
                        <a:solidFill>
                          <a:srgbClr val="000000"/>
                        </a:solidFill>
                        <a:effectLst/>
                        <a:latin typeface="Arial" panose="020B0604020202020204" pitchFamily="34" charset="0"/>
                        <a:ea typeface="Arial" panose="020B0604020202020204" pitchFamily="34" charset="0"/>
                      </a:endParaRPr>
                    </a:p>
                  </a:txBody>
                  <a:tcPr marL="60035" marR="60035" marT="60035" marB="6003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0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10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0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1 hora</a:t>
                      </a:r>
                      <a:endParaRPr lang="es-ES" sz="1000" dirty="0">
                        <a:solidFill>
                          <a:srgbClr val="000000"/>
                        </a:solidFill>
                        <a:effectLst/>
                        <a:latin typeface="Arial" panose="020B0604020202020204" pitchFamily="34" charset="0"/>
                        <a:ea typeface="Arial" panose="020B0604020202020204" pitchFamily="34" charset="0"/>
                      </a:endParaRPr>
                    </a:p>
                  </a:txBody>
                  <a:tcPr marL="60035" marR="60035" marT="60035" marB="6003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23834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1560" y="692696"/>
            <a:ext cx="4862228" cy="410882"/>
          </a:xfrm>
          <a:prstGeom prst="rect">
            <a:avLst/>
          </a:prstGeom>
        </p:spPr>
        <p:txBody>
          <a:bodyPr wrap="none">
            <a:spAutoFit/>
          </a:bodyPr>
          <a:lstStyle/>
          <a:p>
            <a:pPr>
              <a:lnSpc>
                <a:spcPct val="115000"/>
              </a:lnSpc>
            </a:pPr>
            <a:r>
              <a:rPr lang="es-ES" b="1" dirty="0">
                <a:latin typeface="Century Gothic" panose="020B0502020202020204" pitchFamily="34" charset="0"/>
                <a:ea typeface="Century Gothic" panose="020B0502020202020204" pitchFamily="34" charset="0"/>
                <a:cs typeface="Century Gothic" panose="020B0502020202020204" pitchFamily="34" charset="0"/>
              </a:rPr>
              <a:t>VII. Presentación del proyecto (producto)</a:t>
            </a:r>
            <a:r>
              <a:rPr lang="es-ES" sz="1100" b="1" dirty="0">
                <a:solidFill>
                  <a:srgbClr val="0EB1A9"/>
                </a:solidFill>
                <a:latin typeface="Century Gothic" panose="020B0502020202020204" pitchFamily="34" charset="0"/>
                <a:ea typeface="Century Gothic" panose="020B0502020202020204" pitchFamily="34" charset="0"/>
                <a:cs typeface="Century Gothic" panose="020B0502020202020204" pitchFamily="34" charset="0"/>
              </a:rPr>
              <a:t>.</a:t>
            </a:r>
            <a:endParaRPr lang="es-ES" sz="1100" dirty="0">
              <a:solidFill>
                <a:srgbClr val="000000"/>
              </a:solidFill>
              <a:latin typeface="Arial" panose="020B0604020202020204" pitchFamily="34" charset="0"/>
              <a:ea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616407456"/>
              </p:ext>
            </p:extLst>
          </p:nvPr>
        </p:nvGraphicFramePr>
        <p:xfrm>
          <a:off x="323528" y="1340768"/>
          <a:ext cx="8229600" cy="3324716"/>
        </p:xfrm>
        <a:graphic>
          <a:graphicData uri="http://schemas.openxmlformats.org/drawingml/2006/table">
            <a:tbl>
              <a:tblPr/>
              <a:tblGrid>
                <a:gridCol w="8229600"/>
              </a:tblGrid>
              <a:tr h="672140">
                <a:tc>
                  <a:txBody>
                    <a:bodyPr/>
                    <a:lstStyle/>
                    <a:p>
                      <a:pPr marL="342900" lvl="0" indent="-342900" algn="ctr">
                        <a:lnSpc>
                          <a:spcPct val="115000"/>
                        </a:lnSpc>
                        <a:buFont typeface="+mj-lt"/>
                        <a:buAutoNum type="arabicPeriod"/>
                      </a:pPr>
                      <a:r>
                        <a:rPr lang="es-ES" sz="1600" u="none" strike="noStrike"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¿Qué se presentará?   </a:t>
                      </a:r>
                      <a:r>
                        <a:rPr lang="es-ES" sz="1600" b="1" u="none" strike="noStrike"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2</a:t>
                      </a:r>
                      <a:r>
                        <a:rPr lang="es-ES" sz="1600" u="none" strike="noStrike"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¿Cuándo?   </a:t>
                      </a:r>
                      <a:r>
                        <a:rPr lang="es-ES" sz="1600" b="1" u="none" strike="noStrike"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3.</a:t>
                      </a:r>
                      <a:r>
                        <a:rPr lang="es-ES" sz="1600" u="none" strike="noStrike"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¿Cómo?  4. ¿Dónde?   </a:t>
                      </a:r>
                      <a:r>
                        <a:rPr lang="es-ES" sz="1600" b="1" u="none" strike="noStrike"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4</a:t>
                      </a:r>
                      <a:r>
                        <a:rPr lang="es-ES" sz="1600" u="none" strike="noStrike"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¿Con qué?</a:t>
                      </a:r>
                      <a:endParaRPr lang="es-ES" sz="1600" u="none" strike="noStrike" dirty="0">
                        <a:solidFill>
                          <a:srgbClr val="1C4587"/>
                        </a:solidFill>
                        <a:effectLst/>
                        <a:latin typeface="Arial" panose="020B0604020202020204" pitchFamily="34" charset="0"/>
                        <a:ea typeface="Arial" panose="020B0604020202020204" pitchFamily="34" charset="0"/>
                        <a:cs typeface="Arial" panose="020B0604020202020204" pitchFamily="34" charset="0"/>
                      </a:endParaRPr>
                    </a:p>
                    <a:p>
                      <a:pPr marL="457200" algn="ctr">
                        <a:lnSpc>
                          <a:spcPct val="115000"/>
                        </a:lnSpc>
                      </a:pPr>
                      <a:r>
                        <a:rPr lang="es-ES" sz="16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5</a:t>
                      </a:r>
                      <a:r>
                        <a:rPr lang="es-ES" sz="16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 quién, por qué y para qué?  </a:t>
                      </a:r>
                      <a:endParaRPr lang="es-ES" sz="1600" dirty="0">
                        <a:solidFill>
                          <a:srgbClr val="000000"/>
                        </a:solidFill>
                        <a:effectLst/>
                        <a:latin typeface="Arial" panose="020B0604020202020204" pitchFamily="34" charset="0"/>
                      </a:endParaRPr>
                    </a:p>
                  </a:txBody>
                  <a:tcPr marL="60035" marR="60035" marT="60035" marB="6003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2619748">
                <a:tc>
                  <a:txBody>
                    <a:bodyPr/>
                    <a:lstStyle/>
                    <a:p>
                      <a:pPr>
                        <a:lnSpc>
                          <a:spcPct val="115000"/>
                        </a:lnSpc>
                        <a:spcAft>
                          <a:spcPts val="0"/>
                        </a:spcAft>
                      </a:pPr>
                      <a:r>
                        <a:rPr lang="es-ES" sz="1600" dirty="0">
                          <a:solidFill>
                            <a:srgbClr val="000000"/>
                          </a:solidFill>
                          <a:effectLst/>
                          <a:latin typeface="Century Gothic" panose="020B0502020202020204" pitchFamily="34" charset="0"/>
                          <a:ea typeface="Century Gothic" panose="020B0502020202020204" pitchFamily="34" charset="0"/>
                        </a:rPr>
                        <a:t>1.- Se presentará un Proyecto científico que involucra varias áreas del conocimiento desde un punto de vista interdisciplinario</a:t>
                      </a:r>
                      <a:endParaRPr lang="es-ES" sz="16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600" dirty="0">
                          <a:solidFill>
                            <a:srgbClr val="000000"/>
                          </a:solidFill>
                          <a:effectLst/>
                          <a:latin typeface="Century Gothic" panose="020B0502020202020204" pitchFamily="34" charset="0"/>
                          <a:ea typeface="Century Gothic" panose="020B0502020202020204" pitchFamily="34" charset="0"/>
                        </a:rPr>
                        <a:t>2.- Se presentará en fechas programadas en los próximos semestres.</a:t>
                      </a:r>
                      <a:endParaRPr lang="es-ES" sz="16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600" dirty="0">
                          <a:solidFill>
                            <a:srgbClr val="000000"/>
                          </a:solidFill>
                          <a:effectLst/>
                          <a:latin typeface="Century Gothic" panose="020B0502020202020204" pitchFamily="34" charset="0"/>
                          <a:ea typeface="Century Gothic" panose="020B0502020202020204" pitchFamily="34" charset="0"/>
                        </a:rPr>
                        <a:t>3.- En jornadas académicas y Congresos Estudiantiles</a:t>
                      </a:r>
                      <a:endParaRPr lang="es-ES" sz="16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600" dirty="0">
                          <a:solidFill>
                            <a:srgbClr val="000000"/>
                          </a:solidFill>
                          <a:effectLst/>
                          <a:latin typeface="Century Gothic" panose="020B0502020202020204" pitchFamily="34" charset="0"/>
                          <a:ea typeface="Century Gothic" panose="020B0502020202020204" pitchFamily="34" charset="0"/>
                        </a:rPr>
                        <a:t>4.- De forma oral mediante carteles</a:t>
                      </a:r>
                      <a:endParaRPr lang="es-ES" sz="16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600" dirty="0">
                          <a:solidFill>
                            <a:srgbClr val="000000"/>
                          </a:solidFill>
                          <a:effectLst/>
                          <a:latin typeface="Century Gothic" panose="020B0502020202020204" pitchFamily="34" charset="0"/>
                          <a:ea typeface="Century Gothic" panose="020B0502020202020204" pitchFamily="34" charset="0"/>
                        </a:rPr>
                        <a:t>5.- En el Laboratorio de Ciencias de la Universidad Latina Campus Sur</a:t>
                      </a:r>
                      <a:endParaRPr lang="es-ES" sz="16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600" dirty="0">
                          <a:solidFill>
                            <a:srgbClr val="000000"/>
                          </a:solidFill>
                          <a:effectLst/>
                          <a:latin typeface="Century Gothic" panose="020B0502020202020204" pitchFamily="34" charset="0"/>
                          <a:ea typeface="Century Gothic" panose="020B0502020202020204" pitchFamily="34" charset="0"/>
                        </a:rPr>
                        <a:t>6.- Dirigido a los profesores del curso, Padres de Familia y Alumnos, con la finalidad de exponer y difundir el proyecto y para la autoevaluación y coevaluación del mismo por sus pares.</a:t>
                      </a:r>
                      <a:endParaRPr lang="es-ES" sz="1600" dirty="0">
                        <a:solidFill>
                          <a:srgbClr val="000000"/>
                        </a:solidFill>
                        <a:effectLst/>
                        <a:latin typeface="Arial" panose="020B0604020202020204" pitchFamily="34" charset="0"/>
                        <a:ea typeface="Arial" panose="020B0604020202020204" pitchFamily="34" charset="0"/>
                      </a:endParaRPr>
                    </a:p>
                  </a:txBody>
                  <a:tcPr marL="60035" marR="60035" marT="60035" marB="6003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50811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3568" y="548680"/>
            <a:ext cx="4548040" cy="517065"/>
          </a:xfrm>
          <a:prstGeom prst="rect">
            <a:avLst/>
          </a:prstGeom>
        </p:spPr>
        <p:txBody>
          <a:bodyPr wrap="none">
            <a:spAutoFit/>
          </a:bodyPr>
          <a:lstStyle/>
          <a:p>
            <a:pPr>
              <a:lnSpc>
                <a:spcPct val="115000"/>
              </a:lnSpc>
            </a:pPr>
            <a:r>
              <a:rPr lang="es-ES" sz="2400" b="1" dirty="0">
                <a:latin typeface="Century Gothic" panose="020B0502020202020204" pitchFamily="34" charset="0"/>
                <a:ea typeface="Century Gothic" panose="020B0502020202020204" pitchFamily="34" charset="0"/>
                <a:cs typeface="Century Gothic" panose="020B0502020202020204" pitchFamily="34" charset="0"/>
              </a:rPr>
              <a:t>VIII. Evaluación del Proyecto.</a:t>
            </a:r>
            <a:endParaRPr lang="es-ES" sz="2400" dirty="0">
              <a:latin typeface="Arial" panose="020B0604020202020204" pitchFamily="34" charset="0"/>
              <a:ea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025077677"/>
              </p:ext>
            </p:extLst>
          </p:nvPr>
        </p:nvGraphicFramePr>
        <p:xfrm>
          <a:off x="457201" y="1628801"/>
          <a:ext cx="8229601" cy="4430710"/>
        </p:xfrm>
        <a:graphic>
          <a:graphicData uri="http://schemas.openxmlformats.org/drawingml/2006/table">
            <a:tbl>
              <a:tblPr/>
              <a:tblGrid>
                <a:gridCol w="2593513"/>
                <a:gridCol w="2593513"/>
                <a:gridCol w="3042575"/>
              </a:tblGrid>
              <a:tr h="875544">
                <a:tc>
                  <a:txBody>
                    <a:bodyPr/>
                    <a:lstStyle/>
                    <a:p>
                      <a:pPr algn="ctr">
                        <a:lnSpc>
                          <a:spcPct val="115000"/>
                        </a:lnSpc>
                        <a:spcAft>
                          <a:spcPts val="0"/>
                        </a:spcAft>
                      </a:pPr>
                      <a:r>
                        <a:rPr lang="es-ES" sz="1400" b="1" dirty="0">
                          <a:solidFill>
                            <a:schemeClr val="accent1"/>
                          </a:solidFill>
                          <a:effectLst/>
                          <a:latin typeface="Century Gothic" panose="020B0502020202020204" pitchFamily="34" charset="0"/>
                          <a:ea typeface="Century Gothic" panose="020B0502020202020204" pitchFamily="34" charset="0"/>
                          <a:cs typeface="Century Gothic" panose="020B0502020202020204" pitchFamily="34" charset="0"/>
                        </a:rPr>
                        <a:t>1. ¿Qué aspectos se evaluarán?</a:t>
                      </a:r>
                      <a:endParaRPr lang="es-ES" sz="1400" b="1" dirty="0">
                        <a:solidFill>
                          <a:schemeClr val="accent1"/>
                        </a:solidFill>
                        <a:effectLst/>
                        <a:latin typeface="Arial" panose="020B0604020202020204" pitchFamily="34" charset="0"/>
                        <a:ea typeface="Arial" panose="020B0604020202020204" pitchFamily="34" charset="0"/>
                      </a:endParaRPr>
                    </a:p>
                  </a:txBody>
                  <a:tcPr marL="60035" marR="60035" marT="60035" marB="6003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400" b="1" dirty="0">
                          <a:solidFill>
                            <a:schemeClr val="accent1"/>
                          </a:solidFill>
                          <a:effectLst/>
                          <a:latin typeface="Century Gothic" panose="020B0502020202020204" pitchFamily="34" charset="0"/>
                          <a:ea typeface="Century Gothic" panose="020B0502020202020204" pitchFamily="34" charset="0"/>
                          <a:cs typeface="Century Gothic" panose="020B0502020202020204" pitchFamily="34" charset="0"/>
                        </a:rPr>
                        <a:t>2. ¿Cuáles son los criterios que se utilizarán para evaluar cada aspecto?</a:t>
                      </a:r>
                      <a:endParaRPr lang="es-ES" sz="1400" b="1" dirty="0">
                        <a:solidFill>
                          <a:schemeClr val="accent1"/>
                        </a:solidFill>
                        <a:effectLst/>
                        <a:latin typeface="Arial" panose="020B0604020202020204" pitchFamily="34" charset="0"/>
                        <a:ea typeface="Arial" panose="020B0604020202020204" pitchFamily="34" charset="0"/>
                      </a:endParaRPr>
                    </a:p>
                  </a:txBody>
                  <a:tcPr marL="60035" marR="60035" marT="60035" marB="6003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400" b="1" dirty="0">
                          <a:solidFill>
                            <a:schemeClr val="accent1"/>
                          </a:solidFill>
                          <a:effectLst/>
                          <a:latin typeface="Century Gothic" panose="020B0502020202020204" pitchFamily="34" charset="0"/>
                          <a:ea typeface="Century Gothic" panose="020B0502020202020204" pitchFamily="34" charset="0"/>
                          <a:cs typeface="Century Gothic" panose="020B0502020202020204" pitchFamily="34" charset="0"/>
                        </a:rPr>
                        <a:t>3. Herramientas e instrumentos de evaluación que se utilizarán.</a:t>
                      </a:r>
                      <a:endParaRPr lang="es-ES" sz="1400" b="1" dirty="0">
                        <a:solidFill>
                          <a:schemeClr val="accent1"/>
                        </a:solidFill>
                        <a:effectLst/>
                        <a:latin typeface="Arial" panose="020B0604020202020204" pitchFamily="34" charset="0"/>
                        <a:ea typeface="Arial" panose="020B0604020202020204" pitchFamily="34" charset="0"/>
                      </a:endParaRPr>
                    </a:p>
                  </a:txBody>
                  <a:tcPr marL="60035" marR="60035" marT="60035" marB="6003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3616508">
                <a:tc>
                  <a:txBody>
                    <a:bodyPr/>
                    <a:lstStyle/>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Indagación</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Realización</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Término</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Difusión</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1400" dirty="0">
                        <a:solidFill>
                          <a:schemeClr val="tx1"/>
                        </a:solidFill>
                        <a:effectLst/>
                        <a:latin typeface="Arial" panose="020B0604020202020204" pitchFamily="34" charset="0"/>
                        <a:ea typeface="Arial" panose="020B0604020202020204" pitchFamily="34" charset="0"/>
                      </a:endParaRPr>
                    </a:p>
                  </a:txBody>
                  <a:tcPr marL="60035" marR="60035" marT="60035" marB="6003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400" dirty="0" err="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Busqueda</a:t>
                      </a: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Integración y Análisis de información usando fuentes fidedignas y confiables de internet, referencias bibliográficas y </a:t>
                      </a:r>
                      <a:r>
                        <a:rPr lang="es-ES" sz="1400" dirty="0" err="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hemerográficas</a:t>
                      </a: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así como la presentación de los temas investigados y su autoevaluación.</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 Desarrollo de Seminarios y carteles.</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Autoevaluación de los productos.</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Congreso Estudiantil</a:t>
                      </a:r>
                      <a:endParaRPr lang="es-ES" sz="1400" dirty="0">
                        <a:solidFill>
                          <a:schemeClr val="tx1"/>
                        </a:solidFill>
                        <a:effectLst/>
                        <a:latin typeface="Arial" panose="020B0604020202020204" pitchFamily="34" charset="0"/>
                        <a:ea typeface="Arial" panose="020B0604020202020204" pitchFamily="34" charset="0"/>
                      </a:endParaRPr>
                    </a:p>
                  </a:txBody>
                  <a:tcPr marL="60035" marR="60035" marT="60035" marB="6003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Listas de Cotejo</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Rubricas</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Portafolio de Evidencias</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1400" dirty="0">
                        <a:solidFill>
                          <a:schemeClr val="tx1"/>
                        </a:solidFill>
                        <a:effectLst/>
                        <a:latin typeface="Arial" panose="020B0604020202020204" pitchFamily="34" charset="0"/>
                        <a:ea typeface="Arial" panose="020B0604020202020204" pitchFamily="34" charset="0"/>
                      </a:endParaRPr>
                    </a:p>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Guías de observación para la evaluación individual, evaluación colectiva, autoevaluación y coevaluación. </a:t>
                      </a:r>
                      <a:endParaRPr lang="es-ES" sz="1400" dirty="0">
                        <a:solidFill>
                          <a:schemeClr val="tx1"/>
                        </a:solidFill>
                        <a:effectLst/>
                        <a:latin typeface="Arial" panose="020B0604020202020204" pitchFamily="34" charset="0"/>
                        <a:ea typeface="Arial" panose="020B0604020202020204" pitchFamily="34" charset="0"/>
                      </a:endParaRPr>
                    </a:p>
                  </a:txBody>
                  <a:tcPr marL="60035" marR="60035" marT="60035" marB="6003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51840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548680"/>
            <a:ext cx="8229600" cy="578328"/>
          </a:xfrm>
        </p:spPr>
        <p:txBody>
          <a:bodyPr>
            <a:normAutofit fontScale="90000"/>
          </a:bodyPr>
          <a:lstStyle/>
          <a:p>
            <a:pPr algn="ctr"/>
            <a:r>
              <a:rPr lang="es-ES" sz="3600" dirty="0">
                <a:solidFill>
                  <a:schemeClr val="tx1"/>
                </a:solidFill>
                <a:latin typeface="Arial" panose="020B0604020202020204" pitchFamily="34" charset="0"/>
                <a:cs typeface="Arial" panose="020B0604020202020204" pitchFamily="34" charset="0"/>
              </a:rPr>
              <a:t>Producto 9. Fotografías 2ª. RT</a:t>
            </a:r>
            <a:endParaRPr lang="es-ES" sz="3600" dirty="0">
              <a:solidFill>
                <a:schemeClr val="tx1"/>
              </a:solidFill>
              <a:latin typeface="Arial" panose="020B0604020202020204" pitchFamily="34" charset="0"/>
              <a:cs typeface="Arial" panose="020B0604020202020204" pitchFamily="34" charset="0"/>
            </a:endParaRPr>
          </a:p>
        </p:txBody>
      </p:sp>
      <p:pic>
        <p:nvPicPr>
          <p:cNvPr id="7" name="1 Imagen"/>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700808"/>
            <a:ext cx="2593571" cy="16999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9" y="1701061"/>
            <a:ext cx="2664296" cy="16997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1 Imagen"/>
          <p:cNvPicPr>
            <a:picLocks noChangeAspect="1"/>
          </p:cNvPicPr>
          <p:nvPr/>
        </p:nvPicPr>
        <p:blipFill rotWithShape="1">
          <a:blip r:embed="rId4" cstate="print">
            <a:extLst>
              <a:ext uri="{28A0092B-C50C-407E-A947-70E740481C1C}">
                <a14:useLocalDpi xmlns:a14="http://schemas.microsoft.com/office/drawing/2010/main" val="0"/>
              </a:ext>
            </a:extLst>
          </a:blip>
          <a:srcRect l="10533" t="6922" r="26287"/>
          <a:stretch/>
        </p:blipFill>
        <p:spPr>
          <a:xfrm>
            <a:off x="2771801" y="3974561"/>
            <a:ext cx="3384376" cy="22143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430858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4664"/>
            <a:ext cx="8229600" cy="792088"/>
          </a:xfrm>
        </p:spPr>
        <p:txBody>
          <a:bodyPr>
            <a:noAutofit/>
          </a:bodyPr>
          <a:lstStyle/>
          <a:p>
            <a:pPr algn="ctr"/>
            <a:r>
              <a:rPr lang="es-ES" sz="2000" b="1" dirty="0">
                <a:solidFill>
                  <a:schemeClr val="tx1"/>
                </a:solidFill>
                <a:latin typeface="Arial" panose="020B0604020202020204" pitchFamily="34" charset="0"/>
                <a:cs typeface="Arial" panose="020B0604020202020204" pitchFamily="34" charset="0"/>
              </a:rPr>
              <a:t>Producto 10: Evaluación. Tipos. Herramientas y Productos de Aprendizaje </a:t>
            </a:r>
            <a:br>
              <a:rPr lang="es-ES" sz="2000" b="1" dirty="0">
                <a:solidFill>
                  <a:schemeClr val="tx1"/>
                </a:solidFill>
                <a:latin typeface="Arial" panose="020B0604020202020204" pitchFamily="34" charset="0"/>
                <a:cs typeface="Arial" panose="020B0604020202020204" pitchFamily="34" charset="0"/>
              </a:rPr>
            </a:br>
            <a:r>
              <a:rPr lang="es-ES" sz="2000" b="1" dirty="0">
                <a:solidFill>
                  <a:schemeClr val="tx1"/>
                </a:solidFill>
                <a:latin typeface="Arial" panose="020B0604020202020204" pitchFamily="34" charset="0"/>
                <a:cs typeface="Arial" panose="020B0604020202020204" pitchFamily="34" charset="0"/>
              </a:rPr>
              <a:t>Evaluación </a:t>
            </a:r>
            <a:r>
              <a:rPr lang="es-ES" sz="2000" b="1" dirty="0" err="1">
                <a:solidFill>
                  <a:schemeClr val="tx1"/>
                </a:solidFill>
                <a:latin typeface="Arial" panose="020B0604020202020204" pitchFamily="34" charset="0"/>
                <a:cs typeface="Arial" panose="020B0604020202020204" pitchFamily="34" charset="0"/>
              </a:rPr>
              <a:t>Sumativa</a:t>
            </a:r>
            <a:endParaRPr lang="es-ES" sz="2000" b="1" dirty="0">
              <a:solidFill>
                <a:schemeClr val="tx1"/>
              </a:solidFill>
              <a:latin typeface="Arial" panose="020B060402020202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163161702"/>
              </p:ext>
            </p:extLst>
          </p:nvPr>
        </p:nvGraphicFramePr>
        <p:xfrm>
          <a:off x="-33337" y="1556791"/>
          <a:ext cx="9177337" cy="4567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52943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9"/>
          <p:cNvGraphicFramePr>
            <a:graphicFrameLocks noGrp="1"/>
          </p:cNvGraphicFramePr>
          <p:nvPr>
            <p:extLst>
              <p:ext uri="{D42A27DB-BD31-4B8C-83A1-F6EECF244321}">
                <p14:modId xmlns:p14="http://schemas.microsoft.com/office/powerpoint/2010/main" val="1306904797"/>
              </p:ext>
            </p:extLst>
          </p:nvPr>
        </p:nvGraphicFramePr>
        <p:xfrm>
          <a:off x="323529" y="1556792"/>
          <a:ext cx="8363272" cy="4752528"/>
        </p:xfrm>
        <a:graphic>
          <a:graphicData uri="http://schemas.openxmlformats.org/drawingml/2006/table">
            <a:tbl>
              <a:tblPr firstRow="1" firstCol="1" bandRow="1">
                <a:tableStyleId>{5C22544A-7EE6-4342-B048-85BDC9FD1C3A}</a:tableStyleId>
              </a:tblPr>
              <a:tblGrid>
                <a:gridCol w="1654587"/>
                <a:gridCol w="1656259"/>
                <a:gridCol w="1656259"/>
                <a:gridCol w="1656259"/>
                <a:gridCol w="1739908"/>
              </a:tblGrid>
              <a:tr h="583353">
                <a:tc>
                  <a:txBody>
                    <a:bodyPr/>
                    <a:lstStyle/>
                    <a:p>
                      <a:pPr>
                        <a:lnSpc>
                          <a:spcPct val="115000"/>
                        </a:lnSpc>
                        <a:spcAft>
                          <a:spcPts val="0"/>
                        </a:spcAft>
                      </a:pPr>
                      <a:r>
                        <a:rPr lang="es-ES" sz="1200" dirty="0">
                          <a:effectLst/>
                          <a:latin typeface="Arial" panose="020B0604020202020204" pitchFamily="34" charset="0"/>
                          <a:cs typeface="Arial" panose="020B0604020202020204" pitchFamily="34" charset="0"/>
                        </a:rPr>
                        <a:t>CRITERIO DE EVALUACIÓN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COMPETENTE (10)</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ELEMENTAL (8)</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REQUIERE CORRECCIÓN (5)</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PUNTUACIÓN/COMENTARIOS</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169175">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Planteamiento del problema</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Plantea claramente el problema y propósito de la investigación. Se sustenta la</a:t>
                      </a:r>
                    </a:p>
                    <a:p>
                      <a:pPr>
                        <a:lnSpc>
                          <a:spcPct val="115000"/>
                        </a:lnSpc>
                        <a:spcAft>
                          <a:spcPts val="1000"/>
                        </a:spcAft>
                      </a:pPr>
                      <a:r>
                        <a:rPr lang="es-ES" sz="1200" dirty="0">
                          <a:effectLst/>
                          <a:latin typeface="Arial" panose="020B0604020202020204" pitchFamily="34" charset="0"/>
                          <a:cs typeface="Arial" panose="020B0604020202020204" pitchFamily="34" charset="0"/>
                        </a:rPr>
                        <a:t>justificación o su significado</a:t>
                      </a:r>
                    </a:p>
                    <a:p>
                      <a:pPr>
                        <a:lnSpc>
                          <a:spcPct val="115000"/>
                        </a:lnSpc>
                        <a:spcAft>
                          <a:spcPts val="1000"/>
                        </a:spcAft>
                      </a:pPr>
                      <a:r>
                        <a:rPr lang="es-ES" sz="1200" dirty="0">
                          <a:effectLst/>
                          <a:latin typeface="Arial" panose="020B0604020202020204" pitchFamily="34" charset="0"/>
                          <a:cs typeface="Arial" panose="020B0604020202020204" pitchFamily="34" charset="0"/>
                        </a:rPr>
                        <a:t>teórico-práctico con evidencia.</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Se plantea el problema y el</a:t>
                      </a:r>
                    </a:p>
                    <a:p>
                      <a:pPr>
                        <a:lnSpc>
                          <a:spcPct val="115000"/>
                        </a:lnSpc>
                        <a:spcAft>
                          <a:spcPts val="1000"/>
                        </a:spcAft>
                      </a:pPr>
                      <a:r>
                        <a:rPr lang="es-ES" sz="1200" dirty="0">
                          <a:effectLst/>
                          <a:latin typeface="Arial" panose="020B0604020202020204" pitchFamily="34" charset="0"/>
                          <a:cs typeface="Arial" panose="020B0604020202020204" pitchFamily="34" charset="0"/>
                        </a:rPr>
                        <a:t>propósito pero es poco relevante. Presenta</a:t>
                      </a:r>
                    </a:p>
                    <a:p>
                      <a:pPr>
                        <a:lnSpc>
                          <a:spcPct val="115000"/>
                        </a:lnSpc>
                        <a:spcAft>
                          <a:spcPts val="1000"/>
                        </a:spcAft>
                      </a:pPr>
                      <a:r>
                        <a:rPr lang="es-ES" sz="1200" dirty="0">
                          <a:effectLst/>
                          <a:latin typeface="Arial" panose="020B0604020202020204" pitchFamily="34" charset="0"/>
                          <a:cs typeface="Arial" panose="020B0604020202020204" pitchFamily="34" charset="0"/>
                        </a:rPr>
                        <a:t>confusión en la justificación</a:t>
                      </a:r>
                    </a:p>
                    <a:p>
                      <a:pPr>
                        <a:lnSpc>
                          <a:spcPct val="115000"/>
                        </a:lnSpc>
                        <a:spcAft>
                          <a:spcPts val="1000"/>
                        </a:spcAft>
                      </a:pPr>
                      <a:r>
                        <a:rPr lang="es-ES" sz="1200" dirty="0">
                          <a:effectLst/>
                          <a:latin typeface="Arial" panose="020B0604020202020204" pitchFamily="34" charset="0"/>
                          <a:cs typeface="Arial" panose="020B0604020202020204" pitchFamily="34" charset="0"/>
                        </a:rPr>
                        <a:t>en términos de su</a:t>
                      </a:r>
                    </a:p>
                    <a:p>
                      <a:pPr>
                        <a:lnSpc>
                          <a:spcPct val="115000"/>
                        </a:lnSpc>
                        <a:spcAft>
                          <a:spcPts val="1000"/>
                        </a:spcAft>
                      </a:pPr>
                      <a:r>
                        <a:rPr lang="es-ES" sz="1200" dirty="0">
                          <a:effectLst/>
                          <a:latin typeface="Arial" panose="020B0604020202020204" pitchFamily="34" charset="0"/>
                          <a:cs typeface="Arial" panose="020B0604020202020204" pitchFamily="34" charset="0"/>
                        </a:rPr>
                        <a:t>significado teórico-práctico</a:t>
                      </a:r>
                    </a:p>
                    <a:p>
                      <a:pPr>
                        <a:lnSpc>
                          <a:spcPct val="115000"/>
                        </a:lnSpc>
                        <a:spcAft>
                          <a:spcPts val="1000"/>
                        </a:spcAft>
                      </a:pPr>
                      <a:r>
                        <a:rPr lang="es-ES" sz="1200" dirty="0">
                          <a:effectLst/>
                          <a:latin typeface="Arial" panose="020B0604020202020204" pitchFamily="34" charset="0"/>
                          <a:cs typeface="Arial" panose="020B0604020202020204" pitchFamily="34" charset="0"/>
                        </a:rPr>
                        <a:t>y la evidencia que presenta.</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El problema presentado no es claro. La justificación no está sustentada.</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11" name="Rectangle 2"/>
          <p:cNvSpPr>
            <a:spLocks noChangeArrowheads="1"/>
          </p:cNvSpPr>
          <p:nvPr/>
        </p:nvSpPr>
        <p:spPr bwMode="auto">
          <a:xfrm>
            <a:off x="179512" y="476672"/>
            <a:ext cx="82944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8" eaLnBrk="0" fontAlgn="base" hangingPunct="0">
              <a:spcBef>
                <a:spcPct val="0"/>
              </a:spcBef>
              <a:spcAft>
                <a:spcPct val="0"/>
              </a:spcAft>
            </a:pPr>
            <a:r>
              <a:rPr lang="es-ES" altLang="es-ES" sz="1100" b="1" dirty="0">
                <a:latin typeface="Arial" panose="020B0604020202020204" pitchFamily="34" charset="0"/>
                <a:ea typeface="Calibri" panose="020F0502020204030204" pitchFamily="34" charset="0"/>
                <a:cs typeface="Times New Roman" panose="02020603050405020304" pitchFamily="18" charset="0"/>
              </a:rPr>
              <a:t>RUBRICA PARA INFORME DE INVESTIGACIÓN ESCRITO*</a:t>
            </a:r>
            <a:endParaRPr lang="es-ES" altLang="es-ES" sz="800" dirty="0">
              <a:latin typeface="Arial" panose="020B0604020202020204" pitchFamily="34" charset="0"/>
            </a:endParaRPr>
          </a:p>
          <a:p>
            <a:pPr defTabSz="914378" eaLnBrk="0" fontAlgn="base" hangingPunct="0">
              <a:spcBef>
                <a:spcPct val="0"/>
              </a:spcBef>
              <a:spcAft>
                <a:spcPct val="0"/>
              </a:spcAft>
            </a:pPr>
            <a:r>
              <a:rPr lang="es-ES" altLang="es-ES" sz="1100" b="1" dirty="0">
                <a:latin typeface="Arial" panose="020B0604020202020204" pitchFamily="34" charset="0"/>
                <a:ea typeface="Calibri" panose="020F0502020204030204" pitchFamily="34" charset="0"/>
                <a:cs typeface="Times New Roman" panose="02020603050405020304" pitchFamily="18" charset="0"/>
              </a:rPr>
              <a:t>Nombre del profesor/a: ___________________________________________________________________________________</a:t>
            </a:r>
            <a:endParaRPr lang="es-ES" altLang="es-ES" sz="800" dirty="0">
              <a:latin typeface="Arial" panose="020B0604020202020204" pitchFamily="34" charset="0"/>
            </a:endParaRPr>
          </a:p>
          <a:p>
            <a:pPr defTabSz="914378" eaLnBrk="0" fontAlgn="base" hangingPunct="0">
              <a:spcBef>
                <a:spcPct val="0"/>
              </a:spcBef>
              <a:spcAft>
                <a:spcPct val="0"/>
              </a:spcAft>
            </a:pPr>
            <a:r>
              <a:rPr lang="es-ES" altLang="es-ES" sz="1100" b="1" dirty="0">
                <a:latin typeface="Arial" panose="020B0604020202020204" pitchFamily="34" charset="0"/>
                <a:ea typeface="Calibri" panose="020F0502020204030204" pitchFamily="34" charset="0"/>
                <a:cs typeface="Times New Roman" panose="02020603050405020304" pitchFamily="18" charset="0"/>
              </a:rPr>
              <a:t>Nombre del estudiante: ___________________________________________________________________________________ Curso: __________________</a:t>
            </a:r>
            <a:endParaRPr lang="es-ES" altLang="es-ES" dirty="0">
              <a:latin typeface="Arial" panose="020B0604020202020204" pitchFamily="34" charset="0"/>
            </a:endParaRPr>
          </a:p>
        </p:txBody>
      </p:sp>
    </p:spTree>
    <p:extLst>
      <p:ext uri="{BB962C8B-B14F-4D97-AF65-F5344CB8AC3E}">
        <p14:creationId xmlns:p14="http://schemas.microsoft.com/office/powerpoint/2010/main" val="39036628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652433677"/>
              </p:ext>
            </p:extLst>
          </p:nvPr>
        </p:nvGraphicFramePr>
        <p:xfrm>
          <a:off x="457201" y="692697"/>
          <a:ext cx="8229601" cy="5503446"/>
        </p:xfrm>
        <a:graphic>
          <a:graphicData uri="http://schemas.openxmlformats.org/drawingml/2006/table">
            <a:tbl>
              <a:tblPr firstRow="1" firstCol="1" bandRow="1">
                <a:tableStyleId>{5C22544A-7EE6-4342-B048-85BDC9FD1C3A}</a:tableStyleId>
              </a:tblPr>
              <a:tblGrid>
                <a:gridCol w="2055841"/>
                <a:gridCol w="2057920"/>
                <a:gridCol w="2057920"/>
                <a:gridCol w="2057920"/>
              </a:tblGrid>
              <a:tr h="845531">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Preguntas de investigación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Las preguntas están planteadas de manera clara y se relacionan con el problema.</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Las preguntas necesitan mejorarse para relacionarse con el problema.</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Las preguntas causan confusión y no se relacionan con el problema</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538284">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Relación con el proyecto de investigación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La revisión de literatura tiene mucha relación con el problema bajo estudio. Las fuentes son muy actualizadas (últimos 5 años).</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La revisión de literatura tiene una relación limitada con el problema bajo estudio.</a:t>
                      </a:r>
                    </a:p>
                    <a:p>
                      <a:pPr>
                        <a:lnSpc>
                          <a:spcPct val="115000"/>
                        </a:lnSpc>
                        <a:spcAft>
                          <a:spcPts val="1000"/>
                        </a:spcAft>
                      </a:pPr>
                      <a:r>
                        <a:rPr lang="es-ES" sz="1200">
                          <a:effectLst/>
                          <a:latin typeface="Arial" panose="020B0604020202020204" pitchFamily="34" charset="0"/>
                          <a:cs typeface="Arial" panose="020B0604020202020204" pitchFamily="34" charset="0"/>
                        </a:rPr>
                        <a:t>Las fuentes no están</a:t>
                      </a:r>
                    </a:p>
                    <a:p>
                      <a:pPr>
                        <a:lnSpc>
                          <a:spcPct val="115000"/>
                        </a:lnSpc>
                        <a:spcAft>
                          <a:spcPts val="1000"/>
                        </a:spcAft>
                      </a:pPr>
                      <a:r>
                        <a:rPr lang="es-ES" sz="1200">
                          <a:effectLst/>
                          <a:latin typeface="Arial" panose="020B0604020202020204" pitchFamily="34" charset="0"/>
                          <a:cs typeface="Arial" panose="020B0604020202020204" pitchFamily="34" charset="0"/>
                        </a:rPr>
                        <a:t>Actualizadas.</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La revisión de literatura tiene muy poca o ninguna relación con el problema bajo estudio.</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780678">
                <a:tc>
                  <a:txBody>
                    <a:bodyPr/>
                    <a:lstStyle/>
                    <a:p>
                      <a:pPr>
                        <a:lnSpc>
                          <a:spcPct val="115000"/>
                        </a:lnSpc>
                        <a:spcAft>
                          <a:spcPts val="1000"/>
                        </a:spcAft>
                      </a:pPr>
                      <a:endParaRPr lang="es-ES" sz="1200">
                        <a:effectLst/>
                        <a:latin typeface="Arial" panose="020B0604020202020204" pitchFamily="34" charset="0"/>
                        <a:cs typeface="Arial" panose="020B0604020202020204" pitchFamily="34" charset="0"/>
                      </a:endParaRPr>
                    </a:p>
                    <a:p>
                      <a:pPr>
                        <a:lnSpc>
                          <a:spcPct val="115000"/>
                        </a:lnSpc>
                        <a:spcAft>
                          <a:spcPts val="1000"/>
                        </a:spcAft>
                      </a:pPr>
                      <a:r>
                        <a:rPr lang="es-ES" sz="1200">
                          <a:effectLst/>
                          <a:latin typeface="Arial" panose="020B0604020202020204" pitchFamily="34" charset="0"/>
                          <a:cs typeface="Arial" panose="020B0604020202020204" pitchFamily="34" charset="0"/>
                        </a:rPr>
                        <a:t> Exhaustividad en la revisión de la información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La revisión es exhaustiva y se relaciona con el proyecto.</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La revisión es limitada y se relaciona un poco con el proyecto.</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La revisión es superficial y no se relaciona con el proyecto.</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709385">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Variedad</a:t>
                      </a:r>
                    </a:p>
                    <a:p>
                      <a:pPr>
                        <a:lnSpc>
                          <a:spcPct val="115000"/>
                        </a:lnSpc>
                        <a:spcAft>
                          <a:spcPts val="1000"/>
                        </a:spcAft>
                      </a:pPr>
                      <a:r>
                        <a:rPr lang="es-ES" sz="1200">
                          <a:effectLst/>
                          <a:latin typeface="Arial" panose="020B0604020202020204" pitchFamily="34" charset="0"/>
                          <a:cs typeface="Arial" panose="020B0604020202020204" pitchFamily="34" charset="0"/>
                        </a:rPr>
                        <a:t> y calidad</a:t>
                      </a:r>
                    </a:p>
                    <a:p>
                      <a:pPr>
                        <a:lnSpc>
                          <a:spcPct val="115000"/>
                        </a:lnSpc>
                        <a:spcAft>
                          <a:spcPts val="1000"/>
                        </a:spcAft>
                      </a:pPr>
                      <a:r>
                        <a:rPr lang="es-ES" sz="1200">
                          <a:effectLst/>
                          <a:latin typeface="Arial" panose="020B0604020202020204" pitchFamily="34" charset="0"/>
                          <a:cs typeface="Arial" panose="020B0604020202020204" pitchFamily="34" charset="0"/>
                        </a:rPr>
                        <a:t> de las fuentes de información</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Las fuentes de información son variadas y se utilizan textos importantes de autores reconocidos en el área. El 80% o más de las fuentes provienen de textos con autoridad o revistas arbitradas.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La variedad de las fuentes limitada. Entre 59% y 40% de las fuentes de información provienen de textos con autoridad o revistas arbitradas.</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Pocas fuentes de información. Menos del 39% de las fuentes de información provienen de textos con autoridad o revistas arbitradas.</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630936">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Análisis crítico de la información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El análisis de la información permite hacer conclusiones.</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Algunas conclusiones surgen del análisis de la información.</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Las conclusiones son muy generales e imprecisas.</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3801356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900472744"/>
              </p:ext>
            </p:extLst>
          </p:nvPr>
        </p:nvGraphicFramePr>
        <p:xfrm>
          <a:off x="395537" y="260649"/>
          <a:ext cx="8568953" cy="6175218"/>
        </p:xfrm>
        <a:graphic>
          <a:graphicData uri="http://schemas.openxmlformats.org/drawingml/2006/table">
            <a:tbl>
              <a:tblPr firstRow="1" firstCol="1" bandRow="1">
                <a:tableStyleId>{5C22544A-7EE6-4342-B048-85BDC9FD1C3A}</a:tableStyleId>
              </a:tblPr>
              <a:tblGrid>
                <a:gridCol w="1695279"/>
                <a:gridCol w="1696992"/>
                <a:gridCol w="1696992"/>
                <a:gridCol w="1696992"/>
                <a:gridCol w="1782698"/>
              </a:tblGrid>
              <a:tr h="985838">
                <a:tc>
                  <a:txBody>
                    <a:bodyPr/>
                    <a:lstStyle/>
                    <a:p>
                      <a:pPr>
                        <a:lnSpc>
                          <a:spcPct val="115000"/>
                        </a:lnSpc>
                        <a:spcAft>
                          <a:spcPts val="1000"/>
                        </a:spcAft>
                      </a:pPr>
                      <a:r>
                        <a:rPr lang="es-ES" sz="1100" dirty="0">
                          <a:effectLst/>
                          <a:latin typeface="Arial" panose="020B0604020202020204" pitchFamily="34" charset="0"/>
                          <a:cs typeface="Arial" panose="020B0604020202020204" pitchFamily="34" charset="0"/>
                        </a:rPr>
                        <a:t>Respuesta a la pregunta de investigación</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100" dirty="0">
                          <a:effectLst/>
                          <a:latin typeface="Arial" panose="020B0604020202020204" pitchFamily="34" charset="0"/>
                          <a:cs typeface="Arial" panose="020B0604020202020204" pitchFamily="34" charset="0"/>
                        </a:rPr>
                        <a:t>Las conclusiones contestan de manera clara las preguntas de investigación. </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100" dirty="0">
                          <a:effectLst/>
                          <a:latin typeface="Arial" panose="020B0604020202020204" pitchFamily="34" charset="0"/>
                          <a:cs typeface="Arial" panose="020B0604020202020204" pitchFamily="34" charset="0"/>
                        </a:rPr>
                        <a:t>Algunas de las conclusiones contestan las preguntas de investigación.</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100" dirty="0">
                          <a:effectLst/>
                          <a:latin typeface="Arial" panose="020B0604020202020204" pitchFamily="34" charset="0"/>
                          <a:cs typeface="Arial" panose="020B0604020202020204" pitchFamily="34" charset="0"/>
                        </a:rPr>
                        <a:t>Las conclusiones no contestan de manera clara las preguntas de investigación.</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r>
              <a:tr h="1183005">
                <a:tc>
                  <a:txBody>
                    <a:bodyPr/>
                    <a:lstStyle/>
                    <a:p>
                      <a:pPr>
                        <a:lnSpc>
                          <a:spcPct val="115000"/>
                        </a:lnSpc>
                        <a:spcAft>
                          <a:spcPts val="1000"/>
                        </a:spcAft>
                      </a:pPr>
                      <a:r>
                        <a:rPr lang="es-ES" sz="1100">
                          <a:effectLst/>
                          <a:latin typeface="Arial" panose="020B0604020202020204" pitchFamily="34" charset="0"/>
                          <a:cs typeface="Arial" panose="020B0604020202020204" pitchFamily="34" charset="0"/>
                        </a:rPr>
                        <a:t>Recomendaciones</a:t>
                      </a:r>
                      <a:endParaRPr lang="es-ES" sz="110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100" dirty="0">
                          <a:effectLst/>
                          <a:latin typeface="Arial" panose="020B0604020202020204" pitchFamily="34" charset="0"/>
                          <a:cs typeface="Arial" panose="020B0604020202020204" pitchFamily="34" charset="0"/>
                        </a:rPr>
                        <a:t>Las recomendaciones sugieren un nuevo enfoque  metodológico con el examinar algún aspecto para un futuro estudio.</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100" dirty="0">
                          <a:effectLst/>
                          <a:latin typeface="Arial" panose="020B0604020202020204" pitchFamily="34" charset="0"/>
                          <a:cs typeface="Arial" panose="020B0604020202020204" pitchFamily="34" charset="0"/>
                        </a:rPr>
                        <a:t>Las recomendaciones describen de forma limitada como pudiese examinase algún aspecto para un futuro estudio.</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100">
                          <a:effectLst/>
                          <a:latin typeface="Arial" panose="020B0604020202020204" pitchFamily="34" charset="0"/>
                          <a:cs typeface="Arial" panose="020B0604020202020204" pitchFamily="34" charset="0"/>
                        </a:rPr>
                        <a:t>Las recomendaciones describen muy poco o ninguna forma de examinar algún aspecto para un futuro estudio.</a:t>
                      </a:r>
                      <a:endParaRPr lang="es-ES" sz="110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r>
              <a:tr h="1577340">
                <a:tc>
                  <a:txBody>
                    <a:bodyPr/>
                    <a:lstStyle/>
                    <a:p>
                      <a:pPr>
                        <a:lnSpc>
                          <a:spcPct val="115000"/>
                        </a:lnSpc>
                        <a:spcAft>
                          <a:spcPts val="1000"/>
                        </a:spcAft>
                      </a:pPr>
                      <a:r>
                        <a:rPr lang="es-ES" sz="1100">
                          <a:effectLst/>
                          <a:latin typeface="Arial" panose="020B0604020202020204" pitchFamily="34" charset="0"/>
                          <a:cs typeface="Arial" panose="020B0604020202020204" pitchFamily="34" charset="0"/>
                        </a:rPr>
                        <a:t>Formato y estilo </a:t>
                      </a:r>
                      <a:endParaRPr lang="es-ES" sz="110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100" dirty="0">
                          <a:effectLst/>
                          <a:latin typeface="Arial" panose="020B0604020202020204" pitchFamily="34" charset="0"/>
                          <a:cs typeface="Arial" panose="020B0604020202020204" pitchFamily="34" charset="0"/>
                        </a:rPr>
                        <a:t>Redacta el trabajo siguiendo las</a:t>
                      </a:r>
                    </a:p>
                    <a:p>
                      <a:pPr>
                        <a:lnSpc>
                          <a:spcPct val="115000"/>
                        </a:lnSpc>
                        <a:spcAft>
                          <a:spcPts val="1000"/>
                        </a:spcAft>
                      </a:pPr>
                      <a:r>
                        <a:rPr lang="es-ES" sz="1100" dirty="0">
                          <a:effectLst/>
                          <a:latin typeface="Arial" panose="020B0604020202020204" pitchFamily="34" charset="0"/>
                          <a:cs typeface="Arial" panose="020B0604020202020204" pitchFamily="34" charset="0"/>
                        </a:rPr>
                        <a:t>recomendaciones del manual de estilo APA</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100" dirty="0">
                          <a:effectLst/>
                          <a:latin typeface="Arial" panose="020B0604020202020204" pitchFamily="34" charset="0"/>
                          <a:cs typeface="Arial" panose="020B0604020202020204" pitchFamily="34" charset="0"/>
                        </a:rPr>
                        <a:t>Redacta con muchos errores el trabajo siguiendo algunas recomendaciones del manual de estilo</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100" dirty="0">
                          <a:effectLst/>
                          <a:latin typeface="Arial" panose="020B0604020202020204" pitchFamily="34" charset="0"/>
                          <a:cs typeface="Arial" panose="020B0604020202020204" pitchFamily="34" charset="0"/>
                        </a:rPr>
                        <a:t>Utiliza el manual de estilo inconsistentemente en el escrito, presenta errores en todas las citas y referencias utilizadas o no utiliza el manual de estilo.</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r>
              <a:tr h="1421683">
                <a:tc>
                  <a:txBody>
                    <a:bodyPr/>
                    <a:lstStyle/>
                    <a:p>
                      <a:pPr>
                        <a:lnSpc>
                          <a:spcPct val="115000"/>
                        </a:lnSpc>
                        <a:spcAft>
                          <a:spcPts val="1000"/>
                        </a:spcAft>
                      </a:pPr>
                      <a:r>
                        <a:rPr lang="es-ES" sz="1100">
                          <a:effectLst/>
                          <a:latin typeface="Arial" panose="020B0604020202020204" pitchFamily="34" charset="0"/>
                          <a:cs typeface="Arial" panose="020B0604020202020204" pitchFamily="34" charset="0"/>
                        </a:rPr>
                        <a:t>Referencias en texto</a:t>
                      </a:r>
                      <a:endParaRPr lang="es-ES" sz="110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100">
                          <a:effectLst/>
                          <a:latin typeface="Arial" panose="020B0604020202020204" pitchFamily="34" charset="0"/>
                          <a:cs typeface="Arial" panose="020B0604020202020204" pitchFamily="34" charset="0"/>
                        </a:rPr>
                        <a:t>Hace referencias directas e indirectas de las fuentes bibliográficas que consultó usando el estilo APA	</a:t>
                      </a:r>
                      <a:endParaRPr lang="es-ES" sz="110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100" dirty="0">
                          <a:effectLst/>
                          <a:latin typeface="Arial" panose="020B0604020202020204" pitchFamily="34" charset="0"/>
                          <a:cs typeface="Arial" panose="020B0604020202020204" pitchFamily="34" charset="0"/>
                        </a:rPr>
                        <a:t>Usa el manual de estilo APA pero con muchos errores en algunas citas y referencias utilizadas.</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100" dirty="0">
                          <a:effectLst/>
                          <a:latin typeface="Arial" panose="020B0604020202020204" pitchFamily="34" charset="0"/>
                          <a:cs typeface="Arial" panose="020B0604020202020204" pitchFamily="34" charset="0"/>
                        </a:rPr>
                        <a:t>No hace referencias directas e indirectas de las fuentes bibliográficas que consulto usando el estilo el estilo recomendado en el manual.</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r>
              <a:tr h="1243972">
                <a:tc>
                  <a:txBody>
                    <a:bodyPr/>
                    <a:lstStyle/>
                    <a:p>
                      <a:pPr>
                        <a:lnSpc>
                          <a:spcPct val="115000"/>
                        </a:lnSpc>
                        <a:spcAft>
                          <a:spcPts val="1000"/>
                        </a:spcAft>
                      </a:pPr>
                      <a:r>
                        <a:rPr lang="es-ES" sz="1100">
                          <a:effectLst/>
                          <a:latin typeface="Arial" panose="020B0604020202020204" pitchFamily="34" charset="0"/>
                          <a:cs typeface="Arial" panose="020B0604020202020204" pitchFamily="34" charset="0"/>
                        </a:rPr>
                        <a:t>Bibliografía</a:t>
                      </a:r>
                      <a:endParaRPr lang="es-ES" sz="110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100">
                          <a:effectLst/>
                          <a:latin typeface="Arial" panose="020B0604020202020204" pitchFamily="34" charset="0"/>
                          <a:cs typeface="Arial" panose="020B0604020202020204" pitchFamily="34" charset="0"/>
                        </a:rPr>
                        <a:t>Las referencias que componen la bibliografía están escritas correctamente según el manual de estilo APA</a:t>
                      </a:r>
                      <a:endParaRPr lang="es-ES" sz="110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100" dirty="0">
                          <a:effectLst/>
                          <a:latin typeface="Arial" panose="020B0604020202020204" pitchFamily="34" charset="0"/>
                          <a:cs typeface="Arial" panose="020B0604020202020204" pitchFamily="34" charset="0"/>
                        </a:rPr>
                        <a:t>La mitad o más de las referencias que componen la bibliografía están escritas con errores mayores según el manual de estilo APA</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100" dirty="0">
                          <a:effectLst/>
                          <a:latin typeface="Arial" panose="020B0604020202020204" pitchFamily="34" charset="0"/>
                          <a:cs typeface="Arial" panose="020B0604020202020204" pitchFamily="34" charset="0"/>
                        </a:rPr>
                        <a:t>Las referencias que componen la bibliografía están escritas incorrectamente según el manual de estilo APA</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53843" marR="53843" marT="0" marB="0"/>
                </a:tc>
              </a:tr>
            </a:tbl>
          </a:graphicData>
        </a:graphic>
      </p:graphicFrame>
      <p:sp>
        <p:nvSpPr>
          <p:cNvPr id="6" name="Rectángulo 5"/>
          <p:cNvSpPr/>
          <p:nvPr/>
        </p:nvSpPr>
        <p:spPr>
          <a:xfrm>
            <a:off x="395536" y="6435867"/>
            <a:ext cx="8208912" cy="340093"/>
          </a:xfrm>
          <a:prstGeom prst="rect">
            <a:avLst/>
          </a:prstGeom>
        </p:spPr>
        <p:txBody>
          <a:bodyPr wrap="square">
            <a:spAutoFit/>
          </a:bodyPr>
          <a:lstStyle/>
          <a:p>
            <a:pPr>
              <a:lnSpc>
                <a:spcPct val="115000"/>
              </a:lnSpc>
              <a:spcAft>
                <a:spcPts val="1000"/>
              </a:spcAft>
            </a:pPr>
            <a:r>
              <a:rPr lang="es-ES" sz="1400" b="1" dirty="0">
                <a:latin typeface="Arial" panose="020B0604020202020204" pitchFamily="34" charset="0"/>
                <a:ea typeface="Calibri" panose="020F0502020204030204" pitchFamily="34" charset="0"/>
                <a:cs typeface="Arial" panose="020B0604020202020204" pitchFamily="34" charset="0"/>
              </a:rPr>
              <a:t>*Si el/la estudiante comete cualquier tipo de plagio su puntuación automática será cero.</a:t>
            </a:r>
            <a:endParaRPr lang="es-ES"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6041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51520" y="476672"/>
            <a:ext cx="8568952" cy="1127488"/>
          </a:xfrm>
          <a:prstGeom prst="rect">
            <a:avLst/>
          </a:prstGeom>
        </p:spPr>
        <p:txBody>
          <a:bodyPr wrap="square">
            <a:spAutoFit/>
          </a:bodyPr>
          <a:lstStyle/>
          <a:p>
            <a:pPr>
              <a:lnSpc>
                <a:spcPct val="115000"/>
              </a:lnSpc>
              <a:spcAft>
                <a:spcPts val="1000"/>
              </a:spcAft>
            </a:pPr>
            <a:r>
              <a:rPr lang="es-ES" sz="1100" b="1" dirty="0">
                <a:latin typeface="Arial" panose="020B0604020202020204" pitchFamily="34" charset="0"/>
                <a:ea typeface="Calibri" panose="020F0502020204030204" pitchFamily="34" charset="0"/>
                <a:cs typeface="Arial" panose="020B0604020202020204" pitchFamily="34" charset="0"/>
              </a:rPr>
              <a:t>RUBRICA PARA PRESENTACIÓN ORAL</a:t>
            </a:r>
            <a:endParaRPr lang="es-ES" sz="11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ES" sz="1100" b="1" dirty="0">
                <a:latin typeface="Arial" panose="020B0604020202020204" pitchFamily="34" charset="0"/>
                <a:ea typeface="Calibri" panose="020F0502020204030204" pitchFamily="34" charset="0"/>
                <a:cs typeface="Arial" panose="020B0604020202020204" pitchFamily="34" charset="0"/>
              </a:rPr>
              <a:t>Nombre del profesor/a: ___________________________________________________________________________________</a:t>
            </a:r>
            <a:endParaRPr lang="es-ES" sz="11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ES" sz="1100" b="1" dirty="0">
                <a:latin typeface="Arial" panose="020B0604020202020204" pitchFamily="34" charset="0"/>
                <a:ea typeface="Calibri" panose="020F0502020204030204" pitchFamily="34" charset="0"/>
                <a:cs typeface="Arial" panose="020B0604020202020204" pitchFamily="34" charset="0"/>
              </a:rPr>
              <a:t>Nombre del estudiante: ___________________________________________________________________________________ Curso: __________________</a:t>
            </a:r>
            <a:endParaRPr lang="es-ES" sz="11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1330253084"/>
              </p:ext>
            </p:extLst>
          </p:nvPr>
        </p:nvGraphicFramePr>
        <p:xfrm>
          <a:off x="457201" y="1844823"/>
          <a:ext cx="8229599" cy="4536504"/>
        </p:xfrm>
        <a:graphic>
          <a:graphicData uri="http://schemas.openxmlformats.org/drawingml/2006/table">
            <a:tbl>
              <a:tblPr firstRow="1" firstCol="1" bandRow="1">
                <a:tableStyleId>{5C22544A-7EE6-4342-B048-85BDC9FD1C3A}</a:tableStyleId>
              </a:tblPr>
              <a:tblGrid>
                <a:gridCol w="1644603"/>
                <a:gridCol w="1646249"/>
                <a:gridCol w="1646249"/>
                <a:gridCol w="1646249"/>
                <a:gridCol w="1646249"/>
              </a:tblGrid>
              <a:tr h="559891">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CRITERIO DE EVALUACIÓN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COMPETENTE/10</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ELEMENTAL/8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REQUIERE CORRECCIÓN/5</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PUNTUACIÓN/COMENTARIOS</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425091">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REALIZA UNA INTRODUCCIÓN EFECTIVA DEL TEMA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INDICA EL TITULO DE SU EXPOSICIÓN Y PRESENTA A LOS INTEGRANTES DEL EQUIPO</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INDICA EL TITULO DE SU EXPOSICIÓN PERO NO LOS INTEGRANTES DEL EQUIPO</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NO HACE UNA PRESENTACIÓN DEL TEMA</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275761">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INDICA LOS CONTENIDOS DE LA PRESENTACIÓN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INDICA EL TEMA Y SUBTEMAS QUE VA A TRATAR</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SOLO INDICA EL TEMA PRINCIPAL</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NO DA RAZÓN DE LOS TEMAS Y SUBTEMAS A TRATAR</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275761">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DEMUESTRA DOMINIO DEL TEMA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DEMUESTRA DOMINIO DEL TEMA</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PARCIALMENTE DEMUESTRA DOMINIO DEL TEMA</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NO DEMUESTRA DOMINIO DEL TEMA</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10029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4748"/>
            <a:ext cx="9144000" cy="4588505"/>
          </a:xfrm>
          <a:prstGeom prst="rect">
            <a:avLst/>
          </a:prstGeom>
        </p:spPr>
      </p:pic>
    </p:spTree>
    <p:extLst>
      <p:ext uri="{BB962C8B-B14F-4D97-AF65-F5344CB8AC3E}">
        <p14:creationId xmlns:p14="http://schemas.microsoft.com/office/powerpoint/2010/main" val="14936217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449401705"/>
              </p:ext>
            </p:extLst>
          </p:nvPr>
        </p:nvGraphicFramePr>
        <p:xfrm>
          <a:off x="395536" y="620688"/>
          <a:ext cx="8229599" cy="5040560"/>
        </p:xfrm>
        <a:graphic>
          <a:graphicData uri="http://schemas.openxmlformats.org/drawingml/2006/table">
            <a:tbl>
              <a:tblPr firstRow="1" firstCol="1" bandRow="1">
                <a:tableStyleId>{5C22544A-7EE6-4342-B048-85BDC9FD1C3A}</a:tableStyleId>
              </a:tblPr>
              <a:tblGrid>
                <a:gridCol w="1644603"/>
                <a:gridCol w="1646249"/>
                <a:gridCol w="1646249"/>
                <a:gridCol w="1646249"/>
                <a:gridCol w="1646249"/>
              </a:tblGrid>
              <a:tr h="1329813">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LENGUAJE CLARO, APROPIADO CON BUEN VOLUMEN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TIENE UN LENGUAJE CLARO, APROPIADO CON BUEN VOLUMEN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PARCIALMENTE MUESTRA UN LENGUAJE CLARO, APROPIADO CON BUEN VOLUMEN</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NO TIENE UN LENGUAJE CLARO, APROPIADO CON BUEN VOLUMEN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329813">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PROYECCIÓN EFECTIVA Y BUENA POSTURA CORPORAL</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PROYECCIÓN EFECTIVA Y BUENA POSTURA CORPORAL</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PARCIALMENTE PRESENTAN UNA PROYECCIÓN EFECTIVA Y BUENA POSTURA CORPORAL</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NO TIENE UNA PROYECCIÓN EFECTIVA Y BUENA POSTURA CORPORAL</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190467">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USA TECNOLOGÍAS DE LA INFORMACIÓN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USA TECNOLOGÍAS DE LA INFORMACIÓN</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PARCIALMENTE USA TECNOLOGÍAS DE LA INFORMACIÓN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NO USA TECNOLOGÍAS DE LA INFORMACIÓN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190467">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CUMPLE CON EL TIEMPO ASIGNADO DE PRESENTACIÓN</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a:effectLst/>
                          <a:latin typeface="Arial" panose="020B0604020202020204" pitchFamily="34" charset="0"/>
                          <a:cs typeface="Arial" panose="020B0604020202020204" pitchFamily="34" charset="0"/>
                        </a:rPr>
                        <a:t>CUMPLE CON EL TIEMPO ASIGNADO DE PRESENTACIÓN</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CUMPLE PARCIALMENTE CON EL TIEMPO ASIGNADO DE PRESENTACIÓN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NO CUMPLE CON EL TIEMPO ASIGNADO DE PRESENTACIÓN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s-ES" sz="1200" dirty="0">
                          <a:effectLst/>
                          <a:latin typeface="Arial" panose="020B060402020202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Rectángulo 4"/>
          <p:cNvSpPr/>
          <p:nvPr/>
        </p:nvSpPr>
        <p:spPr>
          <a:xfrm>
            <a:off x="395535" y="5718053"/>
            <a:ext cx="8229599" cy="340093"/>
          </a:xfrm>
          <a:prstGeom prst="rect">
            <a:avLst/>
          </a:prstGeom>
        </p:spPr>
        <p:txBody>
          <a:bodyPr wrap="square">
            <a:spAutoFit/>
          </a:bodyPr>
          <a:lstStyle/>
          <a:p>
            <a:pPr>
              <a:lnSpc>
                <a:spcPct val="115000"/>
              </a:lnSpc>
              <a:spcAft>
                <a:spcPts val="1000"/>
              </a:spcAft>
            </a:pPr>
            <a:r>
              <a:rPr lang="es-ES" sz="1400" b="1" dirty="0">
                <a:latin typeface="Arial" panose="020B0604020202020204" pitchFamily="34" charset="0"/>
                <a:ea typeface="Calibri" panose="020F0502020204030204" pitchFamily="34" charset="0"/>
                <a:cs typeface="Arial" panose="020B0604020202020204" pitchFamily="34" charset="0"/>
              </a:rPr>
              <a:t>*Si el/la estudiante comete cualquier tipo de plagio su puntuación automática será cero.</a:t>
            </a:r>
            <a:endParaRPr lang="es-ES"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80290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260138590"/>
              </p:ext>
            </p:extLst>
          </p:nvPr>
        </p:nvGraphicFramePr>
        <p:xfrm>
          <a:off x="323528" y="980729"/>
          <a:ext cx="8363272" cy="4896543"/>
        </p:xfrm>
        <a:graphic>
          <a:graphicData uri="http://schemas.openxmlformats.org/drawingml/2006/table">
            <a:tbl>
              <a:tblPr firstRow="1" firstCol="1" bandRow="1">
                <a:tableStyleId>{5C22544A-7EE6-4342-B048-85BDC9FD1C3A}</a:tableStyleId>
              </a:tblPr>
              <a:tblGrid>
                <a:gridCol w="1870268"/>
                <a:gridCol w="1663832"/>
                <a:gridCol w="1646188"/>
                <a:gridCol w="1643836"/>
                <a:gridCol w="1539148"/>
              </a:tblGrid>
              <a:tr h="818467">
                <a:tc>
                  <a:txBody>
                    <a:bodyPr/>
                    <a:lstStyle/>
                    <a:p>
                      <a:pPr>
                        <a:lnSpc>
                          <a:spcPct val="115000"/>
                        </a:lnSpc>
                        <a:spcBef>
                          <a:spcPts val="1200"/>
                        </a:spcBef>
                        <a:spcAft>
                          <a:spcPts val="0"/>
                        </a:spcAft>
                      </a:pPr>
                      <a:r>
                        <a:rPr lang="es-ES" sz="1200" dirty="0">
                          <a:effectLst/>
                          <a:latin typeface="Arial" panose="020B0604020202020204" pitchFamily="34" charset="0"/>
                          <a:cs typeface="Arial" panose="020B0604020202020204" pitchFamily="34" charset="0"/>
                        </a:rPr>
                        <a:t>CRITERIO DE EVALUACIÓN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SIEMPRE (10)</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AVECES (8)</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NUNCA (5)</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PUNTUACIÓN/COMENTARIOS</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r>
              <a:tr h="1608841">
                <a:tc>
                  <a:txBody>
                    <a:bodyPr/>
                    <a:lstStyle/>
                    <a:p>
                      <a:pPr>
                        <a:lnSpc>
                          <a:spcPct val="115000"/>
                        </a:lnSpc>
                        <a:spcBef>
                          <a:spcPts val="1200"/>
                        </a:spcBef>
                        <a:spcAft>
                          <a:spcPts val="0"/>
                        </a:spcAft>
                      </a:pPr>
                      <a:r>
                        <a:rPr lang="es-ES" sz="1200" dirty="0">
                          <a:effectLst/>
                          <a:latin typeface="Arial" panose="020B0604020202020204" pitchFamily="34" charset="0"/>
                          <a:cs typeface="Arial" panose="020B0604020202020204" pitchFamily="34" charset="0"/>
                        </a:rPr>
                        <a:t>LAS IMÁGENES CUBREN 80% DEL CARTEL Y EL TEXTO ALREDEDOR DEL 20%</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dirty="0">
                          <a:effectLst/>
                          <a:latin typeface="Arial" panose="020B060402020202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r>
              <a:tr h="792441">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EL MENSAJE ES BREVE Y CLARO</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dirty="0">
                          <a:effectLst/>
                          <a:latin typeface="Arial" panose="020B060402020202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r>
              <a:tr h="449093">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MUESTRA CREATIVIDAD</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dirty="0">
                          <a:effectLst/>
                          <a:latin typeface="Arial" panose="020B060402020202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dirty="0">
                          <a:effectLst/>
                          <a:latin typeface="Arial" panose="020B060402020202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r>
              <a:tr h="818467">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CUIDA LA ORTOGRAFÍA Y REDACCIÓN</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dirty="0">
                          <a:effectLst/>
                          <a:latin typeface="Arial" panose="020B060402020202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dirty="0">
                          <a:effectLst/>
                          <a:latin typeface="Arial" panose="020B060402020202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r>
              <a:tr h="409234">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MUESTRA LIMPIEZA</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c>
                  <a:txBody>
                    <a:bodyPr/>
                    <a:lstStyle/>
                    <a:p>
                      <a:pPr>
                        <a:lnSpc>
                          <a:spcPct val="115000"/>
                        </a:lnSpc>
                        <a:spcBef>
                          <a:spcPts val="1200"/>
                        </a:spcBef>
                        <a:spcAft>
                          <a:spcPts val="0"/>
                        </a:spcAft>
                      </a:pPr>
                      <a:r>
                        <a:rPr lang="es-ES" sz="1200" dirty="0">
                          <a:effectLst/>
                          <a:latin typeface="Arial" panose="020B060402020202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2503" marR="62503" marT="0" marB="0"/>
                </a:tc>
              </a:tr>
            </a:tbl>
          </a:graphicData>
        </a:graphic>
      </p:graphicFrame>
    </p:spTree>
    <p:extLst>
      <p:ext uri="{BB962C8B-B14F-4D97-AF65-F5344CB8AC3E}">
        <p14:creationId xmlns:p14="http://schemas.microsoft.com/office/powerpoint/2010/main" val="11469141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3"/>
            <a:ext cx="8229600" cy="1008112"/>
          </a:xfrm>
        </p:spPr>
        <p:txBody>
          <a:bodyPr>
            <a:normAutofit fontScale="90000"/>
          </a:bodyPr>
          <a:lstStyle/>
          <a:p>
            <a:pPr algn="ctr"/>
            <a:r>
              <a:rPr lang="es-ES" sz="3600" dirty="0">
                <a:solidFill>
                  <a:schemeClr val="tx1"/>
                </a:solidFill>
                <a:latin typeface="Arial" panose="020B0604020202020204" pitchFamily="34" charset="0"/>
                <a:cs typeface="Arial" panose="020B0604020202020204" pitchFamily="34" charset="0"/>
              </a:rPr>
              <a:t>Producto 11: Evaluación. Formatos. Prerrequisitos </a:t>
            </a:r>
            <a:endParaRPr lang="es-ES" sz="3600" dirty="0">
              <a:solidFill>
                <a:schemeClr val="tx1"/>
              </a:solidFill>
              <a:latin typeface="Arial" panose="020B0604020202020204" pitchFamily="34" charset="0"/>
              <a:cs typeface="Arial" panose="020B0604020202020204" pitchFamily="34" charset="0"/>
            </a:endParaRPr>
          </a:p>
        </p:txBody>
      </p:sp>
      <p:graphicFrame>
        <p:nvGraphicFramePr>
          <p:cNvPr id="9" name="Objeto 8"/>
          <p:cNvGraphicFramePr>
            <a:graphicFrameLocks noChangeAspect="1"/>
          </p:cNvGraphicFramePr>
          <p:nvPr>
            <p:extLst>
              <p:ext uri="{D42A27DB-BD31-4B8C-83A1-F6EECF244321}">
                <p14:modId xmlns:p14="http://schemas.microsoft.com/office/powerpoint/2010/main" val="2481259157"/>
              </p:ext>
            </p:extLst>
          </p:nvPr>
        </p:nvGraphicFramePr>
        <p:xfrm>
          <a:off x="120650" y="1628801"/>
          <a:ext cx="8902700" cy="4896544"/>
        </p:xfrm>
        <a:graphic>
          <a:graphicData uri="http://schemas.openxmlformats.org/presentationml/2006/ole">
            <mc:AlternateContent xmlns:mc="http://schemas.openxmlformats.org/markup-compatibility/2006">
              <mc:Choice xmlns:v="urn:schemas-microsoft-com:vml" Requires="v">
                <p:oleObj spid="_x0000_s1038" name="Documento" r:id="rId3" imgW="8902760" imgH="3450497" progId="Word.Document.12">
                  <p:embed/>
                </p:oleObj>
              </mc:Choice>
              <mc:Fallback>
                <p:oleObj name="Documento" r:id="rId3" imgW="8902760" imgH="3450497" progId="Word.Document.12">
                  <p:embed/>
                  <p:pic>
                    <p:nvPicPr>
                      <p:cNvPr id="0" name=""/>
                      <p:cNvPicPr/>
                      <p:nvPr/>
                    </p:nvPicPr>
                    <p:blipFill>
                      <a:blip r:embed="rId4"/>
                      <a:stretch>
                        <a:fillRect/>
                      </a:stretch>
                    </p:blipFill>
                    <p:spPr>
                      <a:xfrm>
                        <a:off x="120650" y="1628801"/>
                        <a:ext cx="8902700" cy="4896544"/>
                      </a:xfrm>
                      <a:prstGeom prst="rect">
                        <a:avLst/>
                      </a:prstGeom>
                    </p:spPr>
                  </p:pic>
                </p:oleObj>
              </mc:Fallback>
            </mc:AlternateContent>
          </a:graphicData>
        </a:graphic>
      </p:graphicFrame>
    </p:spTree>
    <p:extLst>
      <p:ext uri="{BB962C8B-B14F-4D97-AF65-F5344CB8AC3E}">
        <p14:creationId xmlns:p14="http://schemas.microsoft.com/office/powerpoint/2010/main" val="20557054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564672"/>
          </a:xfrm>
        </p:spPr>
        <p:txBody>
          <a:bodyPr>
            <a:normAutofit fontScale="90000"/>
          </a:bodyPr>
          <a:lstStyle/>
          <a:p>
            <a:pPr algn="ctr"/>
            <a:r>
              <a:rPr lang="es-ES" sz="4400" dirty="0">
                <a:solidFill>
                  <a:schemeClr val="tx1"/>
                </a:solidFill>
                <a:latin typeface="Arial" panose="020B0604020202020204" pitchFamily="34" charset="0"/>
                <a:cs typeface="Arial" panose="020B0604020202020204" pitchFamily="34" charset="0"/>
              </a:rPr>
              <a:t>Prerrequisitos</a:t>
            </a:r>
            <a:endParaRPr lang="es-ES" sz="4400" dirty="0">
              <a:solidFill>
                <a:schemeClr val="tx1"/>
              </a:solidFill>
              <a:latin typeface="Arial" panose="020B0604020202020204" pitchFamily="34" charset="0"/>
              <a:cs typeface="Arial" panose="020B0604020202020204" pitchFamily="34" charset="0"/>
            </a:endParaRPr>
          </a:p>
        </p:txBody>
      </p:sp>
      <p:sp>
        <p:nvSpPr>
          <p:cNvPr id="4" name="Rectángulo 3"/>
          <p:cNvSpPr/>
          <p:nvPr/>
        </p:nvSpPr>
        <p:spPr>
          <a:xfrm>
            <a:off x="457200" y="1613920"/>
            <a:ext cx="8229600" cy="4865114"/>
          </a:xfrm>
          <a:prstGeom prst="rect">
            <a:avLst/>
          </a:prstGeom>
        </p:spPr>
        <p:txBody>
          <a:bodyPr wrap="square">
            <a:spAutoFit/>
          </a:bodyPr>
          <a:lstStyle/>
          <a:p>
            <a:pPr>
              <a:lnSpc>
                <a:spcPct val="107000"/>
              </a:lnSpc>
              <a:spcAft>
                <a:spcPts val="800"/>
              </a:spcAft>
            </a:pPr>
            <a:r>
              <a:rPr lang="es-ES" sz="1600" b="1" u="sng" dirty="0">
                <a:latin typeface="Arial" panose="020B0604020202020204" pitchFamily="34" charset="0"/>
                <a:ea typeface="Calibri" panose="020F0502020204030204" pitchFamily="34" charset="0"/>
                <a:cs typeface="Arial" panose="020B0604020202020204" pitchFamily="34" charset="0"/>
              </a:rPr>
              <a:t>Prerrequisitos</a:t>
            </a:r>
            <a:endParaRPr lang="es-ES"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600" dirty="0">
                <a:latin typeface="Arial" panose="020B0604020202020204" pitchFamily="34" charset="0"/>
                <a:ea typeface="Calibri" panose="020F0502020204030204" pitchFamily="34" charset="0"/>
                <a:cs typeface="Arial" panose="020B0604020202020204" pitchFamily="34" charset="0"/>
              </a:rPr>
              <a:t>1.- Disposición de los alumnos</a:t>
            </a:r>
          </a:p>
          <a:p>
            <a:pPr>
              <a:lnSpc>
                <a:spcPct val="107000"/>
              </a:lnSpc>
              <a:spcAft>
                <a:spcPts val="800"/>
              </a:spcAft>
            </a:pPr>
            <a:r>
              <a:rPr lang="es-ES" sz="1600" dirty="0">
                <a:latin typeface="Arial" panose="020B0604020202020204" pitchFamily="34" charset="0"/>
                <a:ea typeface="Calibri" panose="020F0502020204030204" pitchFamily="34" charset="0"/>
                <a:cs typeface="Arial" panose="020B0604020202020204" pitchFamily="34" charset="0"/>
              </a:rPr>
              <a:t>2.- Entender la conexión que existe con otras disciplinas para entender más fácilmente un tema en particular.</a:t>
            </a:r>
          </a:p>
          <a:p>
            <a:pPr>
              <a:lnSpc>
                <a:spcPct val="107000"/>
              </a:lnSpc>
              <a:spcAft>
                <a:spcPts val="800"/>
              </a:spcAft>
            </a:pPr>
            <a:r>
              <a:rPr lang="es-ES" sz="1600" dirty="0">
                <a:latin typeface="Arial" panose="020B0604020202020204" pitchFamily="34" charset="0"/>
                <a:ea typeface="Calibri" panose="020F0502020204030204" pitchFamily="34" charset="0"/>
                <a:cs typeface="Arial" panose="020B0604020202020204" pitchFamily="34" charset="0"/>
              </a:rPr>
              <a:t>3.- Entender conceptos clave</a:t>
            </a:r>
          </a:p>
          <a:p>
            <a:pPr>
              <a:lnSpc>
                <a:spcPct val="107000"/>
              </a:lnSpc>
              <a:spcAft>
                <a:spcPts val="800"/>
              </a:spcAft>
            </a:pPr>
            <a:r>
              <a:rPr lang="es-ES" sz="1600" dirty="0">
                <a:latin typeface="Arial" panose="020B0604020202020204" pitchFamily="34" charset="0"/>
                <a:ea typeface="Calibri" panose="020F0502020204030204" pitchFamily="34" charset="0"/>
                <a:cs typeface="Arial" panose="020B0604020202020204" pitchFamily="34" charset="0"/>
              </a:rPr>
              <a:t>4.- Recopilar información a través de la investigación, utilizando las herramientas necesarias, como </a:t>
            </a:r>
            <a:r>
              <a:rPr lang="es-ES" sz="1600" dirty="0" err="1">
                <a:latin typeface="Arial" panose="020B0604020202020204" pitchFamily="34" charset="0"/>
                <a:ea typeface="Calibri" panose="020F0502020204030204" pitchFamily="34" charset="0"/>
                <a:cs typeface="Arial" panose="020B0604020202020204" pitchFamily="34" charset="0"/>
              </a:rPr>
              <a:t>TIC’s</a:t>
            </a:r>
            <a:r>
              <a:rPr lang="es-ES" sz="1600" dirty="0">
                <a:latin typeface="Arial" panose="020B0604020202020204" pitchFamily="34" charset="0"/>
                <a:ea typeface="Calibri" panose="020F0502020204030204" pitchFamily="34" charset="0"/>
                <a:cs typeface="Arial" panose="020B0604020202020204" pitchFamily="34" charset="0"/>
              </a:rPr>
              <a:t>, artículos, etc.</a:t>
            </a:r>
          </a:p>
          <a:p>
            <a:pPr>
              <a:lnSpc>
                <a:spcPct val="107000"/>
              </a:lnSpc>
              <a:spcAft>
                <a:spcPts val="800"/>
              </a:spcAft>
            </a:pPr>
            <a:r>
              <a:rPr lang="es-ES" sz="1600" dirty="0">
                <a:latin typeface="Arial" panose="020B0604020202020204" pitchFamily="34" charset="0"/>
                <a:ea typeface="Calibri" panose="020F0502020204030204" pitchFamily="34" charset="0"/>
                <a:cs typeface="Arial" panose="020B0604020202020204" pitchFamily="34" charset="0"/>
              </a:rPr>
              <a:t>5.- Encontrar un detonante que concientice al alumno por medio de imágenes, videos, artículos y testimonios que le ayuden a entender las causas y consecuencias del proyecto.</a:t>
            </a:r>
          </a:p>
          <a:p>
            <a:pPr>
              <a:lnSpc>
                <a:spcPct val="107000"/>
              </a:lnSpc>
              <a:spcAft>
                <a:spcPts val="800"/>
              </a:spcAft>
            </a:pPr>
            <a:r>
              <a:rPr lang="es-ES" sz="1600" dirty="0">
                <a:latin typeface="Arial" panose="020B0604020202020204" pitchFamily="34" charset="0"/>
                <a:ea typeface="Calibri" panose="020F0502020204030204" pitchFamily="34" charset="0"/>
                <a:cs typeface="Arial" panose="020B0604020202020204" pitchFamily="34" charset="0"/>
              </a:rPr>
              <a:t>6.- Organizar la información recabada.</a:t>
            </a:r>
          </a:p>
          <a:p>
            <a:pPr marL="342892" indent="-342892">
              <a:lnSpc>
                <a:spcPct val="107000"/>
              </a:lnSpc>
              <a:buFont typeface="Symbol" panose="05050102010706020507" pitchFamily="18" charset="2"/>
              <a:buChar char=""/>
            </a:pPr>
            <a:r>
              <a:rPr lang="es-ES" sz="1600" dirty="0">
                <a:latin typeface="Arial" panose="020B0604020202020204" pitchFamily="34" charset="0"/>
                <a:ea typeface="Calibri" panose="020F0502020204030204" pitchFamily="34" charset="0"/>
                <a:cs typeface="Arial" panose="020B0604020202020204" pitchFamily="34" charset="0"/>
              </a:rPr>
              <a:t>Clasificar datos</a:t>
            </a:r>
          </a:p>
          <a:p>
            <a:pPr marL="342892" indent="-342892">
              <a:lnSpc>
                <a:spcPct val="107000"/>
              </a:lnSpc>
              <a:buFont typeface="Symbol" panose="05050102010706020507" pitchFamily="18" charset="2"/>
              <a:buChar char=""/>
            </a:pPr>
            <a:r>
              <a:rPr lang="es-ES" sz="1600" dirty="0">
                <a:latin typeface="Arial" panose="020B0604020202020204" pitchFamily="34" charset="0"/>
                <a:ea typeface="Calibri" panose="020F0502020204030204" pitchFamily="34" charset="0"/>
                <a:cs typeface="Arial" panose="020B0604020202020204" pitchFamily="34" charset="0"/>
              </a:rPr>
              <a:t>Análisis de datos</a:t>
            </a:r>
          </a:p>
          <a:p>
            <a:pPr marL="342892" indent="-342892">
              <a:lnSpc>
                <a:spcPct val="107000"/>
              </a:lnSpc>
              <a:spcAft>
                <a:spcPts val="800"/>
              </a:spcAft>
              <a:buFont typeface="Symbol" panose="05050102010706020507" pitchFamily="18" charset="2"/>
              <a:buChar char=""/>
            </a:pPr>
            <a:r>
              <a:rPr lang="es-ES" sz="1600" dirty="0">
                <a:latin typeface="Arial" panose="020B0604020202020204" pitchFamily="34" charset="0"/>
                <a:ea typeface="Calibri" panose="020F0502020204030204" pitchFamily="34" charset="0"/>
                <a:cs typeface="Arial" panose="020B0604020202020204" pitchFamily="34" charset="0"/>
              </a:rPr>
              <a:t>Registro de información</a:t>
            </a:r>
          </a:p>
          <a:p>
            <a:pPr>
              <a:lnSpc>
                <a:spcPct val="107000"/>
              </a:lnSpc>
              <a:spcAft>
                <a:spcPts val="800"/>
              </a:spcAft>
            </a:pPr>
            <a:r>
              <a:rPr lang="es-ES" sz="1600" dirty="0">
                <a:latin typeface="Arial" panose="020B0604020202020204" pitchFamily="34" charset="0"/>
                <a:ea typeface="Calibri" panose="020F0502020204030204" pitchFamily="34" charset="0"/>
                <a:cs typeface="Arial" panose="020B0604020202020204" pitchFamily="34" charset="0"/>
              </a:rPr>
              <a:t>7.- Calendarizar fechas de entrega y avances</a:t>
            </a:r>
          </a:p>
        </p:txBody>
      </p:sp>
    </p:spTree>
    <p:extLst>
      <p:ext uri="{BB962C8B-B14F-4D97-AF65-F5344CB8AC3E}">
        <p14:creationId xmlns:p14="http://schemas.microsoft.com/office/powerpoint/2010/main" val="7264549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1520" y="260648"/>
            <a:ext cx="8305800" cy="720080"/>
          </a:xfrm>
        </p:spPr>
        <p:txBody>
          <a:bodyPr>
            <a:normAutofit/>
          </a:bodyPr>
          <a:lstStyle/>
          <a:p>
            <a:pPr algn="ctr"/>
            <a:r>
              <a:rPr lang="es-ES" sz="2800" dirty="0">
                <a:solidFill>
                  <a:schemeClr val="tx1"/>
                </a:solidFill>
                <a:latin typeface="Arial" panose="020B0604020202020204" pitchFamily="34" charset="0"/>
                <a:cs typeface="Arial" panose="020B0604020202020204" pitchFamily="34" charset="0"/>
              </a:rPr>
              <a:t>Planeación Sesión por Sesión</a:t>
            </a:r>
            <a:endParaRPr lang="es-ES" sz="2800" dirty="0">
              <a:solidFill>
                <a:schemeClr val="tx1"/>
              </a:solidFill>
              <a:latin typeface="Arial" panose="020B0604020202020204" pitchFamily="34" charset="0"/>
              <a:cs typeface="Arial" panose="020B0604020202020204" pitchFamily="34"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518061416"/>
              </p:ext>
            </p:extLst>
          </p:nvPr>
        </p:nvGraphicFramePr>
        <p:xfrm>
          <a:off x="107156" y="1340769"/>
          <a:ext cx="8929688" cy="5256584"/>
        </p:xfrm>
        <a:graphic>
          <a:graphicData uri="http://schemas.openxmlformats.org/presentationml/2006/ole">
            <mc:AlternateContent xmlns:mc="http://schemas.openxmlformats.org/markup-compatibility/2006">
              <mc:Choice xmlns:v="urn:schemas-microsoft-com:vml" Requires="v">
                <p:oleObj spid="_x0000_s8202" name="Documento" r:id="rId3" imgW="8929041" imgH="5338478" progId="Word.Document.12">
                  <p:embed/>
                </p:oleObj>
              </mc:Choice>
              <mc:Fallback>
                <p:oleObj name="Documento" r:id="rId3" imgW="8929041" imgH="5338478" progId="Word.Document.12">
                  <p:embed/>
                  <p:pic>
                    <p:nvPicPr>
                      <p:cNvPr id="0" name=""/>
                      <p:cNvPicPr/>
                      <p:nvPr/>
                    </p:nvPicPr>
                    <p:blipFill>
                      <a:blip r:embed="rId4"/>
                      <a:stretch>
                        <a:fillRect/>
                      </a:stretch>
                    </p:blipFill>
                    <p:spPr>
                      <a:xfrm>
                        <a:off x="107156" y="1340769"/>
                        <a:ext cx="8929688" cy="5256584"/>
                      </a:xfrm>
                      <a:prstGeom prst="rect">
                        <a:avLst/>
                      </a:prstGeom>
                    </p:spPr>
                  </p:pic>
                </p:oleObj>
              </mc:Fallback>
            </mc:AlternateContent>
          </a:graphicData>
        </a:graphic>
      </p:graphicFrame>
    </p:spTree>
    <p:extLst>
      <p:ext uri="{BB962C8B-B14F-4D97-AF65-F5344CB8AC3E}">
        <p14:creationId xmlns:p14="http://schemas.microsoft.com/office/powerpoint/2010/main" val="15215845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2492803964"/>
              </p:ext>
            </p:extLst>
          </p:nvPr>
        </p:nvGraphicFramePr>
        <p:xfrm>
          <a:off x="107950" y="620689"/>
          <a:ext cx="8929688" cy="5472608"/>
        </p:xfrm>
        <a:graphic>
          <a:graphicData uri="http://schemas.openxmlformats.org/presentationml/2006/ole">
            <mc:AlternateContent xmlns:mc="http://schemas.openxmlformats.org/markup-compatibility/2006">
              <mc:Choice xmlns:v="urn:schemas-microsoft-com:vml" Requires="v">
                <p:oleObj spid="_x0000_s9225" name="Documento" r:id="rId3" imgW="8929041" imgH="4496375" progId="Word.Document.12">
                  <p:embed/>
                </p:oleObj>
              </mc:Choice>
              <mc:Fallback>
                <p:oleObj name="Documento" r:id="rId3" imgW="8929041" imgH="4496375" progId="Word.Document.12">
                  <p:embed/>
                  <p:pic>
                    <p:nvPicPr>
                      <p:cNvPr id="0" name=""/>
                      <p:cNvPicPr/>
                      <p:nvPr/>
                    </p:nvPicPr>
                    <p:blipFill>
                      <a:blip r:embed="rId4"/>
                      <a:stretch>
                        <a:fillRect/>
                      </a:stretch>
                    </p:blipFill>
                    <p:spPr>
                      <a:xfrm>
                        <a:off x="107950" y="620689"/>
                        <a:ext cx="8929688" cy="5472608"/>
                      </a:xfrm>
                      <a:prstGeom prst="rect">
                        <a:avLst/>
                      </a:prstGeom>
                    </p:spPr>
                  </p:pic>
                </p:oleObj>
              </mc:Fallback>
            </mc:AlternateContent>
          </a:graphicData>
        </a:graphic>
      </p:graphicFrame>
    </p:spTree>
    <p:extLst>
      <p:ext uri="{BB962C8B-B14F-4D97-AF65-F5344CB8AC3E}">
        <p14:creationId xmlns:p14="http://schemas.microsoft.com/office/powerpoint/2010/main" val="15856897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2698531422"/>
              </p:ext>
            </p:extLst>
          </p:nvPr>
        </p:nvGraphicFramePr>
        <p:xfrm>
          <a:off x="107950" y="188641"/>
          <a:ext cx="8929688" cy="6336704"/>
        </p:xfrm>
        <a:graphic>
          <a:graphicData uri="http://schemas.openxmlformats.org/presentationml/2006/ole">
            <mc:AlternateContent xmlns:mc="http://schemas.openxmlformats.org/markup-compatibility/2006">
              <mc:Choice xmlns:v="urn:schemas-microsoft-com:vml" Requires="v">
                <p:oleObj spid="_x0000_s10249" name="Documento" r:id="rId3" imgW="8929041" imgH="4776836" progId="Word.Document.12">
                  <p:embed/>
                </p:oleObj>
              </mc:Choice>
              <mc:Fallback>
                <p:oleObj name="Documento" r:id="rId3" imgW="8929041" imgH="4776836" progId="Word.Document.12">
                  <p:embed/>
                  <p:pic>
                    <p:nvPicPr>
                      <p:cNvPr id="0" name=""/>
                      <p:cNvPicPr/>
                      <p:nvPr/>
                    </p:nvPicPr>
                    <p:blipFill>
                      <a:blip r:embed="rId4"/>
                      <a:stretch>
                        <a:fillRect/>
                      </a:stretch>
                    </p:blipFill>
                    <p:spPr>
                      <a:xfrm>
                        <a:off x="107950" y="188641"/>
                        <a:ext cx="8929688" cy="6336704"/>
                      </a:xfrm>
                      <a:prstGeom prst="rect">
                        <a:avLst/>
                      </a:prstGeom>
                    </p:spPr>
                  </p:pic>
                </p:oleObj>
              </mc:Fallback>
            </mc:AlternateContent>
          </a:graphicData>
        </a:graphic>
      </p:graphicFrame>
    </p:spTree>
    <p:extLst>
      <p:ext uri="{BB962C8B-B14F-4D97-AF65-F5344CB8AC3E}">
        <p14:creationId xmlns:p14="http://schemas.microsoft.com/office/powerpoint/2010/main" val="34936708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ext uri="{D42A27DB-BD31-4B8C-83A1-F6EECF244321}">
                <p14:modId xmlns:p14="http://schemas.microsoft.com/office/powerpoint/2010/main" val="3345134808"/>
              </p:ext>
            </p:extLst>
          </p:nvPr>
        </p:nvGraphicFramePr>
        <p:xfrm>
          <a:off x="107950" y="404664"/>
          <a:ext cx="8929688" cy="5976664"/>
        </p:xfrm>
        <a:graphic>
          <a:graphicData uri="http://schemas.openxmlformats.org/presentationml/2006/ole">
            <mc:AlternateContent xmlns:mc="http://schemas.openxmlformats.org/markup-compatibility/2006">
              <mc:Choice xmlns:v="urn:schemas-microsoft-com:vml" Requires="v">
                <p:oleObj spid="_x0000_s11274" name="Documento" r:id="rId3" imgW="8929041" imgH="4356325" progId="Word.Document.12">
                  <p:embed/>
                </p:oleObj>
              </mc:Choice>
              <mc:Fallback>
                <p:oleObj name="Documento" r:id="rId3" imgW="8929041" imgH="4356325" progId="Word.Document.12">
                  <p:embed/>
                  <p:pic>
                    <p:nvPicPr>
                      <p:cNvPr id="0" name=""/>
                      <p:cNvPicPr/>
                      <p:nvPr/>
                    </p:nvPicPr>
                    <p:blipFill>
                      <a:blip r:embed="rId4"/>
                      <a:stretch>
                        <a:fillRect/>
                      </a:stretch>
                    </p:blipFill>
                    <p:spPr>
                      <a:xfrm>
                        <a:off x="107950" y="404664"/>
                        <a:ext cx="8929688" cy="5976664"/>
                      </a:xfrm>
                      <a:prstGeom prst="rect">
                        <a:avLst/>
                      </a:prstGeom>
                    </p:spPr>
                  </p:pic>
                </p:oleObj>
              </mc:Fallback>
            </mc:AlternateContent>
          </a:graphicData>
        </a:graphic>
      </p:graphicFrame>
    </p:spTree>
    <p:extLst>
      <p:ext uri="{BB962C8B-B14F-4D97-AF65-F5344CB8AC3E}">
        <p14:creationId xmlns:p14="http://schemas.microsoft.com/office/powerpoint/2010/main" val="34326124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95736" y="783868"/>
            <a:ext cx="4752528" cy="5952835"/>
          </a:xfrm>
          <a:prstGeom prst="rect">
            <a:avLst/>
          </a:prstGeom>
        </p:spPr>
      </p:pic>
      <p:sp>
        <p:nvSpPr>
          <p:cNvPr id="3" name="CuadroTexto 2"/>
          <p:cNvSpPr txBox="1"/>
          <p:nvPr/>
        </p:nvSpPr>
        <p:spPr>
          <a:xfrm>
            <a:off x="2771800" y="260648"/>
            <a:ext cx="4464496" cy="584775"/>
          </a:xfrm>
          <a:prstGeom prst="rect">
            <a:avLst/>
          </a:prstGeom>
          <a:noFill/>
        </p:spPr>
        <p:txBody>
          <a:bodyPr wrap="square" rtlCol="0">
            <a:spAutoFit/>
          </a:bodyPr>
          <a:lstStyle/>
          <a:p>
            <a:pPr algn="ctr"/>
            <a:r>
              <a:rPr lang="es-ES" sz="3200" dirty="0" smtClean="0">
                <a:latin typeface="Arial" panose="020B0604020202020204" pitchFamily="34" charset="0"/>
                <a:cs typeface="Arial" panose="020B0604020202020204" pitchFamily="34" charset="0"/>
              </a:rPr>
              <a:t>Producto 14: </a:t>
            </a:r>
            <a:r>
              <a:rPr lang="es-ES" sz="3200" dirty="0" err="1" smtClean="0">
                <a:latin typeface="Arial" panose="020B0604020202020204" pitchFamily="34" charset="0"/>
                <a:cs typeface="Arial" panose="020B0604020202020204" pitchFamily="34" charset="0"/>
              </a:rPr>
              <a:t>Infograma</a:t>
            </a:r>
            <a:endParaRPr 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80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392" y="332656"/>
            <a:ext cx="8229600" cy="936104"/>
          </a:xfrm>
        </p:spPr>
        <p:txBody>
          <a:bodyPr>
            <a:normAutofit fontScale="90000"/>
          </a:bodyPr>
          <a:lstStyle/>
          <a:p>
            <a:pPr algn="ctr"/>
            <a:r>
              <a:rPr lang="es-ES" sz="4000" b="1" dirty="0" smtClean="0">
                <a:solidFill>
                  <a:schemeClr val="tx1"/>
                </a:solidFill>
                <a:latin typeface="Arial" panose="020B0604020202020204" pitchFamily="34" charset="0"/>
                <a:cs typeface="Arial" panose="020B0604020202020204" pitchFamily="34" charset="0"/>
              </a:rPr>
              <a:t>Producto 15. Reflexiones</a:t>
            </a:r>
            <a:r>
              <a:rPr lang="es-ES" sz="2000" b="1" dirty="0" smtClean="0">
                <a:solidFill>
                  <a:schemeClr val="tx1"/>
                </a:solidFill>
                <a:latin typeface="Arial" panose="020B0604020202020204" pitchFamily="34" charset="0"/>
                <a:cs typeface="Arial" panose="020B0604020202020204" pitchFamily="34" charset="0"/>
              </a:rPr>
              <a:t/>
            </a:r>
            <a:br>
              <a:rPr lang="es-ES" sz="2000" b="1" dirty="0" smtClean="0">
                <a:solidFill>
                  <a:schemeClr val="tx1"/>
                </a:solidFill>
                <a:latin typeface="Arial" panose="020B0604020202020204" pitchFamily="34" charset="0"/>
                <a:cs typeface="Arial" panose="020B0604020202020204" pitchFamily="34" charset="0"/>
              </a:rPr>
            </a:br>
            <a:r>
              <a:rPr lang="es-ES" sz="2000" b="1" dirty="0" smtClean="0">
                <a:solidFill>
                  <a:schemeClr val="tx1"/>
                </a:solidFill>
                <a:latin typeface="Arial" panose="020B0604020202020204" pitchFamily="34" charset="0"/>
                <a:cs typeface="Arial" panose="020B0604020202020204" pitchFamily="34" charset="0"/>
              </a:rPr>
              <a:t/>
            </a:r>
            <a:br>
              <a:rPr lang="es-ES" sz="2000" b="1" dirty="0" smtClean="0">
                <a:solidFill>
                  <a:schemeClr val="tx1"/>
                </a:solidFill>
                <a:latin typeface="Arial" panose="020B0604020202020204" pitchFamily="34" charset="0"/>
                <a:cs typeface="Arial" panose="020B0604020202020204" pitchFamily="34" charset="0"/>
              </a:rPr>
            </a:br>
            <a:r>
              <a:rPr lang="es-ES" sz="2000" b="1" dirty="0" smtClean="0">
                <a:solidFill>
                  <a:schemeClr val="tx1"/>
                </a:solidFill>
                <a:latin typeface="Arial" panose="020B0604020202020204" pitchFamily="34" charset="0"/>
                <a:cs typeface="Arial" panose="020B0604020202020204" pitchFamily="34" charset="0"/>
              </a:rPr>
              <a:t>Reflexión personal. </a:t>
            </a:r>
            <a:r>
              <a:rPr lang="es-ES" sz="2000" b="1" dirty="0" err="1" smtClean="0">
                <a:solidFill>
                  <a:schemeClr val="tx1"/>
                </a:solidFill>
                <a:latin typeface="Arial" panose="020B0604020202020204" pitchFamily="34" charset="0"/>
                <a:cs typeface="Arial" panose="020B0604020202020204" pitchFamily="34" charset="0"/>
              </a:rPr>
              <a:t>Nataly</a:t>
            </a:r>
            <a:r>
              <a:rPr lang="es-ES" sz="2000" b="1" dirty="0" smtClean="0">
                <a:solidFill>
                  <a:schemeClr val="tx1"/>
                </a:solidFill>
                <a:latin typeface="Arial" panose="020B0604020202020204" pitchFamily="34" charset="0"/>
                <a:cs typeface="Arial" panose="020B0604020202020204" pitchFamily="34" charset="0"/>
              </a:rPr>
              <a:t> Guzmán Alegre</a:t>
            </a:r>
            <a:endParaRPr lang="es-ES" sz="2000" b="1" dirty="0">
              <a:solidFill>
                <a:schemeClr val="tx1"/>
              </a:solidFill>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457200" y="1772816"/>
            <a:ext cx="8229600" cy="4551784"/>
          </a:xfrm>
        </p:spPr>
        <p:txBody>
          <a:bodyPr>
            <a:normAutofit fontScale="70000" lnSpcReduction="20000"/>
          </a:bodyPr>
          <a:lstStyle/>
          <a:p>
            <a:r>
              <a:rPr lang="es-MX" dirty="0"/>
              <a:t>Efectivamente hubo dificultades y podría decir que la primera de ellas fue la complejidad para integrar las disciplinas de mi equipo en un proyecto en común, la segunda fue el tiempo y organización con los integrantes del equipo, ya que cada uno teníamos horarios diferentes de trabajo y era complicado a veces coincidir en un mismo tiempo o espacio para trabajar juntos, por lo que la tercera dificultad se debe a que también el espacio de trabajo no siempre estaba disponible, además de contar con la presión para trabajar en el proyecto.</a:t>
            </a:r>
            <a:endParaRPr lang="es-ES" dirty="0"/>
          </a:p>
          <a:p>
            <a:r>
              <a:rPr lang="es-MX" dirty="0"/>
              <a:t>Se buscó la manera en que cada disciplina se relacionara a modo de volver el proyecto interdisciplinario, a través de la comunicación con los demás integrantes del equipo para trabajar fuera de la institución sobre el proyecto de manera colaborativa.</a:t>
            </a:r>
            <a:endParaRPr lang="es-ES" dirty="0"/>
          </a:p>
          <a:p>
            <a:r>
              <a:rPr lang="es-MX" dirty="0"/>
              <a:t>El resultado fue darle más estructura al proyecto a partir del trabajo interdisciplinario de todos los integrantes del equipo. </a:t>
            </a:r>
            <a:endParaRPr lang="es-ES" dirty="0"/>
          </a:p>
          <a:p>
            <a:r>
              <a:rPr lang="es-MX" dirty="0"/>
              <a:t>Profundizar el conocimiento sobre las demás disciplinas, además de una mejor organización y disposición para trabajar con mi equipo.</a:t>
            </a:r>
            <a:endParaRPr lang="es-ES" dirty="0"/>
          </a:p>
          <a:p>
            <a:r>
              <a:rPr lang="es-MX" dirty="0"/>
              <a:t>Después del colaborar con el proyecto me di cuenta de mi capacidad para abordar un problema y resolverlo desde diferentes puntos de vista.</a:t>
            </a:r>
            <a:endParaRPr lang="es-ES" dirty="0"/>
          </a:p>
          <a:p>
            <a:endParaRPr lang="es-ES" dirty="0"/>
          </a:p>
        </p:txBody>
      </p:sp>
    </p:spTree>
    <p:extLst>
      <p:ext uri="{BB962C8B-B14F-4D97-AF65-F5344CB8AC3E}">
        <p14:creationId xmlns:p14="http://schemas.microsoft.com/office/powerpoint/2010/main" val="336620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0811"/>
            <a:ext cx="9144000" cy="3568390"/>
          </a:xfrm>
          <a:prstGeom prst="rect">
            <a:avLst/>
          </a:prstGeom>
        </p:spPr>
      </p:pic>
    </p:spTree>
    <p:extLst>
      <p:ext uri="{BB962C8B-B14F-4D97-AF65-F5344CB8AC3E}">
        <p14:creationId xmlns:p14="http://schemas.microsoft.com/office/powerpoint/2010/main" val="11842351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1196752"/>
            <a:ext cx="8229600" cy="4839816"/>
          </a:xfrm>
        </p:spPr>
        <p:txBody>
          <a:bodyPr>
            <a:normAutofit/>
          </a:bodyPr>
          <a:lstStyle/>
          <a:p>
            <a:r>
              <a:rPr lang="es-MX" sz="1600" b="1" dirty="0">
                <a:latin typeface="Arial" panose="020B0604020202020204" pitchFamily="34" charset="0"/>
                <a:cs typeface="Arial" panose="020B0604020202020204" pitchFamily="34" charset="0"/>
              </a:rPr>
              <a:t>REFLEXIÓN PERSONAL. M. en C. Iván Emmanuel Reyes Solís </a:t>
            </a:r>
            <a:endParaRPr lang="es-MX" sz="1600" b="1" dirty="0">
              <a:latin typeface="Arial" panose="020B0604020202020204" pitchFamily="34" charset="0"/>
              <a:cs typeface="Arial" panose="020B0604020202020204" pitchFamily="34" charset="0"/>
            </a:endParaRPr>
          </a:p>
          <a:p>
            <a:pPr marL="0" indent="0">
              <a:buNone/>
            </a:pPr>
            <a:endParaRPr lang="es-MX" sz="1600" b="1"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1.-TRABAJO COOPERATIVO </a:t>
            </a:r>
          </a:p>
          <a:p>
            <a:pPr algn="just"/>
            <a:r>
              <a:rPr lang="es-ES" sz="1600" dirty="0">
                <a:latin typeface="Arial" panose="020B0604020202020204" pitchFamily="34" charset="0"/>
                <a:cs typeface="Arial" panose="020B0604020202020204" pitchFamily="34" charset="0"/>
              </a:rPr>
              <a:t>Avances se observan una buena disposición por parte de los integrantes del equipo. Tropiezos: </a:t>
            </a:r>
            <a:r>
              <a:rPr lang="es-MX" sz="1600" dirty="0">
                <a:latin typeface="Arial" panose="020B0604020202020204" pitchFamily="34" charset="0"/>
                <a:cs typeface="Arial" panose="020B0604020202020204" pitchFamily="34" charset="0"/>
              </a:rPr>
              <a:t>No hay coincidencia en los horarios para </a:t>
            </a:r>
            <a:r>
              <a:rPr lang="es-MX" sz="1600" dirty="0">
                <a:latin typeface="Arial" panose="020B0604020202020204" pitchFamily="34" charset="0"/>
                <a:cs typeface="Arial" panose="020B0604020202020204" pitchFamily="34" charset="0"/>
              </a:rPr>
              <a:t>trabajar</a:t>
            </a:r>
            <a:r>
              <a:rPr lang="es-ES"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y </a:t>
            </a:r>
            <a:r>
              <a:rPr lang="es-MX" sz="1600" dirty="0">
                <a:latin typeface="Arial" panose="020B0604020202020204" pitchFamily="34" charset="0"/>
                <a:cs typeface="Arial" panose="020B0604020202020204" pitchFamily="34" charset="0"/>
              </a:rPr>
              <a:t>hay </a:t>
            </a:r>
            <a:r>
              <a:rPr lang="es-MX" sz="1600" dirty="0">
                <a:latin typeface="Arial" panose="020B0604020202020204" pitchFamily="34" charset="0"/>
                <a:cs typeface="Arial" panose="020B0604020202020204" pitchFamily="34" charset="0"/>
              </a:rPr>
              <a:t>confusión en las instrucciones a </a:t>
            </a:r>
            <a:r>
              <a:rPr lang="es-MX" sz="1600" dirty="0">
                <a:latin typeface="Arial" panose="020B0604020202020204" pitchFamily="34" charset="0"/>
                <a:cs typeface="Arial" panose="020B0604020202020204" pitchFamily="34" charset="0"/>
              </a:rPr>
              <a:t>seguir. </a:t>
            </a:r>
          </a:p>
          <a:p>
            <a:pPr algn="just"/>
            <a:r>
              <a:rPr lang="es-MX" sz="1600" dirty="0">
                <a:latin typeface="Arial" panose="020B0604020202020204" pitchFamily="34" charset="0"/>
                <a:cs typeface="Arial" panose="020B0604020202020204" pitchFamily="34" charset="0"/>
              </a:rPr>
              <a:t>Soluciones: </a:t>
            </a:r>
            <a:r>
              <a:rPr lang="es-MX" sz="1600" dirty="0">
                <a:latin typeface="Arial" panose="020B0604020202020204" pitchFamily="34" charset="0"/>
                <a:cs typeface="Arial" panose="020B0604020202020204" pitchFamily="34" charset="0"/>
              </a:rPr>
              <a:t>Sesiones virtuales por </a:t>
            </a:r>
            <a:r>
              <a:rPr lang="es-MX" sz="1600" dirty="0">
                <a:latin typeface="Arial" panose="020B0604020202020204" pitchFamily="34" charset="0"/>
                <a:cs typeface="Arial" panose="020B0604020202020204" pitchFamily="34" charset="0"/>
              </a:rPr>
              <a:t>internet</a:t>
            </a:r>
            <a:r>
              <a:rPr lang="es-ES" sz="1600"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Grupos </a:t>
            </a:r>
            <a:r>
              <a:rPr lang="es-MX" sz="1600" dirty="0">
                <a:latin typeface="Arial" panose="020B0604020202020204" pitchFamily="34" charset="0"/>
                <a:cs typeface="Arial" panose="020B0604020202020204" pitchFamily="34" charset="0"/>
              </a:rPr>
              <a:t>de comunicación y envío de </a:t>
            </a:r>
            <a:r>
              <a:rPr lang="es-MX" sz="1600" dirty="0">
                <a:latin typeface="Arial" panose="020B0604020202020204" pitchFamily="34" charset="0"/>
                <a:cs typeface="Arial" panose="020B0604020202020204" pitchFamily="34" charset="0"/>
              </a:rPr>
              <a:t>información</a:t>
            </a:r>
            <a:r>
              <a:rPr lang="es-ES" sz="1600"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La </a:t>
            </a:r>
            <a:r>
              <a:rPr lang="es-MX" sz="1600" dirty="0">
                <a:latin typeface="Arial" panose="020B0604020202020204" pitchFamily="34" charset="0"/>
                <a:cs typeface="Arial" panose="020B0604020202020204" pitchFamily="34" charset="0"/>
              </a:rPr>
              <a:t>organización y determinación de un </a:t>
            </a:r>
            <a:r>
              <a:rPr lang="es-MX" sz="1600" dirty="0">
                <a:latin typeface="Arial" panose="020B0604020202020204" pitchFamily="34" charset="0"/>
                <a:cs typeface="Arial" panose="020B0604020202020204" pitchFamily="34" charset="0"/>
              </a:rPr>
              <a:t>líder.</a:t>
            </a:r>
            <a:endParaRPr lang="es-ES" sz="1600" dirty="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2.- </a:t>
            </a:r>
            <a:r>
              <a:rPr lang="es-MX" sz="1600" dirty="0">
                <a:latin typeface="Arial" panose="020B0604020202020204" pitchFamily="34" charset="0"/>
                <a:cs typeface="Arial" panose="020B0604020202020204" pitchFamily="34" charset="0"/>
              </a:rPr>
              <a:t>PROCESO DE PLANEACIÓN DE LAS PROPUESTAS PARA PROYECTOS </a:t>
            </a:r>
            <a:r>
              <a:rPr lang="es-MX" sz="1600" dirty="0">
                <a:latin typeface="Arial" panose="020B0604020202020204" pitchFamily="34" charset="0"/>
                <a:cs typeface="Arial" panose="020B0604020202020204" pitchFamily="34" charset="0"/>
              </a:rPr>
              <a:t>INTERDISCIPLINARIOS</a:t>
            </a:r>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Avances: </a:t>
            </a:r>
            <a:r>
              <a:rPr lang="es-MX" sz="1600" dirty="0">
                <a:latin typeface="Arial" panose="020B0604020202020204" pitchFamily="34" charset="0"/>
                <a:cs typeface="Arial" panose="020B0604020202020204" pitchFamily="34" charset="0"/>
              </a:rPr>
              <a:t>Acordar los temas en </a:t>
            </a:r>
            <a:r>
              <a:rPr lang="es-MX" sz="1600" dirty="0">
                <a:latin typeface="Arial" panose="020B0604020202020204" pitchFamily="34" charset="0"/>
                <a:cs typeface="Arial" panose="020B0604020202020204" pitchFamily="34" charset="0"/>
              </a:rPr>
              <a:t>común</a:t>
            </a:r>
            <a:r>
              <a:rPr lang="es-ES" sz="1600"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Vincular </a:t>
            </a:r>
            <a:r>
              <a:rPr lang="es-MX" sz="1600" dirty="0">
                <a:latin typeface="Arial" panose="020B0604020202020204" pitchFamily="34" charset="0"/>
                <a:cs typeface="Arial" panose="020B0604020202020204" pitchFamily="34" charset="0"/>
              </a:rPr>
              <a:t>los conocimientos con las habilidades del </a:t>
            </a:r>
            <a:r>
              <a:rPr lang="es-MX" sz="1600" dirty="0">
                <a:latin typeface="Arial" panose="020B0604020202020204" pitchFamily="34" charset="0"/>
                <a:cs typeface="Arial" panose="020B0604020202020204" pitchFamily="34" charset="0"/>
              </a:rPr>
              <a:t>grupo</a:t>
            </a:r>
            <a:r>
              <a:rPr lang="es-ES" sz="1600"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Establecer </a:t>
            </a:r>
            <a:r>
              <a:rPr lang="es-MX" sz="1600" dirty="0">
                <a:latin typeface="Arial" panose="020B0604020202020204" pitchFamily="34" charset="0"/>
                <a:cs typeface="Arial" panose="020B0604020202020204" pitchFamily="34" charset="0"/>
              </a:rPr>
              <a:t>la planeación, seguimiento y evaluación, autoevaluación y coevaluación del </a:t>
            </a:r>
            <a:r>
              <a:rPr lang="es-MX" sz="1600" dirty="0">
                <a:latin typeface="Arial" panose="020B0604020202020204" pitchFamily="34" charset="0"/>
                <a:cs typeface="Arial" panose="020B0604020202020204" pitchFamily="34" charset="0"/>
              </a:rPr>
              <a:t>proyecto.</a:t>
            </a:r>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Tropiezos: </a:t>
            </a:r>
            <a:r>
              <a:rPr lang="es-MX" sz="1600" dirty="0">
                <a:latin typeface="Arial" panose="020B0604020202020204" pitchFamily="34" charset="0"/>
                <a:cs typeface="Arial" panose="020B0604020202020204" pitchFamily="34" charset="0"/>
              </a:rPr>
              <a:t>Falta de compromiso de las personas para funcionar como </a:t>
            </a:r>
            <a:r>
              <a:rPr lang="es-MX" sz="1600" dirty="0">
                <a:latin typeface="Arial" panose="020B0604020202020204" pitchFamily="34" charset="0"/>
                <a:cs typeface="Arial" panose="020B0604020202020204" pitchFamily="34" charset="0"/>
              </a:rPr>
              <a:t>equipo.</a:t>
            </a:r>
          </a:p>
          <a:p>
            <a:pPr algn="just"/>
            <a:r>
              <a:rPr lang="es-MX" sz="1600" dirty="0">
                <a:latin typeface="Arial" panose="020B0604020202020204" pitchFamily="34" charset="0"/>
                <a:cs typeface="Arial" panose="020B0604020202020204" pitchFamily="34" charset="0"/>
              </a:rPr>
              <a:t>Soluciones: Utilizar </a:t>
            </a:r>
            <a:r>
              <a:rPr lang="es-MX" sz="1600" dirty="0">
                <a:latin typeface="Arial" panose="020B0604020202020204" pitchFamily="34" charset="0"/>
                <a:cs typeface="Arial" panose="020B0604020202020204" pitchFamily="34" charset="0"/>
              </a:rPr>
              <a:t>la lluvia de ideas para el desarrollo de propuestas para cubrir </a:t>
            </a:r>
            <a:r>
              <a:rPr lang="es-MX" sz="1600" dirty="0">
                <a:latin typeface="Arial" panose="020B0604020202020204" pitchFamily="34" charset="0"/>
                <a:cs typeface="Arial" panose="020B0604020202020204" pitchFamily="34" charset="0"/>
              </a:rPr>
              <a:t>huecos</a:t>
            </a:r>
            <a:r>
              <a:rPr lang="es-ES" sz="1600"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Las </a:t>
            </a:r>
            <a:r>
              <a:rPr lang="es-MX" sz="1600" dirty="0">
                <a:latin typeface="Arial" panose="020B0604020202020204" pitchFamily="34" charset="0"/>
                <a:cs typeface="Arial" panose="020B0604020202020204" pitchFamily="34" charset="0"/>
              </a:rPr>
              <a:t>reuniones presenciales fueron importantes porque se pudo consolidar las diferentes opiniones.</a:t>
            </a:r>
            <a:r>
              <a:rPr lang="es-MX" sz="1600" dirty="0">
                <a:latin typeface="Arial" panose="020B0604020202020204" pitchFamily="34" charset="0"/>
                <a:cs typeface="Arial" panose="020B0604020202020204" pitchFamily="34" charset="0"/>
              </a:rPr>
              <a:t> </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2685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548680"/>
            <a:ext cx="8229600" cy="5775920"/>
          </a:xfrm>
        </p:spPr>
        <p:txBody>
          <a:bodyPr>
            <a:normAutofit/>
          </a:bodyPr>
          <a:lstStyle/>
          <a:p>
            <a:r>
              <a:rPr lang="es-MX" sz="1600" dirty="0">
                <a:latin typeface="Arial" panose="020B0604020202020204" pitchFamily="34" charset="0"/>
                <a:cs typeface="Arial" panose="020B0604020202020204" pitchFamily="34" charset="0"/>
              </a:rPr>
              <a:t>3.- PUNTOS A TOMAR EN CUENTA PARA LA IMPLEMENTACIÓN DE PROYECTOS </a:t>
            </a:r>
            <a:r>
              <a:rPr lang="es-MX" sz="1600" dirty="0">
                <a:latin typeface="Arial" panose="020B0604020202020204" pitchFamily="34" charset="0"/>
                <a:cs typeface="Arial" panose="020B0604020202020204" pitchFamily="34" charset="0"/>
              </a:rPr>
              <a:t>INTERDISCIPLINARIOS</a:t>
            </a:r>
          </a:p>
          <a:p>
            <a:pPr algn="just"/>
            <a:r>
              <a:rPr lang="es-MX" sz="1600" dirty="0">
                <a:latin typeface="Arial" panose="020B0604020202020204" pitchFamily="34" charset="0"/>
                <a:cs typeface="Arial" panose="020B0604020202020204" pitchFamily="34" charset="0"/>
              </a:rPr>
              <a:t>Avances: Generar </a:t>
            </a:r>
            <a:r>
              <a:rPr lang="es-MX" sz="1600" dirty="0">
                <a:latin typeface="Arial" panose="020B0604020202020204" pitchFamily="34" charset="0"/>
                <a:cs typeface="Arial" panose="020B0604020202020204" pitchFamily="34" charset="0"/>
              </a:rPr>
              <a:t>en los integrantes del equipo una actitud positiva y de apertura a los diferentes puntos de </a:t>
            </a:r>
            <a:r>
              <a:rPr lang="es-MX" sz="1600" dirty="0">
                <a:latin typeface="Arial" panose="020B0604020202020204" pitchFamily="34" charset="0"/>
                <a:cs typeface="Arial" panose="020B0604020202020204" pitchFamily="34" charset="0"/>
              </a:rPr>
              <a:t>vista</a:t>
            </a:r>
            <a:r>
              <a:rPr lang="es-ES" sz="1600"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Destinar </a:t>
            </a:r>
            <a:r>
              <a:rPr lang="es-MX" sz="1600" dirty="0">
                <a:latin typeface="Arial" panose="020B0604020202020204" pitchFamily="34" charset="0"/>
                <a:cs typeface="Arial" panose="020B0604020202020204" pitchFamily="34" charset="0"/>
              </a:rPr>
              <a:t>el tiempo necesario de cada materia para desarrollar el </a:t>
            </a:r>
            <a:r>
              <a:rPr lang="es-MX" sz="1600" dirty="0">
                <a:latin typeface="Arial" panose="020B0604020202020204" pitchFamily="34" charset="0"/>
                <a:cs typeface="Arial" panose="020B0604020202020204" pitchFamily="34" charset="0"/>
              </a:rPr>
              <a:t>proyecto</a:t>
            </a:r>
            <a:r>
              <a:rPr lang="es-ES" sz="1600"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Monitoreo </a:t>
            </a:r>
            <a:r>
              <a:rPr lang="es-MX" sz="1600" dirty="0">
                <a:latin typeface="Arial" panose="020B0604020202020204" pitchFamily="34" charset="0"/>
                <a:cs typeface="Arial" panose="020B0604020202020204" pitchFamily="34" charset="0"/>
              </a:rPr>
              <a:t>constante del profesor a los </a:t>
            </a:r>
            <a:r>
              <a:rPr lang="es-MX" sz="1600" dirty="0">
                <a:latin typeface="Arial" panose="020B0604020202020204" pitchFamily="34" charset="0"/>
                <a:cs typeface="Arial" panose="020B0604020202020204" pitchFamily="34" charset="0"/>
              </a:rPr>
              <a:t>equipos</a:t>
            </a:r>
          </a:p>
          <a:p>
            <a:pPr algn="just"/>
            <a:r>
              <a:rPr lang="es-MX" sz="1600" dirty="0">
                <a:latin typeface="Arial" panose="020B0604020202020204" pitchFamily="34" charset="0"/>
                <a:cs typeface="Arial" panose="020B0604020202020204" pitchFamily="34" charset="0"/>
              </a:rPr>
              <a:t>Tropiezos: La </a:t>
            </a:r>
            <a:r>
              <a:rPr lang="es-MX" sz="1600" dirty="0">
                <a:latin typeface="Arial" panose="020B0604020202020204" pitchFamily="34" charset="0"/>
                <a:cs typeface="Arial" panose="020B0604020202020204" pitchFamily="34" charset="0"/>
              </a:rPr>
              <a:t>saturación de actividades académico-administrativas que tienen los </a:t>
            </a:r>
            <a:r>
              <a:rPr lang="es-MX" sz="1600" dirty="0">
                <a:latin typeface="Arial" panose="020B0604020202020204" pitchFamily="34" charset="0"/>
                <a:cs typeface="Arial" panose="020B0604020202020204" pitchFamily="34" charset="0"/>
              </a:rPr>
              <a:t>docentes.</a:t>
            </a:r>
            <a:endParaRPr lang="es-ES" sz="1600" dirty="0">
              <a:latin typeface="Arial" panose="020B0604020202020204" pitchFamily="34" charset="0"/>
              <a:cs typeface="Arial" panose="020B0604020202020204" pitchFamily="34" charset="0"/>
            </a:endParaRPr>
          </a:p>
          <a:p>
            <a:pPr algn="just"/>
            <a:r>
              <a:rPr lang="es-ES" sz="1600" dirty="0"/>
              <a:t>Soluciones: </a:t>
            </a:r>
            <a:r>
              <a:rPr lang="es-MX" sz="1600" dirty="0">
                <a:latin typeface="Arial" panose="020B0604020202020204" pitchFamily="34" charset="0"/>
                <a:cs typeface="Arial" panose="020B0604020202020204" pitchFamily="34" charset="0"/>
              </a:rPr>
              <a:t>Optimizar los tiempos de trabajo tanto de los docentes como de los alumnos para el buen desarrollo del </a:t>
            </a:r>
            <a:r>
              <a:rPr lang="es-MX" sz="1600" dirty="0">
                <a:latin typeface="Arial" panose="020B0604020202020204" pitchFamily="34" charset="0"/>
                <a:cs typeface="Arial" panose="020B0604020202020204" pitchFamily="34" charset="0"/>
              </a:rPr>
              <a:t>proyecto.</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8100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MX" sz="1600" b="1" dirty="0">
                <a:latin typeface="Arial" panose="020B0604020202020204" pitchFamily="34" charset="0"/>
                <a:cs typeface="Arial" panose="020B0604020202020204" pitchFamily="34" charset="0"/>
              </a:rPr>
              <a:t>REFLEXIÓN PERSONAL. </a:t>
            </a:r>
            <a:r>
              <a:rPr lang="es-MX" sz="1600" b="1" dirty="0">
                <a:latin typeface="Arial" panose="020B0604020202020204" pitchFamily="34" charset="0"/>
                <a:cs typeface="Arial" panose="020B0604020202020204" pitchFamily="34" charset="0"/>
              </a:rPr>
              <a:t>I.Q. Miguel Quiroga Marín</a:t>
            </a:r>
          </a:p>
          <a:p>
            <a:endParaRPr lang="es-MX" sz="1600" b="1"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En general se observa una buena disposición por parte de los integrantes del equipo, de las diversas disciplinas que lo conforman. Las principales dificultades radican en encontrar los tiempos adecuados para organizar, analizar, discutir y evaluar los avances del proyecto, ya que en ciertos puntos del semestre existe una saturación </a:t>
            </a:r>
            <a:r>
              <a:rPr lang="es-MX" sz="1600" dirty="0">
                <a:latin typeface="Arial" panose="020B0604020202020204" pitchFamily="34" charset="0"/>
                <a:cs typeface="Arial" panose="020B0604020202020204" pitchFamily="34" charset="0"/>
              </a:rPr>
              <a:t>de actividades académico administrativas </a:t>
            </a:r>
            <a:r>
              <a:rPr lang="es-MX" sz="1600" dirty="0">
                <a:latin typeface="Arial" panose="020B0604020202020204" pitchFamily="34" charset="0"/>
                <a:cs typeface="Arial" panose="020B0604020202020204" pitchFamily="34" charset="0"/>
              </a:rPr>
              <a:t>por parte de los </a:t>
            </a:r>
            <a:r>
              <a:rPr lang="es-MX" sz="1600" dirty="0">
                <a:latin typeface="Arial" panose="020B0604020202020204" pitchFamily="34" charset="0"/>
                <a:cs typeface="Arial" panose="020B0604020202020204" pitchFamily="34" charset="0"/>
              </a:rPr>
              <a:t>docentes, pero se puede solucionar efectuando reuniones por lo menos 1 vez al </a:t>
            </a:r>
            <a:r>
              <a:rPr lang="es-MX" sz="1600" dirty="0">
                <a:latin typeface="Arial" panose="020B0604020202020204" pitchFamily="34" charset="0"/>
                <a:cs typeface="Arial" panose="020B0604020202020204" pitchFamily="34" charset="0"/>
              </a:rPr>
              <a:t>mes para dar un seguimiento efectivo a dicho proyecto.</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7388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403853" y="332656"/>
            <a:ext cx="8305800" cy="720081"/>
          </a:xfrm>
        </p:spPr>
        <p:txBody>
          <a:bodyPr>
            <a:normAutofit fontScale="90000"/>
          </a:bodyPr>
          <a:lstStyle/>
          <a:p>
            <a:pPr algn="ctr"/>
            <a:r>
              <a:rPr lang="es-ES" dirty="0" smtClean="0">
                <a:solidFill>
                  <a:schemeClr val="tx1"/>
                </a:solidFill>
              </a:rPr>
              <a:t>Lista de cotejo</a:t>
            </a:r>
            <a:endParaRPr lang="es-ES" dirty="0">
              <a:solidFill>
                <a:schemeClr val="tx1"/>
              </a:solidFill>
            </a:endParaRPr>
          </a:p>
        </p:txBody>
      </p:sp>
      <p:graphicFrame>
        <p:nvGraphicFramePr>
          <p:cNvPr id="12" name="Tabla 11"/>
          <p:cNvGraphicFramePr>
            <a:graphicFrameLocks noGrp="1"/>
          </p:cNvGraphicFramePr>
          <p:nvPr>
            <p:extLst>
              <p:ext uri="{D42A27DB-BD31-4B8C-83A1-F6EECF244321}">
                <p14:modId xmlns:p14="http://schemas.microsoft.com/office/powerpoint/2010/main" val="390117001"/>
              </p:ext>
            </p:extLst>
          </p:nvPr>
        </p:nvGraphicFramePr>
        <p:xfrm>
          <a:off x="1691679" y="1412775"/>
          <a:ext cx="5760640" cy="5014668"/>
        </p:xfrm>
        <a:graphic>
          <a:graphicData uri="http://schemas.openxmlformats.org/drawingml/2006/table">
            <a:tbl>
              <a:tblPr firstRow="1" firstCol="1" bandRow="1"/>
              <a:tblGrid>
                <a:gridCol w="1133997"/>
                <a:gridCol w="2131225"/>
                <a:gridCol w="2131225"/>
                <a:gridCol w="364193"/>
              </a:tblGrid>
              <a:tr h="384834">
                <a:tc>
                  <a:txBody>
                    <a:bodyPr/>
                    <a:lstStyle/>
                    <a:p>
                      <a:pPr marL="64135">
                        <a:lnSpc>
                          <a:spcPct val="107000"/>
                        </a:lnSpc>
                        <a:spcAft>
                          <a:spcPts val="0"/>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Apartados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35" algn="ctr">
                        <a:lnSpc>
                          <a:spcPct val="107000"/>
                        </a:lnSpc>
                        <a:spcAft>
                          <a:spcPts val="85"/>
                        </a:spcAft>
                      </a:pPr>
                      <a:r>
                        <a:rPr lang="es-ES" sz="500" b="1">
                          <a:solidFill>
                            <a:srgbClr val="4A4A4A"/>
                          </a:solidFill>
                          <a:effectLst/>
                          <a:latin typeface="Century Gothic" panose="020B0502020202020204" pitchFamily="34" charset="0"/>
                          <a:ea typeface="Century Gothic" panose="020B0502020202020204" pitchFamily="34" charset="0"/>
                          <a:cs typeface="Century Gothic" panose="020B0502020202020204" pitchFamily="34" charset="0"/>
                        </a:rPr>
                        <a:t>Contenidos   que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 sz="500" b="1">
                          <a:solidFill>
                            <a:srgbClr val="4A4A4A"/>
                          </a:solidFill>
                          <a:effectLst/>
                          <a:latin typeface="Century Gothic" panose="020B0502020202020204" pitchFamily="34" charset="0"/>
                          <a:ea typeface="Century Gothic" panose="020B0502020202020204" pitchFamily="34" charset="0"/>
                          <a:cs typeface="Century Gothic" panose="020B0502020202020204" pitchFamily="34" charset="0"/>
                        </a:rPr>
                        <a:t>Deben aparecer en pantalla/Diapositiva</a:t>
                      </a: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algn="ctr">
                        <a:lnSpc>
                          <a:spcPct val="107000"/>
                        </a:lnSpc>
                        <a:spcAft>
                          <a:spcPts val="0"/>
                        </a:spcAft>
                      </a:pPr>
                      <a:r>
                        <a:rPr lang="es-ES" sz="500" b="1">
                          <a:solidFill>
                            <a:srgbClr val="4A4A4A"/>
                          </a:solidFill>
                          <a:effectLst/>
                          <a:latin typeface="Century Gothic" panose="020B0502020202020204" pitchFamily="34" charset="0"/>
                          <a:ea typeface="Century Gothic" panose="020B0502020202020204" pitchFamily="34" charset="0"/>
                          <a:cs typeface="Century Gothic" panose="020B0502020202020204" pitchFamily="34" charset="0"/>
                        </a:rPr>
                        <a:t>Recomendaciones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90170">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s-ES" sz="5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s-ES" sz="5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X </a:t>
                      </a:r>
                      <a:r>
                        <a:rPr lang="es-ES" sz="5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262691">
                <a:tc rowSpan="2">
                  <a:txBody>
                    <a:bodyPr/>
                    <a:lstStyle/>
                    <a:p>
                      <a:pPr marL="381000">
                        <a:lnSpc>
                          <a:spcPct val="107000"/>
                        </a:lnSpc>
                        <a:spcAft>
                          <a:spcPts val="0"/>
                        </a:spcAft>
                      </a:pPr>
                      <a:r>
                        <a:rPr lang="es-ES" sz="5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a:t>
                      </a:r>
                      <a:r>
                        <a:rPr lang="es-ES" sz="5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s-ES" sz="5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153670">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Nombre, logotipo del Colegio.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rowSpan="2">
                  <a:txBody>
                    <a:bodyPr/>
                    <a:lstStyle/>
                    <a:p>
                      <a:pPr marL="64135">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Claro y completo.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4135" algn="ct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451426">
                <a:tc vMerge="1">
                  <a:txBody>
                    <a:bodyPr/>
                    <a:lstStyle/>
                    <a:p>
                      <a:endParaRPr lang="es-ES"/>
                    </a:p>
                  </a:txBody>
                  <a:tcPr/>
                </a:tc>
                <a:tc>
                  <a:txBody>
                    <a:bodyPr/>
                    <a:lstStyle/>
                    <a:p>
                      <a:pPr marL="153670" marR="91440">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Número de equipo (si hay más de un equipo y/o proyecto en la Institución).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vMerge="1">
                  <a:txBody>
                    <a:bodyPr/>
                    <a:lstStyle/>
                    <a:p>
                      <a:endParaRPr lang="es-ES"/>
                    </a:p>
                  </a:txBody>
                  <a:tcPr/>
                </a:tc>
                <a:tc>
                  <a:txBody>
                    <a:bodyPr/>
                    <a:lstStyle/>
                    <a:p>
                      <a:pPr marL="64135" algn="ct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261687">
                <a:tc rowSpan="2">
                  <a:txBody>
                    <a:bodyPr/>
                    <a:lstStyle/>
                    <a:p>
                      <a:pPr marL="1905" algn="ctr">
                        <a:lnSpc>
                          <a:spcPct val="107000"/>
                        </a:lnSpc>
                        <a:spcAft>
                          <a:spcPts val="0"/>
                        </a:spcAft>
                      </a:pPr>
                      <a:r>
                        <a:rPr lang="es-ES" sz="500" b="1">
                          <a:solidFill>
                            <a:srgbClr val="4A4A4A"/>
                          </a:solidFill>
                          <a:effectLst/>
                          <a:latin typeface="Century Gothic" panose="020B0502020202020204" pitchFamily="34" charset="0"/>
                          <a:ea typeface="Century Gothic" panose="020B0502020202020204" pitchFamily="34" charset="0"/>
                          <a:cs typeface="Century Gothic" panose="020B0502020202020204" pitchFamily="34" charset="0"/>
                        </a:rPr>
                        <a:t>2.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153670">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Nombre de maestros participantes.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rowSpan="2">
                  <a:txBody>
                    <a:bodyPr/>
                    <a:lstStyle/>
                    <a:p>
                      <a:pPr marL="64135">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Claros y completos.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4135" algn="ct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262691">
                <a:tc vMerge="1">
                  <a:txBody>
                    <a:bodyPr/>
                    <a:lstStyle/>
                    <a:p>
                      <a:endParaRPr lang="es-ES"/>
                    </a:p>
                  </a:txBody>
                  <a:tcPr/>
                </a:tc>
                <a:tc>
                  <a:txBody>
                    <a:bodyPr/>
                    <a:lstStyle/>
                    <a:p>
                      <a:pPr marL="153670">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Asignatura de cada maestro.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vMerge="1">
                  <a:txBody>
                    <a:bodyPr/>
                    <a:lstStyle/>
                    <a:p>
                      <a:endParaRPr lang="es-ES"/>
                    </a:p>
                  </a:txBody>
                  <a:tcPr/>
                </a:tc>
                <a:tc>
                  <a:txBody>
                    <a:bodyPr/>
                    <a:lstStyle/>
                    <a:p>
                      <a:pPr marL="64135" algn="ct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356724">
                <a:tc rowSpan="2">
                  <a:txBody>
                    <a:bodyPr/>
                    <a:lstStyle/>
                    <a:p>
                      <a:pPr marR="1270" algn="ctr">
                        <a:lnSpc>
                          <a:spcPct val="107000"/>
                        </a:lnSpc>
                        <a:spcAft>
                          <a:spcPts val="0"/>
                        </a:spcAft>
                      </a:pPr>
                      <a:r>
                        <a:rPr lang="es-ES" sz="5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3.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153670" marR="103505">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Ciclo escolar en el que se planea llevar a  cabo el proyecto.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4135">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Claro y completo.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4135" algn="ct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305418">
                <a:tc vMerge="1">
                  <a:txBody>
                    <a:bodyPr/>
                    <a:lstStyle/>
                    <a:p>
                      <a:endParaRPr lang="es-ES"/>
                    </a:p>
                  </a:txBody>
                  <a:tcPr/>
                </a:tc>
                <a:tc>
                  <a:txBody>
                    <a:bodyPr/>
                    <a:lstStyle/>
                    <a:p>
                      <a:pPr marL="153670" algn="just">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Fecha  de inicio y de término  del Proyecto.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4135" algn="just">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Tentativas. Toda vez que se tengan los horarios del próximo ciclo se ajustarán.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4135" algn="ct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988139">
                <a:tc>
                  <a:txBody>
                    <a:bodyPr/>
                    <a:lstStyle/>
                    <a:p>
                      <a:pPr marR="1270" algn="ctr">
                        <a:lnSpc>
                          <a:spcPct val="107000"/>
                        </a:lnSpc>
                        <a:spcAft>
                          <a:spcPts val="180"/>
                        </a:spcAft>
                      </a:pPr>
                      <a:r>
                        <a:rPr lang="es-ES" sz="5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4.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3025" marR="38100" algn="ctr">
                        <a:lnSpc>
                          <a:spcPct val="114000"/>
                        </a:lnSpc>
                        <a:spcAft>
                          <a:spcPts val="175"/>
                        </a:spcAft>
                      </a:pPr>
                      <a:r>
                        <a:rPr lang="es-ES" sz="5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Extraer del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20650">
                        <a:lnSpc>
                          <a:spcPct val="107000"/>
                        </a:lnSpc>
                        <a:spcAft>
                          <a:spcPts val="85"/>
                        </a:spcAft>
                      </a:pPr>
                      <a:r>
                        <a:rPr lang="es-ES" sz="5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Producto</a:t>
                      </a:r>
                      <a:r>
                        <a:rPr lang="es-ES" sz="6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64135" algn="r">
                        <a:lnSpc>
                          <a:spcPct val="107000"/>
                        </a:lnSpc>
                        <a:spcAft>
                          <a:spcPts val="0"/>
                        </a:spcAft>
                      </a:pPr>
                      <a:r>
                        <a:rPr lang="es-ES" sz="6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8. (P.8.)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5560" algn="ctr">
                        <a:lnSpc>
                          <a:spcPct val="107000"/>
                        </a:lnSpc>
                        <a:spcAft>
                          <a:spcPts val="0"/>
                        </a:spcAft>
                      </a:pPr>
                      <a:r>
                        <a:rPr lang="es-ES" sz="5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153670">
                        <a:lnSpc>
                          <a:spcPct val="107000"/>
                        </a:lnSpc>
                        <a:spcAft>
                          <a:spcPts val="8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Nombre del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53670">
                        <a:lnSpc>
                          <a:spcPct val="107000"/>
                        </a:lnSpc>
                        <a:spcAft>
                          <a:spcPts val="95"/>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PVE/Proyecto.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53670">
                        <a:lnSpc>
                          <a:spcPct val="107000"/>
                        </a:lnSpc>
                        <a:spcAft>
                          <a:spcPts val="8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53670">
                        <a:lnSpc>
                          <a:spcPct val="107000"/>
                        </a:lnSpc>
                        <a:spcAft>
                          <a:spcPts val="95"/>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53670">
                        <a:lnSpc>
                          <a:spcPct val="107000"/>
                        </a:lnSpc>
                        <a:spcAft>
                          <a:spcPts val="8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53670">
                        <a:lnSpc>
                          <a:spcPct val="107000"/>
                        </a:lnSpc>
                        <a:spcAft>
                          <a:spcPts val="95"/>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53670">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4135" marR="130175" algn="just">
                        <a:lnSpc>
                          <a:spcPct val="115000"/>
                        </a:lnSpc>
                        <a:spcAft>
                          <a:spcPts val="5"/>
                        </a:spcAft>
                      </a:pPr>
                      <a:r>
                        <a:rPr lang="es-ES" sz="5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 el P.8.  Apartado II. Intención</a:t>
                      </a: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Sólo una de las propuestas da nombre al proyecto. Redactar como pregunta o premisa problematizadora. Dar explicación.    Resolver un problema. Hacer más eficiente o mejorar algo. Inventar, diseñar o crear algo nuevo.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135">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4135" algn="ct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394397">
                <a:tc>
                  <a:txBody>
                    <a:bodyPr/>
                    <a:lstStyle/>
                    <a:p>
                      <a:pPr marL="1905" algn="ctr">
                        <a:lnSpc>
                          <a:spcPct val="107000"/>
                        </a:lnSpc>
                        <a:spcAft>
                          <a:spcPts val="0"/>
                        </a:spcAft>
                      </a:pPr>
                      <a:r>
                        <a:rPr lang="es-ES" sz="5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5.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153670">
                        <a:lnSpc>
                          <a:spcPct val="114000"/>
                        </a:lnSpc>
                        <a:spcAft>
                          <a:spcPts val="1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Índice de apartados del portafolio.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135">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4135" marR="135255" algn="just">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Aparecen, enlistados, todos los apartados señalados en la presente lista de cotejo, a partir del punto 5 hasta el último.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4135" algn="ct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451426">
                <a:tc rowSpan="2">
                  <a:txBody>
                    <a:bodyPr/>
                    <a:lstStyle/>
                    <a:p>
                      <a:pPr marR="292735" algn="r">
                        <a:lnSpc>
                          <a:spcPct val="107000"/>
                        </a:lnSpc>
                        <a:spcAft>
                          <a:spcPts val="0"/>
                        </a:spcAft>
                      </a:pPr>
                      <a:r>
                        <a:rPr lang="es-ES" sz="5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5.a</a:t>
                      </a:r>
                      <a:r>
                        <a:rPr lang="es-ES" sz="5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a:lnSpc>
                          <a:spcPct val="107000"/>
                        </a:lnSpc>
                        <a:spcAft>
                          <a:spcPts val="145"/>
                        </a:spcAft>
                        <a:tabLst>
                          <a:tab pos="501015" algn="ctr"/>
                        </a:tabLst>
                      </a:pPr>
                      <a:r>
                        <a:rPr lang="es-ES" sz="5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s-ES" sz="500" b="1">
                          <a:solidFill>
                            <a:srgbClr val="FC0D1B"/>
                          </a:solidFill>
                          <a:effectLst/>
                          <a:latin typeface="Century Gothic" panose="020B0502020202020204" pitchFamily="34" charset="0"/>
                          <a:ea typeface="Century Gothic" panose="020B0502020202020204" pitchFamily="34" charset="0"/>
                          <a:cs typeface="Century Gothic" panose="020B0502020202020204" pitchFamily="34" charset="0"/>
                        </a:rPr>
                        <a:t>Producto 1.</a:t>
                      </a:r>
                      <a:r>
                        <a:rPr lang="es-ES" sz="500" b="1">
                          <a:solidFill>
                            <a:srgbClr val="585858"/>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53670">
                        <a:lnSpc>
                          <a:spcPct val="114000"/>
                        </a:lnSpc>
                        <a:spcAft>
                          <a:spcPts val="10"/>
                        </a:spcAft>
                      </a:pPr>
                      <a:r>
                        <a:rPr lang="es-ES" sz="500">
                          <a:solidFill>
                            <a:srgbClr val="585858"/>
                          </a:solidFill>
                          <a:effectLst/>
                          <a:latin typeface="Century Gothic" panose="020B0502020202020204" pitchFamily="34" charset="0"/>
                          <a:ea typeface="Century Gothic" panose="020B0502020202020204" pitchFamily="34" charset="0"/>
                          <a:cs typeface="Century Gothic" panose="020B0502020202020204" pitchFamily="34" charset="0"/>
                        </a:rPr>
                        <a:t>C.A.I.A.C. Conclusiones Generales.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53670">
                        <a:lnSpc>
                          <a:spcPct val="107000"/>
                        </a:lnSpc>
                        <a:spcAft>
                          <a:spcPts val="0"/>
                        </a:spcAft>
                      </a:pPr>
                      <a:r>
                        <a:rPr lang="es-ES" sz="500">
                          <a:solidFill>
                            <a:srgbClr val="585858"/>
                          </a:solidFill>
                          <a:effectLst/>
                          <a:latin typeface="Century Gothic" panose="020B0502020202020204" pitchFamily="34" charset="0"/>
                          <a:ea typeface="Century Gothic" panose="020B0502020202020204" pitchFamily="34" charset="0"/>
                          <a:cs typeface="Century Gothic" panose="020B0502020202020204" pitchFamily="34" charset="0"/>
                        </a:rPr>
                        <a:t>Interdisciplinariedad.</a:t>
                      </a:r>
                      <a:r>
                        <a:rPr lang="es-ES" sz="500" b="1">
                          <a:solidFill>
                            <a:srgbClr val="585858"/>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4135" algn="just">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Acuerdos obtenidos en sesión plenaria.                            Legible.  Completo.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4135" algn="ct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411860">
                <a:tc vMerge="1">
                  <a:txBody>
                    <a:bodyPr/>
                    <a:lstStyle/>
                    <a:p>
                      <a:endParaRPr lang="es-ES"/>
                    </a:p>
                  </a:txBody>
                  <a:tcPr/>
                </a:tc>
                <a:tc>
                  <a:txBody>
                    <a:bodyPr/>
                    <a:lstStyle/>
                    <a:p>
                      <a:pPr marR="994410" algn="r">
                        <a:lnSpc>
                          <a:spcPct val="107000"/>
                        </a:lnSpc>
                        <a:spcAft>
                          <a:spcPts val="95"/>
                        </a:spcAft>
                      </a:pPr>
                      <a:r>
                        <a:rPr lang="es-ES" sz="500" b="1">
                          <a:solidFill>
                            <a:srgbClr val="FC0D1B"/>
                          </a:solidFill>
                          <a:effectLst/>
                          <a:latin typeface="Century Gothic" panose="020B0502020202020204" pitchFamily="34" charset="0"/>
                          <a:ea typeface="Century Gothic" panose="020B0502020202020204" pitchFamily="34" charset="0"/>
                          <a:cs typeface="Century Gothic" panose="020B0502020202020204" pitchFamily="34" charset="0"/>
                        </a:rPr>
                        <a:t>Producto 3.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100330" algn="ctr">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Fotografías de la sesión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4135" algn="just">
                        <a:lnSpc>
                          <a:spcPct val="114000"/>
                        </a:lnSpc>
                        <a:spcAft>
                          <a:spcPts val="1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Claras. Variadas. Tomadas por los propios grupos y la persona asignada para tal fin.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135">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4135" algn="ct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483375">
                <a:tc>
                  <a:txBody>
                    <a:bodyPr/>
                    <a:lstStyle/>
                    <a:p>
                      <a:pPr marL="286385">
                        <a:lnSpc>
                          <a:spcPct val="107000"/>
                        </a:lnSpc>
                        <a:spcAft>
                          <a:spcPts val="0"/>
                        </a:spcAft>
                      </a:pPr>
                      <a:r>
                        <a:rPr lang="es-ES" sz="5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5.b</a:t>
                      </a: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153670">
                        <a:lnSpc>
                          <a:spcPct val="107000"/>
                        </a:lnSpc>
                        <a:spcAft>
                          <a:spcPts val="80"/>
                        </a:spcAft>
                      </a:pPr>
                      <a:r>
                        <a:rPr lang="es-ES" sz="5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Producto 2.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53670">
                        <a:lnSpc>
                          <a:spcPct val="107000"/>
                        </a:lnSpc>
                        <a:spcAft>
                          <a:spcPts val="95"/>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Fotografía de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53670">
                        <a:lnSpc>
                          <a:spcPct val="107000"/>
                        </a:lnSpc>
                        <a:spcAft>
                          <a:spcPts val="8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Organizador gráfico.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53670">
                        <a:lnSpc>
                          <a:spcPct val="107000"/>
                        </a:lnSpc>
                        <a:spcAft>
                          <a:spcPts val="0"/>
                        </a:spcAft>
                      </a:pPr>
                      <a:r>
                        <a:rPr lang="es-ES" sz="5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4135" marR="549275" algn="just">
                        <a:lnSpc>
                          <a:spcPct val="107000"/>
                        </a:lnSpc>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Legible, coherente, completo, con colores. En una sola pantalla.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64135" algn="ctr">
                        <a:lnSpc>
                          <a:spcPct val="107000"/>
                        </a:lnSpc>
                        <a:spcAft>
                          <a:spcPts val="0"/>
                        </a:spcAft>
                      </a:pPr>
                      <a:r>
                        <a:rPr lang="es-ES" sz="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0" marT="35264"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156534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804089952"/>
              </p:ext>
            </p:extLst>
          </p:nvPr>
        </p:nvGraphicFramePr>
        <p:xfrm>
          <a:off x="1619672" y="908723"/>
          <a:ext cx="5904656" cy="5616621"/>
        </p:xfrm>
        <a:graphic>
          <a:graphicData uri="http://schemas.openxmlformats.org/drawingml/2006/table">
            <a:tbl>
              <a:tblPr firstRow="1" firstCol="1" bandRow="1"/>
              <a:tblGrid>
                <a:gridCol w="1162346"/>
                <a:gridCol w="2184507"/>
                <a:gridCol w="2184507"/>
                <a:gridCol w="373296"/>
              </a:tblGrid>
              <a:tr h="388507">
                <a:tc>
                  <a:txBody>
                    <a:bodyPr/>
                    <a:lstStyle/>
                    <a:p>
                      <a:pP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27234" marR="0" marT="31548"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90170">
                        <a:lnSpc>
                          <a:spcPct val="107000"/>
                        </a:lnSpc>
                        <a:spcAft>
                          <a:spcPts val="8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Conexiones.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95"/>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R="121285" algn="just">
                        <a:lnSpc>
                          <a:spcPct val="107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Evidenciar las interrelaciones entre los temas de las diferentes asignaturas, que formarán parte del posible proyecto</a:t>
                      </a: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algn="ct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7234" marR="0" marT="31548"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1167438">
                <a:tc>
                  <a:txBody>
                    <a:bodyPr/>
                    <a:lstStyle/>
                    <a:p>
                      <a:pPr marR="63500" algn="ctr">
                        <a:lnSpc>
                          <a:spcPct val="107000"/>
                        </a:lnSpc>
                        <a:spcAft>
                          <a:spcPts val="80"/>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5.c</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65405" algn="ctr">
                        <a:lnSpc>
                          <a:spcPct val="107000"/>
                        </a:lnSpc>
                        <a:spcAft>
                          <a:spcPts val="95"/>
                        </a:spcAft>
                      </a:pPr>
                      <a:r>
                        <a:rPr lang="es-ES" sz="4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Extraer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65405" algn="ctr">
                        <a:lnSpc>
                          <a:spcPct val="107000"/>
                        </a:lnSpc>
                        <a:spcAft>
                          <a:spcPts val="285"/>
                        </a:spcAft>
                      </a:pPr>
                      <a:r>
                        <a:rPr lang="es-ES" sz="4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Del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64135" algn="ctr">
                        <a:lnSpc>
                          <a:spcPct val="107000"/>
                        </a:lnSpc>
                        <a:spcAft>
                          <a:spcPts val="0"/>
                        </a:spcAft>
                      </a:pPr>
                      <a:r>
                        <a:rPr lang="es-ES" sz="5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 P.8.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90170">
                        <a:lnSpc>
                          <a:spcPct val="114000"/>
                        </a:lnSpc>
                        <a:spcAft>
                          <a:spcPts val="1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Introducción o justificación.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marR="95885">
                        <a:lnSpc>
                          <a:spcPct val="114000"/>
                        </a:lnSpc>
                        <a:spcAft>
                          <a:spcPts val="1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Descripción del proyecto.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a:lnSpc>
                          <a:spcPct val="107000"/>
                        </a:lnSpc>
                        <a:spcAft>
                          <a:spcPts val="150"/>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 el P.8. Apartado I</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Contexto. </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Introducción y/o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5"/>
                        </a:spcAft>
                        <a:tabLst>
                          <a:tab pos="361315" algn="ctr"/>
                          <a:tab pos="1693545" algn="ctr"/>
                          <a:tab pos="2965450" algn="ctr"/>
                        </a:tabLs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justificación 	del 	proyecto.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6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Justifica 	las 	circunstancias 	o 	elementos 	de    la realidad en los que se da el problema.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Clara y Completa.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algn="ct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7234" marR="0" marT="31548"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501778">
                <a:tc rowSpan="2">
                  <a:txBody>
                    <a:bodyPr/>
                    <a:lstStyle/>
                    <a:p>
                      <a:pPr marR="27940" algn="ctr">
                        <a:lnSpc>
                          <a:spcPct val="107000"/>
                        </a:lnSpc>
                        <a:spcAft>
                          <a:spcPts val="80"/>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64135" algn="ctr">
                        <a:lnSpc>
                          <a:spcPct val="107000"/>
                        </a:lnSpc>
                        <a:spcAft>
                          <a:spcPts val="95"/>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5.d</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8425" marR="83185" indent="-6985" algn="ctr">
                        <a:lnSpc>
                          <a:spcPct val="107000"/>
                        </a:lnSpc>
                        <a:spcAft>
                          <a:spcPts val="0"/>
                        </a:spcAft>
                      </a:pPr>
                      <a:r>
                        <a:rPr lang="es-ES" sz="4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Extraer del  </a:t>
                      </a:r>
                      <a:r>
                        <a:rPr lang="es-ES" sz="5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P.8.</a:t>
                      </a: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90170">
                        <a:lnSpc>
                          <a:spcPct val="117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Objetivo 	general 	del proyecto.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R="132715" algn="just">
                        <a:lnSpc>
                          <a:spcPct val="115000"/>
                        </a:lnSpc>
                        <a:spcAft>
                          <a:spcPts val="0"/>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 el P.8. Apartado III</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Objetivo general del proyecto.</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Tomar en cuenta todas las asignaturas  involucradas.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algn="ct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7234" marR="0" marT="31548"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689207">
                <a:tc vMerge="1">
                  <a:txBody>
                    <a:bodyPr/>
                    <a:lstStyle/>
                    <a:p>
                      <a:endParaRPr lang="es-ES"/>
                    </a:p>
                  </a:txBody>
                  <a:tcPr/>
                </a:tc>
                <a:tc>
                  <a:txBody>
                    <a:bodyPr/>
                    <a:lstStyle/>
                    <a:p>
                      <a:pPr marL="90170" marR="120650" algn="just">
                        <a:lnSpc>
                          <a:spcPct val="115000"/>
                        </a:lnSpc>
                        <a:spcAft>
                          <a:spcPts val="5"/>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Objetivo o propósitos a alcanzar, de cada asignatura involucrada.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8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5"/>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a:lnSpc>
                          <a:spcPct val="115000"/>
                        </a:lnSpc>
                        <a:spcAft>
                          <a:spcPts val="0"/>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 el P.8.  Apartado IV</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Objetivos o propósitos a alcanzar.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135255" algn="just">
                        <a:lnSpc>
                          <a:spcPct val="115000"/>
                        </a:lnSpc>
                        <a:spcAft>
                          <a:spcPts val="5"/>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 todos los elementos  de un Objetivo General. Utilizar una Taxonomía para tales casos (Marzano, Bloom entre otros).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algn="ct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7234" marR="0" marT="31548"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970349">
                <a:tc>
                  <a:txBody>
                    <a:bodyPr/>
                    <a:lstStyle/>
                    <a:p>
                      <a:pPr marR="63500" algn="ctr">
                        <a:lnSpc>
                          <a:spcPct val="107000"/>
                        </a:lnSpc>
                        <a:spcAft>
                          <a:spcPts val="80"/>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5.e</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525" marR="38100" algn="ctr">
                        <a:lnSpc>
                          <a:spcPct val="115000"/>
                        </a:lnSpc>
                        <a:spcAft>
                          <a:spcPts val="45"/>
                        </a:spcAft>
                      </a:pPr>
                      <a:r>
                        <a:rPr lang="es-ES" sz="4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Extraer del </a:t>
                      </a:r>
                      <a:r>
                        <a:rPr lang="es-ES" sz="5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P.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63500" algn="ctr">
                        <a:lnSpc>
                          <a:spcPct val="107000"/>
                        </a:lnSpc>
                        <a:spcAft>
                          <a:spcPts val="0"/>
                        </a:spcAft>
                      </a:pPr>
                      <a:r>
                        <a:rPr lang="es-ES" sz="5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8.</a:t>
                      </a:r>
                      <a:r>
                        <a:rPr lang="es-ES" sz="400">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90170" marR="97155">
                        <a:lnSpc>
                          <a:spcPct val="114000"/>
                        </a:lnSpc>
                        <a:spcAft>
                          <a:spcPts val="8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Pregunta/s generadora/s,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17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pregunta/s 	guía, problema/s a abordar, asunto a resolver o a probar, 	propuesta, etcétera, del proyecto a realizar.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R="132715" algn="just">
                        <a:lnSpc>
                          <a:spcPct val="115000"/>
                        </a:lnSpc>
                        <a:spcAft>
                          <a:spcPts val="10"/>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 el P.8. Apartado V.1</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Preguntar y cuestionar.</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Preguntas para dirigir  la Investigación Interdisciplinaria. Tomar en cuenta todas las asignaturas.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135890" algn="just">
                        <a:lnSpc>
                          <a:spcPct val="115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Tener en cuenta la lectura hecha para tales casos. Deberán de tener relación con el objetivo y el tema o nombre del proyecto.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algn="ct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7234" marR="0" marT="31548"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1345206">
                <a:tc>
                  <a:txBody>
                    <a:bodyPr/>
                    <a:lstStyle/>
                    <a:p>
                      <a:pPr marR="62865" algn="ctr">
                        <a:lnSpc>
                          <a:spcPct val="107000"/>
                        </a:lnSpc>
                        <a:spcAft>
                          <a:spcPts val="95"/>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5.f</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8425" marR="83185" indent="-6985" algn="ctr">
                        <a:lnSpc>
                          <a:spcPct val="107000"/>
                        </a:lnSpc>
                        <a:spcAft>
                          <a:spcPts val="0"/>
                        </a:spcAft>
                      </a:pPr>
                      <a:r>
                        <a:rPr lang="es-ES" sz="4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Extraer del  </a:t>
                      </a:r>
                      <a:r>
                        <a:rPr lang="es-ES" sz="5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P.8.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90170" algn="just">
                        <a:lnSpc>
                          <a:spcPct val="115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Contenido.  Temas y productos propuestos.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95"/>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8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95"/>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8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95"/>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8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95"/>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8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R="131445" algn="just">
                        <a:lnSpc>
                          <a:spcPct val="115000"/>
                        </a:lnSpc>
                        <a:spcAft>
                          <a:spcPts val="5"/>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 el P.8. Apartado IV.1.</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Contenidos/Temas  del programa</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que se consideran (en todas las asignaturas involucradas).</a:t>
                      </a: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132715" algn="just">
                        <a:lnSpc>
                          <a:spcPct val="115000"/>
                        </a:lnSpc>
                        <a:spcAft>
                          <a:spcPts val="10"/>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 el P.8. Apartado IV.4.  Evaluación. Productos/ evidencias de </a:t>
                      </a:r>
                      <a:r>
                        <a:rPr lang="es-ES" sz="400" b="1">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aprendizaje</a:t>
                      </a:r>
                      <a:r>
                        <a:rPr lang="es-ES" sz="40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 para demostrar el avance del </a:t>
                      </a:r>
                      <a:r>
                        <a:rPr lang="es-ES" sz="400">
                          <a:solidFill>
                            <a:srgbClr val="17365D"/>
                          </a:solidFill>
                          <a:effectLst/>
                          <a:latin typeface="Century Gothic" panose="020B0502020202020204" pitchFamily="34" charset="0"/>
                          <a:ea typeface="Century Gothic" panose="020B0502020202020204" pitchFamily="34" charset="0"/>
                          <a:cs typeface="Century Gothic" panose="020B0502020202020204" pitchFamily="34" charset="0"/>
                        </a:rPr>
                        <a:t> proceso  y el logro del objetivo propuesto.</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133350" algn="just">
                        <a:lnSpc>
                          <a:spcPct val="115000"/>
                        </a:lnSpc>
                        <a:spcAft>
                          <a:spcPts val="0"/>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 organizarán</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en forma cronológica en el momento en que se lleve a cabo la planeación día a día.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algn="ctr">
                        <a:lnSpc>
                          <a:spcPct val="107000"/>
                        </a:lnSpc>
                        <a:spcAft>
                          <a:spcPts val="0"/>
                        </a:spcAft>
                      </a:pPr>
                      <a:r>
                        <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7234" marR="0" marT="31548"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r h="554136">
                <a:tc>
                  <a:txBody>
                    <a:bodyPr/>
                    <a:lstStyle/>
                    <a:p>
                      <a:pPr marL="222250">
                        <a:lnSpc>
                          <a:spcPct val="107000"/>
                        </a:lnSpc>
                        <a:spcAft>
                          <a:spcPts val="95"/>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5.g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25400" algn="ctr">
                        <a:lnSpc>
                          <a:spcPct val="115000"/>
                        </a:lnSpc>
                        <a:spcAft>
                          <a:spcPts val="10"/>
                        </a:spcAft>
                      </a:pPr>
                      <a:r>
                        <a:rPr lang="es-ES" sz="4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Formatos e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 sz="400" b="1">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instrmen- to para la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L="90170">
                        <a:lnSpc>
                          <a:spcPct val="107000"/>
                        </a:lnSpc>
                        <a:spcAft>
                          <a:spcPts val="95"/>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Planeación General.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5"/>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nchor="ctr">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marR="131445" algn="just">
                        <a:lnSpc>
                          <a:spcPct val="107000"/>
                        </a:lnSpc>
                        <a:spcAft>
                          <a:spcPts val="0"/>
                        </a:spcAft>
                      </a:pP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Formato elegido por la Institución en PDF, aprobado y recibido de parte del experto en computación.  </a:t>
                      </a: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 el caso del proyecto actual</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puede ser el Producto 8. </a:t>
                      </a:r>
                      <a:r>
                        <a:rPr lang="es-ES" sz="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Claro y completo. </a:t>
                      </a:r>
                      <a:endParaRPr lang="es-E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234" marR="0" marT="31548"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c>
                  <a:txBody>
                    <a:bodyPr/>
                    <a:lstStyle/>
                    <a:p>
                      <a:pPr algn="ctr">
                        <a:lnSpc>
                          <a:spcPct val="107000"/>
                        </a:lnSpc>
                        <a:spcAft>
                          <a:spcPts val="0"/>
                        </a:spcAft>
                      </a:pPr>
                      <a:r>
                        <a:rPr lang="es-ES" sz="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7234" marR="0" marT="31548" marB="0">
                    <a:lnL w="12700" cap="flat" cmpd="sng" algn="ctr">
                      <a:solidFill>
                        <a:srgbClr val="205968"/>
                      </a:solidFill>
                      <a:prstDash val="solid"/>
                      <a:round/>
                      <a:headEnd type="none" w="med" len="med"/>
                      <a:tailEnd type="none" w="med" len="med"/>
                    </a:lnL>
                    <a:lnR w="12700" cap="flat" cmpd="sng" algn="ctr">
                      <a:solidFill>
                        <a:srgbClr val="205968"/>
                      </a:solidFill>
                      <a:prstDash val="solid"/>
                      <a:round/>
                      <a:headEnd type="none" w="med" len="med"/>
                      <a:tailEnd type="none" w="med" len="med"/>
                    </a:lnR>
                    <a:lnT w="12700" cap="flat" cmpd="sng" algn="ctr">
                      <a:solidFill>
                        <a:srgbClr val="205968"/>
                      </a:solidFill>
                      <a:prstDash val="solid"/>
                      <a:round/>
                      <a:headEnd type="none" w="med" len="med"/>
                      <a:tailEnd type="none" w="med" len="med"/>
                    </a:lnT>
                    <a:lnB w="12700" cap="flat" cmpd="sng" algn="ctr">
                      <a:solidFill>
                        <a:srgbClr val="205968"/>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437905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795185910"/>
              </p:ext>
            </p:extLst>
          </p:nvPr>
        </p:nvGraphicFramePr>
        <p:xfrm>
          <a:off x="899592" y="620688"/>
          <a:ext cx="6840760" cy="4896544"/>
        </p:xfrm>
        <a:graphic>
          <a:graphicData uri="http://schemas.openxmlformats.org/presentationml/2006/ole">
            <mc:AlternateContent xmlns:mc="http://schemas.openxmlformats.org/markup-compatibility/2006">
              <mc:Choice xmlns:v="urn:schemas-microsoft-com:vml" Requires="v">
                <p:oleObj spid="_x0000_s15366" name="Documento" r:id="rId3" imgW="6171940" imgH="8438703" progId="Word.Document.12">
                  <p:embed/>
                </p:oleObj>
              </mc:Choice>
              <mc:Fallback>
                <p:oleObj name="Documento" r:id="rId3" imgW="6171940" imgH="8438703" progId="Word.Document.12">
                  <p:embed/>
                  <p:pic>
                    <p:nvPicPr>
                      <p:cNvPr id="0" name=""/>
                      <p:cNvPicPr/>
                      <p:nvPr/>
                    </p:nvPicPr>
                    <p:blipFill>
                      <a:blip r:embed="rId4"/>
                      <a:stretch>
                        <a:fillRect/>
                      </a:stretch>
                    </p:blipFill>
                    <p:spPr>
                      <a:xfrm>
                        <a:off x="899592" y="620688"/>
                        <a:ext cx="6840760" cy="4896544"/>
                      </a:xfrm>
                      <a:prstGeom prst="rect">
                        <a:avLst/>
                      </a:prstGeom>
                    </p:spPr>
                  </p:pic>
                </p:oleObj>
              </mc:Fallback>
            </mc:AlternateContent>
          </a:graphicData>
        </a:graphic>
      </p:graphicFrame>
    </p:spTree>
    <p:extLst>
      <p:ext uri="{BB962C8B-B14F-4D97-AF65-F5344CB8AC3E}">
        <p14:creationId xmlns:p14="http://schemas.microsoft.com/office/powerpoint/2010/main" val="196748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772816"/>
            <a:ext cx="7851648" cy="2260848"/>
          </a:xfrm>
        </p:spPr>
        <p:txBody>
          <a:bodyPr>
            <a:noAutofit/>
          </a:bodyPr>
          <a:lstStyle/>
          <a:p>
            <a:pPr algn="ctr"/>
            <a:r>
              <a:rPr lang="es-ES" sz="4400" dirty="0">
                <a:solidFill>
                  <a:schemeClr val="tx1"/>
                </a:solidFill>
                <a:latin typeface="Arial" panose="020B0604020202020204" pitchFamily="34" charset="0"/>
                <a:cs typeface="Arial" panose="020B0604020202020204" pitchFamily="34" charset="0"/>
              </a:rPr>
              <a:t>2</a:t>
            </a:r>
            <a:r>
              <a:rPr lang="es-ES" sz="3600" dirty="0">
                <a:solidFill>
                  <a:schemeClr val="tx1"/>
                </a:solidFill>
                <a:latin typeface="Arial" panose="020B0604020202020204" pitchFamily="34" charset="0"/>
                <a:cs typeface="Arial" panose="020B0604020202020204" pitchFamily="34" charset="0"/>
              </a:rPr>
              <a:t>. Producto 3. </a:t>
            </a:r>
            <a:r>
              <a:rPr lang="es-ES" sz="3600" dirty="0">
                <a:solidFill>
                  <a:schemeClr val="tx1"/>
                </a:solidFill>
                <a:latin typeface="Arial" panose="020B0604020202020204" pitchFamily="34" charset="0"/>
                <a:cs typeface="Arial" panose="020B0604020202020204" pitchFamily="34" charset="0"/>
              </a:rPr>
              <a:t/>
            </a:r>
            <a:br>
              <a:rPr lang="es-ES" sz="3600" dirty="0">
                <a:solidFill>
                  <a:schemeClr val="tx1"/>
                </a:solidFill>
                <a:latin typeface="Arial" panose="020B0604020202020204" pitchFamily="34" charset="0"/>
                <a:cs typeface="Arial" panose="020B0604020202020204" pitchFamily="34" charset="0"/>
              </a:rPr>
            </a:br>
            <a:r>
              <a:rPr lang="es-ES" sz="3600" dirty="0">
                <a:solidFill>
                  <a:schemeClr val="tx1"/>
                </a:solidFill>
                <a:latin typeface="Arial" panose="020B0604020202020204" pitchFamily="34" charset="0"/>
                <a:cs typeface="Arial" panose="020B0604020202020204" pitchFamily="34" charset="0"/>
              </a:rPr>
              <a:t>Fotografías de la sesión tomadas por los propios grupos y la persona asignada para tal fin</a:t>
            </a:r>
            <a:endParaRPr lang="es-ES"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34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124744"/>
            <a:ext cx="6768752" cy="44083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22336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TM03457491[[fn=Metrópoli]]</Template>
  <TotalTime>857</TotalTime>
  <Words>4400</Words>
  <Application>Microsoft Office PowerPoint</Application>
  <PresentationFormat>Presentación en pantalla (4:3)</PresentationFormat>
  <Paragraphs>550</Paragraphs>
  <Slides>75</Slides>
  <Notes>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75</vt:i4>
      </vt:variant>
    </vt:vector>
  </HeadingPairs>
  <TitlesOfParts>
    <vt:vector size="84" baseType="lpstr">
      <vt:lpstr>Arial</vt:lpstr>
      <vt:lpstr>Calibri</vt:lpstr>
      <vt:lpstr>Century Gothic</vt:lpstr>
      <vt:lpstr>Constantia</vt:lpstr>
      <vt:lpstr>Symbol</vt:lpstr>
      <vt:lpstr>Times New Roman</vt:lpstr>
      <vt:lpstr>Wingdings 2</vt:lpstr>
      <vt:lpstr>Flujo</vt:lpstr>
      <vt:lpstr>Documento</vt:lpstr>
      <vt:lpstr>Universidad Latina, Campus Sur.  Clave 2344-98 </vt:lpstr>
      <vt:lpstr>Índice de apartados del portafolio</vt:lpstr>
      <vt:lpstr>Índice de apartados del portafolio</vt:lpstr>
      <vt:lpstr>  Productos generados en la primera sesión de trabajo  1. Producto 1. C.A.I.A.C. Conclusiones Generales</vt:lpstr>
      <vt:lpstr>Presentación de PowerPoint</vt:lpstr>
      <vt:lpstr>Presentación de PowerPoint</vt:lpstr>
      <vt:lpstr>Presentación de PowerPoint</vt:lpstr>
      <vt:lpstr>2. Producto 3.  Fotografías de la sesión tomadas por los propios grupos y la persona asignada para tal fin</vt:lpstr>
      <vt:lpstr>Presentación de PowerPoint</vt:lpstr>
      <vt:lpstr>Presentación de PowerPoint</vt:lpstr>
      <vt:lpstr>Presentación de PowerPoint</vt:lpstr>
      <vt:lpstr>Presentación de PowerPoint</vt:lpstr>
      <vt:lpstr>Presentación de PowerPoint</vt:lpstr>
      <vt:lpstr> Organizador gráfico que muestre los contenidos y conceptos de todas las asignaturas involucradas  en el proyecto y su interrelación</vt:lpstr>
      <vt:lpstr>Presentación de PowerPoint</vt:lpstr>
      <vt:lpstr> Introducción / Descripción del Proyecto</vt:lpstr>
      <vt:lpstr> Objetivo General</vt:lpstr>
      <vt:lpstr>Objetivo de cada asignatura</vt:lpstr>
      <vt:lpstr> Preguntas generadoras</vt:lpstr>
      <vt:lpstr>Detonador</vt:lpstr>
      <vt:lpstr> Contenido. Temas y Productos Propuestos</vt:lpstr>
      <vt:lpstr>Herramientas y Tipos de Trabajo</vt:lpstr>
      <vt:lpstr>Reflexión Grupo Interdisciplinario</vt:lpstr>
      <vt:lpstr>Reflexión Grupo Interdisciplinario</vt:lpstr>
      <vt:lpstr>Reflexión Grupo Interdisciplinario</vt:lpstr>
      <vt:lpstr> Evidencias de Proceso</vt:lpstr>
      <vt:lpstr>Producto 4. Organizador Gráfico</vt:lpstr>
      <vt:lpstr>Producto 5. Proceso de Indagación. Habilidades para desarrollar y promover el aprendizaje</vt:lpstr>
      <vt:lpstr>Producto 6. A.M.E. General</vt:lpstr>
      <vt:lpstr>Presentación de PowerPoint</vt:lpstr>
      <vt:lpstr>Presentación de PowerPoint</vt:lpstr>
      <vt:lpstr>Presentación de PowerPoint</vt:lpstr>
      <vt:lpstr>Producto 7. Estructura inicial de Planeación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Producto 8. Elaboración del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Producto 9. Fotografías 2ª. RT</vt:lpstr>
      <vt:lpstr>Producto 10: Evaluación. Tipos. Herramientas y Productos de Aprendizaje  Evaluación Sumativa</vt:lpstr>
      <vt:lpstr>Presentación de PowerPoint</vt:lpstr>
      <vt:lpstr>Presentación de PowerPoint</vt:lpstr>
      <vt:lpstr>Presentación de PowerPoint</vt:lpstr>
      <vt:lpstr>Presentación de PowerPoint</vt:lpstr>
      <vt:lpstr>Presentación de PowerPoint</vt:lpstr>
      <vt:lpstr>Presentación de PowerPoint</vt:lpstr>
      <vt:lpstr>Producto 11: Evaluación. Formatos. Prerrequisitos </vt:lpstr>
      <vt:lpstr>Prerrequisitos</vt:lpstr>
      <vt:lpstr>Planeación Sesión por Sesión</vt:lpstr>
      <vt:lpstr>Presentación de PowerPoint</vt:lpstr>
      <vt:lpstr>Presentación de PowerPoint</vt:lpstr>
      <vt:lpstr>Presentación de PowerPoint</vt:lpstr>
      <vt:lpstr>Presentación de PowerPoint</vt:lpstr>
      <vt:lpstr>Producto 15. Reflexiones  Reflexión personal. Nataly Guzmán Alegre</vt:lpstr>
      <vt:lpstr>Presentación de PowerPoint</vt:lpstr>
      <vt:lpstr>Presentación de PowerPoint</vt:lpstr>
      <vt:lpstr>Presentación de PowerPoint</vt:lpstr>
      <vt:lpstr>Lista de cotejo</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Latina, S. C. Clave 1344 Ciclo escolar 2018-2019</dc:title>
  <dc:creator>Biblioteca</dc:creator>
  <cp:lastModifiedBy>Migue Q</cp:lastModifiedBy>
  <cp:revision>86</cp:revision>
  <dcterms:created xsi:type="dcterms:W3CDTF">2017-10-27T19:27:35Z</dcterms:created>
  <dcterms:modified xsi:type="dcterms:W3CDTF">2018-06-29T02:41:54Z</dcterms:modified>
</cp:coreProperties>
</file>