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2" r:id="rId1"/>
    <p:sldMasterId id="2147483699" r:id="rId2"/>
    <p:sldMasterId id="2147483716" r:id="rId3"/>
    <p:sldMasterId id="2147483767" r:id="rId4"/>
  </p:sldMasterIdLst>
  <p:notesMasterIdLst>
    <p:notesMasterId r:id="rId69"/>
  </p:notesMasterIdLst>
  <p:sldIdLst>
    <p:sldId id="351" r:id="rId5"/>
    <p:sldId id="256" r:id="rId6"/>
    <p:sldId id="262" r:id="rId7"/>
    <p:sldId id="339" r:id="rId8"/>
    <p:sldId id="341" r:id="rId9"/>
    <p:sldId id="352" r:id="rId10"/>
    <p:sldId id="342" r:id="rId11"/>
    <p:sldId id="306" r:id="rId12"/>
    <p:sldId id="331" r:id="rId13"/>
    <p:sldId id="257" r:id="rId14"/>
    <p:sldId id="258" r:id="rId15"/>
    <p:sldId id="263" r:id="rId16"/>
    <p:sldId id="305" r:id="rId17"/>
    <p:sldId id="307" r:id="rId18"/>
    <p:sldId id="308" r:id="rId19"/>
    <p:sldId id="309" r:id="rId20"/>
    <p:sldId id="343" r:id="rId21"/>
    <p:sldId id="353" r:id="rId22"/>
    <p:sldId id="354" r:id="rId23"/>
    <p:sldId id="355" r:id="rId24"/>
    <p:sldId id="344" r:id="rId25"/>
    <p:sldId id="356" r:id="rId26"/>
    <p:sldId id="357" r:id="rId27"/>
    <p:sldId id="358" r:id="rId28"/>
    <p:sldId id="359" r:id="rId29"/>
    <p:sldId id="360" r:id="rId30"/>
    <p:sldId id="363" r:id="rId31"/>
    <p:sldId id="361" r:id="rId32"/>
    <p:sldId id="362" r:id="rId33"/>
    <p:sldId id="326" r:id="rId34"/>
    <p:sldId id="273" r:id="rId35"/>
    <p:sldId id="275" r:id="rId36"/>
    <p:sldId id="277" r:id="rId37"/>
    <p:sldId id="265" r:id="rId38"/>
    <p:sldId id="266" r:id="rId39"/>
    <p:sldId id="267" r:id="rId40"/>
    <p:sldId id="268" r:id="rId41"/>
    <p:sldId id="270" r:id="rId42"/>
    <p:sldId id="271" r:id="rId43"/>
    <p:sldId id="278" r:id="rId44"/>
    <p:sldId id="279" r:id="rId45"/>
    <p:sldId id="280" r:id="rId46"/>
    <p:sldId id="281" r:id="rId47"/>
    <p:sldId id="282" r:id="rId48"/>
    <p:sldId id="283" r:id="rId49"/>
    <p:sldId id="284" r:id="rId50"/>
    <p:sldId id="285" r:id="rId51"/>
    <p:sldId id="286" r:id="rId52"/>
    <p:sldId id="345" r:id="rId53"/>
    <p:sldId id="288" r:id="rId54"/>
    <p:sldId id="289" r:id="rId55"/>
    <p:sldId id="290" r:id="rId56"/>
    <p:sldId id="328" r:id="rId57"/>
    <p:sldId id="332" r:id="rId58"/>
    <p:sldId id="333" r:id="rId59"/>
    <p:sldId id="334" r:id="rId60"/>
    <p:sldId id="299" r:id="rId61"/>
    <p:sldId id="301" r:id="rId62"/>
    <p:sldId id="303" r:id="rId63"/>
    <p:sldId id="346" r:id="rId64"/>
    <p:sldId id="348" r:id="rId65"/>
    <p:sldId id="347" r:id="rId66"/>
    <p:sldId id="349" r:id="rId67"/>
    <p:sldId id="350"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da Rocío Fernández" initials="MRF"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4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4671" autoAdjust="0"/>
  </p:normalViewPr>
  <p:slideViewPr>
    <p:cSldViewPr snapToGrid="0">
      <p:cViewPr varScale="1">
        <p:scale>
          <a:sx n="51" d="100"/>
          <a:sy n="51" d="100"/>
        </p:scale>
        <p:origin x="859"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D92EF-7AE4-4893-959E-73D2D1E681A9}" type="doc">
      <dgm:prSet loTypeId="urn:microsoft.com/office/officeart/2005/8/layout/radial3" loCatId="cycle" qsTypeId="urn:microsoft.com/office/officeart/2005/8/quickstyle/simple1" qsCatId="simple" csTypeId="urn:microsoft.com/office/officeart/2005/8/colors/colorful1#3" csCatId="colorful" phldr="1"/>
      <dgm:spPr/>
      <dgm:t>
        <a:bodyPr/>
        <a:lstStyle/>
        <a:p>
          <a:endParaRPr lang="es-MX"/>
        </a:p>
      </dgm:t>
    </dgm:pt>
    <dgm:pt modelId="{058DE6E5-8822-4C5E-907F-89D8973A7E89}">
      <dgm:prSet phldrT="[Texto]"/>
      <dgm:spPr/>
      <dgm:t>
        <a:bodyPr/>
        <a:lstStyle/>
        <a:p>
          <a:r>
            <a:rPr lang="es-MX" dirty="0" smtClean="0"/>
            <a:t>Indagación en la ciencia</a:t>
          </a:r>
          <a:endParaRPr lang="es-MX" dirty="0"/>
        </a:p>
      </dgm:t>
    </dgm:pt>
    <dgm:pt modelId="{A58AA9D7-1CB4-4DE0-A3B8-6AB466CF78DB}" type="parTrans" cxnId="{27A73302-DC94-4A4E-BB60-386EDA63AFC2}">
      <dgm:prSet/>
      <dgm:spPr/>
      <dgm:t>
        <a:bodyPr/>
        <a:lstStyle/>
        <a:p>
          <a:endParaRPr lang="es-MX"/>
        </a:p>
      </dgm:t>
    </dgm:pt>
    <dgm:pt modelId="{05961FE4-6B85-4119-BF6F-276EEB025D6D}" type="sibTrans" cxnId="{27A73302-DC94-4A4E-BB60-386EDA63AFC2}">
      <dgm:prSet/>
      <dgm:spPr/>
      <dgm:t>
        <a:bodyPr/>
        <a:lstStyle/>
        <a:p>
          <a:endParaRPr lang="es-MX"/>
        </a:p>
      </dgm:t>
    </dgm:pt>
    <dgm:pt modelId="{36745C18-D992-4F28-A1E3-5E0FEF78E113}">
      <dgm:prSet phldrT="[Texto]"/>
      <dgm:spPr/>
      <dgm:t>
        <a:bodyPr/>
        <a:lstStyle/>
        <a:p>
          <a:r>
            <a:rPr lang="es-MX" dirty="0" smtClean="0"/>
            <a:t>Observación</a:t>
          </a:r>
          <a:endParaRPr lang="es-MX" dirty="0"/>
        </a:p>
      </dgm:t>
    </dgm:pt>
    <dgm:pt modelId="{10A97A11-2B6D-4404-87FA-5E1244703C66}" type="parTrans" cxnId="{A1E6D0E4-BBB2-4B1B-AA43-C54699C893C4}">
      <dgm:prSet/>
      <dgm:spPr/>
      <dgm:t>
        <a:bodyPr/>
        <a:lstStyle/>
        <a:p>
          <a:endParaRPr lang="es-MX"/>
        </a:p>
      </dgm:t>
    </dgm:pt>
    <dgm:pt modelId="{1BE7F310-9BBC-40E4-A666-CE37A33BBF62}" type="sibTrans" cxnId="{A1E6D0E4-BBB2-4B1B-AA43-C54699C893C4}">
      <dgm:prSet/>
      <dgm:spPr/>
      <dgm:t>
        <a:bodyPr/>
        <a:lstStyle/>
        <a:p>
          <a:endParaRPr lang="es-MX"/>
        </a:p>
      </dgm:t>
    </dgm:pt>
    <dgm:pt modelId="{4B4895B6-4EE9-41A0-9D7E-15E40A9488F6}">
      <dgm:prSet phldrT="[Texto]"/>
      <dgm:spPr/>
      <dgm:t>
        <a:bodyPr/>
        <a:lstStyle/>
        <a:p>
          <a:r>
            <a:rPr lang="es-MX" dirty="0" smtClean="0"/>
            <a:t>Manifestar curiosidad</a:t>
          </a:r>
          <a:endParaRPr lang="es-MX" dirty="0"/>
        </a:p>
      </dgm:t>
    </dgm:pt>
    <dgm:pt modelId="{11A390B3-6B8D-4747-9713-00F796DCCDB9}" type="parTrans" cxnId="{E11531AF-2601-495A-8247-F8A5E07B05FE}">
      <dgm:prSet/>
      <dgm:spPr/>
      <dgm:t>
        <a:bodyPr/>
        <a:lstStyle/>
        <a:p>
          <a:endParaRPr lang="es-MX"/>
        </a:p>
      </dgm:t>
    </dgm:pt>
    <dgm:pt modelId="{AF8C3C4E-5317-4E1D-85D3-BABC27F96352}" type="sibTrans" cxnId="{E11531AF-2601-495A-8247-F8A5E07B05FE}">
      <dgm:prSet/>
      <dgm:spPr/>
      <dgm:t>
        <a:bodyPr/>
        <a:lstStyle/>
        <a:p>
          <a:endParaRPr lang="es-MX"/>
        </a:p>
      </dgm:t>
    </dgm:pt>
    <dgm:pt modelId="{67B22EB7-7806-48DF-B73B-9DE2FE9A39B7}">
      <dgm:prSet phldrT="[Texto]"/>
      <dgm:spPr/>
      <dgm:t>
        <a:bodyPr/>
        <a:lstStyle/>
        <a:p>
          <a:r>
            <a:rPr lang="es-MX" dirty="0" smtClean="0"/>
            <a:t>Investigación previa</a:t>
          </a:r>
          <a:endParaRPr lang="es-MX" dirty="0"/>
        </a:p>
      </dgm:t>
    </dgm:pt>
    <dgm:pt modelId="{B5E3855B-2C00-4A11-9F14-4C2C7A4AB19D}" type="parTrans" cxnId="{525A6A6E-FB32-48FF-A549-2D37C5C87C56}">
      <dgm:prSet/>
      <dgm:spPr/>
      <dgm:t>
        <a:bodyPr/>
        <a:lstStyle/>
        <a:p>
          <a:endParaRPr lang="es-MX"/>
        </a:p>
      </dgm:t>
    </dgm:pt>
    <dgm:pt modelId="{C46D811A-D08D-4EFD-BB1E-9544F6BEEE7B}" type="sibTrans" cxnId="{525A6A6E-FB32-48FF-A549-2D37C5C87C56}">
      <dgm:prSet/>
      <dgm:spPr/>
      <dgm:t>
        <a:bodyPr/>
        <a:lstStyle/>
        <a:p>
          <a:endParaRPr lang="es-MX"/>
        </a:p>
      </dgm:t>
    </dgm:pt>
    <dgm:pt modelId="{D46DFE25-70DA-4D6E-BEA7-51D6D80C170A}">
      <dgm:prSet phldrT="[Texto]"/>
      <dgm:spPr/>
      <dgm:t>
        <a:bodyPr/>
        <a:lstStyle/>
        <a:p>
          <a:r>
            <a:rPr lang="es-MX" dirty="0" smtClean="0"/>
            <a:t>Proponer posibles explicaciones</a:t>
          </a:r>
          <a:endParaRPr lang="es-MX" dirty="0"/>
        </a:p>
      </dgm:t>
    </dgm:pt>
    <dgm:pt modelId="{BAF04AC1-4300-4B7A-A363-9951832DFD48}" type="parTrans" cxnId="{CEC8CEDB-5A16-4207-9158-5FE3BF328811}">
      <dgm:prSet/>
      <dgm:spPr/>
      <dgm:t>
        <a:bodyPr/>
        <a:lstStyle/>
        <a:p>
          <a:endParaRPr lang="es-MX"/>
        </a:p>
      </dgm:t>
    </dgm:pt>
    <dgm:pt modelId="{DCD189FA-ADF6-42F4-9C9F-2709EF15FD00}" type="sibTrans" cxnId="{CEC8CEDB-5A16-4207-9158-5FE3BF328811}">
      <dgm:prSet/>
      <dgm:spPr/>
      <dgm:t>
        <a:bodyPr/>
        <a:lstStyle/>
        <a:p>
          <a:endParaRPr lang="es-MX"/>
        </a:p>
      </dgm:t>
    </dgm:pt>
    <dgm:pt modelId="{8BDEC000-2068-4E21-A060-34BE2289425A}">
      <dgm:prSet/>
      <dgm:spPr/>
      <dgm:t>
        <a:bodyPr/>
        <a:lstStyle/>
        <a:p>
          <a:r>
            <a:rPr lang="es-MX" dirty="0" smtClean="0"/>
            <a:t>Publicar una explicación fundamentada en la evidencia</a:t>
          </a:r>
          <a:endParaRPr lang="es-MX" dirty="0"/>
        </a:p>
      </dgm:t>
    </dgm:pt>
    <dgm:pt modelId="{C43B7E67-7174-41A1-9E1A-785C0256DC81}" type="parTrans" cxnId="{25F5DBE1-6F9D-40BB-941A-DF5EE8E344C3}">
      <dgm:prSet/>
      <dgm:spPr/>
      <dgm:t>
        <a:bodyPr/>
        <a:lstStyle/>
        <a:p>
          <a:endParaRPr lang="es-MX"/>
        </a:p>
      </dgm:t>
    </dgm:pt>
    <dgm:pt modelId="{9BDCFB78-9E1C-4FFF-A1A7-A886606E81DE}" type="sibTrans" cxnId="{25F5DBE1-6F9D-40BB-941A-DF5EE8E344C3}">
      <dgm:prSet/>
      <dgm:spPr/>
      <dgm:t>
        <a:bodyPr/>
        <a:lstStyle/>
        <a:p>
          <a:endParaRPr lang="es-MX"/>
        </a:p>
      </dgm:t>
    </dgm:pt>
    <dgm:pt modelId="{2EF1EF1E-67DF-4D5E-9865-70C5218ABE18}">
      <dgm:prSet/>
      <dgm:spPr/>
      <dgm:t>
        <a:bodyPr/>
        <a:lstStyle/>
        <a:p>
          <a:r>
            <a:rPr lang="es-MX" dirty="0" smtClean="0"/>
            <a:t>Considerar evidencias nuevas</a:t>
          </a:r>
          <a:endParaRPr lang="es-MX" dirty="0"/>
        </a:p>
      </dgm:t>
    </dgm:pt>
    <dgm:pt modelId="{C83163F1-DF36-4752-A21E-27060FADDCAB}" type="parTrans" cxnId="{EF25C06B-756E-4880-B449-B580BF455ED7}">
      <dgm:prSet/>
      <dgm:spPr/>
      <dgm:t>
        <a:bodyPr/>
        <a:lstStyle/>
        <a:p>
          <a:endParaRPr lang="es-MX"/>
        </a:p>
      </dgm:t>
    </dgm:pt>
    <dgm:pt modelId="{7C466DF5-347A-4C56-AF0B-D32B4DCBC63A}" type="sibTrans" cxnId="{EF25C06B-756E-4880-B449-B580BF455ED7}">
      <dgm:prSet/>
      <dgm:spPr/>
      <dgm:t>
        <a:bodyPr/>
        <a:lstStyle/>
        <a:p>
          <a:endParaRPr lang="es-MX"/>
        </a:p>
      </dgm:t>
    </dgm:pt>
    <dgm:pt modelId="{0927AFD0-64D3-4413-8E1B-6A388E61593F}">
      <dgm:prSet/>
      <dgm:spPr/>
      <dgm:t>
        <a:bodyPr/>
        <a:lstStyle/>
        <a:p>
          <a:r>
            <a:rPr lang="es-MX" dirty="0" smtClean="0"/>
            <a:t>Añadir datos a la explicación</a:t>
          </a:r>
          <a:endParaRPr lang="es-MX" dirty="0"/>
        </a:p>
      </dgm:t>
    </dgm:pt>
    <dgm:pt modelId="{A6E7A9B1-3824-4A25-9DEA-CD8A4755DB04}" type="parTrans" cxnId="{7BE87F5B-5ED4-4AA7-B2AA-740F68DCA7CB}">
      <dgm:prSet/>
      <dgm:spPr/>
      <dgm:t>
        <a:bodyPr/>
        <a:lstStyle/>
        <a:p>
          <a:endParaRPr lang="es-MX"/>
        </a:p>
      </dgm:t>
    </dgm:pt>
    <dgm:pt modelId="{4EF35D8C-4C1E-4ADB-809F-8828CDB8D5DA}" type="sibTrans" cxnId="{7BE87F5B-5ED4-4AA7-B2AA-740F68DCA7CB}">
      <dgm:prSet/>
      <dgm:spPr/>
      <dgm:t>
        <a:bodyPr/>
        <a:lstStyle/>
        <a:p>
          <a:endParaRPr lang="es-MX"/>
        </a:p>
      </dgm:t>
    </dgm:pt>
    <dgm:pt modelId="{2AD7027B-62BF-4476-8BA8-ADF15044073A}">
      <dgm:prSet/>
      <dgm:spPr/>
      <dgm:t>
        <a:bodyPr/>
        <a:lstStyle/>
        <a:p>
          <a:r>
            <a:rPr lang="es-MX" dirty="0" smtClean="0"/>
            <a:t>Información sobre políticas publicas</a:t>
          </a:r>
          <a:endParaRPr lang="es-MX" dirty="0"/>
        </a:p>
      </dgm:t>
    </dgm:pt>
    <dgm:pt modelId="{4FB716C5-B43E-473B-969D-54DB4A8E68C6}" type="parTrans" cxnId="{82C7C82C-E7E5-4ABA-8A1C-B17EA0A05774}">
      <dgm:prSet/>
      <dgm:spPr/>
      <dgm:t>
        <a:bodyPr/>
        <a:lstStyle/>
        <a:p>
          <a:endParaRPr lang="es-MX"/>
        </a:p>
      </dgm:t>
    </dgm:pt>
    <dgm:pt modelId="{3628887B-CCB0-422B-BB8F-3D4F1D9DCAC1}" type="sibTrans" cxnId="{82C7C82C-E7E5-4ABA-8A1C-B17EA0A05774}">
      <dgm:prSet/>
      <dgm:spPr/>
      <dgm:t>
        <a:bodyPr/>
        <a:lstStyle/>
        <a:p>
          <a:endParaRPr lang="es-MX"/>
        </a:p>
      </dgm:t>
    </dgm:pt>
    <dgm:pt modelId="{BC45495E-7DFB-4516-B7A8-05C8169714BD}" type="pres">
      <dgm:prSet presAssocID="{220D92EF-7AE4-4893-959E-73D2D1E681A9}" presName="composite" presStyleCnt="0">
        <dgm:presLayoutVars>
          <dgm:chMax val="1"/>
          <dgm:dir/>
          <dgm:resizeHandles val="exact"/>
        </dgm:presLayoutVars>
      </dgm:prSet>
      <dgm:spPr/>
      <dgm:t>
        <a:bodyPr/>
        <a:lstStyle/>
        <a:p>
          <a:endParaRPr lang="es-MX"/>
        </a:p>
      </dgm:t>
    </dgm:pt>
    <dgm:pt modelId="{B078FFA5-4197-45FA-BE4D-AADBC543BF9A}" type="pres">
      <dgm:prSet presAssocID="{220D92EF-7AE4-4893-959E-73D2D1E681A9}" presName="radial" presStyleCnt="0">
        <dgm:presLayoutVars>
          <dgm:animLvl val="ctr"/>
        </dgm:presLayoutVars>
      </dgm:prSet>
      <dgm:spPr/>
    </dgm:pt>
    <dgm:pt modelId="{23919AE8-075B-49E1-8725-8F62C6C4222D}" type="pres">
      <dgm:prSet presAssocID="{058DE6E5-8822-4C5E-907F-89D8973A7E89}" presName="centerShape" presStyleLbl="vennNode1" presStyleIdx="0" presStyleCnt="9"/>
      <dgm:spPr/>
      <dgm:t>
        <a:bodyPr/>
        <a:lstStyle/>
        <a:p>
          <a:endParaRPr lang="es-MX"/>
        </a:p>
      </dgm:t>
    </dgm:pt>
    <dgm:pt modelId="{10B8CCF1-0A97-4878-872C-E9BB799F07EC}" type="pres">
      <dgm:prSet presAssocID="{36745C18-D992-4F28-A1E3-5E0FEF78E113}" presName="node" presStyleLbl="vennNode1" presStyleIdx="1" presStyleCnt="9">
        <dgm:presLayoutVars>
          <dgm:bulletEnabled val="1"/>
        </dgm:presLayoutVars>
      </dgm:prSet>
      <dgm:spPr/>
      <dgm:t>
        <a:bodyPr/>
        <a:lstStyle/>
        <a:p>
          <a:endParaRPr lang="es-MX"/>
        </a:p>
      </dgm:t>
    </dgm:pt>
    <dgm:pt modelId="{0BEA8150-74F4-4D29-A913-0152A77B50F1}" type="pres">
      <dgm:prSet presAssocID="{4B4895B6-4EE9-41A0-9D7E-15E40A9488F6}" presName="node" presStyleLbl="vennNode1" presStyleIdx="2" presStyleCnt="9">
        <dgm:presLayoutVars>
          <dgm:bulletEnabled val="1"/>
        </dgm:presLayoutVars>
      </dgm:prSet>
      <dgm:spPr/>
      <dgm:t>
        <a:bodyPr/>
        <a:lstStyle/>
        <a:p>
          <a:endParaRPr lang="es-MX"/>
        </a:p>
      </dgm:t>
    </dgm:pt>
    <dgm:pt modelId="{63043551-9A8F-466C-9B84-BD79186D3BE0}" type="pres">
      <dgm:prSet presAssocID="{67B22EB7-7806-48DF-B73B-9DE2FE9A39B7}" presName="node" presStyleLbl="vennNode1" presStyleIdx="3" presStyleCnt="9">
        <dgm:presLayoutVars>
          <dgm:bulletEnabled val="1"/>
        </dgm:presLayoutVars>
      </dgm:prSet>
      <dgm:spPr/>
      <dgm:t>
        <a:bodyPr/>
        <a:lstStyle/>
        <a:p>
          <a:endParaRPr lang="es-MX"/>
        </a:p>
      </dgm:t>
    </dgm:pt>
    <dgm:pt modelId="{E704301D-0C7E-45C8-B752-F3CF7E17CF5F}" type="pres">
      <dgm:prSet presAssocID="{D46DFE25-70DA-4D6E-BEA7-51D6D80C170A}" presName="node" presStyleLbl="vennNode1" presStyleIdx="4" presStyleCnt="9">
        <dgm:presLayoutVars>
          <dgm:bulletEnabled val="1"/>
        </dgm:presLayoutVars>
      </dgm:prSet>
      <dgm:spPr/>
      <dgm:t>
        <a:bodyPr/>
        <a:lstStyle/>
        <a:p>
          <a:endParaRPr lang="es-MX"/>
        </a:p>
      </dgm:t>
    </dgm:pt>
    <dgm:pt modelId="{F12FE21E-BE1A-48A2-9163-529F25DA1F57}" type="pres">
      <dgm:prSet presAssocID="{8BDEC000-2068-4E21-A060-34BE2289425A}" presName="node" presStyleLbl="vennNode1" presStyleIdx="5" presStyleCnt="9">
        <dgm:presLayoutVars>
          <dgm:bulletEnabled val="1"/>
        </dgm:presLayoutVars>
      </dgm:prSet>
      <dgm:spPr/>
      <dgm:t>
        <a:bodyPr/>
        <a:lstStyle/>
        <a:p>
          <a:endParaRPr lang="es-MX"/>
        </a:p>
      </dgm:t>
    </dgm:pt>
    <dgm:pt modelId="{F6ED6A84-5D0A-4B75-8382-27CA0334C79C}" type="pres">
      <dgm:prSet presAssocID="{2EF1EF1E-67DF-4D5E-9865-70C5218ABE18}" presName="node" presStyleLbl="vennNode1" presStyleIdx="6" presStyleCnt="9">
        <dgm:presLayoutVars>
          <dgm:bulletEnabled val="1"/>
        </dgm:presLayoutVars>
      </dgm:prSet>
      <dgm:spPr/>
      <dgm:t>
        <a:bodyPr/>
        <a:lstStyle/>
        <a:p>
          <a:endParaRPr lang="es-MX"/>
        </a:p>
      </dgm:t>
    </dgm:pt>
    <dgm:pt modelId="{9E299863-4167-4F84-97F5-F388DC205FD3}" type="pres">
      <dgm:prSet presAssocID="{0927AFD0-64D3-4413-8E1B-6A388E61593F}" presName="node" presStyleLbl="vennNode1" presStyleIdx="7" presStyleCnt="9">
        <dgm:presLayoutVars>
          <dgm:bulletEnabled val="1"/>
        </dgm:presLayoutVars>
      </dgm:prSet>
      <dgm:spPr/>
      <dgm:t>
        <a:bodyPr/>
        <a:lstStyle/>
        <a:p>
          <a:endParaRPr lang="es-MX"/>
        </a:p>
      </dgm:t>
    </dgm:pt>
    <dgm:pt modelId="{7BB9330B-BC83-4A4F-9C26-D826EE00CDE4}" type="pres">
      <dgm:prSet presAssocID="{2AD7027B-62BF-4476-8BA8-ADF15044073A}" presName="node" presStyleLbl="vennNode1" presStyleIdx="8" presStyleCnt="9">
        <dgm:presLayoutVars>
          <dgm:bulletEnabled val="1"/>
        </dgm:presLayoutVars>
      </dgm:prSet>
      <dgm:spPr/>
      <dgm:t>
        <a:bodyPr/>
        <a:lstStyle/>
        <a:p>
          <a:endParaRPr lang="es-MX"/>
        </a:p>
      </dgm:t>
    </dgm:pt>
  </dgm:ptLst>
  <dgm:cxnLst>
    <dgm:cxn modelId="{BD3BB5DB-9CCB-4832-A696-96B9474F302C}" type="presOf" srcId="{220D92EF-7AE4-4893-959E-73D2D1E681A9}" destId="{BC45495E-7DFB-4516-B7A8-05C8169714BD}" srcOrd="0" destOrd="0" presId="urn:microsoft.com/office/officeart/2005/8/layout/radial3"/>
    <dgm:cxn modelId="{82C7C82C-E7E5-4ABA-8A1C-B17EA0A05774}" srcId="{058DE6E5-8822-4C5E-907F-89D8973A7E89}" destId="{2AD7027B-62BF-4476-8BA8-ADF15044073A}" srcOrd="7" destOrd="0" parTransId="{4FB716C5-B43E-473B-969D-54DB4A8E68C6}" sibTransId="{3628887B-CCB0-422B-BB8F-3D4F1D9DCAC1}"/>
    <dgm:cxn modelId="{A1E6D0E4-BBB2-4B1B-AA43-C54699C893C4}" srcId="{058DE6E5-8822-4C5E-907F-89D8973A7E89}" destId="{36745C18-D992-4F28-A1E3-5E0FEF78E113}" srcOrd="0" destOrd="0" parTransId="{10A97A11-2B6D-4404-87FA-5E1244703C66}" sibTransId="{1BE7F310-9BBC-40E4-A666-CE37A33BBF62}"/>
    <dgm:cxn modelId="{E44E67AD-7891-454A-8777-C7107DD3A98B}" type="presOf" srcId="{0927AFD0-64D3-4413-8E1B-6A388E61593F}" destId="{9E299863-4167-4F84-97F5-F388DC205FD3}" srcOrd="0" destOrd="0" presId="urn:microsoft.com/office/officeart/2005/8/layout/radial3"/>
    <dgm:cxn modelId="{099EE87A-3407-44B1-BCD6-64F1A32E6552}" type="presOf" srcId="{058DE6E5-8822-4C5E-907F-89D8973A7E89}" destId="{23919AE8-075B-49E1-8725-8F62C6C4222D}" srcOrd="0" destOrd="0" presId="urn:microsoft.com/office/officeart/2005/8/layout/radial3"/>
    <dgm:cxn modelId="{488E7EDD-0BB3-4A72-AC4B-B13E63B9C758}" type="presOf" srcId="{2EF1EF1E-67DF-4D5E-9865-70C5218ABE18}" destId="{F6ED6A84-5D0A-4B75-8382-27CA0334C79C}" srcOrd="0" destOrd="0" presId="urn:microsoft.com/office/officeart/2005/8/layout/radial3"/>
    <dgm:cxn modelId="{8CD63DDB-DEE5-4847-9BC5-D1660DF8DC69}" type="presOf" srcId="{2AD7027B-62BF-4476-8BA8-ADF15044073A}" destId="{7BB9330B-BC83-4A4F-9C26-D826EE00CDE4}" srcOrd="0" destOrd="0" presId="urn:microsoft.com/office/officeart/2005/8/layout/radial3"/>
    <dgm:cxn modelId="{912E5578-1132-4104-8205-034DDC8849F8}" type="presOf" srcId="{8BDEC000-2068-4E21-A060-34BE2289425A}" destId="{F12FE21E-BE1A-48A2-9163-529F25DA1F57}" srcOrd="0" destOrd="0" presId="urn:microsoft.com/office/officeart/2005/8/layout/radial3"/>
    <dgm:cxn modelId="{15F4591B-F91C-44AE-8D15-C6D288BA2082}" type="presOf" srcId="{4B4895B6-4EE9-41A0-9D7E-15E40A9488F6}" destId="{0BEA8150-74F4-4D29-A913-0152A77B50F1}" srcOrd="0" destOrd="0" presId="urn:microsoft.com/office/officeart/2005/8/layout/radial3"/>
    <dgm:cxn modelId="{EF25C06B-756E-4880-B449-B580BF455ED7}" srcId="{058DE6E5-8822-4C5E-907F-89D8973A7E89}" destId="{2EF1EF1E-67DF-4D5E-9865-70C5218ABE18}" srcOrd="5" destOrd="0" parTransId="{C83163F1-DF36-4752-A21E-27060FADDCAB}" sibTransId="{7C466DF5-347A-4C56-AF0B-D32B4DCBC63A}"/>
    <dgm:cxn modelId="{525A6A6E-FB32-48FF-A549-2D37C5C87C56}" srcId="{058DE6E5-8822-4C5E-907F-89D8973A7E89}" destId="{67B22EB7-7806-48DF-B73B-9DE2FE9A39B7}" srcOrd="2" destOrd="0" parTransId="{B5E3855B-2C00-4A11-9F14-4C2C7A4AB19D}" sibTransId="{C46D811A-D08D-4EFD-BB1E-9544F6BEEE7B}"/>
    <dgm:cxn modelId="{20E877C9-22FE-478A-BCA8-ECFA88DC643F}" type="presOf" srcId="{D46DFE25-70DA-4D6E-BEA7-51D6D80C170A}" destId="{E704301D-0C7E-45C8-B752-F3CF7E17CF5F}" srcOrd="0" destOrd="0" presId="urn:microsoft.com/office/officeart/2005/8/layout/radial3"/>
    <dgm:cxn modelId="{CEC8CEDB-5A16-4207-9158-5FE3BF328811}" srcId="{058DE6E5-8822-4C5E-907F-89D8973A7E89}" destId="{D46DFE25-70DA-4D6E-BEA7-51D6D80C170A}" srcOrd="3" destOrd="0" parTransId="{BAF04AC1-4300-4B7A-A363-9951832DFD48}" sibTransId="{DCD189FA-ADF6-42F4-9C9F-2709EF15FD00}"/>
    <dgm:cxn modelId="{5CE63DE7-7712-4073-BD5A-13F221F0954F}" type="presOf" srcId="{36745C18-D992-4F28-A1E3-5E0FEF78E113}" destId="{10B8CCF1-0A97-4878-872C-E9BB799F07EC}" srcOrd="0" destOrd="0" presId="urn:microsoft.com/office/officeart/2005/8/layout/radial3"/>
    <dgm:cxn modelId="{4ADAF0C1-00FF-4341-AA58-C275192DD054}" type="presOf" srcId="{67B22EB7-7806-48DF-B73B-9DE2FE9A39B7}" destId="{63043551-9A8F-466C-9B84-BD79186D3BE0}" srcOrd="0" destOrd="0" presId="urn:microsoft.com/office/officeart/2005/8/layout/radial3"/>
    <dgm:cxn modelId="{E11531AF-2601-495A-8247-F8A5E07B05FE}" srcId="{058DE6E5-8822-4C5E-907F-89D8973A7E89}" destId="{4B4895B6-4EE9-41A0-9D7E-15E40A9488F6}" srcOrd="1" destOrd="0" parTransId="{11A390B3-6B8D-4747-9713-00F796DCCDB9}" sibTransId="{AF8C3C4E-5317-4E1D-85D3-BABC27F96352}"/>
    <dgm:cxn modelId="{7BE87F5B-5ED4-4AA7-B2AA-740F68DCA7CB}" srcId="{058DE6E5-8822-4C5E-907F-89D8973A7E89}" destId="{0927AFD0-64D3-4413-8E1B-6A388E61593F}" srcOrd="6" destOrd="0" parTransId="{A6E7A9B1-3824-4A25-9DEA-CD8A4755DB04}" sibTransId="{4EF35D8C-4C1E-4ADB-809F-8828CDB8D5DA}"/>
    <dgm:cxn modelId="{27A73302-DC94-4A4E-BB60-386EDA63AFC2}" srcId="{220D92EF-7AE4-4893-959E-73D2D1E681A9}" destId="{058DE6E5-8822-4C5E-907F-89D8973A7E89}" srcOrd="0" destOrd="0" parTransId="{A58AA9D7-1CB4-4DE0-A3B8-6AB466CF78DB}" sibTransId="{05961FE4-6B85-4119-BF6F-276EEB025D6D}"/>
    <dgm:cxn modelId="{25F5DBE1-6F9D-40BB-941A-DF5EE8E344C3}" srcId="{058DE6E5-8822-4C5E-907F-89D8973A7E89}" destId="{8BDEC000-2068-4E21-A060-34BE2289425A}" srcOrd="4" destOrd="0" parTransId="{C43B7E67-7174-41A1-9E1A-785C0256DC81}" sibTransId="{9BDCFB78-9E1C-4FFF-A1A7-A886606E81DE}"/>
    <dgm:cxn modelId="{CBDB9CDA-DDC4-4397-B429-433700BCEBC6}" type="presParOf" srcId="{BC45495E-7DFB-4516-B7A8-05C8169714BD}" destId="{B078FFA5-4197-45FA-BE4D-AADBC543BF9A}" srcOrd="0" destOrd="0" presId="urn:microsoft.com/office/officeart/2005/8/layout/radial3"/>
    <dgm:cxn modelId="{FE879ADD-902D-490B-9754-21368F0DE4C3}" type="presParOf" srcId="{B078FFA5-4197-45FA-BE4D-AADBC543BF9A}" destId="{23919AE8-075B-49E1-8725-8F62C6C4222D}" srcOrd="0" destOrd="0" presId="urn:microsoft.com/office/officeart/2005/8/layout/radial3"/>
    <dgm:cxn modelId="{EF8283D1-4842-427F-988D-37FE27EAC420}" type="presParOf" srcId="{B078FFA5-4197-45FA-BE4D-AADBC543BF9A}" destId="{10B8CCF1-0A97-4878-872C-E9BB799F07EC}" srcOrd="1" destOrd="0" presId="urn:microsoft.com/office/officeart/2005/8/layout/radial3"/>
    <dgm:cxn modelId="{8A657FB8-1F27-42EF-90C8-3EE89277FCF2}" type="presParOf" srcId="{B078FFA5-4197-45FA-BE4D-AADBC543BF9A}" destId="{0BEA8150-74F4-4D29-A913-0152A77B50F1}" srcOrd="2" destOrd="0" presId="urn:microsoft.com/office/officeart/2005/8/layout/radial3"/>
    <dgm:cxn modelId="{B0457542-2ACC-4EEC-80DA-FE04EEDEEE60}" type="presParOf" srcId="{B078FFA5-4197-45FA-BE4D-AADBC543BF9A}" destId="{63043551-9A8F-466C-9B84-BD79186D3BE0}" srcOrd="3" destOrd="0" presId="urn:microsoft.com/office/officeart/2005/8/layout/radial3"/>
    <dgm:cxn modelId="{479F3030-1BF1-4AF4-B9B4-D60B5E8717B0}" type="presParOf" srcId="{B078FFA5-4197-45FA-BE4D-AADBC543BF9A}" destId="{E704301D-0C7E-45C8-B752-F3CF7E17CF5F}" srcOrd="4" destOrd="0" presId="urn:microsoft.com/office/officeart/2005/8/layout/radial3"/>
    <dgm:cxn modelId="{65B47573-95BF-4283-8693-605B396FCBBE}" type="presParOf" srcId="{B078FFA5-4197-45FA-BE4D-AADBC543BF9A}" destId="{F12FE21E-BE1A-48A2-9163-529F25DA1F57}" srcOrd="5" destOrd="0" presId="urn:microsoft.com/office/officeart/2005/8/layout/radial3"/>
    <dgm:cxn modelId="{4222FE35-DF21-42B8-87A4-12554AE92D41}" type="presParOf" srcId="{B078FFA5-4197-45FA-BE4D-AADBC543BF9A}" destId="{F6ED6A84-5D0A-4B75-8382-27CA0334C79C}" srcOrd="6" destOrd="0" presId="urn:microsoft.com/office/officeart/2005/8/layout/radial3"/>
    <dgm:cxn modelId="{3F6B696A-C371-450C-BE2C-9042ED6BE026}" type="presParOf" srcId="{B078FFA5-4197-45FA-BE4D-AADBC543BF9A}" destId="{9E299863-4167-4F84-97F5-F388DC205FD3}" srcOrd="7" destOrd="0" presId="urn:microsoft.com/office/officeart/2005/8/layout/radial3"/>
    <dgm:cxn modelId="{609BD959-3874-434E-949F-9927262562CA}" type="presParOf" srcId="{B078FFA5-4197-45FA-BE4D-AADBC543BF9A}" destId="{7BB9330B-BC83-4A4F-9C26-D826EE00CDE4}"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D6A503-803D-4F69-ABD1-78A313956707}" type="doc">
      <dgm:prSet loTypeId="urn:microsoft.com/office/officeart/2005/8/layout/chevron1" loCatId="process" qsTypeId="urn:microsoft.com/office/officeart/2005/8/quickstyle/simple1" qsCatId="simple" csTypeId="urn:microsoft.com/office/officeart/2005/8/colors/colorful1#4" csCatId="colorful" phldr="1"/>
      <dgm:spPr/>
    </dgm:pt>
    <dgm:pt modelId="{24AE57B8-5A65-416F-B38A-D7EB312481B1}">
      <dgm:prSet phldrT="[Texto]"/>
      <dgm:spPr/>
      <dgm:t>
        <a:bodyPr/>
        <a:lstStyle/>
        <a:p>
          <a:r>
            <a:rPr lang="es-MX" dirty="0" smtClean="0"/>
            <a:t>Manifestar curiosidad</a:t>
          </a:r>
          <a:endParaRPr lang="es-MX" dirty="0"/>
        </a:p>
      </dgm:t>
    </dgm:pt>
    <dgm:pt modelId="{61A66ABA-CD45-415D-A3B0-75E2D24E9EF4}" type="parTrans" cxnId="{8067107A-0925-4207-AF73-037E9F4E66D3}">
      <dgm:prSet/>
      <dgm:spPr/>
      <dgm:t>
        <a:bodyPr/>
        <a:lstStyle/>
        <a:p>
          <a:endParaRPr lang="es-MX"/>
        </a:p>
      </dgm:t>
    </dgm:pt>
    <dgm:pt modelId="{793DCB34-7E24-484E-B77F-F23BB8B5FA78}" type="sibTrans" cxnId="{8067107A-0925-4207-AF73-037E9F4E66D3}">
      <dgm:prSet/>
      <dgm:spPr/>
      <dgm:t>
        <a:bodyPr/>
        <a:lstStyle/>
        <a:p>
          <a:endParaRPr lang="es-MX"/>
        </a:p>
      </dgm:t>
    </dgm:pt>
    <dgm:pt modelId="{6DAD555D-D7F2-4B9E-89F0-9970C3E5E9E3}">
      <dgm:prSet phldrT="[Texto]"/>
      <dgm:spPr/>
      <dgm:t>
        <a:bodyPr/>
        <a:lstStyle/>
        <a:p>
          <a:r>
            <a:rPr lang="es-MX" dirty="0" smtClean="0"/>
            <a:t>Comunica</a:t>
          </a:r>
          <a:endParaRPr lang="es-MX" dirty="0"/>
        </a:p>
      </dgm:t>
    </dgm:pt>
    <dgm:pt modelId="{BE7EC804-D77C-495A-9D08-43E5E977DB6A}" type="parTrans" cxnId="{D4A3347E-2D4E-41DF-9769-57C7F1CDC5DA}">
      <dgm:prSet/>
      <dgm:spPr/>
      <dgm:t>
        <a:bodyPr/>
        <a:lstStyle/>
        <a:p>
          <a:endParaRPr lang="es-MX"/>
        </a:p>
      </dgm:t>
    </dgm:pt>
    <dgm:pt modelId="{EB87D571-63B5-4F60-90A3-5E05CE25DFE0}" type="sibTrans" cxnId="{D4A3347E-2D4E-41DF-9769-57C7F1CDC5DA}">
      <dgm:prSet/>
      <dgm:spPr/>
      <dgm:t>
        <a:bodyPr/>
        <a:lstStyle/>
        <a:p>
          <a:endParaRPr lang="es-MX"/>
        </a:p>
      </dgm:t>
    </dgm:pt>
    <dgm:pt modelId="{8BAEE782-5301-485A-AD8C-3F576E3B2EE6}">
      <dgm:prSet phldrT="[Texto]"/>
      <dgm:spPr/>
      <dgm:t>
        <a:bodyPr/>
        <a:lstStyle/>
        <a:p>
          <a:r>
            <a:rPr lang="es-MX" dirty="0" smtClean="0"/>
            <a:t>Comprueba explicaciones</a:t>
          </a:r>
          <a:endParaRPr lang="es-MX" dirty="0"/>
        </a:p>
      </dgm:t>
    </dgm:pt>
    <dgm:pt modelId="{61F8FD32-7889-4458-805B-66BC0675C328}" type="parTrans" cxnId="{B6C0F0CC-EE55-4437-AE15-36698BC06FA3}">
      <dgm:prSet/>
      <dgm:spPr/>
      <dgm:t>
        <a:bodyPr/>
        <a:lstStyle/>
        <a:p>
          <a:endParaRPr lang="es-MX"/>
        </a:p>
      </dgm:t>
    </dgm:pt>
    <dgm:pt modelId="{D9506E7C-99CD-4A55-923E-52DB3DA06CD3}" type="sibTrans" cxnId="{B6C0F0CC-EE55-4437-AE15-36698BC06FA3}">
      <dgm:prSet/>
      <dgm:spPr/>
      <dgm:t>
        <a:bodyPr/>
        <a:lstStyle/>
        <a:p>
          <a:endParaRPr lang="es-MX"/>
        </a:p>
      </dgm:t>
    </dgm:pt>
    <dgm:pt modelId="{DC2A2210-0AC6-4CA3-BB5D-00429A87F418}">
      <dgm:prSet/>
      <dgm:spPr/>
      <dgm:t>
        <a:bodyPr/>
        <a:lstStyle/>
        <a:p>
          <a:r>
            <a:rPr lang="es-MX" dirty="0" smtClean="0"/>
            <a:t>Proponer hipótesis</a:t>
          </a:r>
          <a:endParaRPr lang="es-MX" dirty="0"/>
        </a:p>
      </dgm:t>
    </dgm:pt>
    <dgm:pt modelId="{026CCC56-15ED-491C-ABA4-107E40447022}" type="parTrans" cxnId="{A235D5DD-BA1B-470D-AEA4-9B1675E444F2}">
      <dgm:prSet/>
      <dgm:spPr/>
      <dgm:t>
        <a:bodyPr/>
        <a:lstStyle/>
        <a:p>
          <a:endParaRPr lang="es-MX"/>
        </a:p>
      </dgm:t>
    </dgm:pt>
    <dgm:pt modelId="{359466C0-EBD1-4471-B321-0D19B10BC8D0}" type="sibTrans" cxnId="{A235D5DD-BA1B-470D-AEA4-9B1675E444F2}">
      <dgm:prSet/>
      <dgm:spPr/>
      <dgm:t>
        <a:bodyPr/>
        <a:lstStyle/>
        <a:p>
          <a:endParaRPr lang="es-MX"/>
        </a:p>
      </dgm:t>
    </dgm:pt>
    <dgm:pt modelId="{28C3A0D1-0173-4748-A2A5-243E3B3AC2E4}">
      <dgm:prSet/>
      <dgm:spPr/>
      <dgm:t>
        <a:bodyPr/>
        <a:lstStyle/>
        <a:p>
          <a:r>
            <a:rPr lang="es-MX" dirty="0" smtClean="0"/>
            <a:t>Planifica y lleva investigaciones</a:t>
          </a:r>
          <a:endParaRPr lang="es-MX" dirty="0"/>
        </a:p>
      </dgm:t>
    </dgm:pt>
    <dgm:pt modelId="{1DCB67B9-D618-42DF-A004-73DB08EEA8A1}" type="parTrans" cxnId="{258E03FF-82A5-460C-97CB-B7E990598F38}">
      <dgm:prSet/>
      <dgm:spPr/>
      <dgm:t>
        <a:bodyPr/>
        <a:lstStyle/>
        <a:p>
          <a:endParaRPr lang="es-MX"/>
        </a:p>
      </dgm:t>
    </dgm:pt>
    <dgm:pt modelId="{9B5EC5D9-3C91-4323-B16F-F755B8BE6C25}" type="sibTrans" cxnId="{258E03FF-82A5-460C-97CB-B7E990598F38}">
      <dgm:prSet/>
      <dgm:spPr/>
      <dgm:t>
        <a:bodyPr/>
        <a:lstStyle/>
        <a:p>
          <a:endParaRPr lang="es-MX"/>
        </a:p>
      </dgm:t>
    </dgm:pt>
    <dgm:pt modelId="{1A9121E1-4217-4AF9-830D-C793DEF4007B}">
      <dgm:prSet/>
      <dgm:spPr/>
      <dgm:t>
        <a:bodyPr/>
        <a:lstStyle/>
        <a:p>
          <a:r>
            <a:rPr lang="es-MX" dirty="0" smtClean="0"/>
            <a:t>Recopila evidencias</a:t>
          </a:r>
          <a:endParaRPr lang="es-MX" dirty="0"/>
        </a:p>
      </dgm:t>
    </dgm:pt>
    <dgm:pt modelId="{49E6523C-1037-4D33-A75B-F1D1D95E6934}" type="parTrans" cxnId="{01D66A74-E162-43F1-8601-2BC42FEA4BD0}">
      <dgm:prSet/>
      <dgm:spPr/>
      <dgm:t>
        <a:bodyPr/>
        <a:lstStyle/>
        <a:p>
          <a:endParaRPr lang="es-MX"/>
        </a:p>
      </dgm:t>
    </dgm:pt>
    <dgm:pt modelId="{AB52B72B-326D-4178-BB5B-6FA77AA8ACC4}" type="sibTrans" cxnId="{01D66A74-E162-43F1-8601-2BC42FEA4BD0}">
      <dgm:prSet/>
      <dgm:spPr/>
      <dgm:t>
        <a:bodyPr/>
        <a:lstStyle/>
        <a:p>
          <a:endParaRPr lang="es-MX"/>
        </a:p>
      </dgm:t>
    </dgm:pt>
    <dgm:pt modelId="{866842A7-697D-47BC-B300-3A780C4E8AC9}">
      <dgm:prSet/>
      <dgm:spPr/>
      <dgm:t>
        <a:bodyPr/>
        <a:lstStyle/>
        <a:p>
          <a:r>
            <a:rPr lang="es-MX" dirty="0" smtClean="0"/>
            <a:t>Explica evidencias</a:t>
          </a:r>
          <a:endParaRPr lang="es-MX" dirty="0"/>
        </a:p>
      </dgm:t>
    </dgm:pt>
    <dgm:pt modelId="{71F01C31-E676-44A7-8FEC-137BB5F748C9}" type="parTrans" cxnId="{FAD077E7-6444-446A-9526-AC5D324578E9}">
      <dgm:prSet/>
      <dgm:spPr/>
      <dgm:t>
        <a:bodyPr/>
        <a:lstStyle/>
        <a:p>
          <a:endParaRPr lang="es-MX"/>
        </a:p>
      </dgm:t>
    </dgm:pt>
    <dgm:pt modelId="{B81AD657-2621-438E-A8A6-0F72B0AC5432}" type="sibTrans" cxnId="{FAD077E7-6444-446A-9526-AC5D324578E9}">
      <dgm:prSet/>
      <dgm:spPr/>
      <dgm:t>
        <a:bodyPr/>
        <a:lstStyle/>
        <a:p>
          <a:endParaRPr lang="es-MX"/>
        </a:p>
      </dgm:t>
    </dgm:pt>
    <dgm:pt modelId="{A1F5B6F9-A93F-4BA0-A3D5-E35F1B467074}" type="pres">
      <dgm:prSet presAssocID="{86D6A503-803D-4F69-ABD1-78A313956707}" presName="Name0" presStyleCnt="0">
        <dgm:presLayoutVars>
          <dgm:dir/>
          <dgm:animLvl val="lvl"/>
          <dgm:resizeHandles val="exact"/>
        </dgm:presLayoutVars>
      </dgm:prSet>
      <dgm:spPr/>
    </dgm:pt>
    <dgm:pt modelId="{796BFE84-476E-4102-A558-251462F7AF30}" type="pres">
      <dgm:prSet presAssocID="{24AE57B8-5A65-416F-B38A-D7EB312481B1}" presName="parTxOnly" presStyleLbl="node1" presStyleIdx="0" presStyleCnt="7">
        <dgm:presLayoutVars>
          <dgm:chMax val="0"/>
          <dgm:chPref val="0"/>
          <dgm:bulletEnabled val="1"/>
        </dgm:presLayoutVars>
      </dgm:prSet>
      <dgm:spPr/>
      <dgm:t>
        <a:bodyPr/>
        <a:lstStyle/>
        <a:p>
          <a:endParaRPr lang="es-MX"/>
        </a:p>
      </dgm:t>
    </dgm:pt>
    <dgm:pt modelId="{58D5ABC0-CCC7-4CAE-B4E0-A028D06C706E}" type="pres">
      <dgm:prSet presAssocID="{793DCB34-7E24-484E-B77F-F23BB8B5FA78}" presName="parTxOnlySpace" presStyleCnt="0"/>
      <dgm:spPr/>
    </dgm:pt>
    <dgm:pt modelId="{BD95F0C4-308A-4857-9D53-B58793B0D949}" type="pres">
      <dgm:prSet presAssocID="{DC2A2210-0AC6-4CA3-BB5D-00429A87F418}" presName="parTxOnly" presStyleLbl="node1" presStyleIdx="1" presStyleCnt="7">
        <dgm:presLayoutVars>
          <dgm:chMax val="0"/>
          <dgm:chPref val="0"/>
          <dgm:bulletEnabled val="1"/>
        </dgm:presLayoutVars>
      </dgm:prSet>
      <dgm:spPr/>
      <dgm:t>
        <a:bodyPr/>
        <a:lstStyle/>
        <a:p>
          <a:endParaRPr lang="es-MX"/>
        </a:p>
      </dgm:t>
    </dgm:pt>
    <dgm:pt modelId="{10CAE7F3-C175-4205-B38F-30B284DD0FDC}" type="pres">
      <dgm:prSet presAssocID="{359466C0-EBD1-4471-B321-0D19B10BC8D0}" presName="parTxOnlySpace" presStyleCnt="0"/>
      <dgm:spPr/>
    </dgm:pt>
    <dgm:pt modelId="{EF0E3C04-BEA4-49C0-8A1F-8AB2FB642337}" type="pres">
      <dgm:prSet presAssocID="{28C3A0D1-0173-4748-A2A5-243E3B3AC2E4}" presName="parTxOnly" presStyleLbl="node1" presStyleIdx="2" presStyleCnt="7">
        <dgm:presLayoutVars>
          <dgm:chMax val="0"/>
          <dgm:chPref val="0"/>
          <dgm:bulletEnabled val="1"/>
        </dgm:presLayoutVars>
      </dgm:prSet>
      <dgm:spPr/>
      <dgm:t>
        <a:bodyPr/>
        <a:lstStyle/>
        <a:p>
          <a:endParaRPr lang="es-MX"/>
        </a:p>
      </dgm:t>
    </dgm:pt>
    <dgm:pt modelId="{1C2AF796-77F0-4269-BD01-3BA85664AEEF}" type="pres">
      <dgm:prSet presAssocID="{9B5EC5D9-3C91-4323-B16F-F755B8BE6C25}" presName="parTxOnlySpace" presStyleCnt="0"/>
      <dgm:spPr/>
    </dgm:pt>
    <dgm:pt modelId="{74D017A8-CD15-4242-89EF-CF8D3DEF190D}" type="pres">
      <dgm:prSet presAssocID="{1A9121E1-4217-4AF9-830D-C793DEF4007B}" presName="parTxOnly" presStyleLbl="node1" presStyleIdx="3" presStyleCnt="7">
        <dgm:presLayoutVars>
          <dgm:chMax val="0"/>
          <dgm:chPref val="0"/>
          <dgm:bulletEnabled val="1"/>
        </dgm:presLayoutVars>
      </dgm:prSet>
      <dgm:spPr/>
      <dgm:t>
        <a:bodyPr/>
        <a:lstStyle/>
        <a:p>
          <a:endParaRPr lang="es-MX"/>
        </a:p>
      </dgm:t>
    </dgm:pt>
    <dgm:pt modelId="{8E87E02F-3488-4581-85AB-28CB4A10DE00}" type="pres">
      <dgm:prSet presAssocID="{AB52B72B-326D-4178-BB5B-6FA77AA8ACC4}" presName="parTxOnlySpace" presStyleCnt="0"/>
      <dgm:spPr/>
    </dgm:pt>
    <dgm:pt modelId="{2B48CE97-3E14-4810-9F54-5849ACED7573}" type="pres">
      <dgm:prSet presAssocID="{866842A7-697D-47BC-B300-3A780C4E8AC9}" presName="parTxOnly" presStyleLbl="node1" presStyleIdx="4" presStyleCnt="7">
        <dgm:presLayoutVars>
          <dgm:chMax val="0"/>
          <dgm:chPref val="0"/>
          <dgm:bulletEnabled val="1"/>
        </dgm:presLayoutVars>
      </dgm:prSet>
      <dgm:spPr/>
      <dgm:t>
        <a:bodyPr/>
        <a:lstStyle/>
        <a:p>
          <a:endParaRPr lang="es-MX"/>
        </a:p>
      </dgm:t>
    </dgm:pt>
    <dgm:pt modelId="{33D82083-8269-41AC-8690-1F5279B21B75}" type="pres">
      <dgm:prSet presAssocID="{B81AD657-2621-438E-A8A6-0F72B0AC5432}" presName="parTxOnlySpace" presStyleCnt="0"/>
      <dgm:spPr/>
    </dgm:pt>
    <dgm:pt modelId="{4DDF2DDC-8B4B-4247-9CBC-F69A05244632}" type="pres">
      <dgm:prSet presAssocID="{6DAD555D-D7F2-4B9E-89F0-9970C3E5E9E3}" presName="parTxOnly" presStyleLbl="node1" presStyleIdx="5" presStyleCnt="7">
        <dgm:presLayoutVars>
          <dgm:chMax val="0"/>
          <dgm:chPref val="0"/>
          <dgm:bulletEnabled val="1"/>
        </dgm:presLayoutVars>
      </dgm:prSet>
      <dgm:spPr/>
      <dgm:t>
        <a:bodyPr/>
        <a:lstStyle/>
        <a:p>
          <a:endParaRPr lang="es-MX"/>
        </a:p>
      </dgm:t>
    </dgm:pt>
    <dgm:pt modelId="{0306B5CC-3267-45C2-A526-22431FEF862D}" type="pres">
      <dgm:prSet presAssocID="{EB87D571-63B5-4F60-90A3-5E05CE25DFE0}" presName="parTxOnlySpace" presStyleCnt="0"/>
      <dgm:spPr/>
    </dgm:pt>
    <dgm:pt modelId="{B865197B-30FD-43AA-85E4-F0ACA275883E}" type="pres">
      <dgm:prSet presAssocID="{8BAEE782-5301-485A-AD8C-3F576E3B2EE6}" presName="parTxOnly" presStyleLbl="node1" presStyleIdx="6" presStyleCnt="7">
        <dgm:presLayoutVars>
          <dgm:chMax val="0"/>
          <dgm:chPref val="0"/>
          <dgm:bulletEnabled val="1"/>
        </dgm:presLayoutVars>
      </dgm:prSet>
      <dgm:spPr/>
      <dgm:t>
        <a:bodyPr/>
        <a:lstStyle/>
        <a:p>
          <a:endParaRPr lang="es-MX"/>
        </a:p>
      </dgm:t>
    </dgm:pt>
  </dgm:ptLst>
  <dgm:cxnLst>
    <dgm:cxn modelId="{A235D5DD-BA1B-470D-AEA4-9B1675E444F2}" srcId="{86D6A503-803D-4F69-ABD1-78A313956707}" destId="{DC2A2210-0AC6-4CA3-BB5D-00429A87F418}" srcOrd="1" destOrd="0" parTransId="{026CCC56-15ED-491C-ABA4-107E40447022}" sibTransId="{359466C0-EBD1-4471-B321-0D19B10BC8D0}"/>
    <dgm:cxn modelId="{258E03FF-82A5-460C-97CB-B7E990598F38}" srcId="{86D6A503-803D-4F69-ABD1-78A313956707}" destId="{28C3A0D1-0173-4748-A2A5-243E3B3AC2E4}" srcOrd="2" destOrd="0" parTransId="{1DCB67B9-D618-42DF-A004-73DB08EEA8A1}" sibTransId="{9B5EC5D9-3C91-4323-B16F-F755B8BE6C25}"/>
    <dgm:cxn modelId="{0170C98C-8D52-40AA-B516-668377BC913C}" type="presOf" srcId="{28C3A0D1-0173-4748-A2A5-243E3B3AC2E4}" destId="{EF0E3C04-BEA4-49C0-8A1F-8AB2FB642337}" srcOrd="0" destOrd="0" presId="urn:microsoft.com/office/officeart/2005/8/layout/chevron1"/>
    <dgm:cxn modelId="{FC17786D-FC69-434B-AD55-09055DCFA850}" type="presOf" srcId="{866842A7-697D-47BC-B300-3A780C4E8AC9}" destId="{2B48CE97-3E14-4810-9F54-5849ACED7573}" srcOrd="0" destOrd="0" presId="urn:microsoft.com/office/officeart/2005/8/layout/chevron1"/>
    <dgm:cxn modelId="{D4A3347E-2D4E-41DF-9769-57C7F1CDC5DA}" srcId="{86D6A503-803D-4F69-ABD1-78A313956707}" destId="{6DAD555D-D7F2-4B9E-89F0-9970C3E5E9E3}" srcOrd="5" destOrd="0" parTransId="{BE7EC804-D77C-495A-9D08-43E5E977DB6A}" sibTransId="{EB87D571-63B5-4F60-90A3-5E05CE25DFE0}"/>
    <dgm:cxn modelId="{DD40586C-9333-4C68-875A-E4C4133F17DD}" type="presOf" srcId="{1A9121E1-4217-4AF9-830D-C793DEF4007B}" destId="{74D017A8-CD15-4242-89EF-CF8D3DEF190D}" srcOrd="0" destOrd="0" presId="urn:microsoft.com/office/officeart/2005/8/layout/chevron1"/>
    <dgm:cxn modelId="{0D87B443-7B3D-4F4A-A6DB-A99A291C993E}" type="presOf" srcId="{DC2A2210-0AC6-4CA3-BB5D-00429A87F418}" destId="{BD95F0C4-308A-4857-9D53-B58793B0D949}" srcOrd="0" destOrd="0" presId="urn:microsoft.com/office/officeart/2005/8/layout/chevron1"/>
    <dgm:cxn modelId="{01D66A74-E162-43F1-8601-2BC42FEA4BD0}" srcId="{86D6A503-803D-4F69-ABD1-78A313956707}" destId="{1A9121E1-4217-4AF9-830D-C793DEF4007B}" srcOrd="3" destOrd="0" parTransId="{49E6523C-1037-4D33-A75B-F1D1D95E6934}" sibTransId="{AB52B72B-326D-4178-BB5B-6FA77AA8ACC4}"/>
    <dgm:cxn modelId="{B6C0F0CC-EE55-4437-AE15-36698BC06FA3}" srcId="{86D6A503-803D-4F69-ABD1-78A313956707}" destId="{8BAEE782-5301-485A-AD8C-3F576E3B2EE6}" srcOrd="6" destOrd="0" parTransId="{61F8FD32-7889-4458-805B-66BC0675C328}" sibTransId="{D9506E7C-99CD-4A55-923E-52DB3DA06CD3}"/>
    <dgm:cxn modelId="{8574DBF9-B979-4E99-AB20-384141A89FDC}" type="presOf" srcId="{86D6A503-803D-4F69-ABD1-78A313956707}" destId="{A1F5B6F9-A93F-4BA0-A3D5-E35F1B467074}" srcOrd="0" destOrd="0" presId="urn:microsoft.com/office/officeart/2005/8/layout/chevron1"/>
    <dgm:cxn modelId="{FAD077E7-6444-446A-9526-AC5D324578E9}" srcId="{86D6A503-803D-4F69-ABD1-78A313956707}" destId="{866842A7-697D-47BC-B300-3A780C4E8AC9}" srcOrd="4" destOrd="0" parTransId="{71F01C31-E676-44A7-8FEC-137BB5F748C9}" sibTransId="{B81AD657-2621-438E-A8A6-0F72B0AC5432}"/>
    <dgm:cxn modelId="{B2811E33-DA0C-4AC2-BA80-3282DD2144A6}" type="presOf" srcId="{8BAEE782-5301-485A-AD8C-3F576E3B2EE6}" destId="{B865197B-30FD-43AA-85E4-F0ACA275883E}" srcOrd="0" destOrd="0" presId="urn:microsoft.com/office/officeart/2005/8/layout/chevron1"/>
    <dgm:cxn modelId="{2AAE75D3-E495-49EB-9F09-15D7E893A84F}" type="presOf" srcId="{6DAD555D-D7F2-4B9E-89F0-9970C3E5E9E3}" destId="{4DDF2DDC-8B4B-4247-9CBC-F69A05244632}" srcOrd="0" destOrd="0" presId="urn:microsoft.com/office/officeart/2005/8/layout/chevron1"/>
    <dgm:cxn modelId="{8067107A-0925-4207-AF73-037E9F4E66D3}" srcId="{86D6A503-803D-4F69-ABD1-78A313956707}" destId="{24AE57B8-5A65-416F-B38A-D7EB312481B1}" srcOrd="0" destOrd="0" parTransId="{61A66ABA-CD45-415D-A3B0-75E2D24E9EF4}" sibTransId="{793DCB34-7E24-484E-B77F-F23BB8B5FA78}"/>
    <dgm:cxn modelId="{47CF9E5F-61E0-4288-8E3E-FBDE8735F3C2}" type="presOf" srcId="{24AE57B8-5A65-416F-B38A-D7EB312481B1}" destId="{796BFE84-476E-4102-A558-251462F7AF30}" srcOrd="0" destOrd="0" presId="urn:microsoft.com/office/officeart/2005/8/layout/chevron1"/>
    <dgm:cxn modelId="{C84935A4-314A-4FD7-AF56-4BEDF3C7498A}" type="presParOf" srcId="{A1F5B6F9-A93F-4BA0-A3D5-E35F1B467074}" destId="{796BFE84-476E-4102-A558-251462F7AF30}" srcOrd="0" destOrd="0" presId="urn:microsoft.com/office/officeart/2005/8/layout/chevron1"/>
    <dgm:cxn modelId="{4D280E6C-7BFD-4ED4-8313-BCF94F7B3AF4}" type="presParOf" srcId="{A1F5B6F9-A93F-4BA0-A3D5-E35F1B467074}" destId="{58D5ABC0-CCC7-4CAE-B4E0-A028D06C706E}" srcOrd="1" destOrd="0" presId="urn:microsoft.com/office/officeart/2005/8/layout/chevron1"/>
    <dgm:cxn modelId="{F53405CE-349F-4633-A1B4-C6D7BEC783BC}" type="presParOf" srcId="{A1F5B6F9-A93F-4BA0-A3D5-E35F1B467074}" destId="{BD95F0C4-308A-4857-9D53-B58793B0D949}" srcOrd="2" destOrd="0" presId="urn:microsoft.com/office/officeart/2005/8/layout/chevron1"/>
    <dgm:cxn modelId="{5258EC61-03B0-4B3C-BC55-8C276CD24BB1}" type="presParOf" srcId="{A1F5B6F9-A93F-4BA0-A3D5-E35F1B467074}" destId="{10CAE7F3-C175-4205-B38F-30B284DD0FDC}" srcOrd="3" destOrd="0" presId="urn:microsoft.com/office/officeart/2005/8/layout/chevron1"/>
    <dgm:cxn modelId="{D9E87E73-7386-4928-91D5-0920361ADFD2}" type="presParOf" srcId="{A1F5B6F9-A93F-4BA0-A3D5-E35F1B467074}" destId="{EF0E3C04-BEA4-49C0-8A1F-8AB2FB642337}" srcOrd="4" destOrd="0" presId="urn:microsoft.com/office/officeart/2005/8/layout/chevron1"/>
    <dgm:cxn modelId="{54D75946-E9AA-4C75-AC5C-61BFBF8A0480}" type="presParOf" srcId="{A1F5B6F9-A93F-4BA0-A3D5-E35F1B467074}" destId="{1C2AF796-77F0-4269-BD01-3BA85664AEEF}" srcOrd="5" destOrd="0" presId="urn:microsoft.com/office/officeart/2005/8/layout/chevron1"/>
    <dgm:cxn modelId="{A2505A21-D85E-4415-BA78-E3055F1ABF2E}" type="presParOf" srcId="{A1F5B6F9-A93F-4BA0-A3D5-E35F1B467074}" destId="{74D017A8-CD15-4242-89EF-CF8D3DEF190D}" srcOrd="6" destOrd="0" presId="urn:microsoft.com/office/officeart/2005/8/layout/chevron1"/>
    <dgm:cxn modelId="{24C830DA-80D3-4238-BC69-87132F097F6B}" type="presParOf" srcId="{A1F5B6F9-A93F-4BA0-A3D5-E35F1B467074}" destId="{8E87E02F-3488-4581-85AB-28CB4A10DE00}" srcOrd="7" destOrd="0" presId="urn:microsoft.com/office/officeart/2005/8/layout/chevron1"/>
    <dgm:cxn modelId="{AFB5D9AA-C815-4150-B684-E7BBAAE70FE0}" type="presParOf" srcId="{A1F5B6F9-A93F-4BA0-A3D5-E35F1B467074}" destId="{2B48CE97-3E14-4810-9F54-5849ACED7573}" srcOrd="8" destOrd="0" presId="urn:microsoft.com/office/officeart/2005/8/layout/chevron1"/>
    <dgm:cxn modelId="{DAC00090-4220-4956-826A-B11945C5B581}" type="presParOf" srcId="{A1F5B6F9-A93F-4BA0-A3D5-E35F1B467074}" destId="{33D82083-8269-41AC-8690-1F5279B21B75}" srcOrd="9" destOrd="0" presId="urn:microsoft.com/office/officeart/2005/8/layout/chevron1"/>
    <dgm:cxn modelId="{DF4D9646-E9B2-4C3A-9E6E-4E620DCC8A3D}" type="presParOf" srcId="{A1F5B6F9-A93F-4BA0-A3D5-E35F1B467074}" destId="{4DDF2DDC-8B4B-4247-9CBC-F69A05244632}" srcOrd="10" destOrd="0" presId="urn:microsoft.com/office/officeart/2005/8/layout/chevron1"/>
    <dgm:cxn modelId="{2EE2E1FC-7B5D-4F0F-A194-AED27DD25C6C}" type="presParOf" srcId="{A1F5B6F9-A93F-4BA0-A3D5-E35F1B467074}" destId="{0306B5CC-3267-45C2-A526-22431FEF862D}" srcOrd="11" destOrd="0" presId="urn:microsoft.com/office/officeart/2005/8/layout/chevron1"/>
    <dgm:cxn modelId="{F6B51351-5F6B-4CEB-8041-5E976841CA64}" type="presParOf" srcId="{A1F5B6F9-A93F-4BA0-A3D5-E35F1B467074}" destId="{B865197B-30FD-43AA-85E4-F0ACA275883E}"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864ED7-93EB-4B3E-858C-2A9CA092A50C}" type="doc">
      <dgm:prSet loTypeId="urn:microsoft.com/office/officeart/2005/8/layout/funnel1" loCatId="process" qsTypeId="urn:microsoft.com/office/officeart/2005/8/quickstyle/simple1" qsCatId="simple" csTypeId="urn:microsoft.com/office/officeart/2005/8/colors/colorful4" csCatId="colorful" phldr="1"/>
      <dgm:spPr/>
      <dgm:t>
        <a:bodyPr/>
        <a:lstStyle/>
        <a:p>
          <a:endParaRPr lang="es-MX"/>
        </a:p>
      </dgm:t>
    </dgm:pt>
    <dgm:pt modelId="{A1B0E97E-E435-43A3-85E8-E61FA3826DD0}">
      <dgm:prSet phldrT="[Texto]"/>
      <dgm:spPr/>
      <dgm:t>
        <a:bodyPr/>
        <a:lstStyle/>
        <a:p>
          <a:r>
            <a:rPr lang="es-MX" dirty="0" smtClean="0"/>
            <a:t>Recopilación</a:t>
          </a:r>
          <a:endParaRPr lang="es-MX" dirty="0"/>
        </a:p>
      </dgm:t>
    </dgm:pt>
    <dgm:pt modelId="{EB5A0C1B-D67F-4BAF-B65F-95CC38235C73}" type="parTrans" cxnId="{EA26AB42-1723-4AC1-B568-4C7254AE9F69}">
      <dgm:prSet/>
      <dgm:spPr/>
      <dgm:t>
        <a:bodyPr/>
        <a:lstStyle/>
        <a:p>
          <a:endParaRPr lang="es-MX"/>
        </a:p>
      </dgm:t>
    </dgm:pt>
    <dgm:pt modelId="{36B06C56-1898-40BE-84C2-53968EEF8D62}" type="sibTrans" cxnId="{EA26AB42-1723-4AC1-B568-4C7254AE9F69}">
      <dgm:prSet/>
      <dgm:spPr/>
      <dgm:t>
        <a:bodyPr/>
        <a:lstStyle/>
        <a:p>
          <a:endParaRPr lang="es-MX"/>
        </a:p>
      </dgm:t>
    </dgm:pt>
    <dgm:pt modelId="{AD93FAB6-5611-4749-9B04-0464B237EC3F}">
      <dgm:prSet phldrT="[Texto]"/>
      <dgm:spPr/>
      <dgm:t>
        <a:bodyPr/>
        <a:lstStyle/>
        <a:p>
          <a:r>
            <a:rPr lang="es-MX" dirty="0" smtClean="0"/>
            <a:t>Observación </a:t>
          </a:r>
          <a:endParaRPr lang="es-MX" dirty="0"/>
        </a:p>
      </dgm:t>
    </dgm:pt>
    <dgm:pt modelId="{AB4EEEB5-8FE4-455B-AEEE-5568698D3DD9}" type="parTrans" cxnId="{813179B8-D722-4114-AB9C-3E6DC358A780}">
      <dgm:prSet/>
      <dgm:spPr/>
      <dgm:t>
        <a:bodyPr/>
        <a:lstStyle/>
        <a:p>
          <a:endParaRPr lang="es-MX"/>
        </a:p>
      </dgm:t>
    </dgm:pt>
    <dgm:pt modelId="{70705EB6-870A-41DD-BDE8-F291C2F66C02}" type="sibTrans" cxnId="{813179B8-D722-4114-AB9C-3E6DC358A780}">
      <dgm:prSet/>
      <dgm:spPr/>
      <dgm:t>
        <a:bodyPr/>
        <a:lstStyle/>
        <a:p>
          <a:endParaRPr lang="es-MX"/>
        </a:p>
      </dgm:t>
    </dgm:pt>
    <dgm:pt modelId="{A3FCA12B-461B-4140-A75E-43BDE8614D98}">
      <dgm:prSet phldrT="[Texto]"/>
      <dgm:spPr/>
      <dgm:t>
        <a:bodyPr/>
        <a:lstStyle/>
        <a:p>
          <a:r>
            <a:rPr lang="es-MX" dirty="0" smtClean="0"/>
            <a:t>Organización</a:t>
          </a:r>
          <a:endParaRPr lang="es-MX" dirty="0"/>
        </a:p>
      </dgm:t>
    </dgm:pt>
    <dgm:pt modelId="{A1EB6040-954D-4A4D-8A1A-017579B17169}" type="parTrans" cxnId="{05EE1273-6020-4A38-99D8-A018CF5A3606}">
      <dgm:prSet/>
      <dgm:spPr/>
      <dgm:t>
        <a:bodyPr/>
        <a:lstStyle/>
        <a:p>
          <a:endParaRPr lang="es-MX"/>
        </a:p>
      </dgm:t>
    </dgm:pt>
    <dgm:pt modelId="{5B952E3F-97EE-4EFD-AF92-C29DDE5C6864}" type="sibTrans" cxnId="{05EE1273-6020-4A38-99D8-A018CF5A3606}">
      <dgm:prSet/>
      <dgm:spPr/>
      <dgm:t>
        <a:bodyPr/>
        <a:lstStyle/>
        <a:p>
          <a:endParaRPr lang="es-MX"/>
        </a:p>
      </dgm:t>
    </dgm:pt>
    <dgm:pt modelId="{4F73C458-E4F9-4516-B18B-B9DF2FA2706C}">
      <dgm:prSet phldrT="[Texto]"/>
      <dgm:spPr/>
      <dgm:t>
        <a:bodyPr/>
        <a:lstStyle/>
        <a:p>
          <a:r>
            <a:rPr lang="es-MX" dirty="0" smtClean="0"/>
            <a:t>Síntesis de la información</a:t>
          </a:r>
          <a:endParaRPr lang="es-MX" dirty="0"/>
        </a:p>
      </dgm:t>
    </dgm:pt>
    <dgm:pt modelId="{4FDF4070-6CD0-4F29-83E1-8E7140121EBC}" type="parTrans" cxnId="{ACE08F8F-1E73-4554-9667-EE19D8FE322C}">
      <dgm:prSet/>
      <dgm:spPr/>
      <dgm:t>
        <a:bodyPr/>
        <a:lstStyle/>
        <a:p>
          <a:endParaRPr lang="es-MX"/>
        </a:p>
      </dgm:t>
    </dgm:pt>
    <dgm:pt modelId="{969C75A6-4EB0-4354-9037-417D856F9A91}" type="sibTrans" cxnId="{ACE08F8F-1E73-4554-9667-EE19D8FE322C}">
      <dgm:prSet/>
      <dgm:spPr/>
      <dgm:t>
        <a:bodyPr/>
        <a:lstStyle/>
        <a:p>
          <a:endParaRPr lang="es-MX"/>
        </a:p>
      </dgm:t>
    </dgm:pt>
    <dgm:pt modelId="{70D73326-3E80-4707-ACAE-E5269C9E37FA}" type="pres">
      <dgm:prSet presAssocID="{D4864ED7-93EB-4B3E-858C-2A9CA092A50C}" presName="Name0" presStyleCnt="0">
        <dgm:presLayoutVars>
          <dgm:chMax val="4"/>
          <dgm:resizeHandles val="exact"/>
        </dgm:presLayoutVars>
      </dgm:prSet>
      <dgm:spPr/>
      <dgm:t>
        <a:bodyPr/>
        <a:lstStyle/>
        <a:p>
          <a:endParaRPr lang="es-MX"/>
        </a:p>
      </dgm:t>
    </dgm:pt>
    <dgm:pt modelId="{0B8B62C6-E0AF-4815-8465-0A85D8AC6F8F}" type="pres">
      <dgm:prSet presAssocID="{D4864ED7-93EB-4B3E-858C-2A9CA092A50C}" presName="ellipse" presStyleLbl="trBgShp" presStyleIdx="0" presStyleCnt="1"/>
      <dgm:spPr/>
    </dgm:pt>
    <dgm:pt modelId="{6535BA43-C41E-40A7-9D0F-2B470F97C425}" type="pres">
      <dgm:prSet presAssocID="{D4864ED7-93EB-4B3E-858C-2A9CA092A50C}" presName="arrow1" presStyleLbl="fgShp" presStyleIdx="0" presStyleCnt="1"/>
      <dgm:spPr/>
    </dgm:pt>
    <dgm:pt modelId="{FFF4FCEA-3D04-4C5B-A603-54C59EF995E3}" type="pres">
      <dgm:prSet presAssocID="{D4864ED7-93EB-4B3E-858C-2A9CA092A50C}" presName="rectangle" presStyleLbl="revTx" presStyleIdx="0" presStyleCnt="1">
        <dgm:presLayoutVars>
          <dgm:bulletEnabled val="1"/>
        </dgm:presLayoutVars>
      </dgm:prSet>
      <dgm:spPr/>
      <dgm:t>
        <a:bodyPr/>
        <a:lstStyle/>
        <a:p>
          <a:endParaRPr lang="es-MX"/>
        </a:p>
      </dgm:t>
    </dgm:pt>
    <dgm:pt modelId="{5E688DC7-C535-412E-8ED7-8B9F4D4DCEB9}" type="pres">
      <dgm:prSet presAssocID="{AD93FAB6-5611-4749-9B04-0464B237EC3F}" presName="item1" presStyleLbl="node1" presStyleIdx="0" presStyleCnt="3">
        <dgm:presLayoutVars>
          <dgm:bulletEnabled val="1"/>
        </dgm:presLayoutVars>
      </dgm:prSet>
      <dgm:spPr/>
      <dgm:t>
        <a:bodyPr/>
        <a:lstStyle/>
        <a:p>
          <a:endParaRPr lang="es-MX"/>
        </a:p>
      </dgm:t>
    </dgm:pt>
    <dgm:pt modelId="{10C17ED0-4E7C-4474-A2C1-404DAEB83426}" type="pres">
      <dgm:prSet presAssocID="{A3FCA12B-461B-4140-A75E-43BDE8614D98}" presName="item2" presStyleLbl="node1" presStyleIdx="1" presStyleCnt="3">
        <dgm:presLayoutVars>
          <dgm:bulletEnabled val="1"/>
        </dgm:presLayoutVars>
      </dgm:prSet>
      <dgm:spPr/>
      <dgm:t>
        <a:bodyPr/>
        <a:lstStyle/>
        <a:p>
          <a:endParaRPr lang="es-MX"/>
        </a:p>
      </dgm:t>
    </dgm:pt>
    <dgm:pt modelId="{D5482B98-8BCB-49D5-99A2-0D72C7F49ED1}" type="pres">
      <dgm:prSet presAssocID="{4F73C458-E4F9-4516-B18B-B9DF2FA2706C}" presName="item3" presStyleLbl="node1" presStyleIdx="2" presStyleCnt="3">
        <dgm:presLayoutVars>
          <dgm:bulletEnabled val="1"/>
        </dgm:presLayoutVars>
      </dgm:prSet>
      <dgm:spPr/>
      <dgm:t>
        <a:bodyPr/>
        <a:lstStyle/>
        <a:p>
          <a:endParaRPr lang="es-MX"/>
        </a:p>
      </dgm:t>
    </dgm:pt>
    <dgm:pt modelId="{3F615A94-63C2-495F-ACC2-E1CBA9720D68}" type="pres">
      <dgm:prSet presAssocID="{D4864ED7-93EB-4B3E-858C-2A9CA092A50C}" presName="funnel" presStyleLbl="trAlignAcc1" presStyleIdx="0" presStyleCnt="1" custLinFactNeighborX="-779" custLinFactNeighborY="-1461"/>
      <dgm:spPr/>
    </dgm:pt>
  </dgm:ptLst>
  <dgm:cxnLst>
    <dgm:cxn modelId="{ACE08F8F-1E73-4554-9667-EE19D8FE322C}" srcId="{D4864ED7-93EB-4B3E-858C-2A9CA092A50C}" destId="{4F73C458-E4F9-4516-B18B-B9DF2FA2706C}" srcOrd="3" destOrd="0" parTransId="{4FDF4070-6CD0-4F29-83E1-8E7140121EBC}" sibTransId="{969C75A6-4EB0-4354-9037-417D856F9A91}"/>
    <dgm:cxn modelId="{7BC33358-696D-40F2-A548-47CFF6F2FCD5}" type="presOf" srcId="{4F73C458-E4F9-4516-B18B-B9DF2FA2706C}" destId="{FFF4FCEA-3D04-4C5B-A603-54C59EF995E3}" srcOrd="0" destOrd="0" presId="urn:microsoft.com/office/officeart/2005/8/layout/funnel1"/>
    <dgm:cxn modelId="{23F12BFD-463F-4817-9BD0-48083D540D80}" type="presOf" srcId="{AD93FAB6-5611-4749-9B04-0464B237EC3F}" destId="{10C17ED0-4E7C-4474-A2C1-404DAEB83426}" srcOrd="0" destOrd="0" presId="urn:microsoft.com/office/officeart/2005/8/layout/funnel1"/>
    <dgm:cxn modelId="{2CE8039C-BE73-40F7-86AA-DFA41345BA58}" type="presOf" srcId="{A1B0E97E-E435-43A3-85E8-E61FA3826DD0}" destId="{D5482B98-8BCB-49D5-99A2-0D72C7F49ED1}" srcOrd="0" destOrd="0" presId="urn:microsoft.com/office/officeart/2005/8/layout/funnel1"/>
    <dgm:cxn modelId="{E13C4509-0C90-429A-A065-7AD77AA5DFCF}" type="presOf" srcId="{D4864ED7-93EB-4B3E-858C-2A9CA092A50C}" destId="{70D73326-3E80-4707-ACAE-E5269C9E37FA}" srcOrd="0" destOrd="0" presId="urn:microsoft.com/office/officeart/2005/8/layout/funnel1"/>
    <dgm:cxn modelId="{A8E887C7-BEC1-4153-AC5A-8AA396CDEBDE}" type="presOf" srcId="{A3FCA12B-461B-4140-A75E-43BDE8614D98}" destId="{5E688DC7-C535-412E-8ED7-8B9F4D4DCEB9}" srcOrd="0" destOrd="0" presId="urn:microsoft.com/office/officeart/2005/8/layout/funnel1"/>
    <dgm:cxn modelId="{05EE1273-6020-4A38-99D8-A018CF5A3606}" srcId="{D4864ED7-93EB-4B3E-858C-2A9CA092A50C}" destId="{A3FCA12B-461B-4140-A75E-43BDE8614D98}" srcOrd="2" destOrd="0" parTransId="{A1EB6040-954D-4A4D-8A1A-017579B17169}" sibTransId="{5B952E3F-97EE-4EFD-AF92-C29DDE5C6864}"/>
    <dgm:cxn modelId="{813179B8-D722-4114-AB9C-3E6DC358A780}" srcId="{D4864ED7-93EB-4B3E-858C-2A9CA092A50C}" destId="{AD93FAB6-5611-4749-9B04-0464B237EC3F}" srcOrd="1" destOrd="0" parTransId="{AB4EEEB5-8FE4-455B-AEEE-5568698D3DD9}" sibTransId="{70705EB6-870A-41DD-BDE8-F291C2F66C02}"/>
    <dgm:cxn modelId="{EA26AB42-1723-4AC1-B568-4C7254AE9F69}" srcId="{D4864ED7-93EB-4B3E-858C-2A9CA092A50C}" destId="{A1B0E97E-E435-43A3-85E8-E61FA3826DD0}" srcOrd="0" destOrd="0" parTransId="{EB5A0C1B-D67F-4BAF-B65F-95CC38235C73}" sibTransId="{36B06C56-1898-40BE-84C2-53968EEF8D62}"/>
    <dgm:cxn modelId="{9CA589BF-FE86-4B60-AC63-7CE161496B66}" type="presParOf" srcId="{70D73326-3E80-4707-ACAE-E5269C9E37FA}" destId="{0B8B62C6-E0AF-4815-8465-0A85D8AC6F8F}" srcOrd="0" destOrd="0" presId="urn:microsoft.com/office/officeart/2005/8/layout/funnel1"/>
    <dgm:cxn modelId="{133B7CE7-8479-4568-8191-54B6EF4A8E30}" type="presParOf" srcId="{70D73326-3E80-4707-ACAE-E5269C9E37FA}" destId="{6535BA43-C41E-40A7-9D0F-2B470F97C425}" srcOrd="1" destOrd="0" presId="urn:microsoft.com/office/officeart/2005/8/layout/funnel1"/>
    <dgm:cxn modelId="{B1EFCB01-873A-4C13-ABE2-3C02371AFFF9}" type="presParOf" srcId="{70D73326-3E80-4707-ACAE-E5269C9E37FA}" destId="{FFF4FCEA-3D04-4C5B-A603-54C59EF995E3}" srcOrd="2" destOrd="0" presId="urn:microsoft.com/office/officeart/2005/8/layout/funnel1"/>
    <dgm:cxn modelId="{F57F0849-6706-4CDB-AE24-840FA6541E08}" type="presParOf" srcId="{70D73326-3E80-4707-ACAE-E5269C9E37FA}" destId="{5E688DC7-C535-412E-8ED7-8B9F4D4DCEB9}" srcOrd="3" destOrd="0" presId="urn:microsoft.com/office/officeart/2005/8/layout/funnel1"/>
    <dgm:cxn modelId="{59AD4CA3-0EF6-4A4C-BF5E-2412FF1DC31B}" type="presParOf" srcId="{70D73326-3E80-4707-ACAE-E5269C9E37FA}" destId="{10C17ED0-4E7C-4474-A2C1-404DAEB83426}" srcOrd="4" destOrd="0" presId="urn:microsoft.com/office/officeart/2005/8/layout/funnel1"/>
    <dgm:cxn modelId="{8775068F-846B-4C0F-ADBD-D91780FBD1F4}" type="presParOf" srcId="{70D73326-3E80-4707-ACAE-E5269C9E37FA}" destId="{D5482B98-8BCB-49D5-99A2-0D72C7F49ED1}" srcOrd="5" destOrd="0" presId="urn:microsoft.com/office/officeart/2005/8/layout/funnel1"/>
    <dgm:cxn modelId="{7804632C-3BAE-476F-ACCE-DA652A46B7E8}" type="presParOf" srcId="{70D73326-3E80-4707-ACAE-E5269C9E37FA}" destId="{3F615A94-63C2-495F-ACC2-E1CBA9720D68}"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D0D4D1-6CA2-4361-BBA3-285BA7080CAF}" type="doc">
      <dgm:prSet loTypeId="urn:microsoft.com/office/officeart/2005/8/layout/hProcess9" loCatId="process" qsTypeId="urn:microsoft.com/office/officeart/2005/8/quickstyle/simple1" qsCatId="simple" csTypeId="urn:microsoft.com/office/officeart/2005/8/colors/colorful4" csCatId="colorful" phldr="1"/>
      <dgm:spPr/>
    </dgm:pt>
    <dgm:pt modelId="{E63B464B-A96A-4331-962C-C458BF706AA0}">
      <dgm:prSet phldrT="[Texto]"/>
      <dgm:spPr/>
      <dgm:t>
        <a:bodyPr/>
        <a:lstStyle/>
        <a:p>
          <a:r>
            <a:rPr lang="es-MX" dirty="0" smtClean="0"/>
            <a:t>Planifica</a:t>
          </a:r>
          <a:endParaRPr lang="es-MX" dirty="0"/>
        </a:p>
      </dgm:t>
    </dgm:pt>
    <dgm:pt modelId="{6FDE176B-CADB-403F-BACC-B0FC519AA5CD}" type="parTrans" cxnId="{BCB6CD82-F887-40BB-A96C-9A0386D36AE0}">
      <dgm:prSet/>
      <dgm:spPr/>
      <dgm:t>
        <a:bodyPr/>
        <a:lstStyle/>
        <a:p>
          <a:endParaRPr lang="es-MX"/>
        </a:p>
      </dgm:t>
    </dgm:pt>
    <dgm:pt modelId="{9FE451E8-FEA8-4949-8498-5C81076B2189}" type="sibTrans" cxnId="{BCB6CD82-F887-40BB-A96C-9A0386D36AE0}">
      <dgm:prSet/>
      <dgm:spPr/>
      <dgm:t>
        <a:bodyPr/>
        <a:lstStyle/>
        <a:p>
          <a:endParaRPr lang="es-MX"/>
        </a:p>
      </dgm:t>
    </dgm:pt>
    <dgm:pt modelId="{D594AB28-E725-4C93-9A3F-F5226189BD40}">
      <dgm:prSet phldrT="[Texto]"/>
      <dgm:spPr/>
      <dgm:t>
        <a:bodyPr/>
        <a:lstStyle/>
        <a:p>
          <a:r>
            <a:rPr lang="es-MX" dirty="0" smtClean="0"/>
            <a:t>Elige Tema</a:t>
          </a:r>
          <a:endParaRPr lang="es-MX" dirty="0"/>
        </a:p>
      </dgm:t>
    </dgm:pt>
    <dgm:pt modelId="{63BC17FD-F226-43CD-8ADD-F5BCD7C3EC28}" type="parTrans" cxnId="{EA14EC5F-AFA1-4A92-8505-6982F462E6C0}">
      <dgm:prSet/>
      <dgm:spPr/>
      <dgm:t>
        <a:bodyPr/>
        <a:lstStyle/>
        <a:p>
          <a:endParaRPr lang="es-MX"/>
        </a:p>
      </dgm:t>
    </dgm:pt>
    <dgm:pt modelId="{7D329032-F9EB-4984-948A-F94EF2F340CE}" type="sibTrans" cxnId="{EA14EC5F-AFA1-4A92-8505-6982F462E6C0}">
      <dgm:prSet/>
      <dgm:spPr/>
      <dgm:t>
        <a:bodyPr/>
        <a:lstStyle/>
        <a:p>
          <a:endParaRPr lang="es-MX"/>
        </a:p>
      </dgm:t>
    </dgm:pt>
    <dgm:pt modelId="{289A98C1-18C0-495A-894B-2F6EDABD1829}">
      <dgm:prSet phldrT="[Texto]"/>
      <dgm:spPr/>
      <dgm:t>
        <a:bodyPr/>
        <a:lstStyle/>
        <a:p>
          <a:r>
            <a:rPr lang="es-MX" dirty="0" smtClean="0"/>
            <a:t>Facilita</a:t>
          </a:r>
          <a:endParaRPr lang="es-MX" dirty="0"/>
        </a:p>
      </dgm:t>
    </dgm:pt>
    <dgm:pt modelId="{074044FC-EEF0-4ECA-9E2A-29E45A84D4DA}" type="parTrans" cxnId="{E91C7A3D-5851-4E6D-8C38-849C7AED00A2}">
      <dgm:prSet/>
      <dgm:spPr/>
      <dgm:t>
        <a:bodyPr/>
        <a:lstStyle/>
        <a:p>
          <a:endParaRPr lang="es-MX"/>
        </a:p>
      </dgm:t>
    </dgm:pt>
    <dgm:pt modelId="{EED0DCE4-A277-4517-A651-E439F643C351}" type="sibTrans" cxnId="{E91C7A3D-5851-4E6D-8C38-849C7AED00A2}">
      <dgm:prSet/>
      <dgm:spPr/>
      <dgm:t>
        <a:bodyPr/>
        <a:lstStyle/>
        <a:p>
          <a:endParaRPr lang="es-MX"/>
        </a:p>
      </dgm:t>
    </dgm:pt>
    <dgm:pt modelId="{2F8AFB04-24D3-4D6D-8A57-E61ADF1756D1}">
      <dgm:prSet/>
      <dgm:spPr/>
      <dgm:t>
        <a:bodyPr/>
        <a:lstStyle/>
        <a:p>
          <a:r>
            <a:rPr lang="es-MX" dirty="0" smtClean="0"/>
            <a:t>Elige Color</a:t>
          </a:r>
          <a:endParaRPr lang="es-MX" dirty="0"/>
        </a:p>
      </dgm:t>
    </dgm:pt>
    <dgm:pt modelId="{C9037A6E-AFBF-4F7D-9951-3FD45BCB77FD}" type="parTrans" cxnId="{7E30754F-05E9-45F9-954F-9D13EE2A941C}">
      <dgm:prSet/>
      <dgm:spPr/>
      <dgm:t>
        <a:bodyPr/>
        <a:lstStyle/>
        <a:p>
          <a:endParaRPr lang="es-MX"/>
        </a:p>
      </dgm:t>
    </dgm:pt>
    <dgm:pt modelId="{10CC83CC-C3E2-441E-95BB-CF0F30E6C83E}" type="sibTrans" cxnId="{7E30754F-05E9-45F9-954F-9D13EE2A941C}">
      <dgm:prSet/>
      <dgm:spPr/>
      <dgm:t>
        <a:bodyPr/>
        <a:lstStyle/>
        <a:p>
          <a:endParaRPr lang="es-MX"/>
        </a:p>
      </dgm:t>
    </dgm:pt>
    <dgm:pt modelId="{B0A52203-8B44-4CE7-B2C5-54A625742E4D}">
      <dgm:prSet/>
      <dgm:spPr/>
      <dgm:t>
        <a:bodyPr/>
        <a:lstStyle/>
        <a:p>
          <a:r>
            <a:rPr lang="es-MX" dirty="0" smtClean="0"/>
            <a:t>Elige Tipografía</a:t>
          </a:r>
          <a:endParaRPr lang="es-MX" dirty="0"/>
        </a:p>
      </dgm:t>
    </dgm:pt>
    <dgm:pt modelId="{CF84BBC7-0F66-4527-997B-8CC696006BD6}" type="parTrans" cxnId="{2501FEFC-4303-4533-A781-5B58085E465E}">
      <dgm:prSet/>
      <dgm:spPr/>
      <dgm:t>
        <a:bodyPr/>
        <a:lstStyle/>
        <a:p>
          <a:endParaRPr lang="es-MX"/>
        </a:p>
      </dgm:t>
    </dgm:pt>
    <dgm:pt modelId="{09C82C6A-57E3-4E80-AD0D-92CF22465FAC}" type="sibTrans" cxnId="{2501FEFC-4303-4533-A781-5B58085E465E}">
      <dgm:prSet/>
      <dgm:spPr/>
      <dgm:t>
        <a:bodyPr/>
        <a:lstStyle/>
        <a:p>
          <a:endParaRPr lang="es-MX"/>
        </a:p>
      </dgm:t>
    </dgm:pt>
    <dgm:pt modelId="{AE9B2697-B1AB-47DF-A7CF-E7BC1E3EA801}">
      <dgm:prSet/>
      <dgm:spPr/>
      <dgm:t>
        <a:bodyPr/>
        <a:lstStyle/>
        <a:p>
          <a:r>
            <a:rPr lang="es-MX" dirty="0" smtClean="0"/>
            <a:t>Lectura rápida</a:t>
          </a:r>
          <a:endParaRPr lang="es-MX" dirty="0"/>
        </a:p>
      </dgm:t>
    </dgm:pt>
    <dgm:pt modelId="{1EC82E17-728A-4E45-93EF-0106066095DE}" type="parTrans" cxnId="{4F3B5E59-3D8B-4623-9067-036D003B0940}">
      <dgm:prSet/>
      <dgm:spPr/>
      <dgm:t>
        <a:bodyPr/>
        <a:lstStyle/>
        <a:p>
          <a:endParaRPr lang="es-MX"/>
        </a:p>
      </dgm:t>
    </dgm:pt>
    <dgm:pt modelId="{E22FA52F-529D-4823-A163-C3F9627E6F27}" type="sibTrans" cxnId="{4F3B5E59-3D8B-4623-9067-036D003B0940}">
      <dgm:prSet/>
      <dgm:spPr/>
      <dgm:t>
        <a:bodyPr/>
        <a:lstStyle/>
        <a:p>
          <a:endParaRPr lang="es-MX"/>
        </a:p>
      </dgm:t>
    </dgm:pt>
    <dgm:pt modelId="{22334D5A-21B2-4C1D-BB3B-955589C68146}">
      <dgm:prSet/>
      <dgm:spPr/>
      <dgm:t>
        <a:bodyPr/>
        <a:lstStyle/>
        <a:p>
          <a:r>
            <a:rPr lang="es-MX" dirty="0" smtClean="0"/>
            <a:t>Bibliografía</a:t>
          </a:r>
          <a:endParaRPr lang="es-MX" dirty="0"/>
        </a:p>
      </dgm:t>
    </dgm:pt>
    <dgm:pt modelId="{45C107EA-7F8E-42E1-B473-8D2598AB90F6}" type="parTrans" cxnId="{E4A825D5-D693-4187-A3AD-96ADC8F9BFD6}">
      <dgm:prSet/>
      <dgm:spPr/>
      <dgm:t>
        <a:bodyPr/>
        <a:lstStyle/>
        <a:p>
          <a:endParaRPr lang="es-MX"/>
        </a:p>
      </dgm:t>
    </dgm:pt>
    <dgm:pt modelId="{C455EBCA-9B64-486A-9D17-EB57B6853E4F}" type="sibTrans" cxnId="{E4A825D5-D693-4187-A3AD-96ADC8F9BFD6}">
      <dgm:prSet/>
      <dgm:spPr/>
      <dgm:t>
        <a:bodyPr/>
        <a:lstStyle/>
        <a:p>
          <a:endParaRPr lang="es-MX"/>
        </a:p>
      </dgm:t>
    </dgm:pt>
    <dgm:pt modelId="{0A49EBFA-B94E-4475-88B2-9A0793BE1E3E}">
      <dgm:prSet/>
      <dgm:spPr/>
      <dgm:t>
        <a:bodyPr/>
        <a:lstStyle/>
        <a:p>
          <a:r>
            <a:rPr lang="es-MX" dirty="0" smtClean="0"/>
            <a:t>Investiga</a:t>
          </a:r>
          <a:endParaRPr lang="es-MX" dirty="0"/>
        </a:p>
      </dgm:t>
    </dgm:pt>
    <dgm:pt modelId="{72ADE99A-BB57-40EE-BEA2-CF99D14C90FE}" type="parTrans" cxnId="{7C5B5F5A-CD42-42C2-9C3D-0B2EB148E569}">
      <dgm:prSet/>
      <dgm:spPr/>
      <dgm:t>
        <a:bodyPr/>
        <a:lstStyle/>
        <a:p>
          <a:endParaRPr lang="es-MX"/>
        </a:p>
      </dgm:t>
    </dgm:pt>
    <dgm:pt modelId="{EA772A92-AE19-490A-BED7-05E4B90CAF4A}" type="sibTrans" cxnId="{7C5B5F5A-CD42-42C2-9C3D-0B2EB148E569}">
      <dgm:prSet/>
      <dgm:spPr/>
      <dgm:t>
        <a:bodyPr/>
        <a:lstStyle/>
        <a:p>
          <a:endParaRPr lang="es-MX"/>
        </a:p>
      </dgm:t>
    </dgm:pt>
    <dgm:pt modelId="{7BAA857E-E43D-423E-B6AC-2EDFA3DDC89A}">
      <dgm:prSet/>
      <dgm:spPr/>
      <dgm:t>
        <a:bodyPr/>
        <a:lstStyle/>
        <a:p>
          <a:r>
            <a:rPr lang="es-MX" dirty="0" smtClean="0"/>
            <a:t>Sintetiza</a:t>
          </a:r>
          <a:endParaRPr lang="es-MX" dirty="0"/>
        </a:p>
      </dgm:t>
    </dgm:pt>
    <dgm:pt modelId="{B1B57118-E62C-4D62-9DA3-78FE300BED73}" type="parTrans" cxnId="{FF81E4BD-5FB5-403F-AB75-FA9D26771FE3}">
      <dgm:prSet/>
      <dgm:spPr/>
      <dgm:t>
        <a:bodyPr/>
        <a:lstStyle/>
        <a:p>
          <a:endParaRPr lang="es-MX"/>
        </a:p>
      </dgm:t>
    </dgm:pt>
    <dgm:pt modelId="{268FC09B-387C-481A-B943-185C581833DB}" type="sibTrans" cxnId="{FF81E4BD-5FB5-403F-AB75-FA9D26771FE3}">
      <dgm:prSet/>
      <dgm:spPr/>
      <dgm:t>
        <a:bodyPr/>
        <a:lstStyle/>
        <a:p>
          <a:endParaRPr lang="es-MX"/>
        </a:p>
      </dgm:t>
    </dgm:pt>
    <dgm:pt modelId="{70A5724D-66D2-46E0-B229-0AC102454FDB}">
      <dgm:prSet/>
      <dgm:spPr/>
      <dgm:t>
        <a:bodyPr/>
        <a:lstStyle/>
        <a:p>
          <a:r>
            <a:rPr lang="es-MX" dirty="0" smtClean="0"/>
            <a:t>Jerarquiza</a:t>
          </a:r>
          <a:endParaRPr lang="es-MX" dirty="0"/>
        </a:p>
      </dgm:t>
    </dgm:pt>
    <dgm:pt modelId="{67EBE6AC-75F3-429E-95AB-A4F3A256117B}" type="parTrans" cxnId="{7CA74AD5-3CC6-4144-8143-BCB6142DE69E}">
      <dgm:prSet/>
      <dgm:spPr/>
      <dgm:t>
        <a:bodyPr/>
        <a:lstStyle/>
        <a:p>
          <a:endParaRPr lang="es-MX"/>
        </a:p>
      </dgm:t>
    </dgm:pt>
    <dgm:pt modelId="{9754CD96-AC05-4516-8843-00646A88CE07}" type="sibTrans" cxnId="{7CA74AD5-3CC6-4144-8143-BCB6142DE69E}">
      <dgm:prSet/>
      <dgm:spPr/>
      <dgm:t>
        <a:bodyPr/>
        <a:lstStyle/>
        <a:p>
          <a:endParaRPr lang="es-MX"/>
        </a:p>
      </dgm:t>
    </dgm:pt>
    <dgm:pt modelId="{6E5DFDC6-947C-4202-8A5F-A5EFF235A855}" type="pres">
      <dgm:prSet presAssocID="{1CD0D4D1-6CA2-4361-BBA3-285BA7080CAF}" presName="CompostProcess" presStyleCnt="0">
        <dgm:presLayoutVars>
          <dgm:dir/>
          <dgm:resizeHandles val="exact"/>
        </dgm:presLayoutVars>
      </dgm:prSet>
      <dgm:spPr/>
    </dgm:pt>
    <dgm:pt modelId="{1EA19FCE-EAA1-4242-8907-7CF4F31D0532}" type="pres">
      <dgm:prSet presAssocID="{1CD0D4D1-6CA2-4361-BBA3-285BA7080CAF}" presName="arrow" presStyleLbl="bgShp" presStyleIdx="0" presStyleCnt="1"/>
      <dgm:spPr/>
    </dgm:pt>
    <dgm:pt modelId="{3A362B87-B0EE-4DBF-BA3C-5118BCD3B065}" type="pres">
      <dgm:prSet presAssocID="{1CD0D4D1-6CA2-4361-BBA3-285BA7080CAF}" presName="linearProcess" presStyleCnt="0"/>
      <dgm:spPr/>
    </dgm:pt>
    <dgm:pt modelId="{F1DBAC10-6A79-4993-82BA-46A8EF497BE7}" type="pres">
      <dgm:prSet presAssocID="{D594AB28-E725-4C93-9A3F-F5226189BD40}" presName="textNode" presStyleLbl="node1" presStyleIdx="0" presStyleCnt="10">
        <dgm:presLayoutVars>
          <dgm:bulletEnabled val="1"/>
        </dgm:presLayoutVars>
      </dgm:prSet>
      <dgm:spPr/>
      <dgm:t>
        <a:bodyPr/>
        <a:lstStyle/>
        <a:p>
          <a:endParaRPr lang="es-MX"/>
        </a:p>
      </dgm:t>
    </dgm:pt>
    <dgm:pt modelId="{3886CBD4-A0EC-4B95-8174-6184323857B1}" type="pres">
      <dgm:prSet presAssocID="{7D329032-F9EB-4984-948A-F94EF2F340CE}" presName="sibTrans" presStyleCnt="0"/>
      <dgm:spPr/>
    </dgm:pt>
    <dgm:pt modelId="{29DB52DA-FE33-4092-9140-5D87A767B7A4}" type="pres">
      <dgm:prSet presAssocID="{0A49EBFA-B94E-4475-88B2-9A0793BE1E3E}" presName="textNode" presStyleLbl="node1" presStyleIdx="1" presStyleCnt="10">
        <dgm:presLayoutVars>
          <dgm:bulletEnabled val="1"/>
        </dgm:presLayoutVars>
      </dgm:prSet>
      <dgm:spPr/>
      <dgm:t>
        <a:bodyPr/>
        <a:lstStyle/>
        <a:p>
          <a:endParaRPr lang="es-MX"/>
        </a:p>
      </dgm:t>
    </dgm:pt>
    <dgm:pt modelId="{DF311101-E120-4CF9-926D-6F3B320CE3EF}" type="pres">
      <dgm:prSet presAssocID="{EA772A92-AE19-490A-BED7-05E4B90CAF4A}" presName="sibTrans" presStyleCnt="0"/>
      <dgm:spPr/>
    </dgm:pt>
    <dgm:pt modelId="{6A6B94C5-91E9-4D82-94EA-6CD4337BD618}" type="pres">
      <dgm:prSet presAssocID="{7BAA857E-E43D-423E-B6AC-2EDFA3DDC89A}" presName="textNode" presStyleLbl="node1" presStyleIdx="2" presStyleCnt="10">
        <dgm:presLayoutVars>
          <dgm:bulletEnabled val="1"/>
        </dgm:presLayoutVars>
      </dgm:prSet>
      <dgm:spPr/>
      <dgm:t>
        <a:bodyPr/>
        <a:lstStyle/>
        <a:p>
          <a:endParaRPr lang="es-MX"/>
        </a:p>
      </dgm:t>
    </dgm:pt>
    <dgm:pt modelId="{75890754-EDBC-4560-BA51-BE38EEFFE728}" type="pres">
      <dgm:prSet presAssocID="{268FC09B-387C-481A-B943-185C581833DB}" presName="sibTrans" presStyleCnt="0"/>
      <dgm:spPr/>
    </dgm:pt>
    <dgm:pt modelId="{2E189E92-10A2-4B40-AFB4-874346994152}" type="pres">
      <dgm:prSet presAssocID="{70A5724D-66D2-46E0-B229-0AC102454FDB}" presName="textNode" presStyleLbl="node1" presStyleIdx="3" presStyleCnt="10">
        <dgm:presLayoutVars>
          <dgm:bulletEnabled val="1"/>
        </dgm:presLayoutVars>
      </dgm:prSet>
      <dgm:spPr/>
      <dgm:t>
        <a:bodyPr/>
        <a:lstStyle/>
        <a:p>
          <a:endParaRPr lang="es-MX"/>
        </a:p>
      </dgm:t>
    </dgm:pt>
    <dgm:pt modelId="{44863398-635F-4494-A7DE-48629EB61BD6}" type="pres">
      <dgm:prSet presAssocID="{9754CD96-AC05-4516-8843-00646A88CE07}" presName="sibTrans" presStyleCnt="0"/>
      <dgm:spPr/>
    </dgm:pt>
    <dgm:pt modelId="{C80DB17B-0275-4284-B531-D8B330125C00}" type="pres">
      <dgm:prSet presAssocID="{289A98C1-18C0-495A-894B-2F6EDABD1829}" presName="textNode" presStyleLbl="node1" presStyleIdx="4" presStyleCnt="10">
        <dgm:presLayoutVars>
          <dgm:bulletEnabled val="1"/>
        </dgm:presLayoutVars>
      </dgm:prSet>
      <dgm:spPr/>
      <dgm:t>
        <a:bodyPr/>
        <a:lstStyle/>
        <a:p>
          <a:endParaRPr lang="es-MX"/>
        </a:p>
      </dgm:t>
    </dgm:pt>
    <dgm:pt modelId="{861E7A19-E96E-4320-B42F-A64972EF7B41}" type="pres">
      <dgm:prSet presAssocID="{EED0DCE4-A277-4517-A651-E439F643C351}" presName="sibTrans" presStyleCnt="0"/>
      <dgm:spPr/>
    </dgm:pt>
    <dgm:pt modelId="{B34CA902-BC9E-4603-AC32-F02391DF70D2}" type="pres">
      <dgm:prSet presAssocID="{E63B464B-A96A-4331-962C-C458BF706AA0}" presName="textNode" presStyleLbl="node1" presStyleIdx="5" presStyleCnt="10">
        <dgm:presLayoutVars>
          <dgm:bulletEnabled val="1"/>
        </dgm:presLayoutVars>
      </dgm:prSet>
      <dgm:spPr/>
      <dgm:t>
        <a:bodyPr/>
        <a:lstStyle/>
        <a:p>
          <a:endParaRPr lang="es-MX"/>
        </a:p>
      </dgm:t>
    </dgm:pt>
    <dgm:pt modelId="{2AEE6AC1-6D85-4A93-890A-37D461D41291}" type="pres">
      <dgm:prSet presAssocID="{9FE451E8-FEA8-4949-8498-5C81076B2189}" presName="sibTrans" presStyleCnt="0"/>
      <dgm:spPr/>
    </dgm:pt>
    <dgm:pt modelId="{B201D1EF-CDDC-408E-916E-4475238AE7CB}" type="pres">
      <dgm:prSet presAssocID="{2F8AFB04-24D3-4D6D-8A57-E61ADF1756D1}" presName="textNode" presStyleLbl="node1" presStyleIdx="6" presStyleCnt="10">
        <dgm:presLayoutVars>
          <dgm:bulletEnabled val="1"/>
        </dgm:presLayoutVars>
      </dgm:prSet>
      <dgm:spPr/>
      <dgm:t>
        <a:bodyPr/>
        <a:lstStyle/>
        <a:p>
          <a:endParaRPr lang="es-MX"/>
        </a:p>
      </dgm:t>
    </dgm:pt>
    <dgm:pt modelId="{502634E0-6ABA-4E13-9736-EDC18F6FC5CC}" type="pres">
      <dgm:prSet presAssocID="{10CC83CC-C3E2-441E-95BB-CF0F30E6C83E}" presName="sibTrans" presStyleCnt="0"/>
      <dgm:spPr/>
    </dgm:pt>
    <dgm:pt modelId="{5DAFE95C-49E4-44E8-A350-6FE60C1DC942}" type="pres">
      <dgm:prSet presAssocID="{B0A52203-8B44-4CE7-B2C5-54A625742E4D}" presName="textNode" presStyleLbl="node1" presStyleIdx="7" presStyleCnt="10">
        <dgm:presLayoutVars>
          <dgm:bulletEnabled val="1"/>
        </dgm:presLayoutVars>
      </dgm:prSet>
      <dgm:spPr/>
      <dgm:t>
        <a:bodyPr/>
        <a:lstStyle/>
        <a:p>
          <a:endParaRPr lang="es-MX"/>
        </a:p>
      </dgm:t>
    </dgm:pt>
    <dgm:pt modelId="{B2BBF170-CB3B-41F7-BD6F-313183303B7E}" type="pres">
      <dgm:prSet presAssocID="{09C82C6A-57E3-4E80-AD0D-92CF22465FAC}" presName="sibTrans" presStyleCnt="0"/>
      <dgm:spPr/>
    </dgm:pt>
    <dgm:pt modelId="{183090F6-1A6F-405A-BC4D-7ADCD1FC0267}" type="pres">
      <dgm:prSet presAssocID="{AE9B2697-B1AB-47DF-A7CF-E7BC1E3EA801}" presName="textNode" presStyleLbl="node1" presStyleIdx="8" presStyleCnt="10">
        <dgm:presLayoutVars>
          <dgm:bulletEnabled val="1"/>
        </dgm:presLayoutVars>
      </dgm:prSet>
      <dgm:spPr/>
      <dgm:t>
        <a:bodyPr/>
        <a:lstStyle/>
        <a:p>
          <a:endParaRPr lang="es-MX"/>
        </a:p>
      </dgm:t>
    </dgm:pt>
    <dgm:pt modelId="{D06CEBAE-A83E-4292-BFA1-3018A2FEE08C}" type="pres">
      <dgm:prSet presAssocID="{E22FA52F-529D-4823-A163-C3F9627E6F27}" presName="sibTrans" presStyleCnt="0"/>
      <dgm:spPr/>
    </dgm:pt>
    <dgm:pt modelId="{D452AEB6-86FE-4923-8BB9-A03246CF0224}" type="pres">
      <dgm:prSet presAssocID="{22334D5A-21B2-4C1D-BB3B-955589C68146}" presName="textNode" presStyleLbl="node1" presStyleIdx="9" presStyleCnt="10">
        <dgm:presLayoutVars>
          <dgm:bulletEnabled val="1"/>
        </dgm:presLayoutVars>
      </dgm:prSet>
      <dgm:spPr/>
      <dgm:t>
        <a:bodyPr/>
        <a:lstStyle/>
        <a:p>
          <a:endParaRPr lang="es-MX"/>
        </a:p>
      </dgm:t>
    </dgm:pt>
  </dgm:ptLst>
  <dgm:cxnLst>
    <dgm:cxn modelId="{E91C7A3D-5851-4E6D-8C38-849C7AED00A2}" srcId="{1CD0D4D1-6CA2-4361-BBA3-285BA7080CAF}" destId="{289A98C1-18C0-495A-894B-2F6EDABD1829}" srcOrd="4" destOrd="0" parTransId="{074044FC-EEF0-4ECA-9E2A-29E45A84D4DA}" sibTransId="{EED0DCE4-A277-4517-A651-E439F643C351}"/>
    <dgm:cxn modelId="{7C5B5F5A-CD42-42C2-9C3D-0B2EB148E569}" srcId="{1CD0D4D1-6CA2-4361-BBA3-285BA7080CAF}" destId="{0A49EBFA-B94E-4475-88B2-9A0793BE1E3E}" srcOrd="1" destOrd="0" parTransId="{72ADE99A-BB57-40EE-BEA2-CF99D14C90FE}" sibTransId="{EA772A92-AE19-490A-BED7-05E4B90CAF4A}"/>
    <dgm:cxn modelId="{8CF40297-222A-41DC-A982-C58E14144EB2}" type="presOf" srcId="{D594AB28-E725-4C93-9A3F-F5226189BD40}" destId="{F1DBAC10-6A79-4993-82BA-46A8EF497BE7}" srcOrd="0" destOrd="0" presId="urn:microsoft.com/office/officeart/2005/8/layout/hProcess9"/>
    <dgm:cxn modelId="{2501FEFC-4303-4533-A781-5B58085E465E}" srcId="{1CD0D4D1-6CA2-4361-BBA3-285BA7080CAF}" destId="{B0A52203-8B44-4CE7-B2C5-54A625742E4D}" srcOrd="7" destOrd="0" parTransId="{CF84BBC7-0F66-4527-997B-8CC696006BD6}" sibTransId="{09C82C6A-57E3-4E80-AD0D-92CF22465FAC}"/>
    <dgm:cxn modelId="{90AD6BFF-69CA-449B-8C63-FA5A805D5674}" type="presOf" srcId="{0A49EBFA-B94E-4475-88B2-9A0793BE1E3E}" destId="{29DB52DA-FE33-4092-9140-5D87A767B7A4}" srcOrd="0" destOrd="0" presId="urn:microsoft.com/office/officeart/2005/8/layout/hProcess9"/>
    <dgm:cxn modelId="{AD929D8A-770C-4201-B8F4-26E42C89428E}" type="presOf" srcId="{B0A52203-8B44-4CE7-B2C5-54A625742E4D}" destId="{5DAFE95C-49E4-44E8-A350-6FE60C1DC942}" srcOrd="0" destOrd="0" presId="urn:microsoft.com/office/officeart/2005/8/layout/hProcess9"/>
    <dgm:cxn modelId="{67AA8958-5EC3-4E56-A433-96AAEB9C98FF}" type="presOf" srcId="{2F8AFB04-24D3-4D6D-8A57-E61ADF1756D1}" destId="{B201D1EF-CDDC-408E-916E-4475238AE7CB}" srcOrd="0" destOrd="0" presId="urn:microsoft.com/office/officeart/2005/8/layout/hProcess9"/>
    <dgm:cxn modelId="{FF81E4BD-5FB5-403F-AB75-FA9D26771FE3}" srcId="{1CD0D4D1-6CA2-4361-BBA3-285BA7080CAF}" destId="{7BAA857E-E43D-423E-B6AC-2EDFA3DDC89A}" srcOrd="2" destOrd="0" parTransId="{B1B57118-E62C-4D62-9DA3-78FE300BED73}" sibTransId="{268FC09B-387C-481A-B943-185C581833DB}"/>
    <dgm:cxn modelId="{774C0C2B-EC3E-456A-8091-EE8EB8D7149C}" type="presOf" srcId="{7BAA857E-E43D-423E-B6AC-2EDFA3DDC89A}" destId="{6A6B94C5-91E9-4D82-94EA-6CD4337BD618}" srcOrd="0" destOrd="0" presId="urn:microsoft.com/office/officeart/2005/8/layout/hProcess9"/>
    <dgm:cxn modelId="{7E30754F-05E9-45F9-954F-9D13EE2A941C}" srcId="{1CD0D4D1-6CA2-4361-BBA3-285BA7080CAF}" destId="{2F8AFB04-24D3-4D6D-8A57-E61ADF1756D1}" srcOrd="6" destOrd="0" parTransId="{C9037A6E-AFBF-4F7D-9951-3FD45BCB77FD}" sibTransId="{10CC83CC-C3E2-441E-95BB-CF0F30E6C83E}"/>
    <dgm:cxn modelId="{E4A825D5-D693-4187-A3AD-96ADC8F9BFD6}" srcId="{1CD0D4D1-6CA2-4361-BBA3-285BA7080CAF}" destId="{22334D5A-21B2-4C1D-BB3B-955589C68146}" srcOrd="9" destOrd="0" parTransId="{45C107EA-7F8E-42E1-B473-8D2598AB90F6}" sibTransId="{C455EBCA-9B64-486A-9D17-EB57B6853E4F}"/>
    <dgm:cxn modelId="{BCB6CD82-F887-40BB-A96C-9A0386D36AE0}" srcId="{1CD0D4D1-6CA2-4361-BBA3-285BA7080CAF}" destId="{E63B464B-A96A-4331-962C-C458BF706AA0}" srcOrd="5" destOrd="0" parTransId="{6FDE176B-CADB-403F-BACC-B0FC519AA5CD}" sibTransId="{9FE451E8-FEA8-4949-8498-5C81076B2189}"/>
    <dgm:cxn modelId="{4F3B5E59-3D8B-4623-9067-036D003B0940}" srcId="{1CD0D4D1-6CA2-4361-BBA3-285BA7080CAF}" destId="{AE9B2697-B1AB-47DF-A7CF-E7BC1E3EA801}" srcOrd="8" destOrd="0" parTransId="{1EC82E17-728A-4E45-93EF-0106066095DE}" sibTransId="{E22FA52F-529D-4823-A163-C3F9627E6F27}"/>
    <dgm:cxn modelId="{D86943AD-CD54-4DE5-9816-D67BC192B686}" type="presOf" srcId="{70A5724D-66D2-46E0-B229-0AC102454FDB}" destId="{2E189E92-10A2-4B40-AFB4-874346994152}" srcOrd="0" destOrd="0" presId="urn:microsoft.com/office/officeart/2005/8/layout/hProcess9"/>
    <dgm:cxn modelId="{EA14EC5F-AFA1-4A92-8505-6982F462E6C0}" srcId="{1CD0D4D1-6CA2-4361-BBA3-285BA7080CAF}" destId="{D594AB28-E725-4C93-9A3F-F5226189BD40}" srcOrd="0" destOrd="0" parTransId="{63BC17FD-F226-43CD-8ADD-F5BCD7C3EC28}" sibTransId="{7D329032-F9EB-4984-948A-F94EF2F340CE}"/>
    <dgm:cxn modelId="{CB312BCE-D5FA-4B5A-99DE-A4152F95F434}" type="presOf" srcId="{E63B464B-A96A-4331-962C-C458BF706AA0}" destId="{B34CA902-BC9E-4603-AC32-F02391DF70D2}" srcOrd="0" destOrd="0" presId="urn:microsoft.com/office/officeart/2005/8/layout/hProcess9"/>
    <dgm:cxn modelId="{8E437994-FC49-4547-8304-1905C1AF2CE2}" type="presOf" srcId="{AE9B2697-B1AB-47DF-A7CF-E7BC1E3EA801}" destId="{183090F6-1A6F-405A-BC4D-7ADCD1FC0267}" srcOrd="0" destOrd="0" presId="urn:microsoft.com/office/officeart/2005/8/layout/hProcess9"/>
    <dgm:cxn modelId="{EB748F65-AB5A-4F98-9C95-72144C40A7AB}" type="presOf" srcId="{22334D5A-21B2-4C1D-BB3B-955589C68146}" destId="{D452AEB6-86FE-4923-8BB9-A03246CF0224}" srcOrd="0" destOrd="0" presId="urn:microsoft.com/office/officeart/2005/8/layout/hProcess9"/>
    <dgm:cxn modelId="{BCD8AB49-4630-4DE4-933B-339A95AC2EF6}" type="presOf" srcId="{1CD0D4D1-6CA2-4361-BBA3-285BA7080CAF}" destId="{6E5DFDC6-947C-4202-8A5F-A5EFF235A855}" srcOrd="0" destOrd="0" presId="urn:microsoft.com/office/officeart/2005/8/layout/hProcess9"/>
    <dgm:cxn modelId="{B1C7CBF6-BDEF-4B4F-9EEA-9438627FE217}" type="presOf" srcId="{289A98C1-18C0-495A-894B-2F6EDABD1829}" destId="{C80DB17B-0275-4284-B531-D8B330125C00}" srcOrd="0" destOrd="0" presId="urn:microsoft.com/office/officeart/2005/8/layout/hProcess9"/>
    <dgm:cxn modelId="{7CA74AD5-3CC6-4144-8143-BCB6142DE69E}" srcId="{1CD0D4D1-6CA2-4361-BBA3-285BA7080CAF}" destId="{70A5724D-66D2-46E0-B229-0AC102454FDB}" srcOrd="3" destOrd="0" parTransId="{67EBE6AC-75F3-429E-95AB-A4F3A256117B}" sibTransId="{9754CD96-AC05-4516-8843-00646A88CE07}"/>
    <dgm:cxn modelId="{594145D4-9157-4079-8A64-F11AC5DE0A1F}" type="presParOf" srcId="{6E5DFDC6-947C-4202-8A5F-A5EFF235A855}" destId="{1EA19FCE-EAA1-4242-8907-7CF4F31D0532}" srcOrd="0" destOrd="0" presId="urn:microsoft.com/office/officeart/2005/8/layout/hProcess9"/>
    <dgm:cxn modelId="{0CC14B10-5BC5-461E-A31D-A6ABDB28658C}" type="presParOf" srcId="{6E5DFDC6-947C-4202-8A5F-A5EFF235A855}" destId="{3A362B87-B0EE-4DBF-BA3C-5118BCD3B065}" srcOrd="1" destOrd="0" presId="urn:microsoft.com/office/officeart/2005/8/layout/hProcess9"/>
    <dgm:cxn modelId="{41AE19DA-015A-4F84-A4A4-A7FE31D1ACF6}" type="presParOf" srcId="{3A362B87-B0EE-4DBF-BA3C-5118BCD3B065}" destId="{F1DBAC10-6A79-4993-82BA-46A8EF497BE7}" srcOrd="0" destOrd="0" presId="urn:microsoft.com/office/officeart/2005/8/layout/hProcess9"/>
    <dgm:cxn modelId="{9BA56CAC-5854-424D-A229-DBBA598C5786}" type="presParOf" srcId="{3A362B87-B0EE-4DBF-BA3C-5118BCD3B065}" destId="{3886CBD4-A0EC-4B95-8174-6184323857B1}" srcOrd="1" destOrd="0" presId="urn:microsoft.com/office/officeart/2005/8/layout/hProcess9"/>
    <dgm:cxn modelId="{C25EDFFC-2A45-413C-9D07-990572907393}" type="presParOf" srcId="{3A362B87-B0EE-4DBF-BA3C-5118BCD3B065}" destId="{29DB52DA-FE33-4092-9140-5D87A767B7A4}" srcOrd="2" destOrd="0" presId="urn:microsoft.com/office/officeart/2005/8/layout/hProcess9"/>
    <dgm:cxn modelId="{D595F989-40D4-4D48-9EAC-848417B9DE0E}" type="presParOf" srcId="{3A362B87-B0EE-4DBF-BA3C-5118BCD3B065}" destId="{DF311101-E120-4CF9-926D-6F3B320CE3EF}" srcOrd="3" destOrd="0" presId="urn:microsoft.com/office/officeart/2005/8/layout/hProcess9"/>
    <dgm:cxn modelId="{CE1A4C32-427F-45AD-B993-A13A19371384}" type="presParOf" srcId="{3A362B87-B0EE-4DBF-BA3C-5118BCD3B065}" destId="{6A6B94C5-91E9-4D82-94EA-6CD4337BD618}" srcOrd="4" destOrd="0" presId="urn:microsoft.com/office/officeart/2005/8/layout/hProcess9"/>
    <dgm:cxn modelId="{FC74BDE1-306A-4FE5-A708-15DD63BF844B}" type="presParOf" srcId="{3A362B87-B0EE-4DBF-BA3C-5118BCD3B065}" destId="{75890754-EDBC-4560-BA51-BE38EEFFE728}" srcOrd="5" destOrd="0" presId="urn:microsoft.com/office/officeart/2005/8/layout/hProcess9"/>
    <dgm:cxn modelId="{568A4761-05F8-49F3-BACB-4E25B82F6FAD}" type="presParOf" srcId="{3A362B87-B0EE-4DBF-BA3C-5118BCD3B065}" destId="{2E189E92-10A2-4B40-AFB4-874346994152}" srcOrd="6" destOrd="0" presId="urn:microsoft.com/office/officeart/2005/8/layout/hProcess9"/>
    <dgm:cxn modelId="{E39BE6F4-684B-4C26-B36F-78A04D905EE8}" type="presParOf" srcId="{3A362B87-B0EE-4DBF-BA3C-5118BCD3B065}" destId="{44863398-635F-4494-A7DE-48629EB61BD6}" srcOrd="7" destOrd="0" presId="urn:microsoft.com/office/officeart/2005/8/layout/hProcess9"/>
    <dgm:cxn modelId="{DD4F6F03-B4BC-4771-8177-93BD197FD13C}" type="presParOf" srcId="{3A362B87-B0EE-4DBF-BA3C-5118BCD3B065}" destId="{C80DB17B-0275-4284-B531-D8B330125C00}" srcOrd="8" destOrd="0" presId="urn:microsoft.com/office/officeart/2005/8/layout/hProcess9"/>
    <dgm:cxn modelId="{12A146B3-C7A7-4DDD-9258-D2F0F6C4F443}" type="presParOf" srcId="{3A362B87-B0EE-4DBF-BA3C-5118BCD3B065}" destId="{861E7A19-E96E-4320-B42F-A64972EF7B41}" srcOrd="9" destOrd="0" presId="urn:microsoft.com/office/officeart/2005/8/layout/hProcess9"/>
    <dgm:cxn modelId="{8FEE6925-9938-4902-9CDD-9228850E7B6A}" type="presParOf" srcId="{3A362B87-B0EE-4DBF-BA3C-5118BCD3B065}" destId="{B34CA902-BC9E-4603-AC32-F02391DF70D2}" srcOrd="10" destOrd="0" presId="urn:microsoft.com/office/officeart/2005/8/layout/hProcess9"/>
    <dgm:cxn modelId="{2023A03B-7797-4601-B6C3-678544BB1FE6}" type="presParOf" srcId="{3A362B87-B0EE-4DBF-BA3C-5118BCD3B065}" destId="{2AEE6AC1-6D85-4A93-890A-37D461D41291}" srcOrd="11" destOrd="0" presId="urn:microsoft.com/office/officeart/2005/8/layout/hProcess9"/>
    <dgm:cxn modelId="{7F27ABD1-5A55-49CF-8C8B-029B74FA6596}" type="presParOf" srcId="{3A362B87-B0EE-4DBF-BA3C-5118BCD3B065}" destId="{B201D1EF-CDDC-408E-916E-4475238AE7CB}" srcOrd="12" destOrd="0" presId="urn:microsoft.com/office/officeart/2005/8/layout/hProcess9"/>
    <dgm:cxn modelId="{20D5E59D-FC2B-490B-9D4C-7D369797DE82}" type="presParOf" srcId="{3A362B87-B0EE-4DBF-BA3C-5118BCD3B065}" destId="{502634E0-6ABA-4E13-9736-EDC18F6FC5CC}" srcOrd="13" destOrd="0" presId="urn:microsoft.com/office/officeart/2005/8/layout/hProcess9"/>
    <dgm:cxn modelId="{4135C210-E941-4C55-AB11-369874DE2497}" type="presParOf" srcId="{3A362B87-B0EE-4DBF-BA3C-5118BCD3B065}" destId="{5DAFE95C-49E4-44E8-A350-6FE60C1DC942}" srcOrd="14" destOrd="0" presId="urn:microsoft.com/office/officeart/2005/8/layout/hProcess9"/>
    <dgm:cxn modelId="{013DD6DC-DDB4-4AA0-B5C3-2EB35E401A4A}" type="presParOf" srcId="{3A362B87-B0EE-4DBF-BA3C-5118BCD3B065}" destId="{B2BBF170-CB3B-41F7-BD6F-313183303B7E}" srcOrd="15" destOrd="0" presId="urn:microsoft.com/office/officeart/2005/8/layout/hProcess9"/>
    <dgm:cxn modelId="{6569102C-1CB8-4DAF-8D96-2D570F09E363}" type="presParOf" srcId="{3A362B87-B0EE-4DBF-BA3C-5118BCD3B065}" destId="{183090F6-1A6F-405A-BC4D-7ADCD1FC0267}" srcOrd="16" destOrd="0" presId="urn:microsoft.com/office/officeart/2005/8/layout/hProcess9"/>
    <dgm:cxn modelId="{8F697C48-4C28-4944-9F15-10078E5C2CE8}" type="presParOf" srcId="{3A362B87-B0EE-4DBF-BA3C-5118BCD3B065}" destId="{D06CEBAE-A83E-4292-BFA1-3018A2FEE08C}" srcOrd="17" destOrd="0" presId="urn:microsoft.com/office/officeart/2005/8/layout/hProcess9"/>
    <dgm:cxn modelId="{EC9ADA81-149B-4F2E-B061-F8F124D03F5A}" type="presParOf" srcId="{3A362B87-B0EE-4DBF-BA3C-5118BCD3B065}" destId="{D452AEB6-86FE-4923-8BB9-A03246CF0224}" srcOrd="1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19AE8-075B-49E1-8725-8F62C6C4222D}">
      <dsp:nvSpPr>
        <dsp:cNvPr id="0" name=""/>
        <dsp:cNvSpPr/>
      </dsp:nvSpPr>
      <dsp:spPr>
        <a:xfrm>
          <a:off x="1920875" y="904875"/>
          <a:ext cx="2254249" cy="2254249"/>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MX" sz="2100" kern="1200" dirty="0" smtClean="0"/>
            <a:t>Indagación en la ciencia</a:t>
          </a:r>
          <a:endParaRPr lang="es-MX" sz="2100" kern="1200" dirty="0"/>
        </a:p>
      </dsp:txBody>
      <dsp:txXfrm>
        <a:off x="2251002" y="1235002"/>
        <a:ext cx="1593995" cy="1593995"/>
      </dsp:txXfrm>
    </dsp:sp>
    <dsp:sp modelId="{10B8CCF1-0A97-4878-872C-E9BB799F07EC}">
      <dsp:nvSpPr>
        <dsp:cNvPr id="0" name=""/>
        <dsp:cNvSpPr/>
      </dsp:nvSpPr>
      <dsp:spPr>
        <a:xfrm>
          <a:off x="2484437" y="402"/>
          <a:ext cx="1127124" cy="1127124"/>
        </a:xfrm>
        <a:prstGeom prst="ellipse">
          <a:avLst/>
        </a:prstGeom>
        <a:solidFill>
          <a:schemeClr val="accent3">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Observación</a:t>
          </a:r>
          <a:endParaRPr lang="es-MX" sz="800" kern="1200" dirty="0"/>
        </a:p>
      </dsp:txBody>
      <dsp:txXfrm>
        <a:off x="2649500" y="165465"/>
        <a:ext cx="796998" cy="796998"/>
      </dsp:txXfrm>
    </dsp:sp>
    <dsp:sp modelId="{0BEA8150-74F4-4D29-A913-0152A77B50F1}">
      <dsp:nvSpPr>
        <dsp:cNvPr id="0" name=""/>
        <dsp:cNvSpPr/>
      </dsp:nvSpPr>
      <dsp:spPr>
        <a:xfrm>
          <a:off x="3522495" y="430379"/>
          <a:ext cx="1127124" cy="1127124"/>
        </a:xfrm>
        <a:prstGeom prst="ellipse">
          <a:avLst/>
        </a:prstGeom>
        <a:solidFill>
          <a:schemeClr val="accent4">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Manifestar curiosidad</a:t>
          </a:r>
          <a:endParaRPr lang="es-MX" sz="800" kern="1200" dirty="0"/>
        </a:p>
      </dsp:txBody>
      <dsp:txXfrm>
        <a:off x="3687558" y="595442"/>
        <a:ext cx="796998" cy="796998"/>
      </dsp:txXfrm>
    </dsp:sp>
    <dsp:sp modelId="{63043551-9A8F-466C-9B84-BD79186D3BE0}">
      <dsp:nvSpPr>
        <dsp:cNvPr id="0" name=""/>
        <dsp:cNvSpPr/>
      </dsp:nvSpPr>
      <dsp:spPr>
        <a:xfrm>
          <a:off x="3952472" y="1468437"/>
          <a:ext cx="1127124" cy="1127124"/>
        </a:xfrm>
        <a:prstGeom prst="ellipse">
          <a:avLst/>
        </a:prstGeom>
        <a:solidFill>
          <a:schemeClr val="accent5">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Investigación previa</a:t>
          </a:r>
          <a:endParaRPr lang="es-MX" sz="800" kern="1200" dirty="0"/>
        </a:p>
      </dsp:txBody>
      <dsp:txXfrm>
        <a:off x="4117535" y="1633500"/>
        <a:ext cx="796998" cy="796998"/>
      </dsp:txXfrm>
    </dsp:sp>
    <dsp:sp modelId="{E704301D-0C7E-45C8-B752-F3CF7E17CF5F}">
      <dsp:nvSpPr>
        <dsp:cNvPr id="0" name=""/>
        <dsp:cNvSpPr/>
      </dsp:nvSpPr>
      <dsp:spPr>
        <a:xfrm>
          <a:off x="3522495" y="2506495"/>
          <a:ext cx="1127124" cy="1127124"/>
        </a:xfrm>
        <a:prstGeom prst="ellipse">
          <a:avLst/>
        </a:prstGeom>
        <a:solidFill>
          <a:schemeClr val="accent6">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Proponer posibles explicaciones</a:t>
          </a:r>
          <a:endParaRPr lang="es-MX" sz="800" kern="1200" dirty="0"/>
        </a:p>
      </dsp:txBody>
      <dsp:txXfrm>
        <a:off x="3687558" y="2671558"/>
        <a:ext cx="796998" cy="796998"/>
      </dsp:txXfrm>
    </dsp:sp>
    <dsp:sp modelId="{F12FE21E-BE1A-48A2-9163-529F25DA1F57}">
      <dsp:nvSpPr>
        <dsp:cNvPr id="0" name=""/>
        <dsp:cNvSpPr/>
      </dsp:nvSpPr>
      <dsp:spPr>
        <a:xfrm>
          <a:off x="2484437" y="2936472"/>
          <a:ext cx="1127124" cy="1127124"/>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Publicar una explicación fundamentada en la evidencia</a:t>
          </a:r>
          <a:endParaRPr lang="es-MX" sz="800" kern="1200" dirty="0"/>
        </a:p>
      </dsp:txBody>
      <dsp:txXfrm>
        <a:off x="2649500" y="3101535"/>
        <a:ext cx="796998" cy="796998"/>
      </dsp:txXfrm>
    </dsp:sp>
    <dsp:sp modelId="{F6ED6A84-5D0A-4B75-8382-27CA0334C79C}">
      <dsp:nvSpPr>
        <dsp:cNvPr id="0" name=""/>
        <dsp:cNvSpPr/>
      </dsp:nvSpPr>
      <dsp:spPr>
        <a:xfrm>
          <a:off x="1446379" y="2506495"/>
          <a:ext cx="1127124" cy="1127124"/>
        </a:xfrm>
        <a:prstGeom prst="ellipse">
          <a:avLst/>
        </a:prstGeom>
        <a:solidFill>
          <a:schemeClr val="accent3">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Considerar evidencias nuevas</a:t>
          </a:r>
          <a:endParaRPr lang="es-MX" sz="800" kern="1200" dirty="0"/>
        </a:p>
      </dsp:txBody>
      <dsp:txXfrm>
        <a:off x="1611442" y="2671558"/>
        <a:ext cx="796998" cy="796998"/>
      </dsp:txXfrm>
    </dsp:sp>
    <dsp:sp modelId="{9E299863-4167-4F84-97F5-F388DC205FD3}">
      <dsp:nvSpPr>
        <dsp:cNvPr id="0" name=""/>
        <dsp:cNvSpPr/>
      </dsp:nvSpPr>
      <dsp:spPr>
        <a:xfrm>
          <a:off x="1016402" y="1468437"/>
          <a:ext cx="1127124" cy="1127124"/>
        </a:xfrm>
        <a:prstGeom prst="ellipse">
          <a:avLst/>
        </a:prstGeom>
        <a:solidFill>
          <a:schemeClr val="accent4">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Añadir datos a la explicación</a:t>
          </a:r>
          <a:endParaRPr lang="es-MX" sz="800" kern="1200" dirty="0"/>
        </a:p>
      </dsp:txBody>
      <dsp:txXfrm>
        <a:off x="1181465" y="1633500"/>
        <a:ext cx="796998" cy="796998"/>
      </dsp:txXfrm>
    </dsp:sp>
    <dsp:sp modelId="{7BB9330B-BC83-4A4F-9C26-D826EE00CDE4}">
      <dsp:nvSpPr>
        <dsp:cNvPr id="0" name=""/>
        <dsp:cNvSpPr/>
      </dsp:nvSpPr>
      <dsp:spPr>
        <a:xfrm>
          <a:off x="1446379" y="430379"/>
          <a:ext cx="1127124" cy="1127124"/>
        </a:xfrm>
        <a:prstGeom prst="ellipse">
          <a:avLst/>
        </a:prstGeom>
        <a:solidFill>
          <a:schemeClr val="accent5">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MX" sz="800" kern="1200" dirty="0" smtClean="0"/>
            <a:t>Información sobre políticas publicas</a:t>
          </a:r>
          <a:endParaRPr lang="es-MX" sz="800" kern="1200" dirty="0"/>
        </a:p>
      </dsp:txBody>
      <dsp:txXfrm>
        <a:off x="1611442" y="595442"/>
        <a:ext cx="796998" cy="7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BFE84-476E-4102-A558-251462F7AF30}">
      <dsp:nvSpPr>
        <dsp:cNvPr id="0" name=""/>
        <dsp:cNvSpPr/>
      </dsp:nvSpPr>
      <dsp:spPr>
        <a:xfrm>
          <a:off x="0" y="562562"/>
          <a:ext cx="1327647" cy="531059"/>
        </a:xfrm>
        <a:prstGeom prst="chevron">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Manifestar curiosidad</a:t>
          </a:r>
          <a:endParaRPr lang="es-MX" sz="700" kern="1200" dirty="0"/>
        </a:p>
      </dsp:txBody>
      <dsp:txXfrm>
        <a:off x="265530" y="562562"/>
        <a:ext cx="796588" cy="531059"/>
      </dsp:txXfrm>
    </dsp:sp>
    <dsp:sp modelId="{BD95F0C4-308A-4857-9D53-B58793B0D949}">
      <dsp:nvSpPr>
        <dsp:cNvPr id="0" name=""/>
        <dsp:cNvSpPr/>
      </dsp:nvSpPr>
      <dsp:spPr>
        <a:xfrm>
          <a:off x="1194882" y="562562"/>
          <a:ext cx="1327647" cy="531059"/>
        </a:xfrm>
        <a:prstGeom prst="chevron">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Proponer hipótesis</a:t>
          </a:r>
          <a:endParaRPr lang="es-MX" sz="700" kern="1200" dirty="0"/>
        </a:p>
      </dsp:txBody>
      <dsp:txXfrm>
        <a:off x="1460412" y="562562"/>
        <a:ext cx="796588" cy="531059"/>
      </dsp:txXfrm>
    </dsp:sp>
    <dsp:sp modelId="{EF0E3C04-BEA4-49C0-8A1F-8AB2FB642337}">
      <dsp:nvSpPr>
        <dsp:cNvPr id="0" name=""/>
        <dsp:cNvSpPr/>
      </dsp:nvSpPr>
      <dsp:spPr>
        <a:xfrm>
          <a:off x="2389765" y="562562"/>
          <a:ext cx="1327647" cy="531059"/>
        </a:xfrm>
        <a:prstGeom prst="chevr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Planifica y lleva investigaciones</a:t>
          </a:r>
          <a:endParaRPr lang="es-MX" sz="700" kern="1200" dirty="0"/>
        </a:p>
      </dsp:txBody>
      <dsp:txXfrm>
        <a:off x="2655295" y="562562"/>
        <a:ext cx="796588" cy="531059"/>
      </dsp:txXfrm>
    </dsp:sp>
    <dsp:sp modelId="{74D017A8-CD15-4242-89EF-CF8D3DEF190D}">
      <dsp:nvSpPr>
        <dsp:cNvPr id="0" name=""/>
        <dsp:cNvSpPr/>
      </dsp:nvSpPr>
      <dsp:spPr>
        <a:xfrm>
          <a:off x="3584648" y="562562"/>
          <a:ext cx="1327647" cy="531059"/>
        </a:xfrm>
        <a:prstGeom prst="chevron">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Recopila evidencias</a:t>
          </a:r>
          <a:endParaRPr lang="es-MX" sz="700" kern="1200" dirty="0"/>
        </a:p>
      </dsp:txBody>
      <dsp:txXfrm>
        <a:off x="3850178" y="562562"/>
        <a:ext cx="796588" cy="531059"/>
      </dsp:txXfrm>
    </dsp:sp>
    <dsp:sp modelId="{2B48CE97-3E14-4810-9F54-5849ACED7573}">
      <dsp:nvSpPr>
        <dsp:cNvPr id="0" name=""/>
        <dsp:cNvSpPr/>
      </dsp:nvSpPr>
      <dsp:spPr>
        <a:xfrm>
          <a:off x="4779531" y="562562"/>
          <a:ext cx="1327647" cy="531059"/>
        </a:xfrm>
        <a:prstGeom prst="chevron">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Explica evidencias</a:t>
          </a:r>
          <a:endParaRPr lang="es-MX" sz="700" kern="1200" dirty="0"/>
        </a:p>
      </dsp:txBody>
      <dsp:txXfrm>
        <a:off x="5045061" y="562562"/>
        <a:ext cx="796588" cy="531059"/>
      </dsp:txXfrm>
    </dsp:sp>
    <dsp:sp modelId="{4DDF2DDC-8B4B-4247-9CBC-F69A05244632}">
      <dsp:nvSpPr>
        <dsp:cNvPr id="0" name=""/>
        <dsp:cNvSpPr/>
      </dsp:nvSpPr>
      <dsp:spPr>
        <a:xfrm>
          <a:off x="5974413" y="562562"/>
          <a:ext cx="1327647" cy="531059"/>
        </a:xfrm>
        <a:prstGeom prst="chevron">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Comunica</a:t>
          </a:r>
          <a:endParaRPr lang="es-MX" sz="700" kern="1200" dirty="0"/>
        </a:p>
      </dsp:txBody>
      <dsp:txXfrm>
        <a:off x="6239943" y="562562"/>
        <a:ext cx="796588" cy="531059"/>
      </dsp:txXfrm>
    </dsp:sp>
    <dsp:sp modelId="{B865197B-30FD-43AA-85E4-F0ACA275883E}">
      <dsp:nvSpPr>
        <dsp:cNvPr id="0" name=""/>
        <dsp:cNvSpPr/>
      </dsp:nvSpPr>
      <dsp:spPr>
        <a:xfrm>
          <a:off x="7169296" y="562562"/>
          <a:ext cx="1327647" cy="531059"/>
        </a:xfrm>
        <a:prstGeom prst="chevron">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s-MX" sz="700" kern="1200" dirty="0" smtClean="0"/>
            <a:t>Comprueba explicaciones</a:t>
          </a:r>
          <a:endParaRPr lang="es-MX" sz="700" kern="1200" dirty="0"/>
        </a:p>
      </dsp:txBody>
      <dsp:txXfrm>
        <a:off x="7434826" y="562562"/>
        <a:ext cx="796588" cy="531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B62C6-E0AF-4815-8465-0A85D8AC6F8F}">
      <dsp:nvSpPr>
        <dsp:cNvPr id="0" name=""/>
        <dsp:cNvSpPr/>
      </dsp:nvSpPr>
      <dsp:spPr>
        <a:xfrm>
          <a:off x="1404620" y="165099"/>
          <a:ext cx="3276600" cy="1137920"/>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35BA43-C41E-40A7-9D0F-2B470F97C425}">
      <dsp:nvSpPr>
        <dsp:cNvPr id="0" name=""/>
        <dsp:cNvSpPr/>
      </dsp:nvSpPr>
      <dsp:spPr>
        <a:xfrm>
          <a:off x="2730500" y="2951479"/>
          <a:ext cx="635000" cy="406400"/>
        </a:xfrm>
        <a:prstGeom prst="downArrow">
          <a:avLst/>
        </a:prstGeom>
        <a:solidFill>
          <a:schemeClr val="accent4">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F4FCEA-3D04-4C5B-A603-54C59EF995E3}">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MX" sz="1800" kern="1200" dirty="0" smtClean="0"/>
            <a:t>Síntesis de la información</a:t>
          </a:r>
          <a:endParaRPr lang="es-MX" sz="1800" kern="1200" dirty="0"/>
        </a:p>
      </dsp:txBody>
      <dsp:txXfrm>
        <a:off x="1524000" y="3276600"/>
        <a:ext cx="3048000" cy="762000"/>
      </dsp:txXfrm>
    </dsp:sp>
    <dsp:sp modelId="{5E688DC7-C535-412E-8ED7-8B9F4D4DCEB9}">
      <dsp:nvSpPr>
        <dsp:cNvPr id="0" name=""/>
        <dsp:cNvSpPr/>
      </dsp:nvSpPr>
      <dsp:spPr>
        <a:xfrm>
          <a:off x="2595880" y="1390904"/>
          <a:ext cx="1143000" cy="1143000"/>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kern="1200" dirty="0" smtClean="0"/>
            <a:t>Organización</a:t>
          </a:r>
          <a:endParaRPr lang="es-MX" sz="900" kern="1200" dirty="0"/>
        </a:p>
      </dsp:txBody>
      <dsp:txXfrm>
        <a:off x="2763268" y="1558292"/>
        <a:ext cx="808224" cy="808224"/>
      </dsp:txXfrm>
    </dsp:sp>
    <dsp:sp modelId="{10C17ED0-4E7C-4474-A2C1-404DAEB83426}">
      <dsp:nvSpPr>
        <dsp:cNvPr id="0" name=""/>
        <dsp:cNvSpPr/>
      </dsp:nvSpPr>
      <dsp:spPr>
        <a:xfrm>
          <a:off x="1778000" y="533399"/>
          <a:ext cx="1143000" cy="1143000"/>
        </a:xfrm>
        <a:prstGeom prst="ellipse">
          <a:avLst/>
        </a:prstGeom>
        <a:solidFill>
          <a:schemeClr val="accent4">
            <a:hueOff val="582001"/>
            <a:satOff val="-4008"/>
            <a:lumOff val="500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kern="1200" dirty="0" smtClean="0"/>
            <a:t>Observación </a:t>
          </a:r>
          <a:endParaRPr lang="es-MX" sz="900" kern="1200" dirty="0"/>
        </a:p>
      </dsp:txBody>
      <dsp:txXfrm>
        <a:off x="1945388" y="700787"/>
        <a:ext cx="808224" cy="808224"/>
      </dsp:txXfrm>
    </dsp:sp>
    <dsp:sp modelId="{D5482B98-8BCB-49D5-99A2-0D72C7F49ED1}">
      <dsp:nvSpPr>
        <dsp:cNvPr id="0" name=""/>
        <dsp:cNvSpPr/>
      </dsp:nvSpPr>
      <dsp:spPr>
        <a:xfrm>
          <a:off x="2946400" y="257047"/>
          <a:ext cx="1143000" cy="1143000"/>
        </a:xfrm>
        <a:prstGeom prst="ellipse">
          <a:avLst/>
        </a:prstGeom>
        <a:solidFill>
          <a:schemeClr val="accent4">
            <a:hueOff val="1164001"/>
            <a:satOff val="-8016"/>
            <a:lumOff val="100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MX" sz="900" kern="1200" dirty="0" smtClean="0"/>
            <a:t>Recopilación</a:t>
          </a:r>
          <a:endParaRPr lang="es-MX" sz="900" kern="1200" dirty="0"/>
        </a:p>
      </dsp:txBody>
      <dsp:txXfrm>
        <a:off x="3113788" y="424435"/>
        <a:ext cx="808224" cy="808224"/>
      </dsp:txXfrm>
    </dsp:sp>
    <dsp:sp modelId="{3F615A94-63C2-495F-ACC2-E1CBA9720D68}">
      <dsp:nvSpPr>
        <dsp:cNvPr id="0" name=""/>
        <dsp:cNvSpPr/>
      </dsp:nvSpPr>
      <dsp:spPr>
        <a:xfrm>
          <a:off x="1242298" y="0"/>
          <a:ext cx="3556000" cy="2844800"/>
        </a:xfrm>
        <a:prstGeom prst="funnel">
          <a:avLst/>
        </a:prstGeom>
        <a:solidFill>
          <a:schemeClr val="lt1">
            <a:alpha val="4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19FCE-EAA1-4242-8907-7CF4F31D0532}">
      <dsp:nvSpPr>
        <dsp:cNvPr id="0" name=""/>
        <dsp:cNvSpPr/>
      </dsp:nvSpPr>
      <dsp:spPr>
        <a:xfrm>
          <a:off x="610267" y="0"/>
          <a:ext cx="6916368" cy="406400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DBAC10-6A79-4993-82BA-46A8EF497BE7}">
      <dsp:nvSpPr>
        <dsp:cNvPr id="0" name=""/>
        <dsp:cNvSpPr/>
      </dsp:nvSpPr>
      <dsp:spPr>
        <a:xfrm>
          <a:off x="2092" y="1219199"/>
          <a:ext cx="771792" cy="16256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Elige Tema</a:t>
          </a:r>
          <a:endParaRPr lang="es-MX" sz="900" kern="1200" dirty="0"/>
        </a:p>
      </dsp:txBody>
      <dsp:txXfrm>
        <a:off x="39768" y="1256875"/>
        <a:ext cx="696440" cy="1550248"/>
      </dsp:txXfrm>
    </dsp:sp>
    <dsp:sp modelId="{29DB52DA-FE33-4092-9140-5D87A767B7A4}">
      <dsp:nvSpPr>
        <dsp:cNvPr id="0" name=""/>
        <dsp:cNvSpPr/>
      </dsp:nvSpPr>
      <dsp:spPr>
        <a:xfrm>
          <a:off x="819972" y="1219199"/>
          <a:ext cx="771792" cy="1625600"/>
        </a:xfrm>
        <a:prstGeom prst="roundRect">
          <a:avLst/>
        </a:prstGeom>
        <a:solidFill>
          <a:schemeClr val="accent4">
            <a:hueOff val="129333"/>
            <a:satOff val="-891"/>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Investiga</a:t>
          </a:r>
          <a:endParaRPr lang="es-MX" sz="900" kern="1200" dirty="0"/>
        </a:p>
      </dsp:txBody>
      <dsp:txXfrm>
        <a:off x="857648" y="1256875"/>
        <a:ext cx="696440" cy="1550248"/>
      </dsp:txXfrm>
    </dsp:sp>
    <dsp:sp modelId="{6A6B94C5-91E9-4D82-94EA-6CD4337BD618}">
      <dsp:nvSpPr>
        <dsp:cNvPr id="0" name=""/>
        <dsp:cNvSpPr/>
      </dsp:nvSpPr>
      <dsp:spPr>
        <a:xfrm>
          <a:off x="1637853" y="1219199"/>
          <a:ext cx="771792" cy="1625600"/>
        </a:xfrm>
        <a:prstGeom prst="roundRect">
          <a:avLst/>
        </a:prstGeom>
        <a:solidFill>
          <a:schemeClr val="accent4">
            <a:hueOff val="258667"/>
            <a:satOff val="-1781"/>
            <a:lumOff val="222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Sintetiza</a:t>
          </a:r>
          <a:endParaRPr lang="es-MX" sz="900" kern="1200" dirty="0"/>
        </a:p>
      </dsp:txBody>
      <dsp:txXfrm>
        <a:off x="1675529" y="1256875"/>
        <a:ext cx="696440" cy="1550248"/>
      </dsp:txXfrm>
    </dsp:sp>
    <dsp:sp modelId="{2E189E92-10A2-4B40-AFB4-874346994152}">
      <dsp:nvSpPr>
        <dsp:cNvPr id="0" name=""/>
        <dsp:cNvSpPr/>
      </dsp:nvSpPr>
      <dsp:spPr>
        <a:xfrm>
          <a:off x="2455734" y="1219199"/>
          <a:ext cx="771792" cy="1625600"/>
        </a:xfrm>
        <a:prstGeom prst="roundRect">
          <a:avLst/>
        </a:prstGeom>
        <a:solidFill>
          <a:schemeClr val="accent4">
            <a:hueOff val="388000"/>
            <a:satOff val="-2672"/>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Jerarquiza</a:t>
          </a:r>
          <a:endParaRPr lang="es-MX" sz="900" kern="1200" dirty="0"/>
        </a:p>
      </dsp:txBody>
      <dsp:txXfrm>
        <a:off x="2493410" y="1256875"/>
        <a:ext cx="696440" cy="1550248"/>
      </dsp:txXfrm>
    </dsp:sp>
    <dsp:sp modelId="{C80DB17B-0275-4284-B531-D8B330125C00}">
      <dsp:nvSpPr>
        <dsp:cNvPr id="0" name=""/>
        <dsp:cNvSpPr/>
      </dsp:nvSpPr>
      <dsp:spPr>
        <a:xfrm>
          <a:off x="3273615" y="1219199"/>
          <a:ext cx="771792" cy="1625600"/>
        </a:xfrm>
        <a:prstGeom prst="roundRect">
          <a:avLst/>
        </a:prstGeom>
        <a:solidFill>
          <a:schemeClr val="accent4">
            <a:hueOff val="517334"/>
            <a:satOff val="-3563"/>
            <a:lumOff val="444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Facilita</a:t>
          </a:r>
          <a:endParaRPr lang="es-MX" sz="900" kern="1200" dirty="0"/>
        </a:p>
      </dsp:txBody>
      <dsp:txXfrm>
        <a:off x="3311291" y="1256875"/>
        <a:ext cx="696440" cy="1550248"/>
      </dsp:txXfrm>
    </dsp:sp>
    <dsp:sp modelId="{B34CA902-BC9E-4603-AC32-F02391DF70D2}">
      <dsp:nvSpPr>
        <dsp:cNvPr id="0" name=""/>
        <dsp:cNvSpPr/>
      </dsp:nvSpPr>
      <dsp:spPr>
        <a:xfrm>
          <a:off x="4091495" y="1219199"/>
          <a:ext cx="771792" cy="1625600"/>
        </a:xfrm>
        <a:prstGeom prst="roundRect">
          <a:avLst/>
        </a:prstGeom>
        <a:solidFill>
          <a:schemeClr val="accent4">
            <a:hueOff val="646667"/>
            <a:satOff val="-4453"/>
            <a:lumOff val="555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Planifica</a:t>
          </a:r>
          <a:endParaRPr lang="es-MX" sz="900" kern="1200" dirty="0"/>
        </a:p>
      </dsp:txBody>
      <dsp:txXfrm>
        <a:off x="4129171" y="1256875"/>
        <a:ext cx="696440" cy="1550248"/>
      </dsp:txXfrm>
    </dsp:sp>
    <dsp:sp modelId="{B201D1EF-CDDC-408E-916E-4475238AE7CB}">
      <dsp:nvSpPr>
        <dsp:cNvPr id="0" name=""/>
        <dsp:cNvSpPr/>
      </dsp:nvSpPr>
      <dsp:spPr>
        <a:xfrm>
          <a:off x="4909376" y="1219199"/>
          <a:ext cx="771792" cy="1625600"/>
        </a:xfrm>
        <a:prstGeom prst="roundRect">
          <a:avLst/>
        </a:prstGeom>
        <a:solidFill>
          <a:schemeClr val="accent4">
            <a:hueOff val="776001"/>
            <a:satOff val="-5344"/>
            <a:lumOff val="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Elige Color</a:t>
          </a:r>
          <a:endParaRPr lang="es-MX" sz="900" kern="1200" dirty="0"/>
        </a:p>
      </dsp:txBody>
      <dsp:txXfrm>
        <a:off x="4947052" y="1256875"/>
        <a:ext cx="696440" cy="1550248"/>
      </dsp:txXfrm>
    </dsp:sp>
    <dsp:sp modelId="{5DAFE95C-49E4-44E8-A350-6FE60C1DC942}">
      <dsp:nvSpPr>
        <dsp:cNvPr id="0" name=""/>
        <dsp:cNvSpPr/>
      </dsp:nvSpPr>
      <dsp:spPr>
        <a:xfrm>
          <a:off x="5727257" y="1219199"/>
          <a:ext cx="771792" cy="1625600"/>
        </a:xfrm>
        <a:prstGeom prst="roundRect">
          <a:avLst/>
        </a:prstGeom>
        <a:solidFill>
          <a:schemeClr val="accent4">
            <a:hueOff val="905334"/>
            <a:satOff val="-6235"/>
            <a:lumOff val="777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Elige Tipografía</a:t>
          </a:r>
          <a:endParaRPr lang="es-MX" sz="900" kern="1200" dirty="0"/>
        </a:p>
      </dsp:txBody>
      <dsp:txXfrm>
        <a:off x="5764933" y="1256875"/>
        <a:ext cx="696440" cy="1550248"/>
      </dsp:txXfrm>
    </dsp:sp>
    <dsp:sp modelId="{183090F6-1A6F-405A-BC4D-7ADCD1FC0267}">
      <dsp:nvSpPr>
        <dsp:cNvPr id="0" name=""/>
        <dsp:cNvSpPr/>
      </dsp:nvSpPr>
      <dsp:spPr>
        <a:xfrm>
          <a:off x="6545138" y="1219199"/>
          <a:ext cx="771792" cy="1625600"/>
        </a:xfrm>
        <a:prstGeom prst="roundRect">
          <a:avLst/>
        </a:prstGeom>
        <a:solidFill>
          <a:schemeClr val="accent4">
            <a:hueOff val="1034668"/>
            <a:satOff val="-7125"/>
            <a:lumOff val="889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Lectura rápida</a:t>
          </a:r>
          <a:endParaRPr lang="es-MX" sz="900" kern="1200" dirty="0"/>
        </a:p>
      </dsp:txBody>
      <dsp:txXfrm>
        <a:off x="6582814" y="1256875"/>
        <a:ext cx="696440" cy="1550248"/>
      </dsp:txXfrm>
    </dsp:sp>
    <dsp:sp modelId="{D452AEB6-86FE-4923-8BB9-A03246CF0224}">
      <dsp:nvSpPr>
        <dsp:cNvPr id="0" name=""/>
        <dsp:cNvSpPr/>
      </dsp:nvSpPr>
      <dsp:spPr>
        <a:xfrm>
          <a:off x="7363019" y="1219199"/>
          <a:ext cx="771792" cy="1625600"/>
        </a:xfrm>
        <a:prstGeom prst="roundRect">
          <a:avLst/>
        </a:prstGeom>
        <a:solidFill>
          <a:schemeClr val="accent4">
            <a:hueOff val="1164001"/>
            <a:satOff val="-8016"/>
            <a:lumOff val="100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MX" sz="900" kern="1200" dirty="0" smtClean="0"/>
            <a:t>Bibliografía</a:t>
          </a:r>
          <a:endParaRPr lang="es-MX" sz="900" kern="1200" dirty="0"/>
        </a:p>
      </dsp:txBody>
      <dsp:txXfrm>
        <a:off x="7400695" y="1256875"/>
        <a:ext cx="696440" cy="155024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DD3-229F-4021-A64C-61CC06585FC8}" type="datetimeFigureOut">
              <a:rPr lang="es-MX" smtClean="0"/>
              <a:pPr/>
              <a:t>26/03/2019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E7B33-7A30-44F6-A072-F40FCFE2B6EB}" type="slidenum">
              <a:rPr lang="es-MX" smtClean="0"/>
              <a:pPr/>
              <a:t>‹Nº›</a:t>
            </a:fld>
            <a:endParaRPr lang="es-MX"/>
          </a:p>
        </p:txBody>
      </p:sp>
    </p:spTree>
    <p:extLst>
      <p:ext uri="{BB962C8B-B14F-4D97-AF65-F5344CB8AC3E}">
        <p14:creationId xmlns:p14="http://schemas.microsoft.com/office/powerpoint/2010/main" val="883147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E9CE7B33-7A30-44F6-A072-F40FCFE2B6EB}" type="slidenum">
              <a:rPr lang="es-MX" smtClean="0"/>
              <a:pPr/>
              <a:t>2</a:t>
            </a:fld>
            <a:endParaRPr lang="es-MX"/>
          </a:p>
        </p:txBody>
      </p:sp>
    </p:spTree>
    <p:extLst>
      <p:ext uri="{BB962C8B-B14F-4D97-AF65-F5344CB8AC3E}">
        <p14:creationId xmlns:p14="http://schemas.microsoft.com/office/powerpoint/2010/main" val="307526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9DB86C9-7BB8-48FA-8C4A-8F550C6EC0EC}"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7473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AF54BC6-372C-47C1-880C-1522F1FB1B49}"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755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7BB59AA-8324-465C-83CC-A74ADB6A3917}"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0257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D24EED3-A75E-47CD-843B-461C03AFD618}"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25350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AD4B838-18A0-445C-B662-3D0544E31544}"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7640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0136ECF-E872-4863-9829-2A57FE67B66C}"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1163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7AFE9E6-58A1-4938-AB05-EEF592DCAB70}"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27372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9AFDAFC-8014-4798-AAEA-174AFDB325D2}"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90739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126270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9DB86C9-7BB8-48FA-8C4A-8F550C6EC0EC}"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3117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0325B2-A95B-4C2E-B707-32CE10A7A5AB}"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32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0325B2-A95B-4C2E-B707-32CE10A7A5AB}"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92058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1F9D63-036B-44A9-A6C2-262BB1E4DE3F}"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19967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028C172-9D8C-495C-9286-0E2802753052}"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29750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E650FF6-6114-4FDF-AB94-9264FAD62C1C}" type="datetime1">
              <a:rPr lang="en-US" smtClean="0">
                <a:solidFill>
                  <a:prstClr val="black">
                    <a:tint val="75000"/>
                  </a:prstClr>
                </a:solidFill>
              </a:rPr>
              <a:pPr/>
              <a:t>3/26/2019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05691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42A7936-2AEB-46BE-A845-DCC2197D5B91}" type="datetime1">
              <a:rPr lang="en-US" smtClean="0">
                <a:solidFill>
                  <a:prstClr val="black">
                    <a:tint val="75000"/>
                  </a:prstClr>
                </a:solidFill>
              </a:rPr>
              <a:pPr/>
              <a:t>3/26/2019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47305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B4A97-D8F4-4143-8577-E379FEDC2A0A}" type="datetime1">
              <a:rPr lang="en-US" smtClean="0">
                <a:solidFill>
                  <a:prstClr val="black">
                    <a:tint val="75000"/>
                  </a:prstClr>
                </a:solidFill>
              </a:rPr>
              <a:pPr/>
              <a:t>3/26/2019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1459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A534E8-DDF7-4EAB-94B6-5AA76EF65CB4}"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2952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393B864-6598-4332-9A52-EA4D2C722D27}"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7967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AF54BC6-372C-47C1-880C-1522F1FB1B49}"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18937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7BB59AA-8324-465C-83CC-A74ADB6A3917}"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Tree>
    <p:extLst>
      <p:ext uri="{BB962C8B-B14F-4D97-AF65-F5344CB8AC3E}">
        <p14:creationId xmlns:p14="http://schemas.microsoft.com/office/powerpoint/2010/main" val="1419992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D24EED3-A75E-47CD-843B-461C03AFD618}"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6263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1F9D63-036B-44A9-A6C2-262BB1E4DE3F}" type="datetime1">
              <a:rPr lang="en-US" smtClean="0"/>
              <a:pPr/>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7573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AD4B838-18A0-445C-B662-3D0544E31544}"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Tree>
    <p:extLst>
      <p:ext uri="{BB962C8B-B14F-4D97-AF65-F5344CB8AC3E}">
        <p14:creationId xmlns:p14="http://schemas.microsoft.com/office/powerpoint/2010/main" val="337514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0136ECF-E872-4863-9829-2A57FE67B66C}"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06812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7AFE9E6-58A1-4938-AB05-EEF592DCAB70}"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9118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9AFDAFC-8014-4798-AAEA-174AFDB325D2}"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33781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9DB86C9-7BB8-48FA-8C4A-8F550C6EC0EC}"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14564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0325B2-A95B-4C2E-B707-32CE10A7A5AB}"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01801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01F9D63-036B-44A9-A6C2-262BB1E4DE3F}"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10613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028C172-9D8C-495C-9286-0E2802753052}"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16617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E650FF6-6114-4FDF-AB94-9264FAD62C1C}" type="datetime1">
              <a:rPr lang="en-US" smtClean="0">
                <a:solidFill>
                  <a:prstClr val="black">
                    <a:tint val="75000"/>
                  </a:prstClr>
                </a:solidFill>
              </a:rPr>
              <a:pPr/>
              <a:t>3/26/2019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41469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42A7936-2AEB-46BE-A845-DCC2197D5B91}" type="datetime1">
              <a:rPr lang="en-US" smtClean="0">
                <a:solidFill>
                  <a:prstClr val="black">
                    <a:tint val="75000"/>
                  </a:prstClr>
                </a:solidFill>
              </a:rPr>
              <a:pPr/>
              <a:t>3/26/2019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4814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028C172-9D8C-495C-9286-0E2802753052}"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96278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B4A97-D8F4-4143-8577-E379FEDC2A0A}" type="datetime1">
              <a:rPr lang="en-US" smtClean="0">
                <a:solidFill>
                  <a:prstClr val="black">
                    <a:tint val="75000"/>
                  </a:prstClr>
                </a:solidFill>
              </a:rPr>
              <a:pPr/>
              <a:t>3/26/2019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9463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A534E8-DDF7-4EAB-94B6-5AA76EF65CB4}"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42678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393B864-6598-4332-9A52-EA4D2C722D27}"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81176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AF54BC6-372C-47C1-880C-1522F1FB1B49}"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8569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7BB59AA-8324-465C-83CC-A74ADB6A3917}"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Tree>
    <p:extLst>
      <p:ext uri="{BB962C8B-B14F-4D97-AF65-F5344CB8AC3E}">
        <p14:creationId xmlns:p14="http://schemas.microsoft.com/office/powerpoint/2010/main" val="183953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CD24EED3-A75E-47CD-843B-461C03AFD618}"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24328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AD4B838-18A0-445C-B662-3D0544E31544}"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E78712"/>
                </a:solidFill>
                <a:latin typeface="Arial"/>
              </a:rPr>
              <a:t>”</a:t>
            </a:r>
          </a:p>
        </p:txBody>
      </p:sp>
    </p:spTree>
    <p:extLst>
      <p:ext uri="{BB962C8B-B14F-4D97-AF65-F5344CB8AC3E}">
        <p14:creationId xmlns:p14="http://schemas.microsoft.com/office/powerpoint/2010/main" val="3189740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0136ECF-E872-4863-9829-2A57FE67B66C}" type="datetime1">
              <a:rPr lang="en-US" smtClean="0">
                <a:solidFill>
                  <a:prstClr val="black">
                    <a:tint val="75000"/>
                  </a:prstClr>
                </a:solidFill>
              </a:rPr>
              <a:pPr/>
              <a:t>3/26/2019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75726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7AFE9E6-58A1-4938-AB05-EEF592DCAB70}"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99354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9AFDAFC-8014-4798-AAEA-174AFDB325D2}"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1695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E650FF6-6114-4FDF-AB94-9264FAD62C1C}" type="datetime1">
              <a:rPr lang="en-US" smtClean="0"/>
              <a:pPr/>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66728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61666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442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76161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83760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15878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64747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17992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87803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46917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4265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42A7936-2AEB-46BE-A845-DCC2197D5B91}" type="datetime1">
              <a:rPr lang="en-US" smtClean="0"/>
              <a:pPr/>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2035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DC4FB4BB-7846-4A2F-923F-82AF2EA14B90}" type="datetimeFigureOut">
              <a:rPr lang="es-MX" smtClean="0">
                <a:solidFill>
                  <a:prstClr val="black">
                    <a:tint val="75000"/>
                  </a:prstClr>
                </a:solidFill>
              </a:rPr>
              <a:pPr/>
              <a:t>26/03/2019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04C12DB-7AB5-4A2F-8088-2BEE6EFAA46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0925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B4A97-D8F4-4143-8577-E379FEDC2A0A}" type="datetime1">
              <a:rPr lang="en-US" smtClean="0"/>
              <a:pPr/>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0405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A534E8-DDF7-4EAB-94B6-5AA76EF65CB4}"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2844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393B864-6598-4332-9A52-EA4D2C722D27}" type="datetime1">
              <a:rPr lang="en-US" smtClean="0"/>
              <a:pPr/>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1533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8A775F-F2A7-45EA-A955-9CFA64857071}" type="datetime1">
              <a:rPr lang="en-US" smtClean="0"/>
              <a:pPr/>
              <a:t>3/26/2019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725108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79" r:id="rId1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8A775F-F2A7-45EA-A955-9CFA64857071}"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857113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8A775F-F2A7-45EA-A955-9CFA64857071}" type="datetime1">
              <a:rPr lang="en-US" smtClean="0">
                <a:solidFill>
                  <a:prstClr val="black">
                    <a:tint val="75000"/>
                  </a:prstClr>
                </a:solidFill>
              </a:rPr>
              <a:pPr/>
              <a:t>3/26/2019</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053739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C4FB4BB-7846-4A2F-923F-82AF2EA14B90}" type="datetimeFigureOut">
              <a:rPr lang="es-MX" smtClean="0">
                <a:solidFill>
                  <a:prstClr val="black">
                    <a:tint val="75000"/>
                  </a:prstClr>
                </a:solidFill>
              </a:rPr>
              <a:pPr defTabSz="914400"/>
              <a:t>26/03/2019</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4C12DB-7AB5-4A2F-8088-2BEE6EFAA465}" type="slidenum">
              <a:rPr lang="es-MX" smtClean="0">
                <a:solidFill>
                  <a:prstClr val="black">
                    <a:tint val="75000"/>
                  </a:prstClr>
                </a:solidFill>
              </a:rPr>
              <a:pPr defTabSz="914400"/>
              <a:t>‹Nº›</a:t>
            </a:fld>
            <a:endParaRPr lang="es-MX">
              <a:solidFill>
                <a:prstClr val="black">
                  <a:tint val="75000"/>
                </a:prstClr>
              </a:solidFill>
            </a:endParaRPr>
          </a:p>
        </p:txBody>
      </p:sp>
    </p:spTree>
    <p:extLst>
      <p:ext uri="{BB962C8B-B14F-4D97-AF65-F5344CB8AC3E}">
        <p14:creationId xmlns:p14="http://schemas.microsoft.com/office/powerpoint/2010/main" val="189412443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package" Target="../embeddings/Presentaci_n_de_Microsoft_PowerPoint1.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NUL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967509" y="2879678"/>
            <a:ext cx="8915399" cy="1705971"/>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smtClean="0">
                <a:solidFill>
                  <a:schemeClr val="tx2"/>
                </a:solidFill>
              </a:rPr>
              <a:t/>
            </a:r>
            <a:br>
              <a:rPr lang="es-MX" sz="5400" b="1" dirty="0" smtClean="0">
                <a:solidFill>
                  <a:schemeClr val="tx2"/>
                </a:solidFill>
              </a:rPr>
            </a:br>
            <a:r>
              <a:rPr lang="es-MX" sz="5400" b="1" dirty="0" smtClean="0">
                <a:solidFill>
                  <a:schemeClr val="tx2"/>
                </a:solidFill>
              </a:rPr>
              <a:t>Instituto Zaragoza</a:t>
            </a:r>
          </a:p>
          <a:p>
            <a:pPr algn="ctr"/>
            <a:r>
              <a:rPr lang="es-MX" sz="5400" b="1" dirty="0" smtClean="0">
                <a:solidFill>
                  <a:schemeClr val="tx2"/>
                </a:solidFill>
              </a:rPr>
              <a:t>6782</a:t>
            </a:r>
          </a:p>
          <a:p>
            <a:pPr algn="ctr"/>
            <a:r>
              <a:rPr lang="es-MX" sz="5400" b="1" dirty="0" smtClean="0">
                <a:solidFill>
                  <a:schemeClr val="tx2"/>
                </a:solidFill>
              </a:rPr>
              <a:t>2017-2018</a:t>
            </a:r>
            <a:endParaRPr lang="es-MX" sz="5400" b="1" dirty="0">
              <a:solidFill>
                <a:schemeClr val="tx2"/>
              </a:solidFill>
            </a:endParaRPr>
          </a:p>
        </p:txBody>
      </p:sp>
      <p:pic>
        <p:nvPicPr>
          <p:cNvPr id="5" name="Imagen 3" descr="Logo IZ Final"/>
          <p:cNvPicPr/>
          <p:nvPr/>
        </p:nvPicPr>
        <p:blipFill>
          <a:blip r:embed="rId2" cstate="print"/>
          <a:srcRect/>
          <a:stretch>
            <a:fillRect/>
          </a:stretch>
        </p:blipFill>
        <p:spPr bwMode="auto">
          <a:xfrm>
            <a:off x="9171295" y="668739"/>
            <a:ext cx="1657021" cy="1777101"/>
          </a:xfrm>
          <a:prstGeom prst="rect">
            <a:avLst/>
          </a:prstGeom>
          <a:noFill/>
        </p:spPr>
      </p:pic>
      <p:pic>
        <p:nvPicPr>
          <p:cNvPr id="41986" name="Picture 2" descr="Conexiones"/>
          <p:cNvPicPr>
            <a:picLocks noChangeAspect="1" noChangeArrowheads="1"/>
          </p:cNvPicPr>
          <p:nvPr/>
        </p:nvPicPr>
        <p:blipFill>
          <a:blip r:embed="rId3"/>
          <a:srcRect/>
          <a:stretch>
            <a:fillRect/>
          </a:stretch>
        </p:blipFill>
        <p:spPr bwMode="auto">
          <a:xfrm>
            <a:off x="1803321" y="846162"/>
            <a:ext cx="6590052" cy="1084238"/>
          </a:xfrm>
          <a:prstGeom prst="rect">
            <a:avLst/>
          </a:prstGeom>
          <a:noFill/>
        </p:spPr>
      </p:pic>
    </p:spTree>
    <p:extLst>
      <p:ext uri="{BB962C8B-B14F-4D97-AF65-F5344CB8AC3E}">
        <p14:creationId xmlns:p14="http://schemas.microsoft.com/office/powerpoint/2010/main" val="22099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557454700"/>
              </p:ext>
            </p:extLst>
          </p:nvPr>
        </p:nvGraphicFramePr>
        <p:xfrm>
          <a:off x="2017486" y="2557050"/>
          <a:ext cx="8450405" cy="4326513"/>
        </p:xfrm>
        <a:graphic>
          <a:graphicData uri="http://schemas.openxmlformats.org/drawingml/2006/table">
            <a:tbl>
              <a:tblPr>
                <a:tableStyleId>{5C22544A-7EE6-4342-B048-85BDC9FD1C3A}</a:tableStyleId>
              </a:tblPr>
              <a:tblGrid>
                <a:gridCol w="1206201"/>
                <a:gridCol w="7244204"/>
              </a:tblGrid>
              <a:tr h="175070">
                <a:tc gridSpan="2">
                  <a:txBody>
                    <a:bodyPr/>
                    <a:lstStyle/>
                    <a:p>
                      <a:pPr algn="ctr">
                        <a:lnSpc>
                          <a:spcPct val="115000"/>
                        </a:lnSpc>
                        <a:spcAft>
                          <a:spcPts val="0"/>
                        </a:spcAft>
                      </a:pPr>
                      <a:r>
                        <a:rPr lang="es-ES" sz="500" dirty="0">
                          <a:effectLst/>
                        </a:rPr>
                        <a:t>La Interdisciplinariedad</a:t>
                      </a:r>
                      <a:endParaRPr lang="es-MX" sz="600" dirty="0">
                        <a:solidFill>
                          <a:srgbClr val="000000"/>
                        </a:solidFill>
                        <a:effectLst/>
                        <a:latin typeface="Arial" panose="020B0604020202020204" pitchFamily="34" charset="0"/>
                        <a:ea typeface="Arial" panose="020B0604020202020204" pitchFamily="34" charset="0"/>
                      </a:endParaRPr>
                    </a:p>
                  </a:txBody>
                  <a:tcPr marL="33831" marR="33831" marT="33831" marB="33831"/>
                </a:tc>
                <a:tc hMerge="1">
                  <a:txBody>
                    <a:bodyPr/>
                    <a:lstStyle/>
                    <a:p>
                      <a:endParaRPr lang="es-MX"/>
                    </a:p>
                  </a:txBody>
                  <a:tcPr/>
                </a:tc>
              </a:tr>
              <a:tr h="411929">
                <a:tc>
                  <a:txBody>
                    <a:bodyPr/>
                    <a:lstStyle/>
                    <a:p>
                      <a:pPr>
                        <a:lnSpc>
                          <a:spcPct val="115000"/>
                        </a:lnSpc>
                        <a:spcAft>
                          <a:spcPts val="0"/>
                        </a:spcAft>
                      </a:pPr>
                      <a:r>
                        <a:rPr lang="es-ES" sz="500">
                          <a:effectLst/>
                        </a:rPr>
                        <a:t>1. ¿Qué es?</a:t>
                      </a:r>
                      <a:endParaRPr lang="es-MX" sz="60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Enfoque que fomenta la interacción de conceptos, métodos y procesos de diferentes ciencia con el fin de crear aprendizajes significativos, inclusive en el campo de la </a:t>
                      </a:r>
                      <a:r>
                        <a:rPr lang="es-ES" sz="900" dirty="0" smtClean="0">
                          <a:effectLst/>
                        </a:rPr>
                        <a:t>metodología.</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479604">
                <a:tc>
                  <a:txBody>
                    <a:bodyPr/>
                    <a:lstStyle/>
                    <a:p>
                      <a:pPr>
                        <a:lnSpc>
                          <a:spcPct val="115000"/>
                        </a:lnSpc>
                        <a:spcAft>
                          <a:spcPts val="0"/>
                        </a:spcAft>
                      </a:pPr>
                      <a:r>
                        <a:rPr lang="es-ES" sz="500">
                          <a:effectLst/>
                        </a:rPr>
                        <a:t>2. ¿Qué</a:t>
                      </a:r>
                      <a:endParaRPr lang="es-MX" sz="600">
                        <a:effectLst/>
                      </a:endParaRPr>
                    </a:p>
                    <a:p>
                      <a:pPr>
                        <a:lnSpc>
                          <a:spcPct val="115000"/>
                        </a:lnSpc>
                        <a:spcAft>
                          <a:spcPts val="0"/>
                        </a:spcAft>
                      </a:pPr>
                      <a:r>
                        <a:rPr lang="es-ES" sz="500">
                          <a:effectLst/>
                        </a:rPr>
                        <a:t>    características </a:t>
                      </a:r>
                      <a:endParaRPr lang="es-MX" sz="600">
                        <a:effectLst/>
                      </a:endParaRPr>
                    </a:p>
                    <a:p>
                      <a:pPr>
                        <a:lnSpc>
                          <a:spcPct val="115000"/>
                        </a:lnSpc>
                        <a:spcAft>
                          <a:spcPts val="0"/>
                        </a:spcAft>
                      </a:pPr>
                      <a:r>
                        <a:rPr lang="es-ES" sz="500">
                          <a:effectLst/>
                        </a:rPr>
                        <a:t>    tiene ?</a:t>
                      </a:r>
                      <a:endParaRPr lang="es-MX" sz="60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Trabajo en </a:t>
                      </a:r>
                      <a:r>
                        <a:rPr lang="es-ES" sz="900" dirty="0" smtClean="0">
                          <a:effectLst/>
                        </a:rPr>
                        <a:t>equipo.</a:t>
                      </a:r>
                      <a:endParaRPr lang="es-MX" sz="900" dirty="0">
                        <a:effectLst/>
                      </a:endParaRPr>
                    </a:p>
                    <a:p>
                      <a:pPr>
                        <a:lnSpc>
                          <a:spcPct val="115000"/>
                        </a:lnSpc>
                        <a:spcAft>
                          <a:spcPts val="0"/>
                        </a:spcAft>
                      </a:pPr>
                      <a:r>
                        <a:rPr lang="es-ES" sz="900" dirty="0">
                          <a:effectLst/>
                        </a:rPr>
                        <a:t>Integración de </a:t>
                      </a:r>
                      <a:r>
                        <a:rPr lang="es-ES" sz="900" dirty="0" smtClean="0">
                          <a:effectLst/>
                        </a:rPr>
                        <a:t>saberes.</a:t>
                      </a:r>
                      <a:endParaRPr lang="es-MX" sz="900" dirty="0">
                        <a:effectLst/>
                      </a:endParaRPr>
                    </a:p>
                    <a:p>
                      <a:pPr>
                        <a:lnSpc>
                          <a:spcPct val="115000"/>
                        </a:lnSpc>
                        <a:spcAft>
                          <a:spcPts val="0"/>
                        </a:spcAft>
                      </a:pPr>
                      <a:r>
                        <a:rPr lang="es-ES" sz="900" dirty="0">
                          <a:effectLst/>
                        </a:rPr>
                        <a:t>Creación de nuevos métodos, herramientas e ideas.</a:t>
                      </a:r>
                      <a:endParaRPr lang="es-MX" sz="900" dirty="0">
                        <a:effectLst/>
                      </a:endParaRPr>
                    </a:p>
                    <a:p>
                      <a:pPr>
                        <a:lnSpc>
                          <a:spcPct val="115000"/>
                        </a:lnSpc>
                        <a:spcAft>
                          <a:spcPts val="0"/>
                        </a:spcAft>
                      </a:pPr>
                      <a:r>
                        <a:rPr lang="es-ES" sz="900" dirty="0">
                          <a:effectLst/>
                        </a:rPr>
                        <a:t>Es un metodología integradora y </a:t>
                      </a:r>
                      <a:r>
                        <a:rPr lang="es-ES" sz="900" dirty="0" smtClean="0">
                          <a:effectLst/>
                        </a:rPr>
                        <a:t>didáctica.</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411929">
                <a:tc>
                  <a:txBody>
                    <a:bodyPr/>
                    <a:lstStyle/>
                    <a:p>
                      <a:pPr>
                        <a:lnSpc>
                          <a:spcPct val="115000"/>
                        </a:lnSpc>
                        <a:spcAft>
                          <a:spcPts val="0"/>
                        </a:spcAft>
                      </a:pPr>
                      <a:r>
                        <a:rPr lang="es-ES" sz="500" dirty="0">
                          <a:effectLst/>
                        </a:rPr>
                        <a:t>3. ¿Por qué es </a:t>
                      </a:r>
                      <a:endParaRPr lang="es-MX" sz="600" dirty="0">
                        <a:effectLst/>
                      </a:endParaRPr>
                    </a:p>
                    <a:p>
                      <a:pPr>
                        <a:lnSpc>
                          <a:spcPct val="115000"/>
                        </a:lnSpc>
                        <a:spcAft>
                          <a:spcPts val="0"/>
                        </a:spcAft>
                      </a:pPr>
                      <a:r>
                        <a:rPr lang="es-ES" sz="500" dirty="0">
                          <a:effectLst/>
                        </a:rPr>
                        <a:t>    importante en la </a:t>
                      </a:r>
                      <a:endParaRPr lang="es-MX" sz="600" dirty="0">
                        <a:effectLst/>
                      </a:endParaRPr>
                    </a:p>
                    <a:p>
                      <a:pPr>
                        <a:lnSpc>
                          <a:spcPct val="115000"/>
                        </a:lnSpc>
                        <a:spcAft>
                          <a:spcPts val="0"/>
                        </a:spcAft>
                      </a:pPr>
                      <a:r>
                        <a:rPr lang="es-ES" sz="500" dirty="0">
                          <a:effectLst/>
                        </a:rPr>
                        <a:t>    educación?</a:t>
                      </a:r>
                      <a:endParaRPr lang="es-MX" sz="600" dirty="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Para optimizar el desarrollo de nuestros </a:t>
                      </a:r>
                      <a:r>
                        <a:rPr lang="es-ES" sz="900" dirty="0" smtClean="0">
                          <a:effectLst/>
                        </a:rPr>
                        <a:t>alumnos.</a:t>
                      </a:r>
                      <a:endParaRPr lang="es-MX" sz="900" dirty="0">
                        <a:effectLst/>
                      </a:endParaRPr>
                    </a:p>
                    <a:p>
                      <a:pPr>
                        <a:lnSpc>
                          <a:spcPct val="115000"/>
                        </a:lnSpc>
                        <a:spcAft>
                          <a:spcPts val="0"/>
                        </a:spcAft>
                      </a:pPr>
                      <a:r>
                        <a:rPr lang="es-ES" sz="900" dirty="0">
                          <a:effectLst/>
                        </a:rPr>
                        <a:t>Abre alternativas de </a:t>
                      </a:r>
                      <a:r>
                        <a:rPr lang="es-ES" sz="900" dirty="0" smtClean="0">
                          <a:effectLst/>
                        </a:rPr>
                        <a:t>pensamiento.</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581113">
                <a:tc>
                  <a:txBody>
                    <a:bodyPr/>
                    <a:lstStyle/>
                    <a:p>
                      <a:pPr>
                        <a:lnSpc>
                          <a:spcPct val="115000"/>
                        </a:lnSpc>
                        <a:spcAft>
                          <a:spcPts val="0"/>
                        </a:spcAft>
                      </a:pPr>
                      <a:r>
                        <a:rPr lang="es-ES" sz="500" dirty="0">
                          <a:effectLst/>
                        </a:rPr>
                        <a:t>4. ¿Cómo motivar </a:t>
                      </a:r>
                      <a:endParaRPr lang="es-MX" sz="600" dirty="0">
                        <a:effectLst/>
                      </a:endParaRPr>
                    </a:p>
                    <a:p>
                      <a:pPr>
                        <a:lnSpc>
                          <a:spcPct val="115000"/>
                        </a:lnSpc>
                        <a:spcAft>
                          <a:spcPts val="0"/>
                        </a:spcAft>
                      </a:pPr>
                      <a:r>
                        <a:rPr lang="es-ES" sz="500" dirty="0">
                          <a:effectLst/>
                        </a:rPr>
                        <a:t>    a los alumnos</a:t>
                      </a:r>
                      <a:endParaRPr lang="es-MX" sz="600" dirty="0">
                        <a:effectLst/>
                      </a:endParaRPr>
                    </a:p>
                    <a:p>
                      <a:pPr>
                        <a:lnSpc>
                          <a:spcPct val="115000"/>
                        </a:lnSpc>
                        <a:spcAft>
                          <a:spcPts val="0"/>
                        </a:spcAft>
                      </a:pPr>
                      <a:r>
                        <a:rPr lang="es-ES" sz="500" dirty="0">
                          <a:effectLst/>
                        </a:rPr>
                        <a:t>    para el trabajo </a:t>
                      </a:r>
                      <a:endParaRPr lang="es-MX" sz="600" dirty="0">
                        <a:effectLst/>
                      </a:endParaRPr>
                    </a:p>
                    <a:p>
                      <a:pPr>
                        <a:lnSpc>
                          <a:spcPct val="115000"/>
                        </a:lnSpc>
                        <a:spcAft>
                          <a:spcPts val="0"/>
                        </a:spcAft>
                      </a:pPr>
                      <a:r>
                        <a:rPr lang="es-ES" sz="500" dirty="0">
                          <a:effectLst/>
                        </a:rPr>
                        <a:t>interdisciplinario?</a:t>
                      </a:r>
                      <a:endParaRPr lang="es-MX" sz="600" dirty="0">
                        <a:effectLst/>
                      </a:endParaRPr>
                    </a:p>
                    <a:p>
                      <a:pPr>
                        <a:lnSpc>
                          <a:spcPct val="115000"/>
                        </a:lnSpc>
                        <a:spcAft>
                          <a:spcPts val="0"/>
                        </a:spcAft>
                      </a:pPr>
                      <a:r>
                        <a:rPr lang="es-ES" sz="500" dirty="0">
                          <a:effectLst/>
                        </a:rPr>
                        <a:t> </a:t>
                      </a:r>
                      <a:endParaRPr lang="es-MX" sz="600" dirty="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Fomentando la identificación de su contexto sociocultural, y, por ende, su problemática.</a:t>
                      </a:r>
                      <a:endParaRPr lang="es-MX" sz="900" dirty="0">
                        <a:effectLst/>
                      </a:endParaRPr>
                    </a:p>
                    <a:p>
                      <a:pPr>
                        <a:lnSpc>
                          <a:spcPct val="115000"/>
                        </a:lnSpc>
                        <a:spcAft>
                          <a:spcPts val="0"/>
                        </a:spcAft>
                      </a:pPr>
                      <a:r>
                        <a:rPr lang="es-ES" sz="900" dirty="0">
                          <a:effectLst/>
                        </a:rPr>
                        <a:t>Procurando que se sientan productores de su propio aprendizaje; no sólo receptores pasivos.</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987158">
                <a:tc>
                  <a:txBody>
                    <a:bodyPr/>
                    <a:lstStyle/>
                    <a:p>
                      <a:pPr>
                        <a:lnSpc>
                          <a:spcPct val="115000"/>
                        </a:lnSpc>
                        <a:spcAft>
                          <a:spcPts val="0"/>
                        </a:spcAft>
                      </a:pPr>
                      <a:r>
                        <a:rPr lang="es-ES" sz="500">
                          <a:effectLst/>
                        </a:rPr>
                        <a:t>5. ¿Cuáles son los</a:t>
                      </a:r>
                      <a:endParaRPr lang="es-MX" sz="600">
                        <a:effectLst/>
                      </a:endParaRPr>
                    </a:p>
                    <a:p>
                      <a:pPr>
                        <a:lnSpc>
                          <a:spcPct val="115000"/>
                        </a:lnSpc>
                        <a:spcAft>
                          <a:spcPts val="0"/>
                        </a:spcAft>
                      </a:pPr>
                      <a:r>
                        <a:rPr lang="es-ES" sz="500">
                          <a:effectLst/>
                        </a:rPr>
                        <a:t>    prerrequisitos </a:t>
                      </a:r>
                      <a:endParaRPr lang="es-MX" sz="600">
                        <a:effectLst/>
                      </a:endParaRPr>
                    </a:p>
                    <a:p>
                      <a:pPr>
                        <a:lnSpc>
                          <a:spcPct val="115000"/>
                        </a:lnSpc>
                        <a:spcAft>
                          <a:spcPts val="0"/>
                        </a:spcAft>
                      </a:pPr>
                      <a:r>
                        <a:rPr lang="es-ES" sz="500">
                          <a:effectLst/>
                        </a:rPr>
                        <a:t>    materiales,</a:t>
                      </a:r>
                      <a:endParaRPr lang="es-MX" sz="600">
                        <a:effectLst/>
                      </a:endParaRPr>
                    </a:p>
                    <a:p>
                      <a:pPr>
                        <a:lnSpc>
                          <a:spcPct val="115000"/>
                        </a:lnSpc>
                        <a:spcAft>
                          <a:spcPts val="0"/>
                        </a:spcAft>
                      </a:pPr>
                      <a:r>
                        <a:rPr lang="es-ES" sz="500">
                          <a:effectLst/>
                        </a:rPr>
                        <a:t>   organizacionales </a:t>
                      </a:r>
                      <a:endParaRPr lang="es-MX" sz="600">
                        <a:effectLst/>
                      </a:endParaRPr>
                    </a:p>
                    <a:p>
                      <a:pPr>
                        <a:lnSpc>
                          <a:spcPct val="115000"/>
                        </a:lnSpc>
                        <a:spcAft>
                          <a:spcPts val="0"/>
                        </a:spcAft>
                      </a:pPr>
                      <a:r>
                        <a:rPr lang="es-ES" sz="500">
                          <a:effectLst/>
                        </a:rPr>
                        <a:t>   y personales </a:t>
                      </a:r>
                      <a:endParaRPr lang="es-MX" sz="600">
                        <a:effectLst/>
                      </a:endParaRPr>
                    </a:p>
                    <a:p>
                      <a:pPr>
                        <a:lnSpc>
                          <a:spcPct val="115000"/>
                        </a:lnSpc>
                        <a:spcAft>
                          <a:spcPts val="0"/>
                        </a:spcAft>
                      </a:pPr>
                      <a:r>
                        <a:rPr lang="es-ES" sz="500">
                          <a:effectLst/>
                        </a:rPr>
                        <a:t>   para la</a:t>
                      </a:r>
                      <a:endParaRPr lang="es-MX" sz="600">
                        <a:effectLst/>
                      </a:endParaRPr>
                    </a:p>
                    <a:p>
                      <a:pPr>
                        <a:lnSpc>
                          <a:spcPct val="115000"/>
                        </a:lnSpc>
                        <a:spcAft>
                          <a:spcPts val="0"/>
                        </a:spcAft>
                      </a:pPr>
                      <a:r>
                        <a:rPr lang="es-ES" sz="500">
                          <a:effectLst/>
                        </a:rPr>
                        <a:t>   planeación del </a:t>
                      </a:r>
                      <a:endParaRPr lang="es-MX" sz="600">
                        <a:effectLst/>
                      </a:endParaRPr>
                    </a:p>
                    <a:p>
                      <a:pPr>
                        <a:lnSpc>
                          <a:spcPct val="115000"/>
                        </a:lnSpc>
                        <a:spcAft>
                          <a:spcPts val="0"/>
                        </a:spcAft>
                      </a:pPr>
                      <a:r>
                        <a:rPr lang="es-ES" sz="500">
                          <a:effectLst/>
                        </a:rPr>
                        <a:t>   trabajo           interdisciplinario?</a:t>
                      </a:r>
                      <a:endParaRPr lang="es-MX" sz="60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Tiempo.</a:t>
                      </a:r>
                      <a:endParaRPr lang="es-MX" sz="900" dirty="0">
                        <a:effectLst/>
                      </a:endParaRPr>
                    </a:p>
                    <a:p>
                      <a:pPr>
                        <a:lnSpc>
                          <a:spcPct val="115000"/>
                        </a:lnSpc>
                        <a:spcAft>
                          <a:spcPts val="0"/>
                        </a:spcAft>
                      </a:pPr>
                      <a:r>
                        <a:rPr lang="es-ES" sz="900" dirty="0">
                          <a:effectLst/>
                        </a:rPr>
                        <a:t>Planeación.</a:t>
                      </a:r>
                      <a:endParaRPr lang="es-MX" sz="900" dirty="0">
                        <a:effectLst/>
                      </a:endParaRPr>
                    </a:p>
                    <a:p>
                      <a:pPr>
                        <a:lnSpc>
                          <a:spcPct val="115000"/>
                        </a:lnSpc>
                        <a:spcAft>
                          <a:spcPts val="0"/>
                        </a:spcAft>
                      </a:pPr>
                      <a:r>
                        <a:rPr lang="es-ES" sz="900" dirty="0">
                          <a:effectLst/>
                        </a:rPr>
                        <a:t>Disposición por parte de los actores (DGIRE, Institución, profesorado, alumnos y padres de familia).</a:t>
                      </a:r>
                      <a:endParaRPr lang="es-MX" sz="900" dirty="0">
                        <a:effectLst/>
                      </a:endParaRPr>
                    </a:p>
                    <a:p>
                      <a:pPr>
                        <a:lnSpc>
                          <a:spcPct val="115000"/>
                        </a:lnSpc>
                        <a:spcAft>
                          <a:spcPts val="0"/>
                        </a:spcAft>
                      </a:pPr>
                      <a:r>
                        <a:rPr lang="es-ES" sz="900" dirty="0">
                          <a:effectLst/>
                        </a:rPr>
                        <a:t>Conocimiento de los contenidos del programa de cada asignatura.</a:t>
                      </a:r>
                      <a:endParaRPr lang="es-MX" sz="900" dirty="0">
                        <a:effectLst/>
                      </a:endParaRPr>
                    </a:p>
                    <a:p>
                      <a:pPr>
                        <a:lnSpc>
                          <a:spcPct val="115000"/>
                        </a:lnSpc>
                        <a:spcAft>
                          <a:spcPts val="0"/>
                        </a:spcAft>
                      </a:pPr>
                      <a:r>
                        <a:rPr lang="es-ES" sz="900" dirty="0">
                          <a:effectLst/>
                        </a:rPr>
                        <a:t>Espacios para el trabajo colaborativo.</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885646">
                <a:tc>
                  <a:txBody>
                    <a:bodyPr/>
                    <a:lstStyle/>
                    <a:p>
                      <a:pPr>
                        <a:lnSpc>
                          <a:spcPct val="115000"/>
                        </a:lnSpc>
                        <a:spcAft>
                          <a:spcPts val="0"/>
                        </a:spcAft>
                      </a:pPr>
                      <a:r>
                        <a:rPr lang="es-ES" sz="500">
                          <a:effectLst/>
                        </a:rPr>
                        <a:t>6. ¿Qué papel </a:t>
                      </a:r>
                      <a:endParaRPr lang="es-MX" sz="600">
                        <a:effectLst/>
                      </a:endParaRPr>
                    </a:p>
                    <a:p>
                      <a:pPr>
                        <a:lnSpc>
                          <a:spcPct val="115000"/>
                        </a:lnSpc>
                        <a:spcAft>
                          <a:spcPts val="0"/>
                        </a:spcAft>
                      </a:pPr>
                      <a:r>
                        <a:rPr lang="es-ES" sz="500">
                          <a:effectLst/>
                        </a:rPr>
                        <a:t>     juega la </a:t>
                      </a:r>
                      <a:endParaRPr lang="es-MX" sz="600">
                        <a:effectLst/>
                      </a:endParaRPr>
                    </a:p>
                    <a:p>
                      <a:pPr>
                        <a:lnSpc>
                          <a:spcPct val="115000"/>
                        </a:lnSpc>
                        <a:spcAft>
                          <a:spcPts val="0"/>
                        </a:spcAft>
                      </a:pPr>
                      <a:r>
                        <a:rPr lang="es-ES" sz="500">
                          <a:effectLst/>
                        </a:rPr>
                        <a:t>     planeación en</a:t>
                      </a:r>
                      <a:endParaRPr lang="es-MX" sz="600">
                        <a:effectLst/>
                      </a:endParaRPr>
                    </a:p>
                    <a:p>
                      <a:pPr>
                        <a:lnSpc>
                          <a:spcPct val="115000"/>
                        </a:lnSpc>
                        <a:spcAft>
                          <a:spcPts val="0"/>
                        </a:spcAft>
                      </a:pPr>
                      <a:r>
                        <a:rPr lang="es-ES" sz="500">
                          <a:effectLst/>
                        </a:rPr>
                        <a:t>     el trabajo</a:t>
                      </a:r>
                      <a:endParaRPr lang="es-MX" sz="600">
                        <a:effectLst/>
                      </a:endParaRPr>
                    </a:p>
                    <a:p>
                      <a:pPr>
                        <a:lnSpc>
                          <a:spcPct val="115000"/>
                        </a:lnSpc>
                        <a:spcAft>
                          <a:spcPts val="0"/>
                        </a:spcAft>
                      </a:pPr>
                      <a:r>
                        <a:rPr lang="es-ES" sz="500">
                          <a:effectLst/>
                        </a:rPr>
                        <a:t>     interdisciplinario</a:t>
                      </a:r>
                      <a:endParaRPr lang="es-MX" sz="600">
                        <a:effectLst/>
                      </a:endParaRPr>
                    </a:p>
                    <a:p>
                      <a:pPr>
                        <a:lnSpc>
                          <a:spcPct val="115000"/>
                        </a:lnSpc>
                        <a:spcAft>
                          <a:spcPts val="0"/>
                        </a:spcAft>
                      </a:pPr>
                      <a:r>
                        <a:rPr lang="es-ES" sz="500">
                          <a:effectLst/>
                        </a:rPr>
                        <a:t>     y qué </a:t>
                      </a:r>
                      <a:endParaRPr lang="es-MX" sz="600">
                        <a:effectLst/>
                      </a:endParaRPr>
                    </a:p>
                    <a:p>
                      <a:pPr>
                        <a:lnSpc>
                          <a:spcPct val="115000"/>
                        </a:lnSpc>
                        <a:spcAft>
                          <a:spcPts val="0"/>
                        </a:spcAft>
                      </a:pPr>
                      <a:r>
                        <a:rPr lang="es-ES" sz="500">
                          <a:effectLst/>
                        </a:rPr>
                        <a:t>     características</a:t>
                      </a:r>
                      <a:endParaRPr lang="es-MX" sz="600">
                        <a:effectLst/>
                      </a:endParaRPr>
                    </a:p>
                    <a:p>
                      <a:pPr>
                        <a:lnSpc>
                          <a:spcPct val="115000"/>
                        </a:lnSpc>
                        <a:spcAft>
                          <a:spcPts val="0"/>
                        </a:spcAft>
                      </a:pPr>
                      <a:r>
                        <a:rPr lang="es-ES" sz="500">
                          <a:effectLst/>
                        </a:rPr>
                        <a:t>     debe tener? </a:t>
                      </a:r>
                      <a:endParaRPr lang="es-MX" sz="600">
                        <a:solidFill>
                          <a:srgbClr val="000000"/>
                        </a:solidFill>
                        <a:effectLst/>
                        <a:latin typeface="Arial" panose="020B0604020202020204" pitchFamily="34" charset="0"/>
                        <a:ea typeface="Arial" panose="020B0604020202020204" pitchFamily="34" charset="0"/>
                      </a:endParaRPr>
                    </a:p>
                  </a:txBody>
                  <a:tcPr marL="33831" marR="33831" marT="33831" marB="33831" anchor="ctr"/>
                </a:tc>
                <a:tc>
                  <a:txBody>
                    <a:bodyPr/>
                    <a:lstStyle/>
                    <a:p>
                      <a:pPr>
                        <a:lnSpc>
                          <a:spcPct val="115000"/>
                        </a:lnSpc>
                        <a:spcAft>
                          <a:spcPts val="0"/>
                        </a:spcAft>
                      </a:pPr>
                      <a:r>
                        <a:rPr lang="es-ES" sz="900" dirty="0">
                          <a:effectLst/>
                        </a:rPr>
                        <a:t>Dirige y simplifica el camino.</a:t>
                      </a:r>
                      <a:endParaRPr lang="es-MX" sz="900" dirty="0">
                        <a:effectLst/>
                      </a:endParaRPr>
                    </a:p>
                    <a:p>
                      <a:pPr>
                        <a:lnSpc>
                          <a:spcPct val="115000"/>
                        </a:lnSpc>
                        <a:spcAft>
                          <a:spcPts val="0"/>
                        </a:spcAft>
                      </a:pPr>
                      <a:r>
                        <a:rPr lang="es-ES" sz="900" dirty="0">
                          <a:effectLst/>
                        </a:rPr>
                        <a:t>Es evidente, es profesor debe planear una ruta de aprendizaje, siendo flexible para modificarla según las características del grupo.</a:t>
                      </a:r>
                      <a:endParaRPr lang="es-MX" sz="900" dirty="0">
                        <a:effectLst/>
                      </a:endParaRPr>
                    </a:p>
                    <a:p>
                      <a:pPr>
                        <a:lnSpc>
                          <a:spcPct val="115000"/>
                        </a:lnSpc>
                        <a:spcAft>
                          <a:spcPts val="0"/>
                        </a:spcAft>
                      </a:pPr>
                      <a:r>
                        <a:rPr lang="es-ES" sz="900" dirty="0">
                          <a:effectLst/>
                        </a:rPr>
                        <a:t> </a:t>
                      </a:r>
                      <a:endParaRPr lang="es-MX" sz="900" dirty="0">
                        <a:solidFill>
                          <a:srgbClr val="000000"/>
                        </a:solidFill>
                        <a:effectLst/>
                        <a:latin typeface="Arial" panose="020B0604020202020204" pitchFamily="34" charset="0"/>
                        <a:ea typeface="Arial" panose="020B0604020202020204" pitchFamily="34" charset="0"/>
                      </a:endParaRPr>
                    </a:p>
                  </a:txBody>
                  <a:tcPr marL="33831" marR="33831" marT="33831" marB="33831"/>
                </a:tc>
              </a:tr>
              <a:tr h="175070">
                <a:tc gridSpan="2">
                  <a:txBody>
                    <a:bodyPr/>
                    <a:lstStyle/>
                    <a:p>
                      <a:pPr algn="ctr">
                        <a:lnSpc>
                          <a:spcPct val="115000"/>
                        </a:lnSpc>
                        <a:spcAft>
                          <a:spcPts val="0"/>
                        </a:spcAft>
                      </a:pPr>
                      <a:r>
                        <a:rPr lang="es-ES" sz="500" dirty="0">
                          <a:effectLst/>
                        </a:rPr>
                        <a:t>El Aprendizaje Cooperativo</a:t>
                      </a:r>
                      <a:endParaRPr lang="es-MX" sz="600" dirty="0">
                        <a:solidFill>
                          <a:srgbClr val="000000"/>
                        </a:solidFill>
                        <a:effectLst/>
                        <a:latin typeface="Arial" panose="020B0604020202020204" pitchFamily="34" charset="0"/>
                        <a:ea typeface="Arial" panose="020B0604020202020204" pitchFamily="34" charset="0"/>
                      </a:endParaRPr>
                    </a:p>
                  </a:txBody>
                  <a:tcPr marL="33831" marR="33831" marT="33831" marB="33831"/>
                </a:tc>
                <a:tc hMerge="1">
                  <a:txBody>
                    <a:bodyPr/>
                    <a:lstStyle/>
                    <a:p>
                      <a:endParaRPr lang="es-MX"/>
                    </a:p>
                  </a:txBody>
                  <a:tcPr/>
                </a:tc>
              </a:tr>
            </a:tbl>
          </a:graphicData>
        </a:graphic>
      </p:graphicFrame>
      <p:pic>
        <p:nvPicPr>
          <p:cNvPr id="4" name="image2.png" descr="Conexiones_Horizontal2a.png"/>
          <p:cNvPicPr/>
          <p:nvPr/>
        </p:nvPicPr>
        <p:blipFill>
          <a:blip r:embed="rId2"/>
          <a:srcRect b="8719"/>
          <a:stretch>
            <a:fillRect/>
          </a:stretch>
        </p:blipFill>
        <p:spPr>
          <a:xfrm>
            <a:off x="1650728" y="395510"/>
            <a:ext cx="9587230" cy="1215390"/>
          </a:xfrm>
          <a:prstGeom prst="rect">
            <a:avLst/>
          </a:prstGeom>
          <a:ln/>
        </p:spPr>
      </p:pic>
      <p:sp>
        <p:nvSpPr>
          <p:cNvPr id="6" name="Rectangle 1"/>
          <p:cNvSpPr>
            <a:spLocks noChangeArrowheads="1"/>
          </p:cNvSpPr>
          <p:nvPr/>
        </p:nvSpPr>
        <p:spPr bwMode="auto">
          <a:xfrm>
            <a:off x="623430" y="1533956"/>
            <a:ext cx="1094373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CUADRO DE ANÁLISIS DE LA INTERDISCIPLINARIEDAD </a:t>
            </a:r>
            <a:endParaRPr kumimoji="0" lang="es-MX"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y   EL APRENDIZAJE COOPERATIVO</a:t>
            </a:r>
            <a:endParaRPr kumimoji="0" lang="es-MX"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smtClean="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CONCLUSIONES GENERALES</a:t>
            </a:r>
            <a:endParaRPr kumimoji="0" lang="es-MX"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Una vez que se haya trabajado todos los puntos indicados en el documento </a:t>
            </a:r>
            <a:r>
              <a:rPr kumimoji="0" lang="es-ES" sz="1000" b="1"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C.A.I.A.C. Personal,</a:t>
            </a:r>
            <a:r>
              <a:rPr kumimoji="0" lang="es-ES" sz="1000" b="0"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 reflexionar en sesión plenaria,  asentar las conclusiones en la presente tabla y enviar a todos los grupos heterogéneos.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
        <p:nvSpPr>
          <p:cNvPr id="2" name="CuadroTexto 1"/>
          <p:cNvSpPr txBox="1"/>
          <p:nvPr/>
        </p:nvSpPr>
        <p:spPr>
          <a:xfrm>
            <a:off x="10099964" y="0"/>
            <a:ext cx="1662545" cy="246221"/>
          </a:xfrm>
          <a:prstGeom prst="rect">
            <a:avLst/>
          </a:prstGeom>
          <a:noFill/>
        </p:spPr>
        <p:txBody>
          <a:bodyPr wrap="square" rtlCol="0">
            <a:spAutoFit/>
          </a:bodyPr>
          <a:lstStyle/>
          <a:p>
            <a:r>
              <a:rPr lang="es-MX" sz="1000" dirty="0" smtClean="0"/>
              <a:t>C.A.I.A.C GENERAL</a:t>
            </a:r>
            <a:endParaRPr lang="es-MX" sz="1000" dirty="0"/>
          </a:p>
        </p:txBody>
      </p:sp>
    </p:spTree>
    <p:extLst>
      <p:ext uri="{BB962C8B-B14F-4D97-AF65-F5344CB8AC3E}">
        <p14:creationId xmlns:p14="http://schemas.microsoft.com/office/powerpoint/2010/main" val="2994224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585450797"/>
              </p:ext>
            </p:extLst>
          </p:nvPr>
        </p:nvGraphicFramePr>
        <p:xfrm>
          <a:off x="1765005" y="893133"/>
          <a:ext cx="9399181" cy="5265689"/>
        </p:xfrm>
        <a:graphic>
          <a:graphicData uri="http://schemas.openxmlformats.org/drawingml/2006/table">
            <a:tbl>
              <a:tblPr>
                <a:tableStyleId>{5C22544A-7EE6-4342-B048-85BDC9FD1C3A}</a:tableStyleId>
              </a:tblPr>
              <a:tblGrid>
                <a:gridCol w="1341627"/>
                <a:gridCol w="8057554"/>
              </a:tblGrid>
              <a:tr h="244371">
                <a:tc gridSpan="2">
                  <a:txBody>
                    <a:bodyPr/>
                    <a:lstStyle/>
                    <a:p>
                      <a:pPr algn="ctr">
                        <a:lnSpc>
                          <a:spcPct val="115000"/>
                        </a:lnSpc>
                        <a:spcAft>
                          <a:spcPts val="0"/>
                        </a:spcAft>
                      </a:pPr>
                      <a:r>
                        <a:rPr lang="es-ES" sz="600" dirty="0">
                          <a:effectLst/>
                        </a:rPr>
                        <a:t>El Aprendizaje Cooperativo</a:t>
                      </a:r>
                      <a:endParaRPr lang="es-MX" sz="600" dirty="0">
                        <a:solidFill>
                          <a:srgbClr val="000000"/>
                        </a:solidFill>
                        <a:effectLst/>
                        <a:latin typeface="Arial" panose="020B0604020202020204" pitchFamily="34" charset="0"/>
                        <a:ea typeface="Arial" panose="020B0604020202020204" pitchFamily="34" charset="0"/>
                      </a:endParaRPr>
                    </a:p>
                  </a:txBody>
                  <a:tcPr marL="37320" marR="37320" marT="37320" marB="37320"/>
                </a:tc>
                <a:tc hMerge="1">
                  <a:txBody>
                    <a:bodyPr/>
                    <a:lstStyle/>
                    <a:p>
                      <a:endParaRPr lang="es-MX"/>
                    </a:p>
                  </a:txBody>
                  <a:tcPr/>
                </a:tc>
              </a:tr>
              <a:tr h="494137">
                <a:tc>
                  <a:txBody>
                    <a:bodyPr/>
                    <a:lstStyle/>
                    <a:p>
                      <a:pPr>
                        <a:lnSpc>
                          <a:spcPct val="115000"/>
                        </a:lnSpc>
                        <a:spcAft>
                          <a:spcPts val="0"/>
                        </a:spcAft>
                      </a:pPr>
                      <a:r>
                        <a:rPr lang="es-ES" sz="600">
                          <a:effectLst/>
                        </a:rPr>
                        <a:t>1. ¿Qué es?</a:t>
                      </a:r>
                      <a:endParaRPr lang="es-MX" sz="600">
                        <a:solidFill>
                          <a:srgbClr val="000000"/>
                        </a:solidFill>
                        <a:effectLst/>
                        <a:latin typeface="Arial" panose="020B0604020202020204" pitchFamily="34" charset="0"/>
                        <a:ea typeface="Arial" panose="020B0604020202020204" pitchFamily="34" charset="0"/>
                      </a:endParaRPr>
                    </a:p>
                  </a:txBody>
                  <a:tcPr marL="37320" marR="37320" marT="37320" marB="37320" anchor="ctr"/>
                </a:tc>
                <a:tc>
                  <a:txBody>
                    <a:bodyPr/>
                    <a:lstStyle/>
                    <a:p>
                      <a:pPr>
                        <a:lnSpc>
                          <a:spcPct val="115000"/>
                        </a:lnSpc>
                        <a:spcAft>
                          <a:spcPts val="0"/>
                        </a:spcAft>
                      </a:pPr>
                      <a:r>
                        <a:rPr lang="es-ES" sz="900" dirty="0">
                          <a:effectLst/>
                        </a:rPr>
                        <a:t>El aprendizaje cooperativo se enfoca en grupos pequeños en los que los alumnos trabajan juntos para maximizar sus aprendizajes, se asume que la interacción es la vía idónea para la adquisición de conocimientos.</a:t>
                      </a:r>
                      <a:endParaRPr lang="es-MX" sz="900" dirty="0">
                        <a:solidFill>
                          <a:srgbClr val="000000"/>
                        </a:solidFill>
                        <a:effectLst/>
                        <a:latin typeface="Arial" panose="020B0604020202020204" pitchFamily="34" charset="0"/>
                        <a:ea typeface="Arial" panose="020B0604020202020204" pitchFamily="34" charset="0"/>
                      </a:endParaRPr>
                    </a:p>
                  </a:txBody>
                  <a:tcPr marL="37320" marR="37320" marT="37320" marB="37320"/>
                </a:tc>
              </a:tr>
              <a:tr h="958989">
                <a:tc>
                  <a:txBody>
                    <a:bodyPr/>
                    <a:lstStyle/>
                    <a:p>
                      <a:pPr>
                        <a:lnSpc>
                          <a:spcPct val="115000"/>
                        </a:lnSpc>
                        <a:spcAft>
                          <a:spcPts val="0"/>
                        </a:spcAft>
                      </a:pPr>
                      <a:r>
                        <a:rPr lang="es-ES" sz="600">
                          <a:effectLst/>
                        </a:rPr>
                        <a:t>2. ¿Cuáles son</a:t>
                      </a:r>
                      <a:endParaRPr lang="es-MX" sz="600">
                        <a:effectLst/>
                      </a:endParaRPr>
                    </a:p>
                    <a:p>
                      <a:pPr>
                        <a:lnSpc>
                          <a:spcPct val="115000"/>
                        </a:lnSpc>
                        <a:spcAft>
                          <a:spcPts val="0"/>
                        </a:spcAft>
                      </a:pPr>
                      <a:r>
                        <a:rPr lang="es-ES" sz="600">
                          <a:effectLst/>
                        </a:rPr>
                        <a:t>    sus </a:t>
                      </a:r>
                      <a:endParaRPr lang="es-MX" sz="600">
                        <a:effectLst/>
                      </a:endParaRPr>
                    </a:p>
                    <a:p>
                      <a:pPr>
                        <a:lnSpc>
                          <a:spcPct val="115000"/>
                        </a:lnSpc>
                        <a:spcAft>
                          <a:spcPts val="0"/>
                        </a:spcAft>
                      </a:pPr>
                      <a:r>
                        <a:rPr lang="es-ES" sz="600">
                          <a:effectLst/>
                        </a:rPr>
                        <a:t>    características?</a:t>
                      </a:r>
                      <a:endParaRPr lang="es-MX" sz="600">
                        <a:solidFill>
                          <a:srgbClr val="000000"/>
                        </a:solidFill>
                        <a:effectLst/>
                        <a:latin typeface="Arial" panose="020B0604020202020204" pitchFamily="34" charset="0"/>
                        <a:ea typeface="Arial" panose="020B0604020202020204" pitchFamily="34" charset="0"/>
                      </a:endParaRPr>
                    </a:p>
                  </a:txBody>
                  <a:tcPr marL="37320" marR="37320" marT="37320" marB="37320" anchor="ctr"/>
                </a:tc>
                <a:tc>
                  <a:txBody>
                    <a:bodyPr/>
                    <a:lstStyle/>
                    <a:p>
                      <a:pPr>
                        <a:lnSpc>
                          <a:spcPct val="115000"/>
                        </a:lnSpc>
                        <a:spcAft>
                          <a:spcPts val="0"/>
                        </a:spcAft>
                      </a:pPr>
                      <a:r>
                        <a:rPr lang="es-ES" sz="900" dirty="0">
                          <a:effectLst/>
                        </a:rPr>
                        <a:t>Las metas son compartidas.</a:t>
                      </a:r>
                      <a:endParaRPr lang="es-MX" sz="900" dirty="0">
                        <a:effectLst/>
                      </a:endParaRPr>
                    </a:p>
                    <a:p>
                      <a:pPr>
                        <a:lnSpc>
                          <a:spcPct val="115000"/>
                        </a:lnSpc>
                        <a:spcAft>
                          <a:spcPts val="0"/>
                        </a:spcAft>
                      </a:pPr>
                      <a:r>
                        <a:rPr lang="es-ES" sz="900" dirty="0">
                          <a:effectLst/>
                        </a:rPr>
                        <a:t>Maximiza el aprendizaje al poseer constante intercambio de conocimientos.</a:t>
                      </a:r>
                      <a:endParaRPr lang="es-MX" sz="900" dirty="0">
                        <a:effectLst/>
                      </a:endParaRPr>
                    </a:p>
                    <a:p>
                      <a:pPr>
                        <a:lnSpc>
                          <a:spcPct val="115000"/>
                        </a:lnSpc>
                        <a:spcAft>
                          <a:spcPts val="0"/>
                        </a:spcAft>
                      </a:pPr>
                      <a:r>
                        <a:rPr lang="es-ES" sz="900" dirty="0">
                          <a:effectLst/>
                        </a:rPr>
                        <a:t>Fomenta la ayuda mutua y el diálogo.</a:t>
                      </a:r>
                      <a:endParaRPr lang="es-MX" sz="900" dirty="0">
                        <a:effectLst/>
                      </a:endParaRPr>
                    </a:p>
                    <a:p>
                      <a:pPr>
                        <a:lnSpc>
                          <a:spcPct val="115000"/>
                        </a:lnSpc>
                        <a:spcAft>
                          <a:spcPts val="0"/>
                        </a:spcAft>
                      </a:pPr>
                      <a:r>
                        <a:rPr lang="es-ES" sz="900" dirty="0">
                          <a:effectLst/>
                        </a:rPr>
                        <a:t>Crea empatía.</a:t>
                      </a:r>
                      <a:endParaRPr lang="es-MX" sz="900" dirty="0">
                        <a:effectLst/>
                      </a:endParaRPr>
                    </a:p>
                    <a:p>
                      <a:pPr>
                        <a:lnSpc>
                          <a:spcPct val="115000"/>
                        </a:lnSpc>
                        <a:spcAft>
                          <a:spcPts val="0"/>
                        </a:spcAft>
                      </a:pPr>
                      <a:r>
                        <a:rPr lang="es-ES" sz="900" dirty="0">
                          <a:effectLst/>
                        </a:rPr>
                        <a:t>Fomenta la tolerancia.</a:t>
                      </a:r>
                      <a:endParaRPr lang="es-MX" sz="900" dirty="0">
                        <a:effectLst/>
                      </a:endParaRPr>
                    </a:p>
                    <a:p>
                      <a:pPr>
                        <a:lnSpc>
                          <a:spcPct val="115000"/>
                        </a:lnSpc>
                        <a:spcAft>
                          <a:spcPts val="0"/>
                        </a:spcAft>
                      </a:pPr>
                      <a:r>
                        <a:rPr lang="es-ES" sz="900" dirty="0">
                          <a:effectLst/>
                        </a:rPr>
                        <a:t>Capacita en el control de emociones e impulsos.</a:t>
                      </a:r>
                      <a:endParaRPr lang="es-MX" sz="900" dirty="0">
                        <a:solidFill>
                          <a:srgbClr val="000000"/>
                        </a:solidFill>
                        <a:effectLst/>
                        <a:latin typeface="Arial" panose="020B0604020202020204" pitchFamily="34" charset="0"/>
                        <a:ea typeface="Arial" panose="020B0604020202020204" pitchFamily="34" charset="0"/>
                      </a:endParaRPr>
                    </a:p>
                  </a:txBody>
                  <a:tcPr marL="37320" marR="37320" marT="37320" marB="37320"/>
                </a:tc>
              </a:tr>
              <a:tr h="958989">
                <a:tc>
                  <a:txBody>
                    <a:bodyPr/>
                    <a:lstStyle/>
                    <a:p>
                      <a:pPr>
                        <a:lnSpc>
                          <a:spcPct val="115000"/>
                        </a:lnSpc>
                        <a:spcAft>
                          <a:spcPts val="0"/>
                        </a:spcAft>
                      </a:pPr>
                      <a:r>
                        <a:rPr lang="es-ES" sz="600">
                          <a:effectLst/>
                        </a:rPr>
                        <a:t>3. ¿ Cuáles son sus</a:t>
                      </a:r>
                      <a:endParaRPr lang="es-MX" sz="600">
                        <a:effectLst/>
                      </a:endParaRPr>
                    </a:p>
                    <a:p>
                      <a:pPr>
                        <a:lnSpc>
                          <a:spcPct val="115000"/>
                        </a:lnSpc>
                        <a:spcAft>
                          <a:spcPts val="0"/>
                        </a:spcAft>
                      </a:pPr>
                      <a:r>
                        <a:rPr lang="es-ES" sz="600">
                          <a:effectLst/>
                        </a:rPr>
                        <a:t>    objetivos? </a:t>
                      </a:r>
                      <a:endParaRPr lang="es-MX" sz="600">
                        <a:effectLst/>
                      </a:endParaRPr>
                    </a:p>
                    <a:p>
                      <a:pPr>
                        <a:lnSpc>
                          <a:spcPct val="115000"/>
                        </a:lnSpc>
                        <a:spcAft>
                          <a:spcPts val="0"/>
                        </a:spcAft>
                      </a:pPr>
                      <a:r>
                        <a:rPr lang="es-ES" sz="600">
                          <a:effectLst/>
                        </a:rPr>
                        <a:t> </a:t>
                      </a:r>
                      <a:endParaRPr lang="es-MX" sz="600">
                        <a:solidFill>
                          <a:srgbClr val="000000"/>
                        </a:solidFill>
                        <a:effectLst/>
                        <a:latin typeface="Arial" panose="020B0604020202020204" pitchFamily="34" charset="0"/>
                        <a:ea typeface="Arial" panose="020B0604020202020204" pitchFamily="34" charset="0"/>
                      </a:endParaRPr>
                    </a:p>
                  </a:txBody>
                  <a:tcPr marL="37320" marR="37320" marT="37320" marB="37320" anchor="ctr"/>
                </a:tc>
                <a:tc>
                  <a:txBody>
                    <a:bodyPr/>
                    <a:lstStyle/>
                    <a:p>
                      <a:pPr>
                        <a:lnSpc>
                          <a:spcPct val="115000"/>
                        </a:lnSpc>
                        <a:spcAft>
                          <a:spcPts val="0"/>
                        </a:spcAft>
                      </a:pPr>
                      <a:r>
                        <a:rPr lang="es-ES" sz="900" dirty="0">
                          <a:effectLst/>
                        </a:rPr>
                        <a:t>Delimitar 2 tipos de objetivos:</a:t>
                      </a:r>
                      <a:endParaRPr lang="es-MX" sz="900" dirty="0">
                        <a:effectLst/>
                      </a:endParaRPr>
                    </a:p>
                    <a:p>
                      <a:pPr>
                        <a:lnSpc>
                          <a:spcPct val="115000"/>
                        </a:lnSpc>
                        <a:spcAft>
                          <a:spcPts val="0"/>
                        </a:spcAft>
                      </a:pPr>
                      <a:r>
                        <a:rPr lang="es-ES" sz="900" dirty="0">
                          <a:effectLst/>
                        </a:rPr>
                        <a:t>	Académicos: </a:t>
                      </a:r>
                      <a:r>
                        <a:rPr lang="es-ES" sz="900" dirty="0" smtClean="0">
                          <a:effectLst/>
                        </a:rPr>
                        <a:t>Referentes </a:t>
                      </a:r>
                      <a:r>
                        <a:rPr lang="es-ES" sz="900" dirty="0">
                          <a:effectLst/>
                        </a:rPr>
                        <a:t>a aprendizajes en referencia al contenido </a:t>
                      </a:r>
                      <a:r>
                        <a:rPr lang="es-ES" sz="900" dirty="0" smtClean="0">
                          <a:effectLst/>
                        </a:rPr>
                        <a:t>curricular,</a:t>
                      </a:r>
                      <a:endParaRPr lang="es-MX" sz="900" dirty="0">
                        <a:effectLst/>
                      </a:endParaRPr>
                    </a:p>
                    <a:p>
                      <a:pPr>
                        <a:lnSpc>
                          <a:spcPct val="115000"/>
                        </a:lnSpc>
                        <a:spcAft>
                          <a:spcPts val="0"/>
                        </a:spcAft>
                      </a:pPr>
                      <a:r>
                        <a:rPr lang="es-ES" sz="900" dirty="0">
                          <a:effectLst/>
                        </a:rPr>
                        <a:t>	Enfocados al desarrollo de habilidades de </a:t>
                      </a:r>
                      <a:r>
                        <a:rPr lang="es-ES" sz="900" dirty="0" smtClean="0">
                          <a:effectLst/>
                        </a:rPr>
                        <a:t>colaboración:</a:t>
                      </a:r>
                      <a:endParaRPr lang="es-MX" sz="900" dirty="0">
                        <a:effectLst/>
                      </a:endParaRPr>
                    </a:p>
                    <a:p>
                      <a:pPr>
                        <a:lnSpc>
                          <a:spcPct val="115000"/>
                        </a:lnSpc>
                        <a:spcAft>
                          <a:spcPts val="0"/>
                        </a:spcAft>
                      </a:pPr>
                      <a:r>
                        <a:rPr lang="es-ES" sz="900" dirty="0">
                          <a:effectLst/>
                        </a:rPr>
                        <a:t>		</a:t>
                      </a:r>
                      <a:r>
                        <a:rPr lang="es-ES" sz="900" dirty="0" smtClean="0">
                          <a:effectLst/>
                        </a:rPr>
                        <a:t>Empatía,</a:t>
                      </a:r>
                      <a:endParaRPr lang="es-MX" sz="900" dirty="0">
                        <a:effectLst/>
                      </a:endParaRPr>
                    </a:p>
                    <a:p>
                      <a:pPr>
                        <a:lnSpc>
                          <a:spcPct val="115000"/>
                        </a:lnSpc>
                        <a:spcAft>
                          <a:spcPts val="0"/>
                        </a:spcAft>
                      </a:pPr>
                      <a:r>
                        <a:rPr lang="es-ES" sz="900" dirty="0">
                          <a:effectLst/>
                        </a:rPr>
                        <a:t>		</a:t>
                      </a:r>
                      <a:r>
                        <a:rPr lang="es-ES" sz="900" dirty="0" smtClean="0">
                          <a:effectLst/>
                        </a:rPr>
                        <a:t>Tolerancia y</a:t>
                      </a:r>
                      <a:endParaRPr lang="es-MX" sz="900" dirty="0">
                        <a:effectLst/>
                      </a:endParaRPr>
                    </a:p>
                    <a:p>
                      <a:pPr>
                        <a:lnSpc>
                          <a:spcPct val="115000"/>
                        </a:lnSpc>
                        <a:spcAft>
                          <a:spcPts val="0"/>
                        </a:spcAft>
                      </a:pPr>
                      <a:r>
                        <a:rPr lang="es-ES" sz="900" dirty="0">
                          <a:effectLst/>
                        </a:rPr>
                        <a:t>		Control de emociones e </a:t>
                      </a:r>
                      <a:r>
                        <a:rPr lang="es-ES" sz="900" dirty="0" smtClean="0">
                          <a:effectLst/>
                        </a:rPr>
                        <a:t>impulsos.</a:t>
                      </a:r>
                      <a:endParaRPr lang="es-MX" sz="900" dirty="0">
                        <a:solidFill>
                          <a:srgbClr val="000000"/>
                        </a:solidFill>
                        <a:effectLst/>
                        <a:latin typeface="Arial" panose="020B0604020202020204" pitchFamily="34" charset="0"/>
                        <a:ea typeface="Arial" panose="020B0604020202020204" pitchFamily="34" charset="0"/>
                      </a:endParaRPr>
                    </a:p>
                  </a:txBody>
                  <a:tcPr marL="37320" marR="37320" marT="37320" marB="37320"/>
                </a:tc>
              </a:tr>
              <a:tr h="1383180">
                <a:tc>
                  <a:txBody>
                    <a:bodyPr/>
                    <a:lstStyle/>
                    <a:p>
                      <a:pPr>
                        <a:lnSpc>
                          <a:spcPct val="115000"/>
                        </a:lnSpc>
                        <a:spcAft>
                          <a:spcPts val="0"/>
                        </a:spcAft>
                      </a:pPr>
                      <a:r>
                        <a:rPr lang="es-ES" sz="600" dirty="0">
                          <a:effectLst/>
                        </a:rPr>
                        <a:t>4. ¿Cuáles son las</a:t>
                      </a:r>
                      <a:endParaRPr lang="es-MX" sz="600" dirty="0">
                        <a:effectLst/>
                      </a:endParaRPr>
                    </a:p>
                    <a:p>
                      <a:pPr>
                        <a:lnSpc>
                          <a:spcPct val="115000"/>
                        </a:lnSpc>
                        <a:spcAft>
                          <a:spcPts val="0"/>
                        </a:spcAft>
                      </a:pPr>
                      <a:r>
                        <a:rPr lang="es-ES" sz="600" dirty="0">
                          <a:effectLst/>
                        </a:rPr>
                        <a:t>     acciones de  </a:t>
                      </a:r>
                      <a:endParaRPr lang="es-MX" sz="600" dirty="0">
                        <a:effectLst/>
                      </a:endParaRPr>
                    </a:p>
                    <a:p>
                      <a:pPr>
                        <a:lnSpc>
                          <a:spcPct val="115000"/>
                        </a:lnSpc>
                        <a:spcAft>
                          <a:spcPts val="0"/>
                        </a:spcAft>
                      </a:pPr>
                      <a:r>
                        <a:rPr lang="es-ES" sz="600" dirty="0">
                          <a:effectLst/>
                        </a:rPr>
                        <a:t>     planeación y   acompañamiento </a:t>
                      </a:r>
                      <a:endParaRPr lang="es-MX" sz="600" dirty="0">
                        <a:effectLst/>
                      </a:endParaRPr>
                    </a:p>
                    <a:p>
                      <a:pPr>
                        <a:lnSpc>
                          <a:spcPct val="115000"/>
                        </a:lnSpc>
                        <a:spcAft>
                          <a:spcPts val="0"/>
                        </a:spcAft>
                      </a:pPr>
                      <a:r>
                        <a:rPr lang="es-ES" sz="600" dirty="0">
                          <a:effectLst/>
                        </a:rPr>
                        <a:t>    más importantes </a:t>
                      </a:r>
                      <a:endParaRPr lang="es-MX" sz="600" dirty="0">
                        <a:effectLst/>
                      </a:endParaRPr>
                    </a:p>
                    <a:p>
                      <a:pPr>
                        <a:lnSpc>
                          <a:spcPct val="115000"/>
                        </a:lnSpc>
                        <a:spcAft>
                          <a:spcPts val="0"/>
                        </a:spcAft>
                      </a:pPr>
                      <a:r>
                        <a:rPr lang="es-ES" sz="600" dirty="0">
                          <a:effectLst/>
                        </a:rPr>
                        <a:t>    del  profesor, en</a:t>
                      </a:r>
                      <a:endParaRPr lang="es-MX" sz="600" dirty="0">
                        <a:effectLst/>
                      </a:endParaRPr>
                    </a:p>
                    <a:p>
                      <a:pPr>
                        <a:lnSpc>
                          <a:spcPct val="115000"/>
                        </a:lnSpc>
                        <a:spcAft>
                          <a:spcPts val="0"/>
                        </a:spcAft>
                      </a:pPr>
                      <a:r>
                        <a:rPr lang="es-ES" sz="600" dirty="0">
                          <a:effectLst/>
                        </a:rPr>
                        <a:t>    éste tipo de</a:t>
                      </a:r>
                      <a:endParaRPr lang="es-MX" sz="600" dirty="0">
                        <a:effectLst/>
                      </a:endParaRPr>
                    </a:p>
                    <a:p>
                      <a:pPr>
                        <a:lnSpc>
                          <a:spcPct val="115000"/>
                        </a:lnSpc>
                        <a:spcAft>
                          <a:spcPts val="0"/>
                        </a:spcAft>
                      </a:pPr>
                      <a:r>
                        <a:rPr lang="es-ES" sz="600" dirty="0">
                          <a:effectLst/>
                        </a:rPr>
                        <a:t>     trabajo?</a:t>
                      </a:r>
                      <a:endParaRPr lang="es-MX" sz="600" dirty="0">
                        <a:effectLst/>
                      </a:endParaRPr>
                    </a:p>
                    <a:p>
                      <a:pPr>
                        <a:lnSpc>
                          <a:spcPct val="115000"/>
                        </a:lnSpc>
                        <a:spcAft>
                          <a:spcPts val="0"/>
                        </a:spcAft>
                      </a:pPr>
                      <a:r>
                        <a:rPr lang="es-ES" sz="600" dirty="0">
                          <a:effectLst/>
                        </a:rPr>
                        <a:t> </a:t>
                      </a:r>
                      <a:endParaRPr lang="es-MX" sz="600" dirty="0">
                        <a:solidFill>
                          <a:srgbClr val="000000"/>
                        </a:solidFill>
                        <a:effectLst/>
                        <a:latin typeface="Arial" panose="020B0604020202020204" pitchFamily="34" charset="0"/>
                        <a:ea typeface="Arial" panose="020B0604020202020204" pitchFamily="34" charset="0"/>
                      </a:endParaRPr>
                    </a:p>
                  </a:txBody>
                  <a:tcPr marL="37320" marR="37320" marT="37320" marB="37320" anchor="ctr"/>
                </a:tc>
                <a:tc>
                  <a:txBody>
                    <a:bodyPr/>
                    <a:lstStyle/>
                    <a:p>
                      <a:pPr>
                        <a:lnSpc>
                          <a:spcPct val="115000"/>
                        </a:lnSpc>
                        <a:spcAft>
                          <a:spcPts val="0"/>
                        </a:spcAft>
                      </a:pPr>
                      <a:r>
                        <a:rPr lang="es-ES" sz="900" dirty="0">
                          <a:effectLst/>
                        </a:rPr>
                        <a:t>Especificar con claridad los propósitos del curso y contenido temático expuesto.</a:t>
                      </a:r>
                      <a:endParaRPr lang="es-MX" sz="900" dirty="0">
                        <a:effectLst/>
                      </a:endParaRPr>
                    </a:p>
                    <a:p>
                      <a:pPr>
                        <a:lnSpc>
                          <a:spcPct val="115000"/>
                        </a:lnSpc>
                        <a:spcAft>
                          <a:spcPts val="0"/>
                        </a:spcAft>
                      </a:pPr>
                      <a:r>
                        <a:rPr lang="es-ES" sz="900" dirty="0">
                          <a:effectLst/>
                        </a:rPr>
                        <a:t>Ser claros en las instrucciones y el objetivo.</a:t>
                      </a:r>
                      <a:endParaRPr lang="es-MX" sz="900" dirty="0">
                        <a:effectLst/>
                      </a:endParaRPr>
                    </a:p>
                    <a:p>
                      <a:pPr>
                        <a:lnSpc>
                          <a:spcPct val="115000"/>
                        </a:lnSpc>
                        <a:spcAft>
                          <a:spcPts val="0"/>
                        </a:spcAft>
                      </a:pPr>
                      <a:r>
                        <a:rPr lang="es-ES" sz="900" dirty="0">
                          <a:effectLst/>
                        </a:rPr>
                        <a:t>Monitoreo constante.</a:t>
                      </a:r>
                      <a:endParaRPr lang="es-MX" sz="900" dirty="0">
                        <a:effectLst/>
                      </a:endParaRPr>
                    </a:p>
                    <a:p>
                      <a:pPr>
                        <a:lnSpc>
                          <a:spcPct val="115000"/>
                        </a:lnSpc>
                        <a:spcAft>
                          <a:spcPts val="0"/>
                        </a:spcAft>
                      </a:pPr>
                      <a:r>
                        <a:rPr lang="es-ES" sz="900" dirty="0">
                          <a:effectLst/>
                        </a:rPr>
                        <a:t>Evaluar en varias etapas.</a:t>
                      </a:r>
                      <a:endParaRPr lang="es-MX" sz="900" dirty="0">
                        <a:solidFill>
                          <a:srgbClr val="000000"/>
                        </a:solidFill>
                        <a:effectLst/>
                        <a:latin typeface="Arial" panose="020B0604020202020204" pitchFamily="34" charset="0"/>
                        <a:ea typeface="Arial" panose="020B0604020202020204" pitchFamily="34" charset="0"/>
                      </a:endParaRPr>
                    </a:p>
                  </a:txBody>
                  <a:tcPr marL="37320" marR="37320" marT="37320" marB="37320"/>
                </a:tc>
              </a:tr>
              <a:tr h="1101913">
                <a:tc>
                  <a:txBody>
                    <a:bodyPr/>
                    <a:lstStyle/>
                    <a:p>
                      <a:pPr>
                        <a:lnSpc>
                          <a:spcPct val="115000"/>
                        </a:lnSpc>
                        <a:spcAft>
                          <a:spcPts val="0"/>
                        </a:spcAft>
                      </a:pPr>
                      <a:r>
                        <a:rPr lang="es-ES" sz="600">
                          <a:effectLst/>
                        </a:rPr>
                        <a:t>5. ¿De qué</a:t>
                      </a:r>
                      <a:endParaRPr lang="es-MX" sz="600">
                        <a:effectLst/>
                      </a:endParaRPr>
                    </a:p>
                    <a:p>
                      <a:pPr>
                        <a:lnSpc>
                          <a:spcPct val="115000"/>
                        </a:lnSpc>
                        <a:spcAft>
                          <a:spcPts val="0"/>
                        </a:spcAft>
                      </a:pPr>
                      <a:r>
                        <a:rPr lang="es-ES" sz="600">
                          <a:effectLst/>
                        </a:rPr>
                        <a:t>    manera</a:t>
                      </a:r>
                      <a:endParaRPr lang="es-MX" sz="600">
                        <a:effectLst/>
                      </a:endParaRPr>
                    </a:p>
                    <a:p>
                      <a:pPr>
                        <a:lnSpc>
                          <a:spcPct val="115000"/>
                        </a:lnSpc>
                        <a:spcAft>
                          <a:spcPts val="0"/>
                        </a:spcAft>
                      </a:pPr>
                      <a:r>
                        <a:rPr lang="es-ES" sz="600">
                          <a:effectLst/>
                        </a:rPr>
                        <a:t>    se  vinculan  el</a:t>
                      </a:r>
                      <a:endParaRPr lang="es-MX" sz="600">
                        <a:effectLst/>
                      </a:endParaRPr>
                    </a:p>
                    <a:p>
                      <a:pPr>
                        <a:lnSpc>
                          <a:spcPct val="115000"/>
                        </a:lnSpc>
                        <a:spcAft>
                          <a:spcPts val="0"/>
                        </a:spcAft>
                      </a:pPr>
                      <a:r>
                        <a:rPr lang="es-ES" sz="600">
                          <a:effectLst/>
                        </a:rPr>
                        <a:t>    trabajo</a:t>
                      </a:r>
                      <a:endParaRPr lang="es-MX" sz="600">
                        <a:effectLst/>
                      </a:endParaRPr>
                    </a:p>
                    <a:p>
                      <a:pPr>
                        <a:lnSpc>
                          <a:spcPct val="115000"/>
                        </a:lnSpc>
                        <a:spcAft>
                          <a:spcPts val="0"/>
                        </a:spcAft>
                      </a:pPr>
                      <a:r>
                        <a:rPr lang="es-ES" sz="600">
                          <a:effectLst/>
                        </a:rPr>
                        <a:t>    interdisciplinario, </a:t>
                      </a:r>
                      <a:endParaRPr lang="es-MX" sz="600">
                        <a:effectLst/>
                      </a:endParaRPr>
                    </a:p>
                    <a:p>
                      <a:pPr>
                        <a:lnSpc>
                          <a:spcPct val="115000"/>
                        </a:lnSpc>
                        <a:spcAft>
                          <a:spcPts val="0"/>
                        </a:spcAft>
                      </a:pPr>
                      <a:r>
                        <a:rPr lang="es-ES" sz="600">
                          <a:effectLst/>
                        </a:rPr>
                        <a:t>    y el aprendizaje</a:t>
                      </a:r>
                      <a:endParaRPr lang="es-MX" sz="600">
                        <a:effectLst/>
                      </a:endParaRPr>
                    </a:p>
                    <a:p>
                      <a:pPr>
                        <a:lnSpc>
                          <a:spcPct val="115000"/>
                        </a:lnSpc>
                        <a:spcAft>
                          <a:spcPts val="0"/>
                        </a:spcAft>
                      </a:pPr>
                      <a:r>
                        <a:rPr lang="es-ES" sz="600">
                          <a:effectLst/>
                        </a:rPr>
                        <a:t>    cooperativo?</a:t>
                      </a:r>
                      <a:endParaRPr lang="es-MX" sz="600">
                        <a:solidFill>
                          <a:srgbClr val="000000"/>
                        </a:solidFill>
                        <a:effectLst/>
                        <a:latin typeface="Arial" panose="020B0604020202020204" pitchFamily="34" charset="0"/>
                        <a:ea typeface="Arial" panose="020B0604020202020204" pitchFamily="34" charset="0"/>
                      </a:endParaRPr>
                    </a:p>
                  </a:txBody>
                  <a:tcPr marL="37320" marR="37320" marT="37320" marB="37320" anchor="ctr"/>
                </a:tc>
                <a:tc>
                  <a:txBody>
                    <a:bodyPr/>
                    <a:lstStyle/>
                    <a:p>
                      <a:pPr>
                        <a:lnSpc>
                          <a:spcPct val="115000"/>
                        </a:lnSpc>
                        <a:spcAft>
                          <a:spcPts val="0"/>
                        </a:spcAft>
                      </a:pPr>
                      <a:r>
                        <a:rPr lang="es-ES" sz="900" dirty="0">
                          <a:effectLst/>
                        </a:rPr>
                        <a:t>Se basa en la interdependencia social , donde la estructura interdisciplinaria cobra relevancia al realizar el trabajo cooperativo tanto en el rendimiento académico como en las relaciones socio- afectivas.</a:t>
                      </a:r>
                      <a:endParaRPr lang="es-MX" sz="900" dirty="0">
                        <a:solidFill>
                          <a:srgbClr val="000000"/>
                        </a:solidFill>
                        <a:effectLst/>
                        <a:latin typeface="Arial" panose="020B0604020202020204" pitchFamily="34" charset="0"/>
                        <a:ea typeface="Arial" panose="020B0604020202020204" pitchFamily="34" charset="0"/>
                      </a:endParaRPr>
                    </a:p>
                  </a:txBody>
                  <a:tcPr marL="37320" marR="37320" marT="37320" marB="37320"/>
                </a:tc>
              </a:tr>
            </a:tbl>
          </a:graphicData>
        </a:graphic>
      </p:graphicFrame>
    </p:spTree>
    <p:extLst>
      <p:ext uri="{BB962C8B-B14F-4D97-AF65-F5344CB8AC3E}">
        <p14:creationId xmlns:p14="http://schemas.microsoft.com/office/powerpoint/2010/main" val="3915765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1690234" y="252621"/>
            <a:ext cx="10238530" cy="6328288"/>
          </a:xfrm>
          <a:prstGeom prst="rect">
            <a:avLst/>
          </a:prstGeom>
        </p:spPr>
      </p:pic>
      <p:sp>
        <p:nvSpPr>
          <p:cNvPr id="3" name="CuadroTexto 2"/>
          <p:cNvSpPr txBox="1"/>
          <p:nvPr/>
        </p:nvSpPr>
        <p:spPr>
          <a:xfrm>
            <a:off x="10086109" y="424055"/>
            <a:ext cx="1842655" cy="400110"/>
          </a:xfrm>
          <a:prstGeom prst="rect">
            <a:avLst/>
          </a:prstGeom>
          <a:noFill/>
        </p:spPr>
        <p:txBody>
          <a:bodyPr wrap="square" rtlCol="0">
            <a:spAutoFit/>
          </a:bodyPr>
          <a:lstStyle/>
          <a:p>
            <a:r>
              <a:rPr lang="es-MX" sz="1000" dirty="0" smtClean="0"/>
              <a:t>ORG. INTERDISCIPLINARIEDAD</a:t>
            </a:r>
            <a:endParaRPr lang="es-MX" sz="1000" dirty="0"/>
          </a:p>
        </p:txBody>
      </p:sp>
    </p:spTree>
    <p:extLst>
      <p:ext uri="{BB962C8B-B14F-4D97-AF65-F5344CB8AC3E}">
        <p14:creationId xmlns:p14="http://schemas.microsoft.com/office/powerpoint/2010/main" val="564363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54430" y="1694297"/>
            <a:ext cx="9303657" cy="4477636"/>
          </a:xfrm>
          <a:prstGeom prst="rect">
            <a:avLst/>
          </a:prstGeom>
        </p:spPr>
        <p:txBody>
          <a:bodyPr wrap="square">
            <a:spAutoFit/>
          </a:bodyPr>
          <a:lstStyle/>
          <a:p>
            <a:pPr marR="114300" algn="ctr">
              <a:lnSpc>
                <a:spcPct val="115000"/>
              </a:lnSpc>
              <a:spcBef>
                <a:spcPts val="370"/>
              </a:spcBef>
              <a:spcAft>
                <a:spcPts val="0"/>
              </a:spcAft>
            </a:pPr>
            <a:r>
              <a:rPr lang="es-ES" sz="3200" b="1" dirty="0" smtClean="0"/>
              <a:t>JUSTIFICACIÓN DEL PROYECTO</a:t>
            </a:r>
          </a:p>
          <a:p>
            <a:pPr marR="114300" algn="just">
              <a:lnSpc>
                <a:spcPct val="115000"/>
              </a:lnSpc>
              <a:spcBef>
                <a:spcPts val="370"/>
              </a:spcBef>
              <a:spcAft>
                <a:spcPts val="0"/>
              </a:spcAft>
            </a:pPr>
            <a:r>
              <a:rPr lang="es-ES" sz="3200" dirty="0" smtClean="0"/>
              <a:t>Este proyecto se da en base a la necesidad de hacer conciencia del cuidado y embellecimiento de un área verde del Instituto Zaragoza así como </a:t>
            </a:r>
            <a:r>
              <a:rPr lang="es-ES" sz="3200" dirty="0"/>
              <a:t>generar la identidad institucional de los alumnos y la comunidad</a:t>
            </a:r>
            <a:r>
              <a:rPr lang="es-ES" sz="3200" dirty="0" smtClean="0"/>
              <a:t>.</a:t>
            </a:r>
            <a:endParaRPr lang="es-ES" sz="3200" dirty="0"/>
          </a:p>
          <a:p>
            <a:pPr marR="114300">
              <a:lnSpc>
                <a:spcPct val="115000"/>
              </a:lnSpc>
              <a:spcBef>
                <a:spcPts val="370"/>
              </a:spcBef>
              <a:spcAft>
                <a:spcPts val="0"/>
              </a:spcAft>
            </a:pPr>
            <a:r>
              <a:rPr lang="es-ES" dirty="0"/>
              <a:t> </a:t>
            </a:r>
            <a:endParaRPr lang="es-ES" dirty="0">
              <a:solidFill>
                <a:srgbClr val="000000"/>
              </a:solidFill>
              <a:latin typeface="Arial"/>
              <a:ea typeface="Arial"/>
            </a:endParaRPr>
          </a:p>
        </p:txBody>
      </p:sp>
      <p:sp>
        <p:nvSpPr>
          <p:cNvPr id="2" name="CuadroTexto 1"/>
          <p:cNvSpPr txBox="1"/>
          <p:nvPr/>
        </p:nvSpPr>
        <p:spPr>
          <a:xfrm>
            <a:off x="10332850" y="263236"/>
            <a:ext cx="2050473" cy="246221"/>
          </a:xfrm>
          <a:prstGeom prst="rect">
            <a:avLst/>
          </a:prstGeom>
          <a:noFill/>
        </p:spPr>
        <p:txBody>
          <a:bodyPr wrap="square" rtlCol="0">
            <a:spAutoFit/>
          </a:bodyPr>
          <a:lstStyle/>
          <a:p>
            <a:r>
              <a:rPr lang="es-MX" sz="1000" dirty="0" smtClean="0"/>
              <a:t>JUSTIFICACIÓN</a:t>
            </a:r>
            <a:endParaRPr lang="es-MX" sz="1000" dirty="0"/>
          </a:p>
        </p:txBody>
      </p:sp>
    </p:spTree>
    <p:extLst>
      <p:ext uri="{BB962C8B-B14F-4D97-AF65-F5344CB8AC3E}">
        <p14:creationId xmlns:p14="http://schemas.microsoft.com/office/powerpoint/2010/main" val="3855971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69144" y="1901372"/>
            <a:ext cx="10000342" cy="3139321"/>
          </a:xfrm>
          <a:prstGeom prst="rect">
            <a:avLst/>
          </a:prstGeom>
          <a:noFill/>
        </p:spPr>
        <p:txBody>
          <a:bodyPr wrap="square" rtlCol="0">
            <a:spAutoFit/>
          </a:bodyPr>
          <a:lstStyle/>
          <a:p>
            <a:pPr algn="ctr"/>
            <a:r>
              <a:rPr lang="es-ES" sz="3600" b="1" dirty="0" smtClean="0"/>
              <a:t>OBJETIVO GENERAL</a:t>
            </a:r>
          </a:p>
          <a:p>
            <a:pPr algn="ctr"/>
            <a:r>
              <a:rPr lang="es-ES" sz="3600" dirty="0" smtClean="0"/>
              <a:t>Elaborar </a:t>
            </a:r>
            <a:r>
              <a:rPr lang="es-ES" sz="3600" dirty="0"/>
              <a:t>un proyecto interdisciplinario de trascendencia e impacto para el Instituto Zaragoza, donde participe toda la comunidad educativa.</a:t>
            </a:r>
            <a:endParaRPr lang="es-ES" sz="3600" dirty="0">
              <a:solidFill>
                <a:srgbClr val="000000"/>
              </a:solidFill>
              <a:latin typeface="Arial"/>
              <a:ea typeface="Arial"/>
            </a:endParaRPr>
          </a:p>
          <a:p>
            <a:pPr algn="ctr"/>
            <a:endParaRPr lang="es-MX" dirty="0"/>
          </a:p>
        </p:txBody>
      </p:sp>
      <p:sp>
        <p:nvSpPr>
          <p:cNvPr id="3" name="CuadroTexto 2"/>
          <p:cNvSpPr txBox="1"/>
          <p:nvPr/>
        </p:nvSpPr>
        <p:spPr>
          <a:xfrm>
            <a:off x="10584873" y="138546"/>
            <a:ext cx="1967345" cy="246221"/>
          </a:xfrm>
          <a:prstGeom prst="rect">
            <a:avLst/>
          </a:prstGeom>
          <a:noFill/>
        </p:spPr>
        <p:txBody>
          <a:bodyPr wrap="square" rtlCol="0">
            <a:spAutoFit/>
          </a:bodyPr>
          <a:lstStyle/>
          <a:p>
            <a:r>
              <a:rPr lang="es-MX" sz="1000" dirty="0" smtClean="0"/>
              <a:t>OBJETIVO GENERAL</a:t>
            </a:r>
            <a:endParaRPr lang="es-MX" sz="1000" dirty="0"/>
          </a:p>
        </p:txBody>
      </p:sp>
    </p:spTree>
    <p:extLst>
      <p:ext uri="{BB962C8B-B14F-4D97-AF65-F5344CB8AC3E}">
        <p14:creationId xmlns:p14="http://schemas.microsoft.com/office/powerpoint/2010/main" val="1433004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87485" y="1510240"/>
            <a:ext cx="6096000" cy="4516621"/>
          </a:xfrm>
          <a:prstGeom prst="rect">
            <a:avLst/>
          </a:prstGeom>
        </p:spPr>
        <p:txBody>
          <a:bodyPr>
            <a:spAutoFit/>
          </a:bodyPr>
          <a:lstStyle/>
          <a:p>
            <a:pPr algn="ctr">
              <a:lnSpc>
                <a:spcPct val="115000"/>
              </a:lnSpc>
              <a:spcAft>
                <a:spcPts val="0"/>
              </a:spcAft>
            </a:pPr>
            <a:r>
              <a:rPr lang="es-ES" sz="1600" b="1" dirty="0" smtClean="0"/>
              <a:t>PREGUNTAS GENERADORAS</a:t>
            </a:r>
          </a:p>
          <a:p>
            <a:pPr>
              <a:lnSpc>
                <a:spcPct val="115000"/>
              </a:lnSpc>
              <a:spcAft>
                <a:spcPts val="0"/>
              </a:spcAft>
            </a:pPr>
            <a:r>
              <a:rPr lang="es-ES" b="1" dirty="0" smtClean="0"/>
              <a:t>Física</a:t>
            </a:r>
            <a:endParaRPr lang="es-ES" b="1" dirty="0"/>
          </a:p>
          <a:p>
            <a:pPr>
              <a:lnSpc>
                <a:spcPct val="115000"/>
              </a:lnSpc>
              <a:spcAft>
                <a:spcPts val="0"/>
              </a:spcAft>
            </a:pPr>
            <a:r>
              <a:rPr lang="es-ES" dirty="0"/>
              <a:t>¿Cuáles son los métodos que existen para generar ángulos?</a:t>
            </a:r>
          </a:p>
          <a:p>
            <a:pPr>
              <a:lnSpc>
                <a:spcPct val="115000"/>
              </a:lnSpc>
              <a:spcAft>
                <a:spcPts val="0"/>
              </a:spcAft>
            </a:pPr>
            <a:r>
              <a:rPr lang="es-ES" dirty="0"/>
              <a:t>¿Cuáles son los pro y contra de generar energía limpia?</a:t>
            </a:r>
          </a:p>
          <a:p>
            <a:pPr>
              <a:lnSpc>
                <a:spcPct val="115000"/>
              </a:lnSpc>
              <a:spcAft>
                <a:spcPts val="0"/>
              </a:spcAft>
            </a:pPr>
            <a:r>
              <a:rPr lang="es-ES" dirty="0"/>
              <a:t> </a:t>
            </a:r>
            <a:r>
              <a:rPr lang="es-ES" b="1" dirty="0"/>
              <a:t>Geografía</a:t>
            </a:r>
          </a:p>
          <a:p>
            <a:pPr>
              <a:lnSpc>
                <a:spcPct val="115000"/>
              </a:lnSpc>
              <a:spcAft>
                <a:spcPts val="0"/>
              </a:spcAft>
            </a:pPr>
            <a:r>
              <a:rPr lang="es-ES" dirty="0"/>
              <a:t>¿Qué materiales son sustentables en el  medio geográfico a trabajar el escudo IZ?</a:t>
            </a:r>
          </a:p>
          <a:p>
            <a:pPr>
              <a:lnSpc>
                <a:spcPct val="115000"/>
              </a:lnSpc>
              <a:spcAft>
                <a:spcPts val="0"/>
              </a:spcAft>
            </a:pPr>
            <a:r>
              <a:rPr lang="es-ES" dirty="0"/>
              <a:t>¿Qué métodos de escalas espaciales existen y pueden ser utilizadas en el proyecto?</a:t>
            </a:r>
          </a:p>
          <a:p>
            <a:pPr>
              <a:lnSpc>
                <a:spcPct val="115000"/>
              </a:lnSpc>
              <a:spcAft>
                <a:spcPts val="0"/>
              </a:spcAft>
            </a:pPr>
            <a:r>
              <a:rPr lang="es-ES" dirty="0"/>
              <a:t> </a:t>
            </a:r>
            <a:r>
              <a:rPr lang="es-ES" b="1" dirty="0"/>
              <a:t>Orientación</a:t>
            </a:r>
          </a:p>
          <a:p>
            <a:pPr>
              <a:lnSpc>
                <a:spcPct val="115000"/>
              </a:lnSpc>
              <a:spcAft>
                <a:spcPts val="0"/>
              </a:spcAft>
            </a:pPr>
            <a:r>
              <a:rPr lang="es-ES" dirty="0"/>
              <a:t> ¿Cómo lograr una identidad escolar a través de un proyecto sustentable en mi escuela?</a:t>
            </a:r>
            <a:endParaRPr lang="es-ES" dirty="0">
              <a:solidFill>
                <a:srgbClr val="000000"/>
              </a:solidFill>
              <a:latin typeface="Arial"/>
              <a:ea typeface="Arial"/>
            </a:endParaRPr>
          </a:p>
        </p:txBody>
      </p:sp>
      <p:sp>
        <p:nvSpPr>
          <p:cNvPr id="3" name="CuadroTexto 2"/>
          <p:cNvSpPr txBox="1"/>
          <p:nvPr/>
        </p:nvSpPr>
        <p:spPr>
          <a:xfrm>
            <a:off x="10183090" y="138546"/>
            <a:ext cx="2008910" cy="246221"/>
          </a:xfrm>
          <a:prstGeom prst="rect">
            <a:avLst/>
          </a:prstGeom>
          <a:noFill/>
        </p:spPr>
        <p:txBody>
          <a:bodyPr wrap="square" rtlCol="0">
            <a:spAutoFit/>
          </a:bodyPr>
          <a:lstStyle/>
          <a:p>
            <a:r>
              <a:rPr lang="es-MX" sz="1000" dirty="0" smtClean="0"/>
              <a:t>PREGUNTAS GENERADORAS</a:t>
            </a:r>
            <a:endParaRPr lang="es-MX" sz="1000" dirty="0"/>
          </a:p>
        </p:txBody>
      </p:sp>
    </p:spTree>
    <p:extLst>
      <p:ext uri="{BB962C8B-B14F-4D97-AF65-F5344CB8AC3E}">
        <p14:creationId xmlns:p14="http://schemas.microsoft.com/office/powerpoint/2010/main" val="329186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32410785"/>
              </p:ext>
            </p:extLst>
          </p:nvPr>
        </p:nvGraphicFramePr>
        <p:xfrm>
          <a:off x="3037114" y="1827963"/>
          <a:ext cx="8320150" cy="4209999"/>
        </p:xfrm>
        <a:graphic>
          <a:graphicData uri="http://schemas.openxmlformats.org/drawingml/2006/table">
            <a:tbl>
              <a:tblPr>
                <a:tableStyleId>{5C22544A-7EE6-4342-B048-85BDC9FD1C3A}</a:tableStyleId>
              </a:tblPr>
              <a:tblGrid>
                <a:gridCol w="2577731"/>
                <a:gridCol w="2554191"/>
                <a:gridCol w="3188228"/>
              </a:tblGrid>
              <a:tr h="404103">
                <a:tc>
                  <a:txBody>
                    <a:bodyPr/>
                    <a:lstStyle/>
                    <a:p>
                      <a:pPr algn="ctr">
                        <a:lnSpc>
                          <a:spcPct val="115000"/>
                        </a:lnSpc>
                        <a:spcAft>
                          <a:spcPts val="0"/>
                        </a:spcAft>
                      </a:pPr>
                      <a:r>
                        <a:rPr lang="es-ES" sz="2000" b="1" dirty="0" smtClean="0">
                          <a:effectLst/>
                        </a:rPr>
                        <a:t>Física </a:t>
                      </a:r>
                      <a:endParaRPr lang="es-ES" sz="2000" b="1" dirty="0">
                        <a:solidFill>
                          <a:srgbClr val="000000"/>
                        </a:solidFill>
                        <a:effectLst/>
                        <a:latin typeface="Arial"/>
                        <a:ea typeface="Arial"/>
                      </a:endParaRPr>
                    </a:p>
                  </a:txBody>
                  <a:tcPr marL="27210" marR="27210" marT="27210" marB="27210"/>
                </a:tc>
                <a:tc>
                  <a:txBody>
                    <a:bodyPr/>
                    <a:lstStyle/>
                    <a:p>
                      <a:pPr algn="ctr">
                        <a:lnSpc>
                          <a:spcPct val="115000"/>
                        </a:lnSpc>
                        <a:spcAft>
                          <a:spcPts val="0"/>
                        </a:spcAft>
                      </a:pPr>
                      <a:r>
                        <a:rPr lang="es-ES" sz="2000" b="1" dirty="0">
                          <a:effectLst/>
                        </a:rPr>
                        <a:t>Geografía</a:t>
                      </a:r>
                      <a:endParaRPr lang="es-ES" sz="2000" b="1" dirty="0">
                        <a:solidFill>
                          <a:srgbClr val="000000"/>
                        </a:solidFill>
                        <a:effectLst/>
                        <a:latin typeface="Arial"/>
                        <a:ea typeface="Arial"/>
                      </a:endParaRPr>
                    </a:p>
                  </a:txBody>
                  <a:tcPr marL="27210" marR="27210" marT="27210" marB="27210"/>
                </a:tc>
                <a:tc>
                  <a:txBody>
                    <a:bodyPr/>
                    <a:lstStyle/>
                    <a:p>
                      <a:pPr algn="ctr">
                        <a:lnSpc>
                          <a:spcPct val="115000"/>
                        </a:lnSpc>
                        <a:spcAft>
                          <a:spcPts val="0"/>
                        </a:spcAft>
                      </a:pPr>
                      <a:r>
                        <a:rPr lang="es-ES" sz="2000" b="1" dirty="0">
                          <a:effectLst/>
                        </a:rPr>
                        <a:t>Orientación Educativa</a:t>
                      </a:r>
                      <a:endParaRPr lang="es-ES" sz="2000" b="1" dirty="0">
                        <a:solidFill>
                          <a:srgbClr val="000000"/>
                        </a:solidFill>
                        <a:effectLst/>
                        <a:latin typeface="Arial"/>
                        <a:ea typeface="Arial"/>
                      </a:endParaRPr>
                    </a:p>
                  </a:txBody>
                  <a:tcPr marL="27210" marR="27210" marT="27210" marB="27210"/>
                </a:tc>
              </a:tr>
              <a:tr h="3805059">
                <a:tc>
                  <a:txBody>
                    <a:bodyPr/>
                    <a:lstStyle/>
                    <a:p>
                      <a:pPr>
                        <a:lnSpc>
                          <a:spcPct val="115000"/>
                        </a:lnSpc>
                        <a:spcAft>
                          <a:spcPts val="0"/>
                        </a:spcAft>
                      </a:pPr>
                      <a:r>
                        <a:rPr lang="es-ES" sz="2000" dirty="0">
                          <a:effectLst/>
                        </a:rPr>
                        <a:t> </a:t>
                      </a:r>
                    </a:p>
                    <a:p>
                      <a:pPr marL="342900" lvl="0" indent="-342900">
                        <a:lnSpc>
                          <a:spcPct val="115000"/>
                        </a:lnSpc>
                        <a:spcAft>
                          <a:spcPts val="0"/>
                        </a:spcAft>
                        <a:buFont typeface="Century Gothic"/>
                        <a:buChar char="-"/>
                      </a:pPr>
                      <a:r>
                        <a:rPr lang="es-ES" sz="2000" dirty="0">
                          <a:effectLst/>
                        </a:rPr>
                        <a:t>Sustentabilidad.</a:t>
                      </a:r>
                    </a:p>
                    <a:p>
                      <a:pPr marL="342900" lvl="0" indent="-342900">
                        <a:lnSpc>
                          <a:spcPct val="115000"/>
                        </a:lnSpc>
                        <a:spcAft>
                          <a:spcPts val="0"/>
                        </a:spcAft>
                        <a:buFont typeface="Century Gothic"/>
                        <a:buChar char="-"/>
                      </a:pPr>
                      <a:r>
                        <a:rPr lang="es-ES" sz="2000" dirty="0">
                          <a:effectLst/>
                        </a:rPr>
                        <a:t>Tipos de Energía.</a:t>
                      </a:r>
                    </a:p>
                    <a:p>
                      <a:pPr marL="342900" lvl="0" indent="-342900">
                        <a:lnSpc>
                          <a:spcPct val="115000"/>
                        </a:lnSpc>
                        <a:spcAft>
                          <a:spcPts val="0"/>
                        </a:spcAft>
                        <a:buFont typeface="Century Gothic"/>
                        <a:buChar char="-"/>
                      </a:pPr>
                      <a:r>
                        <a:rPr lang="es-ES" sz="2000" dirty="0">
                          <a:effectLst/>
                        </a:rPr>
                        <a:t>Sistema Solar.</a:t>
                      </a:r>
                    </a:p>
                    <a:p>
                      <a:pPr marL="342900" lvl="0" indent="-342900">
                        <a:lnSpc>
                          <a:spcPct val="115000"/>
                        </a:lnSpc>
                        <a:spcAft>
                          <a:spcPts val="0"/>
                        </a:spcAft>
                        <a:buFont typeface="Century Gothic"/>
                        <a:buChar char="-"/>
                      </a:pPr>
                      <a:r>
                        <a:rPr lang="es-ES" sz="2000" dirty="0">
                          <a:effectLst/>
                        </a:rPr>
                        <a:t>Actitud responsable ante el consumo de energía</a:t>
                      </a:r>
                      <a:r>
                        <a:rPr lang="es-ES" sz="2000" dirty="0" smtClean="0">
                          <a:effectLst/>
                        </a:rPr>
                        <a:t>.</a:t>
                      </a:r>
                      <a:endParaRPr lang="es-ES" sz="2000" dirty="0">
                        <a:solidFill>
                          <a:srgbClr val="000000"/>
                        </a:solidFill>
                        <a:effectLst/>
                        <a:latin typeface="Arial"/>
                        <a:ea typeface="Arial"/>
                      </a:endParaRPr>
                    </a:p>
                  </a:txBody>
                  <a:tcPr marL="27210" marR="27210" marT="27210" marB="27210"/>
                </a:tc>
                <a:tc>
                  <a:txBody>
                    <a:bodyPr/>
                    <a:lstStyle/>
                    <a:p>
                      <a:pPr marL="342900" lvl="0" indent="-342900">
                        <a:lnSpc>
                          <a:spcPct val="115000"/>
                        </a:lnSpc>
                        <a:spcAft>
                          <a:spcPts val="0"/>
                        </a:spcAft>
                        <a:buFont typeface="Century Gothic"/>
                        <a:buChar char="-"/>
                      </a:pPr>
                      <a:r>
                        <a:rPr lang="es-ES" sz="2000" dirty="0">
                          <a:effectLst/>
                        </a:rPr>
                        <a:t>Recursos naturales.</a:t>
                      </a:r>
                    </a:p>
                    <a:p>
                      <a:pPr marL="342900" lvl="0" indent="-342900">
                        <a:lnSpc>
                          <a:spcPct val="115000"/>
                        </a:lnSpc>
                        <a:spcAft>
                          <a:spcPts val="0"/>
                        </a:spcAft>
                        <a:buFont typeface="Century Gothic"/>
                        <a:buChar char="-"/>
                      </a:pPr>
                      <a:r>
                        <a:rPr lang="es-ES" sz="2000" dirty="0">
                          <a:effectLst/>
                        </a:rPr>
                        <a:t>Radiación Solar.</a:t>
                      </a:r>
                    </a:p>
                    <a:p>
                      <a:pPr marL="342900" lvl="0" indent="-342900">
                        <a:lnSpc>
                          <a:spcPct val="115000"/>
                        </a:lnSpc>
                        <a:spcAft>
                          <a:spcPts val="0"/>
                        </a:spcAft>
                        <a:buFont typeface="Century Gothic"/>
                        <a:buChar char="-"/>
                      </a:pPr>
                      <a:r>
                        <a:rPr lang="es-ES" sz="2000" dirty="0">
                          <a:effectLst/>
                        </a:rPr>
                        <a:t>Climas.</a:t>
                      </a:r>
                    </a:p>
                    <a:p>
                      <a:pPr marL="342900" lvl="0" indent="-342900">
                        <a:lnSpc>
                          <a:spcPct val="115000"/>
                        </a:lnSpc>
                        <a:spcAft>
                          <a:spcPts val="0"/>
                        </a:spcAft>
                        <a:buFont typeface="Century Gothic"/>
                        <a:buChar char="-"/>
                      </a:pPr>
                      <a:r>
                        <a:rPr lang="es-ES" sz="2000" dirty="0">
                          <a:effectLst/>
                        </a:rPr>
                        <a:t>Valoración reflexiva y crítica de los procesos naturales.</a:t>
                      </a:r>
                      <a:endParaRPr lang="es-ES" sz="2000" dirty="0">
                        <a:solidFill>
                          <a:srgbClr val="000000"/>
                        </a:solidFill>
                        <a:effectLst/>
                        <a:latin typeface="Arial"/>
                        <a:ea typeface="Century Gothic"/>
                        <a:cs typeface="Century Gothic"/>
                      </a:endParaRPr>
                    </a:p>
                  </a:txBody>
                  <a:tcPr marL="27210" marR="27210" marT="27210" marB="27210"/>
                </a:tc>
                <a:tc>
                  <a:txBody>
                    <a:bodyPr/>
                    <a:lstStyle/>
                    <a:p>
                      <a:pPr marL="342900" lvl="0" indent="-342900">
                        <a:lnSpc>
                          <a:spcPct val="115000"/>
                        </a:lnSpc>
                        <a:spcAft>
                          <a:spcPts val="0"/>
                        </a:spcAft>
                        <a:buFont typeface="Century Gothic"/>
                        <a:buChar char="-"/>
                      </a:pPr>
                      <a:r>
                        <a:rPr lang="es-ES" sz="2000" dirty="0">
                          <a:effectLst/>
                        </a:rPr>
                        <a:t>Construcción de la identidad preparatoriana.</a:t>
                      </a:r>
                    </a:p>
                    <a:p>
                      <a:pPr marL="342900" lvl="0" indent="-342900">
                        <a:lnSpc>
                          <a:spcPct val="115000"/>
                        </a:lnSpc>
                        <a:spcAft>
                          <a:spcPts val="0"/>
                        </a:spcAft>
                        <a:buFont typeface="Century Gothic"/>
                        <a:buChar char="-"/>
                      </a:pPr>
                      <a:r>
                        <a:rPr lang="es-ES" sz="2000" dirty="0">
                          <a:effectLst/>
                        </a:rPr>
                        <a:t>Compromiso y responsabilidad con el entorno escolar.</a:t>
                      </a:r>
                    </a:p>
                    <a:p>
                      <a:pPr marL="342900" lvl="0" indent="-342900">
                        <a:lnSpc>
                          <a:spcPct val="115000"/>
                        </a:lnSpc>
                        <a:spcAft>
                          <a:spcPts val="0"/>
                        </a:spcAft>
                        <a:buFont typeface="Century Gothic"/>
                        <a:buChar char="-"/>
                      </a:pPr>
                      <a:r>
                        <a:rPr lang="es-ES" sz="2000" dirty="0">
                          <a:effectLst/>
                        </a:rPr>
                        <a:t>Proyecto de vida (escolar).</a:t>
                      </a:r>
                    </a:p>
                    <a:p>
                      <a:pPr marL="457200">
                        <a:lnSpc>
                          <a:spcPct val="115000"/>
                        </a:lnSpc>
                        <a:spcAft>
                          <a:spcPts val="0"/>
                        </a:spcAft>
                      </a:pPr>
                      <a:r>
                        <a:rPr lang="es-ES" sz="2000" dirty="0">
                          <a:effectLst/>
                        </a:rPr>
                        <a:t> </a:t>
                      </a:r>
                    </a:p>
                    <a:p>
                      <a:pPr marL="457200">
                        <a:lnSpc>
                          <a:spcPct val="115000"/>
                        </a:lnSpc>
                        <a:spcAft>
                          <a:spcPts val="0"/>
                        </a:spcAft>
                      </a:pPr>
                      <a:r>
                        <a:rPr lang="es-ES" sz="2000" dirty="0">
                          <a:effectLst/>
                        </a:rPr>
                        <a:t> </a:t>
                      </a:r>
                      <a:endParaRPr lang="es-ES" sz="2000" dirty="0">
                        <a:solidFill>
                          <a:srgbClr val="000000"/>
                        </a:solidFill>
                        <a:effectLst/>
                        <a:latin typeface="Arial"/>
                        <a:ea typeface="Arial"/>
                      </a:endParaRPr>
                    </a:p>
                  </a:txBody>
                  <a:tcPr marL="27210" marR="27210" marT="27210" marB="27210"/>
                </a:tc>
              </a:tr>
            </a:tbl>
          </a:graphicData>
        </a:graphic>
      </p:graphicFrame>
      <p:sp>
        <p:nvSpPr>
          <p:cNvPr id="3" name="CuadroTexto 2"/>
          <p:cNvSpPr txBox="1"/>
          <p:nvPr/>
        </p:nvSpPr>
        <p:spPr>
          <a:xfrm>
            <a:off x="3156858" y="903514"/>
            <a:ext cx="7609114" cy="400110"/>
          </a:xfrm>
          <a:prstGeom prst="rect">
            <a:avLst/>
          </a:prstGeom>
          <a:noFill/>
        </p:spPr>
        <p:txBody>
          <a:bodyPr wrap="square" rtlCol="0">
            <a:spAutoFit/>
          </a:bodyPr>
          <a:lstStyle/>
          <a:p>
            <a:pPr algn="ctr"/>
            <a:r>
              <a:rPr lang="es-MX" sz="2000" b="1" dirty="0" smtClean="0"/>
              <a:t>TEMAS</a:t>
            </a:r>
            <a:endParaRPr lang="es-MX" sz="2000" b="1" dirty="0"/>
          </a:p>
        </p:txBody>
      </p:sp>
      <p:sp>
        <p:nvSpPr>
          <p:cNvPr id="4" name="CuadroTexto 3"/>
          <p:cNvSpPr txBox="1"/>
          <p:nvPr/>
        </p:nvSpPr>
        <p:spPr>
          <a:xfrm>
            <a:off x="11357264" y="110836"/>
            <a:ext cx="1482436" cy="246221"/>
          </a:xfrm>
          <a:prstGeom prst="rect">
            <a:avLst/>
          </a:prstGeom>
          <a:noFill/>
        </p:spPr>
        <p:txBody>
          <a:bodyPr wrap="square" rtlCol="0">
            <a:spAutoFit/>
          </a:bodyPr>
          <a:lstStyle/>
          <a:p>
            <a:r>
              <a:rPr lang="es-MX" sz="1000" dirty="0" smtClean="0"/>
              <a:t>TEMAS</a:t>
            </a:r>
            <a:endParaRPr lang="es-MX" sz="1000" dirty="0"/>
          </a:p>
        </p:txBody>
      </p:sp>
    </p:spTree>
    <p:extLst>
      <p:ext uri="{BB962C8B-B14F-4D97-AF65-F5344CB8AC3E}">
        <p14:creationId xmlns:p14="http://schemas.microsoft.com/office/powerpoint/2010/main" val="2453208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199" y="1412776"/>
            <a:ext cx="8229600" cy="1143000"/>
          </a:xfrm>
        </p:spPr>
        <p:txBody>
          <a:bodyPr>
            <a:normAutofit fontScale="90000"/>
          </a:bodyPr>
          <a:lstStyle/>
          <a:p>
            <a:pPr algn="ctr"/>
            <a:r>
              <a:rPr lang="es-MX" b="1" dirty="0" smtClean="0">
                <a:solidFill>
                  <a:schemeClr val="tx2"/>
                </a:solidFill>
              </a:rPr>
              <a:t/>
            </a:r>
            <a:br>
              <a:rPr lang="es-MX" b="1" dirty="0" smtClean="0">
                <a:solidFill>
                  <a:schemeClr val="tx2"/>
                </a:solidFill>
              </a:rPr>
            </a:br>
            <a:r>
              <a:rPr lang="es-MX" b="1" dirty="0">
                <a:solidFill>
                  <a:schemeClr val="tx2"/>
                </a:solidFill>
              </a:rPr>
              <a:t/>
            </a:r>
            <a:br>
              <a:rPr lang="es-MX" b="1" dirty="0">
                <a:solidFill>
                  <a:schemeClr val="tx2"/>
                </a:solidFill>
              </a:rPr>
            </a:br>
            <a:r>
              <a:rPr lang="es-MX" b="1" dirty="0">
                <a:solidFill>
                  <a:schemeClr val="tx2"/>
                </a:solidFill>
              </a:rPr>
              <a:t/>
            </a:r>
            <a:br>
              <a:rPr lang="es-MX" b="1" dirty="0">
                <a:solidFill>
                  <a:schemeClr val="tx2"/>
                </a:solidFill>
              </a:rPr>
            </a:br>
            <a:r>
              <a:rPr lang="es-MX" b="1" dirty="0" smtClean="0">
                <a:solidFill>
                  <a:schemeClr val="tx2"/>
                </a:solidFill>
              </a:rPr>
              <a:t>Planeación General (Anual)</a:t>
            </a:r>
            <a:endParaRPr lang="es-MX" b="1" dirty="0">
              <a:solidFill>
                <a:schemeClr val="tx2"/>
              </a:solidFill>
            </a:endParaRPr>
          </a:p>
        </p:txBody>
      </p:sp>
    </p:spTree>
    <p:extLst>
      <p:ext uri="{BB962C8B-B14F-4D97-AF65-F5344CB8AC3E}">
        <p14:creationId xmlns:p14="http://schemas.microsoft.com/office/powerpoint/2010/main" val="248762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7726" y="936570"/>
            <a:ext cx="2300929" cy="1185219"/>
          </a:xfrm>
          <a:prstGeom prst="rect">
            <a:avLst/>
          </a:prstGeom>
        </p:spPr>
        <p:txBody>
          <a:bodyPr vert="horz" wrap="square" lIns="0" tIns="26312" rIns="0" bIns="0" rtlCol="0">
            <a:spAutoFit/>
          </a:bodyPr>
          <a:lstStyle/>
          <a:p>
            <a:pPr algn="ctr">
              <a:spcBef>
                <a:spcPts val="207"/>
              </a:spcBef>
            </a:pPr>
            <a:r>
              <a:rPr sz="1411" spc="-4" dirty="0">
                <a:latin typeface="Arial Black"/>
                <a:cs typeface="Arial Black"/>
              </a:rPr>
              <a:t>INSTITUTO</a:t>
            </a:r>
            <a:r>
              <a:rPr sz="1411" spc="-48" dirty="0">
                <a:latin typeface="Arial Black"/>
                <a:cs typeface="Arial Black"/>
              </a:rPr>
              <a:t> </a:t>
            </a:r>
            <a:r>
              <a:rPr sz="1411" spc="-4" dirty="0">
                <a:latin typeface="Arial Black"/>
                <a:cs typeface="Arial Black"/>
              </a:rPr>
              <a:t>ZARAGOZA</a:t>
            </a:r>
            <a:endParaRPr sz="1411">
              <a:latin typeface="Arial Black"/>
              <a:cs typeface="Arial Black"/>
            </a:endParaRPr>
          </a:p>
          <a:p>
            <a:pPr algn="ctr">
              <a:spcBef>
                <a:spcPts val="93"/>
              </a:spcBef>
            </a:pPr>
            <a:r>
              <a:rPr sz="1058" b="1" spc="-4" dirty="0">
                <a:latin typeface="Times New Roman"/>
                <a:cs typeface="Times New Roman"/>
              </a:rPr>
              <a:t>Clave </a:t>
            </a:r>
            <a:r>
              <a:rPr sz="1058" b="1" spc="-18" dirty="0">
                <a:latin typeface="Times New Roman"/>
                <a:cs typeface="Times New Roman"/>
              </a:rPr>
              <a:t>de </a:t>
            </a:r>
            <a:r>
              <a:rPr sz="1058" b="1" spc="-4" dirty="0">
                <a:latin typeface="Times New Roman"/>
                <a:cs typeface="Times New Roman"/>
              </a:rPr>
              <a:t>Incorporación </a:t>
            </a:r>
            <a:r>
              <a:rPr sz="1058" b="1" spc="-9" dirty="0">
                <a:latin typeface="Times New Roman"/>
                <a:cs typeface="Times New Roman"/>
              </a:rPr>
              <a:t>UNAM</a:t>
            </a:r>
            <a:r>
              <a:rPr sz="1058" b="1" spc="31" dirty="0">
                <a:latin typeface="Times New Roman"/>
                <a:cs typeface="Times New Roman"/>
              </a:rPr>
              <a:t> </a:t>
            </a:r>
            <a:r>
              <a:rPr sz="1058" b="1" dirty="0">
                <a:latin typeface="Times New Roman"/>
                <a:cs typeface="Times New Roman"/>
              </a:rPr>
              <a:t>6782</a:t>
            </a:r>
            <a:endParaRPr sz="1058">
              <a:latin typeface="Times New Roman"/>
              <a:cs typeface="Times New Roman"/>
            </a:endParaRPr>
          </a:p>
          <a:p>
            <a:pPr>
              <a:spcBef>
                <a:spcPts val="26"/>
              </a:spcBef>
            </a:pPr>
            <a:endParaRPr sz="882">
              <a:latin typeface="Times New Roman"/>
              <a:cs typeface="Times New Roman"/>
            </a:endParaRPr>
          </a:p>
          <a:p>
            <a:pPr marL="3919" algn="ctr"/>
            <a:r>
              <a:rPr sz="1146" spc="-75" dirty="0">
                <a:latin typeface="Trebuchet MS"/>
                <a:cs typeface="Trebuchet MS"/>
              </a:rPr>
              <a:t>Ciclo Lectivo</a:t>
            </a:r>
            <a:r>
              <a:rPr sz="1146" spc="-141" dirty="0">
                <a:latin typeface="Trebuchet MS"/>
                <a:cs typeface="Trebuchet MS"/>
              </a:rPr>
              <a:t> </a:t>
            </a:r>
            <a:r>
              <a:rPr sz="1146" spc="-40" dirty="0">
                <a:latin typeface="Trebuchet MS"/>
                <a:cs typeface="Trebuchet MS"/>
              </a:rPr>
              <a:t>2017-2018</a:t>
            </a:r>
            <a:endParaRPr sz="1146">
              <a:latin typeface="Trebuchet MS"/>
              <a:cs typeface="Trebuchet MS"/>
            </a:endParaRPr>
          </a:p>
          <a:p>
            <a:pPr>
              <a:lnSpc>
                <a:spcPct val="100000"/>
              </a:lnSpc>
            </a:pPr>
            <a:endParaRPr sz="1146">
              <a:latin typeface="Times New Roman"/>
              <a:cs typeface="Times New Roman"/>
            </a:endParaRPr>
          </a:p>
          <a:p>
            <a:pPr algn="ctr">
              <a:spcBef>
                <a:spcPts val="992"/>
              </a:spcBef>
            </a:pPr>
            <a:r>
              <a:rPr sz="970" b="1" spc="-4" dirty="0">
                <a:latin typeface="Times New Roman"/>
                <a:cs typeface="Times New Roman"/>
              </a:rPr>
              <a:t>PLANEACIÓN</a:t>
            </a:r>
            <a:r>
              <a:rPr sz="970" b="1" dirty="0">
                <a:latin typeface="Times New Roman"/>
                <a:cs typeface="Times New Roman"/>
              </a:rPr>
              <a:t> </a:t>
            </a:r>
            <a:r>
              <a:rPr sz="970" b="1" spc="-4" dirty="0">
                <a:latin typeface="Times New Roman"/>
                <a:cs typeface="Times New Roman"/>
              </a:rPr>
              <a:t>GENERAL</a:t>
            </a:r>
            <a:endParaRPr sz="970">
              <a:latin typeface="Times New Roman"/>
              <a:cs typeface="Times New Roman"/>
            </a:endParaRPr>
          </a:p>
        </p:txBody>
      </p:sp>
      <p:sp>
        <p:nvSpPr>
          <p:cNvPr id="3" name="object 3"/>
          <p:cNvSpPr/>
          <p:nvPr/>
        </p:nvSpPr>
        <p:spPr>
          <a:xfrm>
            <a:off x="2121159" y="2228934"/>
            <a:ext cx="6718" cy="20154"/>
          </a:xfrm>
          <a:custGeom>
            <a:avLst/>
            <a:gdLst/>
            <a:ahLst/>
            <a:cxnLst/>
            <a:rect l="l" t="t" r="r" b="b"/>
            <a:pathLst>
              <a:path w="7620" h="22860">
                <a:moveTo>
                  <a:pt x="0" y="22860"/>
                </a:moveTo>
                <a:lnTo>
                  <a:pt x="7620" y="22860"/>
                </a:lnTo>
                <a:lnTo>
                  <a:pt x="7620" y="0"/>
                </a:lnTo>
                <a:lnTo>
                  <a:pt x="0" y="0"/>
                </a:lnTo>
                <a:lnTo>
                  <a:pt x="0" y="22860"/>
                </a:lnTo>
                <a:close/>
              </a:path>
            </a:pathLst>
          </a:custGeom>
          <a:solidFill>
            <a:srgbClr val="000000"/>
          </a:solidFill>
        </p:spPr>
        <p:txBody>
          <a:bodyPr wrap="square" lIns="0" tIns="0" rIns="0" bIns="0" rtlCol="0"/>
          <a:lstStyle/>
          <a:p>
            <a:endParaRPr sz="1587"/>
          </a:p>
        </p:txBody>
      </p:sp>
      <p:sp>
        <p:nvSpPr>
          <p:cNvPr id="4" name="object 4"/>
          <p:cNvSpPr/>
          <p:nvPr/>
        </p:nvSpPr>
        <p:spPr>
          <a:xfrm>
            <a:off x="2121159" y="2229046"/>
            <a:ext cx="20154" cy="6718"/>
          </a:xfrm>
          <a:custGeom>
            <a:avLst/>
            <a:gdLst/>
            <a:ahLst/>
            <a:cxnLst/>
            <a:rect l="l" t="t" r="r" b="b"/>
            <a:pathLst>
              <a:path w="22859" h="7619">
                <a:moveTo>
                  <a:pt x="0" y="7620"/>
                </a:moveTo>
                <a:lnTo>
                  <a:pt x="22859" y="7620"/>
                </a:lnTo>
                <a:lnTo>
                  <a:pt x="22859" y="0"/>
                </a:lnTo>
                <a:lnTo>
                  <a:pt x="0" y="0"/>
                </a:lnTo>
                <a:lnTo>
                  <a:pt x="0" y="7620"/>
                </a:lnTo>
                <a:close/>
              </a:path>
            </a:pathLst>
          </a:custGeom>
          <a:solidFill>
            <a:srgbClr val="000000"/>
          </a:solidFill>
        </p:spPr>
        <p:txBody>
          <a:bodyPr wrap="square" lIns="0" tIns="0" rIns="0" bIns="0" rtlCol="0"/>
          <a:lstStyle/>
          <a:p>
            <a:endParaRPr sz="1587"/>
          </a:p>
        </p:txBody>
      </p:sp>
      <p:sp>
        <p:nvSpPr>
          <p:cNvPr id="5" name="object 5"/>
          <p:cNvSpPr txBox="1"/>
          <p:nvPr/>
        </p:nvSpPr>
        <p:spPr>
          <a:xfrm>
            <a:off x="2131236" y="2239067"/>
            <a:ext cx="8155702" cy="861084"/>
          </a:xfrm>
          <a:prstGeom prst="rect">
            <a:avLst/>
          </a:prstGeom>
          <a:ln w="7619">
            <a:solidFill>
              <a:srgbClr val="000000"/>
            </a:solidFill>
          </a:ln>
        </p:spPr>
        <p:txBody>
          <a:bodyPr vert="horz" wrap="square" lIns="0" tIns="14556" rIns="0" bIns="0" rtlCol="0">
            <a:spAutoFit/>
          </a:bodyPr>
          <a:lstStyle/>
          <a:p>
            <a:pPr marL="70537">
              <a:lnSpc>
                <a:spcPts val="1146"/>
              </a:lnSpc>
              <a:spcBef>
                <a:spcPts val="115"/>
              </a:spcBef>
            </a:pPr>
            <a:r>
              <a:rPr sz="970" dirty="0">
                <a:latin typeface="Times New Roman"/>
                <a:cs typeface="Times New Roman"/>
              </a:rPr>
              <a:t>Nombre </a:t>
            </a:r>
            <a:r>
              <a:rPr sz="970" spc="-4" dirty="0">
                <a:latin typeface="Times New Roman"/>
                <a:cs typeface="Times New Roman"/>
              </a:rPr>
              <a:t>del proyecto: </a:t>
            </a:r>
            <a:r>
              <a:rPr sz="970" b="1" spc="-4" dirty="0">
                <a:latin typeface="Times New Roman"/>
                <a:cs typeface="Times New Roman"/>
              </a:rPr>
              <a:t>Identidad Escolar </a:t>
            </a:r>
            <a:r>
              <a:rPr sz="970" b="1" spc="-9" dirty="0">
                <a:latin typeface="Times New Roman"/>
                <a:cs typeface="Times New Roman"/>
              </a:rPr>
              <a:t>en </a:t>
            </a:r>
            <a:r>
              <a:rPr sz="970" b="1" spc="-13" dirty="0">
                <a:latin typeface="Times New Roman"/>
                <a:cs typeface="Times New Roman"/>
              </a:rPr>
              <a:t>el </a:t>
            </a:r>
            <a:r>
              <a:rPr sz="970" b="1" spc="-9" dirty="0">
                <a:latin typeface="Times New Roman"/>
                <a:cs typeface="Times New Roman"/>
              </a:rPr>
              <a:t>Instituto</a:t>
            </a:r>
            <a:r>
              <a:rPr sz="970" b="1" spc="57" dirty="0">
                <a:latin typeface="Times New Roman"/>
                <a:cs typeface="Times New Roman"/>
              </a:rPr>
              <a:t> </a:t>
            </a:r>
            <a:r>
              <a:rPr sz="970" b="1" dirty="0">
                <a:latin typeface="Times New Roman"/>
                <a:cs typeface="Times New Roman"/>
              </a:rPr>
              <a:t>Zaragoza</a:t>
            </a:r>
            <a:endParaRPr sz="970">
              <a:latin typeface="Times New Roman"/>
              <a:cs typeface="Times New Roman"/>
            </a:endParaRPr>
          </a:p>
          <a:p>
            <a:pPr marL="70537">
              <a:lnSpc>
                <a:spcPts val="1120"/>
              </a:lnSpc>
            </a:pPr>
            <a:r>
              <a:rPr sz="970" dirty="0">
                <a:latin typeface="Times New Roman"/>
                <a:cs typeface="Times New Roman"/>
              </a:rPr>
              <a:t>Nombre de </a:t>
            </a:r>
            <a:r>
              <a:rPr sz="970" spc="-4" dirty="0">
                <a:latin typeface="Times New Roman"/>
                <a:cs typeface="Times New Roman"/>
              </a:rPr>
              <a:t>los profesores </a:t>
            </a:r>
            <a:r>
              <a:rPr sz="970" dirty="0">
                <a:latin typeface="Times New Roman"/>
                <a:cs typeface="Times New Roman"/>
              </a:rPr>
              <a:t>y</a:t>
            </a:r>
            <a:r>
              <a:rPr sz="970" spc="-40" dirty="0">
                <a:latin typeface="Times New Roman"/>
                <a:cs typeface="Times New Roman"/>
              </a:rPr>
              <a:t> </a:t>
            </a:r>
            <a:r>
              <a:rPr sz="970" spc="-4" dirty="0">
                <a:latin typeface="Times New Roman"/>
                <a:cs typeface="Times New Roman"/>
              </a:rPr>
              <a:t>asignaturas:</a:t>
            </a:r>
            <a:endParaRPr sz="970">
              <a:latin typeface="Times New Roman"/>
              <a:cs typeface="Times New Roman"/>
            </a:endParaRPr>
          </a:p>
          <a:p>
            <a:pPr marL="2052845">
              <a:lnSpc>
                <a:spcPts val="1111"/>
              </a:lnSpc>
            </a:pPr>
            <a:r>
              <a:rPr sz="970" spc="-4" dirty="0">
                <a:latin typeface="Times New Roman"/>
                <a:cs typeface="Times New Roman"/>
              </a:rPr>
              <a:t>Edith Contreras Jiménez. Física</a:t>
            </a:r>
            <a:endParaRPr sz="970">
              <a:latin typeface="Times New Roman"/>
              <a:cs typeface="Times New Roman"/>
            </a:endParaRPr>
          </a:p>
          <a:p>
            <a:pPr marL="2052845">
              <a:lnSpc>
                <a:spcPts val="1120"/>
              </a:lnSpc>
            </a:pPr>
            <a:r>
              <a:rPr sz="970" spc="-4" dirty="0">
                <a:latin typeface="Times New Roman"/>
                <a:cs typeface="Times New Roman"/>
              </a:rPr>
              <a:t>Chávez Ramírez Ulises Salvador.</a:t>
            </a:r>
            <a:r>
              <a:rPr sz="970" spc="18" dirty="0">
                <a:latin typeface="Times New Roman"/>
                <a:cs typeface="Times New Roman"/>
              </a:rPr>
              <a:t> </a:t>
            </a:r>
            <a:r>
              <a:rPr sz="970" spc="-4" dirty="0">
                <a:latin typeface="Times New Roman"/>
                <a:cs typeface="Times New Roman"/>
              </a:rPr>
              <a:t>Geografía</a:t>
            </a:r>
            <a:endParaRPr sz="970">
              <a:latin typeface="Times New Roman"/>
              <a:cs typeface="Times New Roman"/>
            </a:endParaRPr>
          </a:p>
          <a:p>
            <a:pPr marL="2052845" marR="3246933">
              <a:lnSpc>
                <a:spcPts val="1146"/>
              </a:lnSpc>
              <a:spcBef>
                <a:spcPts val="35"/>
              </a:spcBef>
            </a:pPr>
            <a:r>
              <a:rPr sz="970" spc="-4" dirty="0">
                <a:latin typeface="Times New Roman"/>
                <a:cs typeface="Times New Roman"/>
              </a:rPr>
              <a:t>Fernández Guerrero Magda Roció. Orientación Educativa  Nava Granados Beatriz. Laboratorista Escolar</a:t>
            </a:r>
            <a:endParaRPr sz="970">
              <a:latin typeface="Times New Roman"/>
              <a:cs typeface="Times New Roman"/>
            </a:endParaRPr>
          </a:p>
        </p:txBody>
      </p:sp>
      <p:sp>
        <p:nvSpPr>
          <p:cNvPr id="6" name="object 6"/>
          <p:cNvSpPr txBox="1"/>
          <p:nvPr/>
        </p:nvSpPr>
        <p:spPr>
          <a:xfrm>
            <a:off x="2190579" y="3261609"/>
            <a:ext cx="1331852" cy="147049"/>
          </a:xfrm>
          <a:prstGeom prst="rect">
            <a:avLst/>
          </a:prstGeom>
        </p:spPr>
        <p:txBody>
          <a:bodyPr vert="horz" wrap="square" lIns="0" tIns="11197" rIns="0" bIns="0" rtlCol="0">
            <a:spAutoFit/>
          </a:bodyPr>
          <a:lstStyle/>
          <a:p>
            <a:pPr marL="11196">
              <a:spcBef>
                <a:spcPts val="88"/>
              </a:spcBef>
              <a:tabLst>
                <a:tab pos="223367" algn="l"/>
              </a:tabLst>
            </a:pPr>
            <a:r>
              <a:rPr sz="882" b="1" spc="-13" dirty="0">
                <a:latin typeface="Times New Roman"/>
                <a:cs typeface="Times New Roman"/>
              </a:rPr>
              <a:t>I</a:t>
            </a:r>
            <a:r>
              <a:rPr sz="882" b="1" dirty="0">
                <a:latin typeface="Times New Roman"/>
                <a:cs typeface="Times New Roman"/>
              </a:rPr>
              <a:t>.	</a:t>
            </a:r>
            <a:r>
              <a:rPr sz="882" b="1" spc="-13" dirty="0">
                <a:latin typeface="Times New Roman"/>
                <a:cs typeface="Times New Roman"/>
              </a:rPr>
              <a:t>F</a:t>
            </a:r>
            <a:r>
              <a:rPr sz="882" b="1" spc="-4" dirty="0">
                <a:latin typeface="Times New Roman"/>
                <a:cs typeface="Times New Roman"/>
              </a:rPr>
              <a:t>U</a:t>
            </a:r>
            <a:r>
              <a:rPr sz="882" b="1" spc="-9" dirty="0">
                <a:latin typeface="Times New Roman"/>
                <a:cs typeface="Times New Roman"/>
              </a:rPr>
              <a:t>N</a:t>
            </a:r>
            <a:r>
              <a:rPr sz="882" b="1" spc="-4" dirty="0">
                <a:latin typeface="Times New Roman"/>
                <a:cs typeface="Times New Roman"/>
              </a:rPr>
              <a:t>D</a:t>
            </a:r>
            <a:r>
              <a:rPr sz="882" b="1" spc="-9" dirty="0">
                <a:latin typeface="Times New Roman"/>
                <a:cs typeface="Times New Roman"/>
              </a:rPr>
              <a:t>A</a:t>
            </a:r>
            <a:r>
              <a:rPr sz="882" b="1" spc="13" dirty="0">
                <a:latin typeface="Times New Roman"/>
                <a:cs typeface="Times New Roman"/>
              </a:rPr>
              <a:t>M</a:t>
            </a:r>
            <a:r>
              <a:rPr sz="882" b="1" spc="-9" dirty="0">
                <a:latin typeface="Times New Roman"/>
                <a:cs typeface="Times New Roman"/>
              </a:rPr>
              <a:t>E</a:t>
            </a:r>
            <a:r>
              <a:rPr sz="882" b="1" spc="-4" dirty="0">
                <a:latin typeface="Times New Roman"/>
                <a:cs typeface="Times New Roman"/>
              </a:rPr>
              <a:t>N</a:t>
            </a:r>
            <a:r>
              <a:rPr sz="882" b="1" spc="-13" dirty="0">
                <a:latin typeface="Times New Roman"/>
                <a:cs typeface="Times New Roman"/>
              </a:rPr>
              <a:t>T</a:t>
            </a:r>
            <a:r>
              <a:rPr sz="882" b="1" spc="-4" dirty="0">
                <a:latin typeface="Times New Roman"/>
                <a:cs typeface="Times New Roman"/>
              </a:rPr>
              <a:t>A</a:t>
            </a:r>
            <a:r>
              <a:rPr sz="882" b="1" spc="-9" dirty="0">
                <a:latin typeface="Times New Roman"/>
                <a:cs typeface="Times New Roman"/>
              </a:rPr>
              <a:t>C</a:t>
            </a:r>
            <a:r>
              <a:rPr sz="882" b="1" spc="-13" dirty="0">
                <a:latin typeface="Times New Roman"/>
                <a:cs typeface="Times New Roman"/>
              </a:rPr>
              <a:t>I</a:t>
            </a:r>
            <a:r>
              <a:rPr sz="882" b="1" spc="-4" dirty="0">
                <a:latin typeface="Times New Roman"/>
                <a:cs typeface="Times New Roman"/>
              </a:rPr>
              <a:t>ÓN</a:t>
            </a:r>
            <a:endParaRPr sz="882">
              <a:latin typeface="Times New Roman"/>
              <a:cs typeface="Times New Roman"/>
            </a:endParaRPr>
          </a:p>
        </p:txBody>
      </p:sp>
      <p:sp>
        <p:nvSpPr>
          <p:cNvPr id="7" name="object 7"/>
          <p:cNvSpPr txBox="1"/>
          <p:nvPr/>
        </p:nvSpPr>
        <p:spPr>
          <a:xfrm>
            <a:off x="2131236" y="3419482"/>
            <a:ext cx="8155702" cy="459024"/>
          </a:xfrm>
          <a:prstGeom prst="rect">
            <a:avLst/>
          </a:prstGeom>
          <a:ln w="7619">
            <a:solidFill>
              <a:srgbClr val="000000"/>
            </a:solidFill>
          </a:ln>
        </p:spPr>
        <p:txBody>
          <a:bodyPr vert="horz" wrap="square" lIns="0" tIns="560" rIns="0" bIns="0" rtlCol="0">
            <a:spAutoFit/>
          </a:bodyPr>
          <a:lstStyle/>
          <a:p>
            <a:pPr>
              <a:spcBef>
                <a:spcPts val="4"/>
              </a:spcBef>
            </a:pPr>
            <a:endParaRPr sz="1146">
              <a:latin typeface="Times New Roman"/>
              <a:cs typeface="Times New Roman"/>
            </a:endParaRPr>
          </a:p>
          <a:p>
            <a:pPr marL="70537" marR="519509">
              <a:lnSpc>
                <a:spcPts val="1111"/>
              </a:lnSpc>
            </a:pPr>
            <a:r>
              <a:rPr sz="970" spc="-4" dirty="0">
                <a:latin typeface="Times New Roman"/>
                <a:cs typeface="Times New Roman"/>
              </a:rPr>
              <a:t>Este proyecto </a:t>
            </a:r>
            <a:r>
              <a:rPr sz="970" spc="-9" dirty="0">
                <a:latin typeface="Times New Roman"/>
                <a:cs typeface="Times New Roman"/>
              </a:rPr>
              <a:t>se </a:t>
            </a:r>
            <a:r>
              <a:rPr sz="970" dirty="0">
                <a:latin typeface="Times New Roman"/>
                <a:cs typeface="Times New Roman"/>
              </a:rPr>
              <a:t>da </a:t>
            </a:r>
            <a:r>
              <a:rPr sz="970" spc="4" dirty="0">
                <a:latin typeface="Times New Roman"/>
                <a:cs typeface="Times New Roman"/>
              </a:rPr>
              <a:t>en </a:t>
            </a:r>
            <a:r>
              <a:rPr sz="970" spc="-4" dirty="0">
                <a:latin typeface="Times New Roman"/>
                <a:cs typeface="Times New Roman"/>
              </a:rPr>
              <a:t>base </a:t>
            </a:r>
            <a:r>
              <a:rPr sz="970" dirty="0">
                <a:latin typeface="Times New Roman"/>
                <a:cs typeface="Times New Roman"/>
              </a:rPr>
              <a:t>a </a:t>
            </a:r>
            <a:r>
              <a:rPr sz="970" spc="4" dirty="0">
                <a:latin typeface="Times New Roman"/>
                <a:cs typeface="Times New Roman"/>
              </a:rPr>
              <a:t>la </a:t>
            </a:r>
            <a:r>
              <a:rPr sz="970" spc="-4" dirty="0">
                <a:latin typeface="Times New Roman"/>
                <a:cs typeface="Times New Roman"/>
              </a:rPr>
              <a:t>necesidad </a:t>
            </a:r>
            <a:r>
              <a:rPr sz="970" dirty="0">
                <a:latin typeface="Times New Roman"/>
                <a:cs typeface="Times New Roman"/>
              </a:rPr>
              <a:t>de </a:t>
            </a:r>
            <a:r>
              <a:rPr sz="970" spc="-4" dirty="0">
                <a:latin typeface="Times New Roman"/>
                <a:cs typeface="Times New Roman"/>
              </a:rPr>
              <a:t>hacer conciencia del cuidado </a:t>
            </a:r>
            <a:r>
              <a:rPr sz="970" dirty="0">
                <a:latin typeface="Times New Roman"/>
                <a:cs typeface="Times New Roman"/>
              </a:rPr>
              <a:t>y </a:t>
            </a:r>
            <a:r>
              <a:rPr sz="970" spc="-4" dirty="0">
                <a:latin typeface="Times New Roman"/>
                <a:cs typeface="Times New Roman"/>
              </a:rPr>
              <a:t>embellecimiento </a:t>
            </a:r>
            <a:r>
              <a:rPr sz="970" dirty="0">
                <a:latin typeface="Times New Roman"/>
                <a:cs typeface="Times New Roman"/>
              </a:rPr>
              <a:t>de </a:t>
            </a:r>
            <a:r>
              <a:rPr sz="970" spc="-4" dirty="0">
                <a:latin typeface="Times New Roman"/>
                <a:cs typeface="Times New Roman"/>
              </a:rPr>
              <a:t>un </a:t>
            </a:r>
            <a:r>
              <a:rPr sz="970" spc="-9" dirty="0">
                <a:latin typeface="Times New Roman"/>
                <a:cs typeface="Times New Roman"/>
              </a:rPr>
              <a:t>área </a:t>
            </a:r>
            <a:r>
              <a:rPr sz="970" spc="-4" dirty="0">
                <a:latin typeface="Times New Roman"/>
                <a:cs typeface="Times New Roman"/>
              </a:rPr>
              <a:t>verde del Instituto Zaragoza así como </a:t>
            </a:r>
            <a:r>
              <a:rPr sz="970" spc="-9" dirty="0">
                <a:latin typeface="Times New Roman"/>
                <a:cs typeface="Times New Roman"/>
              </a:rPr>
              <a:t>generar </a:t>
            </a:r>
            <a:r>
              <a:rPr sz="970" spc="-4" dirty="0">
                <a:latin typeface="Times New Roman"/>
                <a:cs typeface="Times New Roman"/>
              </a:rPr>
              <a:t>la  </a:t>
            </a:r>
            <a:r>
              <a:rPr sz="970" spc="-9" dirty="0">
                <a:latin typeface="Times New Roman"/>
                <a:cs typeface="Times New Roman"/>
              </a:rPr>
              <a:t>identidad </a:t>
            </a:r>
            <a:r>
              <a:rPr sz="970" spc="-4" dirty="0">
                <a:latin typeface="Times New Roman"/>
                <a:cs typeface="Times New Roman"/>
              </a:rPr>
              <a:t>institucional </a:t>
            </a:r>
            <a:r>
              <a:rPr sz="970" dirty="0">
                <a:latin typeface="Times New Roman"/>
                <a:cs typeface="Times New Roman"/>
              </a:rPr>
              <a:t>de </a:t>
            </a:r>
            <a:r>
              <a:rPr sz="970" spc="-4" dirty="0">
                <a:latin typeface="Times New Roman"/>
                <a:cs typeface="Times New Roman"/>
              </a:rPr>
              <a:t>los alumnos </a:t>
            </a:r>
            <a:r>
              <a:rPr sz="970" dirty="0">
                <a:latin typeface="Times New Roman"/>
                <a:cs typeface="Times New Roman"/>
              </a:rPr>
              <a:t>y </a:t>
            </a:r>
            <a:r>
              <a:rPr sz="970" spc="4" dirty="0">
                <a:latin typeface="Times New Roman"/>
                <a:cs typeface="Times New Roman"/>
              </a:rPr>
              <a:t>la</a:t>
            </a:r>
            <a:r>
              <a:rPr sz="970" dirty="0">
                <a:latin typeface="Times New Roman"/>
                <a:cs typeface="Times New Roman"/>
              </a:rPr>
              <a:t> </a:t>
            </a:r>
            <a:r>
              <a:rPr sz="970" spc="-4" dirty="0">
                <a:latin typeface="Times New Roman"/>
                <a:cs typeface="Times New Roman"/>
              </a:rPr>
              <a:t>comunidad.</a:t>
            </a:r>
            <a:endParaRPr sz="970">
              <a:latin typeface="Times New Roman"/>
              <a:cs typeface="Times New Roman"/>
            </a:endParaRPr>
          </a:p>
        </p:txBody>
      </p:sp>
      <p:sp>
        <p:nvSpPr>
          <p:cNvPr id="8" name="object 8"/>
          <p:cNvSpPr/>
          <p:nvPr/>
        </p:nvSpPr>
        <p:spPr>
          <a:xfrm>
            <a:off x="2121159" y="4565133"/>
            <a:ext cx="6718" cy="20154"/>
          </a:xfrm>
          <a:custGeom>
            <a:avLst/>
            <a:gdLst/>
            <a:ahLst/>
            <a:cxnLst/>
            <a:rect l="l" t="t" r="r" b="b"/>
            <a:pathLst>
              <a:path w="7620" h="22860">
                <a:moveTo>
                  <a:pt x="0" y="22860"/>
                </a:moveTo>
                <a:lnTo>
                  <a:pt x="7620" y="22860"/>
                </a:lnTo>
                <a:lnTo>
                  <a:pt x="7620" y="0"/>
                </a:lnTo>
                <a:lnTo>
                  <a:pt x="0" y="0"/>
                </a:lnTo>
                <a:lnTo>
                  <a:pt x="0" y="22860"/>
                </a:lnTo>
                <a:close/>
              </a:path>
            </a:pathLst>
          </a:custGeom>
          <a:solidFill>
            <a:srgbClr val="000000"/>
          </a:solidFill>
        </p:spPr>
        <p:txBody>
          <a:bodyPr wrap="square" lIns="0" tIns="0" rIns="0" bIns="0" rtlCol="0"/>
          <a:lstStyle/>
          <a:p>
            <a:endParaRPr sz="1587"/>
          </a:p>
        </p:txBody>
      </p:sp>
      <p:sp>
        <p:nvSpPr>
          <p:cNvPr id="9" name="object 9"/>
          <p:cNvSpPr/>
          <p:nvPr/>
        </p:nvSpPr>
        <p:spPr>
          <a:xfrm>
            <a:off x="2121159" y="4565133"/>
            <a:ext cx="20154" cy="6718"/>
          </a:xfrm>
          <a:custGeom>
            <a:avLst/>
            <a:gdLst/>
            <a:ahLst/>
            <a:cxnLst/>
            <a:rect l="l" t="t" r="r" b="b"/>
            <a:pathLst>
              <a:path w="22859" h="7620">
                <a:moveTo>
                  <a:pt x="0" y="7620"/>
                </a:moveTo>
                <a:lnTo>
                  <a:pt x="22859" y="7620"/>
                </a:lnTo>
                <a:lnTo>
                  <a:pt x="22859" y="0"/>
                </a:lnTo>
                <a:lnTo>
                  <a:pt x="0" y="0"/>
                </a:lnTo>
                <a:lnTo>
                  <a:pt x="0" y="7620"/>
                </a:lnTo>
                <a:close/>
              </a:path>
            </a:pathLst>
          </a:custGeom>
          <a:solidFill>
            <a:srgbClr val="000000"/>
          </a:solidFill>
        </p:spPr>
        <p:txBody>
          <a:bodyPr wrap="square" lIns="0" tIns="0" rIns="0" bIns="0" rtlCol="0"/>
          <a:lstStyle/>
          <a:p>
            <a:endParaRPr sz="1587"/>
          </a:p>
        </p:txBody>
      </p:sp>
      <p:sp>
        <p:nvSpPr>
          <p:cNvPr id="10" name="object 10"/>
          <p:cNvSpPr/>
          <p:nvPr/>
        </p:nvSpPr>
        <p:spPr>
          <a:xfrm>
            <a:off x="2134595" y="4578569"/>
            <a:ext cx="6718" cy="6718"/>
          </a:xfrm>
          <a:custGeom>
            <a:avLst/>
            <a:gdLst/>
            <a:ahLst/>
            <a:cxnLst/>
            <a:rect l="l" t="t" r="r" b="b"/>
            <a:pathLst>
              <a:path w="7620" h="7620">
                <a:moveTo>
                  <a:pt x="0" y="7619"/>
                </a:moveTo>
                <a:lnTo>
                  <a:pt x="7620" y="7619"/>
                </a:lnTo>
                <a:lnTo>
                  <a:pt x="7620" y="0"/>
                </a:lnTo>
                <a:lnTo>
                  <a:pt x="0" y="0"/>
                </a:lnTo>
                <a:lnTo>
                  <a:pt x="0" y="7619"/>
                </a:lnTo>
                <a:close/>
              </a:path>
            </a:pathLst>
          </a:custGeom>
          <a:solidFill>
            <a:srgbClr val="000000"/>
          </a:solidFill>
        </p:spPr>
        <p:txBody>
          <a:bodyPr wrap="square" lIns="0" tIns="0" rIns="0" bIns="0" rtlCol="0"/>
          <a:lstStyle/>
          <a:p>
            <a:endParaRPr sz="1587"/>
          </a:p>
        </p:txBody>
      </p:sp>
      <p:sp>
        <p:nvSpPr>
          <p:cNvPr id="11" name="object 11"/>
          <p:cNvSpPr/>
          <p:nvPr/>
        </p:nvSpPr>
        <p:spPr>
          <a:xfrm>
            <a:off x="2134595" y="4578569"/>
            <a:ext cx="6718" cy="6718"/>
          </a:xfrm>
          <a:custGeom>
            <a:avLst/>
            <a:gdLst/>
            <a:ahLst/>
            <a:cxnLst/>
            <a:rect l="l" t="t" r="r" b="b"/>
            <a:pathLst>
              <a:path w="7620" h="7620">
                <a:moveTo>
                  <a:pt x="0" y="7619"/>
                </a:moveTo>
                <a:lnTo>
                  <a:pt x="7620" y="7619"/>
                </a:lnTo>
                <a:lnTo>
                  <a:pt x="7620" y="0"/>
                </a:lnTo>
                <a:lnTo>
                  <a:pt x="0" y="0"/>
                </a:lnTo>
                <a:lnTo>
                  <a:pt x="0" y="7619"/>
                </a:lnTo>
                <a:close/>
              </a:path>
            </a:pathLst>
          </a:custGeom>
          <a:solidFill>
            <a:srgbClr val="000000"/>
          </a:solidFill>
        </p:spPr>
        <p:txBody>
          <a:bodyPr wrap="square" lIns="0" tIns="0" rIns="0" bIns="0" rtlCol="0"/>
          <a:lstStyle/>
          <a:p>
            <a:endParaRPr sz="1587"/>
          </a:p>
        </p:txBody>
      </p:sp>
      <p:sp>
        <p:nvSpPr>
          <p:cNvPr id="12" name="object 12"/>
          <p:cNvSpPr/>
          <p:nvPr/>
        </p:nvSpPr>
        <p:spPr>
          <a:xfrm>
            <a:off x="2141313" y="4581928"/>
            <a:ext cx="8135547" cy="0"/>
          </a:xfrm>
          <a:custGeom>
            <a:avLst/>
            <a:gdLst/>
            <a:ahLst/>
            <a:cxnLst/>
            <a:rect l="l" t="t" r="r" b="b"/>
            <a:pathLst>
              <a:path w="9227820">
                <a:moveTo>
                  <a:pt x="0" y="0"/>
                </a:moveTo>
                <a:lnTo>
                  <a:pt x="9227820" y="0"/>
                </a:lnTo>
              </a:path>
            </a:pathLst>
          </a:custGeom>
          <a:ln w="7619">
            <a:solidFill>
              <a:srgbClr val="000000"/>
            </a:solidFill>
          </a:ln>
        </p:spPr>
        <p:txBody>
          <a:bodyPr wrap="square" lIns="0" tIns="0" rIns="0" bIns="0" rtlCol="0"/>
          <a:lstStyle/>
          <a:p>
            <a:endParaRPr sz="1587"/>
          </a:p>
        </p:txBody>
      </p:sp>
      <p:sp>
        <p:nvSpPr>
          <p:cNvPr id="13" name="object 13"/>
          <p:cNvSpPr/>
          <p:nvPr/>
        </p:nvSpPr>
        <p:spPr>
          <a:xfrm>
            <a:off x="10290296" y="4565133"/>
            <a:ext cx="6718" cy="20154"/>
          </a:xfrm>
          <a:custGeom>
            <a:avLst/>
            <a:gdLst/>
            <a:ahLst/>
            <a:cxnLst/>
            <a:rect l="l" t="t" r="r" b="b"/>
            <a:pathLst>
              <a:path w="7620" h="22860">
                <a:moveTo>
                  <a:pt x="0" y="22860"/>
                </a:moveTo>
                <a:lnTo>
                  <a:pt x="7619" y="22860"/>
                </a:lnTo>
                <a:lnTo>
                  <a:pt x="7619" y="0"/>
                </a:lnTo>
                <a:lnTo>
                  <a:pt x="0" y="0"/>
                </a:lnTo>
                <a:lnTo>
                  <a:pt x="0" y="22860"/>
                </a:lnTo>
                <a:close/>
              </a:path>
            </a:pathLst>
          </a:custGeom>
          <a:solidFill>
            <a:srgbClr val="000000"/>
          </a:solidFill>
        </p:spPr>
        <p:txBody>
          <a:bodyPr wrap="square" lIns="0" tIns="0" rIns="0" bIns="0" rtlCol="0"/>
          <a:lstStyle/>
          <a:p>
            <a:endParaRPr sz="1587"/>
          </a:p>
        </p:txBody>
      </p:sp>
      <p:sp>
        <p:nvSpPr>
          <p:cNvPr id="14" name="object 14"/>
          <p:cNvSpPr/>
          <p:nvPr/>
        </p:nvSpPr>
        <p:spPr>
          <a:xfrm>
            <a:off x="10276861" y="4565133"/>
            <a:ext cx="20154" cy="6718"/>
          </a:xfrm>
          <a:custGeom>
            <a:avLst/>
            <a:gdLst/>
            <a:ahLst/>
            <a:cxnLst/>
            <a:rect l="l" t="t" r="r" b="b"/>
            <a:pathLst>
              <a:path w="22859" h="7620">
                <a:moveTo>
                  <a:pt x="0" y="7620"/>
                </a:moveTo>
                <a:lnTo>
                  <a:pt x="22859" y="7620"/>
                </a:lnTo>
                <a:lnTo>
                  <a:pt x="22859" y="0"/>
                </a:lnTo>
                <a:lnTo>
                  <a:pt x="0" y="0"/>
                </a:lnTo>
                <a:lnTo>
                  <a:pt x="0" y="7620"/>
                </a:lnTo>
                <a:close/>
              </a:path>
            </a:pathLst>
          </a:custGeom>
          <a:solidFill>
            <a:srgbClr val="000000"/>
          </a:solidFill>
        </p:spPr>
        <p:txBody>
          <a:bodyPr wrap="square" lIns="0" tIns="0" rIns="0" bIns="0" rtlCol="0"/>
          <a:lstStyle/>
          <a:p>
            <a:endParaRPr sz="1587"/>
          </a:p>
        </p:txBody>
      </p:sp>
      <p:sp>
        <p:nvSpPr>
          <p:cNvPr id="15" name="object 15"/>
          <p:cNvSpPr/>
          <p:nvPr/>
        </p:nvSpPr>
        <p:spPr>
          <a:xfrm>
            <a:off x="10276861" y="4578569"/>
            <a:ext cx="6718" cy="6718"/>
          </a:xfrm>
          <a:custGeom>
            <a:avLst/>
            <a:gdLst/>
            <a:ahLst/>
            <a:cxnLst/>
            <a:rect l="l" t="t" r="r" b="b"/>
            <a:pathLst>
              <a:path w="7620" h="7620">
                <a:moveTo>
                  <a:pt x="0" y="7619"/>
                </a:moveTo>
                <a:lnTo>
                  <a:pt x="7619" y="7619"/>
                </a:lnTo>
                <a:lnTo>
                  <a:pt x="7619" y="0"/>
                </a:lnTo>
                <a:lnTo>
                  <a:pt x="0" y="0"/>
                </a:lnTo>
                <a:lnTo>
                  <a:pt x="0" y="7619"/>
                </a:lnTo>
                <a:close/>
              </a:path>
            </a:pathLst>
          </a:custGeom>
          <a:solidFill>
            <a:srgbClr val="000000"/>
          </a:solidFill>
        </p:spPr>
        <p:txBody>
          <a:bodyPr wrap="square" lIns="0" tIns="0" rIns="0" bIns="0" rtlCol="0"/>
          <a:lstStyle/>
          <a:p>
            <a:endParaRPr sz="1587"/>
          </a:p>
        </p:txBody>
      </p:sp>
      <p:sp>
        <p:nvSpPr>
          <p:cNvPr id="16" name="object 16"/>
          <p:cNvSpPr/>
          <p:nvPr/>
        </p:nvSpPr>
        <p:spPr>
          <a:xfrm>
            <a:off x="10276861" y="4578569"/>
            <a:ext cx="6718" cy="6718"/>
          </a:xfrm>
          <a:custGeom>
            <a:avLst/>
            <a:gdLst/>
            <a:ahLst/>
            <a:cxnLst/>
            <a:rect l="l" t="t" r="r" b="b"/>
            <a:pathLst>
              <a:path w="7620" h="7620">
                <a:moveTo>
                  <a:pt x="0" y="7619"/>
                </a:moveTo>
                <a:lnTo>
                  <a:pt x="7619" y="7619"/>
                </a:lnTo>
                <a:lnTo>
                  <a:pt x="7619" y="0"/>
                </a:lnTo>
                <a:lnTo>
                  <a:pt x="0" y="0"/>
                </a:lnTo>
                <a:lnTo>
                  <a:pt x="0" y="7619"/>
                </a:lnTo>
                <a:close/>
              </a:path>
            </a:pathLst>
          </a:custGeom>
          <a:solidFill>
            <a:srgbClr val="000000"/>
          </a:solidFill>
        </p:spPr>
        <p:txBody>
          <a:bodyPr wrap="square" lIns="0" tIns="0" rIns="0" bIns="0" rtlCol="0"/>
          <a:lstStyle/>
          <a:p>
            <a:endParaRPr sz="1587"/>
          </a:p>
        </p:txBody>
      </p:sp>
      <p:sp>
        <p:nvSpPr>
          <p:cNvPr id="17" name="object 17"/>
          <p:cNvSpPr/>
          <p:nvPr/>
        </p:nvSpPr>
        <p:spPr>
          <a:xfrm>
            <a:off x="2124517" y="4585343"/>
            <a:ext cx="0" cy="143878"/>
          </a:xfrm>
          <a:custGeom>
            <a:avLst/>
            <a:gdLst/>
            <a:ahLst/>
            <a:cxnLst/>
            <a:rect l="l" t="t" r="r" b="b"/>
            <a:pathLst>
              <a:path h="163195">
                <a:moveTo>
                  <a:pt x="0" y="0"/>
                </a:moveTo>
                <a:lnTo>
                  <a:pt x="0" y="162877"/>
                </a:lnTo>
              </a:path>
            </a:pathLst>
          </a:custGeom>
          <a:ln w="7620">
            <a:solidFill>
              <a:srgbClr val="000000"/>
            </a:solidFill>
          </a:ln>
        </p:spPr>
        <p:txBody>
          <a:bodyPr wrap="square" lIns="0" tIns="0" rIns="0" bIns="0" rtlCol="0"/>
          <a:lstStyle/>
          <a:p>
            <a:endParaRPr sz="1587"/>
          </a:p>
        </p:txBody>
      </p:sp>
      <p:sp>
        <p:nvSpPr>
          <p:cNvPr id="18" name="object 18"/>
          <p:cNvSpPr/>
          <p:nvPr/>
        </p:nvSpPr>
        <p:spPr>
          <a:xfrm>
            <a:off x="2137954" y="4585343"/>
            <a:ext cx="0" cy="143878"/>
          </a:xfrm>
          <a:custGeom>
            <a:avLst/>
            <a:gdLst/>
            <a:ahLst/>
            <a:cxnLst/>
            <a:rect l="l" t="t" r="r" b="b"/>
            <a:pathLst>
              <a:path h="163195">
                <a:moveTo>
                  <a:pt x="0" y="0"/>
                </a:moveTo>
                <a:lnTo>
                  <a:pt x="0" y="162877"/>
                </a:lnTo>
              </a:path>
            </a:pathLst>
          </a:custGeom>
          <a:ln w="7620">
            <a:solidFill>
              <a:srgbClr val="000000"/>
            </a:solidFill>
          </a:ln>
        </p:spPr>
        <p:txBody>
          <a:bodyPr wrap="square" lIns="0" tIns="0" rIns="0" bIns="0" rtlCol="0"/>
          <a:lstStyle/>
          <a:p>
            <a:endParaRPr sz="1587"/>
          </a:p>
        </p:txBody>
      </p:sp>
      <p:sp>
        <p:nvSpPr>
          <p:cNvPr id="19" name="object 19"/>
          <p:cNvSpPr/>
          <p:nvPr/>
        </p:nvSpPr>
        <p:spPr>
          <a:xfrm>
            <a:off x="10293655" y="4585343"/>
            <a:ext cx="0" cy="143878"/>
          </a:xfrm>
          <a:custGeom>
            <a:avLst/>
            <a:gdLst/>
            <a:ahLst/>
            <a:cxnLst/>
            <a:rect l="l" t="t" r="r" b="b"/>
            <a:pathLst>
              <a:path h="163195">
                <a:moveTo>
                  <a:pt x="0" y="0"/>
                </a:moveTo>
                <a:lnTo>
                  <a:pt x="0" y="162877"/>
                </a:lnTo>
              </a:path>
            </a:pathLst>
          </a:custGeom>
          <a:ln w="7619">
            <a:solidFill>
              <a:srgbClr val="000000"/>
            </a:solidFill>
          </a:ln>
        </p:spPr>
        <p:txBody>
          <a:bodyPr wrap="square" lIns="0" tIns="0" rIns="0" bIns="0" rtlCol="0"/>
          <a:lstStyle/>
          <a:p>
            <a:endParaRPr sz="1587"/>
          </a:p>
        </p:txBody>
      </p:sp>
      <p:sp>
        <p:nvSpPr>
          <p:cNvPr id="20" name="object 20"/>
          <p:cNvSpPr/>
          <p:nvPr/>
        </p:nvSpPr>
        <p:spPr>
          <a:xfrm>
            <a:off x="10280220" y="4585343"/>
            <a:ext cx="0" cy="143878"/>
          </a:xfrm>
          <a:custGeom>
            <a:avLst/>
            <a:gdLst/>
            <a:ahLst/>
            <a:cxnLst/>
            <a:rect l="l" t="t" r="r" b="b"/>
            <a:pathLst>
              <a:path h="163195">
                <a:moveTo>
                  <a:pt x="0" y="0"/>
                </a:moveTo>
                <a:lnTo>
                  <a:pt x="0" y="162877"/>
                </a:lnTo>
              </a:path>
            </a:pathLst>
          </a:custGeom>
          <a:ln w="7619">
            <a:solidFill>
              <a:srgbClr val="000000"/>
            </a:solidFill>
          </a:ln>
        </p:spPr>
        <p:txBody>
          <a:bodyPr wrap="square" lIns="0" tIns="0" rIns="0" bIns="0" rtlCol="0"/>
          <a:lstStyle/>
          <a:p>
            <a:endParaRPr sz="1587"/>
          </a:p>
        </p:txBody>
      </p:sp>
      <p:sp>
        <p:nvSpPr>
          <p:cNvPr id="21" name="object 21"/>
          <p:cNvSpPr txBox="1"/>
          <p:nvPr/>
        </p:nvSpPr>
        <p:spPr>
          <a:xfrm>
            <a:off x="2130116" y="4415096"/>
            <a:ext cx="8157941" cy="445592"/>
          </a:xfrm>
          <a:prstGeom prst="rect">
            <a:avLst/>
          </a:prstGeom>
        </p:spPr>
        <p:txBody>
          <a:bodyPr vert="horz" wrap="square" lIns="0" tIns="11197" rIns="0" bIns="0" rtlCol="0">
            <a:spAutoFit/>
          </a:bodyPr>
          <a:lstStyle/>
          <a:p>
            <a:pPr marL="11196">
              <a:spcBef>
                <a:spcPts val="88"/>
              </a:spcBef>
              <a:tabLst>
                <a:tab pos="300061" algn="l"/>
                <a:tab pos="8145883" algn="l"/>
              </a:tabLst>
            </a:pPr>
            <a:r>
              <a:rPr sz="882" b="1" u="sng" dirty="0">
                <a:uFill>
                  <a:solidFill>
                    <a:srgbClr val="000000"/>
                  </a:solidFill>
                </a:uFill>
                <a:latin typeface="Times New Roman"/>
                <a:cs typeface="Times New Roman"/>
              </a:rPr>
              <a:t> </a:t>
            </a:r>
            <a:r>
              <a:rPr sz="882" b="1" u="sng" spc="35" dirty="0">
                <a:uFill>
                  <a:solidFill>
                    <a:srgbClr val="000000"/>
                  </a:solidFill>
                </a:uFill>
                <a:latin typeface="Times New Roman"/>
                <a:cs typeface="Times New Roman"/>
              </a:rPr>
              <a:t> </a:t>
            </a:r>
            <a:r>
              <a:rPr sz="882" b="1" u="sng" spc="-9" dirty="0">
                <a:uFill>
                  <a:solidFill>
                    <a:srgbClr val="000000"/>
                  </a:solidFill>
                </a:uFill>
                <a:latin typeface="Times New Roman"/>
                <a:cs typeface="Times New Roman"/>
              </a:rPr>
              <a:t>II.	</a:t>
            </a:r>
            <a:r>
              <a:rPr sz="882" b="1" u="sng" spc="-4" dirty="0">
                <a:uFill>
                  <a:solidFill>
                    <a:srgbClr val="000000"/>
                  </a:solidFill>
                </a:uFill>
                <a:latin typeface="Times New Roman"/>
                <a:cs typeface="Times New Roman"/>
              </a:rPr>
              <a:t>OBJETIVO</a:t>
            </a:r>
            <a:r>
              <a:rPr sz="882" b="1" u="sng" spc="-57" dirty="0">
                <a:uFill>
                  <a:solidFill>
                    <a:srgbClr val="000000"/>
                  </a:solidFill>
                </a:uFill>
                <a:latin typeface="Times New Roman"/>
                <a:cs typeface="Times New Roman"/>
              </a:rPr>
              <a:t> </a:t>
            </a:r>
            <a:r>
              <a:rPr sz="882" b="1" u="sng" spc="-4" dirty="0">
                <a:uFill>
                  <a:solidFill>
                    <a:srgbClr val="000000"/>
                  </a:solidFill>
                </a:uFill>
                <a:latin typeface="Times New Roman"/>
                <a:cs typeface="Times New Roman"/>
              </a:rPr>
              <a:t>GENERAL	</a:t>
            </a:r>
            <a:endParaRPr sz="882">
              <a:latin typeface="Times New Roman"/>
              <a:cs typeface="Times New Roman"/>
            </a:endParaRPr>
          </a:p>
          <a:p>
            <a:pPr>
              <a:spcBef>
                <a:spcPts val="35"/>
              </a:spcBef>
            </a:pPr>
            <a:endParaRPr sz="1058">
              <a:latin typeface="Times New Roman"/>
              <a:cs typeface="Times New Roman"/>
            </a:endParaRPr>
          </a:p>
          <a:p>
            <a:pPr marL="100767"/>
            <a:r>
              <a:rPr sz="882" b="1" spc="-4" dirty="0">
                <a:latin typeface="Times New Roman"/>
                <a:cs typeface="Times New Roman"/>
              </a:rPr>
              <a:t>Elaborar un proyecto interdisciplinario de trascendencia </a:t>
            </a:r>
            <a:r>
              <a:rPr sz="882" b="1" dirty="0">
                <a:latin typeface="Times New Roman"/>
                <a:cs typeface="Times New Roman"/>
              </a:rPr>
              <a:t>e </a:t>
            </a:r>
            <a:r>
              <a:rPr sz="882" b="1" spc="-4" dirty="0">
                <a:latin typeface="Times New Roman"/>
                <a:cs typeface="Times New Roman"/>
              </a:rPr>
              <a:t>impacto </a:t>
            </a:r>
            <a:r>
              <a:rPr sz="882" b="1" spc="-9" dirty="0">
                <a:latin typeface="Times New Roman"/>
                <a:cs typeface="Times New Roman"/>
              </a:rPr>
              <a:t>para </a:t>
            </a:r>
            <a:r>
              <a:rPr sz="882" b="1" spc="-4" dirty="0">
                <a:latin typeface="Times New Roman"/>
                <a:cs typeface="Times New Roman"/>
              </a:rPr>
              <a:t>el Instituto Zaragoza, donde </a:t>
            </a:r>
            <a:r>
              <a:rPr sz="882" b="1" dirty="0">
                <a:latin typeface="Times New Roman"/>
                <a:cs typeface="Times New Roman"/>
              </a:rPr>
              <a:t>participe toda </a:t>
            </a:r>
            <a:r>
              <a:rPr sz="882" b="1" spc="-9" dirty="0">
                <a:latin typeface="Times New Roman"/>
                <a:cs typeface="Times New Roman"/>
              </a:rPr>
              <a:t>la </a:t>
            </a:r>
            <a:r>
              <a:rPr sz="882" b="1" spc="-4" dirty="0">
                <a:latin typeface="Times New Roman"/>
                <a:cs typeface="Times New Roman"/>
              </a:rPr>
              <a:t>comunidad</a:t>
            </a:r>
            <a:r>
              <a:rPr sz="882" b="1" spc="172" dirty="0">
                <a:latin typeface="Times New Roman"/>
                <a:cs typeface="Times New Roman"/>
              </a:rPr>
              <a:t> </a:t>
            </a:r>
            <a:r>
              <a:rPr sz="882" b="1" spc="-4" dirty="0">
                <a:latin typeface="Times New Roman"/>
                <a:cs typeface="Times New Roman"/>
              </a:rPr>
              <a:t>educativa.</a:t>
            </a:r>
            <a:endParaRPr sz="882">
              <a:latin typeface="Times New Roman"/>
              <a:cs typeface="Times New Roman"/>
            </a:endParaRPr>
          </a:p>
        </p:txBody>
      </p:sp>
      <p:sp>
        <p:nvSpPr>
          <p:cNvPr id="22" name="object 22"/>
          <p:cNvSpPr/>
          <p:nvPr/>
        </p:nvSpPr>
        <p:spPr>
          <a:xfrm>
            <a:off x="2124517" y="4728941"/>
            <a:ext cx="0" cy="129882"/>
          </a:xfrm>
          <a:custGeom>
            <a:avLst/>
            <a:gdLst/>
            <a:ahLst/>
            <a:cxnLst/>
            <a:rect l="l" t="t" r="r" b="b"/>
            <a:pathLst>
              <a:path h="147320">
                <a:moveTo>
                  <a:pt x="0" y="0"/>
                </a:moveTo>
                <a:lnTo>
                  <a:pt x="0" y="147320"/>
                </a:lnTo>
              </a:path>
            </a:pathLst>
          </a:custGeom>
          <a:ln w="7620">
            <a:solidFill>
              <a:srgbClr val="000000"/>
            </a:solidFill>
          </a:ln>
        </p:spPr>
        <p:txBody>
          <a:bodyPr wrap="square" lIns="0" tIns="0" rIns="0" bIns="0" rtlCol="0"/>
          <a:lstStyle/>
          <a:p>
            <a:endParaRPr sz="1587"/>
          </a:p>
        </p:txBody>
      </p:sp>
      <p:sp>
        <p:nvSpPr>
          <p:cNvPr id="23" name="object 23"/>
          <p:cNvSpPr/>
          <p:nvPr/>
        </p:nvSpPr>
        <p:spPr>
          <a:xfrm>
            <a:off x="2137954" y="4728941"/>
            <a:ext cx="0" cy="129882"/>
          </a:xfrm>
          <a:custGeom>
            <a:avLst/>
            <a:gdLst/>
            <a:ahLst/>
            <a:cxnLst/>
            <a:rect l="l" t="t" r="r" b="b"/>
            <a:pathLst>
              <a:path h="147320">
                <a:moveTo>
                  <a:pt x="0" y="0"/>
                </a:moveTo>
                <a:lnTo>
                  <a:pt x="0" y="147320"/>
                </a:lnTo>
              </a:path>
            </a:pathLst>
          </a:custGeom>
          <a:ln w="7620">
            <a:solidFill>
              <a:srgbClr val="000000"/>
            </a:solidFill>
          </a:ln>
        </p:spPr>
        <p:txBody>
          <a:bodyPr wrap="square" lIns="0" tIns="0" rIns="0" bIns="0" rtlCol="0"/>
          <a:lstStyle/>
          <a:p>
            <a:endParaRPr sz="1587"/>
          </a:p>
        </p:txBody>
      </p:sp>
      <p:sp>
        <p:nvSpPr>
          <p:cNvPr id="24" name="object 24"/>
          <p:cNvSpPr/>
          <p:nvPr/>
        </p:nvSpPr>
        <p:spPr>
          <a:xfrm>
            <a:off x="10293655" y="4728941"/>
            <a:ext cx="0" cy="129882"/>
          </a:xfrm>
          <a:custGeom>
            <a:avLst/>
            <a:gdLst/>
            <a:ahLst/>
            <a:cxnLst/>
            <a:rect l="l" t="t" r="r" b="b"/>
            <a:pathLst>
              <a:path h="147320">
                <a:moveTo>
                  <a:pt x="0" y="0"/>
                </a:moveTo>
                <a:lnTo>
                  <a:pt x="0" y="147320"/>
                </a:lnTo>
              </a:path>
            </a:pathLst>
          </a:custGeom>
          <a:ln w="7619">
            <a:solidFill>
              <a:srgbClr val="000000"/>
            </a:solidFill>
          </a:ln>
        </p:spPr>
        <p:txBody>
          <a:bodyPr wrap="square" lIns="0" tIns="0" rIns="0" bIns="0" rtlCol="0"/>
          <a:lstStyle/>
          <a:p>
            <a:endParaRPr sz="1587"/>
          </a:p>
        </p:txBody>
      </p:sp>
      <p:sp>
        <p:nvSpPr>
          <p:cNvPr id="25" name="object 25"/>
          <p:cNvSpPr/>
          <p:nvPr/>
        </p:nvSpPr>
        <p:spPr>
          <a:xfrm>
            <a:off x="10280220" y="4728941"/>
            <a:ext cx="0" cy="129882"/>
          </a:xfrm>
          <a:custGeom>
            <a:avLst/>
            <a:gdLst/>
            <a:ahLst/>
            <a:cxnLst/>
            <a:rect l="l" t="t" r="r" b="b"/>
            <a:pathLst>
              <a:path h="147320">
                <a:moveTo>
                  <a:pt x="0" y="0"/>
                </a:moveTo>
                <a:lnTo>
                  <a:pt x="0" y="147320"/>
                </a:lnTo>
              </a:path>
            </a:pathLst>
          </a:custGeom>
          <a:ln w="7619">
            <a:solidFill>
              <a:srgbClr val="000000"/>
            </a:solidFill>
          </a:ln>
        </p:spPr>
        <p:txBody>
          <a:bodyPr wrap="square" lIns="0" tIns="0" rIns="0" bIns="0" rtlCol="0"/>
          <a:lstStyle/>
          <a:p>
            <a:endParaRPr sz="1587"/>
          </a:p>
        </p:txBody>
      </p:sp>
      <p:sp>
        <p:nvSpPr>
          <p:cNvPr id="26" name="object 26"/>
          <p:cNvSpPr/>
          <p:nvPr/>
        </p:nvSpPr>
        <p:spPr>
          <a:xfrm>
            <a:off x="2124517" y="4858823"/>
            <a:ext cx="0" cy="127643"/>
          </a:xfrm>
          <a:custGeom>
            <a:avLst/>
            <a:gdLst/>
            <a:ahLst/>
            <a:cxnLst/>
            <a:rect l="l" t="t" r="r" b="b"/>
            <a:pathLst>
              <a:path h="144779">
                <a:moveTo>
                  <a:pt x="0" y="0"/>
                </a:moveTo>
                <a:lnTo>
                  <a:pt x="0" y="144780"/>
                </a:lnTo>
              </a:path>
            </a:pathLst>
          </a:custGeom>
          <a:ln w="7620">
            <a:solidFill>
              <a:srgbClr val="000000"/>
            </a:solidFill>
          </a:ln>
        </p:spPr>
        <p:txBody>
          <a:bodyPr wrap="square" lIns="0" tIns="0" rIns="0" bIns="0" rtlCol="0"/>
          <a:lstStyle/>
          <a:p>
            <a:endParaRPr sz="1587"/>
          </a:p>
        </p:txBody>
      </p:sp>
      <p:sp>
        <p:nvSpPr>
          <p:cNvPr id="27" name="object 27"/>
          <p:cNvSpPr/>
          <p:nvPr/>
        </p:nvSpPr>
        <p:spPr>
          <a:xfrm>
            <a:off x="2137954" y="4858823"/>
            <a:ext cx="0" cy="127643"/>
          </a:xfrm>
          <a:custGeom>
            <a:avLst/>
            <a:gdLst/>
            <a:ahLst/>
            <a:cxnLst/>
            <a:rect l="l" t="t" r="r" b="b"/>
            <a:pathLst>
              <a:path h="144779">
                <a:moveTo>
                  <a:pt x="0" y="0"/>
                </a:moveTo>
                <a:lnTo>
                  <a:pt x="0" y="144780"/>
                </a:lnTo>
              </a:path>
            </a:pathLst>
          </a:custGeom>
          <a:ln w="7620">
            <a:solidFill>
              <a:srgbClr val="000000"/>
            </a:solidFill>
          </a:ln>
        </p:spPr>
        <p:txBody>
          <a:bodyPr wrap="square" lIns="0" tIns="0" rIns="0" bIns="0" rtlCol="0"/>
          <a:lstStyle/>
          <a:p>
            <a:endParaRPr sz="1587"/>
          </a:p>
        </p:txBody>
      </p:sp>
      <p:sp>
        <p:nvSpPr>
          <p:cNvPr id="28" name="object 28"/>
          <p:cNvSpPr/>
          <p:nvPr/>
        </p:nvSpPr>
        <p:spPr>
          <a:xfrm>
            <a:off x="10293655" y="4858823"/>
            <a:ext cx="0" cy="127643"/>
          </a:xfrm>
          <a:custGeom>
            <a:avLst/>
            <a:gdLst/>
            <a:ahLst/>
            <a:cxnLst/>
            <a:rect l="l" t="t" r="r" b="b"/>
            <a:pathLst>
              <a:path h="144779">
                <a:moveTo>
                  <a:pt x="0" y="0"/>
                </a:moveTo>
                <a:lnTo>
                  <a:pt x="0" y="144780"/>
                </a:lnTo>
              </a:path>
            </a:pathLst>
          </a:custGeom>
          <a:ln w="7619">
            <a:solidFill>
              <a:srgbClr val="000000"/>
            </a:solidFill>
          </a:ln>
        </p:spPr>
        <p:txBody>
          <a:bodyPr wrap="square" lIns="0" tIns="0" rIns="0" bIns="0" rtlCol="0"/>
          <a:lstStyle/>
          <a:p>
            <a:endParaRPr sz="1587"/>
          </a:p>
        </p:txBody>
      </p:sp>
      <p:sp>
        <p:nvSpPr>
          <p:cNvPr id="29" name="object 29"/>
          <p:cNvSpPr/>
          <p:nvPr/>
        </p:nvSpPr>
        <p:spPr>
          <a:xfrm>
            <a:off x="10280220" y="4858823"/>
            <a:ext cx="0" cy="127643"/>
          </a:xfrm>
          <a:custGeom>
            <a:avLst/>
            <a:gdLst/>
            <a:ahLst/>
            <a:cxnLst/>
            <a:rect l="l" t="t" r="r" b="b"/>
            <a:pathLst>
              <a:path h="144779">
                <a:moveTo>
                  <a:pt x="0" y="0"/>
                </a:moveTo>
                <a:lnTo>
                  <a:pt x="0" y="144780"/>
                </a:lnTo>
              </a:path>
            </a:pathLst>
          </a:custGeom>
          <a:ln w="7619">
            <a:solidFill>
              <a:srgbClr val="000000"/>
            </a:solidFill>
          </a:ln>
        </p:spPr>
        <p:txBody>
          <a:bodyPr wrap="square" lIns="0" tIns="0" rIns="0" bIns="0" rtlCol="0"/>
          <a:lstStyle/>
          <a:p>
            <a:endParaRPr sz="1587"/>
          </a:p>
        </p:txBody>
      </p:sp>
      <p:sp>
        <p:nvSpPr>
          <p:cNvPr id="30" name="object 30"/>
          <p:cNvSpPr/>
          <p:nvPr/>
        </p:nvSpPr>
        <p:spPr>
          <a:xfrm>
            <a:off x="2124517" y="4986466"/>
            <a:ext cx="0" cy="129882"/>
          </a:xfrm>
          <a:custGeom>
            <a:avLst/>
            <a:gdLst/>
            <a:ahLst/>
            <a:cxnLst/>
            <a:rect l="l" t="t" r="r" b="b"/>
            <a:pathLst>
              <a:path h="147320">
                <a:moveTo>
                  <a:pt x="0" y="0"/>
                </a:moveTo>
                <a:lnTo>
                  <a:pt x="0" y="147320"/>
                </a:lnTo>
              </a:path>
            </a:pathLst>
          </a:custGeom>
          <a:ln w="7620">
            <a:solidFill>
              <a:srgbClr val="000000"/>
            </a:solidFill>
          </a:ln>
        </p:spPr>
        <p:txBody>
          <a:bodyPr wrap="square" lIns="0" tIns="0" rIns="0" bIns="0" rtlCol="0"/>
          <a:lstStyle/>
          <a:p>
            <a:endParaRPr sz="1587"/>
          </a:p>
        </p:txBody>
      </p:sp>
      <p:sp>
        <p:nvSpPr>
          <p:cNvPr id="31" name="object 31"/>
          <p:cNvSpPr/>
          <p:nvPr/>
        </p:nvSpPr>
        <p:spPr>
          <a:xfrm>
            <a:off x="2137954" y="4986466"/>
            <a:ext cx="0" cy="129882"/>
          </a:xfrm>
          <a:custGeom>
            <a:avLst/>
            <a:gdLst/>
            <a:ahLst/>
            <a:cxnLst/>
            <a:rect l="l" t="t" r="r" b="b"/>
            <a:pathLst>
              <a:path h="147320">
                <a:moveTo>
                  <a:pt x="0" y="0"/>
                </a:moveTo>
                <a:lnTo>
                  <a:pt x="0" y="147320"/>
                </a:lnTo>
              </a:path>
            </a:pathLst>
          </a:custGeom>
          <a:ln w="7620">
            <a:solidFill>
              <a:srgbClr val="000000"/>
            </a:solidFill>
          </a:ln>
        </p:spPr>
        <p:txBody>
          <a:bodyPr wrap="square" lIns="0" tIns="0" rIns="0" bIns="0" rtlCol="0"/>
          <a:lstStyle/>
          <a:p>
            <a:endParaRPr sz="1587"/>
          </a:p>
        </p:txBody>
      </p:sp>
      <p:sp>
        <p:nvSpPr>
          <p:cNvPr id="32" name="object 32"/>
          <p:cNvSpPr/>
          <p:nvPr/>
        </p:nvSpPr>
        <p:spPr>
          <a:xfrm>
            <a:off x="10293655" y="4986466"/>
            <a:ext cx="0" cy="129882"/>
          </a:xfrm>
          <a:custGeom>
            <a:avLst/>
            <a:gdLst/>
            <a:ahLst/>
            <a:cxnLst/>
            <a:rect l="l" t="t" r="r" b="b"/>
            <a:pathLst>
              <a:path h="147320">
                <a:moveTo>
                  <a:pt x="0" y="0"/>
                </a:moveTo>
                <a:lnTo>
                  <a:pt x="0" y="147320"/>
                </a:lnTo>
              </a:path>
            </a:pathLst>
          </a:custGeom>
          <a:ln w="7619">
            <a:solidFill>
              <a:srgbClr val="000000"/>
            </a:solidFill>
          </a:ln>
        </p:spPr>
        <p:txBody>
          <a:bodyPr wrap="square" lIns="0" tIns="0" rIns="0" bIns="0" rtlCol="0"/>
          <a:lstStyle/>
          <a:p>
            <a:endParaRPr sz="1587"/>
          </a:p>
        </p:txBody>
      </p:sp>
      <p:sp>
        <p:nvSpPr>
          <p:cNvPr id="33" name="object 33"/>
          <p:cNvSpPr/>
          <p:nvPr/>
        </p:nvSpPr>
        <p:spPr>
          <a:xfrm>
            <a:off x="10280220" y="4986466"/>
            <a:ext cx="0" cy="129882"/>
          </a:xfrm>
          <a:custGeom>
            <a:avLst/>
            <a:gdLst/>
            <a:ahLst/>
            <a:cxnLst/>
            <a:rect l="l" t="t" r="r" b="b"/>
            <a:pathLst>
              <a:path h="147320">
                <a:moveTo>
                  <a:pt x="0" y="0"/>
                </a:moveTo>
                <a:lnTo>
                  <a:pt x="0" y="147320"/>
                </a:lnTo>
              </a:path>
            </a:pathLst>
          </a:custGeom>
          <a:ln w="7619">
            <a:solidFill>
              <a:srgbClr val="000000"/>
            </a:solidFill>
          </a:ln>
        </p:spPr>
        <p:txBody>
          <a:bodyPr wrap="square" lIns="0" tIns="0" rIns="0" bIns="0" rtlCol="0"/>
          <a:lstStyle/>
          <a:p>
            <a:endParaRPr sz="1587"/>
          </a:p>
        </p:txBody>
      </p:sp>
      <p:sp>
        <p:nvSpPr>
          <p:cNvPr id="34" name="object 34"/>
          <p:cNvSpPr/>
          <p:nvPr/>
        </p:nvSpPr>
        <p:spPr>
          <a:xfrm>
            <a:off x="2121159" y="5275341"/>
            <a:ext cx="20154" cy="6718"/>
          </a:xfrm>
          <a:custGeom>
            <a:avLst/>
            <a:gdLst/>
            <a:ahLst/>
            <a:cxnLst/>
            <a:rect l="l" t="t" r="r" b="b"/>
            <a:pathLst>
              <a:path w="22859" h="7620">
                <a:moveTo>
                  <a:pt x="0" y="7620"/>
                </a:moveTo>
                <a:lnTo>
                  <a:pt x="22859" y="7620"/>
                </a:lnTo>
                <a:lnTo>
                  <a:pt x="22859" y="0"/>
                </a:lnTo>
                <a:lnTo>
                  <a:pt x="0" y="0"/>
                </a:lnTo>
                <a:lnTo>
                  <a:pt x="0" y="7620"/>
                </a:lnTo>
                <a:close/>
              </a:path>
            </a:pathLst>
          </a:custGeom>
          <a:solidFill>
            <a:srgbClr val="000000"/>
          </a:solidFill>
        </p:spPr>
        <p:txBody>
          <a:bodyPr wrap="square" lIns="0" tIns="0" rIns="0" bIns="0" rtlCol="0"/>
          <a:lstStyle/>
          <a:p>
            <a:endParaRPr sz="1587"/>
          </a:p>
        </p:txBody>
      </p:sp>
      <p:sp>
        <p:nvSpPr>
          <p:cNvPr id="35" name="object 35"/>
          <p:cNvSpPr/>
          <p:nvPr/>
        </p:nvSpPr>
        <p:spPr>
          <a:xfrm>
            <a:off x="2141313" y="5278701"/>
            <a:ext cx="8135547" cy="0"/>
          </a:xfrm>
          <a:custGeom>
            <a:avLst/>
            <a:gdLst/>
            <a:ahLst/>
            <a:cxnLst/>
            <a:rect l="l" t="t" r="r" b="b"/>
            <a:pathLst>
              <a:path w="9227820">
                <a:moveTo>
                  <a:pt x="0" y="0"/>
                </a:moveTo>
                <a:lnTo>
                  <a:pt x="9227820" y="0"/>
                </a:lnTo>
              </a:path>
            </a:pathLst>
          </a:custGeom>
          <a:ln w="7620">
            <a:solidFill>
              <a:srgbClr val="000000"/>
            </a:solidFill>
          </a:ln>
        </p:spPr>
        <p:txBody>
          <a:bodyPr wrap="square" lIns="0" tIns="0" rIns="0" bIns="0" rtlCol="0"/>
          <a:lstStyle/>
          <a:p>
            <a:endParaRPr sz="1587"/>
          </a:p>
        </p:txBody>
      </p:sp>
      <p:sp>
        <p:nvSpPr>
          <p:cNvPr id="36" name="object 36"/>
          <p:cNvSpPr/>
          <p:nvPr/>
        </p:nvSpPr>
        <p:spPr>
          <a:xfrm>
            <a:off x="2141313" y="5265264"/>
            <a:ext cx="8135547" cy="0"/>
          </a:xfrm>
          <a:custGeom>
            <a:avLst/>
            <a:gdLst/>
            <a:ahLst/>
            <a:cxnLst/>
            <a:rect l="l" t="t" r="r" b="b"/>
            <a:pathLst>
              <a:path w="9227820">
                <a:moveTo>
                  <a:pt x="0" y="0"/>
                </a:moveTo>
                <a:lnTo>
                  <a:pt x="9227820" y="0"/>
                </a:lnTo>
              </a:path>
            </a:pathLst>
          </a:custGeom>
          <a:ln w="7620">
            <a:solidFill>
              <a:srgbClr val="000000"/>
            </a:solidFill>
          </a:ln>
        </p:spPr>
        <p:txBody>
          <a:bodyPr wrap="square" lIns="0" tIns="0" rIns="0" bIns="0" rtlCol="0"/>
          <a:lstStyle/>
          <a:p>
            <a:endParaRPr sz="1587"/>
          </a:p>
        </p:txBody>
      </p:sp>
      <p:sp>
        <p:nvSpPr>
          <p:cNvPr id="37" name="object 37"/>
          <p:cNvSpPr/>
          <p:nvPr/>
        </p:nvSpPr>
        <p:spPr>
          <a:xfrm>
            <a:off x="10276861" y="5275341"/>
            <a:ext cx="20154" cy="6718"/>
          </a:xfrm>
          <a:custGeom>
            <a:avLst/>
            <a:gdLst/>
            <a:ahLst/>
            <a:cxnLst/>
            <a:rect l="l" t="t" r="r" b="b"/>
            <a:pathLst>
              <a:path w="22859" h="7620">
                <a:moveTo>
                  <a:pt x="0" y="7620"/>
                </a:moveTo>
                <a:lnTo>
                  <a:pt x="22859" y="7620"/>
                </a:lnTo>
                <a:lnTo>
                  <a:pt x="22859" y="0"/>
                </a:lnTo>
                <a:lnTo>
                  <a:pt x="0" y="0"/>
                </a:lnTo>
                <a:lnTo>
                  <a:pt x="0" y="7620"/>
                </a:lnTo>
                <a:close/>
              </a:path>
            </a:pathLst>
          </a:custGeom>
          <a:solidFill>
            <a:srgbClr val="000000"/>
          </a:solidFill>
        </p:spPr>
        <p:txBody>
          <a:bodyPr wrap="square" lIns="0" tIns="0" rIns="0" bIns="0" rtlCol="0"/>
          <a:lstStyle/>
          <a:p>
            <a:endParaRPr sz="1587"/>
          </a:p>
        </p:txBody>
      </p:sp>
      <p:sp>
        <p:nvSpPr>
          <p:cNvPr id="38" name="object 38"/>
          <p:cNvSpPr/>
          <p:nvPr/>
        </p:nvSpPr>
        <p:spPr>
          <a:xfrm>
            <a:off x="2124517" y="5116348"/>
            <a:ext cx="0" cy="165712"/>
          </a:xfrm>
          <a:custGeom>
            <a:avLst/>
            <a:gdLst/>
            <a:ahLst/>
            <a:cxnLst/>
            <a:rect l="l" t="t" r="r" b="b"/>
            <a:pathLst>
              <a:path h="187960">
                <a:moveTo>
                  <a:pt x="0" y="0"/>
                </a:moveTo>
                <a:lnTo>
                  <a:pt x="0" y="187960"/>
                </a:lnTo>
              </a:path>
            </a:pathLst>
          </a:custGeom>
          <a:ln w="7619">
            <a:solidFill>
              <a:srgbClr val="000000"/>
            </a:solidFill>
          </a:ln>
        </p:spPr>
        <p:txBody>
          <a:bodyPr wrap="square" lIns="0" tIns="0" rIns="0" bIns="0" rtlCol="0"/>
          <a:lstStyle/>
          <a:p>
            <a:endParaRPr sz="1587"/>
          </a:p>
        </p:txBody>
      </p:sp>
      <p:sp>
        <p:nvSpPr>
          <p:cNvPr id="39" name="object 39"/>
          <p:cNvSpPr/>
          <p:nvPr/>
        </p:nvSpPr>
        <p:spPr>
          <a:xfrm>
            <a:off x="2137954" y="5116348"/>
            <a:ext cx="0" cy="152276"/>
          </a:xfrm>
          <a:custGeom>
            <a:avLst/>
            <a:gdLst/>
            <a:ahLst/>
            <a:cxnLst/>
            <a:rect l="l" t="t" r="r" b="b"/>
            <a:pathLst>
              <a:path h="172720">
                <a:moveTo>
                  <a:pt x="0" y="0"/>
                </a:moveTo>
                <a:lnTo>
                  <a:pt x="0" y="172719"/>
                </a:lnTo>
              </a:path>
            </a:pathLst>
          </a:custGeom>
          <a:ln w="7619">
            <a:solidFill>
              <a:srgbClr val="000000"/>
            </a:solidFill>
          </a:ln>
        </p:spPr>
        <p:txBody>
          <a:bodyPr wrap="square" lIns="0" tIns="0" rIns="0" bIns="0" rtlCol="0"/>
          <a:lstStyle/>
          <a:p>
            <a:endParaRPr sz="1587"/>
          </a:p>
        </p:txBody>
      </p:sp>
      <p:sp>
        <p:nvSpPr>
          <p:cNvPr id="40" name="object 40"/>
          <p:cNvSpPr/>
          <p:nvPr/>
        </p:nvSpPr>
        <p:spPr>
          <a:xfrm>
            <a:off x="10293655" y="5116348"/>
            <a:ext cx="0" cy="165712"/>
          </a:xfrm>
          <a:custGeom>
            <a:avLst/>
            <a:gdLst/>
            <a:ahLst/>
            <a:cxnLst/>
            <a:rect l="l" t="t" r="r" b="b"/>
            <a:pathLst>
              <a:path h="187960">
                <a:moveTo>
                  <a:pt x="0" y="0"/>
                </a:moveTo>
                <a:lnTo>
                  <a:pt x="0" y="187960"/>
                </a:lnTo>
              </a:path>
            </a:pathLst>
          </a:custGeom>
          <a:ln w="7619">
            <a:solidFill>
              <a:srgbClr val="000000"/>
            </a:solidFill>
          </a:ln>
        </p:spPr>
        <p:txBody>
          <a:bodyPr wrap="square" lIns="0" tIns="0" rIns="0" bIns="0" rtlCol="0"/>
          <a:lstStyle/>
          <a:p>
            <a:endParaRPr sz="1587"/>
          </a:p>
        </p:txBody>
      </p:sp>
      <p:sp>
        <p:nvSpPr>
          <p:cNvPr id="41" name="object 41"/>
          <p:cNvSpPr/>
          <p:nvPr/>
        </p:nvSpPr>
        <p:spPr>
          <a:xfrm>
            <a:off x="10280220" y="5116348"/>
            <a:ext cx="0" cy="152276"/>
          </a:xfrm>
          <a:custGeom>
            <a:avLst/>
            <a:gdLst/>
            <a:ahLst/>
            <a:cxnLst/>
            <a:rect l="l" t="t" r="r" b="b"/>
            <a:pathLst>
              <a:path h="172720">
                <a:moveTo>
                  <a:pt x="0" y="0"/>
                </a:moveTo>
                <a:lnTo>
                  <a:pt x="0" y="172719"/>
                </a:lnTo>
              </a:path>
            </a:pathLst>
          </a:custGeom>
          <a:ln w="7619">
            <a:solidFill>
              <a:srgbClr val="000000"/>
            </a:solidFill>
          </a:ln>
        </p:spPr>
        <p:txBody>
          <a:bodyPr wrap="square" lIns="0" tIns="0" rIns="0" bIns="0" rtlCol="0"/>
          <a:lstStyle/>
          <a:p>
            <a:endParaRPr sz="1587"/>
          </a:p>
        </p:txBody>
      </p:sp>
      <p:sp>
        <p:nvSpPr>
          <p:cNvPr id="42" name="object 42"/>
          <p:cNvSpPr/>
          <p:nvPr/>
        </p:nvSpPr>
        <p:spPr>
          <a:xfrm>
            <a:off x="2209104" y="962952"/>
            <a:ext cx="707226" cy="683495"/>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3517777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90579" y="427939"/>
            <a:ext cx="2812620" cy="147049"/>
          </a:xfrm>
          <a:prstGeom prst="rect">
            <a:avLst/>
          </a:prstGeom>
        </p:spPr>
        <p:txBody>
          <a:bodyPr vert="horz" wrap="square" lIns="0" tIns="11197" rIns="0" bIns="0" rtlCol="0">
            <a:spAutoFit/>
          </a:bodyPr>
          <a:lstStyle/>
          <a:p>
            <a:pPr marL="11196">
              <a:spcBef>
                <a:spcPts val="88"/>
              </a:spcBef>
            </a:pPr>
            <a:r>
              <a:rPr sz="882" b="1" spc="-9" dirty="0">
                <a:latin typeface="Times New Roman"/>
                <a:cs typeface="Times New Roman"/>
              </a:rPr>
              <a:t>III. </a:t>
            </a:r>
            <a:r>
              <a:rPr sz="882" b="1" spc="-4" dirty="0">
                <a:latin typeface="Times New Roman"/>
                <a:cs typeface="Times New Roman"/>
              </a:rPr>
              <a:t>CORRELACIONES CON OTRAS</a:t>
            </a:r>
            <a:r>
              <a:rPr sz="882" b="1" spc="75" dirty="0">
                <a:latin typeface="Times New Roman"/>
                <a:cs typeface="Times New Roman"/>
              </a:rPr>
              <a:t> </a:t>
            </a:r>
            <a:r>
              <a:rPr sz="882" b="1" spc="-4" dirty="0">
                <a:latin typeface="Times New Roman"/>
                <a:cs typeface="Times New Roman"/>
              </a:rPr>
              <a:t>ASIGNATURAS.</a:t>
            </a:r>
            <a:endParaRPr sz="882">
              <a:latin typeface="Times New Roman"/>
              <a:cs typeface="Times New Roman"/>
            </a:endParaRPr>
          </a:p>
        </p:txBody>
      </p:sp>
      <p:graphicFrame>
        <p:nvGraphicFramePr>
          <p:cNvPr id="3" name="object 3"/>
          <p:cNvGraphicFramePr>
            <a:graphicFrameLocks noGrp="1"/>
          </p:cNvGraphicFramePr>
          <p:nvPr/>
        </p:nvGraphicFramePr>
        <p:xfrm>
          <a:off x="2136835" y="582454"/>
          <a:ext cx="8133307" cy="3672175"/>
        </p:xfrm>
        <a:graphic>
          <a:graphicData uri="http://schemas.openxmlformats.org/drawingml/2006/table">
            <a:tbl>
              <a:tblPr firstRow="1" bandRow="1">
                <a:tableStyleId>{2D5ABB26-0587-4C30-8999-92F81FD0307C}</a:tableStyleId>
              </a:tblPr>
              <a:tblGrid>
                <a:gridCol w="2033887"/>
                <a:gridCol w="2031648"/>
                <a:gridCol w="2033886"/>
                <a:gridCol w="2033886"/>
              </a:tblGrid>
              <a:tr h="342620">
                <a:tc>
                  <a:txBody>
                    <a:bodyPr/>
                    <a:lstStyle/>
                    <a:p>
                      <a:pPr marL="5080" algn="ctr">
                        <a:lnSpc>
                          <a:spcPct val="100000"/>
                        </a:lnSpc>
                        <a:spcBef>
                          <a:spcPts val="910"/>
                        </a:spcBef>
                      </a:pPr>
                      <a:r>
                        <a:rPr sz="900" spc="-5" dirty="0">
                          <a:latin typeface="Times New Roman"/>
                          <a:cs typeface="Times New Roman"/>
                        </a:rPr>
                        <a:t>DISCIPLINA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065" algn="ctr">
                        <a:lnSpc>
                          <a:spcPct val="100000"/>
                        </a:lnSpc>
                        <a:spcBef>
                          <a:spcPts val="910"/>
                        </a:spcBef>
                      </a:pPr>
                      <a:r>
                        <a:rPr sz="900" spc="-5" dirty="0">
                          <a:latin typeface="Times New Roman"/>
                          <a:cs typeface="Times New Roman"/>
                        </a:rPr>
                        <a:t>FÍSICA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620" algn="ctr">
                        <a:lnSpc>
                          <a:spcPct val="100000"/>
                        </a:lnSpc>
                        <a:spcBef>
                          <a:spcPts val="910"/>
                        </a:spcBef>
                      </a:pPr>
                      <a:r>
                        <a:rPr sz="900" spc="-5" dirty="0">
                          <a:latin typeface="Times New Roman"/>
                          <a:cs typeface="Times New Roman"/>
                        </a:rPr>
                        <a:t>GEOGRAFÍA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3220">
                        <a:lnSpc>
                          <a:spcPct val="100000"/>
                        </a:lnSpc>
                        <a:spcBef>
                          <a:spcPts val="910"/>
                        </a:spcBef>
                      </a:pPr>
                      <a:r>
                        <a:rPr sz="900" spc="-5" dirty="0">
                          <a:latin typeface="Times New Roman"/>
                          <a:cs typeface="Times New Roman"/>
                        </a:rPr>
                        <a:t>ORIENTACIÓN</a:t>
                      </a:r>
                      <a:r>
                        <a:rPr sz="900" dirty="0">
                          <a:latin typeface="Times New Roman"/>
                          <a:cs typeface="Times New Roman"/>
                        </a:rPr>
                        <a:t> </a:t>
                      </a:r>
                      <a:r>
                        <a:rPr sz="900" spc="-5" dirty="0">
                          <a:latin typeface="Times New Roman"/>
                          <a:cs typeface="Times New Roman"/>
                        </a:rPr>
                        <a:t>EDICATIVA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812882">
                <a:tc>
                  <a:txBody>
                    <a:bodyPr/>
                    <a:lstStyle/>
                    <a:p>
                      <a:pPr>
                        <a:lnSpc>
                          <a:spcPct val="100000"/>
                        </a:lnSpc>
                      </a:pPr>
                      <a:endParaRPr sz="1000">
                        <a:latin typeface="Times New Roman"/>
                        <a:cs typeface="Times New Roman"/>
                      </a:endParaRPr>
                    </a:p>
                    <a:p>
                      <a:pPr>
                        <a:lnSpc>
                          <a:spcPct val="100000"/>
                        </a:lnSpc>
                        <a:spcBef>
                          <a:spcPts val="40"/>
                        </a:spcBef>
                      </a:pPr>
                      <a:endParaRPr sz="1300">
                        <a:latin typeface="Times New Roman"/>
                        <a:cs typeface="Times New Roman"/>
                      </a:endParaRPr>
                    </a:p>
                    <a:p>
                      <a:pPr marL="73660">
                        <a:lnSpc>
                          <a:spcPct val="100000"/>
                        </a:lnSpc>
                      </a:pPr>
                      <a:r>
                        <a:rPr sz="900" spc="-5" dirty="0">
                          <a:latin typeface="Times New Roman"/>
                          <a:cs typeface="Times New Roman"/>
                        </a:rPr>
                        <a:t>1.-Contenido </a:t>
                      </a:r>
                      <a:r>
                        <a:rPr sz="900" dirty="0">
                          <a:latin typeface="Times New Roman"/>
                          <a:cs typeface="Times New Roman"/>
                        </a:rPr>
                        <a:t>/ </a:t>
                      </a:r>
                      <a:r>
                        <a:rPr sz="900" spc="-5" dirty="0">
                          <a:latin typeface="Times New Roman"/>
                          <a:cs typeface="Times New Roman"/>
                        </a:rPr>
                        <a:t>Temas</a:t>
                      </a:r>
                      <a:r>
                        <a:rPr sz="900" spc="30" dirty="0">
                          <a:latin typeface="Times New Roman"/>
                          <a:cs typeface="Times New Roman"/>
                        </a:rPr>
                        <a:t> </a:t>
                      </a:r>
                      <a:r>
                        <a:rPr sz="900" spc="-5" dirty="0">
                          <a:latin typeface="Times New Roman"/>
                          <a:cs typeface="Times New Roman"/>
                        </a:rPr>
                        <a:t>Involucrados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30860" indent="-228600">
                        <a:lnSpc>
                          <a:spcPct val="100000"/>
                        </a:lnSpc>
                        <a:spcBef>
                          <a:spcPts val="30"/>
                        </a:spcBef>
                        <a:buFont typeface="Arial"/>
                        <a:buChar char="-"/>
                        <a:tabLst>
                          <a:tab pos="530860" algn="l"/>
                          <a:tab pos="531495" algn="l"/>
                        </a:tabLst>
                      </a:pPr>
                      <a:r>
                        <a:rPr sz="900" spc="-5" dirty="0">
                          <a:latin typeface="Times New Roman"/>
                          <a:cs typeface="Times New Roman"/>
                        </a:rPr>
                        <a:t>Sustentabilidad.</a:t>
                      </a:r>
                      <a:endParaRPr sz="900">
                        <a:latin typeface="Times New Roman"/>
                        <a:cs typeface="Times New Roman"/>
                      </a:endParaRPr>
                    </a:p>
                    <a:p>
                      <a:pPr marL="530860" indent="-228600">
                        <a:lnSpc>
                          <a:spcPct val="100000"/>
                        </a:lnSpc>
                        <a:spcBef>
                          <a:spcPts val="20"/>
                        </a:spcBef>
                        <a:buFont typeface="Arial"/>
                        <a:buChar char="-"/>
                        <a:tabLst>
                          <a:tab pos="530860" algn="l"/>
                          <a:tab pos="531495" algn="l"/>
                        </a:tabLst>
                      </a:pPr>
                      <a:r>
                        <a:rPr sz="900" spc="-5" dirty="0">
                          <a:latin typeface="Times New Roman"/>
                          <a:cs typeface="Times New Roman"/>
                        </a:rPr>
                        <a:t>Tipos </a:t>
                      </a:r>
                      <a:r>
                        <a:rPr sz="900" dirty="0">
                          <a:latin typeface="Times New Roman"/>
                          <a:cs typeface="Times New Roman"/>
                        </a:rPr>
                        <a:t>de </a:t>
                      </a:r>
                      <a:r>
                        <a:rPr sz="900" spc="-5" dirty="0">
                          <a:latin typeface="Times New Roman"/>
                          <a:cs typeface="Times New Roman"/>
                        </a:rPr>
                        <a:t>Energía.</a:t>
                      </a:r>
                      <a:endParaRPr sz="900">
                        <a:latin typeface="Times New Roman"/>
                        <a:cs typeface="Times New Roman"/>
                      </a:endParaRPr>
                    </a:p>
                    <a:p>
                      <a:pPr marL="530860" indent="-228600">
                        <a:lnSpc>
                          <a:spcPct val="100000"/>
                        </a:lnSpc>
                        <a:spcBef>
                          <a:spcPts val="20"/>
                        </a:spcBef>
                        <a:buFont typeface="Arial"/>
                        <a:buChar char="-"/>
                        <a:tabLst>
                          <a:tab pos="530860" algn="l"/>
                          <a:tab pos="531495" algn="l"/>
                        </a:tabLst>
                      </a:pPr>
                      <a:r>
                        <a:rPr sz="900" spc="-5" dirty="0">
                          <a:latin typeface="Times New Roman"/>
                          <a:cs typeface="Times New Roman"/>
                        </a:rPr>
                        <a:t>Sistema</a:t>
                      </a:r>
                      <a:r>
                        <a:rPr sz="900" dirty="0">
                          <a:latin typeface="Times New Roman"/>
                          <a:cs typeface="Times New Roman"/>
                        </a:rPr>
                        <a:t> </a:t>
                      </a:r>
                      <a:r>
                        <a:rPr sz="900" spc="-5" dirty="0">
                          <a:latin typeface="Times New Roman"/>
                          <a:cs typeface="Times New Roman"/>
                        </a:rPr>
                        <a:t>Solar.</a:t>
                      </a:r>
                      <a:endParaRPr sz="900">
                        <a:latin typeface="Times New Roman"/>
                        <a:cs typeface="Times New Roman"/>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30860" indent="-228600">
                        <a:lnSpc>
                          <a:spcPct val="100000"/>
                        </a:lnSpc>
                        <a:spcBef>
                          <a:spcPts val="30"/>
                        </a:spcBef>
                        <a:buFont typeface="Arial"/>
                        <a:buChar char="-"/>
                        <a:tabLst>
                          <a:tab pos="530860" algn="l"/>
                          <a:tab pos="531495" algn="l"/>
                        </a:tabLst>
                      </a:pPr>
                      <a:r>
                        <a:rPr sz="900" spc="-5" dirty="0">
                          <a:latin typeface="Times New Roman"/>
                          <a:cs typeface="Times New Roman"/>
                        </a:rPr>
                        <a:t>Recursos naturales.</a:t>
                      </a:r>
                      <a:endParaRPr sz="900">
                        <a:latin typeface="Times New Roman"/>
                        <a:cs typeface="Times New Roman"/>
                      </a:endParaRPr>
                    </a:p>
                    <a:p>
                      <a:pPr marL="530860" indent="-228600">
                        <a:lnSpc>
                          <a:spcPct val="100000"/>
                        </a:lnSpc>
                        <a:spcBef>
                          <a:spcPts val="20"/>
                        </a:spcBef>
                        <a:buFont typeface="Arial"/>
                        <a:buChar char="-"/>
                        <a:tabLst>
                          <a:tab pos="530860" algn="l"/>
                          <a:tab pos="531495" algn="l"/>
                        </a:tabLst>
                      </a:pPr>
                      <a:r>
                        <a:rPr sz="900" spc="-5" dirty="0">
                          <a:latin typeface="Times New Roman"/>
                          <a:cs typeface="Times New Roman"/>
                        </a:rPr>
                        <a:t>Radiación</a:t>
                      </a:r>
                      <a:r>
                        <a:rPr sz="900" spc="-20" dirty="0">
                          <a:latin typeface="Times New Roman"/>
                          <a:cs typeface="Times New Roman"/>
                        </a:rPr>
                        <a:t> </a:t>
                      </a:r>
                      <a:r>
                        <a:rPr sz="900" spc="-5" dirty="0">
                          <a:latin typeface="Times New Roman"/>
                          <a:cs typeface="Times New Roman"/>
                        </a:rPr>
                        <a:t>Solar.</a:t>
                      </a:r>
                      <a:endParaRPr sz="900">
                        <a:latin typeface="Times New Roman"/>
                        <a:cs typeface="Times New Roman"/>
                      </a:endParaRPr>
                    </a:p>
                    <a:p>
                      <a:pPr marL="530860" indent="-228600">
                        <a:lnSpc>
                          <a:spcPct val="100000"/>
                        </a:lnSpc>
                        <a:spcBef>
                          <a:spcPts val="20"/>
                        </a:spcBef>
                        <a:buFont typeface="Arial"/>
                        <a:buChar char="-"/>
                        <a:tabLst>
                          <a:tab pos="530860" algn="l"/>
                          <a:tab pos="531495" algn="l"/>
                        </a:tabLst>
                      </a:pPr>
                      <a:r>
                        <a:rPr sz="900" spc="-5" dirty="0">
                          <a:latin typeface="Times New Roman"/>
                          <a:cs typeface="Times New Roman"/>
                        </a:rPr>
                        <a:t>Climas.</a:t>
                      </a:r>
                      <a:endParaRPr sz="900">
                        <a:latin typeface="Times New Roman"/>
                        <a:cs typeface="Times New Roman"/>
                      </a:endParaRPr>
                    </a:p>
                    <a:p>
                      <a:pPr marL="530860" marR="128270" indent="-228600">
                        <a:lnSpc>
                          <a:spcPts val="1140"/>
                        </a:lnSpc>
                        <a:spcBef>
                          <a:spcPts val="110"/>
                        </a:spcBef>
                        <a:buFont typeface="Arial"/>
                        <a:buChar char="-"/>
                        <a:tabLst>
                          <a:tab pos="530860" algn="l"/>
                          <a:tab pos="531495" algn="l"/>
                        </a:tabLst>
                      </a:pPr>
                      <a:r>
                        <a:rPr sz="900" spc="-5" dirty="0">
                          <a:latin typeface="Times New Roman"/>
                          <a:cs typeface="Times New Roman"/>
                        </a:rPr>
                        <a:t>Valoración reflexiva </a:t>
                      </a:r>
                      <a:r>
                        <a:rPr sz="900" dirty="0">
                          <a:latin typeface="Times New Roman"/>
                          <a:cs typeface="Times New Roman"/>
                        </a:rPr>
                        <a:t>y </a:t>
                      </a:r>
                      <a:r>
                        <a:rPr sz="900" spc="-5" dirty="0">
                          <a:latin typeface="Times New Roman"/>
                          <a:cs typeface="Times New Roman"/>
                        </a:rPr>
                        <a:t>crítica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procesos </a:t>
                      </a:r>
                      <a:r>
                        <a:rPr sz="900" spc="-5" dirty="0">
                          <a:latin typeface="Times New Roman"/>
                          <a:cs typeface="Times New Roman"/>
                        </a:rPr>
                        <a:t>naturales.</a:t>
                      </a:r>
                      <a:endParaRPr sz="900">
                        <a:latin typeface="Times New Roman"/>
                        <a:cs typeface="Times New Roman"/>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30860" marR="316865" indent="-228600">
                        <a:lnSpc>
                          <a:spcPts val="1140"/>
                        </a:lnSpc>
                        <a:spcBef>
                          <a:spcPts val="114"/>
                        </a:spcBef>
                        <a:buFont typeface="Arial"/>
                        <a:buChar char="-"/>
                        <a:tabLst>
                          <a:tab pos="530225" algn="l"/>
                          <a:tab pos="530860" algn="l"/>
                        </a:tabLst>
                      </a:pPr>
                      <a:r>
                        <a:rPr sz="900" spc="-5" dirty="0">
                          <a:latin typeface="Times New Roman"/>
                          <a:cs typeface="Times New Roman"/>
                        </a:rPr>
                        <a:t>Construcción </a:t>
                      </a:r>
                      <a:r>
                        <a:rPr sz="900" dirty="0">
                          <a:latin typeface="Times New Roman"/>
                          <a:cs typeface="Times New Roman"/>
                        </a:rPr>
                        <a:t>de </a:t>
                      </a:r>
                      <a:r>
                        <a:rPr sz="900" spc="-20" dirty="0">
                          <a:latin typeface="Times New Roman"/>
                          <a:cs typeface="Times New Roman"/>
                        </a:rPr>
                        <a:t>la </a:t>
                      </a:r>
                      <a:r>
                        <a:rPr sz="900" spc="-10" dirty="0">
                          <a:latin typeface="Times New Roman"/>
                          <a:cs typeface="Times New Roman"/>
                        </a:rPr>
                        <a:t>identidad  </a:t>
                      </a:r>
                      <a:r>
                        <a:rPr sz="900" spc="-5" dirty="0">
                          <a:latin typeface="Times New Roman"/>
                          <a:cs typeface="Times New Roman"/>
                        </a:rPr>
                        <a:t>preparatoriana.</a:t>
                      </a:r>
                      <a:endParaRPr sz="900">
                        <a:latin typeface="Times New Roman"/>
                        <a:cs typeface="Times New Roman"/>
                      </a:endParaRPr>
                    </a:p>
                    <a:p>
                      <a:pPr marL="530860" marR="184785" indent="-228600">
                        <a:lnSpc>
                          <a:spcPts val="1140"/>
                        </a:lnSpc>
                        <a:spcBef>
                          <a:spcPts val="85"/>
                        </a:spcBef>
                        <a:buFont typeface="Arial"/>
                        <a:buChar char="-"/>
                        <a:tabLst>
                          <a:tab pos="530225" algn="l"/>
                          <a:tab pos="530860" algn="l"/>
                        </a:tabLst>
                      </a:pPr>
                      <a:r>
                        <a:rPr sz="900" spc="-5" dirty="0">
                          <a:latin typeface="Times New Roman"/>
                          <a:cs typeface="Times New Roman"/>
                        </a:rPr>
                        <a:t>Compromiso </a:t>
                      </a:r>
                      <a:r>
                        <a:rPr sz="900" dirty="0">
                          <a:latin typeface="Times New Roman"/>
                          <a:cs typeface="Times New Roman"/>
                        </a:rPr>
                        <a:t>y </a:t>
                      </a:r>
                      <a:r>
                        <a:rPr sz="900" spc="-5" dirty="0">
                          <a:latin typeface="Times New Roman"/>
                          <a:cs typeface="Times New Roman"/>
                        </a:rPr>
                        <a:t>responsabilidad  </a:t>
                      </a:r>
                      <a:r>
                        <a:rPr sz="900" dirty="0">
                          <a:latin typeface="Times New Roman"/>
                          <a:cs typeface="Times New Roman"/>
                        </a:rPr>
                        <a:t>con </a:t>
                      </a:r>
                      <a:r>
                        <a:rPr sz="900" spc="5" dirty="0">
                          <a:latin typeface="Times New Roman"/>
                          <a:cs typeface="Times New Roman"/>
                        </a:rPr>
                        <a:t>el </a:t>
                      </a:r>
                      <a:r>
                        <a:rPr sz="900" spc="-5" dirty="0">
                          <a:latin typeface="Times New Roman"/>
                          <a:cs typeface="Times New Roman"/>
                        </a:rPr>
                        <a:t>entorno</a:t>
                      </a:r>
                      <a:r>
                        <a:rPr sz="900" spc="-35" dirty="0">
                          <a:latin typeface="Times New Roman"/>
                          <a:cs typeface="Times New Roman"/>
                        </a:rPr>
                        <a:t> </a:t>
                      </a:r>
                      <a:r>
                        <a:rPr sz="900" spc="-10" dirty="0">
                          <a:latin typeface="Times New Roman"/>
                          <a:cs typeface="Times New Roman"/>
                        </a:rPr>
                        <a:t>escolar.</a:t>
                      </a:r>
                      <a:endParaRPr sz="900">
                        <a:latin typeface="Times New Roman"/>
                        <a:cs typeface="Times New Roman"/>
                      </a:endParaRPr>
                    </a:p>
                    <a:p>
                      <a:pPr marL="530860" indent="-228600">
                        <a:lnSpc>
                          <a:spcPct val="100000"/>
                        </a:lnSpc>
                        <a:spcBef>
                          <a:spcPts val="10"/>
                        </a:spcBef>
                        <a:buFont typeface="Arial"/>
                        <a:buChar char="-"/>
                        <a:tabLst>
                          <a:tab pos="530225" algn="l"/>
                          <a:tab pos="530860" algn="l"/>
                        </a:tabLst>
                      </a:pPr>
                      <a:r>
                        <a:rPr sz="900" spc="-5" dirty="0">
                          <a:latin typeface="Times New Roman"/>
                          <a:cs typeface="Times New Roman"/>
                        </a:rPr>
                        <a:t>Proyecto </a:t>
                      </a:r>
                      <a:r>
                        <a:rPr sz="900" dirty="0">
                          <a:latin typeface="Times New Roman"/>
                          <a:cs typeface="Times New Roman"/>
                        </a:rPr>
                        <a:t>de </a:t>
                      </a:r>
                      <a:r>
                        <a:rPr sz="900" spc="-10" dirty="0">
                          <a:latin typeface="Times New Roman"/>
                          <a:cs typeface="Times New Roman"/>
                        </a:rPr>
                        <a:t>vida</a:t>
                      </a:r>
                      <a:r>
                        <a:rPr sz="900" spc="10" dirty="0">
                          <a:latin typeface="Times New Roman"/>
                          <a:cs typeface="Times New Roman"/>
                        </a:rPr>
                        <a:t> </a:t>
                      </a:r>
                      <a:r>
                        <a:rPr sz="900" spc="-5" dirty="0">
                          <a:latin typeface="Times New Roman"/>
                          <a:cs typeface="Times New Roman"/>
                        </a:rPr>
                        <a:t>(escolar).</a:t>
                      </a:r>
                      <a:endParaRPr sz="900">
                        <a:latin typeface="Times New Roman"/>
                        <a:cs typeface="Times New Roman"/>
                      </a:endParaRPr>
                    </a:p>
                  </a:txBody>
                  <a:tcPr marL="0" marR="0" marT="12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2468320">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100">
                        <a:latin typeface="Times New Roman"/>
                        <a:cs typeface="Times New Roman"/>
                      </a:endParaRPr>
                    </a:p>
                    <a:p>
                      <a:pPr marL="73660">
                        <a:lnSpc>
                          <a:spcPct val="100000"/>
                        </a:lnSpc>
                      </a:pPr>
                      <a:r>
                        <a:rPr sz="900" dirty="0">
                          <a:latin typeface="Times New Roman"/>
                          <a:cs typeface="Times New Roman"/>
                        </a:rPr>
                        <a:t>2.-</a:t>
                      </a:r>
                      <a:r>
                        <a:rPr sz="900" spc="10" dirty="0">
                          <a:latin typeface="Times New Roman"/>
                          <a:cs typeface="Times New Roman"/>
                        </a:rPr>
                        <a:t> </a:t>
                      </a:r>
                      <a:r>
                        <a:rPr sz="900" spc="-5" dirty="0">
                          <a:latin typeface="Times New Roman"/>
                          <a:cs typeface="Times New Roman"/>
                        </a:rPr>
                        <a:t>Objetivos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025" marR="83820">
                        <a:lnSpc>
                          <a:spcPct val="95900"/>
                        </a:lnSpc>
                      </a:pPr>
                      <a:r>
                        <a:rPr sz="900" dirty="0">
                          <a:latin typeface="Times New Roman"/>
                          <a:cs typeface="Times New Roman"/>
                        </a:rPr>
                        <a:t>Interpretará y </a:t>
                      </a:r>
                      <a:r>
                        <a:rPr sz="900" spc="-5" dirty="0">
                          <a:latin typeface="Times New Roman"/>
                          <a:cs typeface="Times New Roman"/>
                        </a:rPr>
                        <a:t>utilizará </a:t>
                      </a:r>
                      <a:r>
                        <a:rPr sz="900" spc="-10" dirty="0">
                          <a:latin typeface="Times New Roman"/>
                          <a:cs typeface="Times New Roman"/>
                        </a:rPr>
                        <a:t>las </a:t>
                      </a:r>
                      <a:r>
                        <a:rPr sz="900" dirty="0">
                          <a:latin typeface="Times New Roman"/>
                          <a:cs typeface="Times New Roman"/>
                        </a:rPr>
                        <a:t>diferentes  </a:t>
                      </a:r>
                      <a:r>
                        <a:rPr sz="900" spc="-5" dirty="0">
                          <a:latin typeface="Times New Roman"/>
                          <a:cs typeface="Times New Roman"/>
                        </a:rPr>
                        <a:t>representaciones simbólicas empleadas </a:t>
                      </a:r>
                      <a:r>
                        <a:rPr sz="900" spc="5" dirty="0">
                          <a:latin typeface="Times New Roman"/>
                          <a:cs typeface="Times New Roman"/>
                        </a:rPr>
                        <a:t>en  </a:t>
                      </a:r>
                      <a:r>
                        <a:rPr sz="900" spc="-10" dirty="0">
                          <a:latin typeface="Times New Roman"/>
                          <a:cs typeface="Times New Roman"/>
                        </a:rPr>
                        <a:t>la </a:t>
                      </a:r>
                      <a:r>
                        <a:rPr sz="900" spc="-5" dirty="0">
                          <a:latin typeface="Times New Roman"/>
                          <a:cs typeface="Times New Roman"/>
                        </a:rPr>
                        <a:t>física </a:t>
                      </a:r>
                      <a:r>
                        <a:rPr sz="900" dirty="0">
                          <a:latin typeface="Times New Roman"/>
                          <a:cs typeface="Times New Roman"/>
                        </a:rPr>
                        <a:t>para </a:t>
                      </a:r>
                      <a:r>
                        <a:rPr sz="900" spc="-20" dirty="0">
                          <a:latin typeface="Times New Roman"/>
                          <a:cs typeface="Times New Roman"/>
                        </a:rPr>
                        <a:t>la </a:t>
                      </a:r>
                      <a:r>
                        <a:rPr sz="900" spc="-5" dirty="0">
                          <a:latin typeface="Times New Roman"/>
                          <a:cs typeface="Times New Roman"/>
                        </a:rPr>
                        <a:t>decodificación </a:t>
                      </a:r>
                      <a:r>
                        <a:rPr sz="900" dirty="0">
                          <a:latin typeface="Times New Roman"/>
                          <a:cs typeface="Times New Roman"/>
                        </a:rPr>
                        <a:t>de  </a:t>
                      </a:r>
                      <a:r>
                        <a:rPr sz="900" spc="-5" dirty="0">
                          <a:latin typeface="Times New Roman"/>
                          <a:cs typeface="Times New Roman"/>
                        </a:rPr>
                        <a:t>información, descripción </a:t>
                      </a:r>
                      <a:r>
                        <a:rPr sz="900" dirty="0">
                          <a:latin typeface="Times New Roman"/>
                          <a:cs typeface="Times New Roman"/>
                        </a:rPr>
                        <a:t>de </a:t>
                      </a:r>
                      <a:r>
                        <a:rPr sz="900" spc="-5" dirty="0">
                          <a:latin typeface="Times New Roman"/>
                          <a:cs typeface="Times New Roman"/>
                        </a:rPr>
                        <a:t>fenómenos </a:t>
                      </a:r>
                      <a:r>
                        <a:rPr sz="900" dirty="0">
                          <a:latin typeface="Times New Roman"/>
                          <a:cs typeface="Times New Roman"/>
                        </a:rPr>
                        <a:t>y  </a:t>
                      </a:r>
                      <a:r>
                        <a:rPr sz="900" spc="-5" dirty="0">
                          <a:latin typeface="Times New Roman"/>
                          <a:cs typeface="Times New Roman"/>
                        </a:rPr>
                        <a:t>resolución </a:t>
                      </a:r>
                      <a:r>
                        <a:rPr sz="900" dirty="0">
                          <a:latin typeface="Times New Roman"/>
                          <a:cs typeface="Times New Roman"/>
                        </a:rPr>
                        <a:t>de</a:t>
                      </a:r>
                      <a:r>
                        <a:rPr sz="900" spc="-10" dirty="0">
                          <a:latin typeface="Times New Roman"/>
                          <a:cs typeface="Times New Roman"/>
                        </a:rPr>
                        <a:t> </a:t>
                      </a:r>
                      <a:r>
                        <a:rPr sz="900" spc="-5" dirty="0">
                          <a:latin typeface="Times New Roman"/>
                          <a:cs typeface="Times New Roman"/>
                        </a:rPr>
                        <a:t>problemas.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660" marR="140335">
                        <a:lnSpc>
                          <a:spcPct val="95700"/>
                        </a:lnSpc>
                      </a:pPr>
                      <a:r>
                        <a:rPr sz="900" spc="-5" dirty="0">
                          <a:latin typeface="Times New Roman"/>
                          <a:cs typeface="Times New Roman"/>
                        </a:rPr>
                        <a:t>Comparará </a:t>
                      </a:r>
                      <a:r>
                        <a:rPr sz="900" spc="-10" dirty="0">
                          <a:latin typeface="Times New Roman"/>
                          <a:cs typeface="Times New Roman"/>
                        </a:rPr>
                        <a:t>los </a:t>
                      </a:r>
                      <a:r>
                        <a:rPr sz="900" spc="-5" dirty="0">
                          <a:latin typeface="Times New Roman"/>
                          <a:cs typeface="Times New Roman"/>
                        </a:rPr>
                        <a:t>diferentes </a:t>
                      </a:r>
                      <a:r>
                        <a:rPr sz="900" dirty="0">
                          <a:latin typeface="Times New Roman"/>
                          <a:cs typeface="Times New Roman"/>
                        </a:rPr>
                        <a:t>conceptos </a:t>
                      </a:r>
                      <a:r>
                        <a:rPr sz="900" spc="-5" dirty="0">
                          <a:latin typeface="Times New Roman"/>
                          <a:cs typeface="Times New Roman"/>
                        </a:rPr>
                        <a:t>del  </a:t>
                      </a:r>
                      <a:r>
                        <a:rPr sz="900" spc="-10" dirty="0">
                          <a:latin typeface="Times New Roman"/>
                          <a:cs typeface="Times New Roman"/>
                        </a:rPr>
                        <a:t>espacio </a:t>
                      </a:r>
                      <a:r>
                        <a:rPr sz="900" spc="-5" dirty="0">
                          <a:latin typeface="Times New Roman"/>
                          <a:cs typeface="Times New Roman"/>
                        </a:rPr>
                        <a:t>geográfico </a:t>
                      </a:r>
                      <a:r>
                        <a:rPr sz="900" dirty="0">
                          <a:latin typeface="Times New Roman"/>
                          <a:cs typeface="Times New Roman"/>
                        </a:rPr>
                        <a:t>y </a:t>
                      </a:r>
                      <a:r>
                        <a:rPr sz="900" spc="-5" dirty="0">
                          <a:latin typeface="Times New Roman"/>
                          <a:cs typeface="Times New Roman"/>
                        </a:rPr>
                        <a:t>sus categorías;  asimismo, utilizará </a:t>
                      </a:r>
                      <a:r>
                        <a:rPr sz="900" dirty="0">
                          <a:latin typeface="Times New Roman"/>
                          <a:cs typeface="Times New Roman"/>
                        </a:rPr>
                        <a:t>distintos </a:t>
                      </a:r>
                      <a:r>
                        <a:rPr sz="900" spc="-5" dirty="0">
                          <a:latin typeface="Times New Roman"/>
                          <a:cs typeface="Times New Roman"/>
                        </a:rPr>
                        <a:t>métodos,  herramientas </a:t>
                      </a:r>
                      <a:r>
                        <a:rPr sz="900" dirty="0">
                          <a:latin typeface="Times New Roman"/>
                          <a:cs typeface="Times New Roman"/>
                        </a:rPr>
                        <a:t>de </a:t>
                      </a:r>
                      <a:r>
                        <a:rPr sz="900" spc="-5" dirty="0">
                          <a:latin typeface="Times New Roman"/>
                          <a:cs typeface="Times New Roman"/>
                        </a:rPr>
                        <a:t>análisis </a:t>
                      </a:r>
                      <a:r>
                        <a:rPr sz="900" dirty="0">
                          <a:latin typeface="Times New Roman"/>
                          <a:cs typeface="Times New Roman"/>
                        </a:rPr>
                        <a:t>y</a:t>
                      </a:r>
                      <a:r>
                        <a:rPr sz="900" spc="-40" dirty="0">
                          <a:latin typeface="Times New Roman"/>
                          <a:cs typeface="Times New Roman"/>
                        </a:rPr>
                        <a:t> </a:t>
                      </a:r>
                      <a:r>
                        <a:rPr sz="900" dirty="0">
                          <a:latin typeface="Times New Roman"/>
                          <a:cs typeface="Times New Roman"/>
                        </a:rPr>
                        <a:t>representación  </a:t>
                      </a:r>
                      <a:r>
                        <a:rPr sz="900" spc="-5" dirty="0">
                          <a:latin typeface="Times New Roman"/>
                          <a:cs typeface="Times New Roman"/>
                        </a:rPr>
                        <a:t>espacial </a:t>
                      </a:r>
                      <a:r>
                        <a:rPr sz="900" dirty="0">
                          <a:latin typeface="Times New Roman"/>
                          <a:cs typeface="Times New Roman"/>
                        </a:rPr>
                        <a:t>de </a:t>
                      </a:r>
                      <a:r>
                        <a:rPr sz="900" spc="-10" dirty="0">
                          <a:latin typeface="Times New Roman"/>
                          <a:cs typeface="Times New Roman"/>
                        </a:rPr>
                        <a:t>manera </a:t>
                      </a:r>
                      <a:r>
                        <a:rPr sz="900" spc="-5" dirty="0">
                          <a:latin typeface="Times New Roman"/>
                          <a:cs typeface="Times New Roman"/>
                        </a:rPr>
                        <a:t>interdisciplinaria </a:t>
                      </a:r>
                      <a:r>
                        <a:rPr sz="900" dirty="0">
                          <a:latin typeface="Times New Roman"/>
                          <a:cs typeface="Times New Roman"/>
                        </a:rPr>
                        <a:t>que  </a:t>
                      </a:r>
                      <a:r>
                        <a:rPr sz="900" spc="-10" dirty="0">
                          <a:latin typeface="Times New Roman"/>
                          <a:cs typeface="Times New Roman"/>
                        </a:rPr>
                        <a:t>le </a:t>
                      </a:r>
                      <a:r>
                        <a:rPr sz="900" dirty="0">
                          <a:latin typeface="Times New Roman"/>
                          <a:cs typeface="Times New Roman"/>
                        </a:rPr>
                        <a:t>permitirán </a:t>
                      </a:r>
                      <a:r>
                        <a:rPr sz="900" spc="-5" dirty="0">
                          <a:latin typeface="Times New Roman"/>
                          <a:cs typeface="Times New Roman"/>
                        </a:rPr>
                        <a:t>valorar </a:t>
                      </a:r>
                      <a:r>
                        <a:rPr sz="900" spc="-20" dirty="0">
                          <a:latin typeface="Times New Roman"/>
                          <a:cs typeface="Times New Roman"/>
                        </a:rPr>
                        <a:t>la </a:t>
                      </a:r>
                      <a:r>
                        <a:rPr sz="900" spc="-5" dirty="0">
                          <a:latin typeface="Times New Roman"/>
                          <a:cs typeface="Times New Roman"/>
                        </a:rPr>
                        <a:t>utilidad </a:t>
                      </a:r>
                      <a:r>
                        <a:rPr sz="900" spc="5" dirty="0">
                          <a:latin typeface="Times New Roman"/>
                          <a:cs typeface="Times New Roman"/>
                        </a:rPr>
                        <a:t>del  </a:t>
                      </a:r>
                      <a:r>
                        <a:rPr sz="900" spc="-5" dirty="0">
                          <a:latin typeface="Times New Roman"/>
                          <a:cs typeface="Times New Roman"/>
                        </a:rPr>
                        <a:t>conocimiento </a:t>
                      </a:r>
                      <a:r>
                        <a:rPr sz="900" spc="-10" dirty="0">
                          <a:latin typeface="Times New Roman"/>
                          <a:cs typeface="Times New Roman"/>
                        </a:rPr>
                        <a:t>geográfico </a:t>
                      </a:r>
                      <a:r>
                        <a:rPr sz="900" spc="-5" dirty="0">
                          <a:latin typeface="Times New Roman"/>
                          <a:cs typeface="Times New Roman"/>
                        </a:rPr>
                        <a:t>en </a:t>
                      </a:r>
                      <a:r>
                        <a:rPr sz="900" spc="-10" dirty="0">
                          <a:latin typeface="Times New Roman"/>
                          <a:cs typeface="Times New Roman"/>
                        </a:rPr>
                        <a:t>su vida  </a:t>
                      </a:r>
                      <a:r>
                        <a:rPr sz="900" spc="-5" dirty="0">
                          <a:latin typeface="Times New Roman"/>
                          <a:cs typeface="Times New Roman"/>
                        </a:rPr>
                        <a:t>cotidiana.</a:t>
                      </a:r>
                      <a:endParaRPr sz="900">
                        <a:latin typeface="Times New Roman"/>
                        <a:cs typeface="Times New Roman"/>
                      </a:endParaRPr>
                    </a:p>
                    <a:p>
                      <a:pPr>
                        <a:lnSpc>
                          <a:spcPct val="100000"/>
                        </a:lnSpc>
                      </a:pPr>
                      <a:endParaRPr sz="900">
                        <a:latin typeface="Times New Roman"/>
                        <a:cs typeface="Times New Roman"/>
                      </a:endParaRPr>
                    </a:p>
                    <a:p>
                      <a:pPr marL="73660" marR="78740">
                        <a:lnSpc>
                          <a:spcPct val="96000"/>
                        </a:lnSpc>
                      </a:pPr>
                      <a:r>
                        <a:rPr sz="900" spc="-5" dirty="0">
                          <a:latin typeface="Times New Roman"/>
                          <a:cs typeface="Times New Roman"/>
                        </a:rPr>
                        <a:t>Identificará </a:t>
                      </a:r>
                      <a:r>
                        <a:rPr sz="900" spc="5" dirty="0">
                          <a:latin typeface="Times New Roman"/>
                          <a:cs typeface="Times New Roman"/>
                        </a:rPr>
                        <a:t>el </a:t>
                      </a:r>
                      <a:r>
                        <a:rPr sz="900" spc="-10" dirty="0">
                          <a:latin typeface="Times New Roman"/>
                          <a:cs typeface="Times New Roman"/>
                        </a:rPr>
                        <a:t>medio físico como </a:t>
                      </a:r>
                      <a:r>
                        <a:rPr sz="900" spc="-5" dirty="0">
                          <a:latin typeface="Times New Roman"/>
                          <a:cs typeface="Times New Roman"/>
                        </a:rPr>
                        <a:t>fuente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recursos </a:t>
                      </a:r>
                      <a:r>
                        <a:rPr sz="900" spc="-10" dirty="0">
                          <a:latin typeface="Times New Roman"/>
                          <a:cs typeface="Times New Roman"/>
                        </a:rPr>
                        <a:t>naturales </a:t>
                      </a:r>
                      <a:r>
                        <a:rPr sz="900" spc="-5" dirty="0">
                          <a:latin typeface="Times New Roman"/>
                          <a:cs typeface="Times New Roman"/>
                        </a:rPr>
                        <a:t>mediante el  análisis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procesos que </a:t>
                      </a:r>
                      <a:r>
                        <a:rPr sz="900" spc="-10" dirty="0">
                          <a:latin typeface="Times New Roman"/>
                          <a:cs typeface="Times New Roman"/>
                        </a:rPr>
                        <a:t>les </a:t>
                      </a:r>
                      <a:r>
                        <a:rPr sz="900" spc="-5" dirty="0">
                          <a:latin typeface="Times New Roman"/>
                          <a:cs typeface="Times New Roman"/>
                        </a:rPr>
                        <a:t>dan </a:t>
                      </a:r>
                      <a:r>
                        <a:rPr sz="900" dirty="0">
                          <a:latin typeface="Times New Roman"/>
                          <a:cs typeface="Times New Roman"/>
                        </a:rPr>
                        <a:t>origen  y </a:t>
                      </a:r>
                      <a:r>
                        <a:rPr sz="900" spc="5" dirty="0">
                          <a:latin typeface="Times New Roman"/>
                          <a:cs typeface="Times New Roman"/>
                        </a:rPr>
                        <a:t>el </a:t>
                      </a:r>
                      <a:r>
                        <a:rPr sz="900" spc="-5" dirty="0">
                          <a:latin typeface="Times New Roman"/>
                          <a:cs typeface="Times New Roman"/>
                        </a:rPr>
                        <a:t>tiempo </a:t>
                      </a:r>
                      <a:r>
                        <a:rPr sz="900" dirty="0">
                          <a:latin typeface="Times New Roman"/>
                          <a:cs typeface="Times New Roman"/>
                        </a:rPr>
                        <a:t>que tardan </a:t>
                      </a:r>
                      <a:r>
                        <a:rPr sz="900" spc="-5" dirty="0">
                          <a:latin typeface="Times New Roman"/>
                          <a:cs typeface="Times New Roman"/>
                        </a:rPr>
                        <a:t>en </a:t>
                      </a:r>
                      <a:r>
                        <a:rPr sz="900" spc="-10" dirty="0">
                          <a:latin typeface="Times New Roman"/>
                          <a:cs typeface="Times New Roman"/>
                        </a:rPr>
                        <a:t>su </a:t>
                      </a:r>
                      <a:r>
                        <a:rPr sz="900" spc="-5" dirty="0">
                          <a:latin typeface="Times New Roman"/>
                          <a:cs typeface="Times New Roman"/>
                        </a:rPr>
                        <a:t>formación,  </a:t>
                      </a:r>
                      <a:r>
                        <a:rPr sz="900" dirty="0">
                          <a:latin typeface="Times New Roman"/>
                          <a:cs typeface="Times New Roman"/>
                        </a:rPr>
                        <a:t>para </a:t>
                      </a:r>
                      <a:r>
                        <a:rPr sz="900" spc="-5" dirty="0">
                          <a:latin typeface="Times New Roman"/>
                          <a:cs typeface="Times New Roman"/>
                        </a:rPr>
                        <a:t>valorar </a:t>
                      </a:r>
                      <a:r>
                        <a:rPr sz="900" spc="-20" dirty="0">
                          <a:latin typeface="Times New Roman"/>
                          <a:cs typeface="Times New Roman"/>
                        </a:rPr>
                        <a:t>la </a:t>
                      </a:r>
                      <a:r>
                        <a:rPr sz="900" spc="-5" dirty="0">
                          <a:latin typeface="Times New Roman"/>
                          <a:cs typeface="Times New Roman"/>
                        </a:rPr>
                        <a:t>importancia </a:t>
                      </a:r>
                      <a:r>
                        <a:rPr sz="900" dirty="0">
                          <a:latin typeface="Times New Roman"/>
                          <a:cs typeface="Times New Roman"/>
                        </a:rPr>
                        <a:t>de </a:t>
                      </a:r>
                      <a:r>
                        <a:rPr sz="900" spc="-10" dirty="0">
                          <a:latin typeface="Times New Roman"/>
                          <a:cs typeface="Times New Roman"/>
                        </a:rPr>
                        <a:t>las </a:t>
                      </a:r>
                      <a:r>
                        <a:rPr sz="900" spc="-5" dirty="0">
                          <a:latin typeface="Times New Roman"/>
                          <a:cs typeface="Times New Roman"/>
                        </a:rPr>
                        <a:t>técnicas  </a:t>
                      </a:r>
                      <a:r>
                        <a:rPr sz="900" dirty="0">
                          <a:latin typeface="Times New Roman"/>
                          <a:cs typeface="Times New Roman"/>
                        </a:rPr>
                        <a:t>y </a:t>
                      </a:r>
                      <a:r>
                        <a:rPr sz="900" spc="-5" dirty="0">
                          <a:latin typeface="Times New Roman"/>
                          <a:cs typeface="Times New Roman"/>
                        </a:rPr>
                        <a:t>métodos </a:t>
                      </a:r>
                      <a:r>
                        <a:rPr sz="900" dirty="0">
                          <a:latin typeface="Times New Roman"/>
                          <a:cs typeface="Times New Roman"/>
                        </a:rPr>
                        <a:t>para </a:t>
                      </a:r>
                      <a:r>
                        <a:rPr sz="900" spc="-5" dirty="0">
                          <a:latin typeface="Times New Roman"/>
                          <a:cs typeface="Times New Roman"/>
                        </a:rPr>
                        <a:t>obtenerlos, utilizarlos </a:t>
                      </a:r>
                      <a:r>
                        <a:rPr sz="900" dirty="0">
                          <a:latin typeface="Times New Roman"/>
                          <a:cs typeface="Times New Roman"/>
                        </a:rPr>
                        <a:t>de  </a:t>
                      </a:r>
                      <a:r>
                        <a:rPr sz="900" spc="-5" dirty="0">
                          <a:latin typeface="Times New Roman"/>
                          <a:cs typeface="Times New Roman"/>
                        </a:rPr>
                        <a:t>manera </a:t>
                      </a:r>
                      <a:r>
                        <a:rPr sz="900" dirty="0">
                          <a:latin typeface="Times New Roman"/>
                          <a:cs typeface="Times New Roman"/>
                        </a:rPr>
                        <a:t>racional y </a:t>
                      </a:r>
                      <a:r>
                        <a:rPr sz="900" spc="-5" dirty="0">
                          <a:latin typeface="Times New Roman"/>
                          <a:cs typeface="Times New Roman"/>
                        </a:rPr>
                        <a:t>evitar </a:t>
                      </a:r>
                      <a:r>
                        <a:rPr sz="900" spc="5" dirty="0">
                          <a:latin typeface="Times New Roman"/>
                          <a:cs typeface="Times New Roman"/>
                        </a:rPr>
                        <a:t>el </a:t>
                      </a:r>
                      <a:r>
                        <a:rPr sz="900" spc="-5" dirty="0">
                          <a:latin typeface="Times New Roman"/>
                          <a:cs typeface="Times New Roman"/>
                        </a:rPr>
                        <a:t>deterioro  ambiental.</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660" marR="65405">
                        <a:lnSpc>
                          <a:spcPct val="95900"/>
                        </a:lnSpc>
                      </a:pPr>
                      <a:r>
                        <a:rPr sz="900" spc="-5" dirty="0">
                          <a:latin typeface="Times New Roman"/>
                          <a:cs typeface="Times New Roman"/>
                        </a:rPr>
                        <a:t>Analizará </a:t>
                      </a:r>
                      <a:r>
                        <a:rPr sz="900" dirty="0">
                          <a:latin typeface="Times New Roman"/>
                          <a:cs typeface="Times New Roman"/>
                        </a:rPr>
                        <a:t>y discutirá </a:t>
                      </a:r>
                      <a:r>
                        <a:rPr sz="900" spc="-20" dirty="0">
                          <a:latin typeface="Times New Roman"/>
                          <a:cs typeface="Times New Roman"/>
                        </a:rPr>
                        <a:t>la </a:t>
                      </a:r>
                      <a:r>
                        <a:rPr sz="900" dirty="0">
                          <a:latin typeface="Times New Roman"/>
                          <a:cs typeface="Times New Roman"/>
                        </a:rPr>
                        <a:t>trascendencia de  </a:t>
                      </a:r>
                      <a:r>
                        <a:rPr sz="900" spc="-10" dirty="0">
                          <a:latin typeface="Times New Roman"/>
                          <a:cs typeface="Times New Roman"/>
                        </a:rPr>
                        <a:t>la </a:t>
                      </a:r>
                      <a:r>
                        <a:rPr sz="900" spc="-5" dirty="0">
                          <a:latin typeface="Times New Roman"/>
                          <a:cs typeface="Times New Roman"/>
                        </a:rPr>
                        <a:t>educación preparatoriana </a:t>
                      </a:r>
                      <a:r>
                        <a:rPr sz="900" dirty="0">
                          <a:latin typeface="Times New Roman"/>
                          <a:cs typeface="Times New Roman"/>
                        </a:rPr>
                        <a:t>y </a:t>
                      </a:r>
                      <a:r>
                        <a:rPr sz="900" spc="-5" dirty="0">
                          <a:latin typeface="Times New Roman"/>
                          <a:cs typeface="Times New Roman"/>
                        </a:rPr>
                        <a:t>universitaria  </a:t>
                      </a:r>
                      <a:r>
                        <a:rPr sz="900" dirty="0">
                          <a:latin typeface="Times New Roman"/>
                          <a:cs typeface="Times New Roman"/>
                        </a:rPr>
                        <a:t>con </a:t>
                      </a:r>
                      <a:r>
                        <a:rPr sz="900" spc="-5" dirty="0">
                          <a:latin typeface="Times New Roman"/>
                          <a:cs typeface="Times New Roman"/>
                        </a:rPr>
                        <a:t>base en </a:t>
                      </a:r>
                      <a:r>
                        <a:rPr sz="900" spc="-10" dirty="0">
                          <a:latin typeface="Times New Roman"/>
                          <a:cs typeface="Times New Roman"/>
                        </a:rPr>
                        <a:t>la </a:t>
                      </a:r>
                      <a:r>
                        <a:rPr sz="900" spc="-5" dirty="0">
                          <a:latin typeface="Times New Roman"/>
                          <a:cs typeface="Times New Roman"/>
                        </a:rPr>
                        <a:t>búsqueda </a:t>
                      </a:r>
                      <a:r>
                        <a:rPr sz="900" dirty="0">
                          <a:latin typeface="Times New Roman"/>
                          <a:cs typeface="Times New Roman"/>
                        </a:rPr>
                        <a:t>y </a:t>
                      </a:r>
                      <a:r>
                        <a:rPr sz="900" spc="-5" dirty="0">
                          <a:latin typeface="Times New Roman"/>
                          <a:cs typeface="Times New Roman"/>
                        </a:rPr>
                        <a:t>selección </a:t>
                      </a:r>
                      <a:r>
                        <a:rPr sz="900" dirty="0">
                          <a:latin typeface="Times New Roman"/>
                          <a:cs typeface="Times New Roman"/>
                        </a:rPr>
                        <a:t>de  </a:t>
                      </a:r>
                      <a:r>
                        <a:rPr sz="900" spc="-5" dirty="0">
                          <a:latin typeface="Times New Roman"/>
                          <a:cs typeface="Times New Roman"/>
                        </a:rPr>
                        <a:t>información </a:t>
                      </a:r>
                      <a:r>
                        <a:rPr sz="900" dirty="0">
                          <a:latin typeface="Times New Roman"/>
                          <a:cs typeface="Times New Roman"/>
                        </a:rPr>
                        <a:t>documental y digital para  </a:t>
                      </a:r>
                      <a:r>
                        <a:rPr sz="900" spc="-5" dirty="0">
                          <a:latin typeface="Times New Roman"/>
                          <a:cs typeface="Times New Roman"/>
                        </a:rPr>
                        <a:t>promover </a:t>
                      </a:r>
                      <a:r>
                        <a:rPr sz="900" spc="-20" dirty="0">
                          <a:latin typeface="Times New Roman"/>
                          <a:cs typeface="Times New Roman"/>
                        </a:rPr>
                        <a:t>la </a:t>
                      </a:r>
                      <a:r>
                        <a:rPr sz="900" spc="-5" dirty="0">
                          <a:latin typeface="Times New Roman"/>
                          <a:cs typeface="Times New Roman"/>
                        </a:rPr>
                        <a:t>construcción </a:t>
                      </a:r>
                      <a:r>
                        <a:rPr sz="900" dirty="0">
                          <a:latin typeface="Times New Roman"/>
                          <a:cs typeface="Times New Roman"/>
                        </a:rPr>
                        <a:t>de </a:t>
                      </a:r>
                      <a:r>
                        <a:rPr sz="900" spc="-10" dirty="0">
                          <a:latin typeface="Times New Roman"/>
                          <a:cs typeface="Times New Roman"/>
                        </a:rPr>
                        <a:t>su identidad  como </a:t>
                      </a:r>
                      <a:r>
                        <a:rPr sz="900" spc="-5" dirty="0">
                          <a:latin typeface="Times New Roman"/>
                          <a:cs typeface="Times New Roman"/>
                        </a:rPr>
                        <a:t>estudiante </a:t>
                      </a:r>
                      <a:r>
                        <a:rPr sz="900" dirty="0">
                          <a:latin typeface="Times New Roman"/>
                          <a:cs typeface="Times New Roman"/>
                        </a:rPr>
                        <a:t>y </a:t>
                      </a:r>
                      <a:r>
                        <a:rPr sz="900" spc="-10" dirty="0">
                          <a:latin typeface="Times New Roman"/>
                          <a:cs typeface="Times New Roman"/>
                        </a:rPr>
                        <a:t>como individuo </a:t>
                      </a:r>
                      <a:r>
                        <a:rPr sz="900" spc="-5" dirty="0">
                          <a:latin typeface="Times New Roman"/>
                          <a:cs typeface="Times New Roman"/>
                        </a:rPr>
                        <a:t>en </a:t>
                      </a:r>
                      <a:r>
                        <a:rPr sz="900" spc="-20" dirty="0">
                          <a:latin typeface="Times New Roman"/>
                          <a:cs typeface="Times New Roman"/>
                        </a:rPr>
                        <a:t>la  </a:t>
                      </a:r>
                      <a:r>
                        <a:rPr sz="900" spc="-5" dirty="0">
                          <a:latin typeface="Times New Roman"/>
                          <a:cs typeface="Times New Roman"/>
                        </a:rPr>
                        <a:t>sociedad.</a:t>
                      </a:r>
                      <a:endParaRPr sz="900">
                        <a:latin typeface="Times New Roman"/>
                        <a:cs typeface="Times New Roman"/>
                      </a:endParaRPr>
                    </a:p>
                    <a:p>
                      <a:pPr>
                        <a:lnSpc>
                          <a:spcPct val="100000"/>
                        </a:lnSpc>
                        <a:spcBef>
                          <a:spcPts val="55"/>
                        </a:spcBef>
                      </a:pPr>
                      <a:endParaRPr sz="800">
                        <a:latin typeface="Times New Roman"/>
                        <a:cs typeface="Times New Roman"/>
                      </a:endParaRPr>
                    </a:p>
                    <a:p>
                      <a:pPr marL="73660" marR="78740">
                        <a:lnSpc>
                          <a:spcPct val="95900"/>
                        </a:lnSpc>
                      </a:pPr>
                      <a:r>
                        <a:rPr sz="900" spc="-5" dirty="0">
                          <a:latin typeface="Times New Roman"/>
                          <a:cs typeface="Times New Roman"/>
                        </a:rPr>
                        <a:t>Identificará, desarrollará </a:t>
                      </a:r>
                      <a:r>
                        <a:rPr sz="900" dirty="0">
                          <a:latin typeface="Times New Roman"/>
                          <a:cs typeface="Times New Roman"/>
                        </a:rPr>
                        <a:t>y </a:t>
                      </a:r>
                      <a:r>
                        <a:rPr sz="900" spc="-5" dirty="0">
                          <a:latin typeface="Times New Roman"/>
                          <a:cs typeface="Times New Roman"/>
                        </a:rPr>
                        <a:t>fortalecerá  algunas habilidades </a:t>
                      </a:r>
                      <a:r>
                        <a:rPr sz="900" dirty="0">
                          <a:latin typeface="Times New Roman"/>
                          <a:cs typeface="Times New Roman"/>
                        </a:rPr>
                        <a:t>para </a:t>
                      </a:r>
                      <a:r>
                        <a:rPr sz="900" spc="-20" dirty="0">
                          <a:latin typeface="Times New Roman"/>
                          <a:cs typeface="Times New Roman"/>
                        </a:rPr>
                        <a:t>la </a:t>
                      </a:r>
                      <a:r>
                        <a:rPr sz="900" spc="-10" dirty="0">
                          <a:latin typeface="Times New Roman"/>
                          <a:cs typeface="Times New Roman"/>
                        </a:rPr>
                        <a:t>vida,  </a:t>
                      </a:r>
                      <a:r>
                        <a:rPr sz="900" spc="-5" dirty="0">
                          <a:latin typeface="Times New Roman"/>
                          <a:cs typeface="Times New Roman"/>
                        </a:rPr>
                        <a:t>habilidades cognitivas, psicosociales, </a:t>
                      </a:r>
                      <a:r>
                        <a:rPr sz="900" dirty="0">
                          <a:latin typeface="Times New Roman"/>
                          <a:cs typeface="Times New Roman"/>
                        </a:rPr>
                        <a:t>para  </a:t>
                      </a:r>
                      <a:r>
                        <a:rPr sz="900" spc="5" dirty="0">
                          <a:latin typeface="Times New Roman"/>
                          <a:cs typeface="Times New Roman"/>
                        </a:rPr>
                        <a:t>el </a:t>
                      </a:r>
                      <a:r>
                        <a:rPr sz="900" spc="-10" dirty="0">
                          <a:latin typeface="Times New Roman"/>
                          <a:cs typeface="Times New Roman"/>
                        </a:rPr>
                        <a:t>manejo </a:t>
                      </a:r>
                      <a:r>
                        <a:rPr sz="900" dirty="0">
                          <a:latin typeface="Times New Roman"/>
                          <a:cs typeface="Times New Roman"/>
                        </a:rPr>
                        <a:t>de </a:t>
                      </a:r>
                      <a:r>
                        <a:rPr sz="900" spc="-5" dirty="0">
                          <a:latin typeface="Times New Roman"/>
                          <a:cs typeface="Times New Roman"/>
                        </a:rPr>
                        <a:t>emociones </a:t>
                      </a:r>
                      <a:r>
                        <a:rPr sz="900" dirty="0">
                          <a:latin typeface="Times New Roman"/>
                          <a:cs typeface="Times New Roman"/>
                        </a:rPr>
                        <a:t>y estrés </a:t>
                      </a:r>
                      <a:r>
                        <a:rPr sz="900" spc="5" dirty="0">
                          <a:latin typeface="Times New Roman"/>
                          <a:cs typeface="Times New Roman"/>
                        </a:rPr>
                        <a:t>por  </a:t>
                      </a:r>
                      <a:r>
                        <a:rPr sz="900" spc="-10" dirty="0">
                          <a:latin typeface="Times New Roman"/>
                          <a:cs typeface="Times New Roman"/>
                        </a:rPr>
                        <a:t>medio </a:t>
                      </a:r>
                      <a:r>
                        <a:rPr sz="900" spc="5" dirty="0">
                          <a:latin typeface="Times New Roman"/>
                          <a:cs typeface="Times New Roman"/>
                        </a:rPr>
                        <a:t>del </a:t>
                      </a:r>
                      <a:r>
                        <a:rPr sz="900" spc="-5" dirty="0">
                          <a:latin typeface="Times New Roman"/>
                          <a:cs typeface="Times New Roman"/>
                        </a:rPr>
                        <a:t>estudio </a:t>
                      </a:r>
                      <a:r>
                        <a:rPr sz="900" dirty="0">
                          <a:latin typeface="Times New Roman"/>
                          <a:cs typeface="Times New Roman"/>
                        </a:rPr>
                        <a:t>y </a:t>
                      </a:r>
                      <a:r>
                        <a:rPr sz="900" spc="-5" dirty="0">
                          <a:latin typeface="Times New Roman"/>
                          <a:cs typeface="Times New Roman"/>
                        </a:rPr>
                        <a:t>análisis </a:t>
                      </a:r>
                      <a:r>
                        <a:rPr sz="900" dirty="0">
                          <a:latin typeface="Times New Roman"/>
                          <a:cs typeface="Times New Roman"/>
                        </a:rPr>
                        <a:t>de </a:t>
                      </a:r>
                      <a:r>
                        <a:rPr sz="900" spc="-5" dirty="0">
                          <a:latin typeface="Times New Roman"/>
                          <a:cs typeface="Times New Roman"/>
                        </a:rPr>
                        <a:t>una  </a:t>
                      </a:r>
                      <a:r>
                        <a:rPr sz="900" dirty="0">
                          <a:latin typeface="Times New Roman"/>
                          <a:cs typeface="Times New Roman"/>
                        </a:rPr>
                        <a:t>conducta de </a:t>
                      </a:r>
                      <a:r>
                        <a:rPr sz="900" spc="-5" dirty="0">
                          <a:latin typeface="Times New Roman"/>
                          <a:cs typeface="Times New Roman"/>
                        </a:rPr>
                        <a:t>riesgo específica, </a:t>
                      </a:r>
                      <a:r>
                        <a:rPr sz="900" dirty="0">
                          <a:latin typeface="Times New Roman"/>
                          <a:cs typeface="Times New Roman"/>
                        </a:rPr>
                        <a:t>que </a:t>
                      </a:r>
                      <a:r>
                        <a:rPr sz="900" spc="-10" dirty="0">
                          <a:latin typeface="Times New Roman"/>
                          <a:cs typeface="Times New Roman"/>
                        </a:rPr>
                        <a:t>apoye  su </a:t>
                      </a:r>
                      <a:r>
                        <a:rPr sz="900" spc="-5" dirty="0">
                          <a:latin typeface="Times New Roman"/>
                          <a:cs typeface="Times New Roman"/>
                        </a:rPr>
                        <a:t>permanencia regular en </a:t>
                      </a:r>
                      <a:r>
                        <a:rPr sz="900" spc="-10" dirty="0">
                          <a:latin typeface="Times New Roman"/>
                          <a:cs typeface="Times New Roman"/>
                        </a:rPr>
                        <a:t>la </a:t>
                      </a:r>
                      <a:r>
                        <a:rPr sz="900" spc="-5" dirty="0">
                          <a:latin typeface="Times New Roman"/>
                          <a:cs typeface="Times New Roman"/>
                        </a:rPr>
                        <a:t>preparatoria  </a:t>
                      </a:r>
                      <a:r>
                        <a:rPr sz="900" dirty="0">
                          <a:latin typeface="Times New Roman"/>
                          <a:cs typeface="Times New Roman"/>
                        </a:rPr>
                        <a:t>y que </a:t>
                      </a:r>
                      <a:r>
                        <a:rPr sz="900" spc="-5" dirty="0">
                          <a:latin typeface="Times New Roman"/>
                          <a:cs typeface="Times New Roman"/>
                        </a:rPr>
                        <a:t>oriente </a:t>
                      </a:r>
                      <a:r>
                        <a:rPr sz="900" spc="-10" dirty="0">
                          <a:latin typeface="Times New Roman"/>
                          <a:cs typeface="Times New Roman"/>
                        </a:rPr>
                        <a:t>la </a:t>
                      </a:r>
                      <a:r>
                        <a:rPr sz="900" spc="-5" dirty="0">
                          <a:latin typeface="Times New Roman"/>
                          <a:cs typeface="Times New Roman"/>
                        </a:rPr>
                        <a:t>toma </a:t>
                      </a:r>
                      <a:r>
                        <a:rPr sz="900" dirty="0">
                          <a:latin typeface="Times New Roman"/>
                          <a:cs typeface="Times New Roman"/>
                        </a:rPr>
                        <a:t>de </a:t>
                      </a:r>
                      <a:r>
                        <a:rPr sz="900" spc="-5" dirty="0">
                          <a:latin typeface="Times New Roman"/>
                          <a:cs typeface="Times New Roman"/>
                        </a:rPr>
                        <a:t>decisiones </a:t>
                      </a:r>
                      <a:r>
                        <a:rPr sz="900" dirty="0">
                          <a:latin typeface="Times New Roman"/>
                          <a:cs typeface="Times New Roman"/>
                        </a:rPr>
                        <a:t>y </a:t>
                      </a:r>
                      <a:r>
                        <a:rPr sz="900" spc="-10" dirty="0">
                          <a:latin typeface="Times New Roman"/>
                          <a:cs typeface="Times New Roman"/>
                        </a:rPr>
                        <a:t>la  </a:t>
                      </a:r>
                      <a:r>
                        <a:rPr sz="900" spc="-5" dirty="0">
                          <a:latin typeface="Times New Roman"/>
                          <a:cs typeface="Times New Roman"/>
                        </a:rPr>
                        <a:t>construcción </a:t>
                      </a:r>
                      <a:r>
                        <a:rPr sz="900" dirty="0">
                          <a:latin typeface="Times New Roman"/>
                          <a:cs typeface="Times New Roman"/>
                        </a:rPr>
                        <a:t>de </a:t>
                      </a:r>
                      <a:r>
                        <a:rPr sz="900" spc="5" dirty="0">
                          <a:latin typeface="Times New Roman"/>
                          <a:cs typeface="Times New Roman"/>
                        </a:rPr>
                        <a:t>un </a:t>
                      </a:r>
                      <a:r>
                        <a:rPr sz="900" spc="-5" dirty="0">
                          <a:latin typeface="Times New Roman"/>
                          <a:cs typeface="Times New Roman"/>
                        </a:rPr>
                        <a:t>proyecto </a:t>
                      </a:r>
                      <a:r>
                        <a:rPr sz="900" dirty="0">
                          <a:latin typeface="Times New Roman"/>
                          <a:cs typeface="Times New Roman"/>
                        </a:rPr>
                        <a:t>de</a:t>
                      </a:r>
                      <a:r>
                        <a:rPr sz="900" spc="-25" dirty="0">
                          <a:latin typeface="Times New Roman"/>
                          <a:cs typeface="Times New Roman"/>
                        </a:rPr>
                        <a:t> </a:t>
                      </a:r>
                      <a:r>
                        <a:rPr sz="900" spc="-10" dirty="0">
                          <a:latin typeface="Times New Roman"/>
                          <a:cs typeface="Times New Roman"/>
                        </a:rPr>
                        <a:t>vida.</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bl>
          </a:graphicData>
        </a:graphic>
      </p:graphicFrame>
    </p:spTree>
    <p:extLst>
      <p:ext uri="{BB962C8B-B14F-4D97-AF65-F5344CB8AC3E}">
        <p14:creationId xmlns:p14="http://schemas.microsoft.com/office/powerpoint/2010/main" val="248623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207075" y="1804840"/>
            <a:ext cx="7291767" cy="3435899"/>
          </a:xfrm>
        </p:spPr>
        <p:txBody>
          <a:bodyPr>
            <a:normAutofit/>
          </a:bodyPr>
          <a:lstStyle/>
          <a:p>
            <a:pPr algn="ctr"/>
            <a:r>
              <a:rPr lang="es-MX" b="1" dirty="0" smtClean="0"/>
              <a:t>EQUIPO 2 </a:t>
            </a:r>
            <a:endParaRPr lang="es-MX" b="1" dirty="0"/>
          </a:p>
          <a:p>
            <a:pPr algn="ctr"/>
            <a:endParaRPr lang="es-MX" b="1" dirty="0" smtClean="0"/>
          </a:p>
          <a:p>
            <a:pPr algn="ctr"/>
            <a:endParaRPr lang="es-MX" b="1" dirty="0"/>
          </a:p>
          <a:p>
            <a:pPr algn="ctr"/>
            <a:endParaRPr lang="es-MX" b="1" dirty="0" smtClean="0"/>
          </a:p>
          <a:p>
            <a:r>
              <a:rPr lang="es-MX" b="1" dirty="0" smtClean="0"/>
              <a:t>Contreras Jiménez Edith- FÍSICA</a:t>
            </a:r>
          </a:p>
          <a:p>
            <a:r>
              <a:rPr lang="es-MX" b="1" dirty="0" smtClean="0"/>
              <a:t>Chávez Ramírez Ulises Salvador- GEOGRAFÍA</a:t>
            </a:r>
          </a:p>
          <a:p>
            <a:r>
              <a:rPr lang="es-MX" b="1" dirty="0" smtClean="0"/>
              <a:t>Fernández Guerrero Magda Rocío – ORIENTACIÓN EDUCATIVA</a:t>
            </a:r>
          </a:p>
          <a:p>
            <a:r>
              <a:rPr lang="es-MX" b="1" dirty="0" smtClean="0"/>
              <a:t>Nava Granados Beatriz- LABORATORISTA ESCOLAR</a:t>
            </a:r>
          </a:p>
          <a:p>
            <a:endParaRPr lang="es-MX" b="1" dirty="0" smtClean="0"/>
          </a:p>
          <a:p>
            <a:endParaRPr lang="es-MX" b="1" dirty="0"/>
          </a:p>
        </p:txBody>
      </p:sp>
    </p:spTree>
    <p:extLst>
      <p:ext uri="{BB962C8B-B14F-4D97-AF65-F5344CB8AC3E}">
        <p14:creationId xmlns:p14="http://schemas.microsoft.com/office/powerpoint/2010/main" val="39074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anim calcmode="lin" valueType="num">
                                      <p:cBhvr>
                                        <p:cTn id="13"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4" end="4"/>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anim calcmode="lin" valueType="num">
                                      <p:cBhvr>
                                        <p:cTn id="1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5" end="5"/>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anim calcmode="lin" valueType="num">
                                      <p:cBhvr>
                                        <p:cTn id="2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6" end="6"/>
                                            </p:txEl>
                                          </p:spTgt>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anim calcmode="lin" valueType="num">
                                      <p:cBhvr>
                                        <p:cTn id="28"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97017" y="473062"/>
            <a:ext cx="1104558" cy="486180"/>
          </a:xfrm>
          <a:prstGeom prst="rect">
            <a:avLst/>
          </a:prstGeom>
        </p:spPr>
        <p:txBody>
          <a:bodyPr vert="horz" wrap="square" lIns="0" tIns="11197" rIns="0" bIns="0" rtlCol="0">
            <a:spAutoFit/>
          </a:bodyPr>
          <a:lstStyle/>
          <a:p>
            <a:pPr marL="11196">
              <a:spcBef>
                <a:spcPts val="88"/>
              </a:spcBef>
            </a:pPr>
            <a:r>
              <a:rPr sz="1058" b="1" spc="-9" dirty="0">
                <a:latin typeface="Times New Roman"/>
                <a:cs typeface="Times New Roman"/>
              </a:rPr>
              <a:t>IV.-</a:t>
            </a:r>
            <a:r>
              <a:rPr sz="1058" b="1" spc="-22" dirty="0">
                <a:latin typeface="Times New Roman"/>
                <a:cs typeface="Times New Roman"/>
              </a:rPr>
              <a:t> </a:t>
            </a:r>
            <a:r>
              <a:rPr sz="1058" b="1" spc="-4" dirty="0">
                <a:latin typeface="Times New Roman"/>
                <a:cs typeface="Times New Roman"/>
              </a:rPr>
              <a:t>Programación</a:t>
            </a:r>
            <a:endParaRPr sz="1058" dirty="0">
              <a:latin typeface="Times New Roman"/>
              <a:cs typeface="Times New Roman"/>
            </a:endParaRPr>
          </a:p>
          <a:p>
            <a:pPr>
              <a:spcBef>
                <a:spcPts val="31"/>
              </a:spcBef>
            </a:pPr>
            <a:endParaRPr sz="970" dirty="0">
              <a:latin typeface="Times New Roman"/>
              <a:cs typeface="Times New Roman"/>
            </a:endParaRPr>
          </a:p>
          <a:p>
            <a:pPr marL="11196"/>
            <a:r>
              <a:rPr sz="1058" u="sng" spc="-9" dirty="0">
                <a:uFill>
                  <a:solidFill>
                    <a:srgbClr val="000000"/>
                  </a:solidFill>
                </a:uFill>
                <a:latin typeface="Times New Roman"/>
                <a:cs typeface="Times New Roman"/>
              </a:rPr>
              <a:t>Física</a:t>
            </a:r>
            <a:r>
              <a:rPr sz="1058" u="sng" dirty="0">
                <a:uFill>
                  <a:solidFill>
                    <a:srgbClr val="000000"/>
                  </a:solidFill>
                </a:uFill>
                <a:latin typeface="Times New Roman"/>
                <a:cs typeface="Times New Roman"/>
              </a:rPr>
              <a:t> III</a:t>
            </a:r>
            <a:endParaRPr sz="1058" dirty="0">
              <a:latin typeface="Times New Roman"/>
              <a:cs typeface="Times New Roman"/>
            </a:endParaRPr>
          </a:p>
        </p:txBody>
      </p:sp>
      <p:graphicFrame>
        <p:nvGraphicFramePr>
          <p:cNvPr id="3" name="object 3"/>
          <p:cNvGraphicFramePr>
            <a:graphicFrameLocks noGrp="1"/>
          </p:cNvGraphicFramePr>
          <p:nvPr/>
        </p:nvGraphicFramePr>
        <p:xfrm>
          <a:off x="1997995" y="1221620"/>
          <a:ext cx="8058288" cy="1109379"/>
        </p:xfrm>
        <a:graphic>
          <a:graphicData uri="http://schemas.openxmlformats.org/drawingml/2006/table">
            <a:tbl>
              <a:tblPr firstRow="1" bandRow="1">
                <a:tableStyleId>{2D5ABB26-0587-4C30-8999-92F81FD0307C}</a:tableStyleId>
              </a:tblPr>
              <a:tblGrid>
                <a:gridCol w="1727096"/>
                <a:gridCol w="2065238"/>
                <a:gridCol w="1666633"/>
                <a:gridCol w="1111276"/>
                <a:gridCol w="1488045"/>
              </a:tblGrid>
              <a:tr h="275440">
                <a:tc>
                  <a:txBody>
                    <a:bodyPr/>
                    <a:lstStyle/>
                    <a:p>
                      <a:pPr marL="497840">
                        <a:lnSpc>
                          <a:spcPct val="100000"/>
                        </a:lnSpc>
                        <a:spcBef>
                          <a:spcPts val="20"/>
                        </a:spcBef>
                      </a:pPr>
                      <a:r>
                        <a:rPr sz="900" b="1" dirty="0">
                          <a:latin typeface="Times New Roman"/>
                          <a:cs typeface="Times New Roman"/>
                        </a:rPr>
                        <a:t>CRONOGRAMA</a:t>
                      </a:r>
                      <a:endParaRPr sz="900" dirty="0">
                        <a:latin typeface="Times New Roman"/>
                        <a:cs typeface="Times New Roman"/>
                      </a:endParaRPr>
                    </a:p>
                  </a:txBody>
                  <a:tcPr marL="0" marR="0" marT="223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0979">
                        <a:lnSpc>
                          <a:spcPct val="100000"/>
                        </a:lnSpc>
                        <a:spcBef>
                          <a:spcPts val="600"/>
                        </a:spcBef>
                      </a:pPr>
                      <a:r>
                        <a:rPr sz="900" b="1" spc="-5" dirty="0">
                          <a:latin typeface="Times New Roman"/>
                          <a:cs typeface="Times New Roman"/>
                        </a:rPr>
                        <a:t>CONTENIDO</a:t>
                      </a:r>
                      <a:r>
                        <a:rPr sz="900" b="1" dirty="0">
                          <a:latin typeface="Times New Roman"/>
                          <a:cs typeface="Times New Roman"/>
                        </a:rPr>
                        <a:t> </a:t>
                      </a:r>
                      <a:r>
                        <a:rPr sz="900" b="1" spc="-5" dirty="0">
                          <a:latin typeface="Times New Roman"/>
                          <a:cs typeface="Times New Roman"/>
                        </a:rPr>
                        <a:t>PROGRAMÁTICO</a:t>
                      </a:r>
                      <a:endParaRPr sz="900">
                        <a:latin typeface="Times New Roman"/>
                        <a:cs typeface="Times New Roman"/>
                      </a:endParaRPr>
                    </a:p>
                  </a:txBody>
                  <a:tcPr marL="0" marR="0" marT="671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8279" marR="201930" indent="132080">
                        <a:lnSpc>
                          <a:spcPts val="1140"/>
                        </a:lnSpc>
                        <a:spcBef>
                          <a:spcPts val="105"/>
                        </a:spcBef>
                      </a:pPr>
                      <a:r>
                        <a:rPr sz="900" b="1" spc="-10" dirty="0">
                          <a:latin typeface="Times New Roman"/>
                          <a:cs typeface="Times New Roman"/>
                        </a:rPr>
                        <a:t>AUXIL. </a:t>
                      </a:r>
                      <a:r>
                        <a:rPr sz="900" b="1" spc="-5" dirty="0">
                          <a:latin typeface="Times New Roman"/>
                          <a:cs typeface="Times New Roman"/>
                        </a:rPr>
                        <a:t>DIDÁCTICO  INSTRUM.</a:t>
                      </a:r>
                      <a:r>
                        <a:rPr sz="900" b="1" spc="-40" dirty="0">
                          <a:latin typeface="Times New Roman"/>
                          <a:cs typeface="Times New Roman"/>
                        </a:rPr>
                        <a:t> </a:t>
                      </a:r>
                      <a:r>
                        <a:rPr sz="900" b="1" spc="-5" dirty="0">
                          <a:latin typeface="Times New Roman"/>
                          <a:cs typeface="Times New Roman"/>
                        </a:rPr>
                        <a:t>DIDACTICOS</a:t>
                      </a:r>
                      <a:endParaRPr sz="900">
                        <a:latin typeface="Times New Roman"/>
                        <a:cs typeface="Times New Roman"/>
                      </a:endParaRPr>
                    </a:p>
                  </a:txBody>
                  <a:tcPr marL="0" marR="0" marT="1175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8120">
                        <a:lnSpc>
                          <a:spcPct val="100000"/>
                        </a:lnSpc>
                        <a:spcBef>
                          <a:spcPts val="600"/>
                        </a:spcBef>
                      </a:pPr>
                      <a:r>
                        <a:rPr sz="900" b="1" spc="-5" dirty="0">
                          <a:latin typeface="Times New Roman"/>
                          <a:cs typeface="Times New Roman"/>
                        </a:rPr>
                        <a:t>EVALUACIÓN</a:t>
                      </a:r>
                      <a:endParaRPr sz="900">
                        <a:latin typeface="Times New Roman"/>
                        <a:cs typeface="Times New Roman"/>
                      </a:endParaRPr>
                    </a:p>
                  </a:txBody>
                  <a:tcPr marL="0" marR="0" marT="671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7665">
                        <a:lnSpc>
                          <a:spcPct val="100000"/>
                        </a:lnSpc>
                        <a:spcBef>
                          <a:spcPts val="600"/>
                        </a:spcBef>
                      </a:pPr>
                      <a:r>
                        <a:rPr sz="900" b="1" spc="-5" dirty="0">
                          <a:latin typeface="Times New Roman"/>
                          <a:cs typeface="Times New Roman"/>
                        </a:rPr>
                        <a:t>BIBLIOGRAFÍA</a:t>
                      </a:r>
                      <a:endParaRPr sz="900">
                        <a:latin typeface="Times New Roman"/>
                        <a:cs typeface="Times New Roman"/>
                      </a:endParaRPr>
                    </a:p>
                  </a:txBody>
                  <a:tcPr marL="0" marR="0" marT="671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678522">
                <a:tc>
                  <a:txBody>
                    <a:bodyPr/>
                    <a:lstStyle/>
                    <a:p>
                      <a:pPr marL="71120" marR="457200">
                        <a:lnSpc>
                          <a:spcPts val="1160"/>
                        </a:lnSpc>
                        <a:spcBef>
                          <a:spcPts val="50"/>
                        </a:spcBef>
                      </a:pPr>
                      <a:r>
                        <a:rPr sz="900" spc="-5" dirty="0">
                          <a:latin typeface="Times New Roman"/>
                          <a:cs typeface="Times New Roman"/>
                        </a:rPr>
                        <a:t>O6 Agosto </a:t>
                      </a:r>
                      <a:r>
                        <a:rPr sz="900" dirty="0">
                          <a:latin typeface="Times New Roman"/>
                          <a:cs typeface="Times New Roman"/>
                        </a:rPr>
                        <a:t>– 14 </a:t>
                      </a:r>
                      <a:r>
                        <a:rPr sz="900" spc="-5" dirty="0">
                          <a:latin typeface="Times New Roman"/>
                          <a:cs typeface="Times New Roman"/>
                        </a:rPr>
                        <a:t>Septiembre  </a:t>
                      </a:r>
                      <a:r>
                        <a:rPr sz="900" dirty="0">
                          <a:latin typeface="Times New Roman"/>
                          <a:cs typeface="Times New Roman"/>
                        </a:rPr>
                        <a:t>01 Octubre – 09</a:t>
                      </a:r>
                      <a:r>
                        <a:rPr sz="900" spc="-60" dirty="0">
                          <a:latin typeface="Times New Roman"/>
                          <a:cs typeface="Times New Roman"/>
                        </a:rPr>
                        <a:t> </a:t>
                      </a:r>
                      <a:r>
                        <a:rPr sz="900" spc="-10" dirty="0">
                          <a:latin typeface="Times New Roman"/>
                          <a:cs typeface="Times New Roman"/>
                        </a:rPr>
                        <a:t>Noviembre</a:t>
                      </a:r>
                      <a:endParaRPr sz="900" dirty="0">
                        <a:latin typeface="Times New Roman"/>
                        <a:cs typeface="Times New Roman"/>
                      </a:endParaRPr>
                    </a:p>
                    <a:p>
                      <a:pPr marL="71120">
                        <a:lnSpc>
                          <a:spcPts val="1110"/>
                        </a:lnSpc>
                      </a:pPr>
                      <a:r>
                        <a:rPr sz="900" dirty="0">
                          <a:latin typeface="Times New Roman"/>
                          <a:cs typeface="Times New Roman"/>
                        </a:rPr>
                        <a:t>27- </a:t>
                      </a:r>
                      <a:r>
                        <a:rPr sz="900" spc="-10" dirty="0">
                          <a:latin typeface="Times New Roman"/>
                          <a:cs typeface="Times New Roman"/>
                        </a:rPr>
                        <a:t>Noviembre </a:t>
                      </a:r>
                      <a:r>
                        <a:rPr sz="900" dirty="0">
                          <a:latin typeface="Times New Roman"/>
                          <a:cs typeface="Times New Roman"/>
                        </a:rPr>
                        <a:t>– 22</a:t>
                      </a:r>
                      <a:r>
                        <a:rPr sz="900" spc="30" dirty="0">
                          <a:latin typeface="Times New Roman"/>
                          <a:cs typeface="Times New Roman"/>
                        </a:rPr>
                        <a:t> </a:t>
                      </a:r>
                      <a:r>
                        <a:rPr sz="900" spc="-5" dirty="0">
                          <a:latin typeface="Times New Roman"/>
                          <a:cs typeface="Times New Roman"/>
                        </a:rPr>
                        <a:t>Marzo</a:t>
                      </a:r>
                      <a:endParaRPr sz="900" dirty="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8320" indent="-228600">
                        <a:lnSpc>
                          <a:spcPct val="100000"/>
                        </a:lnSpc>
                        <a:spcBef>
                          <a:spcPts val="60"/>
                        </a:spcBef>
                        <a:buFont typeface="Arial"/>
                        <a:buChar char="-"/>
                        <a:tabLst>
                          <a:tab pos="527685" algn="l"/>
                          <a:tab pos="528320" algn="l"/>
                        </a:tabLst>
                      </a:pPr>
                      <a:r>
                        <a:rPr sz="900" spc="-5" dirty="0">
                          <a:latin typeface="Times New Roman"/>
                          <a:cs typeface="Times New Roman"/>
                        </a:rPr>
                        <a:t>Sustentabilidad.</a:t>
                      </a:r>
                      <a:endParaRPr sz="900">
                        <a:latin typeface="Times New Roman"/>
                        <a:cs typeface="Times New Roman"/>
                      </a:endParaRPr>
                    </a:p>
                    <a:p>
                      <a:pPr marL="528320" indent="-228600">
                        <a:lnSpc>
                          <a:spcPct val="100000"/>
                        </a:lnSpc>
                        <a:spcBef>
                          <a:spcPts val="20"/>
                        </a:spcBef>
                        <a:buFont typeface="Arial"/>
                        <a:buChar char="-"/>
                        <a:tabLst>
                          <a:tab pos="527685" algn="l"/>
                          <a:tab pos="528320" algn="l"/>
                        </a:tabLst>
                      </a:pPr>
                      <a:r>
                        <a:rPr sz="900" spc="-5" dirty="0">
                          <a:latin typeface="Times New Roman"/>
                          <a:cs typeface="Times New Roman"/>
                        </a:rPr>
                        <a:t>Tipos </a:t>
                      </a:r>
                      <a:r>
                        <a:rPr sz="900" dirty="0">
                          <a:latin typeface="Times New Roman"/>
                          <a:cs typeface="Times New Roman"/>
                        </a:rPr>
                        <a:t>de </a:t>
                      </a:r>
                      <a:r>
                        <a:rPr sz="900" spc="-5" dirty="0">
                          <a:latin typeface="Times New Roman"/>
                          <a:cs typeface="Times New Roman"/>
                        </a:rPr>
                        <a:t>Energía.</a:t>
                      </a:r>
                      <a:endParaRPr sz="900">
                        <a:latin typeface="Times New Roman"/>
                        <a:cs typeface="Times New Roman"/>
                      </a:endParaRPr>
                    </a:p>
                    <a:p>
                      <a:pPr marL="528320" indent="-228600">
                        <a:lnSpc>
                          <a:spcPct val="100000"/>
                        </a:lnSpc>
                        <a:spcBef>
                          <a:spcPts val="40"/>
                        </a:spcBef>
                        <a:buFont typeface="Arial"/>
                        <a:buChar char="-"/>
                        <a:tabLst>
                          <a:tab pos="527685" algn="l"/>
                          <a:tab pos="528320" algn="l"/>
                        </a:tabLst>
                      </a:pPr>
                      <a:r>
                        <a:rPr sz="900" spc="-5" dirty="0">
                          <a:latin typeface="Times New Roman"/>
                          <a:cs typeface="Times New Roman"/>
                        </a:rPr>
                        <a:t>Sistema</a:t>
                      </a:r>
                      <a:r>
                        <a:rPr sz="900" dirty="0">
                          <a:latin typeface="Times New Roman"/>
                          <a:cs typeface="Times New Roman"/>
                        </a:rPr>
                        <a:t> </a:t>
                      </a:r>
                      <a:r>
                        <a:rPr sz="900" spc="-5" dirty="0">
                          <a:latin typeface="Times New Roman"/>
                          <a:cs typeface="Times New Roman"/>
                        </a:rPr>
                        <a:t>Solar</a:t>
                      </a:r>
                      <a:endParaRPr sz="900">
                        <a:latin typeface="Times New Roman"/>
                        <a:cs typeface="Times New Roman"/>
                      </a:endParaRPr>
                    </a:p>
                  </a:txBody>
                  <a:tcPr marL="0" marR="0" marT="671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1120" marR="196215">
                        <a:lnSpc>
                          <a:spcPts val="1160"/>
                        </a:lnSpc>
                        <a:spcBef>
                          <a:spcPts val="50"/>
                        </a:spcBef>
                      </a:pPr>
                      <a:r>
                        <a:rPr sz="900" spc="-5" dirty="0">
                          <a:latin typeface="Times New Roman"/>
                          <a:cs typeface="Times New Roman"/>
                        </a:rPr>
                        <a:t>Internet </a:t>
                      </a:r>
                      <a:r>
                        <a:rPr sz="900" dirty="0">
                          <a:latin typeface="Times New Roman"/>
                          <a:cs typeface="Times New Roman"/>
                        </a:rPr>
                        <a:t>, </a:t>
                      </a:r>
                      <a:r>
                        <a:rPr sz="900" spc="-10" dirty="0">
                          <a:latin typeface="Times New Roman"/>
                          <a:cs typeface="Times New Roman"/>
                        </a:rPr>
                        <a:t>Libros </a:t>
                      </a:r>
                      <a:r>
                        <a:rPr sz="900" dirty="0">
                          <a:latin typeface="Times New Roman"/>
                          <a:cs typeface="Times New Roman"/>
                        </a:rPr>
                        <a:t>de </a:t>
                      </a:r>
                      <a:r>
                        <a:rPr sz="900" spc="-5" dirty="0">
                          <a:latin typeface="Times New Roman"/>
                          <a:cs typeface="Times New Roman"/>
                        </a:rPr>
                        <a:t>texto, tablas  </a:t>
                      </a:r>
                      <a:r>
                        <a:rPr sz="900" dirty="0">
                          <a:latin typeface="Times New Roman"/>
                          <a:cs typeface="Times New Roman"/>
                        </a:rPr>
                        <a:t>de </a:t>
                      </a:r>
                      <a:r>
                        <a:rPr sz="900" spc="-5" dirty="0">
                          <a:latin typeface="Times New Roman"/>
                          <a:cs typeface="Times New Roman"/>
                        </a:rPr>
                        <a:t>unidades </a:t>
                      </a:r>
                      <a:r>
                        <a:rPr sz="900" dirty="0">
                          <a:latin typeface="Times New Roman"/>
                          <a:cs typeface="Times New Roman"/>
                        </a:rPr>
                        <a:t>de</a:t>
                      </a:r>
                      <a:r>
                        <a:rPr sz="900" spc="15" dirty="0">
                          <a:latin typeface="Times New Roman"/>
                          <a:cs typeface="Times New Roman"/>
                        </a:rPr>
                        <a:t> </a:t>
                      </a:r>
                      <a:r>
                        <a:rPr sz="900" spc="-5" dirty="0">
                          <a:latin typeface="Times New Roman"/>
                          <a:cs typeface="Times New Roman"/>
                        </a:rPr>
                        <a:t>medición</a:t>
                      </a:r>
                      <a:endParaRPr sz="90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164465">
                        <a:lnSpc>
                          <a:spcPts val="1160"/>
                        </a:lnSpc>
                        <a:spcBef>
                          <a:spcPts val="50"/>
                        </a:spcBef>
                      </a:pPr>
                      <a:r>
                        <a:rPr sz="900" dirty="0">
                          <a:latin typeface="Times New Roman"/>
                          <a:cs typeface="Times New Roman"/>
                        </a:rPr>
                        <a:t>10 % de</a:t>
                      </a:r>
                      <a:r>
                        <a:rPr sz="900" spc="-80" dirty="0">
                          <a:latin typeface="Times New Roman"/>
                          <a:cs typeface="Times New Roman"/>
                        </a:rPr>
                        <a:t> </a:t>
                      </a:r>
                      <a:r>
                        <a:rPr sz="900" spc="-5" dirty="0">
                          <a:latin typeface="Times New Roman"/>
                          <a:cs typeface="Times New Roman"/>
                        </a:rPr>
                        <a:t>Evaluación  continua</a:t>
                      </a:r>
                      <a:endParaRPr sz="90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142240">
                        <a:lnSpc>
                          <a:spcPts val="1160"/>
                        </a:lnSpc>
                        <a:spcBef>
                          <a:spcPts val="50"/>
                        </a:spcBef>
                      </a:pPr>
                      <a:r>
                        <a:rPr sz="900" spc="-10" dirty="0">
                          <a:latin typeface="Times New Roman"/>
                          <a:cs typeface="Times New Roman"/>
                        </a:rPr>
                        <a:t>Física </a:t>
                      </a:r>
                      <a:r>
                        <a:rPr sz="900" spc="-5" dirty="0">
                          <a:latin typeface="Times New Roman"/>
                          <a:cs typeface="Times New Roman"/>
                        </a:rPr>
                        <a:t>Generar, </a:t>
                      </a:r>
                      <a:r>
                        <a:rPr sz="900" dirty="0">
                          <a:latin typeface="Times New Roman"/>
                          <a:cs typeface="Times New Roman"/>
                        </a:rPr>
                        <a:t>Héctor </a:t>
                      </a:r>
                      <a:r>
                        <a:rPr sz="900" spc="-5" dirty="0">
                          <a:latin typeface="Times New Roman"/>
                          <a:cs typeface="Times New Roman"/>
                        </a:rPr>
                        <a:t>Pérez  Montiel, </a:t>
                      </a:r>
                      <a:r>
                        <a:rPr sz="900" dirty="0">
                          <a:latin typeface="Times New Roman"/>
                          <a:cs typeface="Times New Roman"/>
                        </a:rPr>
                        <a:t>Ed.</a:t>
                      </a:r>
                      <a:r>
                        <a:rPr sz="900" spc="20" dirty="0">
                          <a:latin typeface="Times New Roman"/>
                          <a:cs typeface="Times New Roman"/>
                        </a:rPr>
                        <a:t> </a:t>
                      </a:r>
                      <a:r>
                        <a:rPr sz="900" spc="-10" dirty="0">
                          <a:latin typeface="Times New Roman"/>
                          <a:cs typeface="Times New Roman"/>
                        </a:rPr>
                        <a:t>Patria</a:t>
                      </a:r>
                      <a:endParaRPr sz="900" dirty="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bl>
          </a:graphicData>
        </a:graphic>
      </p:graphicFrame>
      <p:sp>
        <p:nvSpPr>
          <p:cNvPr id="4" name="object 4"/>
          <p:cNvSpPr txBox="1"/>
          <p:nvPr/>
        </p:nvSpPr>
        <p:spPr>
          <a:xfrm>
            <a:off x="2166317" y="2433723"/>
            <a:ext cx="558717" cy="174108"/>
          </a:xfrm>
          <a:prstGeom prst="rect">
            <a:avLst/>
          </a:prstGeom>
        </p:spPr>
        <p:txBody>
          <a:bodyPr vert="horz" wrap="square" lIns="0" tIns="11197" rIns="0" bIns="0" rtlCol="0">
            <a:spAutoFit/>
          </a:bodyPr>
          <a:lstStyle/>
          <a:p>
            <a:pPr marL="11196">
              <a:spcBef>
                <a:spcPts val="88"/>
              </a:spcBef>
            </a:pPr>
            <a:r>
              <a:rPr sz="1058" u="sng" spc="-31" dirty="0">
                <a:uFill>
                  <a:solidFill>
                    <a:srgbClr val="000000"/>
                  </a:solidFill>
                </a:uFill>
                <a:latin typeface="Times New Roman"/>
                <a:cs typeface="Times New Roman"/>
              </a:rPr>
              <a:t>G</a:t>
            </a:r>
            <a:r>
              <a:rPr sz="1058" u="sng" spc="4" dirty="0">
                <a:uFill>
                  <a:solidFill>
                    <a:srgbClr val="000000"/>
                  </a:solidFill>
                </a:uFill>
                <a:latin typeface="Times New Roman"/>
                <a:cs typeface="Times New Roman"/>
              </a:rPr>
              <a:t>e</a:t>
            </a:r>
            <a:r>
              <a:rPr sz="1058" u="sng" spc="13" dirty="0">
                <a:uFill>
                  <a:solidFill>
                    <a:srgbClr val="000000"/>
                  </a:solidFill>
                </a:uFill>
                <a:latin typeface="Times New Roman"/>
                <a:cs typeface="Times New Roman"/>
              </a:rPr>
              <a:t>o</a:t>
            </a:r>
            <a:r>
              <a:rPr sz="1058" u="sng" spc="-22" dirty="0">
                <a:uFill>
                  <a:solidFill>
                    <a:srgbClr val="000000"/>
                  </a:solidFill>
                </a:uFill>
                <a:latin typeface="Times New Roman"/>
                <a:cs typeface="Times New Roman"/>
              </a:rPr>
              <a:t>g</a:t>
            </a:r>
            <a:r>
              <a:rPr sz="1058" u="sng" dirty="0">
                <a:uFill>
                  <a:solidFill>
                    <a:srgbClr val="000000"/>
                  </a:solidFill>
                </a:uFill>
                <a:latin typeface="Times New Roman"/>
                <a:cs typeface="Times New Roman"/>
              </a:rPr>
              <a:t>r</a:t>
            </a:r>
            <a:r>
              <a:rPr sz="1058" u="sng" spc="4" dirty="0">
                <a:uFill>
                  <a:solidFill>
                    <a:srgbClr val="000000"/>
                  </a:solidFill>
                </a:uFill>
                <a:latin typeface="Times New Roman"/>
                <a:cs typeface="Times New Roman"/>
              </a:rPr>
              <a:t>a</a:t>
            </a:r>
            <a:r>
              <a:rPr sz="1058" u="sng" dirty="0">
                <a:uFill>
                  <a:solidFill>
                    <a:srgbClr val="000000"/>
                  </a:solidFill>
                </a:uFill>
                <a:latin typeface="Times New Roman"/>
                <a:cs typeface="Times New Roman"/>
              </a:rPr>
              <a:t>f</a:t>
            </a:r>
            <a:r>
              <a:rPr sz="1058" u="sng" spc="4" dirty="0">
                <a:uFill>
                  <a:solidFill>
                    <a:srgbClr val="000000"/>
                  </a:solidFill>
                </a:uFill>
                <a:latin typeface="Times New Roman"/>
                <a:cs typeface="Times New Roman"/>
              </a:rPr>
              <a:t>í</a:t>
            </a:r>
            <a:r>
              <a:rPr sz="1058" u="sng" dirty="0">
                <a:uFill>
                  <a:solidFill>
                    <a:srgbClr val="000000"/>
                  </a:solidFill>
                </a:uFill>
                <a:latin typeface="Times New Roman"/>
                <a:cs typeface="Times New Roman"/>
              </a:rPr>
              <a:t>a</a:t>
            </a:r>
            <a:endParaRPr sz="1058" dirty="0">
              <a:latin typeface="Times New Roman"/>
              <a:cs typeface="Times New Roman"/>
            </a:endParaRPr>
          </a:p>
        </p:txBody>
      </p:sp>
      <p:graphicFrame>
        <p:nvGraphicFramePr>
          <p:cNvPr id="5" name="object 5"/>
          <p:cNvGraphicFramePr>
            <a:graphicFrameLocks noGrp="1"/>
          </p:cNvGraphicFramePr>
          <p:nvPr/>
        </p:nvGraphicFramePr>
        <p:xfrm>
          <a:off x="1990530" y="2736622"/>
          <a:ext cx="8058288" cy="1561421"/>
        </p:xfrm>
        <a:graphic>
          <a:graphicData uri="http://schemas.openxmlformats.org/drawingml/2006/table">
            <a:tbl>
              <a:tblPr firstRow="1" bandRow="1">
                <a:tableStyleId>{2D5ABB26-0587-4C30-8999-92F81FD0307C}</a:tableStyleId>
              </a:tblPr>
              <a:tblGrid>
                <a:gridCol w="1727096"/>
                <a:gridCol w="2065238"/>
                <a:gridCol w="1666633"/>
                <a:gridCol w="1111276"/>
                <a:gridCol w="1488045"/>
              </a:tblGrid>
              <a:tr h="275440">
                <a:tc>
                  <a:txBody>
                    <a:bodyPr/>
                    <a:lstStyle/>
                    <a:p>
                      <a:pPr marL="497840">
                        <a:lnSpc>
                          <a:spcPct val="100000"/>
                        </a:lnSpc>
                        <a:spcBef>
                          <a:spcPts val="20"/>
                        </a:spcBef>
                      </a:pPr>
                      <a:r>
                        <a:rPr sz="900" b="1" dirty="0">
                          <a:latin typeface="Times New Roman"/>
                          <a:cs typeface="Times New Roman"/>
                        </a:rPr>
                        <a:t>CRONOGRAMA</a:t>
                      </a:r>
                      <a:endParaRPr sz="900" dirty="0">
                        <a:latin typeface="Times New Roman"/>
                        <a:cs typeface="Times New Roman"/>
                      </a:endParaRPr>
                    </a:p>
                  </a:txBody>
                  <a:tcPr marL="0" marR="0" marT="223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0979">
                        <a:lnSpc>
                          <a:spcPct val="100000"/>
                        </a:lnSpc>
                        <a:spcBef>
                          <a:spcPts val="580"/>
                        </a:spcBef>
                      </a:pPr>
                      <a:r>
                        <a:rPr sz="900" b="1" spc="-5" dirty="0">
                          <a:latin typeface="Times New Roman"/>
                          <a:cs typeface="Times New Roman"/>
                        </a:rPr>
                        <a:t>CONTENIDO</a:t>
                      </a:r>
                      <a:r>
                        <a:rPr sz="900" b="1" dirty="0">
                          <a:latin typeface="Times New Roman"/>
                          <a:cs typeface="Times New Roman"/>
                        </a:rPr>
                        <a:t> </a:t>
                      </a:r>
                      <a:r>
                        <a:rPr sz="900" b="1" spc="-5" dirty="0">
                          <a:latin typeface="Times New Roman"/>
                          <a:cs typeface="Times New Roman"/>
                        </a:rPr>
                        <a:t>PROGRAMÁTICO</a:t>
                      </a:r>
                      <a:endParaRPr sz="90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8279" marR="201930" indent="132080">
                        <a:lnSpc>
                          <a:spcPts val="1140"/>
                        </a:lnSpc>
                        <a:spcBef>
                          <a:spcPts val="105"/>
                        </a:spcBef>
                      </a:pPr>
                      <a:r>
                        <a:rPr sz="900" b="1" spc="-10" dirty="0">
                          <a:latin typeface="Times New Roman"/>
                          <a:cs typeface="Times New Roman"/>
                        </a:rPr>
                        <a:t>AUXIL. </a:t>
                      </a:r>
                      <a:r>
                        <a:rPr sz="900" b="1" spc="-5" dirty="0">
                          <a:latin typeface="Times New Roman"/>
                          <a:cs typeface="Times New Roman"/>
                        </a:rPr>
                        <a:t>DIDÁCTICO  INSTRUM.</a:t>
                      </a:r>
                      <a:r>
                        <a:rPr sz="900" b="1" spc="-40" dirty="0">
                          <a:latin typeface="Times New Roman"/>
                          <a:cs typeface="Times New Roman"/>
                        </a:rPr>
                        <a:t> </a:t>
                      </a:r>
                      <a:r>
                        <a:rPr sz="900" b="1" spc="-5" dirty="0">
                          <a:latin typeface="Times New Roman"/>
                          <a:cs typeface="Times New Roman"/>
                        </a:rPr>
                        <a:t>DIDACTICOS</a:t>
                      </a:r>
                      <a:endParaRPr sz="900">
                        <a:latin typeface="Times New Roman"/>
                        <a:cs typeface="Times New Roman"/>
                      </a:endParaRPr>
                    </a:p>
                  </a:txBody>
                  <a:tcPr marL="0" marR="0" marT="1175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8120">
                        <a:lnSpc>
                          <a:spcPct val="100000"/>
                        </a:lnSpc>
                        <a:spcBef>
                          <a:spcPts val="580"/>
                        </a:spcBef>
                      </a:pPr>
                      <a:r>
                        <a:rPr sz="900" b="1" spc="-5" dirty="0">
                          <a:latin typeface="Times New Roman"/>
                          <a:cs typeface="Times New Roman"/>
                        </a:rPr>
                        <a:t>EVALUACIÓN</a:t>
                      </a:r>
                      <a:endParaRPr sz="90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7665">
                        <a:lnSpc>
                          <a:spcPct val="100000"/>
                        </a:lnSpc>
                        <a:spcBef>
                          <a:spcPts val="580"/>
                        </a:spcBef>
                      </a:pPr>
                      <a:r>
                        <a:rPr sz="900" b="1" spc="-5" dirty="0">
                          <a:latin typeface="Times New Roman"/>
                          <a:cs typeface="Times New Roman"/>
                        </a:rPr>
                        <a:t>BIBLIOGRAFÍA</a:t>
                      </a:r>
                      <a:endParaRPr sz="90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947244">
                <a:tc>
                  <a:txBody>
                    <a:bodyPr/>
                    <a:lstStyle/>
                    <a:p>
                      <a:pPr marL="71120" marR="457200">
                        <a:lnSpc>
                          <a:spcPts val="1160"/>
                        </a:lnSpc>
                        <a:spcBef>
                          <a:spcPts val="50"/>
                        </a:spcBef>
                      </a:pPr>
                      <a:r>
                        <a:rPr sz="900" spc="-5" dirty="0">
                          <a:latin typeface="Times New Roman"/>
                          <a:cs typeface="Times New Roman"/>
                        </a:rPr>
                        <a:t>O6 Agosto </a:t>
                      </a:r>
                      <a:r>
                        <a:rPr sz="900" dirty="0">
                          <a:latin typeface="Times New Roman"/>
                          <a:cs typeface="Times New Roman"/>
                        </a:rPr>
                        <a:t>– 14 </a:t>
                      </a:r>
                      <a:r>
                        <a:rPr sz="900" spc="-5" dirty="0">
                          <a:latin typeface="Times New Roman"/>
                          <a:cs typeface="Times New Roman"/>
                        </a:rPr>
                        <a:t>Septiembre  </a:t>
                      </a:r>
                      <a:r>
                        <a:rPr sz="900" dirty="0">
                          <a:latin typeface="Times New Roman"/>
                          <a:cs typeface="Times New Roman"/>
                        </a:rPr>
                        <a:t>01 </a:t>
                      </a:r>
                      <a:r>
                        <a:rPr sz="900" spc="-5" dirty="0">
                          <a:latin typeface="Times New Roman"/>
                          <a:cs typeface="Times New Roman"/>
                        </a:rPr>
                        <a:t>Octubre </a:t>
                      </a:r>
                      <a:r>
                        <a:rPr sz="900" dirty="0">
                          <a:latin typeface="Times New Roman"/>
                          <a:cs typeface="Times New Roman"/>
                        </a:rPr>
                        <a:t>– 09</a:t>
                      </a:r>
                      <a:r>
                        <a:rPr sz="900" spc="-20" dirty="0">
                          <a:latin typeface="Times New Roman"/>
                          <a:cs typeface="Times New Roman"/>
                        </a:rPr>
                        <a:t> </a:t>
                      </a:r>
                      <a:r>
                        <a:rPr sz="900" spc="-10" dirty="0">
                          <a:latin typeface="Times New Roman"/>
                          <a:cs typeface="Times New Roman"/>
                        </a:rPr>
                        <a:t>Noviembre</a:t>
                      </a:r>
                      <a:endParaRPr sz="900">
                        <a:latin typeface="Times New Roman"/>
                        <a:cs typeface="Times New Roman"/>
                      </a:endParaRPr>
                    </a:p>
                    <a:p>
                      <a:pPr marL="71120">
                        <a:lnSpc>
                          <a:spcPts val="1090"/>
                        </a:lnSpc>
                      </a:pPr>
                      <a:r>
                        <a:rPr sz="900" dirty="0">
                          <a:latin typeface="Times New Roman"/>
                          <a:cs typeface="Times New Roman"/>
                        </a:rPr>
                        <a:t>27- </a:t>
                      </a:r>
                      <a:r>
                        <a:rPr sz="900" spc="-10" dirty="0">
                          <a:latin typeface="Times New Roman"/>
                          <a:cs typeface="Times New Roman"/>
                        </a:rPr>
                        <a:t>Noviembre </a:t>
                      </a:r>
                      <a:r>
                        <a:rPr sz="900" dirty="0">
                          <a:latin typeface="Times New Roman"/>
                          <a:cs typeface="Times New Roman"/>
                        </a:rPr>
                        <a:t>– 25</a:t>
                      </a:r>
                      <a:r>
                        <a:rPr sz="900" spc="35" dirty="0">
                          <a:latin typeface="Times New Roman"/>
                          <a:cs typeface="Times New Roman"/>
                        </a:rPr>
                        <a:t> </a:t>
                      </a:r>
                      <a:r>
                        <a:rPr sz="900" spc="-5" dirty="0">
                          <a:latin typeface="Times New Roman"/>
                          <a:cs typeface="Times New Roman"/>
                        </a:rPr>
                        <a:t>Enero</a:t>
                      </a:r>
                      <a:endParaRPr sz="900">
                        <a:latin typeface="Times New Roman"/>
                        <a:cs typeface="Times New Roman"/>
                      </a:endParaRPr>
                    </a:p>
                    <a:p>
                      <a:pPr marL="71120">
                        <a:lnSpc>
                          <a:spcPts val="1180"/>
                        </a:lnSpc>
                      </a:pPr>
                      <a:r>
                        <a:rPr sz="900" dirty="0">
                          <a:latin typeface="Times New Roman"/>
                          <a:cs typeface="Times New Roman"/>
                        </a:rPr>
                        <a:t>4 </a:t>
                      </a:r>
                      <a:r>
                        <a:rPr sz="900" spc="-5" dirty="0">
                          <a:latin typeface="Times New Roman"/>
                          <a:cs typeface="Times New Roman"/>
                        </a:rPr>
                        <a:t>Febrero </a:t>
                      </a:r>
                      <a:r>
                        <a:rPr sz="900" dirty="0">
                          <a:latin typeface="Times New Roman"/>
                          <a:cs typeface="Times New Roman"/>
                        </a:rPr>
                        <a:t>– 22</a:t>
                      </a:r>
                      <a:r>
                        <a:rPr sz="900" spc="5" dirty="0">
                          <a:latin typeface="Times New Roman"/>
                          <a:cs typeface="Times New Roman"/>
                        </a:rPr>
                        <a:t> </a:t>
                      </a:r>
                      <a:r>
                        <a:rPr sz="900" spc="-5" dirty="0">
                          <a:latin typeface="Times New Roman"/>
                          <a:cs typeface="Times New Roman"/>
                        </a:rPr>
                        <a:t>Marzo</a:t>
                      </a:r>
                      <a:endParaRPr sz="90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8320" indent="-228600">
                        <a:lnSpc>
                          <a:spcPct val="100000"/>
                        </a:lnSpc>
                        <a:spcBef>
                          <a:spcPts val="60"/>
                        </a:spcBef>
                        <a:buFont typeface="Arial"/>
                        <a:buChar char="-"/>
                        <a:tabLst>
                          <a:tab pos="527685" algn="l"/>
                          <a:tab pos="528320" algn="l"/>
                        </a:tabLst>
                      </a:pPr>
                      <a:r>
                        <a:rPr sz="900" spc="-5" dirty="0">
                          <a:latin typeface="Times New Roman"/>
                          <a:cs typeface="Times New Roman"/>
                        </a:rPr>
                        <a:t>Recursos naturales.</a:t>
                      </a:r>
                      <a:endParaRPr sz="900">
                        <a:latin typeface="Times New Roman"/>
                        <a:cs typeface="Times New Roman"/>
                      </a:endParaRPr>
                    </a:p>
                    <a:p>
                      <a:pPr marL="528320" indent="-228600">
                        <a:lnSpc>
                          <a:spcPct val="100000"/>
                        </a:lnSpc>
                        <a:spcBef>
                          <a:spcPts val="20"/>
                        </a:spcBef>
                        <a:buFont typeface="Arial"/>
                        <a:buChar char="-"/>
                        <a:tabLst>
                          <a:tab pos="527685" algn="l"/>
                          <a:tab pos="528320" algn="l"/>
                        </a:tabLst>
                      </a:pPr>
                      <a:r>
                        <a:rPr sz="900" spc="-5" dirty="0">
                          <a:latin typeface="Times New Roman"/>
                          <a:cs typeface="Times New Roman"/>
                        </a:rPr>
                        <a:t>Radiación</a:t>
                      </a:r>
                      <a:r>
                        <a:rPr sz="900" spc="-20" dirty="0">
                          <a:latin typeface="Times New Roman"/>
                          <a:cs typeface="Times New Roman"/>
                        </a:rPr>
                        <a:t> </a:t>
                      </a:r>
                      <a:r>
                        <a:rPr sz="900" spc="-5" dirty="0">
                          <a:latin typeface="Times New Roman"/>
                          <a:cs typeface="Times New Roman"/>
                        </a:rPr>
                        <a:t>Solar.</a:t>
                      </a:r>
                      <a:endParaRPr sz="900">
                        <a:latin typeface="Times New Roman"/>
                        <a:cs typeface="Times New Roman"/>
                      </a:endParaRPr>
                    </a:p>
                    <a:p>
                      <a:pPr marL="528320" indent="-228600">
                        <a:lnSpc>
                          <a:spcPct val="100000"/>
                        </a:lnSpc>
                        <a:spcBef>
                          <a:spcPts val="20"/>
                        </a:spcBef>
                        <a:buFont typeface="Arial"/>
                        <a:buChar char="-"/>
                        <a:tabLst>
                          <a:tab pos="527685" algn="l"/>
                          <a:tab pos="528320" algn="l"/>
                        </a:tabLst>
                      </a:pPr>
                      <a:r>
                        <a:rPr sz="900" spc="-5" dirty="0">
                          <a:latin typeface="Times New Roman"/>
                          <a:cs typeface="Times New Roman"/>
                        </a:rPr>
                        <a:t>Climas.</a:t>
                      </a:r>
                      <a:endParaRPr sz="900">
                        <a:latin typeface="Times New Roman"/>
                        <a:cs typeface="Times New Roman"/>
                      </a:endParaRPr>
                    </a:p>
                    <a:p>
                      <a:pPr marL="528320" marR="165100" indent="-228600">
                        <a:lnSpc>
                          <a:spcPts val="1160"/>
                        </a:lnSpc>
                        <a:spcBef>
                          <a:spcPts val="95"/>
                        </a:spcBef>
                        <a:buFont typeface="Arial"/>
                        <a:buChar char="-"/>
                        <a:tabLst>
                          <a:tab pos="527685" algn="l"/>
                          <a:tab pos="528320" algn="l"/>
                        </a:tabLst>
                      </a:pPr>
                      <a:r>
                        <a:rPr sz="900" spc="-5" dirty="0">
                          <a:latin typeface="Times New Roman"/>
                          <a:cs typeface="Times New Roman"/>
                        </a:rPr>
                        <a:t>Valoración reflexiva </a:t>
                      </a:r>
                      <a:r>
                        <a:rPr sz="900" dirty="0">
                          <a:latin typeface="Times New Roman"/>
                          <a:cs typeface="Times New Roman"/>
                        </a:rPr>
                        <a:t>y crítica</a:t>
                      </a:r>
                      <a:r>
                        <a:rPr sz="900" spc="-50" dirty="0">
                          <a:latin typeface="Times New Roman"/>
                          <a:cs typeface="Times New Roman"/>
                        </a:rPr>
                        <a:t>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procesos </a:t>
                      </a:r>
                      <a:r>
                        <a:rPr sz="900" spc="-5" dirty="0">
                          <a:latin typeface="Times New Roman"/>
                          <a:cs typeface="Times New Roman"/>
                        </a:rPr>
                        <a:t>naturales.</a:t>
                      </a:r>
                      <a:endParaRPr sz="900">
                        <a:latin typeface="Times New Roman"/>
                        <a:cs typeface="Times New Roman"/>
                      </a:endParaRPr>
                    </a:p>
                  </a:txBody>
                  <a:tcPr marL="0" marR="0" marT="671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1120" marR="140970">
                        <a:lnSpc>
                          <a:spcPts val="1160"/>
                        </a:lnSpc>
                        <a:spcBef>
                          <a:spcPts val="50"/>
                        </a:spcBef>
                      </a:pPr>
                      <a:r>
                        <a:rPr sz="900" dirty="0">
                          <a:latin typeface="Times New Roman"/>
                          <a:cs typeface="Times New Roman"/>
                        </a:rPr>
                        <a:t>Internet, </a:t>
                      </a:r>
                      <a:r>
                        <a:rPr sz="900" spc="-10" dirty="0">
                          <a:latin typeface="Times New Roman"/>
                          <a:cs typeface="Times New Roman"/>
                        </a:rPr>
                        <a:t>Libro </a:t>
                      </a:r>
                      <a:r>
                        <a:rPr sz="900" dirty="0">
                          <a:latin typeface="Times New Roman"/>
                          <a:cs typeface="Times New Roman"/>
                        </a:rPr>
                        <a:t>de </a:t>
                      </a:r>
                      <a:r>
                        <a:rPr sz="900" spc="-5" dirty="0">
                          <a:latin typeface="Times New Roman"/>
                          <a:cs typeface="Times New Roman"/>
                        </a:rPr>
                        <a:t>texto, Revistas  </a:t>
                      </a:r>
                      <a:r>
                        <a:rPr sz="900" dirty="0">
                          <a:latin typeface="Times New Roman"/>
                          <a:cs typeface="Times New Roman"/>
                        </a:rPr>
                        <a:t>de </a:t>
                      </a:r>
                      <a:r>
                        <a:rPr sz="900" spc="-5" dirty="0">
                          <a:latin typeface="Times New Roman"/>
                          <a:cs typeface="Times New Roman"/>
                        </a:rPr>
                        <a:t>divulgación</a:t>
                      </a:r>
                      <a:endParaRPr sz="900" dirty="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164465">
                        <a:lnSpc>
                          <a:spcPts val="1160"/>
                        </a:lnSpc>
                        <a:spcBef>
                          <a:spcPts val="50"/>
                        </a:spcBef>
                      </a:pPr>
                      <a:r>
                        <a:rPr sz="900" dirty="0">
                          <a:latin typeface="Times New Roman"/>
                          <a:cs typeface="Times New Roman"/>
                        </a:rPr>
                        <a:t>10 % de</a:t>
                      </a:r>
                      <a:r>
                        <a:rPr sz="900" spc="-80" dirty="0">
                          <a:latin typeface="Times New Roman"/>
                          <a:cs typeface="Times New Roman"/>
                        </a:rPr>
                        <a:t> </a:t>
                      </a:r>
                      <a:r>
                        <a:rPr sz="900" spc="-5" dirty="0">
                          <a:latin typeface="Times New Roman"/>
                          <a:cs typeface="Times New Roman"/>
                        </a:rPr>
                        <a:t>Evaluación  continua</a:t>
                      </a:r>
                      <a:endParaRPr sz="90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125095">
                        <a:lnSpc>
                          <a:spcPts val="1160"/>
                        </a:lnSpc>
                        <a:spcBef>
                          <a:spcPts val="50"/>
                        </a:spcBef>
                      </a:pPr>
                      <a:r>
                        <a:rPr sz="900" dirty="0">
                          <a:latin typeface="Times New Roman"/>
                          <a:cs typeface="Times New Roman"/>
                        </a:rPr>
                        <a:t>Elementos de </a:t>
                      </a:r>
                      <a:r>
                        <a:rPr sz="900" spc="-10" dirty="0">
                          <a:latin typeface="Times New Roman"/>
                          <a:cs typeface="Times New Roman"/>
                        </a:rPr>
                        <a:t>meteorología </a:t>
                      </a:r>
                      <a:r>
                        <a:rPr sz="900" dirty="0">
                          <a:latin typeface="Times New Roman"/>
                          <a:cs typeface="Times New Roman"/>
                        </a:rPr>
                        <a:t>y  </a:t>
                      </a:r>
                      <a:r>
                        <a:rPr sz="900" spc="-5" dirty="0">
                          <a:latin typeface="Times New Roman"/>
                          <a:cs typeface="Times New Roman"/>
                        </a:rPr>
                        <a:t>climatología. </a:t>
                      </a:r>
                      <a:r>
                        <a:rPr sz="900" dirty="0">
                          <a:latin typeface="Times New Roman"/>
                          <a:cs typeface="Times New Roman"/>
                        </a:rPr>
                        <a:t>(3ª</a:t>
                      </a:r>
                      <a:r>
                        <a:rPr sz="900" spc="-5" dirty="0">
                          <a:latin typeface="Times New Roman"/>
                          <a:cs typeface="Times New Roman"/>
                        </a:rPr>
                        <a:t> </a:t>
                      </a:r>
                      <a:r>
                        <a:rPr sz="900" dirty="0">
                          <a:latin typeface="Times New Roman"/>
                          <a:cs typeface="Times New Roman"/>
                        </a:rPr>
                        <a:t>ed.).</a:t>
                      </a:r>
                    </a:p>
                    <a:p>
                      <a:pPr marL="70485">
                        <a:lnSpc>
                          <a:spcPts val="1090"/>
                        </a:lnSpc>
                      </a:pPr>
                      <a:r>
                        <a:rPr sz="900" spc="-5" dirty="0">
                          <a:latin typeface="Times New Roman"/>
                          <a:cs typeface="Times New Roman"/>
                        </a:rPr>
                        <a:t>México: </a:t>
                      </a:r>
                      <a:r>
                        <a:rPr sz="900" spc="-10" dirty="0">
                          <a:latin typeface="Times New Roman"/>
                          <a:cs typeface="Times New Roman"/>
                        </a:rPr>
                        <a:t>Trillas.</a:t>
                      </a:r>
                      <a:r>
                        <a:rPr sz="900" spc="25" dirty="0">
                          <a:latin typeface="Times New Roman"/>
                          <a:cs typeface="Times New Roman"/>
                        </a:rPr>
                        <a:t> </a:t>
                      </a:r>
                      <a:r>
                        <a:rPr sz="900" spc="-5" dirty="0">
                          <a:latin typeface="Times New Roman"/>
                          <a:cs typeface="Times New Roman"/>
                        </a:rPr>
                        <a:t>Geografía.</a:t>
                      </a:r>
                      <a:endParaRPr sz="900" dirty="0">
                        <a:latin typeface="Times New Roman"/>
                        <a:cs typeface="Times New Roman"/>
                      </a:endParaRPr>
                    </a:p>
                    <a:p>
                      <a:pPr marL="70485" marR="66675">
                        <a:lnSpc>
                          <a:spcPct val="95300"/>
                        </a:lnSpc>
                        <a:spcBef>
                          <a:spcPts val="35"/>
                        </a:spcBef>
                      </a:pPr>
                      <a:r>
                        <a:rPr sz="900" spc="-5" dirty="0">
                          <a:latin typeface="Times New Roman"/>
                          <a:cs typeface="Times New Roman"/>
                        </a:rPr>
                        <a:t>México: </a:t>
                      </a:r>
                      <a:r>
                        <a:rPr sz="900" spc="-10" dirty="0">
                          <a:latin typeface="Times New Roman"/>
                          <a:cs typeface="Times New Roman"/>
                        </a:rPr>
                        <a:t>MacMillan.  </a:t>
                      </a:r>
                      <a:r>
                        <a:rPr sz="900" spc="-5" dirty="0">
                          <a:latin typeface="Times New Roman"/>
                          <a:cs typeface="Times New Roman"/>
                        </a:rPr>
                        <a:t>Hernández, </a:t>
                      </a:r>
                      <a:r>
                        <a:rPr sz="900" spc="-15" dirty="0">
                          <a:latin typeface="Times New Roman"/>
                          <a:cs typeface="Times New Roman"/>
                        </a:rPr>
                        <a:t>A. </a:t>
                      </a:r>
                      <a:r>
                        <a:rPr sz="900" dirty="0">
                          <a:latin typeface="Times New Roman"/>
                          <a:cs typeface="Times New Roman"/>
                        </a:rPr>
                        <a:t>&amp; </a:t>
                      </a:r>
                      <a:r>
                        <a:rPr sz="900" spc="-5" dirty="0">
                          <a:latin typeface="Times New Roman"/>
                          <a:cs typeface="Times New Roman"/>
                        </a:rPr>
                        <a:t>Morales, H.  </a:t>
                      </a:r>
                      <a:r>
                        <a:rPr sz="900" dirty="0">
                          <a:latin typeface="Times New Roman"/>
                          <a:cs typeface="Times New Roman"/>
                        </a:rPr>
                        <a:t>(2010). </a:t>
                      </a:r>
                      <a:r>
                        <a:rPr sz="900" spc="-10" dirty="0">
                          <a:latin typeface="Times New Roman"/>
                          <a:cs typeface="Times New Roman"/>
                        </a:rPr>
                        <a:t>Geografía </a:t>
                      </a:r>
                      <a:r>
                        <a:rPr sz="900" spc="-5" dirty="0">
                          <a:latin typeface="Times New Roman"/>
                          <a:cs typeface="Times New Roman"/>
                        </a:rPr>
                        <a:t>Económica.  México:</a:t>
                      </a:r>
                      <a:r>
                        <a:rPr sz="900" spc="5" dirty="0">
                          <a:latin typeface="Times New Roman"/>
                          <a:cs typeface="Times New Roman"/>
                        </a:rPr>
                        <a:t> </a:t>
                      </a:r>
                      <a:r>
                        <a:rPr sz="900" spc="-5" dirty="0">
                          <a:latin typeface="Times New Roman"/>
                          <a:cs typeface="Times New Roman"/>
                        </a:rPr>
                        <a:t>Santillana</a:t>
                      </a:r>
                      <a:r>
                        <a:rPr sz="1100" spc="-5" dirty="0">
                          <a:latin typeface="Times New Roman"/>
                          <a:cs typeface="Times New Roman"/>
                        </a:rPr>
                        <a:t>.</a:t>
                      </a:r>
                      <a:endParaRPr sz="1100" dirty="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bl>
          </a:graphicData>
        </a:graphic>
      </p:graphicFrame>
      <p:sp>
        <p:nvSpPr>
          <p:cNvPr id="6" name="object 6"/>
          <p:cNvSpPr txBox="1"/>
          <p:nvPr/>
        </p:nvSpPr>
        <p:spPr>
          <a:xfrm>
            <a:off x="2054258" y="4073913"/>
            <a:ext cx="1224923" cy="174108"/>
          </a:xfrm>
          <a:prstGeom prst="rect">
            <a:avLst/>
          </a:prstGeom>
        </p:spPr>
        <p:txBody>
          <a:bodyPr vert="horz" wrap="square" lIns="0" tIns="11197" rIns="0" bIns="0" rtlCol="0">
            <a:spAutoFit/>
          </a:bodyPr>
          <a:lstStyle/>
          <a:p>
            <a:pPr marL="11196">
              <a:spcBef>
                <a:spcPts val="88"/>
              </a:spcBef>
            </a:pPr>
            <a:r>
              <a:rPr sz="1058" u="sng" spc="-4" dirty="0">
                <a:uFill>
                  <a:solidFill>
                    <a:srgbClr val="000000"/>
                  </a:solidFill>
                </a:uFill>
                <a:latin typeface="Times New Roman"/>
                <a:cs typeface="Times New Roman"/>
              </a:rPr>
              <a:t>Orientación</a:t>
            </a:r>
            <a:r>
              <a:rPr sz="1058" u="sng" spc="-13" dirty="0">
                <a:uFill>
                  <a:solidFill>
                    <a:srgbClr val="000000"/>
                  </a:solidFill>
                </a:uFill>
                <a:latin typeface="Times New Roman"/>
                <a:cs typeface="Times New Roman"/>
              </a:rPr>
              <a:t> </a:t>
            </a:r>
            <a:r>
              <a:rPr sz="1058" u="sng" spc="-9" dirty="0">
                <a:uFill>
                  <a:solidFill>
                    <a:srgbClr val="000000"/>
                  </a:solidFill>
                </a:uFill>
                <a:latin typeface="Times New Roman"/>
                <a:cs typeface="Times New Roman"/>
              </a:rPr>
              <a:t>Educativa</a:t>
            </a:r>
            <a:endParaRPr sz="1058" dirty="0">
              <a:latin typeface="Times New Roman"/>
              <a:cs typeface="Times New Roman"/>
            </a:endParaRPr>
          </a:p>
        </p:txBody>
      </p:sp>
      <p:graphicFrame>
        <p:nvGraphicFramePr>
          <p:cNvPr id="7" name="object 7"/>
          <p:cNvGraphicFramePr>
            <a:graphicFrameLocks noGrp="1"/>
          </p:cNvGraphicFramePr>
          <p:nvPr/>
        </p:nvGraphicFramePr>
        <p:xfrm>
          <a:off x="1990530" y="4404804"/>
          <a:ext cx="8058288" cy="465038"/>
        </p:xfrm>
        <a:graphic>
          <a:graphicData uri="http://schemas.openxmlformats.org/drawingml/2006/table">
            <a:tbl>
              <a:tblPr firstRow="1" bandRow="1">
                <a:tableStyleId>{2D5ABB26-0587-4C30-8999-92F81FD0307C}</a:tableStyleId>
              </a:tblPr>
              <a:tblGrid>
                <a:gridCol w="1727096"/>
                <a:gridCol w="2065238"/>
                <a:gridCol w="1666633"/>
                <a:gridCol w="1111276"/>
                <a:gridCol w="1488045"/>
              </a:tblGrid>
              <a:tr h="276559">
                <a:tc>
                  <a:txBody>
                    <a:bodyPr/>
                    <a:lstStyle/>
                    <a:p>
                      <a:pPr marL="497840">
                        <a:lnSpc>
                          <a:spcPct val="100000"/>
                        </a:lnSpc>
                      </a:pPr>
                      <a:r>
                        <a:rPr sz="900" b="1" dirty="0" smtClean="0">
                          <a:latin typeface="Times New Roman"/>
                          <a:cs typeface="Times New Roman"/>
                        </a:rPr>
                        <a:t>CRONOGRAMA</a:t>
                      </a: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20979">
                        <a:lnSpc>
                          <a:spcPct val="100000"/>
                        </a:lnSpc>
                        <a:spcBef>
                          <a:spcPts val="580"/>
                        </a:spcBef>
                      </a:pPr>
                      <a:r>
                        <a:rPr sz="900" b="1" spc="-5" dirty="0">
                          <a:latin typeface="Times New Roman"/>
                          <a:cs typeface="Times New Roman"/>
                        </a:rPr>
                        <a:t>CONTENIDO</a:t>
                      </a:r>
                      <a:r>
                        <a:rPr sz="900" b="1" dirty="0">
                          <a:latin typeface="Times New Roman"/>
                          <a:cs typeface="Times New Roman"/>
                        </a:rPr>
                        <a:t> </a:t>
                      </a:r>
                      <a:r>
                        <a:rPr sz="900" b="1" spc="-5" dirty="0">
                          <a:latin typeface="Times New Roman"/>
                          <a:cs typeface="Times New Roman"/>
                        </a:rPr>
                        <a:t>PROGRAMÁTICO</a:t>
                      </a:r>
                      <a:endParaRPr sz="90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8279" marR="201930" indent="132080">
                        <a:lnSpc>
                          <a:spcPts val="1160"/>
                        </a:lnSpc>
                        <a:spcBef>
                          <a:spcPts val="70"/>
                        </a:spcBef>
                      </a:pPr>
                      <a:r>
                        <a:rPr sz="900" b="1" spc="-10" dirty="0">
                          <a:latin typeface="Times New Roman"/>
                          <a:cs typeface="Times New Roman"/>
                        </a:rPr>
                        <a:t>AUXIL. </a:t>
                      </a:r>
                      <a:r>
                        <a:rPr sz="900" b="1" spc="-5" dirty="0">
                          <a:latin typeface="Times New Roman"/>
                          <a:cs typeface="Times New Roman"/>
                        </a:rPr>
                        <a:t>DIDÁCTICO  INSTRUM.</a:t>
                      </a:r>
                      <a:r>
                        <a:rPr sz="900" b="1" spc="-40" dirty="0">
                          <a:latin typeface="Times New Roman"/>
                          <a:cs typeface="Times New Roman"/>
                        </a:rPr>
                        <a:t> </a:t>
                      </a:r>
                      <a:r>
                        <a:rPr sz="900" b="1" spc="-5" dirty="0">
                          <a:latin typeface="Times New Roman"/>
                          <a:cs typeface="Times New Roman"/>
                        </a:rPr>
                        <a:t>DIDACTICOS</a:t>
                      </a:r>
                      <a:endParaRPr sz="900">
                        <a:latin typeface="Times New Roman"/>
                        <a:cs typeface="Times New Roman"/>
                      </a:endParaRPr>
                    </a:p>
                  </a:txBody>
                  <a:tcPr marL="0" marR="0" marT="78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8120">
                        <a:lnSpc>
                          <a:spcPct val="100000"/>
                        </a:lnSpc>
                        <a:spcBef>
                          <a:spcPts val="580"/>
                        </a:spcBef>
                      </a:pPr>
                      <a:r>
                        <a:rPr sz="900" b="1" spc="-5" dirty="0">
                          <a:latin typeface="Times New Roman"/>
                          <a:cs typeface="Times New Roman"/>
                        </a:rPr>
                        <a:t>EVALUACIÓN</a:t>
                      </a:r>
                      <a:endParaRPr sz="90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67665">
                        <a:lnSpc>
                          <a:spcPct val="100000"/>
                        </a:lnSpc>
                        <a:spcBef>
                          <a:spcPts val="580"/>
                        </a:spcBef>
                      </a:pPr>
                      <a:r>
                        <a:rPr sz="900" b="1" spc="-5" dirty="0">
                          <a:latin typeface="Times New Roman"/>
                          <a:cs typeface="Times New Roman"/>
                        </a:rPr>
                        <a:t>BIBLIOGRAFÍA</a:t>
                      </a:r>
                      <a:endParaRPr sz="900" dirty="0">
                        <a:latin typeface="Times New Roman"/>
                        <a:cs typeface="Times New Roman"/>
                      </a:endParaRPr>
                    </a:p>
                  </a:txBody>
                  <a:tcPr marL="0" marR="0" marT="6494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367255422"/>
              </p:ext>
            </p:extLst>
          </p:nvPr>
        </p:nvGraphicFramePr>
        <p:xfrm>
          <a:off x="1968137" y="4946754"/>
          <a:ext cx="8058288" cy="1986544"/>
        </p:xfrm>
        <a:graphic>
          <a:graphicData uri="http://schemas.openxmlformats.org/drawingml/2006/table">
            <a:tbl>
              <a:tblPr firstRow="1" bandRow="1">
                <a:tableStyleId>{2D5ABB26-0587-4C30-8999-92F81FD0307C}</a:tableStyleId>
              </a:tblPr>
              <a:tblGrid>
                <a:gridCol w="1727096"/>
                <a:gridCol w="2065238"/>
                <a:gridCol w="1666633"/>
                <a:gridCol w="1111276"/>
                <a:gridCol w="1488045"/>
              </a:tblGrid>
              <a:tr h="1753092">
                <a:tc>
                  <a:txBody>
                    <a:bodyPr/>
                    <a:lstStyle/>
                    <a:p>
                      <a:pPr marL="71120" marR="457200">
                        <a:lnSpc>
                          <a:spcPts val="1140"/>
                        </a:lnSpc>
                        <a:spcBef>
                          <a:spcPts val="85"/>
                        </a:spcBef>
                      </a:pPr>
                      <a:r>
                        <a:rPr sz="900" spc="-5" dirty="0">
                          <a:latin typeface="Times New Roman"/>
                          <a:cs typeface="Times New Roman"/>
                        </a:rPr>
                        <a:t>O6 Agosto </a:t>
                      </a:r>
                      <a:r>
                        <a:rPr sz="900" dirty="0">
                          <a:latin typeface="Times New Roman"/>
                          <a:cs typeface="Times New Roman"/>
                        </a:rPr>
                        <a:t>– 14 </a:t>
                      </a:r>
                      <a:r>
                        <a:rPr sz="900" spc="-5" dirty="0">
                          <a:latin typeface="Times New Roman"/>
                          <a:cs typeface="Times New Roman"/>
                        </a:rPr>
                        <a:t>Septiembre  </a:t>
                      </a:r>
                      <a:r>
                        <a:rPr sz="900" dirty="0">
                          <a:latin typeface="Times New Roman"/>
                          <a:cs typeface="Times New Roman"/>
                        </a:rPr>
                        <a:t>01 </a:t>
                      </a:r>
                      <a:r>
                        <a:rPr sz="900" spc="-5" dirty="0">
                          <a:latin typeface="Times New Roman"/>
                          <a:cs typeface="Times New Roman"/>
                        </a:rPr>
                        <a:t>Octubre </a:t>
                      </a:r>
                      <a:r>
                        <a:rPr sz="900" dirty="0">
                          <a:latin typeface="Times New Roman"/>
                          <a:cs typeface="Times New Roman"/>
                        </a:rPr>
                        <a:t>– 09</a:t>
                      </a:r>
                      <a:r>
                        <a:rPr sz="900" spc="-20" dirty="0">
                          <a:latin typeface="Times New Roman"/>
                          <a:cs typeface="Times New Roman"/>
                        </a:rPr>
                        <a:t> </a:t>
                      </a:r>
                      <a:r>
                        <a:rPr sz="900" spc="-10" dirty="0">
                          <a:latin typeface="Times New Roman"/>
                          <a:cs typeface="Times New Roman"/>
                        </a:rPr>
                        <a:t>Noviembre</a:t>
                      </a:r>
                      <a:endParaRPr sz="900" dirty="0">
                        <a:latin typeface="Times New Roman"/>
                        <a:cs typeface="Times New Roman"/>
                      </a:endParaRPr>
                    </a:p>
                    <a:p>
                      <a:pPr marL="71120">
                        <a:lnSpc>
                          <a:spcPts val="1115"/>
                        </a:lnSpc>
                      </a:pPr>
                      <a:r>
                        <a:rPr sz="900" dirty="0">
                          <a:latin typeface="Times New Roman"/>
                          <a:cs typeface="Times New Roman"/>
                        </a:rPr>
                        <a:t>27- </a:t>
                      </a:r>
                      <a:r>
                        <a:rPr sz="900" spc="-10" dirty="0">
                          <a:latin typeface="Times New Roman"/>
                          <a:cs typeface="Times New Roman"/>
                        </a:rPr>
                        <a:t>Noviembre </a:t>
                      </a:r>
                      <a:r>
                        <a:rPr sz="900" dirty="0">
                          <a:latin typeface="Times New Roman"/>
                          <a:cs typeface="Times New Roman"/>
                        </a:rPr>
                        <a:t>– 22</a:t>
                      </a:r>
                      <a:r>
                        <a:rPr sz="900" spc="30" dirty="0">
                          <a:latin typeface="Times New Roman"/>
                          <a:cs typeface="Times New Roman"/>
                        </a:rPr>
                        <a:t> </a:t>
                      </a:r>
                      <a:r>
                        <a:rPr sz="900" spc="-5" dirty="0">
                          <a:latin typeface="Times New Roman"/>
                          <a:cs typeface="Times New Roman"/>
                        </a:rPr>
                        <a:t>Marzo</a:t>
                      </a:r>
                      <a:endParaRPr sz="900" dirty="0">
                        <a:latin typeface="Times New Roman"/>
                        <a:cs typeface="Times New Roman"/>
                      </a:endParaRPr>
                    </a:p>
                  </a:txBody>
                  <a:tcPr marL="0" marR="0" marT="951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8320" marR="353060" indent="-228600">
                        <a:lnSpc>
                          <a:spcPts val="1140"/>
                        </a:lnSpc>
                        <a:spcBef>
                          <a:spcPts val="165"/>
                        </a:spcBef>
                        <a:buFont typeface="Arial"/>
                        <a:buChar char="-"/>
                        <a:tabLst>
                          <a:tab pos="527685" algn="l"/>
                          <a:tab pos="528320" algn="l"/>
                        </a:tabLst>
                      </a:pPr>
                      <a:r>
                        <a:rPr sz="900" spc="-5" dirty="0">
                          <a:latin typeface="Times New Roman"/>
                          <a:cs typeface="Times New Roman"/>
                        </a:rPr>
                        <a:t>Construcción </a:t>
                      </a:r>
                      <a:r>
                        <a:rPr sz="900" dirty="0">
                          <a:latin typeface="Times New Roman"/>
                          <a:cs typeface="Times New Roman"/>
                        </a:rPr>
                        <a:t>de </a:t>
                      </a:r>
                      <a:r>
                        <a:rPr sz="900" spc="-20" dirty="0">
                          <a:latin typeface="Times New Roman"/>
                          <a:cs typeface="Times New Roman"/>
                        </a:rPr>
                        <a:t>la </a:t>
                      </a:r>
                      <a:r>
                        <a:rPr sz="900" spc="-5" dirty="0">
                          <a:latin typeface="Times New Roman"/>
                          <a:cs typeface="Times New Roman"/>
                        </a:rPr>
                        <a:t>identidad  preparatoriana.</a:t>
                      </a:r>
                      <a:endParaRPr sz="900" dirty="0">
                        <a:latin typeface="Times New Roman"/>
                        <a:cs typeface="Times New Roman"/>
                      </a:endParaRPr>
                    </a:p>
                    <a:p>
                      <a:pPr marL="528320" marR="222885" indent="-228600">
                        <a:lnSpc>
                          <a:spcPts val="1140"/>
                        </a:lnSpc>
                        <a:spcBef>
                          <a:spcPts val="85"/>
                        </a:spcBef>
                        <a:buFont typeface="Arial"/>
                        <a:buChar char="-"/>
                        <a:tabLst>
                          <a:tab pos="527685" algn="l"/>
                          <a:tab pos="528320" algn="l"/>
                        </a:tabLst>
                      </a:pPr>
                      <a:r>
                        <a:rPr sz="900" spc="-5" dirty="0">
                          <a:latin typeface="Times New Roman"/>
                          <a:cs typeface="Times New Roman"/>
                        </a:rPr>
                        <a:t>Compromiso </a:t>
                      </a:r>
                      <a:r>
                        <a:rPr sz="900" dirty="0">
                          <a:latin typeface="Times New Roman"/>
                          <a:cs typeface="Times New Roman"/>
                        </a:rPr>
                        <a:t>y </a:t>
                      </a:r>
                      <a:r>
                        <a:rPr sz="900" spc="-5" dirty="0">
                          <a:latin typeface="Times New Roman"/>
                          <a:cs typeface="Times New Roman"/>
                        </a:rPr>
                        <a:t>responsabilidad  </a:t>
                      </a:r>
                      <a:r>
                        <a:rPr sz="900" dirty="0">
                          <a:latin typeface="Times New Roman"/>
                          <a:cs typeface="Times New Roman"/>
                        </a:rPr>
                        <a:t>con </a:t>
                      </a:r>
                      <a:r>
                        <a:rPr sz="900" spc="5" dirty="0">
                          <a:latin typeface="Times New Roman"/>
                          <a:cs typeface="Times New Roman"/>
                        </a:rPr>
                        <a:t>el </a:t>
                      </a:r>
                      <a:r>
                        <a:rPr sz="900" spc="-5" dirty="0">
                          <a:latin typeface="Times New Roman"/>
                          <a:cs typeface="Times New Roman"/>
                        </a:rPr>
                        <a:t>entorno</a:t>
                      </a:r>
                      <a:r>
                        <a:rPr sz="900" spc="-35" dirty="0">
                          <a:latin typeface="Times New Roman"/>
                          <a:cs typeface="Times New Roman"/>
                        </a:rPr>
                        <a:t> </a:t>
                      </a:r>
                      <a:r>
                        <a:rPr sz="900" spc="-10" dirty="0">
                          <a:latin typeface="Times New Roman"/>
                          <a:cs typeface="Times New Roman"/>
                        </a:rPr>
                        <a:t>escolar.</a:t>
                      </a:r>
                      <a:endParaRPr sz="900" dirty="0">
                        <a:latin typeface="Times New Roman"/>
                        <a:cs typeface="Times New Roman"/>
                      </a:endParaRPr>
                    </a:p>
                    <a:p>
                      <a:pPr marL="528320" indent="-228600">
                        <a:lnSpc>
                          <a:spcPct val="100000"/>
                        </a:lnSpc>
                        <a:spcBef>
                          <a:spcPts val="10"/>
                        </a:spcBef>
                        <a:buFont typeface="Arial"/>
                        <a:buChar char="-"/>
                        <a:tabLst>
                          <a:tab pos="527685" algn="l"/>
                          <a:tab pos="528320" algn="l"/>
                        </a:tabLst>
                      </a:pPr>
                      <a:r>
                        <a:rPr sz="900" spc="-5" dirty="0">
                          <a:latin typeface="Times New Roman"/>
                          <a:cs typeface="Times New Roman"/>
                        </a:rPr>
                        <a:t>Proyecto </a:t>
                      </a:r>
                      <a:r>
                        <a:rPr sz="900" dirty="0">
                          <a:latin typeface="Times New Roman"/>
                          <a:cs typeface="Times New Roman"/>
                        </a:rPr>
                        <a:t>de </a:t>
                      </a:r>
                      <a:r>
                        <a:rPr sz="900" spc="-10" dirty="0">
                          <a:latin typeface="Times New Roman"/>
                          <a:cs typeface="Times New Roman"/>
                        </a:rPr>
                        <a:t>vida</a:t>
                      </a:r>
                      <a:r>
                        <a:rPr sz="900" spc="10" dirty="0">
                          <a:latin typeface="Times New Roman"/>
                          <a:cs typeface="Times New Roman"/>
                        </a:rPr>
                        <a:t> </a:t>
                      </a:r>
                      <a:r>
                        <a:rPr sz="900" spc="-5" dirty="0">
                          <a:latin typeface="Times New Roman"/>
                          <a:cs typeface="Times New Roman"/>
                        </a:rPr>
                        <a:t>(escolar).</a:t>
                      </a:r>
                      <a:endParaRPr sz="900" dirty="0">
                        <a:latin typeface="Times New Roman"/>
                        <a:cs typeface="Times New Roman"/>
                      </a:endParaRPr>
                    </a:p>
                  </a:txBody>
                  <a:tcPr marL="0" marR="0" marT="184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1120" marR="0" lvl="0" indent="0" algn="l" defTabSz="457200" rtl="0" eaLnBrk="1" fontAlgn="auto" latinLnBrk="0" hangingPunct="1">
                        <a:lnSpc>
                          <a:spcPct val="100000"/>
                        </a:lnSpc>
                        <a:spcBef>
                          <a:spcPts val="0"/>
                        </a:spcBef>
                        <a:spcAft>
                          <a:spcPts val="0"/>
                        </a:spcAft>
                        <a:buClrTx/>
                        <a:buSzTx/>
                        <a:buFontTx/>
                        <a:buNone/>
                        <a:tabLst/>
                        <a:defRPr/>
                      </a:pPr>
                      <a:r>
                        <a:rPr lang="es-MX" sz="900" dirty="0" smtClean="0">
                          <a:latin typeface="Times New Roman"/>
                          <a:cs typeface="Times New Roman"/>
                        </a:rPr>
                        <a:t>Internet, </a:t>
                      </a:r>
                      <a:r>
                        <a:rPr lang="es-MX" sz="900" spc="-10" dirty="0" smtClean="0">
                          <a:latin typeface="Times New Roman"/>
                          <a:cs typeface="Times New Roman"/>
                        </a:rPr>
                        <a:t>Libro </a:t>
                      </a:r>
                      <a:r>
                        <a:rPr lang="es-MX" sz="900" dirty="0" smtClean="0">
                          <a:latin typeface="Times New Roman"/>
                          <a:cs typeface="Times New Roman"/>
                        </a:rPr>
                        <a:t>de </a:t>
                      </a:r>
                      <a:r>
                        <a:rPr lang="es-MX" sz="900" spc="-5" dirty="0" smtClean="0">
                          <a:latin typeface="Times New Roman"/>
                          <a:cs typeface="Times New Roman"/>
                        </a:rPr>
                        <a:t>texto, Revistas  </a:t>
                      </a:r>
                      <a:r>
                        <a:rPr lang="es-MX" sz="900" dirty="0" smtClean="0">
                          <a:latin typeface="Times New Roman"/>
                          <a:cs typeface="Times New Roman"/>
                        </a:rPr>
                        <a:t>de </a:t>
                      </a:r>
                      <a:r>
                        <a:rPr lang="es-MX" sz="900" spc="-5" dirty="0" smtClean="0">
                          <a:latin typeface="Times New Roman"/>
                          <a:cs typeface="Times New Roman"/>
                        </a:rPr>
                        <a:t>divulgación</a:t>
                      </a:r>
                      <a:endParaRPr lang="es-MX" sz="900" dirty="0" smtClean="0">
                        <a:latin typeface="Times New Roman"/>
                        <a:cs typeface="Times New Roman"/>
                      </a:endParaRPr>
                    </a:p>
                    <a:p>
                      <a:pPr marL="71120">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164465">
                        <a:lnSpc>
                          <a:spcPts val="1140"/>
                        </a:lnSpc>
                        <a:spcBef>
                          <a:spcPts val="85"/>
                        </a:spcBef>
                      </a:pPr>
                      <a:r>
                        <a:rPr sz="900" dirty="0">
                          <a:latin typeface="Times New Roman"/>
                          <a:cs typeface="Times New Roman"/>
                        </a:rPr>
                        <a:t>10 % de</a:t>
                      </a:r>
                      <a:r>
                        <a:rPr sz="900" spc="-80" dirty="0">
                          <a:latin typeface="Times New Roman"/>
                          <a:cs typeface="Times New Roman"/>
                        </a:rPr>
                        <a:t> </a:t>
                      </a:r>
                      <a:r>
                        <a:rPr sz="900" spc="-5" dirty="0">
                          <a:latin typeface="Times New Roman"/>
                          <a:cs typeface="Times New Roman"/>
                        </a:rPr>
                        <a:t>Evaluación  continua</a:t>
                      </a:r>
                      <a:endParaRPr sz="900" dirty="0">
                        <a:latin typeface="Times New Roman"/>
                        <a:cs typeface="Times New Roman"/>
                      </a:endParaRPr>
                    </a:p>
                  </a:txBody>
                  <a:tcPr marL="0" marR="0" marT="951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0485" marR="65405">
                        <a:lnSpc>
                          <a:spcPct val="95700"/>
                        </a:lnSpc>
                        <a:spcBef>
                          <a:spcPts val="50"/>
                        </a:spcBef>
                      </a:pPr>
                      <a:r>
                        <a:rPr sz="900" spc="-10" dirty="0">
                          <a:latin typeface="Times New Roman"/>
                          <a:cs typeface="Times New Roman"/>
                        </a:rPr>
                        <a:t>Argudín, </a:t>
                      </a:r>
                      <a:r>
                        <a:rPr sz="900" dirty="0">
                          <a:latin typeface="Times New Roman"/>
                          <a:cs typeface="Times New Roman"/>
                        </a:rPr>
                        <a:t>Y., </a:t>
                      </a:r>
                      <a:r>
                        <a:rPr sz="900" spc="-10" dirty="0">
                          <a:latin typeface="Times New Roman"/>
                          <a:cs typeface="Times New Roman"/>
                        </a:rPr>
                        <a:t>Luna, M. </a:t>
                      </a:r>
                      <a:r>
                        <a:rPr sz="900" spc="-5" dirty="0">
                          <a:latin typeface="Times New Roman"/>
                          <a:cs typeface="Times New Roman"/>
                        </a:rPr>
                        <a:t>(2010).  Atrévete </a:t>
                      </a:r>
                      <a:r>
                        <a:rPr sz="900" dirty="0">
                          <a:latin typeface="Times New Roman"/>
                          <a:cs typeface="Times New Roman"/>
                        </a:rPr>
                        <a:t>a </a:t>
                      </a:r>
                      <a:r>
                        <a:rPr sz="900" spc="-5" dirty="0">
                          <a:latin typeface="Times New Roman"/>
                          <a:cs typeface="Times New Roman"/>
                        </a:rPr>
                        <a:t>pensar: </a:t>
                      </a:r>
                      <a:r>
                        <a:rPr sz="900" spc="-10" dirty="0">
                          <a:latin typeface="Times New Roman"/>
                          <a:cs typeface="Times New Roman"/>
                        </a:rPr>
                        <a:t>desarrollo  </a:t>
                      </a:r>
                      <a:r>
                        <a:rPr sz="900" spc="5" dirty="0">
                          <a:latin typeface="Times New Roman"/>
                          <a:cs typeface="Times New Roman"/>
                        </a:rPr>
                        <a:t>del </a:t>
                      </a:r>
                      <a:r>
                        <a:rPr sz="900" spc="-5" dirty="0">
                          <a:latin typeface="Times New Roman"/>
                          <a:cs typeface="Times New Roman"/>
                        </a:rPr>
                        <a:t>pensamiento </a:t>
                      </a:r>
                      <a:r>
                        <a:rPr sz="900" spc="-10" dirty="0">
                          <a:latin typeface="Times New Roman"/>
                          <a:cs typeface="Times New Roman"/>
                        </a:rPr>
                        <a:t>crítico </a:t>
                      </a:r>
                      <a:r>
                        <a:rPr sz="900" spc="-5" dirty="0">
                          <a:latin typeface="Times New Roman"/>
                          <a:cs typeface="Times New Roman"/>
                        </a:rPr>
                        <a:t>por  </a:t>
                      </a:r>
                      <a:r>
                        <a:rPr sz="900" spc="-10" dirty="0">
                          <a:latin typeface="Times New Roman"/>
                          <a:cs typeface="Times New Roman"/>
                        </a:rPr>
                        <a:t>medio </a:t>
                      </a:r>
                      <a:r>
                        <a:rPr sz="900" dirty="0">
                          <a:latin typeface="Times New Roman"/>
                          <a:cs typeface="Times New Roman"/>
                        </a:rPr>
                        <a:t>de </a:t>
                      </a:r>
                      <a:r>
                        <a:rPr sz="900" spc="-20" dirty="0">
                          <a:latin typeface="Times New Roman"/>
                          <a:cs typeface="Times New Roman"/>
                        </a:rPr>
                        <a:t>la </a:t>
                      </a:r>
                      <a:r>
                        <a:rPr sz="900" spc="-5" dirty="0">
                          <a:latin typeface="Times New Roman"/>
                          <a:cs typeface="Times New Roman"/>
                        </a:rPr>
                        <a:t>lectura </a:t>
                      </a:r>
                      <a:r>
                        <a:rPr sz="900" spc="-10" dirty="0">
                          <a:latin typeface="Times New Roman"/>
                          <a:cs typeface="Times New Roman"/>
                        </a:rPr>
                        <a:t>crítica.  </a:t>
                      </a:r>
                      <a:r>
                        <a:rPr sz="900" spc="-5" dirty="0">
                          <a:latin typeface="Times New Roman"/>
                          <a:cs typeface="Times New Roman"/>
                        </a:rPr>
                        <a:t>(Reimpresión </a:t>
                      </a:r>
                      <a:r>
                        <a:rPr sz="900" dirty="0">
                          <a:latin typeface="Times New Roman"/>
                          <a:cs typeface="Times New Roman"/>
                        </a:rPr>
                        <a:t>2012). </a:t>
                      </a:r>
                      <a:r>
                        <a:rPr sz="900" spc="-5" dirty="0">
                          <a:latin typeface="Times New Roman"/>
                          <a:cs typeface="Times New Roman"/>
                        </a:rPr>
                        <a:t>México:  Trillas.</a:t>
                      </a:r>
                      <a:endParaRPr sz="900" dirty="0">
                        <a:latin typeface="Times New Roman"/>
                        <a:cs typeface="Times New Roman"/>
                      </a:endParaRPr>
                    </a:p>
                    <a:p>
                      <a:pPr>
                        <a:lnSpc>
                          <a:spcPct val="100000"/>
                        </a:lnSpc>
                      </a:pPr>
                      <a:endParaRPr sz="900" dirty="0">
                        <a:latin typeface="Times New Roman"/>
                        <a:cs typeface="Times New Roman"/>
                      </a:endParaRPr>
                    </a:p>
                    <a:p>
                      <a:pPr marL="70485" marR="90805">
                        <a:lnSpc>
                          <a:spcPct val="95700"/>
                        </a:lnSpc>
                      </a:pPr>
                      <a:r>
                        <a:rPr sz="900" spc="-5" dirty="0">
                          <a:latin typeface="Times New Roman"/>
                          <a:cs typeface="Times New Roman"/>
                        </a:rPr>
                        <a:t>Méndez, R., Osorno, </a:t>
                      </a:r>
                      <a:r>
                        <a:rPr sz="900" spc="-15" dirty="0">
                          <a:latin typeface="Times New Roman"/>
                          <a:cs typeface="Times New Roman"/>
                        </a:rPr>
                        <a:t>P.  </a:t>
                      </a:r>
                      <a:r>
                        <a:rPr sz="900" dirty="0">
                          <a:latin typeface="Times New Roman"/>
                          <a:cs typeface="Times New Roman"/>
                        </a:rPr>
                        <a:t>(2007). </a:t>
                      </a:r>
                      <a:r>
                        <a:rPr sz="900" spc="-5" dirty="0">
                          <a:latin typeface="Times New Roman"/>
                          <a:cs typeface="Times New Roman"/>
                        </a:rPr>
                        <a:t>Habilidades </a:t>
                      </a:r>
                      <a:r>
                        <a:rPr sz="900" dirty="0">
                          <a:latin typeface="Times New Roman"/>
                          <a:cs typeface="Times New Roman"/>
                        </a:rPr>
                        <a:t>para </a:t>
                      </a:r>
                      <a:r>
                        <a:rPr sz="900" spc="-20" dirty="0">
                          <a:latin typeface="Times New Roman"/>
                          <a:cs typeface="Times New Roman"/>
                        </a:rPr>
                        <a:t>la  </a:t>
                      </a:r>
                      <a:r>
                        <a:rPr sz="900" spc="-5" dirty="0">
                          <a:latin typeface="Times New Roman"/>
                          <a:cs typeface="Times New Roman"/>
                        </a:rPr>
                        <a:t>vida. </a:t>
                      </a:r>
                      <a:r>
                        <a:rPr sz="900" dirty="0">
                          <a:latin typeface="Times New Roman"/>
                          <a:cs typeface="Times New Roman"/>
                        </a:rPr>
                        <a:t>Manual para </a:t>
                      </a:r>
                      <a:r>
                        <a:rPr sz="900" spc="5" dirty="0">
                          <a:latin typeface="Times New Roman"/>
                          <a:cs typeface="Times New Roman"/>
                        </a:rPr>
                        <a:t>el</a:t>
                      </a:r>
                      <a:r>
                        <a:rPr sz="900" spc="-75" dirty="0">
                          <a:latin typeface="Times New Roman"/>
                          <a:cs typeface="Times New Roman"/>
                        </a:rPr>
                        <a:t> </a:t>
                      </a:r>
                      <a:r>
                        <a:rPr sz="900" spc="-10" dirty="0">
                          <a:latin typeface="Times New Roman"/>
                          <a:cs typeface="Times New Roman"/>
                        </a:rPr>
                        <a:t>Alumno.  </a:t>
                      </a:r>
                      <a:r>
                        <a:rPr sz="900" spc="-5" dirty="0">
                          <a:latin typeface="Times New Roman"/>
                          <a:cs typeface="Times New Roman"/>
                        </a:rPr>
                        <a:t>Dirección </a:t>
                      </a:r>
                      <a:r>
                        <a:rPr sz="900" dirty="0">
                          <a:latin typeface="Times New Roman"/>
                          <a:cs typeface="Times New Roman"/>
                        </a:rPr>
                        <a:t>General </a:t>
                      </a:r>
                      <a:r>
                        <a:rPr sz="900" spc="5" dirty="0">
                          <a:latin typeface="Times New Roman"/>
                          <a:cs typeface="Times New Roman"/>
                        </a:rPr>
                        <a:t>de  </a:t>
                      </a:r>
                      <a:r>
                        <a:rPr sz="900" spc="-5" dirty="0">
                          <a:latin typeface="Times New Roman"/>
                          <a:cs typeface="Times New Roman"/>
                        </a:rPr>
                        <a:t>Orientación </a:t>
                      </a:r>
                      <a:r>
                        <a:rPr sz="900" dirty="0">
                          <a:latin typeface="Times New Roman"/>
                          <a:cs typeface="Times New Roman"/>
                        </a:rPr>
                        <a:t>y </a:t>
                      </a:r>
                      <a:r>
                        <a:rPr sz="900" spc="-5" dirty="0">
                          <a:latin typeface="Times New Roman"/>
                          <a:cs typeface="Times New Roman"/>
                        </a:rPr>
                        <a:t>Servicios  Educativos. Universidad  Nacional Autónoma </a:t>
                      </a:r>
                      <a:r>
                        <a:rPr sz="900" dirty="0">
                          <a:latin typeface="Times New Roman"/>
                          <a:cs typeface="Times New Roman"/>
                        </a:rPr>
                        <a:t>de  </a:t>
                      </a:r>
                      <a:r>
                        <a:rPr sz="900" spc="-5" dirty="0">
                          <a:latin typeface="Times New Roman"/>
                          <a:cs typeface="Times New Roman"/>
                        </a:rPr>
                        <a:t>México.</a:t>
                      </a:r>
                      <a:endParaRPr sz="900" dirty="0">
                        <a:latin typeface="Times New Roman"/>
                        <a:cs typeface="Times New Roman"/>
                      </a:endParaRPr>
                    </a:p>
                  </a:txBody>
                  <a:tcPr marL="0" marR="0" marT="55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bl>
          </a:graphicData>
        </a:graphic>
      </p:graphicFrame>
    </p:spTree>
    <p:extLst>
      <p:ext uri="{BB962C8B-B14F-4D97-AF65-F5344CB8AC3E}">
        <p14:creationId xmlns:p14="http://schemas.microsoft.com/office/powerpoint/2010/main" val="2256893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199" y="404664"/>
            <a:ext cx="8229600" cy="1143000"/>
          </a:xfrm>
        </p:spPr>
        <p:txBody>
          <a:bodyPr/>
          <a:lstStyle/>
          <a:p>
            <a:r>
              <a:rPr lang="es-MX" b="1" dirty="0" smtClean="0">
                <a:solidFill>
                  <a:schemeClr val="tx2"/>
                </a:solidFill>
              </a:rPr>
              <a:t>Planeación día a día</a:t>
            </a:r>
            <a:endParaRPr lang="es-MX" b="1" dirty="0">
              <a:solidFill>
                <a:schemeClr val="tx2"/>
              </a:solidFill>
            </a:endParaRPr>
          </a:p>
        </p:txBody>
      </p:sp>
      <p:sp>
        <p:nvSpPr>
          <p:cNvPr id="3" name="2 CuadroTexto"/>
          <p:cNvSpPr txBox="1"/>
          <p:nvPr/>
        </p:nvSpPr>
        <p:spPr>
          <a:xfrm>
            <a:off x="1955539" y="1048056"/>
            <a:ext cx="8280920" cy="3970318"/>
          </a:xfrm>
          <a:prstGeom prst="rect">
            <a:avLst/>
          </a:prstGeom>
          <a:noFill/>
        </p:spPr>
        <p:txBody>
          <a:bodyPr wrap="square" rtlCol="0">
            <a:spAutoFit/>
          </a:bodyPr>
          <a:lstStyle/>
          <a:p>
            <a:r>
              <a:rPr lang="es-ES" dirty="0"/>
              <a:t>Se ha fomentado la participación de estudiantes y personal académico en la construcción del bien común, incidiendo con el uso consciente y responsable de los recursos naturales, esto es: sin agotarlos o exceder su capacidad de renovación: cabe mencionar que el pasto que se quitó donde se encuentra el escudo se replantó en otro sitio a fin de reforestar, cuidando de que fuera colaborativamente.</a:t>
            </a:r>
            <a:endParaRPr lang="es-MX" dirty="0"/>
          </a:p>
          <a:p>
            <a:r>
              <a:rPr lang="es-ES" dirty="0"/>
              <a:t> </a:t>
            </a:r>
            <a:endParaRPr lang="es-MX" dirty="0"/>
          </a:p>
          <a:p>
            <a:r>
              <a:rPr lang="es-ES" dirty="0"/>
              <a:t>Nuestro marco pedagógico es: la educación por competencias, por lo que a lo largo de su desarrollo se cultivaron habilidades para la vida como el trabajo colaborativo, la convivencia armónica, la toma de decisiones, la tolerancia a la frustración, así como habilidades superiores de pensamiento. Ello implicó la posibilidad de desarrollar y fortalecer habilidades psicosociales, afectivas y cognitivas</a:t>
            </a:r>
            <a:r>
              <a:rPr lang="es-MX" dirty="0"/>
              <a:t>.</a:t>
            </a:r>
          </a:p>
          <a:p>
            <a:endParaRPr lang="es-MX" dirty="0"/>
          </a:p>
        </p:txBody>
      </p:sp>
    </p:spTree>
    <p:extLst>
      <p:ext uri="{BB962C8B-B14F-4D97-AF65-F5344CB8AC3E}">
        <p14:creationId xmlns:p14="http://schemas.microsoft.com/office/powerpoint/2010/main" val="961430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893102" y="3177915"/>
            <a:ext cx="7105337" cy="584775"/>
          </a:xfrm>
          <a:prstGeom prst="rect">
            <a:avLst/>
          </a:prstGeom>
          <a:noFill/>
        </p:spPr>
        <p:txBody>
          <a:bodyPr wrap="square" rtlCol="0">
            <a:spAutoFit/>
          </a:bodyPr>
          <a:lstStyle/>
          <a:p>
            <a:pPr algn="ctr"/>
            <a:r>
              <a:rPr lang="es-MX" sz="3200" dirty="0" smtClean="0">
                <a:solidFill>
                  <a:schemeClr val="accent6"/>
                </a:solidFill>
              </a:rPr>
              <a:t>Planeación día a día</a:t>
            </a:r>
            <a:endParaRPr lang="es-MX" sz="3200" dirty="0">
              <a:solidFill>
                <a:schemeClr val="accent6"/>
              </a:solidFill>
            </a:endParaRPr>
          </a:p>
        </p:txBody>
      </p:sp>
    </p:spTree>
    <p:extLst>
      <p:ext uri="{BB962C8B-B14F-4D97-AF65-F5344CB8AC3E}">
        <p14:creationId xmlns:p14="http://schemas.microsoft.com/office/powerpoint/2010/main" val="4157369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7726" y="936570"/>
            <a:ext cx="2300929" cy="1185219"/>
          </a:xfrm>
          <a:prstGeom prst="rect">
            <a:avLst/>
          </a:prstGeom>
        </p:spPr>
        <p:txBody>
          <a:bodyPr vert="horz" wrap="square" lIns="0" tIns="26312" rIns="0" bIns="0" rtlCol="0">
            <a:spAutoFit/>
          </a:bodyPr>
          <a:lstStyle/>
          <a:p>
            <a:pPr algn="ctr">
              <a:spcBef>
                <a:spcPts val="207"/>
              </a:spcBef>
            </a:pPr>
            <a:r>
              <a:rPr sz="1411" spc="-4" dirty="0">
                <a:latin typeface="Arial Black"/>
                <a:cs typeface="Arial Black"/>
              </a:rPr>
              <a:t>INSTITUTO</a:t>
            </a:r>
            <a:r>
              <a:rPr sz="1411" spc="-48" dirty="0">
                <a:latin typeface="Arial Black"/>
                <a:cs typeface="Arial Black"/>
              </a:rPr>
              <a:t> </a:t>
            </a:r>
            <a:r>
              <a:rPr sz="1411" spc="-4" dirty="0">
                <a:latin typeface="Arial Black"/>
                <a:cs typeface="Arial Black"/>
              </a:rPr>
              <a:t>ZARAGOZA</a:t>
            </a:r>
            <a:endParaRPr sz="1411">
              <a:latin typeface="Arial Black"/>
              <a:cs typeface="Arial Black"/>
            </a:endParaRPr>
          </a:p>
          <a:p>
            <a:pPr algn="ctr">
              <a:spcBef>
                <a:spcPts val="93"/>
              </a:spcBef>
            </a:pPr>
            <a:r>
              <a:rPr sz="1058" b="1" spc="-4" dirty="0">
                <a:latin typeface="Times New Roman"/>
                <a:cs typeface="Times New Roman"/>
              </a:rPr>
              <a:t>Clave </a:t>
            </a:r>
            <a:r>
              <a:rPr sz="1058" b="1" spc="-18" dirty="0">
                <a:latin typeface="Times New Roman"/>
                <a:cs typeface="Times New Roman"/>
              </a:rPr>
              <a:t>de </a:t>
            </a:r>
            <a:r>
              <a:rPr sz="1058" b="1" spc="-4" dirty="0">
                <a:latin typeface="Times New Roman"/>
                <a:cs typeface="Times New Roman"/>
              </a:rPr>
              <a:t>Incorporación </a:t>
            </a:r>
            <a:r>
              <a:rPr sz="1058" b="1" spc="-9" dirty="0">
                <a:latin typeface="Times New Roman"/>
                <a:cs typeface="Times New Roman"/>
              </a:rPr>
              <a:t>UNAM</a:t>
            </a:r>
            <a:r>
              <a:rPr sz="1058" b="1" spc="31" dirty="0">
                <a:latin typeface="Times New Roman"/>
                <a:cs typeface="Times New Roman"/>
              </a:rPr>
              <a:t> </a:t>
            </a:r>
            <a:r>
              <a:rPr sz="1058" b="1" dirty="0">
                <a:latin typeface="Times New Roman"/>
                <a:cs typeface="Times New Roman"/>
              </a:rPr>
              <a:t>6782</a:t>
            </a:r>
            <a:endParaRPr sz="1058">
              <a:latin typeface="Times New Roman"/>
              <a:cs typeface="Times New Roman"/>
            </a:endParaRPr>
          </a:p>
          <a:p>
            <a:pPr>
              <a:spcBef>
                <a:spcPts val="26"/>
              </a:spcBef>
            </a:pPr>
            <a:endParaRPr sz="882">
              <a:latin typeface="Times New Roman"/>
              <a:cs typeface="Times New Roman"/>
            </a:endParaRPr>
          </a:p>
          <a:p>
            <a:pPr marL="3359" algn="ctr"/>
            <a:r>
              <a:rPr sz="1146" spc="-75" dirty="0">
                <a:latin typeface="Trebuchet MS"/>
                <a:cs typeface="Trebuchet MS"/>
              </a:rPr>
              <a:t>Ciclo Lectivo</a:t>
            </a:r>
            <a:r>
              <a:rPr sz="1146" spc="-141" dirty="0">
                <a:latin typeface="Trebuchet MS"/>
                <a:cs typeface="Trebuchet MS"/>
              </a:rPr>
              <a:t> </a:t>
            </a:r>
            <a:r>
              <a:rPr sz="1146" spc="-40" dirty="0">
                <a:latin typeface="Trebuchet MS"/>
                <a:cs typeface="Trebuchet MS"/>
              </a:rPr>
              <a:t>2017-2018</a:t>
            </a:r>
            <a:endParaRPr sz="1146">
              <a:latin typeface="Trebuchet MS"/>
              <a:cs typeface="Trebuchet MS"/>
            </a:endParaRPr>
          </a:p>
          <a:p>
            <a:pPr>
              <a:lnSpc>
                <a:spcPct val="100000"/>
              </a:lnSpc>
            </a:pPr>
            <a:endParaRPr sz="1146">
              <a:latin typeface="Times New Roman"/>
              <a:cs typeface="Times New Roman"/>
            </a:endParaRPr>
          </a:p>
          <a:p>
            <a:pPr marL="2239" algn="ctr">
              <a:spcBef>
                <a:spcPts val="992"/>
              </a:spcBef>
            </a:pPr>
            <a:r>
              <a:rPr sz="970" b="1" dirty="0">
                <a:latin typeface="Times New Roman"/>
                <a:cs typeface="Times New Roman"/>
              </a:rPr>
              <a:t>FASE</a:t>
            </a:r>
            <a:r>
              <a:rPr sz="970" b="1" spc="-13" dirty="0">
                <a:latin typeface="Times New Roman"/>
                <a:cs typeface="Times New Roman"/>
              </a:rPr>
              <a:t> </a:t>
            </a:r>
            <a:r>
              <a:rPr sz="970" b="1" spc="-4" dirty="0">
                <a:latin typeface="Times New Roman"/>
                <a:cs typeface="Times New Roman"/>
              </a:rPr>
              <a:t>I</a:t>
            </a:r>
            <a:endParaRPr sz="970">
              <a:latin typeface="Times New Roman"/>
              <a:cs typeface="Times New Roman"/>
            </a:endParaRPr>
          </a:p>
        </p:txBody>
      </p:sp>
      <p:sp>
        <p:nvSpPr>
          <p:cNvPr id="3" name="object 3"/>
          <p:cNvSpPr txBox="1"/>
          <p:nvPr/>
        </p:nvSpPr>
        <p:spPr>
          <a:xfrm>
            <a:off x="2131236" y="2382385"/>
            <a:ext cx="8155702" cy="861084"/>
          </a:xfrm>
          <a:prstGeom prst="rect">
            <a:avLst/>
          </a:prstGeom>
          <a:ln w="7619">
            <a:solidFill>
              <a:srgbClr val="000000"/>
            </a:solidFill>
          </a:ln>
        </p:spPr>
        <p:txBody>
          <a:bodyPr vert="horz" wrap="square" lIns="0" tIns="14556" rIns="0" bIns="0" rtlCol="0">
            <a:spAutoFit/>
          </a:bodyPr>
          <a:lstStyle/>
          <a:p>
            <a:pPr marL="70537">
              <a:lnSpc>
                <a:spcPts val="1137"/>
              </a:lnSpc>
              <a:spcBef>
                <a:spcPts val="115"/>
              </a:spcBef>
            </a:pPr>
            <a:r>
              <a:rPr sz="970" dirty="0">
                <a:latin typeface="Times New Roman"/>
                <a:cs typeface="Times New Roman"/>
              </a:rPr>
              <a:t>Nombre </a:t>
            </a:r>
            <a:r>
              <a:rPr sz="970" spc="-4" dirty="0">
                <a:latin typeface="Times New Roman"/>
                <a:cs typeface="Times New Roman"/>
              </a:rPr>
              <a:t>del proyecto: </a:t>
            </a:r>
            <a:r>
              <a:rPr sz="970" b="1" spc="-4" dirty="0">
                <a:latin typeface="Times New Roman"/>
                <a:cs typeface="Times New Roman"/>
              </a:rPr>
              <a:t>Identidad Escolar </a:t>
            </a:r>
            <a:r>
              <a:rPr sz="970" b="1" spc="-9" dirty="0">
                <a:latin typeface="Times New Roman"/>
                <a:cs typeface="Times New Roman"/>
              </a:rPr>
              <a:t>en </a:t>
            </a:r>
            <a:r>
              <a:rPr sz="970" b="1" spc="-13" dirty="0">
                <a:latin typeface="Times New Roman"/>
                <a:cs typeface="Times New Roman"/>
              </a:rPr>
              <a:t>el </a:t>
            </a:r>
            <a:r>
              <a:rPr sz="970" b="1" spc="-9" dirty="0">
                <a:latin typeface="Times New Roman"/>
                <a:cs typeface="Times New Roman"/>
              </a:rPr>
              <a:t>Instituto</a:t>
            </a:r>
            <a:r>
              <a:rPr sz="970" b="1" spc="57" dirty="0">
                <a:latin typeface="Times New Roman"/>
                <a:cs typeface="Times New Roman"/>
              </a:rPr>
              <a:t> </a:t>
            </a:r>
            <a:r>
              <a:rPr sz="970" b="1" dirty="0">
                <a:latin typeface="Times New Roman"/>
                <a:cs typeface="Times New Roman"/>
              </a:rPr>
              <a:t>Zaragoza</a:t>
            </a:r>
            <a:endParaRPr sz="970">
              <a:latin typeface="Times New Roman"/>
              <a:cs typeface="Times New Roman"/>
            </a:endParaRPr>
          </a:p>
          <a:p>
            <a:pPr marL="70537">
              <a:lnSpc>
                <a:spcPts val="1111"/>
              </a:lnSpc>
            </a:pPr>
            <a:r>
              <a:rPr sz="970" dirty="0">
                <a:latin typeface="Times New Roman"/>
                <a:cs typeface="Times New Roman"/>
              </a:rPr>
              <a:t>Nombre de </a:t>
            </a:r>
            <a:r>
              <a:rPr sz="970" spc="-4" dirty="0">
                <a:latin typeface="Times New Roman"/>
                <a:cs typeface="Times New Roman"/>
              </a:rPr>
              <a:t>los profesores </a:t>
            </a:r>
            <a:r>
              <a:rPr sz="970" dirty="0">
                <a:latin typeface="Times New Roman"/>
                <a:cs typeface="Times New Roman"/>
              </a:rPr>
              <a:t>y</a:t>
            </a:r>
            <a:r>
              <a:rPr sz="970" spc="-40" dirty="0">
                <a:latin typeface="Times New Roman"/>
                <a:cs typeface="Times New Roman"/>
              </a:rPr>
              <a:t> </a:t>
            </a:r>
            <a:r>
              <a:rPr sz="970" spc="-4" dirty="0">
                <a:latin typeface="Times New Roman"/>
                <a:cs typeface="Times New Roman"/>
              </a:rPr>
              <a:t>asignaturas:</a:t>
            </a:r>
            <a:endParaRPr sz="970">
              <a:latin typeface="Times New Roman"/>
              <a:cs typeface="Times New Roman"/>
            </a:endParaRPr>
          </a:p>
          <a:p>
            <a:pPr marL="2052845">
              <a:lnSpc>
                <a:spcPts val="1120"/>
              </a:lnSpc>
            </a:pPr>
            <a:r>
              <a:rPr sz="970" spc="-4" dirty="0">
                <a:latin typeface="Times New Roman"/>
                <a:cs typeface="Times New Roman"/>
              </a:rPr>
              <a:t>Edith Contreras Jiménez. Física</a:t>
            </a:r>
            <a:endParaRPr sz="970">
              <a:latin typeface="Times New Roman"/>
              <a:cs typeface="Times New Roman"/>
            </a:endParaRPr>
          </a:p>
          <a:p>
            <a:pPr marL="2052845">
              <a:lnSpc>
                <a:spcPts val="1120"/>
              </a:lnSpc>
            </a:pPr>
            <a:r>
              <a:rPr sz="970" spc="-4" dirty="0">
                <a:latin typeface="Times New Roman"/>
                <a:cs typeface="Times New Roman"/>
              </a:rPr>
              <a:t>Chávez Ramírez Ulises Salvador.</a:t>
            </a:r>
            <a:r>
              <a:rPr sz="970" spc="18" dirty="0">
                <a:latin typeface="Times New Roman"/>
                <a:cs typeface="Times New Roman"/>
              </a:rPr>
              <a:t> </a:t>
            </a:r>
            <a:r>
              <a:rPr sz="970" spc="-4" dirty="0">
                <a:latin typeface="Times New Roman"/>
                <a:cs typeface="Times New Roman"/>
              </a:rPr>
              <a:t>Geografía</a:t>
            </a:r>
            <a:endParaRPr sz="970">
              <a:latin typeface="Times New Roman"/>
              <a:cs typeface="Times New Roman"/>
            </a:endParaRPr>
          </a:p>
          <a:p>
            <a:pPr marL="2052845" marR="3246933">
              <a:lnSpc>
                <a:spcPts val="1146"/>
              </a:lnSpc>
              <a:spcBef>
                <a:spcPts val="26"/>
              </a:spcBef>
            </a:pPr>
            <a:r>
              <a:rPr sz="970" spc="-4" dirty="0">
                <a:latin typeface="Times New Roman"/>
                <a:cs typeface="Times New Roman"/>
              </a:rPr>
              <a:t>Fernández Guerrero Magda Roció. Orientación Educativa  Nava Granados Beatriz. Laboratorista Escolar</a:t>
            </a:r>
            <a:endParaRPr sz="970">
              <a:latin typeface="Times New Roman"/>
              <a:cs typeface="Times New Roman"/>
            </a:endParaRPr>
          </a:p>
        </p:txBody>
      </p:sp>
      <p:sp>
        <p:nvSpPr>
          <p:cNvPr id="4" name="object 4"/>
          <p:cNvSpPr txBox="1"/>
          <p:nvPr/>
        </p:nvSpPr>
        <p:spPr>
          <a:xfrm>
            <a:off x="2190579" y="3402688"/>
            <a:ext cx="1331852" cy="147049"/>
          </a:xfrm>
          <a:prstGeom prst="rect">
            <a:avLst/>
          </a:prstGeom>
        </p:spPr>
        <p:txBody>
          <a:bodyPr vert="horz" wrap="square" lIns="0" tIns="11197" rIns="0" bIns="0" rtlCol="0">
            <a:spAutoFit/>
          </a:bodyPr>
          <a:lstStyle/>
          <a:p>
            <a:pPr marL="11196">
              <a:spcBef>
                <a:spcPts val="88"/>
              </a:spcBef>
              <a:tabLst>
                <a:tab pos="223367" algn="l"/>
              </a:tabLst>
            </a:pPr>
            <a:r>
              <a:rPr sz="882" b="1" spc="-13" dirty="0">
                <a:latin typeface="Times New Roman"/>
                <a:cs typeface="Times New Roman"/>
              </a:rPr>
              <a:t>I</a:t>
            </a:r>
            <a:r>
              <a:rPr sz="882" b="1" dirty="0">
                <a:latin typeface="Times New Roman"/>
                <a:cs typeface="Times New Roman"/>
              </a:rPr>
              <a:t>.	</a:t>
            </a:r>
            <a:r>
              <a:rPr sz="882" b="1" spc="-13" dirty="0">
                <a:latin typeface="Times New Roman"/>
                <a:cs typeface="Times New Roman"/>
              </a:rPr>
              <a:t>F</a:t>
            </a:r>
            <a:r>
              <a:rPr sz="882" b="1" spc="-4" dirty="0">
                <a:latin typeface="Times New Roman"/>
                <a:cs typeface="Times New Roman"/>
              </a:rPr>
              <a:t>U</a:t>
            </a:r>
            <a:r>
              <a:rPr sz="882" b="1" spc="-9" dirty="0">
                <a:latin typeface="Times New Roman"/>
                <a:cs typeface="Times New Roman"/>
              </a:rPr>
              <a:t>N</a:t>
            </a:r>
            <a:r>
              <a:rPr sz="882" b="1" spc="-4" dirty="0">
                <a:latin typeface="Times New Roman"/>
                <a:cs typeface="Times New Roman"/>
              </a:rPr>
              <a:t>D</a:t>
            </a:r>
            <a:r>
              <a:rPr sz="882" b="1" spc="-9" dirty="0">
                <a:latin typeface="Times New Roman"/>
                <a:cs typeface="Times New Roman"/>
              </a:rPr>
              <a:t>A</a:t>
            </a:r>
            <a:r>
              <a:rPr sz="882" b="1" spc="13" dirty="0">
                <a:latin typeface="Times New Roman"/>
                <a:cs typeface="Times New Roman"/>
              </a:rPr>
              <a:t>M</a:t>
            </a:r>
            <a:r>
              <a:rPr sz="882" b="1" spc="-9" dirty="0">
                <a:latin typeface="Times New Roman"/>
                <a:cs typeface="Times New Roman"/>
              </a:rPr>
              <a:t>E</a:t>
            </a:r>
            <a:r>
              <a:rPr sz="882" b="1" spc="-4" dirty="0">
                <a:latin typeface="Times New Roman"/>
                <a:cs typeface="Times New Roman"/>
              </a:rPr>
              <a:t>N</a:t>
            </a:r>
            <a:r>
              <a:rPr sz="882" b="1" spc="-13" dirty="0">
                <a:latin typeface="Times New Roman"/>
                <a:cs typeface="Times New Roman"/>
              </a:rPr>
              <a:t>T</a:t>
            </a:r>
            <a:r>
              <a:rPr sz="882" b="1" spc="-4" dirty="0">
                <a:latin typeface="Times New Roman"/>
                <a:cs typeface="Times New Roman"/>
              </a:rPr>
              <a:t>A</a:t>
            </a:r>
            <a:r>
              <a:rPr sz="882" b="1" spc="-9" dirty="0">
                <a:latin typeface="Times New Roman"/>
                <a:cs typeface="Times New Roman"/>
              </a:rPr>
              <a:t>C</a:t>
            </a:r>
            <a:r>
              <a:rPr sz="882" b="1" spc="-13" dirty="0">
                <a:latin typeface="Times New Roman"/>
                <a:cs typeface="Times New Roman"/>
              </a:rPr>
              <a:t>I</a:t>
            </a:r>
            <a:r>
              <a:rPr sz="882" b="1" spc="-4" dirty="0">
                <a:latin typeface="Times New Roman"/>
                <a:cs typeface="Times New Roman"/>
              </a:rPr>
              <a:t>ÓN</a:t>
            </a:r>
            <a:endParaRPr sz="882">
              <a:latin typeface="Times New Roman"/>
              <a:cs typeface="Times New Roman"/>
            </a:endParaRPr>
          </a:p>
        </p:txBody>
      </p:sp>
      <p:sp>
        <p:nvSpPr>
          <p:cNvPr id="5" name="object 5"/>
          <p:cNvSpPr txBox="1"/>
          <p:nvPr/>
        </p:nvSpPr>
        <p:spPr>
          <a:xfrm>
            <a:off x="2131236" y="3562801"/>
            <a:ext cx="8155702" cy="456815"/>
          </a:xfrm>
          <a:prstGeom prst="rect">
            <a:avLst/>
          </a:prstGeom>
          <a:ln w="7619">
            <a:solidFill>
              <a:srgbClr val="000000"/>
            </a:solidFill>
          </a:ln>
        </p:spPr>
        <p:txBody>
          <a:bodyPr vert="horz" wrap="square" lIns="0" tIns="5039" rIns="0" bIns="0" rtlCol="0">
            <a:spAutoFit/>
          </a:bodyPr>
          <a:lstStyle/>
          <a:p>
            <a:pPr>
              <a:spcBef>
                <a:spcPts val="40"/>
              </a:spcBef>
            </a:pPr>
            <a:endParaRPr sz="1102">
              <a:latin typeface="Times New Roman"/>
              <a:cs typeface="Times New Roman"/>
            </a:endParaRPr>
          </a:p>
          <a:p>
            <a:pPr marL="70537" marR="518390">
              <a:lnSpc>
                <a:spcPts val="1111"/>
              </a:lnSpc>
            </a:pPr>
            <a:r>
              <a:rPr sz="970" spc="-4" dirty="0">
                <a:latin typeface="Times New Roman"/>
                <a:cs typeface="Times New Roman"/>
              </a:rPr>
              <a:t>Este proyecto </a:t>
            </a:r>
            <a:r>
              <a:rPr sz="970" spc="-9" dirty="0">
                <a:latin typeface="Times New Roman"/>
                <a:cs typeface="Times New Roman"/>
              </a:rPr>
              <a:t>se </a:t>
            </a:r>
            <a:r>
              <a:rPr sz="970" dirty="0">
                <a:latin typeface="Times New Roman"/>
                <a:cs typeface="Times New Roman"/>
              </a:rPr>
              <a:t>da </a:t>
            </a:r>
            <a:r>
              <a:rPr sz="970" spc="4" dirty="0">
                <a:latin typeface="Times New Roman"/>
                <a:cs typeface="Times New Roman"/>
              </a:rPr>
              <a:t>en </a:t>
            </a:r>
            <a:r>
              <a:rPr sz="970" spc="-4" dirty="0">
                <a:latin typeface="Times New Roman"/>
                <a:cs typeface="Times New Roman"/>
              </a:rPr>
              <a:t>base </a:t>
            </a:r>
            <a:r>
              <a:rPr sz="970" dirty="0">
                <a:latin typeface="Times New Roman"/>
                <a:cs typeface="Times New Roman"/>
              </a:rPr>
              <a:t>a </a:t>
            </a:r>
            <a:r>
              <a:rPr sz="970" spc="4" dirty="0">
                <a:latin typeface="Times New Roman"/>
                <a:cs typeface="Times New Roman"/>
              </a:rPr>
              <a:t>la </a:t>
            </a:r>
            <a:r>
              <a:rPr sz="970" spc="-4" dirty="0">
                <a:latin typeface="Times New Roman"/>
                <a:cs typeface="Times New Roman"/>
              </a:rPr>
              <a:t>necesidad </a:t>
            </a:r>
            <a:r>
              <a:rPr sz="970" dirty="0">
                <a:latin typeface="Times New Roman"/>
                <a:cs typeface="Times New Roman"/>
              </a:rPr>
              <a:t>de </a:t>
            </a:r>
            <a:r>
              <a:rPr sz="970" spc="-4" dirty="0">
                <a:latin typeface="Times New Roman"/>
                <a:cs typeface="Times New Roman"/>
              </a:rPr>
              <a:t>hacer conciencia del cuidado </a:t>
            </a:r>
            <a:r>
              <a:rPr sz="970" dirty="0">
                <a:latin typeface="Times New Roman"/>
                <a:cs typeface="Times New Roman"/>
              </a:rPr>
              <a:t>y </a:t>
            </a:r>
            <a:r>
              <a:rPr sz="970" spc="-4" dirty="0">
                <a:latin typeface="Times New Roman"/>
                <a:cs typeface="Times New Roman"/>
              </a:rPr>
              <a:t>embellecimiento </a:t>
            </a:r>
            <a:r>
              <a:rPr sz="970" dirty="0">
                <a:latin typeface="Times New Roman"/>
                <a:cs typeface="Times New Roman"/>
              </a:rPr>
              <a:t>de </a:t>
            </a:r>
            <a:r>
              <a:rPr sz="970" spc="22" dirty="0">
                <a:latin typeface="Times New Roman"/>
                <a:cs typeface="Times New Roman"/>
              </a:rPr>
              <a:t>un </a:t>
            </a:r>
            <a:r>
              <a:rPr sz="970" spc="-9" dirty="0">
                <a:latin typeface="Times New Roman"/>
                <a:cs typeface="Times New Roman"/>
              </a:rPr>
              <a:t>área </a:t>
            </a:r>
            <a:r>
              <a:rPr sz="970" spc="-4" dirty="0">
                <a:latin typeface="Times New Roman"/>
                <a:cs typeface="Times New Roman"/>
              </a:rPr>
              <a:t>verde del Instituto Zaragoza así como </a:t>
            </a:r>
            <a:r>
              <a:rPr sz="970" spc="-9" dirty="0">
                <a:latin typeface="Times New Roman"/>
                <a:cs typeface="Times New Roman"/>
              </a:rPr>
              <a:t>generar </a:t>
            </a:r>
            <a:r>
              <a:rPr sz="970" spc="-4" dirty="0">
                <a:latin typeface="Times New Roman"/>
                <a:cs typeface="Times New Roman"/>
              </a:rPr>
              <a:t>la  </a:t>
            </a:r>
            <a:r>
              <a:rPr sz="970" spc="-9" dirty="0">
                <a:latin typeface="Times New Roman"/>
                <a:cs typeface="Times New Roman"/>
              </a:rPr>
              <a:t>identidad </a:t>
            </a:r>
            <a:r>
              <a:rPr sz="970" spc="-4" dirty="0">
                <a:latin typeface="Times New Roman"/>
                <a:cs typeface="Times New Roman"/>
              </a:rPr>
              <a:t>institucional </a:t>
            </a:r>
            <a:r>
              <a:rPr sz="970" dirty="0">
                <a:latin typeface="Times New Roman"/>
                <a:cs typeface="Times New Roman"/>
              </a:rPr>
              <a:t>de </a:t>
            </a:r>
            <a:r>
              <a:rPr sz="970" spc="-4" dirty="0">
                <a:latin typeface="Times New Roman"/>
                <a:cs typeface="Times New Roman"/>
              </a:rPr>
              <a:t>los alumnos </a:t>
            </a:r>
            <a:r>
              <a:rPr sz="970" dirty="0">
                <a:latin typeface="Times New Roman"/>
                <a:cs typeface="Times New Roman"/>
              </a:rPr>
              <a:t>y </a:t>
            </a:r>
            <a:r>
              <a:rPr sz="970" spc="4" dirty="0">
                <a:latin typeface="Times New Roman"/>
                <a:cs typeface="Times New Roman"/>
              </a:rPr>
              <a:t>la</a:t>
            </a:r>
            <a:r>
              <a:rPr sz="970" dirty="0">
                <a:latin typeface="Times New Roman"/>
                <a:cs typeface="Times New Roman"/>
              </a:rPr>
              <a:t> </a:t>
            </a:r>
            <a:r>
              <a:rPr sz="970" spc="-4" dirty="0">
                <a:latin typeface="Times New Roman"/>
                <a:cs typeface="Times New Roman"/>
              </a:rPr>
              <a:t>comunidad.</a:t>
            </a:r>
            <a:endParaRPr sz="970">
              <a:latin typeface="Times New Roman"/>
              <a:cs typeface="Times New Roman"/>
            </a:endParaRPr>
          </a:p>
        </p:txBody>
      </p:sp>
      <p:sp>
        <p:nvSpPr>
          <p:cNvPr id="6" name="object 6"/>
          <p:cNvSpPr txBox="1"/>
          <p:nvPr/>
        </p:nvSpPr>
        <p:spPr>
          <a:xfrm>
            <a:off x="2190578" y="4497049"/>
            <a:ext cx="2867147" cy="147049"/>
          </a:xfrm>
          <a:prstGeom prst="rect">
            <a:avLst/>
          </a:prstGeom>
        </p:spPr>
        <p:txBody>
          <a:bodyPr vert="horz" wrap="square" lIns="0" tIns="11197" rIns="0" bIns="0" rtlCol="0">
            <a:spAutoFit/>
          </a:bodyPr>
          <a:lstStyle/>
          <a:p>
            <a:pPr marL="11196">
              <a:spcBef>
                <a:spcPts val="88"/>
              </a:spcBef>
              <a:tabLst>
                <a:tab pos="239601" algn="l"/>
              </a:tabLst>
            </a:pPr>
            <a:r>
              <a:rPr sz="882" b="1" spc="-9" dirty="0">
                <a:latin typeface="Times New Roman"/>
                <a:cs typeface="Times New Roman"/>
              </a:rPr>
              <a:t>II.	</a:t>
            </a:r>
            <a:r>
              <a:rPr sz="882" b="1" spc="-4" dirty="0">
                <a:latin typeface="Times New Roman"/>
                <a:cs typeface="Times New Roman"/>
              </a:rPr>
              <a:t>OBJETIVO GENERAL DE </a:t>
            </a:r>
            <a:r>
              <a:rPr sz="882" b="1" spc="-9" dirty="0" smtClean="0">
                <a:latin typeface="Times New Roman"/>
                <a:cs typeface="Times New Roman"/>
              </a:rPr>
              <a:t>L</a:t>
            </a:r>
            <a:r>
              <a:rPr lang="es-MX" sz="882" b="1" spc="-9" dirty="0" smtClean="0">
                <a:latin typeface="Times New Roman"/>
                <a:cs typeface="Times New Roman"/>
              </a:rPr>
              <a:t>A PIMERA</a:t>
            </a:r>
            <a:r>
              <a:rPr sz="882" b="1" spc="9" dirty="0" smtClean="0">
                <a:latin typeface="Times New Roman"/>
                <a:cs typeface="Times New Roman"/>
              </a:rPr>
              <a:t> </a:t>
            </a:r>
            <a:r>
              <a:rPr sz="882" b="1" spc="-4" dirty="0">
                <a:latin typeface="Times New Roman"/>
                <a:cs typeface="Times New Roman"/>
              </a:rPr>
              <a:t>FASE</a:t>
            </a:r>
            <a:endParaRPr sz="882" dirty="0">
              <a:latin typeface="Times New Roman"/>
              <a:cs typeface="Times New Roman"/>
            </a:endParaRPr>
          </a:p>
        </p:txBody>
      </p:sp>
      <p:sp>
        <p:nvSpPr>
          <p:cNvPr id="7" name="object 7"/>
          <p:cNvSpPr txBox="1"/>
          <p:nvPr/>
        </p:nvSpPr>
        <p:spPr>
          <a:xfrm>
            <a:off x="2131236" y="4716625"/>
            <a:ext cx="8155702" cy="290103"/>
          </a:xfrm>
          <a:prstGeom prst="rect">
            <a:avLst/>
          </a:prstGeom>
          <a:ln w="7619">
            <a:solidFill>
              <a:srgbClr val="000000"/>
            </a:solidFill>
          </a:ln>
        </p:spPr>
        <p:txBody>
          <a:bodyPr vert="horz" wrap="square" lIns="0" tIns="5039" rIns="0" bIns="0" rtlCol="0">
            <a:spAutoFit/>
          </a:bodyPr>
          <a:lstStyle/>
          <a:p>
            <a:pPr>
              <a:spcBef>
                <a:spcPts val="40"/>
              </a:spcBef>
            </a:pPr>
            <a:endParaRPr sz="970">
              <a:latin typeface="Times New Roman"/>
              <a:cs typeface="Times New Roman"/>
            </a:endParaRPr>
          </a:p>
          <a:p>
            <a:pPr marL="99647"/>
            <a:r>
              <a:rPr sz="882" b="1" spc="-4" dirty="0">
                <a:latin typeface="Times New Roman"/>
                <a:cs typeface="Times New Roman"/>
              </a:rPr>
              <a:t>Elaborar </a:t>
            </a:r>
            <a:r>
              <a:rPr sz="882" b="1" spc="4" dirty="0">
                <a:latin typeface="Times New Roman"/>
                <a:cs typeface="Times New Roman"/>
              </a:rPr>
              <a:t>el </a:t>
            </a:r>
            <a:r>
              <a:rPr sz="882" b="1" spc="-4" dirty="0">
                <a:latin typeface="Times New Roman"/>
                <a:cs typeface="Times New Roman"/>
              </a:rPr>
              <a:t>prototipo del escudo en tamaño </a:t>
            </a:r>
            <a:r>
              <a:rPr sz="882" b="1" spc="-9" dirty="0">
                <a:latin typeface="Times New Roman"/>
                <a:cs typeface="Times New Roman"/>
              </a:rPr>
              <a:t>real </a:t>
            </a:r>
            <a:r>
              <a:rPr sz="882" b="1" spc="-4" dirty="0">
                <a:latin typeface="Times New Roman"/>
                <a:cs typeface="Times New Roman"/>
              </a:rPr>
              <a:t>por computadora para delimitar </a:t>
            </a:r>
            <a:r>
              <a:rPr sz="882" b="1" dirty="0">
                <a:latin typeface="Times New Roman"/>
                <a:cs typeface="Times New Roman"/>
              </a:rPr>
              <a:t>y </a:t>
            </a:r>
            <a:r>
              <a:rPr sz="882" b="1" spc="-4" dirty="0">
                <a:latin typeface="Times New Roman"/>
                <a:cs typeface="Times New Roman"/>
              </a:rPr>
              <a:t>colocar </a:t>
            </a:r>
            <a:r>
              <a:rPr sz="882" b="1" spc="-9" dirty="0">
                <a:latin typeface="Times New Roman"/>
                <a:cs typeface="Times New Roman"/>
              </a:rPr>
              <a:t>la </a:t>
            </a:r>
            <a:r>
              <a:rPr sz="882" b="1" dirty="0">
                <a:latin typeface="Times New Roman"/>
                <a:cs typeface="Times New Roman"/>
              </a:rPr>
              <a:t>piedra </a:t>
            </a:r>
            <a:r>
              <a:rPr sz="882" b="1" spc="-4" dirty="0">
                <a:latin typeface="Times New Roman"/>
                <a:cs typeface="Times New Roman"/>
              </a:rPr>
              <a:t>formado el escudo</a:t>
            </a:r>
            <a:r>
              <a:rPr sz="882" b="1" spc="88" dirty="0">
                <a:latin typeface="Times New Roman"/>
                <a:cs typeface="Times New Roman"/>
              </a:rPr>
              <a:t> </a:t>
            </a:r>
            <a:r>
              <a:rPr sz="882" b="1" dirty="0">
                <a:latin typeface="Times New Roman"/>
                <a:cs typeface="Times New Roman"/>
              </a:rPr>
              <a:t>institucional</a:t>
            </a:r>
            <a:endParaRPr sz="882">
              <a:latin typeface="Times New Roman"/>
              <a:cs typeface="Times New Roman"/>
            </a:endParaRPr>
          </a:p>
        </p:txBody>
      </p:sp>
      <p:sp>
        <p:nvSpPr>
          <p:cNvPr id="8" name="object 8"/>
          <p:cNvSpPr/>
          <p:nvPr/>
        </p:nvSpPr>
        <p:spPr>
          <a:xfrm>
            <a:off x="2209104" y="962952"/>
            <a:ext cx="707226" cy="683495"/>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397542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36834" y="712336"/>
          <a:ext cx="8134987" cy="2107888"/>
        </p:xfrm>
        <a:graphic>
          <a:graphicData uri="http://schemas.openxmlformats.org/drawingml/2006/table">
            <a:tbl>
              <a:tblPr firstRow="1" bandRow="1">
                <a:tableStyleId>{2D5ABB26-0587-4C30-8999-92F81FD0307C}</a:tableStyleId>
              </a:tblPr>
              <a:tblGrid>
                <a:gridCol w="1171738"/>
                <a:gridCol w="2894356"/>
                <a:gridCol w="2034446"/>
                <a:gridCol w="2034447"/>
              </a:tblGrid>
              <a:tr h="339821">
                <a:tc>
                  <a:txBody>
                    <a:bodyPr/>
                    <a:lstStyle/>
                    <a:p>
                      <a:pPr marL="314960">
                        <a:lnSpc>
                          <a:spcPct val="100000"/>
                        </a:lnSpc>
                        <a:spcBef>
                          <a:spcPts val="910"/>
                        </a:spcBef>
                      </a:pPr>
                      <a:r>
                        <a:rPr sz="900" spc="-5" dirty="0">
                          <a:latin typeface="Times New Roman"/>
                          <a:cs typeface="Times New Roman"/>
                        </a:rPr>
                        <a:t>DISCIPLINA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910"/>
                        </a:spcBef>
                      </a:pPr>
                      <a:r>
                        <a:rPr sz="900" spc="-5" dirty="0">
                          <a:latin typeface="Times New Roman"/>
                          <a:cs typeface="Times New Roman"/>
                        </a:rPr>
                        <a:t>FÍSICA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75970" algn="r">
                        <a:lnSpc>
                          <a:spcPct val="100000"/>
                        </a:lnSpc>
                        <a:spcBef>
                          <a:spcPts val="910"/>
                        </a:spcBef>
                      </a:pPr>
                      <a:r>
                        <a:rPr sz="900" dirty="0">
                          <a:latin typeface="Times New Roman"/>
                          <a:cs typeface="Times New Roman"/>
                        </a:rPr>
                        <a:t>G</a:t>
                      </a:r>
                      <a:r>
                        <a:rPr sz="900" spc="5" dirty="0">
                          <a:latin typeface="Times New Roman"/>
                          <a:cs typeface="Times New Roman"/>
                        </a:rPr>
                        <a:t>E</a:t>
                      </a:r>
                      <a:r>
                        <a:rPr sz="900" dirty="0">
                          <a:latin typeface="Times New Roman"/>
                          <a:cs typeface="Times New Roman"/>
                        </a:rPr>
                        <a:t>O</a:t>
                      </a:r>
                      <a:r>
                        <a:rPr sz="900" spc="-5" dirty="0">
                          <a:latin typeface="Times New Roman"/>
                          <a:cs typeface="Times New Roman"/>
                        </a:rPr>
                        <a:t>G</a:t>
                      </a:r>
                      <a:r>
                        <a:rPr sz="900" spc="-10" dirty="0">
                          <a:latin typeface="Times New Roman"/>
                          <a:cs typeface="Times New Roman"/>
                        </a:rPr>
                        <a:t>R</a:t>
                      </a:r>
                      <a:r>
                        <a:rPr sz="900" dirty="0">
                          <a:latin typeface="Times New Roman"/>
                          <a:cs typeface="Times New Roman"/>
                        </a:rPr>
                        <a:t>A</a:t>
                      </a:r>
                      <a:r>
                        <a:rPr sz="900" spc="-20" dirty="0">
                          <a:latin typeface="Times New Roman"/>
                          <a:cs typeface="Times New Roman"/>
                        </a:rPr>
                        <a:t>F</a:t>
                      </a:r>
                      <a:r>
                        <a:rPr sz="900" spc="25" dirty="0">
                          <a:latin typeface="Times New Roman"/>
                          <a:cs typeface="Times New Roman"/>
                        </a:rPr>
                        <a:t>Í</a:t>
                      </a:r>
                      <a:r>
                        <a:rPr sz="900" dirty="0">
                          <a:latin typeface="Times New Roman"/>
                          <a:cs typeface="Times New Roman"/>
                        </a:rPr>
                        <a:t>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0">
                        <a:lnSpc>
                          <a:spcPct val="100000"/>
                        </a:lnSpc>
                        <a:spcBef>
                          <a:spcPts val="910"/>
                        </a:spcBef>
                      </a:pPr>
                      <a:r>
                        <a:rPr sz="900" spc="-5" dirty="0">
                          <a:latin typeface="Times New Roman"/>
                          <a:cs typeface="Times New Roman"/>
                        </a:rPr>
                        <a:t>ORIENTACIÓN</a:t>
                      </a:r>
                      <a:r>
                        <a:rPr sz="900" dirty="0">
                          <a:latin typeface="Times New Roman"/>
                          <a:cs typeface="Times New Roman"/>
                        </a:rPr>
                        <a:t> </a:t>
                      </a:r>
                      <a:r>
                        <a:rPr sz="900" spc="-5" dirty="0">
                          <a:latin typeface="Times New Roman"/>
                          <a:cs typeface="Times New Roman"/>
                        </a:rPr>
                        <a:t>EDICATIVA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412039">
                <a:tc>
                  <a:txBody>
                    <a:bodyPr/>
                    <a:lstStyle/>
                    <a:p>
                      <a:pPr marL="73660" marR="144780">
                        <a:lnSpc>
                          <a:spcPts val="1140"/>
                        </a:lnSpc>
                        <a:spcBef>
                          <a:spcPts val="695"/>
                        </a:spcBef>
                      </a:pPr>
                      <a:r>
                        <a:rPr sz="900" spc="-5" dirty="0">
                          <a:latin typeface="Times New Roman"/>
                          <a:cs typeface="Times New Roman"/>
                        </a:rPr>
                        <a:t>1.-Contenido </a:t>
                      </a:r>
                      <a:r>
                        <a:rPr sz="900" dirty="0">
                          <a:latin typeface="Times New Roman"/>
                          <a:cs typeface="Times New Roman"/>
                        </a:rPr>
                        <a:t>/</a:t>
                      </a:r>
                      <a:r>
                        <a:rPr sz="900" spc="-40" dirty="0">
                          <a:latin typeface="Times New Roman"/>
                          <a:cs typeface="Times New Roman"/>
                        </a:rPr>
                        <a:t> </a:t>
                      </a:r>
                      <a:r>
                        <a:rPr sz="900" spc="-5" dirty="0">
                          <a:latin typeface="Times New Roman"/>
                          <a:cs typeface="Times New Roman"/>
                        </a:rPr>
                        <a:t>Temas  Involucrados</a:t>
                      </a:r>
                      <a:endParaRPr sz="900">
                        <a:latin typeface="Times New Roman"/>
                        <a:cs typeface="Times New Roman"/>
                      </a:endParaRPr>
                    </a:p>
                  </a:txBody>
                  <a:tcPr marL="0" marR="0" marT="7781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30860" indent="-228600">
                        <a:lnSpc>
                          <a:spcPct val="100000"/>
                        </a:lnSpc>
                        <a:spcBef>
                          <a:spcPts val="30"/>
                        </a:spcBef>
                        <a:buFont typeface="Arial"/>
                        <a:buChar char="-"/>
                        <a:tabLst>
                          <a:tab pos="530225" algn="l"/>
                          <a:tab pos="530860" algn="l"/>
                        </a:tabLst>
                      </a:pPr>
                      <a:r>
                        <a:rPr sz="900" spc="-5" dirty="0">
                          <a:latin typeface="Times New Roman"/>
                          <a:cs typeface="Times New Roman"/>
                        </a:rPr>
                        <a:t>Sustentabilidad.</a:t>
                      </a:r>
                      <a:endParaRPr sz="900">
                        <a:latin typeface="Times New Roman"/>
                        <a:cs typeface="Times New Roman"/>
                      </a:endParaRPr>
                    </a:p>
                    <a:p>
                      <a:pPr marL="530860" indent="-228600">
                        <a:lnSpc>
                          <a:spcPct val="100000"/>
                        </a:lnSpc>
                        <a:spcBef>
                          <a:spcPts val="20"/>
                        </a:spcBef>
                        <a:buFont typeface="Arial"/>
                        <a:buChar char="-"/>
                        <a:tabLst>
                          <a:tab pos="530225" algn="l"/>
                          <a:tab pos="530860" algn="l"/>
                        </a:tabLst>
                      </a:pPr>
                      <a:r>
                        <a:rPr sz="900" spc="-10" dirty="0">
                          <a:latin typeface="Times New Roman"/>
                          <a:cs typeface="Times New Roman"/>
                        </a:rPr>
                        <a:t>Manejo </a:t>
                      </a:r>
                      <a:r>
                        <a:rPr sz="900" dirty="0">
                          <a:latin typeface="Times New Roman"/>
                          <a:cs typeface="Times New Roman"/>
                        </a:rPr>
                        <a:t>de</a:t>
                      </a:r>
                      <a:r>
                        <a:rPr sz="900" spc="35" dirty="0">
                          <a:latin typeface="Times New Roman"/>
                          <a:cs typeface="Times New Roman"/>
                        </a:rPr>
                        <a:t> </a:t>
                      </a:r>
                      <a:r>
                        <a:rPr sz="900" spc="-5" dirty="0">
                          <a:latin typeface="Times New Roman"/>
                          <a:cs typeface="Times New Roman"/>
                        </a:rPr>
                        <a:t>ángulos</a:t>
                      </a:r>
                      <a:endParaRPr sz="900">
                        <a:latin typeface="Times New Roman"/>
                        <a:cs typeface="Times New Roman"/>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85495" algn="r">
                        <a:lnSpc>
                          <a:spcPct val="100000"/>
                        </a:lnSpc>
                        <a:spcBef>
                          <a:spcPts val="30"/>
                        </a:spcBef>
                        <a:tabLst>
                          <a:tab pos="228600" algn="l"/>
                        </a:tabLst>
                      </a:pPr>
                      <a:r>
                        <a:rPr sz="900" spc="-5" dirty="0">
                          <a:latin typeface="Arial"/>
                          <a:cs typeface="Arial"/>
                        </a:rPr>
                        <a:t>-	</a:t>
                      </a:r>
                      <a:r>
                        <a:rPr sz="900" spc="-5" dirty="0">
                          <a:latin typeface="Times New Roman"/>
                          <a:cs typeface="Times New Roman"/>
                        </a:rPr>
                        <a:t>Recursos</a:t>
                      </a:r>
                      <a:r>
                        <a:rPr sz="900" spc="-65" dirty="0">
                          <a:latin typeface="Times New Roman"/>
                          <a:cs typeface="Times New Roman"/>
                        </a:rPr>
                        <a:t> </a:t>
                      </a:r>
                      <a:r>
                        <a:rPr sz="900" spc="-5" dirty="0">
                          <a:latin typeface="Times New Roman"/>
                          <a:cs typeface="Times New Roman"/>
                        </a:rPr>
                        <a:t>naturales.</a:t>
                      </a:r>
                      <a:endParaRPr sz="900">
                        <a:latin typeface="Times New Roman"/>
                        <a:cs typeface="Times New Roman"/>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29590" marR="318770" indent="-228600">
                        <a:lnSpc>
                          <a:spcPts val="1140"/>
                        </a:lnSpc>
                        <a:spcBef>
                          <a:spcPts val="114"/>
                        </a:spcBef>
                        <a:tabLst>
                          <a:tab pos="528955" algn="l"/>
                        </a:tabLst>
                      </a:pPr>
                      <a:r>
                        <a:rPr sz="900" spc="-5" dirty="0">
                          <a:latin typeface="Arial"/>
                          <a:cs typeface="Arial"/>
                        </a:rPr>
                        <a:t>-	</a:t>
                      </a:r>
                      <a:r>
                        <a:rPr sz="900" spc="-5" dirty="0">
                          <a:latin typeface="Times New Roman"/>
                          <a:cs typeface="Times New Roman"/>
                        </a:rPr>
                        <a:t>Construcción </a:t>
                      </a:r>
                      <a:r>
                        <a:rPr sz="900" dirty="0">
                          <a:latin typeface="Times New Roman"/>
                          <a:cs typeface="Times New Roman"/>
                        </a:rPr>
                        <a:t>de </a:t>
                      </a:r>
                      <a:r>
                        <a:rPr sz="900" spc="-20" dirty="0">
                          <a:latin typeface="Times New Roman"/>
                          <a:cs typeface="Times New Roman"/>
                        </a:rPr>
                        <a:t>la </a:t>
                      </a:r>
                      <a:r>
                        <a:rPr sz="900" spc="-10" dirty="0">
                          <a:latin typeface="Times New Roman"/>
                          <a:cs typeface="Times New Roman"/>
                        </a:rPr>
                        <a:t>identidad  </a:t>
                      </a:r>
                      <a:r>
                        <a:rPr sz="900" spc="-5" dirty="0">
                          <a:latin typeface="Times New Roman"/>
                          <a:cs typeface="Times New Roman"/>
                        </a:rPr>
                        <a:t>preparatoriana.</a:t>
                      </a:r>
                      <a:endParaRPr sz="900">
                        <a:latin typeface="Times New Roman"/>
                        <a:cs typeface="Times New Roman"/>
                      </a:endParaRPr>
                    </a:p>
                    <a:p>
                      <a:pPr marL="300990">
                        <a:lnSpc>
                          <a:spcPts val="1170"/>
                        </a:lnSpc>
                        <a:spcBef>
                          <a:spcPts val="15"/>
                        </a:spcBef>
                      </a:pPr>
                      <a:r>
                        <a:rPr sz="900" dirty="0">
                          <a:latin typeface="Arial"/>
                          <a:cs typeface="Arial"/>
                        </a:rPr>
                        <a:t>-</a:t>
                      </a:r>
                      <a:endParaRPr sz="900">
                        <a:latin typeface="Arial"/>
                        <a:cs typeface="Arial"/>
                      </a:endParaRPr>
                    </a:p>
                  </a:txBody>
                  <a:tcPr marL="0" marR="0" marT="12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1307779">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0"/>
                        </a:spcBef>
                      </a:pPr>
                      <a:endParaRPr sz="1000">
                        <a:latin typeface="Times New Roman"/>
                        <a:cs typeface="Times New Roman"/>
                      </a:endParaRPr>
                    </a:p>
                    <a:p>
                      <a:pPr marL="73660">
                        <a:lnSpc>
                          <a:spcPct val="100000"/>
                        </a:lnSpc>
                      </a:pPr>
                      <a:r>
                        <a:rPr sz="900" dirty="0">
                          <a:latin typeface="Times New Roman"/>
                          <a:cs typeface="Times New Roman"/>
                        </a:rPr>
                        <a:t>2.-</a:t>
                      </a:r>
                      <a:r>
                        <a:rPr sz="900" spc="10" dirty="0">
                          <a:latin typeface="Times New Roman"/>
                          <a:cs typeface="Times New Roman"/>
                        </a:rPr>
                        <a:t> </a:t>
                      </a:r>
                      <a:r>
                        <a:rPr sz="900" spc="-5" dirty="0">
                          <a:latin typeface="Times New Roman"/>
                          <a:cs typeface="Times New Roman"/>
                        </a:rPr>
                        <a:t>Objetivos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025" marR="520700">
                        <a:lnSpc>
                          <a:spcPts val="2300"/>
                        </a:lnSpc>
                        <a:spcBef>
                          <a:spcPts val="250"/>
                        </a:spcBef>
                      </a:pPr>
                      <a:r>
                        <a:rPr sz="900" dirty="0">
                          <a:latin typeface="Times New Roman"/>
                          <a:cs typeface="Times New Roman"/>
                        </a:rPr>
                        <a:t>El </a:t>
                      </a:r>
                      <a:r>
                        <a:rPr sz="900" spc="-5" dirty="0">
                          <a:latin typeface="Times New Roman"/>
                          <a:cs typeface="Times New Roman"/>
                        </a:rPr>
                        <a:t>alumno debe calcular </a:t>
                      </a:r>
                      <a:r>
                        <a:rPr sz="900" spc="5" dirty="0">
                          <a:latin typeface="Times New Roman"/>
                          <a:cs typeface="Times New Roman"/>
                        </a:rPr>
                        <a:t>el </a:t>
                      </a:r>
                      <a:r>
                        <a:rPr sz="900" spc="-5" dirty="0">
                          <a:latin typeface="Times New Roman"/>
                          <a:cs typeface="Times New Roman"/>
                        </a:rPr>
                        <a:t>área </a:t>
                      </a:r>
                      <a:r>
                        <a:rPr sz="900" spc="5" dirty="0">
                          <a:latin typeface="Times New Roman"/>
                          <a:cs typeface="Times New Roman"/>
                        </a:rPr>
                        <a:t>del </a:t>
                      </a:r>
                      <a:r>
                        <a:rPr sz="900" dirty="0">
                          <a:latin typeface="Times New Roman"/>
                          <a:cs typeface="Times New Roman"/>
                        </a:rPr>
                        <a:t>terreno </a:t>
                      </a:r>
                      <a:r>
                        <a:rPr sz="900" spc="-5" dirty="0">
                          <a:latin typeface="Times New Roman"/>
                          <a:cs typeface="Times New Roman"/>
                        </a:rPr>
                        <a:t>irregular  </a:t>
                      </a:r>
                      <a:r>
                        <a:rPr sz="900" dirty="0">
                          <a:latin typeface="Times New Roman"/>
                          <a:cs typeface="Times New Roman"/>
                        </a:rPr>
                        <a:t>El </a:t>
                      </a:r>
                      <a:r>
                        <a:rPr sz="900" spc="-5" dirty="0">
                          <a:latin typeface="Times New Roman"/>
                          <a:cs typeface="Times New Roman"/>
                        </a:rPr>
                        <a:t>alumno debe </a:t>
                      </a:r>
                      <a:r>
                        <a:rPr sz="900" dirty="0">
                          <a:latin typeface="Times New Roman"/>
                          <a:cs typeface="Times New Roman"/>
                        </a:rPr>
                        <a:t>encontrar </a:t>
                      </a:r>
                      <a:r>
                        <a:rPr sz="900" spc="-5" dirty="0">
                          <a:latin typeface="Times New Roman"/>
                          <a:cs typeface="Times New Roman"/>
                        </a:rPr>
                        <a:t>el centro </a:t>
                      </a:r>
                      <a:r>
                        <a:rPr sz="900" dirty="0">
                          <a:latin typeface="Times New Roman"/>
                          <a:cs typeface="Times New Roman"/>
                        </a:rPr>
                        <a:t>de </a:t>
                      </a:r>
                      <a:r>
                        <a:rPr sz="900" spc="-5" dirty="0">
                          <a:latin typeface="Times New Roman"/>
                          <a:cs typeface="Times New Roman"/>
                        </a:rPr>
                        <a:t>área </a:t>
                      </a:r>
                      <a:r>
                        <a:rPr sz="900" dirty="0">
                          <a:latin typeface="Times New Roman"/>
                          <a:cs typeface="Times New Roman"/>
                        </a:rPr>
                        <a:t>a</a:t>
                      </a:r>
                      <a:r>
                        <a:rPr sz="900" spc="10" dirty="0">
                          <a:latin typeface="Times New Roman"/>
                          <a:cs typeface="Times New Roman"/>
                        </a:rPr>
                        <a:t> </a:t>
                      </a:r>
                      <a:r>
                        <a:rPr sz="900" spc="-5" dirty="0">
                          <a:latin typeface="Times New Roman"/>
                          <a:cs typeface="Times New Roman"/>
                        </a:rPr>
                        <a:t>trabajar</a:t>
                      </a:r>
                      <a:endParaRPr sz="900">
                        <a:latin typeface="Times New Roman"/>
                        <a:cs typeface="Times New Roman"/>
                      </a:endParaRPr>
                    </a:p>
                    <a:p>
                      <a:pPr marL="73025" marR="220979">
                        <a:lnSpc>
                          <a:spcPts val="1160"/>
                        </a:lnSpc>
                        <a:spcBef>
                          <a:spcPts val="910"/>
                        </a:spcBef>
                      </a:pPr>
                      <a:r>
                        <a:rPr sz="900" dirty="0">
                          <a:latin typeface="Times New Roman"/>
                          <a:cs typeface="Times New Roman"/>
                        </a:rPr>
                        <a:t>El </a:t>
                      </a:r>
                      <a:r>
                        <a:rPr sz="900" spc="-5" dirty="0">
                          <a:latin typeface="Times New Roman"/>
                          <a:cs typeface="Times New Roman"/>
                        </a:rPr>
                        <a:t>alumno debe dibujar </a:t>
                      </a:r>
                      <a:r>
                        <a:rPr sz="900" spc="5" dirty="0">
                          <a:latin typeface="Times New Roman"/>
                          <a:cs typeface="Times New Roman"/>
                        </a:rPr>
                        <a:t>el </a:t>
                      </a:r>
                      <a:r>
                        <a:rPr sz="900" dirty="0">
                          <a:latin typeface="Times New Roman"/>
                          <a:cs typeface="Times New Roman"/>
                        </a:rPr>
                        <a:t>escudo </a:t>
                      </a:r>
                      <a:r>
                        <a:rPr sz="900" spc="-5" dirty="0">
                          <a:latin typeface="Times New Roman"/>
                          <a:cs typeface="Times New Roman"/>
                        </a:rPr>
                        <a:t>institucional tomando en  cuenta </a:t>
                      </a:r>
                      <a:r>
                        <a:rPr sz="900" spc="-10" dirty="0">
                          <a:latin typeface="Times New Roman"/>
                          <a:cs typeface="Times New Roman"/>
                        </a:rPr>
                        <a:t>los </a:t>
                      </a:r>
                      <a:r>
                        <a:rPr sz="900" spc="-5" dirty="0">
                          <a:latin typeface="Times New Roman"/>
                          <a:cs typeface="Times New Roman"/>
                        </a:rPr>
                        <a:t>ángulos </a:t>
                      </a:r>
                      <a:r>
                        <a:rPr sz="900" dirty="0">
                          <a:latin typeface="Times New Roman"/>
                          <a:cs typeface="Times New Roman"/>
                        </a:rPr>
                        <a:t>a</a:t>
                      </a:r>
                      <a:r>
                        <a:rPr sz="900" spc="40" dirty="0">
                          <a:latin typeface="Times New Roman"/>
                          <a:cs typeface="Times New Roman"/>
                        </a:rPr>
                        <a:t> </a:t>
                      </a:r>
                      <a:r>
                        <a:rPr sz="900" spc="-5" dirty="0">
                          <a:latin typeface="Times New Roman"/>
                          <a:cs typeface="Times New Roman"/>
                        </a:rPr>
                        <a:t>dibujar</a:t>
                      </a:r>
                      <a:endParaRPr sz="900">
                        <a:latin typeface="Times New Roman"/>
                        <a:cs typeface="Times New Roman"/>
                      </a:endParaRPr>
                    </a:p>
                  </a:txBody>
                  <a:tcPr marL="0" marR="0" marT="27992"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025" marR="141605">
                        <a:lnSpc>
                          <a:spcPct val="95700"/>
                        </a:lnSpc>
                      </a:pPr>
                      <a:r>
                        <a:rPr sz="900" spc="-5" dirty="0">
                          <a:latin typeface="Times New Roman"/>
                          <a:cs typeface="Times New Roman"/>
                        </a:rPr>
                        <a:t>Comparará </a:t>
                      </a:r>
                      <a:r>
                        <a:rPr sz="900" spc="-10" dirty="0">
                          <a:latin typeface="Times New Roman"/>
                          <a:cs typeface="Times New Roman"/>
                        </a:rPr>
                        <a:t>los </a:t>
                      </a:r>
                      <a:r>
                        <a:rPr sz="900" spc="-5" dirty="0">
                          <a:latin typeface="Times New Roman"/>
                          <a:cs typeface="Times New Roman"/>
                        </a:rPr>
                        <a:t>diferentes </a:t>
                      </a:r>
                      <a:r>
                        <a:rPr sz="900" dirty="0">
                          <a:latin typeface="Times New Roman"/>
                          <a:cs typeface="Times New Roman"/>
                        </a:rPr>
                        <a:t>conceptos </a:t>
                      </a:r>
                      <a:r>
                        <a:rPr sz="900" spc="-5" dirty="0">
                          <a:latin typeface="Times New Roman"/>
                          <a:cs typeface="Times New Roman"/>
                        </a:rPr>
                        <a:t>del  </a:t>
                      </a:r>
                      <a:r>
                        <a:rPr sz="900" spc="-10" dirty="0">
                          <a:latin typeface="Times New Roman"/>
                          <a:cs typeface="Times New Roman"/>
                        </a:rPr>
                        <a:t>espacio </a:t>
                      </a:r>
                      <a:r>
                        <a:rPr sz="900" spc="-5" dirty="0">
                          <a:latin typeface="Times New Roman"/>
                          <a:cs typeface="Times New Roman"/>
                        </a:rPr>
                        <a:t>geográfico </a:t>
                      </a:r>
                      <a:r>
                        <a:rPr sz="900" dirty="0">
                          <a:latin typeface="Times New Roman"/>
                          <a:cs typeface="Times New Roman"/>
                        </a:rPr>
                        <a:t>y </a:t>
                      </a:r>
                      <a:r>
                        <a:rPr sz="900" spc="-5" dirty="0">
                          <a:latin typeface="Times New Roman"/>
                          <a:cs typeface="Times New Roman"/>
                        </a:rPr>
                        <a:t>sus categorías;  asimismo, utilizará </a:t>
                      </a:r>
                      <a:r>
                        <a:rPr sz="900" dirty="0">
                          <a:latin typeface="Times New Roman"/>
                          <a:cs typeface="Times New Roman"/>
                        </a:rPr>
                        <a:t>distintos </a:t>
                      </a:r>
                      <a:r>
                        <a:rPr sz="900" spc="-5" dirty="0">
                          <a:latin typeface="Times New Roman"/>
                          <a:cs typeface="Times New Roman"/>
                        </a:rPr>
                        <a:t>métodos,  herramientas </a:t>
                      </a:r>
                      <a:r>
                        <a:rPr sz="900" dirty="0">
                          <a:latin typeface="Times New Roman"/>
                          <a:cs typeface="Times New Roman"/>
                        </a:rPr>
                        <a:t>de </a:t>
                      </a:r>
                      <a:r>
                        <a:rPr sz="900" spc="-5" dirty="0">
                          <a:latin typeface="Times New Roman"/>
                          <a:cs typeface="Times New Roman"/>
                        </a:rPr>
                        <a:t>análisis </a:t>
                      </a:r>
                      <a:r>
                        <a:rPr sz="900" dirty="0">
                          <a:latin typeface="Times New Roman"/>
                          <a:cs typeface="Times New Roman"/>
                        </a:rPr>
                        <a:t>y</a:t>
                      </a:r>
                      <a:r>
                        <a:rPr sz="900" spc="-40" dirty="0">
                          <a:latin typeface="Times New Roman"/>
                          <a:cs typeface="Times New Roman"/>
                        </a:rPr>
                        <a:t> </a:t>
                      </a:r>
                      <a:r>
                        <a:rPr sz="900" dirty="0">
                          <a:latin typeface="Times New Roman"/>
                          <a:cs typeface="Times New Roman"/>
                        </a:rPr>
                        <a:t>representación  </a:t>
                      </a:r>
                      <a:r>
                        <a:rPr sz="900" spc="-5" dirty="0">
                          <a:latin typeface="Times New Roman"/>
                          <a:cs typeface="Times New Roman"/>
                        </a:rPr>
                        <a:t>espacial </a:t>
                      </a:r>
                      <a:r>
                        <a:rPr sz="900" dirty="0">
                          <a:latin typeface="Times New Roman"/>
                          <a:cs typeface="Times New Roman"/>
                        </a:rPr>
                        <a:t>de </a:t>
                      </a:r>
                      <a:r>
                        <a:rPr sz="900" spc="-10" dirty="0">
                          <a:latin typeface="Times New Roman"/>
                          <a:cs typeface="Times New Roman"/>
                        </a:rPr>
                        <a:t>manera </a:t>
                      </a:r>
                      <a:r>
                        <a:rPr sz="900" spc="-5" dirty="0">
                          <a:latin typeface="Times New Roman"/>
                          <a:cs typeface="Times New Roman"/>
                        </a:rPr>
                        <a:t>interdisciplinaria </a:t>
                      </a:r>
                      <a:r>
                        <a:rPr sz="900" dirty="0">
                          <a:latin typeface="Times New Roman"/>
                          <a:cs typeface="Times New Roman"/>
                        </a:rPr>
                        <a:t>que  </a:t>
                      </a:r>
                      <a:r>
                        <a:rPr sz="900" spc="-10" dirty="0">
                          <a:latin typeface="Times New Roman"/>
                          <a:cs typeface="Times New Roman"/>
                        </a:rPr>
                        <a:t>le </a:t>
                      </a:r>
                      <a:r>
                        <a:rPr sz="900" dirty="0">
                          <a:latin typeface="Times New Roman"/>
                          <a:cs typeface="Times New Roman"/>
                        </a:rPr>
                        <a:t>permitirán </a:t>
                      </a:r>
                      <a:r>
                        <a:rPr sz="900" spc="-5" dirty="0">
                          <a:latin typeface="Times New Roman"/>
                          <a:cs typeface="Times New Roman"/>
                        </a:rPr>
                        <a:t>valorar </a:t>
                      </a:r>
                      <a:r>
                        <a:rPr sz="900" spc="-20" dirty="0">
                          <a:latin typeface="Times New Roman"/>
                          <a:cs typeface="Times New Roman"/>
                        </a:rPr>
                        <a:t>la </a:t>
                      </a:r>
                      <a:r>
                        <a:rPr sz="900" spc="-5" dirty="0">
                          <a:latin typeface="Times New Roman"/>
                          <a:cs typeface="Times New Roman"/>
                        </a:rPr>
                        <a:t>utilidad </a:t>
                      </a:r>
                      <a:r>
                        <a:rPr sz="900" spc="5" dirty="0">
                          <a:latin typeface="Times New Roman"/>
                          <a:cs typeface="Times New Roman"/>
                        </a:rPr>
                        <a:t>del  </a:t>
                      </a:r>
                      <a:r>
                        <a:rPr sz="900" spc="-5" dirty="0">
                          <a:latin typeface="Times New Roman"/>
                          <a:cs typeface="Times New Roman"/>
                        </a:rPr>
                        <a:t>conocimiento </a:t>
                      </a:r>
                      <a:r>
                        <a:rPr sz="900" spc="-10" dirty="0">
                          <a:latin typeface="Times New Roman"/>
                          <a:cs typeface="Times New Roman"/>
                        </a:rPr>
                        <a:t>geográfico </a:t>
                      </a:r>
                      <a:r>
                        <a:rPr sz="900" spc="-5" dirty="0">
                          <a:latin typeface="Times New Roman"/>
                          <a:cs typeface="Times New Roman"/>
                        </a:rPr>
                        <a:t>en </a:t>
                      </a:r>
                      <a:r>
                        <a:rPr sz="900" spc="-10" dirty="0">
                          <a:latin typeface="Times New Roman"/>
                          <a:cs typeface="Times New Roman"/>
                        </a:rPr>
                        <a:t>su vida  </a:t>
                      </a:r>
                      <a:r>
                        <a:rPr sz="900" spc="-5" dirty="0">
                          <a:latin typeface="Times New Roman"/>
                          <a:cs typeface="Times New Roman"/>
                        </a:rPr>
                        <a:t>cotidiana.</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2390" marR="67310">
                        <a:lnSpc>
                          <a:spcPct val="95900"/>
                        </a:lnSpc>
                      </a:pPr>
                      <a:r>
                        <a:rPr sz="900" spc="-5" dirty="0">
                          <a:latin typeface="Times New Roman"/>
                          <a:cs typeface="Times New Roman"/>
                        </a:rPr>
                        <a:t>Analizará </a:t>
                      </a:r>
                      <a:r>
                        <a:rPr sz="900" dirty="0">
                          <a:latin typeface="Times New Roman"/>
                          <a:cs typeface="Times New Roman"/>
                        </a:rPr>
                        <a:t>y discutirá </a:t>
                      </a:r>
                      <a:r>
                        <a:rPr sz="900" spc="-20" dirty="0">
                          <a:latin typeface="Times New Roman"/>
                          <a:cs typeface="Times New Roman"/>
                        </a:rPr>
                        <a:t>la </a:t>
                      </a:r>
                      <a:r>
                        <a:rPr sz="900" dirty="0">
                          <a:latin typeface="Times New Roman"/>
                          <a:cs typeface="Times New Roman"/>
                        </a:rPr>
                        <a:t>trascendencia de  </a:t>
                      </a:r>
                      <a:r>
                        <a:rPr sz="900" spc="-10" dirty="0">
                          <a:latin typeface="Times New Roman"/>
                          <a:cs typeface="Times New Roman"/>
                        </a:rPr>
                        <a:t>la </a:t>
                      </a:r>
                      <a:r>
                        <a:rPr sz="900" spc="-5" dirty="0">
                          <a:latin typeface="Times New Roman"/>
                          <a:cs typeface="Times New Roman"/>
                        </a:rPr>
                        <a:t>educación preparatoriana </a:t>
                      </a:r>
                      <a:r>
                        <a:rPr sz="900" dirty="0">
                          <a:latin typeface="Times New Roman"/>
                          <a:cs typeface="Times New Roman"/>
                        </a:rPr>
                        <a:t>y </a:t>
                      </a:r>
                      <a:r>
                        <a:rPr sz="900" spc="-5" dirty="0">
                          <a:latin typeface="Times New Roman"/>
                          <a:cs typeface="Times New Roman"/>
                        </a:rPr>
                        <a:t>universitaria  </a:t>
                      </a:r>
                      <a:r>
                        <a:rPr sz="900" dirty="0">
                          <a:latin typeface="Times New Roman"/>
                          <a:cs typeface="Times New Roman"/>
                        </a:rPr>
                        <a:t>con </a:t>
                      </a:r>
                      <a:r>
                        <a:rPr sz="900" spc="-5" dirty="0">
                          <a:latin typeface="Times New Roman"/>
                          <a:cs typeface="Times New Roman"/>
                        </a:rPr>
                        <a:t>base en </a:t>
                      </a:r>
                      <a:r>
                        <a:rPr sz="900" spc="-10" dirty="0">
                          <a:latin typeface="Times New Roman"/>
                          <a:cs typeface="Times New Roman"/>
                        </a:rPr>
                        <a:t>la </a:t>
                      </a:r>
                      <a:r>
                        <a:rPr sz="900" spc="-5" dirty="0">
                          <a:latin typeface="Times New Roman"/>
                          <a:cs typeface="Times New Roman"/>
                        </a:rPr>
                        <a:t>búsqueda </a:t>
                      </a:r>
                      <a:r>
                        <a:rPr sz="900" dirty="0">
                          <a:latin typeface="Times New Roman"/>
                          <a:cs typeface="Times New Roman"/>
                        </a:rPr>
                        <a:t>y </a:t>
                      </a:r>
                      <a:r>
                        <a:rPr sz="900" spc="-5" dirty="0">
                          <a:latin typeface="Times New Roman"/>
                          <a:cs typeface="Times New Roman"/>
                        </a:rPr>
                        <a:t>selección </a:t>
                      </a:r>
                      <a:r>
                        <a:rPr sz="900" dirty="0">
                          <a:latin typeface="Times New Roman"/>
                          <a:cs typeface="Times New Roman"/>
                        </a:rPr>
                        <a:t>de  </a:t>
                      </a:r>
                      <a:r>
                        <a:rPr sz="900" spc="-5" dirty="0">
                          <a:latin typeface="Times New Roman"/>
                          <a:cs typeface="Times New Roman"/>
                        </a:rPr>
                        <a:t>información </a:t>
                      </a:r>
                      <a:r>
                        <a:rPr sz="900" dirty="0">
                          <a:latin typeface="Times New Roman"/>
                          <a:cs typeface="Times New Roman"/>
                        </a:rPr>
                        <a:t>documental y digital para  </a:t>
                      </a:r>
                      <a:r>
                        <a:rPr sz="900" spc="-5" dirty="0">
                          <a:latin typeface="Times New Roman"/>
                          <a:cs typeface="Times New Roman"/>
                        </a:rPr>
                        <a:t>promover </a:t>
                      </a:r>
                      <a:r>
                        <a:rPr sz="900" spc="-20" dirty="0">
                          <a:latin typeface="Times New Roman"/>
                          <a:cs typeface="Times New Roman"/>
                        </a:rPr>
                        <a:t>la </a:t>
                      </a:r>
                      <a:r>
                        <a:rPr sz="900" spc="-5" dirty="0">
                          <a:latin typeface="Times New Roman"/>
                          <a:cs typeface="Times New Roman"/>
                        </a:rPr>
                        <a:t>construcción </a:t>
                      </a:r>
                      <a:r>
                        <a:rPr sz="900" dirty="0">
                          <a:latin typeface="Times New Roman"/>
                          <a:cs typeface="Times New Roman"/>
                        </a:rPr>
                        <a:t>de </a:t>
                      </a:r>
                      <a:r>
                        <a:rPr sz="900" spc="-10" dirty="0">
                          <a:latin typeface="Times New Roman"/>
                          <a:cs typeface="Times New Roman"/>
                        </a:rPr>
                        <a:t>su identidad  como </a:t>
                      </a:r>
                      <a:r>
                        <a:rPr sz="900" spc="-5" dirty="0">
                          <a:latin typeface="Times New Roman"/>
                          <a:cs typeface="Times New Roman"/>
                        </a:rPr>
                        <a:t>estudiante </a:t>
                      </a:r>
                      <a:r>
                        <a:rPr sz="900" dirty="0">
                          <a:latin typeface="Times New Roman"/>
                          <a:cs typeface="Times New Roman"/>
                        </a:rPr>
                        <a:t>y </a:t>
                      </a:r>
                      <a:r>
                        <a:rPr sz="900" spc="-10" dirty="0">
                          <a:latin typeface="Times New Roman"/>
                          <a:cs typeface="Times New Roman"/>
                        </a:rPr>
                        <a:t>como individuo </a:t>
                      </a:r>
                      <a:r>
                        <a:rPr sz="900" spc="-5" dirty="0">
                          <a:latin typeface="Times New Roman"/>
                          <a:cs typeface="Times New Roman"/>
                        </a:rPr>
                        <a:t>en </a:t>
                      </a:r>
                      <a:r>
                        <a:rPr sz="900" spc="-20" dirty="0">
                          <a:latin typeface="Times New Roman"/>
                          <a:cs typeface="Times New Roman"/>
                        </a:rPr>
                        <a:t>la  </a:t>
                      </a:r>
                      <a:r>
                        <a:rPr sz="900" spc="-5" dirty="0">
                          <a:latin typeface="Times New Roman"/>
                          <a:cs typeface="Times New Roman"/>
                        </a:rPr>
                        <a:t>sociedad.</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bl>
          </a:graphicData>
        </a:graphic>
      </p:graphicFrame>
      <p:sp>
        <p:nvSpPr>
          <p:cNvPr id="3" name="object 3"/>
          <p:cNvSpPr/>
          <p:nvPr/>
        </p:nvSpPr>
        <p:spPr>
          <a:xfrm>
            <a:off x="4061745" y="3394015"/>
            <a:ext cx="4266069" cy="2598816"/>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3681637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7726" y="433426"/>
            <a:ext cx="2300929" cy="1184654"/>
          </a:xfrm>
          <a:prstGeom prst="rect">
            <a:avLst/>
          </a:prstGeom>
        </p:spPr>
        <p:txBody>
          <a:bodyPr vert="horz" wrap="square" lIns="0" tIns="25752" rIns="0" bIns="0" rtlCol="0">
            <a:spAutoFit/>
          </a:bodyPr>
          <a:lstStyle/>
          <a:p>
            <a:pPr algn="ctr">
              <a:spcBef>
                <a:spcPts val="202"/>
              </a:spcBef>
            </a:pPr>
            <a:r>
              <a:rPr sz="1411" spc="-4" dirty="0">
                <a:latin typeface="Arial Black"/>
                <a:cs typeface="Arial Black"/>
              </a:rPr>
              <a:t>INSTITUTO</a:t>
            </a:r>
            <a:r>
              <a:rPr sz="1411" spc="-48" dirty="0">
                <a:latin typeface="Arial Black"/>
                <a:cs typeface="Arial Black"/>
              </a:rPr>
              <a:t> </a:t>
            </a:r>
            <a:r>
              <a:rPr sz="1411" spc="-4" dirty="0">
                <a:latin typeface="Arial Black"/>
                <a:cs typeface="Arial Black"/>
              </a:rPr>
              <a:t>ZARAGOZA</a:t>
            </a:r>
            <a:endParaRPr sz="1411">
              <a:latin typeface="Arial Black"/>
              <a:cs typeface="Arial Black"/>
            </a:endParaRPr>
          </a:p>
          <a:p>
            <a:pPr algn="ctr">
              <a:spcBef>
                <a:spcPts val="88"/>
              </a:spcBef>
            </a:pPr>
            <a:r>
              <a:rPr sz="1058" b="1" spc="-4" dirty="0">
                <a:latin typeface="Times New Roman"/>
                <a:cs typeface="Times New Roman"/>
              </a:rPr>
              <a:t>Clave </a:t>
            </a:r>
            <a:r>
              <a:rPr sz="1058" b="1" spc="-18" dirty="0">
                <a:latin typeface="Times New Roman"/>
                <a:cs typeface="Times New Roman"/>
              </a:rPr>
              <a:t>de </a:t>
            </a:r>
            <a:r>
              <a:rPr sz="1058" b="1" spc="-4" dirty="0">
                <a:latin typeface="Times New Roman"/>
                <a:cs typeface="Times New Roman"/>
              </a:rPr>
              <a:t>Incorporación </a:t>
            </a:r>
            <a:r>
              <a:rPr sz="1058" b="1" spc="-9" dirty="0">
                <a:latin typeface="Times New Roman"/>
                <a:cs typeface="Times New Roman"/>
              </a:rPr>
              <a:t>UNAM</a:t>
            </a:r>
            <a:r>
              <a:rPr sz="1058" b="1" spc="31" dirty="0">
                <a:latin typeface="Times New Roman"/>
                <a:cs typeface="Times New Roman"/>
              </a:rPr>
              <a:t> </a:t>
            </a:r>
            <a:r>
              <a:rPr sz="1058" b="1" dirty="0">
                <a:latin typeface="Times New Roman"/>
                <a:cs typeface="Times New Roman"/>
              </a:rPr>
              <a:t>6782</a:t>
            </a:r>
            <a:endParaRPr sz="1058">
              <a:latin typeface="Times New Roman"/>
              <a:cs typeface="Times New Roman"/>
            </a:endParaRPr>
          </a:p>
          <a:p>
            <a:pPr>
              <a:spcBef>
                <a:spcPts val="26"/>
              </a:spcBef>
            </a:pPr>
            <a:endParaRPr sz="882">
              <a:latin typeface="Times New Roman"/>
              <a:cs typeface="Times New Roman"/>
            </a:endParaRPr>
          </a:p>
          <a:p>
            <a:pPr marL="3359" algn="ctr"/>
            <a:r>
              <a:rPr sz="1146" spc="-75" dirty="0">
                <a:latin typeface="Trebuchet MS"/>
                <a:cs typeface="Trebuchet MS"/>
              </a:rPr>
              <a:t>Ciclo Lectivo</a:t>
            </a:r>
            <a:r>
              <a:rPr sz="1146" spc="-141" dirty="0">
                <a:latin typeface="Trebuchet MS"/>
                <a:cs typeface="Trebuchet MS"/>
              </a:rPr>
              <a:t> </a:t>
            </a:r>
            <a:r>
              <a:rPr sz="1146" spc="-40" dirty="0">
                <a:latin typeface="Trebuchet MS"/>
                <a:cs typeface="Trebuchet MS"/>
              </a:rPr>
              <a:t>2017-2018</a:t>
            </a:r>
            <a:endParaRPr sz="1146">
              <a:latin typeface="Trebuchet MS"/>
              <a:cs typeface="Trebuchet MS"/>
            </a:endParaRPr>
          </a:p>
          <a:p>
            <a:pPr>
              <a:lnSpc>
                <a:spcPct val="100000"/>
              </a:lnSpc>
            </a:pPr>
            <a:endParaRPr sz="1146">
              <a:latin typeface="Times New Roman"/>
              <a:cs typeface="Times New Roman"/>
            </a:endParaRPr>
          </a:p>
          <a:p>
            <a:pPr algn="ctr">
              <a:spcBef>
                <a:spcPts val="979"/>
              </a:spcBef>
            </a:pPr>
            <a:r>
              <a:rPr sz="970" b="1" dirty="0">
                <a:latin typeface="Times New Roman"/>
                <a:cs typeface="Times New Roman"/>
              </a:rPr>
              <a:t>FASE</a:t>
            </a:r>
            <a:r>
              <a:rPr sz="970" b="1" spc="-13" dirty="0">
                <a:latin typeface="Times New Roman"/>
                <a:cs typeface="Times New Roman"/>
              </a:rPr>
              <a:t> </a:t>
            </a:r>
            <a:r>
              <a:rPr sz="970" b="1" spc="-9" dirty="0">
                <a:latin typeface="Times New Roman"/>
                <a:cs typeface="Times New Roman"/>
              </a:rPr>
              <a:t>II</a:t>
            </a:r>
            <a:endParaRPr sz="970">
              <a:latin typeface="Times New Roman"/>
              <a:cs typeface="Times New Roman"/>
            </a:endParaRPr>
          </a:p>
        </p:txBody>
      </p:sp>
      <p:sp>
        <p:nvSpPr>
          <p:cNvPr id="3" name="object 3"/>
          <p:cNvSpPr txBox="1"/>
          <p:nvPr/>
        </p:nvSpPr>
        <p:spPr>
          <a:xfrm>
            <a:off x="2131236" y="1876013"/>
            <a:ext cx="8155702" cy="861084"/>
          </a:xfrm>
          <a:prstGeom prst="rect">
            <a:avLst/>
          </a:prstGeom>
          <a:ln w="7619">
            <a:solidFill>
              <a:srgbClr val="000000"/>
            </a:solidFill>
          </a:ln>
        </p:spPr>
        <p:txBody>
          <a:bodyPr vert="horz" wrap="square" lIns="0" tIns="14556" rIns="0" bIns="0" rtlCol="0">
            <a:spAutoFit/>
          </a:bodyPr>
          <a:lstStyle/>
          <a:p>
            <a:pPr marL="70537">
              <a:lnSpc>
                <a:spcPts val="1137"/>
              </a:lnSpc>
              <a:spcBef>
                <a:spcPts val="115"/>
              </a:spcBef>
            </a:pPr>
            <a:r>
              <a:rPr sz="970" dirty="0">
                <a:latin typeface="Times New Roman"/>
                <a:cs typeface="Times New Roman"/>
              </a:rPr>
              <a:t>Nombre </a:t>
            </a:r>
            <a:r>
              <a:rPr sz="970" spc="-4" dirty="0">
                <a:latin typeface="Times New Roman"/>
                <a:cs typeface="Times New Roman"/>
              </a:rPr>
              <a:t>del proyecto: </a:t>
            </a:r>
            <a:r>
              <a:rPr sz="970" b="1" spc="-4" dirty="0">
                <a:latin typeface="Times New Roman"/>
                <a:cs typeface="Times New Roman"/>
              </a:rPr>
              <a:t>Identidad Escolar </a:t>
            </a:r>
            <a:r>
              <a:rPr sz="970" b="1" spc="-9" dirty="0">
                <a:latin typeface="Times New Roman"/>
                <a:cs typeface="Times New Roman"/>
              </a:rPr>
              <a:t>en </a:t>
            </a:r>
            <a:r>
              <a:rPr sz="970" b="1" spc="-13" dirty="0">
                <a:latin typeface="Times New Roman"/>
                <a:cs typeface="Times New Roman"/>
              </a:rPr>
              <a:t>el </a:t>
            </a:r>
            <a:r>
              <a:rPr sz="970" b="1" spc="-9" dirty="0">
                <a:latin typeface="Times New Roman"/>
                <a:cs typeface="Times New Roman"/>
              </a:rPr>
              <a:t>Instituto</a:t>
            </a:r>
            <a:r>
              <a:rPr sz="970" b="1" spc="57" dirty="0">
                <a:latin typeface="Times New Roman"/>
                <a:cs typeface="Times New Roman"/>
              </a:rPr>
              <a:t> </a:t>
            </a:r>
            <a:r>
              <a:rPr sz="970" b="1" dirty="0">
                <a:latin typeface="Times New Roman"/>
                <a:cs typeface="Times New Roman"/>
              </a:rPr>
              <a:t>Zaragoza</a:t>
            </a:r>
            <a:endParaRPr sz="970">
              <a:latin typeface="Times New Roman"/>
              <a:cs typeface="Times New Roman"/>
            </a:endParaRPr>
          </a:p>
          <a:p>
            <a:pPr marL="70537">
              <a:lnSpc>
                <a:spcPts val="1120"/>
              </a:lnSpc>
            </a:pPr>
            <a:r>
              <a:rPr sz="970" dirty="0">
                <a:latin typeface="Times New Roman"/>
                <a:cs typeface="Times New Roman"/>
              </a:rPr>
              <a:t>Nombre de </a:t>
            </a:r>
            <a:r>
              <a:rPr sz="970" spc="-4" dirty="0">
                <a:latin typeface="Times New Roman"/>
                <a:cs typeface="Times New Roman"/>
              </a:rPr>
              <a:t>los profesores </a:t>
            </a:r>
            <a:r>
              <a:rPr sz="970" dirty="0">
                <a:latin typeface="Times New Roman"/>
                <a:cs typeface="Times New Roman"/>
              </a:rPr>
              <a:t>y</a:t>
            </a:r>
            <a:r>
              <a:rPr sz="970" spc="-40" dirty="0">
                <a:latin typeface="Times New Roman"/>
                <a:cs typeface="Times New Roman"/>
              </a:rPr>
              <a:t> </a:t>
            </a:r>
            <a:r>
              <a:rPr sz="970" spc="-4" dirty="0">
                <a:latin typeface="Times New Roman"/>
                <a:cs typeface="Times New Roman"/>
              </a:rPr>
              <a:t>asignaturas:</a:t>
            </a:r>
            <a:endParaRPr sz="970">
              <a:latin typeface="Times New Roman"/>
              <a:cs typeface="Times New Roman"/>
            </a:endParaRPr>
          </a:p>
          <a:p>
            <a:pPr marL="2052845">
              <a:lnSpc>
                <a:spcPts val="1120"/>
              </a:lnSpc>
            </a:pPr>
            <a:r>
              <a:rPr sz="970" spc="-4" dirty="0">
                <a:latin typeface="Times New Roman"/>
                <a:cs typeface="Times New Roman"/>
              </a:rPr>
              <a:t>Edith Contreras Jiménez. Física</a:t>
            </a:r>
            <a:endParaRPr sz="970">
              <a:latin typeface="Times New Roman"/>
              <a:cs typeface="Times New Roman"/>
            </a:endParaRPr>
          </a:p>
          <a:p>
            <a:pPr marL="2052845">
              <a:lnSpc>
                <a:spcPts val="1111"/>
              </a:lnSpc>
            </a:pPr>
            <a:r>
              <a:rPr sz="970" spc="-4" dirty="0">
                <a:latin typeface="Times New Roman"/>
                <a:cs typeface="Times New Roman"/>
              </a:rPr>
              <a:t>Chávez Ramírez Ulises Salvador.</a:t>
            </a:r>
            <a:r>
              <a:rPr sz="970" spc="18" dirty="0">
                <a:latin typeface="Times New Roman"/>
                <a:cs typeface="Times New Roman"/>
              </a:rPr>
              <a:t> </a:t>
            </a:r>
            <a:r>
              <a:rPr sz="970" spc="-4" dirty="0">
                <a:latin typeface="Times New Roman"/>
                <a:cs typeface="Times New Roman"/>
              </a:rPr>
              <a:t>Geografía</a:t>
            </a:r>
            <a:endParaRPr sz="970">
              <a:latin typeface="Times New Roman"/>
              <a:cs typeface="Times New Roman"/>
            </a:endParaRPr>
          </a:p>
          <a:p>
            <a:pPr marL="2052845" marR="3246933">
              <a:lnSpc>
                <a:spcPts val="1146"/>
              </a:lnSpc>
              <a:spcBef>
                <a:spcPts val="26"/>
              </a:spcBef>
            </a:pPr>
            <a:r>
              <a:rPr sz="970" spc="-4" dirty="0">
                <a:latin typeface="Times New Roman"/>
                <a:cs typeface="Times New Roman"/>
              </a:rPr>
              <a:t>Fernández Guerrero Magda Roció. Orientación Educativa  Nava Granados Beatriz. Laboratorista Escolar</a:t>
            </a:r>
            <a:endParaRPr sz="970">
              <a:latin typeface="Times New Roman"/>
              <a:cs typeface="Times New Roman"/>
            </a:endParaRPr>
          </a:p>
        </p:txBody>
      </p:sp>
      <p:sp>
        <p:nvSpPr>
          <p:cNvPr id="4" name="object 4"/>
          <p:cNvSpPr txBox="1"/>
          <p:nvPr/>
        </p:nvSpPr>
        <p:spPr>
          <a:xfrm>
            <a:off x="2190579" y="2896595"/>
            <a:ext cx="1331852" cy="147049"/>
          </a:xfrm>
          <a:prstGeom prst="rect">
            <a:avLst/>
          </a:prstGeom>
        </p:spPr>
        <p:txBody>
          <a:bodyPr vert="horz" wrap="square" lIns="0" tIns="11197" rIns="0" bIns="0" rtlCol="0">
            <a:spAutoFit/>
          </a:bodyPr>
          <a:lstStyle/>
          <a:p>
            <a:pPr marL="11196">
              <a:spcBef>
                <a:spcPts val="88"/>
              </a:spcBef>
              <a:tabLst>
                <a:tab pos="223367" algn="l"/>
              </a:tabLst>
            </a:pPr>
            <a:r>
              <a:rPr sz="882" b="1" spc="-13" dirty="0">
                <a:latin typeface="Times New Roman"/>
                <a:cs typeface="Times New Roman"/>
              </a:rPr>
              <a:t>I</a:t>
            </a:r>
            <a:r>
              <a:rPr sz="882" b="1" dirty="0">
                <a:latin typeface="Times New Roman"/>
                <a:cs typeface="Times New Roman"/>
              </a:rPr>
              <a:t>.	</a:t>
            </a:r>
            <a:r>
              <a:rPr sz="882" b="1" spc="-13" dirty="0">
                <a:latin typeface="Times New Roman"/>
                <a:cs typeface="Times New Roman"/>
              </a:rPr>
              <a:t>F</a:t>
            </a:r>
            <a:r>
              <a:rPr sz="882" b="1" spc="-4" dirty="0">
                <a:latin typeface="Times New Roman"/>
                <a:cs typeface="Times New Roman"/>
              </a:rPr>
              <a:t>U</a:t>
            </a:r>
            <a:r>
              <a:rPr sz="882" b="1" spc="-9" dirty="0">
                <a:latin typeface="Times New Roman"/>
                <a:cs typeface="Times New Roman"/>
              </a:rPr>
              <a:t>N</a:t>
            </a:r>
            <a:r>
              <a:rPr sz="882" b="1" spc="-4" dirty="0">
                <a:latin typeface="Times New Roman"/>
                <a:cs typeface="Times New Roman"/>
              </a:rPr>
              <a:t>D</a:t>
            </a:r>
            <a:r>
              <a:rPr sz="882" b="1" spc="-9" dirty="0">
                <a:latin typeface="Times New Roman"/>
                <a:cs typeface="Times New Roman"/>
              </a:rPr>
              <a:t>A</a:t>
            </a:r>
            <a:r>
              <a:rPr sz="882" b="1" spc="13" dirty="0">
                <a:latin typeface="Times New Roman"/>
                <a:cs typeface="Times New Roman"/>
              </a:rPr>
              <a:t>M</a:t>
            </a:r>
            <a:r>
              <a:rPr sz="882" b="1" spc="-9" dirty="0">
                <a:latin typeface="Times New Roman"/>
                <a:cs typeface="Times New Roman"/>
              </a:rPr>
              <a:t>E</a:t>
            </a:r>
            <a:r>
              <a:rPr sz="882" b="1" spc="-4" dirty="0">
                <a:latin typeface="Times New Roman"/>
                <a:cs typeface="Times New Roman"/>
              </a:rPr>
              <a:t>N</a:t>
            </a:r>
            <a:r>
              <a:rPr sz="882" b="1" spc="-13" dirty="0">
                <a:latin typeface="Times New Roman"/>
                <a:cs typeface="Times New Roman"/>
              </a:rPr>
              <a:t>T</a:t>
            </a:r>
            <a:r>
              <a:rPr sz="882" b="1" spc="-4" dirty="0">
                <a:latin typeface="Times New Roman"/>
                <a:cs typeface="Times New Roman"/>
              </a:rPr>
              <a:t>A</a:t>
            </a:r>
            <a:r>
              <a:rPr sz="882" b="1" spc="-9" dirty="0">
                <a:latin typeface="Times New Roman"/>
                <a:cs typeface="Times New Roman"/>
              </a:rPr>
              <a:t>C</a:t>
            </a:r>
            <a:r>
              <a:rPr sz="882" b="1" spc="-13" dirty="0">
                <a:latin typeface="Times New Roman"/>
                <a:cs typeface="Times New Roman"/>
              </a:rPr>
              <a:t>I</a:t>
            </a:r>
            <a:r>
              <a:rPr sz="882" b="1" spc="-4" dirty="0">
                <a:latin typeface="Times New Roman"/>
                <a:cs typeface="Times New Roman"/>
              </a:rPr>
              <a:t>ÓN</a:t>
            </a:r>
            <a:endParaRPr sz="882">
              <a:latin typeface="Times New Roman"/>
              <a:cs typeface="Times New Roman"/>
            </a:endParaRPr>
          </a:p>
        </p:txBody>
      </p:sp>
      <p:sp>
        <p:nvSpPr>
          <p:cNvPr id="5" name="object 5"/>
          <p:cNvSpPr txBox="1"/>
          <p:nvPr/>
        </p:nvSpPr>
        <p:spPr>
          <a:xfrm>
            <a:off x="2131236" y="3056709"/>
            <a:ext cx="8155702" cy="454553"/>
          </a:xfrm>
          <a:prstGeom prst="rect">
            <a:avLst/>
          </a:prstGeom>
          <a:ln w="7619">
            <a:solidFill>
              <a:srgbClr val="000000"/>
            </a:solidFill>
          </a:ln>
        </p:spPr>
        <p:txBody>
          <a:bodyPr vert="horz" wrap="square" lIns="0" tIns="2799" rIns="0" bIns="0" rtlCol="0">
            <a:spAutoFit/>
          </a:bodyPr>
          <a:lstStyle/>
          <a:p>
            <a:pPr>
              <a:spcBef>
                <a:spcPts val="22"/>
              </a:spcBef>
            </a:pPr>
            <a:endParaRPr sz="1102">
              <a:latin typeface="Times New Roman"/>
              <a:cs typeface="Times New Roman"/>
            </a:endParaRPr>
          </a:p>
          <a:p>
            <a:pPr marL="70537" marR="517270">
              <a:lnSpc>
                <a:spcPts val="1128"/>
              </a:lnSpc>
            </a:pPr>
            <a:r>
              <a:rPr sz="970" spc="-4" dirty="0">
                <a:latin typeface="Times New Roman"/>
                <a:cs typeface="Times New Roman"/>
              </a:rPr>
              <a:t>Este proyecto </a:t>
            </a:r>
            <a:r>
              <a:rPr sz="970" spc="-9" dirty="0">
                <a:latin typeface="Times New Roman"/>
                <a:cs typeface="Times New Roman"/>
              </a:rPr>
              <a:t>se </a:t>
            </a:r>
            <a:r>
              <a:rPr sz="970" dirty="0">
                <a:latin typeface="Times New Roman"/>
                <a:cs typeface="Times New Roman"/>
              </a:rPr>
              <a:t>da </a:t>
            </a:r>
            <a:r>
              <a:rPr sz="970" spc="4" dirty="0">
                <a:latin typeface="Times New Roman"/>
                <a:cs typeface="Times New Roman"/>
              </a:rPr>
              <a:t>en </a:t>
            </a:r>
            <a:r>
              <a:rPr sz="970" spc="-4" dirty="0">
                <a:latin typeface="Times New Roman"/>
                <a:cs typeface="Times New Roman"/>
              </a:rPr>
              <a:t>base </a:t>
            </a:r>
            <a:r>
              <a:rPr sz="970" dirty="0">
                <a:latin typeface="Times New Roman"/>
                <a:cs typeface="Times New Roman"/>
              </a:rPr>
              <a:t>a </a:t>
            </a:r>
            <a:r>
              <a:rPr sz="970" spc="4" dirty="0">
                <a:latin typeface="Times New Roman"/>
                <a:cs typeface="Times New Roman"/>
              </a:rPr>
              <a:t>la </a:t>
            </a:r>
            <a:r>
              <a:rPr sz="970" spc="-4" dirty="0">
                <a:latin typeface="Times New Roman"/>
                <a:cs typeface="Times New Roman"/>
              </a:rPr>
              <a:t>necesidad </a:t>
            </a:r>
            <a:r>
              <a:rPr sz="970" dirty="0">
                <a:latin typeface="Times New Roman"/>
                <a:cs typeface="Times New Roman"/>
              </a:rPr>
              <a:t>de </a:t>
            </a:r>
            <a:r>
              <a:rPr sz="970" spc="-4" dirty="0">
                <a:latin typeface="Times New Roman"/>
                <a:cs typeface="Times New Roman"/>
              </a:rPr>
              <a:t>hacer conciencia del cuidado </a:t>
            </a:r>
            <a:r>
              <a:rPr sz="970" dirty="0">
                <a:latin typeface="Times New Roman"/>
                <a:cs typeface="Times New Roman"/>
              </a:rPr>
              <a:t>y </a:t>
            </a:r>
            <a:r>
              <a:rPr sz="970" spc="-4" dirty="0">
                <a:latin typeface="Times New Roman"/>
                <a:cs typeface="Times New Roman"/>
              </a:rPr>
              <a:t>embellecimiento </a:t>
            </a:r>
            <a:r>
              <a:rPr sz="970" dirty="0">
                <a:latin typeface="Times New Roman"/>
                <a:cs typeface="Times New Roman"/>
              </a:rPr>
              <a:t>de </a:t>
            </a:r>
            <a:r>
              <a:rPr sz="970" spc="-4" dirty="0">
                <a:latin typeface="Times New Roman"/>
                <a:cs typeface="Times New Roman"/>
              </a:rPr>
              <a:t>un </a:t>
            </a:r>
            <a:r>
              <a:rPr sz="970" spc="-9" dirty="0">
                <a:latin typeface="Times New Roman"/>
                <a:cs typeface="Times New Roman"/>
              </a:rPr>
              <a:t>área </a:t>
            </a:r>
            <a:r>
              <a:rPr sz="970" spc="-4" dirty="0">
                <a:latin typeface="Times New Roman"/>
                <a:cs typeface="Times New Roman"/>
              </a:rPr>
              <a:t>verde del </a:t>
            </a:r>
            <a:r>
              <a:rPr sz="970" dirty="0">
                <a:latin typeface="Times New Roman"/>
                <a:cs typeface="Times New Roman"/>
              </a:rPr>
              <a:t>Instituto </a:t>
            </a:r>
            <a:r>
              <a:rPr sz="970" spc="-4" dirty="0">
                <a:latin typeface="Times New Roman"/>
                <a:cs typeface="Times New Roman"/>
              </a:rPr>
              <a:t>Zaragoza así como </a:t>
            </a:r>
            <a:r>
              <a:rPr sz="970" spc="-9" dirty="0">
                <a:latin typeface="Times New Roman"/>
                <a:cs typeface="Times New Roman"/>
              </a:rPr>
              <a:t>generar </a:t>
            </a:r>
            <a:r>
              <a:rPr sz="970" spc="-4" dirty="0">
                <a:latin typeface="Times New Roman"/>
                <a:cs typeface="Times New Roman"/>
              </a:rPr>
              <a:t>la  </a:t>
            </a:r>
            <a:r>
              <a:rPr sz="970" spc="-9" dirty="0">
                <a:latin typeface="Times New Roman"/>
                <a:cs typeface="Times New Roman"/>
              </a:rPr>
              <a:t>identidad </a:t>
            </a:r>
            <a:r>
              <a:rPr sz="970" spc="-4" dirty="0">
                <a:latin typeface="Times New Roman"/>
                <a:cs typeface="Times New Roman"/>
              </a:rPr>
              <a:t>institucional </a:t>
            </a:r>
            <a:r>
              <a:rPr sz="970" dirty="0">
                <a:latin typeface="Times New Roman"/>
                <a:cs typeface="Times New Roman"/>
              </a:rPr>
              <a:t>de </a:t>
            </a:r>
            <a:r>
              <a:rPr sz="970" spc="-4" dirty="0">
                <a:latin typeface="Times New Roman"/>
                <a:cs typeface="Times New Roman"/>
              </a:rPr>
              <a:t>los alumnos </a:t>
            </a:r>
            <a:r>
              <a:rPr sz="970" dirty="0">
                <a:latin typeface="Times New Roman"/>
                <a:cs typeface="Times New Roman"/>
              </a:rPr>
              <a:t>y </a:t>
            </a:r>
            <a:r>
              <a:rPr sz="970" spc="4" dirty="0">
                <a:latin typeface="Times New Roman"/>
                <a:cs typeface="Times New Roman"/>
              </a:rPr>
              <a:t>la</a:t>
            </a:r>
            <a:r>
              <a:rPr sz="970" dirty="0">
                <a:latin typeface="Times New Roman"/>
                <a:cs typeface="Times New Roman"/>
              </a:rPr>
              <a:t> </a:t>
            </a:r>
            <a:r>
              <a:rPr sz="970" spc="-4" dirty="0">
                <a:latin typeface="Times New Roman"/>
                <a:cs typeface="Times New Roman"/>
              </a:rPr>
              <a:t>comunidad.</a:t>
            </a:r>
            <a:endParaRPr sz="970">
              <a:latin typeface="Times New Roman"/>
              <a:cs typeface="Times New Roman"/>
            </a:endParaRPr>
          </a:p>
        </p:txBody>
      </p:sp>
      <p:sp>
        <p:nvSpPr>
          <p:cNvPr id="6" name="object 6"/>
          <p:cNvSpPr txBox="1"/>
          <p:nvPr/>
        </p:nvSpPr>
        <p:spPr>
          <a:xfrm>
            <a:off x="2190579" y="4062334"/>
            <a:ext cx="2996018" cy="147049"/>
          </a:xfrm>
          <a:prstGeom prst="rect">
            <a:avLst/>
          </a:prstGeom>
        </p:spPr>
        <p:txBody>
          <a:bodyPr vert="horz" wrap="square" lIns="0" tIns="11197" rIns="0" bIns="0" rtlCol="0">
            <a:spAutoFit/>
          </a:bodyPr>
          <a:lstStyle/>
          <a:p>
            <a:pPr marL="11196">
              <a:spcBef>
                <a:spcPts val="88"/>
              </a:spcBef>
              <a:tabLst>
                <a:tab pos="239601" algn="l"/>
              </a:tabLst>
            </a:pPr>
            <a:r>
              <a:rPr sz="882" b="1" spc="-9" dirty="0">
                <a:latin typeface="Times New Roman"/>
                <a:cs typeface="Times New Roman"/>
              </a:rPr>
              <a:t>II.	</a:t>
            </a:r>
            <a:r>
              <a:rPr sz="882" b="1" spc="-4" dirty="0">
                <a:latin typeface="Times New Roman"/>
                <a:cs typeface="Times New Roman"/>
              </a:rPr>
              <a:t>OBJETIVO GENERAL DE </a:t>
            </a:r>
            <a:r>
              <a:rPr sz="882" b="1" spc="-9" dirty="0">
                <a:latin typeface="Times New Roman"/>
                <a:cs typeface="Times New Roman"/>
              </a:rPr>
              <a:t>LA </a:t>
            </a:r>
            <a:r>
              <a:rPr lang="es-MX" sz="882" b="1" spc="-4" dirty="0" smtClean="0">
                <a:latin typeface="Times New Roman"/>
                <a:cs typeface="Times New Roman"/>
              </a:rPr>
              <a:t>SEGUNDA</a:t>
            </a:r>
            <a:r>
              <a:rPr sz="882" b="1" spc="4" dirty="0" smtClean="0">
                <a:latin typeface="Times New Roman"/>
                <a:cs typeface="Times New Roman"/>
              </a:rPr>
              <a:t> </a:t>
            </a:r>
            <a:r>
              <a:rPr sz="882" b="1" spc="-4" dirty="0">
                <a:latin typeface="Times New Roman"/>
                <a:cs typeface="Times New Roman"/>
              </a:rPr>
              <a:t>FASE</a:t>
            </a:r>
            <a:endParaRPr sz="882" dirty="0">
              <a:latin typeface="Times New Roman"/>
              <a:cs typeface="Times New Roman"/>
            </a:endParaRPr>
          </a:p>
        </p:txBody>
      </p:sp>
      <p:sp>
        <p:nvSpPr>
          <p:cNvPr id="7" name="object 7"/>
          <p:cNvSpPr txBox="1"/>
          <p:nvPr/>
        </p:nvSpPr>
        <p:spPr>
          <a:xfrm>
            <a:off x="2131236" y="4210252"/>
            <a:ext cx="8155702" cy="289537"/>
          </a:xfrm>
          <a:prstGeom prst="rect">
            <a:avLst/>
          </a:prstGeom>
          <a:ln w="7619">
            <a:solidFill>
              <a:srgbClr val="000000"/>
            </a:solidFill>
          </a:ln>
        </p:spPr>
        <p:txBody>
          <a:bodyPr vert="horz" wrap="square" lIns="0" tIns="4479" rIns="0" bIns="0" rtlCol="0">
            <a:spAutoFit/>
          </a:bodyPr>
          <a:lstStyle/>
          <a:p>
            <a:pPr>
              <a:spcBef>
                <a:spcPts val="35"/>
              </a:spcBef>
            </a:pPr>
            <a:endParaRPr sz="970">
              <a:latin typeface="Times New Roman"/>
              <a:cs typeface="Times New Roman"/>
            </a:endParaRPr>
          </a:p>
          <a:p>
            <a:pPr marL="99647">
              <a:spcBef>
                <a:spcPts val="4"/>
              </a:spcBef>
            </a:pPr>
            <a:r>
              <a:rPr sz="882" b="1" spc="-4" dirty="0">
                <a:latin typeface="Times New Roman"/>
                <a:cs typeface="Times New Roman"/>
              </a:rPr>
              <a:t>Elaborar las letras </a:t>
            </a:r>
            <a:r>
              <a:rPr sz="882" b="1" dirty="0">
                <a:latin typeface="Times New Roman"/>
                <a:cs typeface="Times New Roman"/>
              </a:rPr>
              <a:t>y </a:t>
            </a:r>
            <a:r>
              <a:rPr sz="882" b="1" spc="-4" dirty="0">
                <a:latin typeface="Times New Roman"/>
                <a:cs typeface="Times New Roman"/>
              </a:rPr>
              <a:t>llamas del escudo</a:t>
            </a:r>
            <a:r>
              <a:rPr sz="882" b="1" spc="4" dirty="0">
                <a:latin typeface="Times New Roman"/>
                <a:cs typeface="Times New Roman"/>
              </a:rPr>
              <a:t> </a:t>
            </a:r>
            <a:r>
              <a:rPr sz="882" b="1" dirty="0">
                <a:latin typeface="Times New Roman"/>
                <a:cs typeface="Times New Roman"/>
              </a:rPr>
              <a:t>institucional</a:t>
            </a:r>
            <a:endParaRPr sz="882">
              <a:latin typeface="Times New Roman"/>
              <a:cs typeface="Times New Roman"/>
            </a:endParaRPr>
          </a:p>
        </p:txBody>
      </p:sp>
      <p:sp>
        <p:nvSpPr>
          <p:cNvPr id="8" name="object 8"/>
          <p:cNvSpPr/>
          <p:nvPr/>
        </p:nvSpPr>
        <p:spPr>
          <a:xfrm>
            <a:off x="2209104" y="457419"/>
            <a:ext cx="707226" cy="683495"/>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2178309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36834" y="197063"/>
          <a:ext cx="8134987" cy="2185976"/>
        </p:xfrm>
        <a:graphic>
          <a:graphicData uri="http://schemas.openxmlformats.org/drawingml/2006/table">
            <a:tbl>
              <a:tblPr firstRow="1" bandRow="1">
                <a:tableStyleId>{2D5ABB26-0587-4C30-8999-92F81FD0307C}</a:tableStyleId>
              </a:tblPr>
              <a:tblGrid>
                <a:gridCol w="1171738"/>
                <a:gridCol w="2894356"/>
                <a:gridCol w="2034446"/>
                <a:gridCol w="2034447"/>
              </a:tblGrid>
              <a:tr h="342620">
                <a:tc>
                  <a:txBody>
                    <a:bodyPr/>
                    <a:lstStyle/>
                    <a:p>
                      <a:pPr marL="314960">
                        <a:lnSpc>
                          <a:spcPct val="100000"/>
                        </a:lnSpc>
                        <a:spcBef>
                          <a:spcPts val="910"/>
                        </a:spcBef>
                      </a:pPr>
                      <a:r>
                        <a:rPr sz="900" spc="-5" dirty="0">
                          <a:latin typeface="Times New Roman"/>
                          <a:cs typeface="Times New Roman"/>
                        </a:rPr>
                        <a:t>DISCIPLINA</a:t>
                      </a:r>
                      <a:endParaRPr sz="900" dirty="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910"/>
                        </a:spcBef>
                      </a:pPr>
                      <a:r>
                        <a:rPr sz="900" spc="-5" dirty="0">
                          <a:latin typeface="Times New Roman"/>
                          <a:cs typeface="Times New Roman"/>
                        </a:rPr>
                        <a:t>FÍSICA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75970" algn="r">
                        <a:lnSpc>
                          <a:spcPct val="100000"/>
                        </a:lnSpc>
                        <a:spcBef>
                          <a:spcPts val="910"/>
                        </a:spcBef>
                      </a:pPr>
                      <a:r>
                        <a:rPr sz="900" dirty="0">
                          <a:latin typeface="Times New Roman"/>
                          <a:cs typeface="Times New Roman"/>
                        </a:rPr>
                        <a:t>G</a:t>
                      </a:r>
                      <a:r>
                        <a:rPr sz="900" spc="5" dirty="0">
                          <a:latin typeface="Times New Roman"/>
                          <a:cs typeface="Times New Roman"/>
                        </a:rPr>
                        <a:t>E</a:t>
                      </a:r>
                      <a:r>
                        <a:rPr sz="900" dirty="0">
                          <a:latin typeface="Times New Roman"/>
                          <a:cs typeface="Times New Roman"/>
                        </a:rPr>
                        <a:t>O</a:t>
                      </a:r>
                      <a:r>
                        <a:rPr sz="900" spc="-5" dirty="0">
                          <a:latin typeface="Times New Roman"/>
                          <a:cs typeface="Times New Roman"/>
                        </a:rPr>
                        <a:t>G</a:t>
                      </a:r>
                      <a:r>
                        <a:rPr sz="900" spc="-10" dirty="0">
                          <a:latin typeface="Times New Roman"/>
                          <a:cs typeface="Times New Roman"/>
                        </a:rPr>
                        <a:t>R</a:t>
                      </a:r>
                      <a:r>
                        <a:rPr sz="900" dirty="0">
                          <a:latin typeface="Times New Roman"/>
                          <a:cs typeface="Times New Roman"/>
                        </a:rPr>
                        <a:t>A</a:t>
                      </a:r>
                      <a:r>
                        <a:rPr sz="900" spc="-20" dirty="0">
                          <a:latin typeface="Times New Roman"/>
                          <a:cs typeface="Times New Roman"/>
                        </a:rPr>
                        <a:t>F</a:t>
                      </a:r>
                      <a:r>
                        <a:rPr sz="900" spc="25" dirty="0">
                          <a:latin typeface="Times New Roman"/>
                          <a:cs typeface="Times New Roman"/>
                        </a:rPr>
                        <a:t>Í</a:t>
                      </a:r>
                      <a:r>
                        <a:rPr sz="900" dirty="0">
                          <a:latin typeface="Times New Roman"/>
                          <a:cs typeface="Times New Roman"/>
                        </a:rPr>
                        <a:t>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0">
                        <a:lnSpc>
                          <a:spcPct val="100000"/>
                        </a:lnSpc>
                        <a:spcBef>
                          <a:spcPts val="910"/>
                        </a:spcBef>
                      </a:pPr>
                      <a:r>
                        <a:rPr sz="900" spc="-5" dirty="0">
                          <a:latin typeface="Times New Roman"/>
                          <a:cs typeface="Times New Roman"/>
                        </a:rPr>
                        <a:t>ORIENTACIÓN</a:t>
                      </a:r>
                      <a:r>
                        <a:rPr sz="900" dirty="0">
                          <a:latin typeface="Times New Roman"/>
                          <a:cs typeface="Times New Roman"/>
                        </a:rPr>
                        <a:t> </a:t>
                      </a:r>
                      <a:r>
                        <a:rPr sz="900" spc="-5" dirty="0">
                          <a:latin typeface="Times New Roman"/>
                          <a:cs typeface="Times New Roman"/>
                        </a:rPr>
                        <a:t>EDICATIVA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409800">
                <a:tc>
                  <a:txBody>
                    <a:bodyPr/>
                    <a:lstStyle/>
                    <a:p>
                      <a:pPr marL="73660" marR="144780">
                        <a:lnSpc>
                          <a:spcPts val="1140"/>
                        </a:lnSpc>
                        <a:spcBef>
                          <a:spcPts val="675"/>
                        </a:spcBef>
                      </a:pPr>
                      <a:r>
                        <a:rPr sz="900" spc="-5" dirty="0">
                          <a:latin typeface="Times New Roman"/>
                          <a:cs typeface="Times New Roman"/>
                        </a:rPr>
                        <a:t>1.-Contenido </a:t>
                      </a:r>
                      <a:r>
                        <a:rPr sz="900" dirty="0">
                          <a:latin typeface="Times New Roman"/>
                          <a:cs typeface="Times New Roman"/>
                        </a:rPr>
                        <a:t>/</a:t>
                      </a:r>
                      <a:r>
                        <a:rPr sz="900" spc="-40" dirty="0">
                          <a:latin typeface="Times New Roman"/>
                          <a:cs typeface="Times New Roman"/>
                        </a:rPr>
                        <a:t> </a:t>
                      </a:r>
                      <a:r>
                        <a:rPr sz="900" spc="-5" dirty="0">
                          <a:latin typeface="Times New Roman"/>
                          <a:cs typeface="Times New Roman"/>
                        </a:rPr>
                        <a:t>Temas  Involucrados</a:t>
                      </a:r>
                      <a:endParaRPr sz="900">
                        <a:latin typeface="Times New Roman"/>
                        <a:cs typeface="Times New Roman"/>
                      </a:endParaRPr>
                    </a:p>
                  </a:txBody>
                  <a:tcPr marL="0" marR="0" marT="75578"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30860" indent="-228600">
                        <a:lnSpc>
                          <a:spcPct val="100000"/>
                        </a:lnSpc>
                        <a:spcBef>
                          <a:spcPts val="10"/>
                        </a:spcBef>
                        <a:buFont typeface="Arial"/>
                        <a:buChar char="-"/>
                        <a:tabLst>
                          <a:tab pos="530225" algn="l"/>
                          <a:tab pos="530860" algn="l"/>
                        </a:tabLst>
                      </a:pPr>
                      <a:r>
                        <a:rPr sz="900" spc="-10" dirty="0">
                          <a:latin typeface="Times New Roman"/>
                          <a:cs typeface="Times New Roman"/>
                        </a:rPr>
                        <a:t>Manejo </a:t>
                      </a:r>
                      <a:r>
                        <a:rPr sz="900" dirty="0">
                          <a:latin typeface="Times New Roman"/>
                          <a:cs typeface="Times New Roman"/>
                        </a:rPr>
                        <a:t>de</a:t>
                      </a:r>
                      <a:r>
                        <a:rPr sz="900" spc="35" dirty="0">
                          <a:latin typeface="Times New Roman"/>
                          <a:cs typeface="Times New Roman"/>
                        </a:rPr>
                        <a:t> </a:t>
                      </a:r>
                      <a:r>
                        <a:rPr sz="900" spc="-5" dirty="0">
                          <a:latin typeface="Times New Roman"/>
                          <a:cs typeface="Times New Roman"/>
                        </a:rPr>
                        <a:t>áreas</a:t>
                      </a:r>
                      <a:endParaRPr sz="900">
                        <a:latin typeface="Times New Roman"/>
                        <a:cs typeface="Times New Roman"/>
                      </a:endParaRPr>
                    </a:p>
                    <a:p>
                      <a:pPr marL="530860" indent="-228600">
                        <a:lnSpc>
                          <a:spcPct val="100000"/>
                        </a:lnSpc>
                        <a:spcBef>
                          <a:spcPts val="20"/>
                        </a:spcBef>
                        <a:buFont typeface="Arial"/>
                        <a:buChar char="-"/>
                        <a:tabLst>
                          <a:tab pos="530225" algn="l"/>
                          <a:tab pos="530860" algn="l"/>
                        </a:tabLst>
                      </a:pPr>
                      <a:r>
                        <a:rPr sz="900" spc="-10" dirty="0">
                          <a:latin typeface="Times New Roman"/>
                          <a:cs typeface="Times New Roman"/>
                        </a:rPr>
                        <a:t>Manejo </a:t>
                      </a:r>
                      <a:r>
                        <a:rPr sz="900" dirty="0">
                          <a:latin typeface="Times New Roman"/>
                          <a:cs typeface="Times New Roman"/>
                        </a:rPr>
                        <a:t>de</a:t>
                      </a:r>
                      <a:r>
                        <a:rPr sz="900" spc="35" dirty="0">
                          <a:latin typeface="Times New Roman"/>
                          <a:cs typeface="Times New Roman"/>
                        </a:rPr>
                        <a:t> </a:t>
                      </a:r>
                      <a:r>
                        <a:rPr sz="900" spc="-5" dirty="0">
                          <a:latin typeface="Times New Roman"/>
                          <a:cs typeface="Times New Roman"/>
                        </a:rPr>
                        <a:t>ángulos</a:t>
                      </a:r>
                      <a:endParaRPr sz="900">
                        <a:latin typeface="Times New Roman"/>
                        <a:cs typeface="Times New Roman"/>
                      </a:endParaRPr>
                    </a:p>
                  </a:txBody>
                  <a:tcPr marL="0" marR="0" marT="11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85495" algn="r">
                        <a:lnSpc>
                          <a:spcPct val="100000"/>
                        </a:lnSpc>
                        <a:spcBef>
                          <a:spcPts val="10"/>
                        </a:spcBef>
                        <a:tabLst>
                          <a:tab pos="228600" algn="l"/>
                        </a:tabLst>
                      </a:pPr>
                      <a:r>
                        <a:rPr sz="900" spc="-5" dirty="0">
                          <a:latin typeface="Arial"/>
                          <a:cs typeface="Arial"/>
                        </a:rPr>
                        <a:t>-	</a:t>
                      </a:r>
                      <a:r>
                        <a:rPr sz="900" spc="-5" dirty="0">
                          <a:latin typeface="Times New Roman"/>
                          <a:cs typeface="Times New Roman"/>
                        </a:rPr>
                        <a:t>Recursos</a:t>
                      </a:r>
                      <a:r>
                        <a:rPr sz="900" spc="-65" dirty="0">
                          <a:latin typeface="Times New Roman"/>
                          <a:cs typeface="Times New Roman"/>
                        </a:rPr>
                        <a:t> </a:t>
                      </a:r>
                      <a:r>
                        <a:rPr sz="900" spc="-5" dirty="0">
                          <a:latin typeface="Times New Roman"/>
                          <a:cs typeface="Times New Roman"/>
                        </a:rPr>
                        <a:t>naturales.</a:t>
                      </a:r>
                      <a:endParaRPr sz="900">
                        <a:latin typeface="Times New Roman"/>
                        <a:cs typeface="Times New Roman"/>
                      </a:endParaRPr>
                    </a:p>
                  </a:txBody>
                  <a:tcPr marL="0" marR="0" marT="11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29590" marR="318770" indent="-228600">
                        <a:lnSpc>
                          <a:spcPts val="1140"/>
                        </a:lnSpc>
                        <a:spcBef>
                          <a:spcPts val="95"/>
                        </a:spcBef>
                        <a:tabLst>
                          <a:tab pos="528955" algn="l"/>
                        </a:tabLst>
                      </a:pPr>
                      <a:r>
                        <a:rPr sz="900" spc="-5" dirty="0">
                          <a:latin typeface="Arial"/>
                          <a:cs typeface="Arial"/>
                        </a:rPr>
                        <a:t>-	</a:t>
                      </a:r>
                      <a:r>
                        <a:rPr sz="900" spc="-5" dirty="0">
                          <a:latin typeface="Times New Roman"/>
                          <a:cs typeface="Times New Roman"/>
                        </a:rPr>
                        <a:t>Construcción </a:t>
                      </a:r>
                      <a:r>
                        <a:rPr sz="900" dirty="0">
                          <a:latin typeface="Times New Roman"/>
                          <a:cs typeface="Times New Roman"/>
                        </a:rPr>
                        <a:t>de </a:t>
                      </a:r>
                      <a:r>
                        <a:rPr sz="900" spc="-20" dirty="0">
                          <a:latin typeface="Times New Roman"/>
                          <a:cs typeface="Times New Roman"/>
                        </a:rPr>
                        <a:t>la </a:t>
                      </a:r>
                      <a:r>
                        <a:rPr sz="900" spc="-10" dirty="0">
                          <a:latin typeface="Times New Roman"/>
                          <a:cs typeface="Times New Roman"/>
                        </a:rPr>
                        <a:t>identidad  </a:t>
                      </a:r>
                      <a:r>
                        <a:rPr sz="900" spc="-5" dirty="0">
                          <a:latin typeface="Times New Roman"/>
                          <a:cs typeface="Times New Roman"/>
                        </a:rPr>
                        <a:t>preparatoriana.</a:t>
                      </a:r>
                      <a:endParaRPr sz="900">
                        <a:latin typeface="Times New Roman"/>
                        <a:cs typeface="Times New Roman"/>
                      </a:endParaRPr>
                    </a:p>
                    <a:p>
                      <a:pPr marL="300990">
                        <a:lnSpc>
                          <a:spcPts val="1170"/>
                        </a:lnSpc>
                        <a:spcBef>
                          <a:spcPts val="15"/>
                        </a:spcBef>
                      </a:pPr>
                      <a:r>
                        <a:rPr sz="900" dirty="0">
                          <a:latin typeface="Arial"/>
                          <a:cs typeface="Arial"/>
                        </a:rPr>
                        <a:t>-</a:t>
                      </a:r>
                      <a:endParaRPr sz="900">
                        <a:latin typeface="Arial"/>
                        <a:cs typeface="Arial"/>
                      </a:endParaRPr>
                    </a:p>
                  </a:txBody>
                  <a:tcPr marL="0" marR="0" marT="1063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1308338">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0"/>
                        </a:spcBef>
                      </a:pPr>
                      <a:endParaRPr sz="1000">
                        <a:latin typeface="Times New Roman"/>
                        <a:cs typeface="Times New Roman"/>
                      </a:endParaRPr>
                    </a:p>
                    <a:p>
                      <a:pPr marL="73660">
                        <a:lnSpc>
                          <a:spcPct val="100000"/>
                        </a:lnSpc>
                      </a:pPr>
                      <a:r>
                        <a:rPr sz="900" dirty="0">
                          <a:latin typeface="Times New Roman"/>
                          <a:cs typeface="Times New Roman"/>
                        </a:rPr>
                        <a:t>2.-</a:t>
                      </a:r>
                      <a:r>
                        <a:rPr sz="900" spc="10" dirty="0">
                          <a:latin typeface="Times New Roman"/>
                          <a:cs typeface="Times New Roman"/>
                        </a:rPr>
                        <a:t> </a:t>
                      </a:r>
                      <a:r>
                        <a:rPr sz="900" spc="-5" dirty="0">
                          <a:latin typeface="Times New Roman"/>
                          <a:cs typeface="Times New Roman"/>
                        </a:rPr>
                        <a:t>Objetivos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900">
                        <a:latin typeface="Times New Roman"/>
                        <a:cs typeface="Times New Roman"/>
                      </a:endParaRPr>
                    </a:p>
                    <a:p>
                      <a:pPr marL="73025" marR="470534">
                        <a:lnSpc>
                          <a:spcPts val="1160"/>
                        </a:lnSpc>
                      </a:pPr>
                      <a:r>
                        <a:rPr sz="900" dirty="0">
                          <a:latin typeface="Times New Roman"/>
                          <a:cs typeface="Times New Roman"/>
                        </a:rPr>
                        <a:t>El </a:t>
                      </a:r>
                      <a:r>
                        <a:rPr sz="900" spc="-5" dirty="0">
                          <a:latin typeface="Times New Roman"/>
                          <a:cs typeface="Times New Roman"/>
                        </a:rPr>
                        <a:t>alumno </a:t>
                      </a:r>
                      <a:r>
                        <a:rPr sz="900" spc="5" dirty="0">
                          <a:latin typeface="Times New Roman"/>
                          <a:cs typeface="Times New Roman"/>
                        </a:rPr>
                        <a:t>del </a:t>
                      </a:r>
                      <a:r>
                        <a:rPr sz="900" spc="-5" dirty="0">
                          <a:latin typeface="Times New Roman"/>
                          <a:cs typeface="Times New Roman"/>
                        </a:rPr>
                        <a:t>calcular </a:t>
                      </a:r>
                      <a:r>
                        <a:rPr sz="900" spc="5" dirty="0">
                          <a:latin typeface="Times New Roman"/>
                          <a:cs typeface="Times New Roman"/>
                        </a:rPr>
                        <a:t>el </a:t>
                      </a:r>
                      <a:r>
                        <a:rPr sz="900" dirty="0">
                          <a:latin typeface="Times New Roman"/>
                          <a:cs typeface="Times New Roman"/>
                        </a:rPr>
                        <a:t>área para </a:t>
                      </a:r>
                      <a:r>
                        <a:rPr sz="900" spc="-10" dirty="0">
                          <a:latin typeface="Times New Roman"/>
                          <a:cs typeface="Times New Roman"/>
                        </a:rPr>
                        <a:t>delimitar las </a:t>
                      </a:r>
                      <a:r>
                        <a:rPr sz="900" spc="-5" dirty="0">
                          <a:latin typeface="Times New Roman"/>
                          <a:cs typeface="Times New Roman"/>
                        </a:rPr>
                        <a:t>letras  institucionales </a:t>
                      </a:r>
                      <a:r>
                        <a:rPr sz="900" dirty="0">
                          <a:latin typeface="Times New Roman"/>
                          <a:cs typeface="Times New Roman"/>
                        </a:rPr>
                        <a:t>de</a:t>
                      </a:r>
                      <a:r>
                        <a:rPr sz="900" spc="5" dirty="0">
                          <a:latin typeface="Times New Roman"/>
                          <a:cs typeface="Times New Roman"/>
                        </a:rPr>
                        <a:t> </a:t>
                      </a:r>
                      <a:r>
                        <a:rPr sz="900" spc="-5" dirty="0">
                          <a:latin typeface="Times New Roman"/>
                          <a:cs typeface="Times New Roman"/>
                        </a:rPr>
                        <a:t>escudo</a:t>
                      </a:r>
                      <a:endParaRPr sz="900">
                        <a:latin typeface="Times New Roman"/>
                        <a:cs typeface="Times New Roman"/>
                      </a:endParaRPr>
                    </a:p>
                    <a:p>
                      <a:pPr>
                        <a:lnSpc>
                          <a:spcPct val="100000"/>
                        </a:lnSpc>
                        <a:spcBef>
                          <a:spcPts val="10"/>
                        </a:spcBef>
                      </a:pPr>
                      <a:endParaRPr sz="900">
                        <a:latin typeface="Times New Roman"/>
                        <a:cs typeface="Times New Roman"/>
                      </a:endParaRPr>
                    </a:p>
                    <a:p>
                      <a:pPr marL="73025" marR="232410">
                        <a:lnSpc>
                          <a:spcPts val="1140"/>
                        </a:lnSpc>
                      </a:pPr>
                      <a:r>
                        <a:rPr sz="900" dirty="0">
                          <a:latin typeface="Times New Roman"/>
                          <a:cs typeface="Times New Roman"/>
                        </a:rPr>
                        <a:t>El </a:t>
                      </a:r>
                      <a:r>
                        <a:rPr sz="900" spc="-5" dirty="0">
                          <a:latin typeface="Times New Roman"/>
                          <a:cs typeface="Times New Roman"/>
                        </a:rPr>
                        <a:t>alumno debe calcular </a:t>
                      </a:r>
                      <a:r>
                        <a:rPr sz="900" spc="5" dirty="0">
                          <a:latin typeface="Times New Roman"/>
                          <a:cs typeface="Times New Roman"/>
                        </a:rPr>
                        <a:t>el </a:t>
                      </a:r>
                      <a:r>
                        <a:rPr sz="900" spc="-5" dirty="0">
                          <a:latin typeface="Times New Roman"/>
                          <a:cs typeface="Times New Roman"/>
                        </a:rPr>
                        <a:t>material </a:t>
                      </a:r>
                      <a:r>
                        <a:rPr sz="900" dirty="0">
                          <a:latin typeface="Times New Roman"/>
                          <a:cs typeface="Times New Roman"/>
                        </a:rPr>
                        <a:t>a </a:t>
                      </a:r>
                      <a:r>
                        <a:rPr sz="900" spc="-5" dirty="0">
                          <a:latin typeface="Times New Roman"/>
                          <a:cs typeface="Times New Roman"/>
                        </a:rPr>
                        <a:t>utilizar según </a:t>
                      </a:r>
                      <a:r>
                        <a:rPr sz="900" spc="5" dirty="0">
                          <a:latin typeface="Times New Roman"/>
                          <a:cs typeface="Times New Roman"/>
                        </a:rPr>
                        <a:t>el </a:t>
                      </a:r>
                      <a:r>
                        <a:rPr sz="900" spc="-5" dirty="0">
                          <a:latin typeface="Times New Roman"/>
                          <a:cs typeface="Times New Roman"/>
                        </a:rPr>
                        <a:t>área  calculada</a:t>
                      </a:r>
                      <a:endParaRPr sz="900">
                        <a:latin typeface="Times New Roman"/>
                        <a:cs typeface="Times New Roman"/>
                      </a:endParaRPr>
                    </a:p>
                  </a:txBody>
                  <a:tcPr marL="0" marR="0" marT="11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025" marR="222250">
                        <a:lnSpc>
                          <a:spcPts val="1140"/>
                        </a:lnSpc>
                        <a:spcBef>
                          <a:spcPts val="35"/>
                        </a:spcBef>
                      </a:pPr>
                      <a:r>
                        <a:rPr sz="900" spc="-5" dirty="0">
                          <a:latin typeface="Times New Roman"/>
                          <a:cs typeface="Times New Roman"/>
                        </a:rPr>
                        <a:t>Comparará </a:t>
                      </a:r>
                      <a:r>
                        <a:rPr sz="900" spc="-10" dirty="0">
                          <a:latin typeface="Times New Roman"/>
                          <a:cs typeface="Times New Roman"/>
                        </a:rPr>
                        <a:t>los </a:t>
                      </a:r>
                      <a:r>
                        <a:rPr sz="900" spc="-5" dirty="0">
                          <a:latin typeface="Times New Roman"/>
                          <a:cs typeface="Times New Roman"/>
                        </a:rPr>
                        <a:t>diferentes </a:t>
                      </a:r>
                      <a:r>
                        <a:rPr sz="900" dirty="0">
                          <a:latin typeface="Times New Roman"/>
                          <a:cs typeface="Times New Roman"/>
                        </a:rPr>
                        <a:t>conceptos </a:t>
                      </a:r>
                      <a:r>
                        <a:rPr sz="900" spc="-5" dirty="0">
                          <a:latin typeface="Times New Roman"/>
                          <a:cs typeface="Times New Roman"/>
                        </a:rPr>
                        <a:t>del  </a:t>
                      </a:r>
                      <a:r>
                        <a:rPr sz="900" spc="-10" dirty="0">
                          <a:latin typeface="Times New Roman"/>
                          <a:cs typeface="Times New Roman"/>
                        </a:rPr>
                        <a:t>espacio </a:t>
                      </a:r>
                      <a:r>
                        <a:rPr sz="900" spc="-5" dirty="0">
                          <a:latin typeface="Times New Roman"/>
                          <a:cs typeface="Times New Roman"/>
                        </a:rPr>
                        <a:t>geográfico </a:t>
                      </a:r>
                      <a:r>
                        <a:rPr sz="900" dirty="0">
                          <a:latin typeface="Times New Roman"/>
                          <a:cs typeface="Times New Roman"/>
                        </a:rPr>
                        <a:t>y </a:t>
                      </a:r>
                      <a:r>
                        <a:rPr sz="900" spc="-5" dirty="0">
                          <a:latin typeface="Times New Roman"/>
                          <a:cs typeface="Times New Roman"/>
                        </a:rPr>
                        <a:t>sus</a:t>
                      </a:r>
                      <a:r>
                        <a:rPr sz="900" spc="45" dirty="0">
                          <a:latin typeface="Times New Roman"/>
                          <a:cs typeface="Times New Roman"/>
                        </a:rPr>
                        <a:t> </a:t>
                      </a:r>
                      <a:r>
                        <a:rPr sz="900" spc="-5" dirty="0">
                          <a:latin typeface="Times New Roman"/>
                          <a:cs typeface="Times New Roman"/>
                        </a:rPr>
                        <a:t>categorías;</a:t>
                      </a:r>
                      <a:endParaRPr sz="900" dirty="0">
                        <a:latin typeface="Times New Roman"/>
                        <a:cs typeface="Times New Roman"/>
                      </a:endParaRPr>
                    </a:p>
                    <a:p>
                      <a:pPr marL="73025" marR="141605">
                        <a:lnSpc>
                          <a:spcPts val="1140"/>
                        </a:lnSpc>
                        <a:spcBef>
                          <a:spcPts val="25"/>
                        </a:spcBef>
                      </a:pPr>
                      <a:r>
                        <a:rPr sz="900" spc="-5" dirty="0">
                          <a:latin typeface="Times New Roman"/>
                          <a:cs typeface="Times New Roman"/>
                        </a:rPr>
                        <a:t>asimismo, utilizará </a:t>
                      </a:r>
                      <a:r>
                        <a:rPr sz="900" dirty="0">
                          <a:latin typeface="Times New Roman"/>
                          <a:cs typeface="Times New Roman"/>
                        </a:rPr>
                        <a:t>distintos </a:t>
                      </a:r>
                      <a:r>
                        <a:rPr sz="900" spc="-5" dirty="0">
                          <a:latin typeface="Times New Roman"/>
                          <a:cs typeface="Times New Roman"/>
                        </a:rPr>
                        <a:t>métodos,  herramientas </a:t>
                      </a:r>
                      <a:r>
                        <a:rPr sz="900" dirty="0">
                          <a:latin typeface="Times New Roman"/>
                          <a:cs typeface="Times New Roman"/>
                        </a:rPr>
                        <a:t>de </a:t>
                      </a:r>
                      <a:r>
                        <a:rPr sz="900" spc="-5" dirty="0">
                          <a:latin typeface="Times New Roman"/>
                          <a:cs typeface="Times New Roman"/>
                        </a:rPr>
                        <a:t>análisis </a:t>
                      </a:r>
                      <a:r>
                        <a:rPr sz="900" dirty="0">
                          <a:latin typeface="Times New Roman"/>
                          <a:cs typeface="Times New Roman"/>
                        </a:rPr>
                        <a:t>y</a:t>
                      </a:r>
                      <a:r>
                        <a:rPr sz="900" spc="-40" dirty="0">
                          <a:latin typeface="Times New Roman"/>
                          <a:cs typeface="Times New Roman"/>
                        </a:rPr>
                        <a:t> </a:t>
                      </a:r>
                      <a:r>
                        <a:rPr sz="900" dirty="0">
                          <a:latin typeface="Times New Roman"/>
                          <a:cs typeface="Times New Roman"/>
                        </a:rPr>
                        <a:t>representación</a:t>
                      </a:r>
                    </a:p>
                    <a:p>
                      <a:pPr marL="73025" marR="155575">
                        <a:lnSpc>
                          <a:spcPts val="1140"/>
                        </a:lnSpc>
                        <a:spcBef>
                          <a:spcPts val="20"/>
                        </a:spcBef>
                      </a:pPr>
                      <a:r>
                        <a:rPr sz="900" spc="-5" dirty="0">
                          <a:latin typeface="Times New Roman"/>
                          <a:cs typeface="Times New Roman"/>
                        </a:rPr>
                        <a:t>espacial </a:t>
                      </a:r>
                      <a:r>
                        <a:rPr sz="900" dirty="0">
                          <a:latin typeface="Times New Roman"/>
                          <a:cs typeface="Times New Roman"/>
                        </a:rPr>
                        <a:t>de </a:t>
                      </a:r>
                      <a:r>
                        <a:rPr sz="900" spc="-10" dirty="0">
                          <a:latin typeface="Times New Roman"/>
                          <a:cs typeface="Times New Roman"/>
                        </a:rPr>
                        <a:t>manera </a:t>
                      </a:r>
                      <a:r>
                        <a:rPr sz="900" spc="-5" dirty="0">
                          <a:latin typeface="Times New Roman"/>
                          <a:cs typeface="Times New Roman"/>
                        </a:rPr>
                        <a:t>interdisciplinaria </a:t>
                      </a:r>
                      <a:r>
                        <a:rPr sz="900" dirty="0">
                          <a:latin typeface="Times New Roman"/>
                          <a:cs typeface="Times New Roman"/>
                        </a:rPr>
                        <a:t>que  </a:t>
                      </a:r>
                      <a:r>
                        <a:rPr sz="900" spc="-10" dirty="0">
                          <a:latin typeface="Times New Roman"/>
                          <a:cs typeface="Times New Roman"/>
                        </a:rPr>
                        <a:t>le </a:t>
                      </a:r>
                      <a:r>
                        <a:rPr sz="900" dirty="0">
                          <a:latin typeface="Times New Roman"/>
                          <a:cs typeface="Times New Roman"/>
                        </a:rPr>
                        <a:t>permitirán </a:t>
                      </a:r>
                      <a:r>
                        <a:rPr sz="900" spc="-5" dirty="0">
                          <a:latin typeface="Times New Roman"/>
                          <a:cs typeface="Times New Roman"/>
                        </a:rPr>
                        <a:t>valorar </a:t>
                      </a:r>
                      <a:r>
                        <a:rPr sz="900" spc="-20" dirty="0">
                          <a:latin typeface="Times New Roman"/>
                          <a:cs typeface="Times New Roman"/>
                        </a:rPr>
                        <a:t>la </a:t>
                      </a:r>
                      <a:r>
                        <a:rPr sz="900" spc="-5" dirty="0">
                          <a:latin typeface="Times New Roman"/>
                          <a:cs typeface="Times New Roman"/>
                        </a:rPr>
                        <a:t>utilidad</a:t>
                      </a:r>
                      <a:r>
                        <a:rPr sz="900" spc="35" dirty="0">
                          <a:latin typeface="Times New Roman"/>
                          <a:cs typeface="Times New Roman"/>
                        </a:rPr>
                        <a:t> </a:t>
                      </a:r>
                      <a:r>
                        <a:rPr sz="900" spc="5" dirty="0">
                          <a:latin typeface="Times New Roman"/>
                          <a:cs typeface="Times New Roman"/>
                        </a:rPr>
                        <a:t>del</a:t>
                      </a:r>
                      <a:endParaRPr sz="900" dirty="0">
                        <a:latin typeface="Times New Roman"/>
                        <a:cs typeface="Times New Roman"/>
                      </a:endParaRPr>
                    </a:p>
                    <a:p>
                      <a:pPr marL="73025" marR="417195">
                        <a:lnSpc>
                          <a:spcPts val="1140"/>
                        </a:lnSpc>
                        <a:spcBef>
                          <a:spcPts val="20"/>
                        </a:spcBef>
                      </a:pPr>
                      <a:r>
                        <a:rPr sz="900" spc="-5" dirty="0">
                          <a:latin typeface="Times New Roman"/>
                          <a:cs typeface="Times New Roman"/>
                        </a:rPr>
                        <a:t>conocimiento </a:t>
                      </a:r>
                      <a:r>
                        <a:rPr sz="900" spc="-10" dirty="0">
                          <a:latin typeface="Times New Roman"/>
                          <a:cs typeface="Times New Roman"/>
                        </a:rPr>
                        <a:t>geográfico </a:t>
                      </a:r>
                      <a:r>
                        <a:rPr sz="900" spc="-5" dirty="0">
                          <a:latin typeface="Times New Roman"/>
                          <a:cs typeface="Times New Roman"/>
                        </a:rPr>
                        <a:t>en </a:t>
                      </a:r>
                      <a:r>
                        <a:rPr sz="900" spc="-10" dirty="0">
                          <a:latin typeface="Times New Roman"/>
                          <a:cs typeface="Times New Roman"/>
                        </a:rPr>
                        <a:t>su vida  </a:t>
                      </a:r>
                      <a:r>
                        <a:rPr sz="900" spc="-5" dirty="0">
                          <a:latin typeface="Times New Roman"/>
                          <a:cs typeface="Times New Roman"/>
                        </a:rPr>
                        <a:t>cotidiana.</a:t>
                      </a:r>
                      <a:endParaRPr sz="900" dirty="0">
                        <a:latin typeface="Times New Roman"/>
                        <a:cs typeface="Times New Roman"/>
                      </a:endParaRPr>
                    </a:p>
                  </a:txBody>
                  <a:tcPr marL="0" marR="0" marT="39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2390" marR="67310">
                        <a:lnSpc>
                          <a:spcPts val="1140"/>
                        </a:lnSpc>
                        <a:spcBef>
                          <a:spcPts val="35"/>
                        </a:spcBef>
                      </a:pPr>
                      <a:r>
                        <a:rPr sz="900" spc="-5" dirty="0">
                          <a:latin typeface="Times New Roman"/>
                          <a:cs typeface="Times New Roman"/>
                        </a:rPr>
                        <a:t>Analizará </a:t>
                      </a:r>
                      <a:r>
                        <a:rPr sz="900" dirty="0">
                          <a:latin typeface="Times New Roman"/>
                          <a:cs typeface="Times New Roman"/>
                        </a:rPr>
                        <a:t>y discutirá </a:t>
                      </a:r>
                      <a:r>
                        <a:rPr sz="900" spc="-20" dirty="0">
                          <a:latin typeface="Times New Roman"/>
                          <a:cs typeface="Times New Roman"/>
                        </a:rPr>
                        <a:t>la </a:t>
                      </a:r>
                      <a:r>
                        <a:rPr sz="900" spc="-5" dirty="0">
                          <a:latin typeface="Times New Roman"/>
                          <a:cs typeface="Times New Roman"/>
                        </a:rPr>
                        <a:t>trascendencia </a:t>
                      </a:r>
                      <a:r>
                        <a:rPr sz="900" dirty="0">
                          <a:latin typeface="Times New Roman"/>
                          <a:cs typeface="Times New Roman"/>
                        </a:rPr>
                        <a:t>de  </a:t>
                      </a:r>
                      <a:r>
                        <a:rPr sz="900" spc="-10" dirty="0">
                          <a:latin typeface="Times New Roman"/>
                          <a:cs typeface="Times New Roman"/>
                        </a:rPr>
                        <a:t>la </a:t>
                      </a:r>
                      <a:r>
                        <a:rPr sz="900" spc="-5" dirty="0">
                          <a:latin typeface="Times New Roman"/>
                          <a:cs typeface="Times New Roman"/>
                        </a:rPr>
                        <a:t>educación preparatoriana </a:t>
                      </a:r>
                      <a:r>
                        <a:rPr sz="900" dirty="0">
                          <a:latin typeface="Times New Roman"/>
                          <a:cs typeface="Times New Roman"/>
                        </a:rPr>
                        <a:t>y</a:t>
                      </a:r>
                      <a:r>
                        <a:rPr sz="900" spc="30" dirty="0">
                          <a:latin typeface="Times New Roman"/>
                          <a:cs typeface="Times New Roman"/>
                        </a:rPr>
                        <a:t> </a:t>
                      </a:r>
                      <a:r>
                        <a:rPr sz="900" spc="-5" dirty="0">
                          <a:latin typeface="Times New Roman"/>
                          <a:cs typeface="Times New Roman"/>
                        </a:rPr>
                        <a:t>universitaria</a:t>
                      </a:r>
                      <a:endParaRPr sz="900">
                        <a:latin typeface="Times New Roman"/>
                        <a:cs typeface="Times New Roman"/>
                      </a:endParaRPr>
                    </a:p>
                    <a:p>
                      <a:pPr marL="72390" marR="252729">
                        <a:lnSpc>
                          <a:spcPts val="1140"/>
                        </a:lnSpc>
                        <a:spcBef>
                          <a:spcPts val="25"/>
                        </a:spcBef>
                      </a:pPr>
                      <a:r>
                        <a:rPr sz="900" dirty="0">
                          <a:latin typeface="Times New Roman"/>
                          <a:cs typeface="Times New Roman"/>
                        </a:rPr>
                        <a:t>con </a:t>
                      </a:r>
                      <a:r>
                        <a:rPr sz="900" spc="-5" dirty="0">
                          <a:latin typeface="Times New Roman"/>
                          <a:cs typeface="Times New Roman"/>
                        </a:rPr>
                        <a:t>base en </a:t>
                      </a:r>
                      <a:r>
                        <a:rPr sz="900" spc="-10" dirty="0">
                          <a:latin typeface="Times New Roman"/>
                          <a:cs typeface="Times New Roman"/>
                        </a:rPr>
                        <a:t>la </a:t>
                      </a:r>
                      <a:r>
                        <a:rPr sz="900" spc="-5" dirty="0">
                          <a:latin typeface="Times New Roman"/>
                          <a:cs typeface="Times New Roman"/>
                        </a:rPr>
                        <a:t>búsqueda </a:t>
                      </a:r>
                      <a:r>
                        <a:rPr sz="900" dirty="0">
                          <a:latin typeface="Times New Roman"/>
                          <a:cs typeface="Times New Roman"/>
                        </a:rPr>
                        <a:t>y </a:t>
                      </a:r>
                      <a:r>
                        <a:rPr sz="900" spc="-5" dirty="0">
                          <a:latin typeface="Times New Roman"/>
                          <a:cs typeface="Times New Roman"/>
                        </a:rPr>
                        <a:t>selección </a:t>
                      </a:r>
                      <a:r>
                        <a:rPr sz="900" dirty="0">
                          <a:latin typeface="Times New Roman"/>
                          <a:cs typeface="Times New Roman"/>
                        </a:rPr>
                        <a:t>de  </a:t>
                      </a:r>
                      <a:r>
                        <a:rPr sz="900" spc="-5" dirty="0">
                          <a:latin typeface="Times New Roman"/>
                          <a:cs typeface="Times New Roman"/>
                        </a:rPr>
                        <a:t>información </a:t>
                      </a:r>
                      <a:r>
                        <a:rPr sz="900" dirty="0">
                          <a:latin typeface="Times New Roman"/>
                          <a:cs typeface="Times New Roman"/>
                        </a:rPr>
                        <a:t>documental y digital</a:t>
                      </a:r>
                      <a:r>
                        <a:rPr sz="900" spc="-120" dirty="0">
                          <a:latin typeface="Times New Roman"/>
                          <a:cs typeface="Times New Roman"/>
                        </a:rPr>
                        <a:t> </a:t>
                      </a:r>
                      <a:r>
                        <a:rPr sz="900" dirty="0">
                          <a:latin typeface="Times New Roman"/>
                          <a:cs typeface="Times New Roman"/>
                        </a:rPr>
                        <a:t>para</a:t>
                      </a:r>
                      <a:endParaRPr sz="900">
                        <a:latin typeface="Times New Roman"/>
                        <a:cs typeface="Times New Roman"/>
                      </a:endParaRPr>
                    </a:p>
                    <a:p>
                      <a:pPr marL="72390" marR="132715">
                        <a:lnSpc>
                          <a:spcPts val="1140"/>
                        </a:lnSpc>
                        <a:spcBef>
                          <a:spcPts val="20"/>
                        </a:spcBef>
                      </a:pPr>
                      <a:r>
                        <a:rPr sz="900" spc="-5" dirty="0">
                          <a:latin typeface="Times New Roman"/>
                          <a:cs typeface="Times New Roman"/>
                        </a:rPr>
                        <a:t>promover </a:t>
                      </a:r>
                      <a:r>
                        <a:rPr sz="900" spc="-20" dirty="0">
                          <a:latin typeface="Times New Roman"/>
                          <a:cs typeface="Times New Roman"/>
                        </a:rPr>
                        <a:t>la </a:t>
                      </a:r>
                      <a:r>
                        <a:rPr sz="900" spc="-5" dirty="0">
                          <a:latin typeface="Times New Roman"/>
                          <a:cs typeface="Times New Roman"/>
                        </a:rPr>
                        <a:t>construcción </a:t>
                      </a:r>
                      <a:r>
                        <a:rPr sz="900" dirty="0">
                          <a:latin typeface="Times New Roman"/>
                          <a:cs typeface="Times New Roman"/>
                        </a:rPr>
                        <a:t>de </a:t>
                      </a:r>
                      <a:r>
                        <a:rPr sz="900" spc="-10" dirty="0">
                          <a:latin typeface="Times New Roman"/>
                          <a:cs typeface="Times New Roman"/>
                        </a:rPr>
                        <a:t>su identidad  como </a:t>
                      </a:r>
                      <a:r>
                        <a:rPr sz="900" spc="-5" dirty="0">
                          <a:latin typeface="Times New Roman"/>
                          <a:cs typeface="Times New Roman"/>
                        </a:rPr>
                        <a:t>estudiante </a:t>
                      </a:r>
                      <a:r>
                        <a:rPr sz="900" dirty="0">
                          <a:latin typeface="Times New Roman"/>
                          <a:cs typeface="Times New Roman"/>
                        </a:rPr>
                        <a:t>y </a:t>
                      </a:r>
                      <a:r>
                        <a:rPr sz="900" spc="-10" dirty="0">
                          <a:latin typeface="Times New Roman"/>
                          <a:cs typeface="Times New Roman"/>
                        </a:rPr>
                        <a:t>como individuo </a:t>
                      </a:r>
                      <a:r>
                        <a:rPr sz="900" spc="-5" dirty="0">
                          <a:latin typeface="Times New Roman"/>
                          <a:cs typeface="Times New Roman"/>
                        </a:rPr>
                        <a:t>en</a:t>
                      </a:r>
                      <a:r>
                        <a:rPr sz="900" spc="120" dirty="0">
                          <a:latin typeface="Times New Roman"/>
                          <a:cs typeface="Times New Roman"/>
                        </a:rPr>
                        <a:t> </a:t>
                      </a:r>
                      <a:r>
                        <a:rPr sz="900" spc="-20" dirty="0">
                          <a:latin typeface="Times New Roman"/>
                          <a:cs typeface="Times New Roman"/>
                        </a:rPr>
                        <a:t>la</a:t>
                      </a:r>
                      <a:endParaRPr sz="900">
                        <a:latin typeface="Times New Roman"/>
                        <a:cs typeface="Times New Roman"/>
                      </a:endParaRPr>
                    </a:p>
                    <a:p>
                      <a:pPr marL="72390">
                        <a:lnSpc>
                          <a:spcPts val="1130"/>
                        </a:lnSpc>
                      </a:pPr>
                      <a:r>
                        <a:rPr sz="900" spc="-5" dirty="0">
                          <a:latin typeface="Times New Roman"/>
                          <a:cs typeface="Times New Roman"/>
                        </a:rPr>
                        <a:t>sociedad.</a:t>
                      </a:r>
                      <a:endParaRPr sz="900">
                        <a:latin typeface="Times New Roman"/>
                        <a:cs typeface="Times New Roman"/>
                      </a:endParaRPr>
                    </a:p>
                  </a:txBody>
                  <a:tcPr marL="0" marR="0" marT="39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bl>
          </a:graphicData>
        </a:graphic>
      </p:graphicFrame>
      <p:sp>
        <p:nvSpPr>
          <p:cNvPr id="3" name="object 3"/>
          <p:cNvSpPr txBox="1"/>
          <p:nvPr/>
        </p:nvSpPr>
        <p:spPr>
          <a:xfrm>
            <a:off x="5761217" y="2622835"/>
            <a:ext cx="1208128" cy="147049"/>
          </a:xfrm>
          <a:prstGeom prst="rect">
            <a:avLst/>
          </a:prstGeom>
        </p:spPr>
        <p:txBody>
          <a:bodyPr vert="horz" wrap="square" lIns="0" tIns="11197" rIns="0" bIns="0" rtlCol="0">
            <a:spAutoFit/>
          </a:bodyPr>
          <a:lstStyle/>
          <a:p>
            <a:pPr marL="11196" algn="ctr">
              <a:spcBef>
                <a:spcPts val="88"/>
              </a:spcBef>
            </a:pPr>
            <a:r>
              <a:rPr lang="es-MX" sz="882" dirty="0">
                <a:latin typeface="Times New Roman"/>
                <a:cs typeface="Times New Roman"/>
              </a:rPr>
              <a:t>Planeación fase 2 </a:t>
            </a:r>
            <a:endParaRPr sz="882" dirty="0">
              <a:latin typeface="Times New Roman"/>
              <a:cs typeface="Times New Roman"/>
            </a:endParaRPr>
          </a:p>
        </p:txBody>
      </p:sp>
      <p:sp>
        <p:nvSpPr>
          <p:cNvPr id="4" name="object 4"/>
          <p:cNvSpPr/>
          <p:nvPr/>
        </p:nvSpPr>
        <p:spPr>
          <a:xfrm>
            <a:off x="3615120" y="3085520"/>
            <a:ext cx="4964503" cy="2663902"/>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2757187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57726" y="433426"/>
            <a:ext cx="2300929" cy="1462166"/>
          </a:xfrm>
          <a:prstGeom prst="rect">
            <a:avLst/>
          </a:prstGeom>
        </p:spPr>
        <p:txBody>
          <a:bodyPr vert="horz" wrap="square" lIns="0" tIns="25752" rIns="0" bIns="0" rtlCol="0">
            <a:spAutoFit/>
          </a:bodyPr>
          <a:lstStyle/>
          <a:p>
            <a:pPr algn="ctr">
              <a:spcBef>
                <a:spcPts val="202"/>
              </a:spcBef>
            </a:pPr>
            <a:r>
              <a:rPr sz="1411" spc="-4" dirty="0">
                <a:latin typeface="Arial Black"/>
                <a:cs typeface="Arial Black"/>
              </a:rPr>
              <a:t>INSTITUTO</a:t>
            </a:r>
            <a:r>
              <a:rPr sz="1411" spc="-48" dirty="0">
                <a:latin typeface="Arial Black"/>
                <a:cs typeface="Arial Black"/>
              </a:rPr>
              <a:t> </a:t>
            </a:r>
            <a:r>
              <a:rPr sz="1411" spc="-4" dirty="0">
                <a:latin typeface="Arial Black"/>
                <a:cs typeface="Arial Black"/>
              </a:rPr>
              <a:t>ZARAGOZA</a:t>
            </a:r>
            <a:endParaRPr sz="1411" dirty="0">
              <a:latin typeface="Arial Black"/>
              <a:cs typeface="Arial Black"/>
            </a:endParaRPr>
          </a:p>
          <a:p>
            <a:pPr algn="ctr">
              <a:spcBef>
                <a:spcPts val="88"/>
              </a:spcBef>
            </a:pPr>
            <a:r>
              <a:rPr sz="1058" b="1" spc="-4" dirty="0">
                <a:latin typeface="Times New Roman"/>
                <a:cs typeface="Times New Roman"/>
              </a:rPr>
              <a:t>Clave </a:t>
            </a:r>
            <a:r>
              <a:rPr sz="1058" b="1" spc="-18" dirty="0">
                <a:latin typeface="Times New Roman"/>
                <a:cs typeface="Times New Roman"/>
              </a:rPr>
              <a:t>de </a:t>
            </a:r>
            <a:r>
              <a:rPr sz="1058" b="1" spc="-4" dirty="0">
                <a:latin typeface="Times New Roman"/>
                <a:cs typeface="Times New Roman"/>
              </a:rPr>
              <a:t>Incorporación </a:t>
            </a:r>
            <a:r>
              <a:rPr sz="1058" b="1" spc="-9" dirty="0">
                <a:latin typeface="Times New Roman"/>
                <a:cs typeface="Times New Roman"/>
              </a:rPr>
              <a:t>UNAM</a:t>
            </a:r>
            <a:r>
              <a:rPr sz="1058" b="1" spc="31" dirty="0">
                <a:latin typeface="Times New Roman"/>
                <a:cs typeface="Times New Roman"/>
              </a:rPr>
              <a:t> </a:t>
            </a:r>
            <a:r>
              <a:rPr sz="1058" b="1" dirty="0">
                <a:latin typeface="Times New Roman"/>
                <a:cs typeface="Times New Roman"/>
              </a:rPr>
              <a:t>6782</a:t>
            </a:r>
            <a:endParaRPr sz="1058" dirty="0">
              <a:latin typeface="Times New Roman"/>
              <a:cs typeface="Times New Roman"/>
            </a:endParaRPr>
          </a:p>
          <a:p>
            <a:pPr>
              <a:spcBef>
                <a:spcPts val="26"/>
              </a:spcBef>
            </a:pPr>
            <a:endParaRPr sz="882" dirty="0">
              <a:latin typeface="Times New Roman"/>
              <a:cs typeface="Times New Roman"/>
            </a:endParaRPr>
          </a:p>
          <a:p>
            <a:pPr marL="3359" algn="ctr"/>
            <a:r>
              <a:rPr sz="1146" spc="-75" dirty="0">
                <a:latin typeface="Trebuchet MS"/>
                <a:cs typeface="Trebuchet MS"/>
              </a:rPr>
              <a:t>Ciclo Lectivo</a:t>
            </a:r>
            <a:r>
              <a:rPr sz="1146" spc="-141" dirty="0">
                <a:latin typeface="Trebuchet MS"/>
                <a:cs typeface="Trebuchet MS"/>
              </a:rPr>
              <a:t> </a:t>
            </a:r>
            <a:r>
              <a:rPr sz="1146" spc="-40" dirty="0">
                <a:latin typeface="Trebuchet MS"/>
                <a:cs typeface="Trebuchet MS"/>
              </a:rPr>
              <a:t>2017-2018</a:t>
            </a:r>
            <a:endParaRPr sz="1146" dirty="0">
              <a:latin typeface="Trebuchet MS"/>
              <a:cs typeface="Trebuchet MS"/>
            </a:endParaRPr>
          </a:p>
          <a:p>
            <a:pPr>
              <a:lnSpc>
                <a:spcPct val="100000"/>
              </a:lnSpc>
            </a:pPr>
            <a:endParaRPr sz="1146" dirty="0">
              <a:latin typeface="Times New Roman"/>
              <a:cs typeface="Times New Roman"/>
            </a:endParaRPr>
          </a:p>
          <a:p>
            <a:pPr algn="ctr">
              <a:spcBef>
                <a:spcPts val="979"/>
              </a:spcBef>
            </a:pPr>
            <a:r>
              <a:rPr sz="970" b="1" dirty="0">
                <a:latin typeface="Times New Roman"/>
                <a:cs typeface="Times New Roman"/>
              </a:rPr>
              <a:t>FASE</a:t>
            </a:r>
            <a:r>
              <a:rPr sz="970" b="1" spc="-13" dirty="0">
                <a:latin typeface="Times New Roman"/>
                <a:cs typeface="Times New Roman"/>
              </a:rPr>
              <a:t> </a:t>
            </a:r>
            <a:r>
              <a:rPr sz="970" b="1" spc="-9" dirty="0" smtClean="0">
                <a:latin typeface="Times New Roman"/>
                <a:cs typeface="Times New Roman"/>
              </a:rPr>
              <a:t>I</a:t>
            </a:r>
            <a:r>
              <a:rPr lang="es-MX" sz="970" b="1" spc="-9" dirty="0" smtClean="0">
                <a:latin typeface="Times New Roman"/>
                <a:cs typeface="Times New Roman"/>
              </a:rPr>
              <a:t>II</a:t>
            </a:r>
          </a:p>
          <a:p>
            <a:pPr algn="ctr">
              <a:spcBef>
                <a:spcPts val="979"/>
              </a:spcBef>
            </a:pPr>
            <a:endParaRPr sz="970" dirty="0">
              <a:latin typeface="Times New Roman"/>
              <a:cs typeface="Times New Roman"/>
            </a:endParaRPr>
          </a:p>
        </p:txBody>
      </p:sp>
      <p:sp>
        <p:nvSpPr>
          <p:cNvPr id="3" name="object 3"/>
          <p:cNvSpPr txBox="1"/>
          <p:nvPr/>
        </p:nvSpPr>
        <p:spPr>
          <a:xfrm>
            <a:off x="2131236" y="1876013"/>
            <a:ext cx="8155702" cy="861084"/>
          </a:xfrm>
          <a:prstGeom prst="rect">
            <a:avLst/>
          </a:prstGeom>
          <a:ln w="7619">
            <a:solidFill>
              <a:srgbClr val="000000"/>
            </a:solidFill>
          </a:ln>
        </p:spPr>
        <p:txBody>
          <a:bodyPr vert="horz" wrap="square" lIns="0" tIns="14556" rIns="0" bIns="0" rtlCol="0">
            <a:spAutoFit/>
          </a:bodyPr>
          <a:lstStyle/>
          <a:p>
            <a:pPr marL="70537">
              <a:lnSpc>
                <a:spcPts val="1137"/>
              </a:lnSpc>
              <a:spcBef>
                <a:spcPts val="115"/>
              </a:spcBef>
            </a:pPr>
            <a:r>
              <a:rPr sz="970" dirty="0">
                <a:latin typeface="Times New Roman"/>
                <a:cs typeface="Times New Roman"/>
              </a:rPr>
              <a:t>Nombre </a:t>
            </a:r>
            <a:r>
              <a:rPr sz="970" spc="-4" dirty="0">
                <a:latin typeface="Times New Roman"/>
                <a:cs typeface="Times New Roman"/>
              </a:rPr>
              <a:t>del proyecto: </a:t>
            </a:r>
            <a:r>
              <a:rPr sz="970" b="1" spc="-4" dirty="0">
                <a:latin typeface="Times New Roman"/>
                <a:cs typeface="Times New Roman"/>
              </a:rPr>
              <a:t>Identidad Escolar </a:t>
            </a:r>
            <a:r>
              <a:rPr sz="970" b="1" spc="-9" dirty="0">
                <a:latin typeface="Times New Roman"/>
                <a:cs typeface="Times New Roman"/>
              </a:rPr>
              <a:t>en </a:t>
            </a:r>
            <a:r>
              <a:rPr sz="970" b="1" spc="-13" dirty="0">
                <a:latin typeface="Times New Roman"/>
                <a:cs typeface="Times New Roman"/>
              </a:rPr>
              <a:t>el </a:t>
            </a:r>
            <a:r>
              <a:rPr sz="970" b="1" spc="-9" dirty="0">
                <a:latin typeface="Times New Roman"/>
                <a:cs typeface="Times New Roman"/>
              </a:rPr>
              <a:t>Instituto</a:t>
            </a:r>
            <a:r>
              <a:rPr sz="970" b="1" spc="57" dirty="0">
                <a:latin typeface="Times New Roman"/>
                <a:cs typeface="Times New Roman"/>
              </a:rPr>
              <a:t> </a:t>
            </a:r>
            <a:r>
              <a:rPr sz="970" b="1" dirty="0">
                <a:latin typeface="Times New Roman"/>
                <a:cs typeface="Times New Roman"/>
              </a:rPr>
              <a:t>Zaragoza</a:t>
            </a:r>
            <a:endParaRPr sz="970">
              <a:latin typeface="Times New Roman"/>
              <a:cs typeface="Times New Roman"/>
            </a:endParaRPr>
          </a:p>
          <a:p>
            <a:pPr marL="70537">
              <a:lnSpc>
                <a:spcPts val="1120"/>
              </a:lnSpc>
            </a:pPr>
            <a:r>
              <a:rPr sz="970" dirty="0">
                <a:latin typeface="Times New Roman"/>
                <a:cs typeface="Times New Roman"/>
              </a:rPr>
              <a:t>Nombre de </a:t>
            </a:r>
            <a:r>
              <a:rPr sz="970" spc="-4" dirty="0">
                <a:latin typeface="Times New Roman"/>
                <a:cs typeface="Times New Roman"/>
              </a:rPr>
              <a:t>los profesores </a:t>
            </a:r>
            <a:r>
              <a:rPr sz="970" dirty="0">
                <a:latin typeface="Times New Roman"/>
                <a:cs typeface="Times New Roman"/>
              </a:rPr>
              <a:t>y</a:t>
            </a:r>
            <a:r>
              <a:rPr sz="970" spc="-40" dirty="0">
                <a:latin typeface="Times New Roman"/>
                <a:cs typeface="Times New Roman"/>
              </a:rPr>
              <a:t> </a:t>
            </a:r>
            <a:r>
              <a:rPr sz="970" spc="-4" dirty="0">
                <a:latin typeface="Times New Roman"/>
                <a:cs typeface="Times New Roman"/>
              </a:rPr>
              <a:t>asignaturas:</a:t>
            </a:r>
            <a:endParaRPr sz="970">
              <a:latin typeface="Times New Roman"/>
              <a:cs typeface="Times New Roman"/>
            </a:endParaRPr>
          </a:p>
          <a:p>
            <a:pPr marL="2052845">
              <a:lnSpc>
                <a:spcPts val="1120"/>
              </a:lnSpc>
            </a:pPr>
            <a:r>
              <a:rPr sz="970" spc="-4" dirty="0">
                <a:latin typeface="Times New Roman"/>
                <a:cs typeface="Times New Roman"/>
              </a:rPr>
              <a:t>Edith Contreras Jiménez. Física</a:t>
            </a:r>
            <a:endParaRPr sz="970">
              <a:latin typeface="Times New Roman"/>
              <a:cs typeface="Times New Roman"/>
            </a:endParaRPr>
          </a:p>
          <a:p>
            <a:pPr marL="2052845">
              <a:lnSpc>
                <a:spcPts val="1111"/>
              </a:lnSpc>
            </a:pPr>
            <a:r>
              <a:rPr sz="970" spc="-4" dirty="0">
                <a:latin typeface="Times New Roman"/>
                <a:cs typeface="Times New Roman"/>
              </a:rPr>
              <a:t>Chávez Ramírez Ulises Salvador.</a:t>
            </a:r>
            <a:r>
              <a:rPr sz="970" spc="18" dirty="0">
                <a:latin typeface="Times New Roman"/>
                <a:cs typeface="Times New Roman"/>
              </a:rPr>
              <a:t> </a:t>
            </a:r>
            <a:r>
              <a:rPr sz="970" spc="-4" dirty="0">
                <a:latin typeface="Times New Roman"/>
                <a:cs typeface="Times New Roman"/>
              </a:rPr>
              <a:t>Geografía</a:t>
            </a:r>
            <a:endParaRPr sz="970">
              <a:latin typeface="Times New Roman"/>
              <a:cs typeface="Times New Roman"/>
            </a:endParaRPr>
          </a:p>
          <a:p>
            <a:pPr marL="2052845" marR="3246933">
              <a:lnSpc>
                <a:spcPts val="1146"/>
              </a:lnSpc>
              <a:spcBef>
                <a:spcPts val="26"/>
              </a:spcBef>
            </a:pPr>
            <a:r>
              <a:rPr sz="970" spc="-4" dirty="0">
                <a:latin typeface="Times New Roman"/>
                <a:cs typeface="Times New Roman"/>
              </a:rPr>
              <a:t>Fernández Guerrero Magda Roció. Orientación Educativa  Nava Granados Beatriz. Laboratorista Escolar</a:t>
            </a:r>
            <a:endParaRPr sz="970">
              <a:latin typeface="Times New Roman"/>
              <a:cs typeface="Times New Roman"/>
            </a:endParaRPr>
          </a:p>
        </p:txBody>
      </p:sp>
      <p:sp>
        <p:nvSpPr>
          <p:cNvPr id="4" name="object 4"/>
          <p:cNvSpPr txBox="1"/>
          <p:nvPr/>
        </p:nvSpPr>
        <p:spPr>
          <a:xfrm>
            <a:off x="2190579" y="2896595"/>
            <a:ext cx="1331852" cy="147049"/>
          </a:xfrm>
          <a:prstGeom prst="rect">
            <a:avLst/>
          </a:prstGeom>
        </p:spPr>
        <p:txBody>
          <a:bodyPr vert="horz" wrap="square" lIns="0" tIns="11197" rIns="0" bIns="0" rtlCol="0">
            <a:spAutoFit/>
          </a:bodyPr>
          <a:lstStyle/>
          <a:p>
            <a:pPr marL="11196">
              <a:spcBef>
                <a:spcPts val="88"/>
              </a:spcBef>
              <a:tabLst>
                <a:tab pos="223367" algn="l"/>
              </a:tabLst>
            </a:pPr>
            <a:r>
              <a:rPr sz="882" b="1" spc="-13" dirty="0">
                <a:latin typeface="Times New Roman"/>
                <a:cs typeface="Times New Roman"/>
              </a:rPr>
              <a:t>I</a:t>
            </a:r>
            <a:r>
              <a:rPr sz="882" b="1" dirty="0">
                <a:latin typeface="Times New Roman"/>
                <a:cs typeface="Times New Roman"/>
              </a:rPr>
              <a:t>.	</a:t>
            </a:r>
            <a:r>
              <a:rPr sz="882" b="1" spc="-13" dirty="0">
                <a:latin typeface="Times New Roman"/>
                <a:cs typeface="Times New Roman"/>
              </a:rPr>
              <a:t>F</a:t>
            </a:r>
            <a:r>
              <a:rPr sz="882" b="1" spc="-4" dirty="0">
                <a:latin typeface="Times New Roman"/>
                <a:cs typeface="Times New Roman"/>
              </a:rPr>
              <a:t>U</a:t>
            </a:r>
            <a:r>
              <a:rPr sz="882" b="1" spc="-9" dirty="0">
                <a:latin typeface="Times New Roman"/>
                <a:cs typeface="Times New Roman"/>
              </a:rPr>
              <a:t>N</a:t>
            </a:r>
            <a:r>
              <a:rPr sz="882" b="1" spc="-4" dirty="0">
                <a:latin typeface="Times New Roman"/>
                <a:cs typeface="Times New Roman"/>
              </a:rPr>
              <a:t>D</a:t>
            </a:r>
            <a:r>
              <a:rPr sz="882" b="1" spc="-9" dirty="0">
                <a:latin typeface="Times New Roman"/>
                <a:cs typeface="Times New Roman"/>
              </a:rPr>
              <a:t>A</a:t>
            </a:r>
            <a:r>
              <a:rPr sz="882" b="1" spc="13" dirty="0">
                <a:latin typeface="Times New Roman"/>
                <a:cs typeface="Times New Roman"/>
              </a:rPr>
              <a:t>M</a:t>
            </a:r>
            <a:r>
              <a:rPr sz="882" b="1" spc="-9" dirty="0">
                <a:latin typeface="Times New Roman"/>
                <a:cs typeface="Times New Roman"/>
              </a:rPr>
              <a:t>E</a:t>
            </a:r>
            <a:r>
              <a:rPr sz="882" b="1" spc="-4" dirty="0">
                <a:latin typeface="Times New Roman"/>
                <a:cs typeface="Times New Roman"/>
              </a:rPr>
              <a:t>N</a:t>
            </a:r>
            <a:r>
              <a:rPr sz="882" b="1" spc="-13" dirty="0">
                <a:latin typeface="Times New Roman"/>
                <a:cs typeface="Times New Roman"/>
              </a:rPr>
              <a:t>T</a:t>
            </a:r>
            <a:r>
              <a:rPr sz="882" b="1" spc="-4" dirty="0">
                <a:latin typeface="Times New Roman"/>
                <a:cs typeface="Times New Roman"/>
              </a:rPr>
              <a:t>A</a:t>
            </a:r>
            <a:r>
              <a:rPr sz="882" b="1" spc="-9" dirty="0">
                <a:latin typeface="Times New Roman"/>
                <a:cs typeface="Times New Roman"/>
              </a:rPr>
              <a:t>C</a:t>
            </a:r>
            <a:r>
              <a:rPr sz="882" b="1" spc="-13" dirty="0">
                <a:latin typeface="Times New Roman"/>
                <a:cs typeface="Times New Roman"/>
              </a:rPr>
              <a:t>I</a:t>
            </a:r>
            <a:r>
              <a:rPr sz="882" b="1" spc="-4" dirty="0">
                <a:latin typeface="Times New Roman"/>
                <a:cs typeface="Times New Roman"/>
              </a:rPr>
              <a:t>ÓN</a:t>
            </a:r>
            <a:endParaRPr sz="882">
              <a:latin typeface="Times New Roman"/>
              <a:cs typeface="Times New Roman"/>
            </a:endParaRPr>
          </a:p>
        </p:txBody>
      </p:sp>
      <p:sp>
        <p:nvSpPr>
          <p:cNvPr id="5" name="object 5"/>
          <p:cNvSpPr txBox="1"/>
          <p:nvPr/>
        </p:nvSpPr>
        <p:spPr>
          <a:xfrm>
            <a:off x="2131236" y="3056709"/>
            <a:ext cx="8155702" cy="454553"/>
          </a:xfrm>
          <a:prstGeom prst="rect">
            <a:avLst/>
          </a:prstGeom>
          <a:ln w="7619">
            <a:solidFill>
              <a:srgbClr val="000000"/>
            </a:solidFill>
          </a:ln>
        </p:spPr>
        <p:txBody>
          <a:bodyPr vert="horz" wrap="square" lIns="0" tIns="2799" rIns="0" bIns="0" rtlCol="0">
            <a:spAutoFit/>
          </a:bodyPr>
          <a:lstStyle/>
          <a:p>
            <a:pPr>
              <a:spcBef>
                <a:spcPts val="22"/>
              </a:spcBef>
            </a:pPr>
            <a:endParaRPr sz="1102">
              <a:latin typeface="Times New Roman"/>
              <a:cs typeface="Times New Roman"/>
            </a:endParaRPr>
          </a:p>
          <a:p>
            <a:pPr marL="70537" marR="517270">
              <a:lnSpc>
                <a:spcPts val="1128"/>
              </a:lnSpc>
            </a:pPr>
            <a:r>
              <a:rPr sz="970" spc="-4" dirty="0">
                <a:latin typeface="Times New Roman"/>
                <a:cs typeface="Times New Roman"/>
              </a:rPr>
              <a:t>Este proyecto </a:t>
            </a:r>
            <a:r>
              <a:rPr sz="970" spc="-9" dirty="0">
                <a:latin typeface="Times New Roman"/>
                <a:cs typeface="Times New Roman"/>
              </a:rPr>
              <a:t>se </a:t>
            </a:r>
            <a:r>
              <a:rPr sz="970" dirty="0">
                <a:latin typeface="Times New Roman"/>
                <a:cs typeface="Times New Roman"/>
              </a:rPr>
              <a:t>da </a:t>
            </a:r>
            <a:r>
              <a:rPr sz="970" spc="4" dirty="0">
                <a:latin typeface="Times New Roman"/>
                <a:cs typeface="Times New Roman"/>
              </a:rPr>
              <a:t>en </a:t>
            </a:r>
            <a:r>
              <a:rPr sz="970" spc="-4" dirty="0">
                <a:latin typeface="Times New Roman"/>
                <a:cs typeface="Times New Roman"/>
              </a:rPr>
              <a:t>base </a:t>
            </a:r>
            <a:r>
              <a:rPr sz="970" dirty="0">
                <a:latin typeface="Times New Roman"/>
                <a:cs typeface="Times New Roman"/>
              </a:rPr>
              <a:t>a </a:t>
            </a:r>
            <a:r>
              <a:rPr sz="970" spc="4" dirty="0">
                <a:latin typeface="Times New Roman"/>
                <a:cs typeface="Times New Roman"/>
              </a:rPr>
              <a:t>la </a:t>
            </a:r>
            <a:r>
              <a:rPr sz="970" spc="-4" dirty="0">
                <a:latin typeface="Times New Roman"/>
                <a:cs typeface="Times New Roman"/>
              </a:rPr>
              <a:t>necesidad </a:t>
            </a:r>
            <a:r>
              <a:rPr sz="970" dirty="0">
                <a:latin typeface="Times New Roman"/>
                <a:cs typeface="Times New Roman"/>
              </a:rPr>
              <a:t>de </a:t>
            </a:r>
            <a:r>
              <a:rPr sz="970" spc="-4" dirty="0">
                <a:latin typeface="Times New Roman"/>
                <a:cs typeface="Times New Roman"/>
              </a:rPr>
              <a:t>hacer conciencia del cuidado </a:t>
            </a:r>
            <a:r>
              <a:rPr sz="970" dirty="0">
                <a:latin typeface="Times New Roman"/>
                <a:cs typeface="Times New Roman"/>
              </a:rPr>
              <a:t>y </a:t>
            </a:r>
            <a:r>
              <a:rPr sz="970" spc="-4" dirty="0">
                <a:latin typeface="Times New Roman"/>
                <a:cs typeface="Times New Roman"/>
              </a:rPr>
              <a:t>embellecimiento </a:t>
            </a:r>
            <a:r>
              <a:rPr sz="970" dirty="0">
                <a:latin typeface="Times New Roman"/>
                <a:cs typeface="Times New Roman"/>
              </a:rPr>
              <a:t>de </a:t>
            </a:r>
            <a:r>
              <a:rPr sz="970" spc="-4" dirty="0">
                <a:latin typeface="Times New Roman"/>
                <a:cs typeface="Times New Roman"/>
              </a:rPr>
              <a:t>un </a:t>
            </a:r>
            <a:r>
              <a:rPr sz="970" spc="-9" dirty="0">
                <a:latin typeface="Times New Roman"/>
                <a:cs typeface="Times New Roman"/>
              </a:rPr>
              <a:t>área </a:t>
            </a:r>
            <a:r>
              <a:rPr sz="970" spc="-4" dirty="0">
                <a:latin typeface="Times New Roman"/>
                <a:cs typeface="Times New Roman"/>
              </a:rPr>
              <a:t>verde del </a:t>
            </a:r>
            <a:r>
              <a:rPr sz="970" dirty="0">
                <a:latin typeface="Times New Roman"/>
                <a:cs typeface="Times New Roman"/>
              </a:rPr>
              <a:t>Instituto </a:t>
            </a:r>
            <a:r>
              <a:rPr sz="970" spc="-4" dirty="0">
                <a:latin typeface="Times New Roman"/>
                <a:cs typeface="Times New Roman"/>
              </a:rPr>
              <a:t>Zaragoza así como </a:t>
            </a:r>
            <a:r>
              <a:rPr sz="970" spc="-9" dirty="0">
                <a:latin typeface="Times New Roman"/>
                <a:cs typeface="Times New Roman"/>
              </a:rPr>
              <a:t>generar </a:t>
            </a:r>
            <a:r>
              <a:rPr sz="970" spc="-4" dirty="0">
                <a:latin typeface="Times New Roman"/>
                <a:cs typeface="Times New Roman"/>
              </a:rPr>
              <a:t>la  </a:t>
            </a:r>
            <a:r>
              <a:rPr sz="970" spc="-9" dirty="0">
                <a:latin typeface="Times New Roman"/>
                <a:cs typeface="Times New Roman"/>
              </a:rPr>
              <a:t>identidad </a:t>
            </a:r>
            <a:r>
              <a:rPr sz="970" spc="-4" dirty="0">
                <a:latin typeface="Times New Roman"/>
                <a:cs typeface="Times New Roman"/>
              </a:rPr>
              <a:t>institucional </a:t>
            </a:r>
            <a:r>
              <a:rPr sz="970" dirty="0">
                <a:latin typeface="Times New Roman"/>
                <a:cs typeface="Times New Roman"/>
              </a:rPr>
              <a:t>de </a:t>
            </a:r>
            <a:r>
              <a:rPr sz="970" spc="-4" dirty="0">
                <a:latin typeface="Times New Roman"/>
                <a:cs typeface="Times New Roman"/>
              </a:rPr>
              <a:t>los alumnos </a:t>
            </a:r>
            <a:r>
              <a:rPr sz="970" dirty="0">
                <a:latin typeface="Times New Roman"/>
                <a:cs typeface="Times New Roman"/>
              </a:rPr>
              <a:t>y </a:t>
            </a:r>
            <a:r>
              <a:rPr sz="970" spc="4" dirty="0">
                <a:latin typeface="Times New Roman"/>
                <a:cs typeface="Times New Roman"/>
              </a:rPr>
              <a:t>la</a:t>
            </a:r>
            <a:r>
              <a:rPr sz="970" dirty="0">
                <a:latin typeface="Times New Roman"/>
                <a:cs typeface="Times New Roman"/>
              </a:rPr>
              <a:t> </a:t>
            </a:r>
            <a:r>
              <a:rPr sz="970" spc="-4" dirty="0">
                <a:latin typeface="Times New Roman"/>
                <a:cs typeface="Times New Roman"/>
              </a:rPr>
              <a:t>comunidad.</a:t>
            </a:r>
            <a:endParaRPr sz="970">
              <a:latin typeface="Times New Roman"/>
              <a:cs typeface="Times New Roman"/>
            </a:endParaRPr>
          </a:p>
        </p:txBody>
      </p:sp>
      <p:sp>
        <p:nvSpPr>
          <p:cNvPr id="6" name="object 6"/>
          <p:cNvSpPr txBox="1"/>
          <p:nvPr/>
        </p:nvSpPr>
        <p:spPr>
          <a:xfrm>
            <a:off x="2190579" y="4062334"/>
            <a:ext cx="2996018" cy="147049"/>
          </a:xfrm>
          <a:prstGeom prst="rect">
            <a:avLst/>
          </a:prstGeom>
        </p:spPr>
        <p:txBody>
          <a:bodyPr vert="horz" wrap="square" lIns="0" tIns="11197" rIns="0" bIns="0" rtlCol="0">
            <a:spAutoFit/>
          </a:bodyPr>
          <a:lstStyle/>
          <a:p>
            <a:pPr marL="11196">
              <a:spcBef>
                <a:spcPts val="88"/>
              </a:spcBef>
              <a:tabLst>
                <a:tab pos="239601" algn="l"/>
              </a:tabLst>
            </a:pPr>
            <a:r>
              <a:rPr sz="882" b="1" spc="-9" dirty="0">
                <a:latin typeface="Times New Roman"/>
                <a:cs typeface="Times New Roman"/>
              </a:rPr>
              <a:t>II.	</a:t>
            </a:r>
            <a:r>
              <a:rPr sz="882" b="1" spc="-4" dirty="0">
                <a:latin typeface="Times New Roman"/>
                <a:cs typeface="Times New Roman"/>
              </a:rPr>
              <a:t>OBJETIVO GENERAL DE </a:t>
            </a:r>
            <a:r>
              <a:rPr sz="882" b="1" spc="-9" dirty="0">
                <a:latin typeface="Times New Roman"/>
                <a:cs typeface="Times New Roman"/>
              </a:rPr>
              <a:t>LA </a:t>
            </a:r>
            <a:r>
              <a:rPr lang="es-MX" sz="882" b="1" spc="-4" dirty="0" smtClean="0">
                <a:latin typeface="Times New Roman"/>
                <a:cs typeface="Times New Roman"/>
              </a:rPr>
              <a:t>TERCERA</a:t>
            </a:r>
            <a:r>
              <a:rPr sz="882" b="1" spc="4" dirty="0" smtClean="0">
                <a:latin typeface="Times New Roman"/>
                <a:cs typeface="Times New Roman"/>
              </a:rPr>
              <a:t> </a:t>
            </a:r>
            <a:r>
              <a:rPr sz="882" b="1" spc="-4" dirty="0">
                <a:latin typeface="Times New Roman"/>
                <a:cs typeface="Times New Roman"/>
              </a:rPr>
              <a:t>FASE</a:t>
            </a:r>
            <a:endParaRPr sz="882" dirty="0">
              <a:latin typeface="Times New Roman"/>
              <a:cs typeface="Times New Roman"/>
            </a:endParaRPr>
          </a:p>
        </p:txBody>
      </p:sp>
      <p:sp>
        <p:nvSpPr>
          <p:cNvPr id="7" name="object 7"/>
          <p:cNvSpPr txBox="1"/>
          <p:nvPr/>
        </p:nvSpPr>
        <p:spPr>
          <a:xfrm>
            <a:off x="2209104" y="4209383"/>
            <a:ext cx="8155702" cy="296269"/>
          </a:xfrm>
          <a:prstGeom prst="rect">
            <a:avLst/>
          </a:prstGeom>
          <a:ln w="7619">
            <a:solidFill>
              <a:srgbClr val="000000"/>
            </a:solidFill>
          </a:ln>
        </p:spPr>
        <p:txBody>
          <a:bodyPr vert="horz" wrap="square" lIns="0" tIns="4479" rIns="0" bIns="0" rtlCol="0">
            <a:spAutoFit/>
          </a:bodyPr>
          <a:lstStyle/>
          <a:p>
            <a:pPr>
              <a:spcBef>
                <a:spcPts val="35"/>
              </a:spcBef>
            </a:pPr>
            <a:endParaRPr sz="970" dirty="0">
              <a:latin typeface="Times New Roman"/>
              <a:cs typeface="Times New Roman"/>
            </a:endParaRPr>
          </a:p>
          <a:p>
            <a:pPr marL="73025" marR="86995">
              <a:lnSpc>
                <a:spcPts val="1160"/>
              </a:lnSpc>
            </a:pPr>
            <a:r>
              <a:rPr lang="es-MX" sz="800" dirty="0">
                <a:latin typeface="Times New Roman"/>
                <a:cs typeface="Times New Roman"/>
              </a:rPr>
              <a:t>El </a:t>
            </a:r>
            <a:r>
              <a:rPr lang="es-MX" sz="800" spc="-5" dirty="0">
                <a:latin typeface="Times New Roman"/>
                <a:cs typeface="Times New Roman"/>
              </a:rPr>
              <a:t>alumno calculara </a:t>
            </a:r>
            <a:r>
              <a:rPr lang="es-MX" sz="800" spc="5" dirty="0">
                <a:latin typeface="Times New Roman"/>
                <a:cs typeface="Times New Roman"/>
              </a:rPr>
              <a:t>el </a:t>
            </a:r>
            <a:r>
              <a:rPr lang="es-MX" sz="800" spc="-5" dirty="0">
                <a:latin typeface="Times New Roman"/>
                <a:cs typeface="Times New Roman"/>
              </a:rPr>
              <a:t>área </a:t>
            </a:r>
            <a:r>
              <a:rPr lang="es-MX" sz="800" dirty="0">
                <a:latin typeface="Times New Roman"/>
                <a:cs typeface="Times New Roman"/>
              </a:rPr>
              <a:t>a </a:t>
            </a:r>
            <a:r>
              <a:rPr lang="es-MX" sz="800" spc="-5" dirty="0">
                <a:latin typeface="Times New Roman"/>
                <a:cs typeface="Times New Roman"/>
              </a:rPr>
              <a:t>rellenar </a:t>
            </a:r>
            <a:r>
              <a:rPr lang="es-MX" sz="800" spc="5" dirty="0">
                <a:latin typeface="Times New Roman"/>
                <a:cs typeface="Times New Roman"/>
              </a:rPr>
              <a:t>del </a:t>
            </a:r>
            <a:r>
              <a:rPr lang="es-MX" sz="800" dirty="0">
                <a:latin typeface="Times New Roman"/>
                <a:cs typeface="Times New Roman"/>
              </a:rPr>
              <a:t>escudo </a:t>
            </a:r>
            <a:r>
              <a:rPr lang="es-MX" sz="800" spc="-5" dirty="0">
                <a:latin typeface="Times New Roman"/>
                <a:cs typeface="Times New Roman"/>
              </a:rPr>
              <a:t>institucional  </a:t>
            </a:r>
            <a:r>
              <a:rPr lang="es-MX" sz="800" dirty="0">
                <a:latin typeface="Times New Roman"/>
                <a:cs typeface="Times New Roman"/>
              </a:rPr>
              <a:t>para </a:t>
            </a:r>
            <a:r>
              <a:rPr lang="es-MX" sz="800" spc="-10" dirty="0">
                <a:latin typeface="Times New Roman"/>
                <a:cs typeface="Times New Roman"/>
              </a:rPr>
              <a:t>adquirir </a:t>
            </a:r>
            <a:r>
              <a:rPr lang="es-MX" sz="800" spc="-20" dirty="0">
                <a:latin typeface="Times New Roman"/>
                <a:cs typeface="Times New Roman"/>
              </a:rPr>
              <a:t>la </a:t>
            </a:r>
            <a:r>
              <a:rPr lang="es-MX" sz="800" spc="-5" dirty="0">
                <a:latin typeface="Times New Roman"/>
                <a:cs typeface="Times New Roman"/>
              </a:rPr>
              <a:t>piedra</a:t>
            </a:r>
            <a:r>
              <a:rPr lang="es-MX" sz="800" spc="75" dirty="0">
                <a:latin typeface="Times New Roman"/>
                <a:cs typeface="Times New Roman"/>
              </a:rPr>
              <a:t> </a:t>
            </a:r>
            <a:r>
              <a:rPr lang="es-MX" sz="800" spc="-5" dirty="0">
                <a:latin typeface="Times New Roman"/>
                <a:cs typeface="Times New Roman"/>
              </a:rPr>
              <a:t>blanca</a:t>
            </a:r>
            <a:endParaRPr lang="es-MX" sz="800" dirty="0">
              <a:latin typeface="Times New Roman"/>
              <a:cs typeface="Times New Roman"/>
            </a:endParaRPr>
          </a:p>
        </p:txBody>
      </p:sp>
      <p:sp>
        <p:nvSpPr>
          <p:cNvPr id="8" name="object 8"/>
          <p:cNvSpPr/>
          <p:nvPr/>
        </p:nvSpPr>
        <p:spPr>
          <a:xfrm>
            <a:off x="2209104" y="457419"/>
            <a:ext cx="707226" cy="683495"/>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1098524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136834" y="506317"/>
          <a:ext cx="8134987" cy="2360177"/>
        </p:xfrm>
        <a:graphic>
          <a:graphicData uri="http://schemas.openxmlformats.org/drawingml/2006/table">
            <a:tbl>
              <a:tblPr firstRow="1" bandRow="1">
                <a:tableStyleId>{2D5ABB26-0587-4C30-8999-92F81FD0307C}</a:tableStyleId>
              </a:tblPr>
              <a:tblGrid>
                <a:gridCol w="1171738"/>
                <a:gridCol w="2894356"/>
                <a:gridCol w="2034446"/>
                <a:gridCol w="2034447"/>
              </a:tblGrid>
              <a:tr h="339821">
                <a:tc>
                  <a:txBody>
                    <a:bodyPr/>
                    <a:lstStyle/>
                    <a:p>
                      <a:pPr marL="314960">
                        <a:lnSpc>
                          <a:spcPct val="100000"/>
                        </a:lnSpc>
                        <a:spcBef>
                          <a:spcPts val="910"/>
                        </a:spcBef>
                      </a:pPr>
                      <a:r>
                        <a:rPr sz="900" spc="-5" dirty="0">
                          <a:latin typeface="Times New Roman"/>
                          <a:cs typeface="Times New Roman"/>
                        </a:rPr>
                        <a:t>DISCIPLINA</a:t>
                      </a:r>
                      <a:endParaRPr sz="900" dirty="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910"/>
                        </a:spcBef>
                      </a:pPr>
                      <a:r>
                        <a:rPr sz="900" spc="-5" dirty="0">
                          <a:latin typeface="Times New Roman"/>
                          <a:cs typeface="Times New Roman"/>
                        </a:rPr>
                        <a:t>FÍSICA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715" algn="ctr">
                        <a:lnSpc>
                          <a:spcPct val="100000"/>
                        </a:lnSpc>
                        <a:spcBef>
                          <a:spcPts val="910"/>
                        </a:spcBef>
                      </a:pPr>
                      <a:r>
                        <a:rPr sz="900" spc="-5" dirty="0">
                          <a:latin typeface="Times New Roman"/>
                          <a:cs typeface="Times New Roman"/>
                        </a:rPr>
                        <a:t>GEOGRAFÍA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61950">
                        <a:lnSpc>
                          <a:spcPct val="100000"/>
                        </a:lnSpc>
                        <a:spcBef>
                          <a:spcPts val="910"/>
                        </a:spcBef>
                      </a:pPr>
                      <a:r>
                        <a:rPr sz="900" spc="-5" dirty="0">
                          <a:latin typeface="Times New Roman"/>
                          <a:cs typeface="Times New Roman"/>
                        </a:rPr>
                        <a:t>ORIENTACIÓN</a:t>
                      </a:r>
                      <a:r>
                        <a:rPr sz="900" dirty="0">
                          <a:latin typeface="Times New Roman"/>
                          <a:cs typeface="Times New Roman"/>
                        </a:rPr>
                        <a:t> </a:t>
                      </a:r>
                      <a:r>
                        <a:rPr sz="900" spc="-5" dirty="0">
                          <a:latin typeface="Times New Roman"/>
                          <a:cs typeface="Times New Roman"/>
                        </a:rPr>
                        <a:t>EDICATIVA</a:t>
                      </a:r>
                      <a:endParaRPr sz="900">
                        <a:latin typeface="Times New Roman"/>
                        <a:cs typeface="Times New Roman"/>
                      </a:endParaRPr>
                    </a:p>
                  </a:txBody>
                  <a:tcPr marL="0" marR="0" marT="1018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411480">
                <a:tc>
                  <a:txBody>
                    <a:bodyPr/>
                    <a:lstStyle/>
                    <a:p>
                      <a:pPr marL="73660" marR="144780">
                        <a:lnSpc>
                          <a:spcPts val="1140"/>
                        </a:lnSpc>
                        <a:spcBef>
                          <a:spcPts val="700"/>
                        </a:spcBef>
                      </a:pPr>
                      <a:r>
                        <a:rPr sz="900" spc="-5" dirty="0">
                          <a:latin typeface="Times New Roman"/>
                          <a:cs typeface="Times New Roman"/>
                        </a:rPr>
                        <a:t>1.-Contenido </a:t>
                      </a:r>
                      <a:r>
                        <a:rPr sz="900" dirty="0">
                          <a:latin typeface="Times New Roman"/>
                          <a:cs typeface="Times New Roman"/>
                        </a:rPr>
                        <a:t>/</a:t>
                      </a:r>
                      <a:r>
                        <a:rPr sz="900" spc="-40" dirty="0">
                          <a:latin typeface="Times New Roman"/>
                          <a:cs typeface="Times New Roman"/>
                        </a:rPr>
                        <a:t> </a:t>
                      </a:r>
                      <a:r>
                        <a:rPr sz="900" spc="-5" dirty="0">
                          <a:latin typeface="Times New Roman"/>
                          <a:cs typeface="Times New Roman"/>
                        </a:rPr>
                        <a:t>Temas  Involucrados</a:t>
                      </a:r>
                      <a:endParaRPr sz="900">
                        <a:latin typeface="Times New Roman"/>
                        <a:cs typeface="Times New Roman"/>
                      </a:endParaRPr>
                    </a:p>
                  </a:txBody>
                  <a:tcPr marL="0" marR="0" marT="78377"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01625">
                        <a:lnSpc>
                          <a:spcPct val="100000"/>
                        </a:lnSpc>
                        <a:spcBef>
                          <a:spcPts val="30"/>
                        </a:spcBef>
                        <a:tabLst>
                          <a:tab pos="530225" algn="l"/>
                        </a:tabLst>
                      </a:pPr>
                      <a:r>
                        <a:rPr sz="900" spc="-5" dirty="0">
                          <a:latin typeface="Arial"/>
                          <a:cs typeface="Arial"/>
                        </a:rPr>
                        <a:t>-	</a:t>
                      </a:r>
                      <a:r>
                        <a:rPr sz="900" spc="-10" dirty="0">
                          <a:latin typeface="Times New Roman"/>
                          <a:cs typeface="Times New Roman"/>
                        </a:rPr>
                        <a:t>Manejo </a:t>
                      </a:r>
                      <a:r>
                        <a:rPr sz="900" dirty="0">
                          <a:latin typeface="Times New Roman"/>
                          <a:cs typeface="Times New Roman"/>
                        </a:rPr>
                        <a:t>de</a:t>
                      </a:r>
                      <a:r>
                        <a:rPr sz="900" spc="35" dirty="0">
                          <a:latin typeface="Times New Roman"/>
                          <a:cs typeface="Times New Roman"/>
                        </a:rPr>
                        <a:t> </a:t>
                      </a:r>
                      <a:r>
                        <a:rPr sz="900" spc="-5" dirty="0">
                          <a:latin typeface="Times New Roman"/>
                          <a:cs typeface="Times New Roman"/>
                        </a:rPr>
                        <a:t>áreas</a:t>
                      </a:r>
                      <a:endParaRPr sz="900">
                        <a:latin typeface="Times New Roman"/>
                        <a:cs typeface="Times New Roman"/>
                      </a:endParaRPr>
                    </a:p>
                    <a:p>
                      <a:pPr marL="301625">
                        <a:lnSpc>
                          <a:spcPct val="100000"/>
                        </a:lnSpc>
                        <a:spcBef>
                          <a:spcPts val="20"/>
                        </a:spcBef>
                      </a:pPr>
                      <a:r>
                        <a:rPr sz="900" dirty="0">
                          <a:latin typeface="Arial"/>
                          <a:cs typeface="Arial"/>
                        </a:rPr>
                        <a:t>-</a:t>
                      </a:r>
                      <a:endParaRPr sz="900">
                        <a:latin typeface="Arial"/>
                        <a:cs typeface="Arial"/>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01625">
                        <a:lnSpc>
                          <a:spcPct val="100000"/>
                        </a:lnSpc>
                        <a:spcBef>
                          <a:spcPts val="30"/>
                        </a:spcBef>
                        <a:tabLst>
                          <a:tab pos="530225" algn="l"/>
                        </a:tabLst>
                      </a:pPr>
                      <a:r>
                        <a:rPr sz="900" spc="-5" dirty="0">
                          <a:latin typeface="Arial"/>
                          <a:cs typeface="Arial"/>
                        </a:rPr>
                        <a:t>-	</a:t>
                      </a:r>
                      <a:r>
                        <a:rPr sz="900" spc="-5" dirty="0">
                          <a:latin typeface="Times New Roman"/>
                          <a:cs typeface="Times New Roman"/>
                        </a:rPr>
                        <a:t>Climas.</a:t>
                      </a:r>
                      <a:endParaRPr sz="900">
                        <a:latin typeface="Times New Roman"/>
                        <a:cs typeface="Times New Roman"/>
                      </a:endParaRPr>
                    </a:p>
                  </a:txBody>
                  <a:tcPr marL="0" marR="0" marT="335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29590" marR="186690" indent="-228600">
                        <a:lnSpc>
                          <a:spcPts val="1140"/>
                        </a:lnSpc>
                        <a:spcBef>
                          <a:spcPts val="114"/>
                        </a:spcBef>
                        <a:tabLst>
                          <a:tab pos="528955" algn="l"/>
                        </a:tabLst>
                      </a:pPr>
                      <a:r>
                        <a:rPr sz="900" spc="-5" dirty="0">
                          <a:latin typeface="Arial"/>
                          <a:cs typeface="Arial"/>
                        </a:rPr>
                        <a:t>-	</a:t>
                      </a:r>
                      <a:r>
                        <a:rPr sz="900" spc="-5" dirty="0">
                          <a:latin typeface="Times New Roman"/>
                          <a:cs typeface="Times New Roman"/>
                        </a:rPr>
                        <a:t>Compromiso </a:t>
                      </a:r>
                      <a:r>
                        <a:rPr sz="900" dirty="0">
                          <a:latin typeface="Times New Roman"/>
                          <a:cs typeface="Times New Roman"/>
                        </a:rPr>
                        <a:t>y </a:t>
                      </a:r>
                      <a:r>
                        <a:rPr sz="900" spc="-5" dirty="0">
                          <a:latin typeface="Times New Roman"/>
                          <a:cs typeface="Times New Roman"/>
                        </a:rPr>
                        <a:t>responsabilidad  </a:t>
                      </a:r>
                      <a:r>
                        <a:rPr sz="900" dirty="0">
                          <a:latin typeface="Times New Roman"/>
                          <a:cs typeface="Times New Roman"/>
                        </a:rPr>
                        <a:t>con </a:t>
                      </a:r>
                      <a:r>
                        <a:rPr sz="900" spc="5" dirty="0">
                          <a:latin typeface="Times New Roman"/>
                          <a:cs typeface="Times New Roman"/>
                        </a:rPr>
                        <a:t>el </a:t>
                      </a:r>
                      <a:r>
                        <a:rPr sz="900" spc="-5" dirty="0">
                          <a:latin typeface="Times New Roman"/>
                          <a:cs typeface="Times New Roman"/>
                        </a:rPr>
                        <a:t>entorno</a:t>
                      </a:r>
                      <a:r>
                        <a:rPr sz="900" spc="-30" dirty="0">
                          <a:latin typeface="Times New Roman"/>
                          <a:cs typeface="Times New Roman"/>
                        </a:rPr>
                        <a:t> </a:t>
                      </a:r>
                      <a:r>
                        <a:rPr sz="900" spc="-10" dirty="0">
                          <a:latin typeface="Times New Roman"/>
                          <a:cs typeface="Times New Roman"/>
                        </a:rPr>
                        <a:t>escolar.</a:t>
                      </a:r>
                      <a:endParaRPr sz="900">
                        <a:latin typeface="Times New Roman"/>
                        <a:cs typeface="Times New Roman"/>
                      </a:endParaRPr>
                    </a:p>
                    <a:p>
                      <a:pPr marL="300990">
                        <a:lnSpc>
                          <a:spcPts val="1170"/>
                        </a:lnSpc>
                        <a:spcBef>
                          <a:spcPts val="15"/>
                        </a:spcBef>
                      </a:pPr>
                      <a:r>
                        <a:rPr sz="900" dirty="0">
                          <a:latin typeface="Arial"/>
                          <a:cs typeface="Arial"/>
                        </a:rPr>
                        <a:t>-</a:t>
                      </a:r>
                      <a:endParaRPr sz="900">
                        <a:latin typeface="Arial"/>
                        <a:cs typeface="Arial"/>
                      </a:endParaRPr>
                    </a:p>
                  </a:txBody>
                  <a:tcPr marL="0" marR="0" marT="12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r h="1435981">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marL="73660">
                        <a:lnSpc>
                          <a:spcPct val="100000"/>
                        </a:lnSpc>
                        <a:spcBef>
                          <a:spcPts val="630"/>
                        </a:spcBef>
                      </a:pPr>
                      <a:r>
                        <a:rPr sz="900" dirty="0">
                          <a:latin typeface="Times New Roman"/>
                          <a:cs typeface="Times New Roman"/>
                        </a:rPr>
                        <a:t>2.-</a:t>
                      </a:r>
                      <a:r>
                        <a:rPr sz="900" spc="10" dirty="0">
                          <a:latin typeface="Times New Roman"/>
                          <a:cs typeface="Times New Roman"/>
                        </a:rPr>
                        <a:t> </a:t>
                      </a:r>
                      <a:r>
                        <a:rPr sz="900" spc="-5" dirty="0">
                          <a:latin typeface="Times New Roman"/>
                          <a:cs typeface="Times New Roman"/>
                        </a:rPr>
                        <a:t>Objetivos</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5"/>
                        </a:spcBef>
                      </a:pPr>
                      <a:endParaRPr sz="900" dirty="0">
                        <a:latin typeface="Times New Roman"/>
                        <a:cs typeface="Times New Roman"/>
                      </a:endParaRPr>
                    </a:p>
                    <a:p>
                      <a:pPr marL="73025" marR="86995">
                        <a:lnSpc>
                          <a:spcPts val="1160"/>
                        </a:lnSpc>
                      </a:pPr>
                      <a:r>
                        <a:rPr sz="900" dirty="0">
                          <a:latin typeface="Times New Roman"/>
                          <a:cs typeface="Times New Roman"/>
                        </a:rPr>
                        <a:t>El </a:t>
                      </a:r>
                      <a:r>
                        <a:rPr sz="900" spc="-5" dirty="0">
                          <a:latin typeface="Times New Roman"/>
                          <a:cs typeface="Times New Roman"/>
                        </a:rPr>
                        <a:t>alumno calculara </a:t>
                      </a:r>
                      <a:r>
                        <a:rPr sz="900" spc="5" dirty="0">
                          <a:latin typeface="Times New Roman"/>
                          <a:cs typeface="Times New Roman"/>
                        </a:rPr>
                        <a:t>el </a:t>
                      </a:r>
                      <a:r>
                        <a:rPr sz="900" spc="-5" dirty="0">
                          <a:latin typeface="Times New Roman"/>
                          <a:cs typeface="Times New Roman"/>
                        </a:rPr>
                        <a:t>área </a:t>
                      </a:r>
                      <a:r>
                        <a:rPr sz="900" dirty="0">
                          <a:latin typeface="Times New Roman"/>
                          <a:cs typeface="Times New Roman"/>
                        </a:rPr>
                        <a:t>a </a:t>
                      </a:r>
                      <a:r>
                        <a:rPr sz="900" spc="-5" dirty="0">
                          <a:latin typeface="Times New Roman"/>
                          <a:cs typeface="Times New Roman"/>
                        </a:rPr>
                        <a:t>rellenar </a:t>
                      </a:r>
                      <a:r>
                        <a:rPr sz="900" spc="5" dirty="0">
                          <a:latin typeface="Times New Roman"/>
                          <a:cs typeface="Times New Roman"/>
                        </a:rPr>
                        <a:t>del </a:t>
                      </a:r>
                      <a:r>
                        <a:rPr sz="900" dirty="0">
                          <a:latin typeface="Times New Roman"/>
                          <a:cs typeface="Times New Roman"/>
                        </a:rPr>
                        <a:t>escudo </a:t>
                      </a:r>
                      <a:r>
                        <a:rPr sz="900" spc="-5" dirty="0">
                          <a:latin typeface="Times New Roman"/>
                          <a:cs typeface="Times New Roman"/>
                        </a:rPr>
                        <a:t>institucional  </a:t>
                      </a:r>
                      <a:r>
                        <a:rPr sz="900" dirty="0">
                          <a:latin typeface="Times New Roman"/>
                          <a:cs typeface="Times New Roman"/>
                        </a:rPr>
                        <a:t>para </a:t>
                      </a:r>
                      <a:r>
                        <a:rPr sz="900" spc="-10" dirty="0">
                          <a:latin typeface="Times New Roman"/>
                          <a:cs typeface="Times New Roman"/>
                        </a:rPr>
                        <a:t>adquirir </a:t>
                      </a:r>
                      <a:r>
                        <a:rPr sz="900" spc="-20" dirty="0">
                          <a:latin typeface="Times New Roman"/>
                          <a:cs typeface="Times New Roman"/>
                        </a:rPr>
                        <a:t>la </a:t>
                      </a:r>
                      <a:r>
                        <a:rPr sz="900" spc="-5" dirty="0">
                          <a:latin typeface="Times New Roman"/>
                          <a:cs typeface="Times New Roman"/>
                        </a:rPr>
                        <a:t>piedra</a:t>
                      </a:r>
                      <a:r>
                        <a:rPr sz="900" spc="75" dirty="0">
                          <a:latin typeface="Times New Roman"/>
                          <a:cs typeface="Times New Roman"/>
                        </a:rPr>
                        <a:t> </a:t>
                      </a:r>
                      <a:r>
                        <a:rPr sz="900" spc="-5" dirty="0">
                          <a:latin typeface="Times New Roman"/>
                          <a:cs typeface="Times New Roman"/>
                        </a:rPr>
                        <a:t>blanca</a:t>
                      </a:r>
                      <a:endParaRPr sz="900" dirty="0">
                        <a:latin typeface="Times New Roman"/>
                        <a:cs typeface="Times New Roman"/>
                      </a:endParaRPr>
                    </a:p>
                  </a:txBody>
                  <a:tcPr marL="0" marR="0" marT="16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3025" marR="80010">
                        <a:lnSpc>
                          <a:spcPct val="95700"/>
                        </a:lnSpc>
                        <a:spcBef>
                          <a:spcPts val="5"/>
                        </a:spcBef>
                      </a:pPr>
                      <a:r>
                        <a:rPr sz="900" spc="-5" dirty="0">
                          <a:latin typeface="Times New Roman"/>
                          <a:cs typeface="Times New Roman"/>
                        </a:rPr>
                        <a:t>Identificará </a:t>
                      </a:r>
                      <a:r>
                        <a:rPr sz="900" spc="5" dirty="0">
                          <a:latin typeface="Times New Roman"/>
                          <a:cs typeface="Times New Roman"/>
                        </a:rPr>
                        <a:t>el </a:t>
                      </a:r>
                      <a:r>
                        <a:rPr sz="900" spc="-10" dirty="0">
                          <a:latin typeface="Times New Roman"/>
                          <a:cs typeface="Times New Roman"/>
                        </a:rPr>
                        <a:t>medio físico como </a:t>
                      </a:r>
                      <a:r>
                        <a:rPr sz="900" spc="-5" dirty="0">
                          <a:latin typeface="Times New Roman"/>
                          <a:cs typeface="Times New Roman"/>
                        </a:rPr>
                        <a:t>fuente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recursos </a:t>
                      </a:r>
                      <a:r>
                        <a:rPr sz="900" spc="-10" dirty="0">
                          <a:latin typeface="Times New Roman"/>
                          <a:cs typeface="Times New Roman"/>
                        </a:rPr>
                        <a:t>naturales </a:t>
                      </a:r>
                      <a:r>
                        <a:rPr sz="900" spc="-5" dirty="0">
                          <a:latin typeface="Times New Roman"/>
                          <a:cs typeface="Times New Roman"/>
                        </a:rPr>
                        <a:t>mediante el  análisis </a:t>
                      </a:r>
                      <a:r>
                        <a:rPr sz="900" dirty="0">
                          <a:latin typeface="Times New Roman"/>
                          <a:cs typeface="Times New Roman"/>
                        </a:rPr>
                        <a:t>de </a:t>
                      </a:r>
                      <a:r>
                        <a:rPr sz="900" spc="-10" dirty="0">
                          <a:latin typeface="Times New Roman"/>
                          <a:cs typeface="Times New Roman"/>
                        </a:rPr>
                        <a:t>los </a:t>
                      </a:r>
                      <a:r>
                        <a:rPr sz="900" dirty="0">
                          <a:latin typeface="Times New Roman"/>
                          <a:cs typeface="Times New Roman"/>
                        </a:rPr>
                        <a:t>procesos que </a:t>
                      </a:r>
                      <a:r>
                        <a:rPr sz="900" spc="-10" dirty="0">
                          <a:latin typeface="Times New Roman"/>
                          <a:cs typeface="Times New Roman"/>
                        </a:rPr>
                        <a:t>les </a:t>
                      </a:r>
                      <a:r>
                        <a:rPr sz="900" spc="-5" dirty="0">
                          <a:latin typeface="Times New Roman"/>
                          <a:cs typeface="Times New Roman"/>
                        </a:rPr>
                        <a:t>dan </a:t>
                      </a:r>
                      <a:r>
                        <a:rPr sz="900" dirty="0">
                          <a:latin typeface="Times New Roman"/>
                          <a:cs typeface="Times New Roman"/>
                        </a:rPr>
                        <a:t>origen  y </a:t>
                      </a:r>
                      <a:r>
                        <a:rPr sz="900" spc="5" dirty="0">
                          <a:latin typeface="Times New Roman"/>
                          <a:cs typeface="Times New Roman"/>
                        </a:rPr>
                        <a:t>el </a:t>
                      </a:r>
                      <a:r>
                        <a:rPr sz="900" spc="-5" dirty="0">
                          <a:latin typeface="Times New Roman"/>
                          <a:cs typeface="Times New Roman"/>
                        </a:rPr>
                        <a:t>tiempo </a:t>
                      </a:r>
                      <a:r>
                        <a:rPr sz="900" dirty="0">
                          <a:latin typeface="Times New Roman"/>
                          <a:cs typeface="Times New Roman"/>
                        </a:rPr>
                        <a:t>que tardan </a:t>
                      </a:r>
                      <a:r>
                        <a:rPr sz="900" spc="-5" dirty="0">
                          <a:latin typeface="Times New Roman"/>
                          <a:cs typeface="Times New Roman"/>
                        </a:rPr>
                        <a:t>en </a:t>
                      </a:r>
                      <a:r>
                        <a:rPr sz="900" spc="-10" dirty="0">
                          <a:latin typeface="Times New Roman"/>
                          <a:cs typeface="Times New Roman"/>
                        </a:rPr>
                        <a:t>su </a:t>
                      </a:r>
                      <a:r>
                        <a:rPr sz="900" spc="-5" dirty="0">
                          <a:latin typeface="Times New Roman"/>
                          <a:cs typeface="Times New Roman"/>
                        </a:rPr>
                        <a:t>formación,  </a:t>
                      </a:r>
                      <a:r>
                        <a:rPr sz="900" dirty="0">
                          <a:latin typeface="Times New Roman"/>
                          <a:cs typeface="Times New Roman"/>
                        </a:rPr>
                        <a:t>para </a:t>
                      </a:r>
                      <a:r>
                        <a:rPr sz="900" spc="-5" dirty="0">
                          <a:latin typeface="Times New Roman"/>
                          <a:cs typeface="Times New Roman"/>
                        </a:rPr>
                        <a:t>valorar </a:t>
                      </a:r>
                      <a:r>
                        <a:rPr sz="900" spc="-20" dirty="0">
                          <a:latin typeface="Times New Roman"/>
                          <a:cs typeface="Times New Roman"/>
                        </a:rPr>
                        <a:t>la </a:t>
                      </a:r>
                      <a:r>
                        <a:rPr sz="900" spc="-5" dirty="0">
                          <a:latin typeface="Times New Roman"/>
                          <a:cs typeface="Times New Roman"/>
                        </a:rPr>
                        <a:t>importancia </a:t>
                      </a:r>
                      <a:r>
                        <a:rPr sz="900" dirty="0">
                          <a:latin typeface="Times New Roman"/>
                          <a:cs typeface="Times New Roman"/>
                        </a:rPr>
                        <a:t>de </a:t>
                      </a:r>
                      <a:r>
                        <a:rPr sz="900" spc="-10" dirty="0">
                          <a:latin typeface="Times New Roman"/>
                          <a:cs typeface="Times New Roman"/>
                        </a:rPr>
                        <a:t>las </a:t>
                      </a:r>
                      <a:r>
                        <a:rPr sz="900" spc="-5" dirty="0">
                          <a:latin typeface="Times New Roman"/>
                          <a:cs typeface="Times New Roman"/>
                        </a:rPr>
                        <a:t>técnicas  </a:t>
                      </a:r>
                      <a:r>
                        <a:rPr sz="900" dirty="0">
                          <a:latin typeface="Times New Roman"/>
                          <a:cs typeface="Times New Roman"/>
                        </a:rPr>
                        <a:t>y </a:t>
                      </a:r>
                      <a:r>
                        <a:rPr sz="900" spc="-5" dirty="0">
                          <a:latin typeface="Times New Roman"/>
                          <a:cs typeface="Times New Roman"/>
                        </a:rPr>
                        <a:t>métodos </a:t>
                      </a:r>
                      <a:r>
                        <a:rPr sz="900" dirty="0">
                          <a:latin typeface="Times New Roman"/>
                          <a:cs typeface="Times New Roman"/>
                        </a:rPr>
                        <a:t>para </a:t>
                      </a:r>
                      <a:r>
                        <a:rPr sz="900" spc="-5" dirty="0">
                          <a:latin typeface="Times New Roman"/>
                          <a:cs typeface="Times New Roman"/>
                        </a:rPr>
                        <a:t>obtenerlos, utilizarlos </a:t>
                      </a:r>
                      <a:r>
                        <a:rPr sz="900" dirty="0">
                          <a:latin typeface="Times New Roman"/>
                          <a:cs typeface="Times New Roman"/>
                        </a:rPr>
                        <a:t>de  </a:t>
                      </a:r>
                      <a:r>
                        <a:rPr sz="900" spc="-5" dirty="0">
                          <a:latin typeface="Times New Roman"/>
                          <a:cs typeface="Times New Roman"/>
                        </a:rPr>
                        <a:t>manera </a:t>
                      </a:r>
                      <a:r>
                        <a:rPr sz="900" dirty="0">
                          <a:latin typeface="Times New Roman"/>
                          <a:cs typeface="Times New Roman"/>
                        </a:rPr>
                        <a:t>racional y </a:t>
                      </a:r>
                      <a:r>
                        <a:rPr sz="900" spc="-5" dirty="0">
                          <a:latin typeface="Times New Roman"/>
                          <a:cs typeface="Times New Roman"/>
                        </a:rPr>
                        <a:t>evitar </a:t>
                      </a:r>
                      <a:r>
                        <a:rPr sz="900" spc="5" dirty="0">
                          <a:latin typeface="Times New Roman"/>
                          <a:cs typeface="Times New Roman"/>
                        </a:rPr>
                        <a:t>el </a:t>
                      </a:r>
                      <a:r>
                        <a:rPr sz="900" spc="-5" dirty="0">
                          <a:latin typeface="Times New Roman"/>
                          <a:cs typeface="Times New Roman"/>
                        </a:rPr>
                        <a:t>deterioro  ambiental.</a:t>
                      </a:r>
                      <a:endParaRPr sz="900">
                        <a:latin typeface="Times New Roman"/>
                        <a:cs typeface="Times New Roman"/>
                      </a:endParaRPr>
                    </a:p>
                  </a:txBody>
                  <a:tcPr marL="0" marR="0" marT="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72390" marR="80010">
                        <a:lnSpc>
                          <a:spcPct val="95900"/>
                        </a:lnSpc>
                      </a:pPr>
                      <a:r>
                        <a:rPr sz="900" spc="-5" dirty="0">
                          <a:latin typeface="Times New Roman"/>
                          <a:cs typeface="Times New Roman"/>
                        </a:rPr>
                        <a:t>Identificará, desarrollará </a:t>
                      </a:r>
                      <a:r>
                        <a:rPr sz="900" dirty="0">
                          <a:latin typeface="Times New Roman"/>
                          <a:cs typeface="Times New Roman"/>
                        </a:rPr>
                        <a:t>y </a:t>
                      </a:r>
                      <a:r>
                        <a:rPr sz="900" spc="-5" dirty="0">
                          <a:latin typeface="Times New Roman"/>
                          <a:cs typeface="Times New Roman"/>
                        </a:rPr>
                        <a:t>fortalecerá  algunas habilidades </a:t>
                      </a:r>
                      <a:r>
                        <a:rPr sz="900" dirty="0">
                          <a:latin typeface="Times New Roman"/>
                          <a:cs typeface="Times New Roman"/>
                        </a:rPr>
                        <a:t>para </a:t>
                      </a:r>
                      <a:r>
                        <a:rPr sz="900" spc="-20" dirty="0">
                          <a:latin typeface="Times New Roman"/>
                          <a:cs typeface="Times New Roman"/>
                        </a:rPr>
                        <a:t>la </a:t>
                      </a:r>
                      <a:r>
                        <a:rPr sz="900" spc="-10" dirty="0">
                          <a:latin typeface="Times New Roman"/>
                          <a:cs typeface="Times New Roman"/>
                        </a:rPr>
                        <a:t>vida,  </a:t>
                      </a:r>
                      <a:r>
                        <a:rPr sz="900" spc="-5" dirty="0">
                          <a:latin typeface="Times New Roman"/>
                          <a:cs typeface="Times New Roman"/>
                        </a:rPr>
                        <a:t>habilidades cognitivas, psicosociales, </a:t>
                      </a:r>
                      <a:r>
                        <a:rPr sz="900" dirty="0">
                          <a:latin typeface="Times New Roman"/>
                          <a:cs typeface="Times New Roman"/>
                        </a:rPr>
                        <a:t>para  </a:t>
                      </a:r>
                      <a:r>
                        <a:rPr sz="900" spc="5" dirty="0">
                          <a:latin typeface="Times New Roman"/>
                          <a:cs typeface="Times New Roman"/>
                        </a:rPr>
                        <a:t>el </a:t>
                      </a:r>
                      <a:r>
                        <a:rPr sz="900" spc="-10" dirty="0">
                          <a:latin typeface="Times New Roman"/>
                          <a:cs typeface="Times New Roman"/>
                        </a:rPr>
                        <a:t>manejo </a:t>
                      </a:r>
                      <a:r>
                        <a:rPr sz="900" dirty="0">
                          <a:latin typeface="Times New Roman"/>
                          <a:cs typeface="Times New Roman"/>
                        </a:rPr>
                        <a:t>de </a:t>
                      </a:r>
                      <a:r>
                        <a:rPr sz="900" spc="-5" dirty="0">
                          <a:latin typeface="Times New Roman"/>
                          <a:cs typeface="Times New Roman"/>
                        </a:rPr>
                        <a:t>emociones </a:t>
                      </a:r>
                      <a:r>
                        <a:rPr sz="900" dirty="0">
                          <a:latin typeface="Times New Roman"/>
                          <a:cs typeface="Times New Roman"/>
                        </a:rPr>
                        <a:t>y estrés </a:t>
                      </a:r>
                      <a:r>
                        <a:rPr sz="900" spc="5" dirty="0">
                          <a:latin typeface="Times New Roman"/>
                          <a:cs typeface="Times New Roman"/>
                        </a:rPr>
                        <a:t>por  </a:t>
                      </a:r>
                      <a:r>
                        <a:rPr sz="900" spc="-10" dirty="0">
                          <a:latin typeface="Times New Roman"/>
                          <a:cs typeface="Times New Roman"/>
                        </a:rPr>
                        <a:t>medio </a:t>
                      </a:r>
                      <a:r>
                        <a:rPr sz="900" spc="5" dirty="0">
                          <a:latin typeface="Times New Roman"/>
                          <a:cs typeface="Times New Roman"/>
                        </a:rPr>
                        <a:t>del </a:t>
                      </a:r>
                      <a:r>
                        <a:rPr sz="900" spc="-5" dirty="0">
                          <a:latin typeface="Times New Roman"/>
                          <a:cs typeface="Times New Roman"/>
                        </a:rPr>
                        <a:t>estudio </a:t>
                      </a:r>
                      <a:r>
                        <a:rPr sz="900" dirty="0">
                          <a:latin typeface="Times New Roman"/>
                          <a:cs typeface="Times New Roman"/>
                        </a:rPr>
                        <a:t>y </a:t>
                      </a:r>
                      <a:r>
                        <a:rPr sz="900" spc="-5" dirty="0">
                          <a:latin typeface="Times New Roman"/>
                          <a:cs typeface="Times New Roman"/>
                        </a:rPr>
                        <a:t>análisis </a:t>
                      </a:r>
                      <a:r>
                        <a:rPr sz="900" dirty="0">
                          <a:latin typeface="Times New Roman"/>
                          <a:cs typeface="Times New Roman"/>
                        </a:rPr>
                        <a:t>de </a:t>
                      </a:r>
                      <a:r>
                        <a:rPr sz="900" spc="-5" dirty="0">
                          <a:latin typeface="Times New Roman"/>
                          <a:cs typeface="Times New Roman"/>
                        </a:rPr>
                        <a:t>una  </a:t>
                      </a:r>
                      <a:r>
                        <a:rPr sz="900" dirty="0">
                          <a:latin typeface="Times New Roman"/>
                          <a:cs typeface="Times New Roman"/>
                        </a:rPr>
                        <a:t>conducta de </a:t>
                      </a:r>
                      <a:r>
                        <a:rPr sz="900" spc="-5" dirty="0">
                          <a:latin typeface="Times New Roman"/>
                          <a:cs typeface="Times New Roman"/>
                        </a:rPr>
                        <a:t>riesgo específica, </a:t>
                      </a:r>
                      <a:r>
                        <a:rPr sz="900" dirty="0">
                          <a:latin typeface="Times New Roman"/>
                          <a:cs typeface="Times New Roman"/>
                        </a:rPr>
                        <a:t>que </a:t>
                      </a:r>
                      <a:r>
                        <a:rPr sz="900" spc="-10" dirty="0">
                          <a:latin typeface="Times New Roman"/>
                          <a:cs typeface="Times New Roman"/>
                        </a:rPr>
                        <a:t>apoye  su </a:t>
                      </a:r>
                      <a:r>
                        <a:rPr sz="900" spc="-5" dirty="0">
                          <a:latin typeface="Times New Roman"/>
                          <a:cs typeface="Times New Roman"/>
                        </a:rPr>
                        <a:t>permanencia regular en </a:t>
                      </a:r>
                      <a:r>
                        <a:rPr sz="900" spc="-10" dirty="0">
                          <a:latin typeface="Times New Roman"/>
                          <a:cs typeface="Times New Roman"/>
                        </a:rPr>
                        <a:t>la </a:t>
                      </a:r>
                      <a:r>
                        <a:rPr sz="900" spc="-5" dirty="0">
                          <a:latin typeface="Times New Roman"/>
                          <a:cs typeface="Times New Roman"/>
                        </a:rPr>
                        <a:t>preparatoria  </a:t>
                      </a:r>
                      <a:r>
                        <a:rPr sz="900" dirty="0">
                          <a:latin typeface="Times New Roman"/>
                          <a:cs typeface="Times New Roman"/>
                        </a:rPr>
                        <a:t>y que </a:t>
                      </a:r>
                      <a:r>
                        <a:rPr sz="900" spc="-5" dirty="0">
                          <a:latin typeface="Times New Roman"/>
                          <a:cs typeface="Times New Roman"/>
                        </a:rPr>
                        <a:t>oriente </a:t>
                      </a:r>
                      <a:r>
                        <a:rPr sz="900" spc="-10" dirty="0">
                          <a:latin typeface="Times New Roman"/>
                          <a:cs typeface="Times New Roman"/>
                        </a:rPr>
                        <a:t>la </a:t>
                      </a:r>
                      <a:r>
                        <a:rPr sz="900" spc="-5" dirty="0">
                          <a:latin typeface="Times New Roman"/>
                          <a:cs typeface="Times New Roman"/>
                        </a:rPr>
                        <a:t>toma </a:t>
                      </a:r>
                      <a:r>
                        <a:rPr sz="900" dirty="0">
                          <a:latin typeface="Times New Roman"/>
                          <a:cs typeface="Times New Roman"/>
                        </a:rPr>
                        <a:t>de </a:t>
                      </a:r>
                      <a:r>
                        <a:rPr sz="900" spc="-5" dirty="0">
                          <a:latin typeface="Times New Roman"/>
                          <a:cs typeface="Times New Roman"/>
                        </a:rPr>
                        <a:t>decisiones </a:t>
                      </a:r>
                      <a:r>
                        <a:rPr sz="900" dirty="0">
                          <a:latin typeface="Times New Roman"/>
                          <a:cs typeface="Times New Roman"/>
                        </a:rPr>
                        <a:t>y </a:t>
                      </a:r>
                      <a:r>
                        <a:rPr sz="900" spc="-10" dirty="0">
                          <a:latin typeface="Times New Roman"/>
                          <a:cs typeface="Times New Roman"/>
                        </a:rPr>
                        <a:t>la  </a:t>
                      </a:r>
                      <a:r>
                        <a:rPr sz="900" spc="-5" dirty="0">
                          <a:latin typeface="Times New Roman"/>
                          <a:cs typeface="Times New Roman"/>
                        </a:rPr>
                        <a:t>construcción </a:t>
                      </a:r>
                      <a:r>
                        <a:rPr sz="900" dirty="0">
                          <a:latin typeface="Times New Roman"/>
                          <a:cs typeface="Times New Roman"/>
                        </a:rPr>
                        <a:t>de </a:t>
                      </a:r>
                      <a:r>
                        <a:rPr sz="900" spc="5" dirty="0">
                          <a:latin typeface="Times New Roman"/>
                          <a:cs typeface="Times New Roman"/>
                        </a:rPr>
                        <a:t>un </a:t>
                      </a:r>
                      <a:r>
                        <a:rPr sz="900" dirty="0">
                          <a:latin typeface="Times New Roman"/>
                          <a:cs typeface="Times New Roman"/>
                        </a:rPr>
                        <a:t>proyecto de</a:t>
                      </a:r>
                      <a:r>
                        <a:rPr sz="900" spc="-40" dirty="0">
                          <a:latin typeface="Times New Roman"/>
                          <a:cs typeface="Times New Roman"/>
                        </a:rPr>
                        <a:t> </a:t>
                      </a:r>
                      <a:r>
                        <a:rPr sz="900" spc="-10" dirty="0">
                          <a:latin typeface="Times New Roman"/>
                          <a:cs typeface="Times New Roman"/>
                        </a:rPr>
                        <a:t>vida.</a:t>
                      </a: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r>
            </a:tbl>
          </a:graphicData>
        </a:graphic>
      </p:graphicFrame>
      <p:sp>
        <p:nvSpPr>
          <p:cNvPr id="3" name="object 3"/>
          <p:cNvSpPr/>
          <p:nvPr/>
        </p:nvSpPr>
        <p:spPr>
          <a:xfrm>
            <a:off x="3082035" y="3415111"/>
            <a:ext cx="5974764" cy="1762521"/>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716761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14478" y="962478"/>
            <a:ext cx="4250847" cy="1175732"/>
          </a:xfrm>
          <a:prstGeom prst="rect">
            <a:avLst/>
          </a:prstGeom>
          <a:blipFill>
            <a:blip r:embed="rId2" cstate="print"/>
            <a:stretch>
              <a:fillRect/>
            </a:stretch>
          </a:blipFill>
        </p:spPr>
        <p:txBody>
          <a:bodyPr wrap="square" lIns="0" tIns="0" rIns="0" bIns="0" rtlCol="0"/>
          <a:lstStyle/>
          <a:p>
            <a:endParaRPr sz="1587"/>
          </a:p>
        </p:txBody>
      </p:sp>
    </p:spTree>
    <p:extLst>
      <p:ext uri="{BB962C8B-B14F-4D97-AF65-F5344CB8AC3E}">
        <p14:creationId xmlns:p14="http://schemas.microsoft.com/office/powerpoint/2010/main" val="1551686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1630" y="852710"/>
            <a:ext cx="9549269" cy="1280890"/>
          </a:xfrm>
        </p:spPr>
        <p:txBody>
          <a:bodyPr/>
          <a:lstStyle/>
          <a:p>
            <a:pPr algn="ctr"/>
            <a:r>
              <a:rPr lang="es-MX" b="1" dirty="0" smtClean="0"/>
              <a:t>Identidad escolar en el Instituto Zaragoza</a:t>
            </a:r>
            <a:endParaRPr lang="es-MX" b="1" dirty="0"/>
          </a:p>
        </p:txBody>
      </p:sp>
      <p:sp>
        <p:nvSpPr>
          <p:cNvPr id="3" name="Marcador de contenido 2"/>
          <p:cNvSpPr>
            <a:spLocks noGrp="1"/>
          </p:cNvSpPr>
          <p:nvPr>
            <p:ph idx="1"/>
          </p:nvPr>
        </p:nvSpPr>
        <p:spPr>
          <a:xfrm>
            <a:off x="2256703" y="2479964"/>
            <a:ext cx="8915400" cy="3777622"/>
          </a:xfrm>
        </p:spPr>
        <p:txBody>
          <a:bodyPr/>
          <a:lstStyle/>
          <a:p>
            <a:r>
              <a:rPr lang="es-MX" sz="3200" dirty="0" smtClean="0"/>
              <a:t>El proyecto se llevará a cabo durante   el ciclo escolar 2017-2018.</a:t>
            </a:r>
          </a:p>
          <a:p>
            <a:r>
              <a:rPr lang="es-MX" sz="3200" dirty="0" smtClean="0"/>
              <a:t>Iniciando en el mes de agosto de 2017 y finalizando en el mes de abril de 2018.</a:t>
            </a:r>
            <a:endParaRPr lang="es-MX" sz="3200" dirty="0"/>
          </a:p>
          <a:p>
            <a:endParaRPr lang="es-MX" dirty="0"/>
          </a:p>
        </p:txBody>
      </p:sp>
    </p:spTree>
    <p:extLst>
      <p:ext uri="{BB962C8B-B14F-4D97-AF65-F5344CB8AC3E}">
        <p14:creationId xmlns:p14="http://schemas.microsoft.com/office/powerpoint/2010/main" val="1882535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1205342" y="942109"/>
          <a:ext cx="9989130" cy="5120640"/>
        </p:xfrm>
        <a:graphic>
          <a:graphicData uri="http://schemas.openxmlformats.org/drawingml/2006/table">
            <a:tbl>
              <a:tblPr firstRow="1" bandRow="1">
                <a:tableStyleId>{5C22544A-7EE6-4342-B048-85BDC9FD1C3A}</a:tableStyleId>
              </a:tblPr>
              <a:tblGrid>
                <a:gridCol w="4994565"/>
                <a:gridCol w="4994565"/>
              </a:tblGrid>
              <a:tr h="148397">
                <a:tc>
                  <a:txBody>
                    <a:bodyPr/>
                    <a:lstStyle/>
                    <a:p>
                      <a:pPr marL="285750" indent="-285750" algn="ctr">
                        <a:buFont typeface="Wingdings" panose="05000000000000000000" pitchFamily="2" charset="2"/>
                        <a:buChar char="ü"/>
                      </a:pPr>
                      <a:r>
                        <a:rPr lang="es-MX" b="1" dirty="0" smtClean="0">
                          <a:solidFill>
                            <a:schemeClr val="tx1"/>
                          </a:solidFill>
                        </a:rPr>
                        <a:t>AVANCES</a:t>
                      </a:r>
                      <a:endParaRPr lang="es-MX" b="1" dirty="0">
                        <a:solidFill>
                          <a:schemeClr val="tx1"/>
                        </a:solidFill>
                      </a:endParaRPr>
                    </a:p>
                  </a:txBody>
                  <a:tcPr/>
                </a:tc>
                <a:tc>
                  <a:txBody>
                    <a:bodyPr/>
                    <a:lstStyle/>
                    <a:p>
                      <a:pPr marL="285750" indent="-285750" algn="ctr">
                        <a:buFont typeface="Wingdings" panose="05000000000000000000" pitchFamily="2" charset="2"/>
                        <a:buChar char="v"/>
                      </a:pPr>
                      <a:r>
                        <a:rPr lang="es-MX" dirty="0" smtClean="0">
                          <a:solidFill>
                            <a:schemeClr val="tx1"/>
                          </a:solidFill>
                        </a:rPr>
                        <a:t>TROPIEZOS</a:t>
                      </a:r>
                      <a:endParaRPr lang="es-MX" dirty="0">
                        <a:solidFill>
                          <a:schemeClr val="tx1"/>
                        </a:solidFill>
                      </a:endParaRPr>
                    </a:p>
                  </a:txBody>
                  <a:tcPr/>
                </a:tc>
              </a:tr>
              <a:tr h="370840">
                <a:tc>
                  <a:txBody>
                    <a:bodyPr/>
                    <a:lstStyle/>
                    <a:p>
                      <a:pPr marL="742950" lvl="1" indent="-285750">
                        <a:buFont typeface="Wingdings" panose="05000000000000000000" pitchFamily="2" charset="2"/>
                        <a:buChar char="ü"/>
                      </a:pPr>
                      <a:r>
                        <a:rPr lang="es-MX" dirty="0" smtClean="0"/>
                        <a:t>Se da un acercamiento</a:t>
                      </a:r>
                      <a:r>
                        <a:rPr lang="es-MX" baseline="0" dirty="0" smtClean="0"/>
                        <a:t> entre profesores de distintas áreas.</a:t>
                      </a:r>
                    </a:p>
                    <a:p>
                      <a:pPr marL="742950" lvl="1" indent="-285750">
                        <a:buFont typeface="Wingdings" panose="05000000000000000000" pitchFamily="2" charset="2"/>
                        <a:buChar char="ü"/>
                      </a:pPr>
                      <a:r>
                        <a:rPr lang="es-MX" baseline="0" dirty="0" smtClean="0"/>
                        <a:t>Se conoce el trabajo que realizan en otras materias.</a:t>
                      </a:r>
                    </a:p>
                    <a:p>
                      <a:pPr marL="742950" lvl="1" indent="-285750">
                        <a:buFont typeface="Wingdings" panose="05000000000000000000" pitchFamily="2" charset="2"/>
                        <a:buChar char="ü"/>
                      </a:pPr>
                      <a:r>
                        <a:rPr lang="es-MX" baseline="0" dirty="0" smtClean="0"/>
                        <a:t>Se fomenta la interdisciplinariedad.</a:t>
                      </a:r>
                    </a:p>
                    <a:p>
                      <a:pPr marL="742950" lvl="1" indent="-285750">
                        <a:buFont typeface="Wingdings" panose="05000000000000000000" pitchFamily="2" charset="2"/>
                        <a:buChar char="ü"/>
                      </a:pPr>
                      <a:r>
                        <a:rPr lang="es-MX" baseline="0" dirty="0" smtClean="0"/>
                        <a:t> Se propicia el trabajo cooperativo .</a:t>
                      </a:r>
                    </a:p>
                    <a:p>
                      <a:pPr marL="742950" lvl="1" indent="-285750">
                        <a:buFont typeface="Wingdings" panose="05000000000000000000" pitchFamily="2" charset="2"/>
                        <a:buChar char="ü"/>
                      </a:pPr>
                      <a:r>
                        <a:rPr lang="es-MX" baseline="0" dirty="0" smtClean="0"/>
                        <a:t>Se dan a conocer los métodos de las diferentes disciplinas.</a:t>
                      </a:r>
                    </a:p>
                    <a:p>
                      <a:pPr marL="742950" lvl="1" indent="-285750">
                        <a:buFont typeface="Wingdings" panose="05000000000000000000" pitchFamily="2" charset="2"/>
                        <a:buChar char="ü"/>
                      </a:pPr>
                      <a:r>
                        <a:rPr lang="es-MX" baseline="0" dirty="0" smtClean="0"/>
                        <a:t>Se ponen en práctica valores como la tolerancia entre docentes.</a:t>
                      </a:r>
                    </a:p>
                    <a:p>
                      <a:pPr marL="742950" lvl="1" indent="-285750">
                        <a:buFont typeface="Wingdings" panose="05000000000000000000" pitchFamily="2" charset="2"/>
                        <a:buChar char="ü"/>
                      </a:pPr>
                      <a:r>
                        <a:rPr lang="es-MX" baseline="0" dirty="0" smtClean="0"/>
                        <a:t>Se ponen en práctica habilidades diferentes en cada participante del proyecto.</a:t>
                      </a:r>
                    </a:p>
                    <a:p>
                      <a:pPr marL="742950" lvl="1" indent="-285750">
                        <a:buFont typeface="Wingdings" panose="05000000000000000000" pitchFamily="2" charset="2"/>
                        <a:buChar char="ü"/>
                      </a:pPr>
                      <a:r>
                        <a:rPr lang="es-MX" baseline="0" dirty="0" smtClean="0"/>
                        <a:t>Se refuerzan conocimientos en los alumnos y profesores.</a:t>
                      </a:r>
                    </a:p>
                    <a:p>
                      <a:pPr marL="742950" lvl="1" indent="-285750">
                        <a:buFont typeface="Wingdings" panose="05000000000000000000" pitchFamily="2" charset="2"/>
                        <a:buChar char="ü"/>
                      </a:pPr>
                      <a:r>
                        <a:rPr lang="es-MX" baseline="0" dirty="0" smtClean="0"/>
                        <a:t>Se plasma en actividades concretas.</a:t>
                      </a:r>
                    </a:p>
                    <a:p>
                      <a:pPr marL="742950" lvl="1" indent="-285750">
                        <a:buFont typeface="Wingdings" panose="05000000000000000000" pitchFamily="2" charset="2"/>
                        <a:buChar char="ü"/>
                      </a:pPr>
                      <a:endParaRPr lang="es-MX" baseline="0" dirty="0" smtClean="0"/>
                    </a:p>
                    <a:p>
                      <a:pPr marL="457200" lvl="1" indent="0">
                        <a:buFont typeface="Wingdings" panose="05000000000000000000" pitchFamily="2" charset="2"/>
                        <a:buNone/>
                      </a:pPr>
                      <a:endParaRPr lang="es-MX" dirty="0"/>
                    </a:p>
                  </a:txBody>
                  <a:tcPr/>
                </a:tc>
                <a:tc>
                  <a:txBody>
                    <a:bodyPr/>
                    <a:lstStyle/>
                    <a:p>
                      <a:pPr marL="285750" indent="-285750">
                        <a:buFont typeface="Wingdings" panose="05000000000000000000" pitchFamily="2" charset="2"/>
                        <a:buChar char="v"/>
                      </a:pPr>
                      <a:r>
                        <a:rPr lang="es-MX" dirty="0" smtClean="0"/>
                        <a:t>Al inicio se dio una resistencia a estas actividades.</a:t>
                      </a:r>
                    </a:p>
                    <a:p>
                      <a:pPr marL="285750" indent="-285750">
                        <a:buFont typeface="Wingdings" panose="05000000000000000000" pitchFamily="2" charset="2"/>
                        <a:buChar char="v"/>
                      </a:pPr>
                      <a:r>
                        <a:rPr lang="es-MX" dirty="0" smtClean="0"/>
                        <a:t>Dificultad para salir de la zona de confort.</a:t>
                      </a:r>
                    </a:p>
                    <a:p>
                      <a:pPr marL="285750" indent="-285750">
                        <a:buFont typeface="Wingdings" panose="05000000000000000000" pitchFamily="2" charset="2"/>
                        <a:buChar char="v"/>
                      </a:pPr>
                      <a:r>
                        <a:rPr lang="es-MX" dirty="0" smtClean="0"/>
                        <a:t>Falta</a:t>
                      </a:r>
                      <a:r>
                        <a:rPr lang="es-MX" baseline="0" dirty="0" smtClean="0"/>
                        <a:t> de tiempo para las reuniones entre equipos heterogéneos.</a:t>
                      </a:r>
                    </a:p>
                    <a:p>
                      <a:pPr marL="285750" indent="-285750">
                        <a:buFont typeface="Wingdings" panose="05000000000000000000" pitchFamily="2" charset="2"/>
                        <a:buChar char="v"/>
                      </a:pPr>
                      <a:r>
                        <a:rPr lang="es-MX" baseline="0" dirty="0" smtClean="0"/>
                        <a:t>El poco o nulo manejo de las TIC por parte de algunos integrantes.</a:t>
                      </a:r>
                    </a:p>
                    <a:p>
                      <a:pPr marL="285750" indent="-285750">
                        <a:buFont typeface="Wingdings" panose="05000000000000000000" pitchFamily="2" charset="2"/>
                        <a:buChar char="v"/>
                      </a:pPr>
                      <a:r>
                        <a:rPr lang="es-MX" baseline="0" dirty="0" smtClean="0"/>
                        <a:t>El discurso argumentativo es diferente en cada área y en ocasiones dificulta la comprensión entre docentes.</a:t>
                      </a:r>
                    </a:p>
                    <a:p>
                      <a:pPr marL="285750" indent="-285750">
                        <a:buFont typeface="Wingdings" panose="05000000000000000000" pitchFamily="2" charset="2"/>
                        <a:buChar char="v"/>
                      </a:pPr>
                      <a:r>
                        <a:rPr lang="es-MX" baseline="0" dirty="0" smtClean="0"/>
                        <a:t>La manera de abordar proyectos en las diferentes disciplinas, es diferente.</a:t>
                      </a:r>
                    </a:p>
                    <a:p>
                      <a:pPr marL="285750" indent="-285750">
                        <a:buFont typeface="Wingdings" panose="05000000000000000000" pitchFamily="2" charset="2"/>
                        <a:buChar char="v"/>
                      </a:pPr>
                      <a:r>
                        <a:rPr lang="es-MX" baseline="0" dirty="0" smtClean="0"/>
                        <a:t>Resistencia a cambiar métodos pertenecientes a la escuela tradicional.</a:t>
                      </a:r>
                    </a:p>
                    <a:p>
                      <a:pPr marL="285750" indent="-285750">
                        <a:buFont typeface="Wingdings" panose="05000000000000000000" pitchFamily="2" charset="2"/>
                        <a:buChar char="v"/>
                      </a:pPr>
                      <a:r>
                        <a:rPr lang="es-MX" baseline="0" dirty="0" smtClean="0"/>
                        <a:t>Instrucciones poco claras en la plataforma de conexiones, lo cual provocó confusión al momento de subir las evidencias.</a:t>
                      </a:r>
                      <a:endParaRPr lang="es-MX" dirty="0"/>
                    </a:p>
                  </a:txBody>
                  <a:tcPr/>
                </a:tc>
              </a:tr>
            </a:tbl>
          </a:graphicData>
        </a:graphic>
      </p:graphicFrame>
      <p:sp>
        <p:nvSpPr>
          <p:cNvPr id="2" name="CuadroTexto 1"/>
          <p:cNvSpPr txBox="1"/>
          <p:nvPr/>
        </p:nvSpPr>
        <p:spPr>
          <a:xfrm>
            <a:off x="10681854" y="110836"/>
            <a:ext cx="1870364" cy="246221"/>
          </a:xfrm>
          <a:prstGeom prst="rect">
            <a:avLst/>
          </a:prstGeom>
          <a:noFill/>
        </p:spPr>
        <p:txBody>
          <a:bodyPr wrap="square" rtlCol="0">
            <a:spAutoFit/>
          </a:bodyPr>
          <a:lstStyle/>
          <a:p>
            <a:r>
              <a:rPr lang="es-MX" sz="1000" dirty="0" smtClean="0"/>
              <a:t>AVANCES Y TROPIEZOS</a:t>
            </a:r>
            <a:endParaRPr lang="es-MX" sz="1000" dirty="0"/>
          </a:p>
        </p:txBody>
      </p:sp>
    </p:spTree>
    <p:extLst>
      <p:ext uri="{BB962C8B-B14F-4D97-AF65-F5344CB8AC3E}">
        <p14:creationId xmlns:p14="http://schemas.microsoft.com/office/powerpoint/2010/main" val="2824038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049697" y="-275131"/>
            <a:ext cx="7772400" cy="1080120"/>
          </a:xfrm>
        </p:spPr>
        <p:txBody>
          <a:bodyPr>
            <a:normAutofit fontScale="90000"/>
          </a:bodyPr>
          <a:lstStyle/>
          <a:p>
            <a:r>
              <a:rPr lang="es-MX" sz="3600" b="1" dirty="0">
                <a:solidFill>
                  <a:schemeClr val="accent6">
                    <a:lumMod val="75000"/>
                  </a:schemeClr>
                </a:solidFill>
              </a:rPr>
              <a:t>El poder de las preguntas esenciales</a:t>
            </a:r>
          </a:p>
        </p:txBody>
      </p:sp>
      <p:sp>
        <p:nvSpPr>
          <p:cNvPr id="4" name="3 Rectángulo"/>
          <p:cNvSpPr/>
          <p:nvPr/>
        </p:nvSpPr>
        <p:spPr>
          <a:xfrm>
            <a:off x="3503712" y="892560"/>
            <a:ext cx="5328592" cy="5040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r>
              <a:rPr lang="es-MX" dirty="0">
                <a:solidFill>
                  <a:prstClr val="white"/>
                </a:solidFill>
              </a:rPr>
              <a:t>Las preguntas definen tareas, expresan  y delimitan problemas</a:t>
            </a:r>
          </a:p>
        </p:txBody>
      </p:sp>
      <p:sp>
        <p:nvSpPr>
          <p:cNvPr id="5" name="4 Rectángulo"/>
          <p:cNvSpPr/>
          <p:nvPr/>
        </p:nvSpPr>
        <p:spPr>
          <a:xfrm>
            <a:off x="2424545" y="1592797"/>
            <a:ext cx="3275412" cy="78139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r>
              <a:rPr lang="es-MX" dirty="0">
                <a:solidFill>
                  <a:prstClr val="white"/>
                </a:solidFill>
              </a:rPr>
              <a:t>Realizar preguntas cualitativas es vital para la excelencia</a:t>
            </a:r>
          </a:p>
        </p:txBody>
      </p:sp>
      <p:sp>
        <p:nvSpPr>
          <p:cNvPr id="6" name="5 Rectángulo"/>
          <p:cNvSpPr/>
          <p:nvPr/>
        </p:nvSpPr>
        <p:spPr>
          <a:xfrm>
            <a:off x="1677514" y="2636913"/>
            <a:ext cx="3194350" cy="371703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342900" indent="-342900" defTabSz="914400">
              <a:buFontTx/>
              <a:buAutoNum type="arabicPeriod"/>
            </a:pPr>
            <a:r>
              <a:rPr lang="es-MX" dirty="0">
                <a:solidFill>
                  <a:prstClr val="white"/>
                </a:solidFill>
              </a:rPr>
              <a:t>Cuestionar metas y propósitos</a:t>
            </a:r>
          </a:p>
          <a:p>
            <a:pPr marL="342900" indent="-342900" defTabSz="914400">
              <a:buFontTx/>
              <a:buAutoNum type="arabicPeriod"/>
            </a:pPr>
            <a:r>
              <a:rPr lang="es-MX" dirty="0">
                <a:solidFill>
                  <a:prstClr val="white"/>
                </a:solidFill>
              </a:rPr>
              <a:t>Cuestionar preguntas</a:t>
            </a:r>
          </a:p>
          <a:p>
            <a:pPr marL="342900" indent="-342900" defTabSz="914400">
              <a:buFontTx/>
              <a:buAutoNum type="arabicPeriod"/>
            </a:pPr>
            <a:r>
              <a:rPr lang="es-MX" dirty="0">
                <a:solidFill>
                  <a:prstClr val="white"/>
                </a:solidFill>
              </a:rPr>
              <a:t>Cuestionar información y experiencia</a:t>
            </a:r>
          </a:p>
          <a:p>
            <a:pPr marL="342900" indent="-342900" defTabSz="914400">
              <a:buFontTx/>
              <a:buAutoNum type="arabicPeriod"/>
            </a:pPr>
            <a:r>
              <a:rPr lang="es-MX" dirty="0">
                <a:solidFill>
                  <a:prstClr val="white"/>
                </a:solidFill>
              </a:rPr>
              <a:t>Cuestionar conceptos e ideas</a:t>
            </a:r>
          </a:p>
          <a:p>
            <a:pPr marL="342900" indent="-342900" defTabSz="914400">
              <a:buFontTx/>
              <a:buAutoNum type="arabicPeriod"/>
            </a:pPr>
            <a:r>
              <a:rPr lang="es-MX" dirty="0">
                <a:solidFill>
                  <a:prstClr val="white"/>
                </a:solidFill>
              </a:rPr>
              <a:t>Cuestionar suposiciones</a:t>
            </a:r>
          </a:p>
          <a:p>
            <a:pPr marL="342900" indent="-342900" defTabSz="914400">
              <a:buFontTx/>
              <a:buAutoNum type="arabicPeriod"/>
            </a:pPr>
            <a:r>
              <a:rPr lang="es-MX" dirty="0">
                <a:solidFill>
                  <a:prstClr val="white"/>
                </a:solidFill>
              </a:rPr>
              <a:t>Cuestionar implicaciones y consecuencias</a:t>
            </a:r>
          </a:p>
          <a:p>
            <a:pPr marL="342900" indent="-342900" defTabSz="914400">
              <a:buFontTx/>
              <a:buAutoNum type="arabicPeriod"/>
            </a:pPr>
            <a:r>
              <a:rPr lang="es-MX" dirty="0">
                <a:solidFill>
                  <a:prstClr val="white"/>
                </a:solidFill>
              </a:rPr>
              <a:t>Cuestionar puntos de vista</a:t>
            </a:r>
          </a:p>
          <a:p>
            <a:pPr marL="342900" indent="-342900" defTabSz="914400">
              <a:buFontTx/>
              <a:buAutoNum type="arabicPeriod"/>
            </a:pPr>
            <a:endParaRPr lang="es-MX" dirty="0">
              <a:solidFill>
                <a:prstClr val="white"/>
              </a:solidFill>
            </a:endParaRPr>
          </a:p>
        </p:txBody>
      </p:sp>
      <p:sp>
        <p:nvSpPr>
          <p:cNvPr id="7" name="6 Rectángulo"/>
          <p:cNvSpPr/>
          <p:nvPr/>
        </p:nvSpPr>
        <p:spPr>
          <a:xfrm>
            <a:off x="6124208" y="1592798"/>
            <a:ext cx="3283028" cy="84793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s-MX" dirty="0">
                <a:solidFill>
                  <a:prstClr val="white"/>
                </a:solidFill>
              </a:rPr>
              <a:t>Las preguntas de transferencia generan mas preguntas</a:t>
            </a:r>
          </a:p>
        </p:txBody>
      </p:sp>
      <p:sp>
        <p:nvSpPr>
          <p:cNvPr id="8" name="7 Rectángulo"/>
          <p:cNvSpPr/>
          <p:nvPr/>
        </p:nvSpPr>
        <p:spPr>
          <a:xfrm>
            <a:off x="6929358" y="2956667"/>
            <a:ext cx="3240360" cy="64807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s-MX" dirty="0">
                <a:solidFill>
                  <a:prstClr val="white"/>
                </a:solidFill>
              </a:rPr>
              <a:t>Estimula nuevas formas de pensar y mejora el pensamiento</a:t>
            </a:r>
          </a:p>
        </p:txBody>
      </p:sp>
      <p:sp>
        <p:nvSpPr>
          <p:cNvPr id="9" name="8 Rectángulo"/>
          <p:cNvSpPr/>
          <p:nvPr/>
        </p:nvSpPr>
        <p:spPr>
          <a:xfrm>
            <a:off x="5133898" y="4009940"/>
            <a:ext cx="3076333" cy="208823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defTabSz="914400"/>
            <a:r>
              <a:rPr lang="es-MX" dirty="0">
                <a:solidFill>
                  <a:prstClr val="white"/>
                </a:solidFill>
              </a:rPr>
              <a:t>Existen tres tipos de preguntas</a:t>
            </a:r>
          </a:p>
          <a:p>
            <a:pPr marL="285750" indent="-285750" defTabSz="914400">
              <a:buFontTx/>
              <a:buChar char="-"/>
            </a:pPr>
            <a:r>
              <a:rPr lang="es-MX" dirty="0">
                <a:solidFill>
                  <a:prstClr val="white"/>
                </a:solidFill>
              </a:rPr>
              <a:t>Procedimiento</a:t>
            </a:r>
          </a:p>
          <a:p>
            <a:pPr marL="285750" indent="-285750" defTabSz="914400">
              <a:buFontTx/>
              <a:buChar char="-"/>
            </a:pPr>
            <a:r>
              <a:rPr lang="es-MX" dirty="0">
                <a:solidFill>
                  <a:prstClr val="white"/>
                </a:solidFill>
              </a:rPr>
              <a:t>Referencia</a:t>
            </a:r>
          </a:p>
          <a:p>
            <a:pPr marL="285750" indent="-285750" defTabSz="914400">
              <a:buFontTx/>
              <a:buChar char="-"/>
            </a:pPr>
            <a:r>
              <a:rPr lang="es-MX" dirty="0">
                <a:solidFill>
                  <a:prstClr val="white"/>
                </a:solidFill>
              </a:rPr>
              <a:t>juicio</a:t>
            </a:r>
          </a:p>
        </p:txBody>
      </p:sp>
      <p:sp>
        <p:nvSpPr>
          <p:cNvPr id="10" name="9 Rectángulo"/>
          <p:cNvSpPr/>
          <p:nvPr/>
        </p:nvSpPr>
        <p:spPr>
          <a:xfrm>
            <a:off x="8549539" y="4009940"/>
            <a:ext cx="2118461" cy="273142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s-MX" sz="1600" dirty="0">
                <a:solidFill>
                  <a:prstClr val="white"/>
                </a:solidFill>
              </a:rPr>
              <a:t>-Un sistema(regulan evidencias)</a:t>
            </a:r>
          </a:p>
          <a:p>
            <a:pPr algn="ctr" defTabSz="914400"/>
            <a:r>
              <a:rPr lang="es-MX" sz="1600" dirty="0">
                <a:solidFill>
                  <a:prstClr val="white"/>
                </a:solidFill>
              </a:rPr>
              <a:t>-Sin sistema (Afirman una referencia)</a:t>
            </a:r>
          </a:p>
          <a:p>
            <a:pPr algn="ctr" defTabSz="914400"/>
            <a:r>
              <a:rPr lang="es-MX" sz="1600" dirty="0">
                <a:solidFill>
                  <a:prstClr val="white"/>
                </a:solidFill>
              </a:rPr>
              <a:t>-Sistema en conflicto (múltiples puntos de vista)</a:t>
            </a:r>
          </a:p>
        </p:txBody>
      </p:sp>
      <p:cxnSp>
        <p:nvCxnSpPr>
          <p:cNvPr id="18" name="17 Conector recto de flecha"/>
          <p:cNvCxnSpPr/>
          <p:nvPr/>
        </p:nvCxnSpPr>
        <p:spPr>
          <a:xfrm>
            <a:off x="4753847" y="1340770"/>
            <a:ext cx="0" cy="252028"/>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3777889" y="2281199"/>
            <a:ext cx="0" cy="31975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endCxn id="9" idx="1"/>
          </p:cNvCxnSpPr>
          <p:nvPr/>
        </p:nvCxnSpPr>
        <p:spPr>
          <a:xfrm>
            <a:off x="4753847" y="5054056"/>
            <a:ext cx="380051"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9" idx="3"/>
          </p:cNvCxnSpPr>
          <p:nvPr/>
        </p:nvCxnSpPr>
        <p:spPr>
          <a:xfrm>
            <a:off x="8210231" y="5054056"/>
            <a:ext cx="360039"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7453745" y="1368693"/>
            <a:ext cx="13855" cy="22410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7" idx="2"/>
          </p:cNvCxnSpPr>
          <p:nvPr/>
        </p:nvCxnSpPr>
        <p:spPr>
          <a:xfrm>
            <a:off x="7765722" y="2440732"/>
            <a:ext cx="6678" cy="51593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10668000" y="110837"/>
            <a:ext cx="1593273" cy="400110"/>
          </a:xfrm>
          <a:prstGeom prst="rect">
            <a:avLst/>
          </a:prstGeom>
          <a:noFill/>
        </p:spPr>
        <p:txBody>
          <a:bodyPr wrap="square" rtlCol="0">
            <a:spAutoFit/>
          </a:bodyPr>
          <a:lstStyle/>
          <a:p>
            <a:r>
              <a:rPr lang="es-MX" sz="1000" dirty="0" smtClean="0"/>
              <a:t>ORG.PREGUNTAS ESENCIALES.</a:t>
            </a:r>
            <a:endParaRPr lang="es-MX" sz="1000" dirty="0"/>
          </a:p>
        </p:txBody>
      </p:sp>
    </p:spTree>
    <p:extLst>
      <p:ext uri="{BB962C8B-B14F-4D97-AF65-F5344CB8AC3E}">
        <p14:creationId xmlns:p14="http://schemas.microsoft.com/office/powerpoint/2010/main" val="36856111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2279576" y="404664"/>
            <a:ext cx="7920880" cy="523220"/>
          </a:xfrm>
          <a:prstGeom prst="rect">
            <a:avLst/>
          </a:prstGeom>
          <a:noFill/>
        </p:spPr>
        <p:txBody>
          <a:bodyPr wrap="square" rtlCol="0">
            <a:spAutoFit/>
          </a:bodyPr>
          <a:lstStyle/>
          <a:p>
            <a:pPr algn="ctr" defTabSz="914400"/>
            <a:r>
              <a:rPr lang="es-MX" sz="2800" b="1" dirty="0">
                <a:solidFill>
                  <a:prstClr val="black"/>
                </a:solidFill>
              </a:rPr>
              <a:t>La indagación en la ciencia</a:t>
            </a:r>
          </a:p>
        </p:txBody>
      </p:sp>
      <p:sp>
        <p:nvSpPr>
          <p:cNvPr id="2" name="CuadroTexto 1"/>
          <p:cNvSpPr txBox="1"/>
          <p:nvPr/>
        </p:nvSpPr>
        <p:spPr>
          <a:xfrm>
            <a:off x="10737272" y="158443"/>
            <a:ext cx="1454728" cy="246221"/>
          </a:xfrm>
          <a:prstGeom prst="rect">
            <a:avLst/>
          </a:prstGeom>
          <a:noFill/>
        </p:spPr>
        <p:txBody>
          <a:bodyPr wrap="square" rtlCol="0">
            <a:spAutoFit/>
          </a:bodyPr>
          <a:lstStyle/>
          <a:p>
            <a:r>
              <a:rPr lang="es-MX" sz="1000" dirty="0" smtClean="0"/>
              <a:t>ORG. INDAGACIÓN</a:t>
            </a:r>
            <a:endParaRPr lang="es-MX" sz="1000" dirty="0"/>
          </a:p>
        </p:txBody>
      </p:sp>
    </p:spTree>
    <p:extLst>
      <p:ext uri="{BB962C8B-B14F-4D97-AF65-F5344CB8AC3E}">
        <p14:creationId xmlns:p14="http://schemas.microsoft.com/office/powerpoint/2010/main" val="1648340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800" b="1" dirty="0"/>
              <a:t>La indagación en las aulas</a:t>
            </a:r>
          </a:p>
        </p:txBody>
      </p:sp>
      <p:graphicFrame>
        <p:nvGraphicFramePr>
          <p:cNvPr id="11" name="10 Diagrama"/>
          <p:cNvGraphicFramePr/>
          <p:nvPr>
            <p:extLst/>
          </p:nvPr>
        </p:nvGraphicFramePr>
        <p:xfrm>
          <a:off x="1919536" y="4869160"/>
          <a:ext cx="8496944" cy="165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11 Diagrama"/>
          <p:cNvGraphicFramePr/>
          <p:nvPr>
            <p:extLst/>
          </p:nvPr>
        </p:nvGraphicFramePr>
        <p:xfrm>
          <a:off x="3048000" y="1124744"/>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12 Flecha abajo"/>
          <p:cNvSpPr/>
          <p:nvPr/>
        </p:nvSpPr>
        <p:spPr>
          <a:xfrm>
            <a:off x="5951984" y="4869160"/>
            <a:ext cx="360040" cy="36004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s-MX">
              <a:solidFill>
                <a:prstClr val="black"/>
              </a:solidFill>
            </a:endParaRPr>
          </a:p>
        </p:txBody>
      </p:sp>
    </p:spTree>
    <p:extLst>
      <p:ext uri="{BB962C8B-B14F-4D97-AF65-F5344CB8AC3E}">
        <p14:creationId xmlns:p14="http://schemas.microsoft.com/office/powerpoint/2010/main" val="457434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36" y="1499173"/>
            <a:ext cx="10557164" cy="535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4836" y="1"/>
            <a:ext cx="10557164" cy="149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p:cNvSpPr txBox="1"/>
          <p:nvPr/>
        </p:nvSpPr>
        <p:spPr>
          <a:xfrm>
            <a:off x="10681854" y="0"/>
            <a:ext cx="1911927" cy="246221"/>
          </a:xfrm>
          <a:prstGeom prst="rect">
            <a:avLst/>
          </a:prstGeom>
          <a:noFill/>
        </p:spPr>
        <p:txBody>
          <a:bodyPr wrap="square" rtlCol="0">
            <a:spAutoFit/>
          </a:bodyPr>
          <a:lstStyle/>
          <a:p>
            <a:r>
              <a:rPr lang="es-MX" sz="1000" dirty="0" smtClean="0"/>
              <a:t>A.M.E GENERAL</a:t>
            </a:r>
            <a:endParaRPr lang="es-MX" sz="1000" dirty="0"/>
          </a:p>
        </p:txBody>
      </p:sp>
    </p:spTree>
    <p:extLst>
      <p:ext uri="{BB962C8B-B14F-4D97-AF65-F5344CB8AC3E}">
        <p14:creationId xmlns:p14="http://schemas.microsoft.com/office/powerpoint/2010/main" val="1126812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4836" y="1"/>
            <a:ext cx="10557164" cy="153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836" y="1537855"/>
            <a:ext cx="10557164" cy="50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989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0982" y="-1"/>
            <a:ext cx="10571018" cy="145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54726"/>
            <a:ext cx="10668000" cy="529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081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0982" y="0"/>
            <a:ext cx="10571018" cy="160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982" y="1607127"/>
            <a:ext cx="10571018" cy="525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8122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26774" y="524868"/>
            <a:ext cx="6096000" cy="707886"/>
          </a:xfrm>
          <a:prstGeom prst="rect">
            <a:avLst/>
          </a:prstGeom>
        </p:spPr>
        <p:txBody>
          <a:bodyPr>
            <a:spAutoFit/>
          </a:bodyPr>
          <a:lstStyle/>
          <a:p>
            <a:pPr algn="ctr"/>
            <a:r>
              <a:rPr lang="es-ES" sz="2000" b="1" dirty="0">
                <a:solidFill>
                  <a:prstClr val="black"/>
                </a:solidFill>
              </a:rPr>
              <a:t>Estructura Inicial de Planeación</a:t>
            </a:r>
            <a:endParaRPr lang="es-ES" sz="2000" dirty="0">
              <a:solidFill>
                <a:prstClr val="black"/>
              </a:solidFill>
            </a:endParaRPr>
          </a:p>
          <a:p>
            <a:pPr algn="ctr"/>
            <a:r>
              <a:rPr lang="es-ES" sz="2000" b="1" dirty="0">
                <a:solidFill>
                  <a:prstClr val="black"/>
                </a:solidFill>
              </a:rPr>
              <a:t>E.I.P. Resumen (Señalado. Producto7.)</a:t>
            </a:r>
            <a:endParaRPr lang="es-ES" sz="2000" dirty="0">
              <a:solidFill>
                <a:prstClr val="black"/>
              </a:solidFill>
            </a:endParaRPr>
          </a:p>
        </p:txBody>
      </p:sp>
      <p:sp>
        <p:nvSpPr>
          <p:cNvPr id="7" name="6 CuadroTexto"/>
          <p:cNvSpPr txBox="1"/>
          <p:nvPr/>
        </p:nvSpPr>
        <p:spPr>
          <a:xfrm>
            <a:off x="1622322" y="1548580"/>
            <a:ext cx="9365225" cy="2492990"/>
          </a:xfrm>
          <a:prstGeom prst="rect">
            <a:avLst/>
          </a:prstGeom>
          <a:noFill/>
        </p:spPr>
        <p:txBody>
          <a:bodyPr wrap="square" rtlCol="0">
            <a:spAutoFit/>
          </a:bodyPr>
          <a:lstStyle/>
          <a:p>
            <a:r>
              <a:rPr lang="es-ES" sz="1200" b="1" dirty="0">
                <a:solidFill>
                  <a:prstClr val="black"/>
                </a:solidFill>
              </a:rPr>
              <a:t>El equipo heterogéneo</a:t>
            </a:r>
            <a:r>
              <a:rPr lang="es-ES" sz="1200" b="1" dirty="0" smtClean="0">
                <a:solidFill>
                  <a:prstClr val="black"/>
                </a:solidFill>
              </a:rPr>
              <a:t>:</a:t>
            </a:r>
          </a:p>
          <a:p>
            <a:endParaRPr lang="es-ES" sz="1200" dirty="0">
              <a:solidFill>
                <a:prstClr val="black"/>
              </a:solidFill>
            </a:endParaRPr>
          </a:p>
          <a:p>
            <a:r>
              <a:rPr lang="es-ES" sz="1200" dirty="0">
                <a:solidFill>
                  <a:prstClr val="black"/>
                </a:solidFill>
              </a:rPr>
              <a:t>Revisa  el análisis de cada Experiencia Exitosa elegida. </a:t>
            </a:r>
          </a:p>
          <a:p>
            <a:r>
              <a:rPr lang="es-ES" sz="1200" dirty="0">
                <a:solidFill>
                  <a:prstClr val="black"/>
                </a:solidFill>
              </a:rPr>
              <a:t>Reflexiona, acuerda y lleva a cabo, </a:t>
            </a:r>
            <a:r>
              <a:rPr lang="es-ES" sz="1200" b="1" dirty="0">
                <a:solidFill>
                  <a:prstClr val="black"/>
                </a:solidFill>
              </a:rPr>
              <a:t>a manera de resumen</a:t>
            </a:r>
            <a:r>
              <a:rPr lang="es-ES" sz="1200" dirty="0">
                <a:solidFill>
                  <a:prstClr val="black"/>
                </a:solidFill>
              </a:rPr>
              <a:t>, el registro de los puntos de todas las Experiencias Exitosas analizadas, que se </a:t>
            </a:r>
            <a:r>
              <a:rPr lang="es-ES" sz="1200" b="1" dirty="0">
                <a:solidFill>
                  <a:prstClr val="black"/>
                </a:solidFill>
              </a:rPr>
              <a:t>podrían tomar en cuenta para el propio proyecto</a:t>
            </a:r>
            <a:r>
              <a:rPr lang="es-ES" sz="1200" dirty="0" smtClean="0">
                <a:solidFill>
                  <a:prstClr val="black"/>
                </a:solidFill>
              </a:rPr>
              <a:t>.</a:t>
            </a:r>
          </a:p>
          <a:p>
            <a:endParaRPr lang="es-ES" sz="1200" dirty="0">
              <a:solidFill>
                <a:prstClr val="black"/>
              </a:solidFill>
            </a:endParaRPr>
          </a:p>
          <a:p>
            <a:r>
              <a:rPr lang="es-ES" sz="1200" dirty="0">
                <a:solidFill>
                  <a:prstClr val="black"/>
                </a:solidFill>
              </a:rPr>
              <a:t>Al terminar el </a:t>
            </a:r>
            <a:r>
              <a:rPr lang="es-ES" sz="1200" b="1" dirty="0">
                <a:solidFill>
                  <a:prstClr val="black"/>
                </a:solidFill>
              </a:rPr>
              <a:t>Resumen</a:t>
            </a:r>
            <a:r>
              <a:rPr lang="es-ES" sz="1200" dirty="0">
                <a:solidFill>
                  <a:prstClr val="black"/>
                </a:solidFill>
              </a:rPr>
              <a:t>, revisa y reflexiona sobre lo anotado</a:t>
            </a:r>
            <a:r>
              <a:rPr lang="es-ES" sz="1200" b="1" dirty="0">
                <a:solidFill>
                  <a:prstClr val="black"/>
                </a:solidFill>
              </a:rPr>
              <a:t>, </a:t>
            </a:r>
            <a:r>
              <a:rPr lang="es-ES" sz="1200" dirty="0">
                <a:solidFill>
                  <a:prstClr val="black"/>
                </a:solidFill>
              </a:rPr>
              <a:t> acuerda aquello que </a:t>
            </a:r>
            <a:r>
              <a:rPr lang="es-ES" sz="1200" b="1" dirty="0">
                <a:solidFill>
                  <a:prstClr val="black"/>
                </a:solidFill>
              </a:rPr>
              <a:t>será tomado en cuenta</a:t>
            </a:r>
            <a:r>
              <a:rPr lang="es-ES" sz="1200" dirty="0">
                <a:solidFill>
                  <a:prstClr val="black"/>
                </a:solidFill>
              </a:rPr>
              <a:t>  en la construcción del propio proyecto y  lo </a:t>
            </a:r>
            <a:r>
              <a:rPr lang="es-ES" sz="1200" b="1" dirty="0">
                <a:solidFill>
                  <a:prstClr val="black"/>
                </a:solidFill>
              </a:rPr>
              <a:t>señala</a:t>
            </a:r>
            <a:r>
              <a:rPr lang="es-ES" sz="1200" dirty="0">
                <a:solidFill>
                  <a:prstClr val="black"/>
                </a:solidFill>
              </a:rPr>
              <a:t> de alguna manera. </a:t>
            </a:r>
            <a:endParaRPr lang="es-ES" sz="1200" dirty="0" smtClean="0">
              <a:solidFill>
                <a:prstClr val="black"/>
              </a:solidFill>
            </a:endParaRPr>
          </a:p>
          <a:p>
            <a:endParaRPr lang="es-ES" sz="1200" dirty="0">
              <a:solidFill>
                <a:prstClr val="black"/>
              </a:solidFill>
            </a:endParaRPr>
          </a:p>
          <a:p>
            <a:r>
              <a:rPr lang="es-ES" sz="1200" b="1" dirty="0">
                <a:solidFill>
                  <a:prstClr val="black"/>
                </a:solidFill>
              </a:rPr>
              <a:t>Nombre de los  proyectos revisados:</a:t>
            </a:r>
            <a:endParaRPr lang="es-ES" sz="1200" dirty="0">
              <a:solidFill>
                <a:prstClr val="black"/>
              </a:solidFill>
            </a:endParaRPr>
          </a:p>
          <a:p>
            <a:r>
              <a:rPr lang="es-ES" sz="1200" b="1" u="sng" dirty="0">
                <a:solidFill>
                  <a:prstClr val="black"/>
                </a:solidFill>
              </a:rPr>
              <a:t>Combatiendo asertivamente la violencia intrafamiliar</a:t>
            </a:r>
            <a:endParaRPr lang="es-ES" sz="1200" dirty="0">
              <a:solidFill>
                <a:prstClr val="black"/>
              </a:solidFill>
            </a:endParaRPr>
          </a:p>
          <a:p>
            <a:r>
              <a:rPr lang="es-ES" sz="1200" b="1" u="sng" dirty="0">
                <a:solidFill>
                  <a:prstClr val="black"/>
                </a:solidFill>
              </a:rPr>
              <a:t>Tacones (belleza o salud)</a:t>
            </a:r>
            <a:endParaRPr lang="es-ES" sz="1200" dirty="0">
              <a:solidFill>
                <a:prstClr val="black"/>
              </a:solidFill>
            </a:endParaRPr>
          </a:p>
          <a:p>
            <a:endParaRPr lang="es-ES" sz="1200" dirty="0">
              <a:solidFill>
                <a:prstClr val="black"/>
              </a:solidFill>
            </a:endParaRPr>
          </a:p>
        </p:txBody>
      </p:sp>
      <p:sp>
        <p:nvSpPr>
          <p:cNvPr id="8" name="7 Rectángulo"/>
          <p:cNvSpPr/>
          <p:nvPr/>
        </p:nvSpPr>
        <p:spPr>
          <a:xfrm>
            <a:off x="1637070" y="4041570"/>
            <a:ext cx="8642556" cy="461665"/>
          </a:xfrm>
          <a:prstGeom prst="rect">
            <a:avLst/>
          </a:prstGeom>
        </p:spPr>
        <p:txBody>
          <a:bodyPr wrap="square">
            <a:spAutoFit/>
          </a:bodyPr>
          <a:lstStyle/>
          <a:p>
            <a:r>
              <a:rPr lang="es-ES" sz="1200" b="1" dirty="0">
                <a:solidFill>
                  <a:prstClr val="black"/>
                </a:solidFill>
              </a:rPr>
              <a:t>Contexto. </a:t>
            </a:r>
            <a:r>
              <a:rPr lang="es-ES" sz="1200" dirty="0">
                <a:solidFill>
                  <a:prstClr val="black"/>
                </a:solidFill>
              </a:rPr>
              <a:t>Justifica las circunstancias o elementos de la realidad en la que se da el problema o propuesta.</a:t>
            </a:r>
          </a:p>
          <a:p>
            <a:r>
              <a:rPr lang="es-ES" sz="1200" b="1" dirty="0">
                <a:solidFill>
                  <a:prstClr val="black"/>
                </a:solidFill>
              </a:rPr>
              <a:t>     Introducción y/o justificación del proyecto. </a:t>
            </a:r>
            <a:endParaRPr lang="es-ES" sz="1200" dirty="0">
              <a:solidFill>
                <a:prstClr val="black"/>
              </a:solidFill>
            </a:endParaRPr>
          </a:p>
        </p:txBody>
      </p:sp>
      <p:graphicFrame>
        <p:nvGraphicFramePr>
          <p:cNvPr id="9" name="8 Tabla"/>
          <p:cNvGraphicFramePr>
            <a:graphicFrameLocks noGrp="1"/>
          </p:cNvGraphicFramePr>
          <p:nvPr>
            <p:extLst/>
          </p:nvPr>
        </p:nvGraphicFramePr>
        <p:xfrm>
          <a:off x="1622322" y="5214190"/>
          <a:ext cx="8705850" cy="379730"/>
        </p:xfrm>
        <a:graphic>
          <a:graphicData uri="http://schemas.openxmlformats.org/drawingml/2006/table">
            <a:tbl>
              <a:tblPr>
                <a:tableStyleId>{5C22544A-7EE6-4342-B048-85BDC9FD1C3A}</a:tableStyleId>
              </a:tblPr>
              <a:tblGrid>
                <a:gridCol w="8705850"/>
              </a:tblGrid>
              <a:tr h="379730">
                <a:tc>
                  <a:txBody>
                    <a:bodyPr/>
                    <a:lstStyle/>
                    <a:p>
                      <a:pPr marR="114300">
                        <a:lnSpc>
                          <a:spcPct val="115000"/>
                        </a:lnSpc>
                        <a:spcBef>
                          <a:spcPts val="370"/>
                        </a:spcBef>
                        <a:spcAft>
                          <a:spcPts val="0"/>
                        </a:spcAft>
                      </a:pPr>
                      <a:r>
                        <a:rPr lang="es-ES" sz="1100" dirty="0">
                          <a:effectLst/>
                        </a:rPr>
                        <a:t>Es una problemática que afecta a la comunidad.</a:t>
                      </a:r>
                      <a:endParaRPr lang="es-ES" sz="1100" dirty="0">
                        <a:solidFill>
                          <a:srgbClr val="000000"/>
                        </a:solidFill>
                        <a:effectLst/>
                        <a:latin typeface="Arial"/>
                        <a:ea typeface="Arial"/>
                      </a:endParaRPr>
                    </a:p>
                  </a:txBody>
                  <a:tcPr marL="63500" marR="63500" marT="63500" marB="63500"/>
                </a:tc>
              </a:tr>
            </a:tbl>
          </a:graphicData>
        </a:graphic>
      </p:graphicFrame>
      <p:sp>
        <p:nvSpPr>
          <p:cNvPr id="2" name="CuadroTexto 1"/>
          <p:cNvSpPr txBox="1"/>
          <p:nvPr/>
        </p:nvSpPr>
        <p:spPr>
          <a:xfrm>
            <a:off x="10987547" y="129739"/>
            <a:ext cx="1482437" cy="246221"/>
          </a:xfrm>
          <a:prstGeom prst="rect">
            <a:avLst/>
          </a:prstGeom>
          <a:noFill/>
        </p:spPr>
        <p:txBody>
          <a:bodyPr wrap="square" rtlCol="0">
            <a:spAutoFit/>
          </a:bodyPr>
          <a:lstStyle/>
          <a:p>
            <a:r>
              <a:rPr lang="es-MX" sz="1000" dirty="0" smtClean="0"/>
              <a:t>E.I.P RESUMEN</a:t>
            </a:r>
            <a:endParaRPr lang="es-MX" sz="1000" dirty="0"/>
          </a:p>
        </p:txBody>
      </p:sp>
    </p:spTree>
    <p:extLst>
      <p:ext uri="{BB962C8B-B14F-4D97-AF65-F5344CB8AC3E}">
        <p14:creationId xmlns:p14="http://schemas.microsoft.com/office/powerpoint/2010/main" val="3207531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35393" y="657602"/>
            <a:ext cx="8978100" cy="400110"/>
          </a:xfrm>
          <a:prstGeom prst="rect">
            <a:avLst/>
          </a:prstGeom>
        </p:spPr>
        <p:txBody>
          <a:bodyPr wrap="square">
            <a:spAutoFit/>
          </a:bodyPr>
          <a:lstStyle/>
          <a:p>
            <a:r>
              <a:rPr lang="es-ES" sz="2000" b="1" dirty="0">
                <a:solidFill>
                  <a:prstClr val="black"/>
                </a:solidFill>
              </a:rPr>
              <a:t>II. Intención. Sólo una de las propuestas da nombre al proyecto. </a:t>
            </a:r>
            <a:endParaRPr lang="es-ES" sz="2000" dirty="0">
              <a:solidFill>
                <a:prstClr val="black"/>
              </a:solidFill>
            </a:endParaRPr>
          </a:p>
        </p:txBody>
      </p:sp>
      <p:graphicFrame>
        <p:nvGraphicFramePr>
          <p:cNvPr id="3" name="2 Tabla"/>
          <p:cNvGraphicFramePr>
            <a:graphicFrameLocks noGrp="1"/>
          </p:cNvGraphicFramePr>
          <p:nvPr>
            <p:extLst/>
          </p:nvPr>
        </p:nvGraphicFramePr>
        <p:xfrm>
          <a:off x="1573110" y="1437190"/>
          <a:ext cx="8705849" cy="2181860"/>
        </p:xfrm>
        <a:graphic>
          <a:graphicData uri="http://schemas.openxmlformats.org/drawingml/2006/table">
            <a:tbl>
              <a:tblPr>
                <a:tableStyleId>{5C22544A-7EE6-4342-B048-85BDC9FD1C3A}</a:tableStyleId>
              </a:tblPr>
              <a:tblGrid>
                <a:gridCol w="2064686"/>
                <a:gridCol w="2064686"/>
                <a:gridCol w="2065321"/>
                <a:gridCol w="2511156"/>
              </a:tblGrid>
              <a:tr h="0">
                <a:tc>
                  <a:txBody>
                    <a:bodyPr/>
                    <a:lstStyle/>
                    <a:p>
                      <a:pPr algn="ctr">
                        <a:lnSpc>
                          <a:spcPct val="115000"/>
                        </a:lnSpc>
                        <a:spcAft>
                          <a:spcPts val="0"/>
                        </a:spcAft>
                      </a:pPr>
                      <a:r>
                        <a:rPr lang="es-ES" sz="1100" dirty="0">
                          <a:effectLst/>
                        </a:rPr>
                        <a:t>Dar explicación</a:t>
                      </a:r>
                    </a:p>
                    <a:p>
                      <a:pPr algn="ctr">
                        <a:lnSpc>
                          <a:spcPct val="115000"/>
                        </a:lnSpc>
                        <a:spcAft>
                          <a:spcPts val="0"/>
                        </a:spcAft>
                      </a:pPr>
                      <a:r>
                        <a:rPr lang="es-ES" sz="1100" dirty="0">
                          <a:effectLst/>
                        </a:rPr>
                        <a:t>¿Por qué algo es cómo es?</a:t>
                      </a:r>
                    </a:p>
                    <a:p>
                      <a:pPr algn="ctr">
                        <a:lnSpc>
                          <a:spcPct val="115000"/>
                        </a:lnSpc>
                        <a:spcAft>
                          <a:spcPts val="0"/>
                        </a:spcAft>
                      </a:pPr>
                      <a:r>
                        <a:rPr lang="es-ES" sz="1100" dirty="0">
                          <a:effectLst/>
                        </a:rPr>
                        <a:t>Determinar las razones que generan el problema o la situación.</a:t>
                      </a:r>
                      <a:endParaRPr lang="es-ES" sz="1100" dirty="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Resolver un problema</a:t>
                      </a:r>
                    </a:p>
                    <a:p>
                      <a:pPr algn="ctr">
                        <a:lnSpc>
                          <a:spcPct val="115000"/>
                        </a:lnSpc>
                        <a:spcAft>
                          <a:spcPts val="0"/>
                        </a:spcAft>
                      </a:pPr>
                      <a:r>
                        <a:rPr lang="es-ES" sz="1100">
                          <a:effectLst/>
                        </a:rPr>
                        <a:t>Explicar de manera detallada cómo se puede abordar y/o solucionar el problema.</a:t>
                      </a:r>
                    </a:p>
                    <a:p>
                      <a:pPr algn="ctr">
                        <a:lnSpc>
                          <a:spcPct val="115000"/>
                        </a:lnSpc>
                        <a:spcAft>
                          <a:spcPts val="0"/>
                        </a:spcAft>
                      </a:pPr>
                      <a:r>
                        <a:rPr lang="es-ES" sz="1100">
                          <a:effectLst/>
                        </a:rPr>
                        <a:t> </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Hacer más eficiente o mejorar algo</a:t>
                      </a:r>
                    </a:p>
                    <a:p>
                      <a:pPr algn="ctr">
                        <a:lnSpc>
                          <a:spcPct val="115000"/>
                        </a:lnSpc>
                        <a:spcAft>
                          <a:spcPts val="0"/>
                        </a:spcAft>
                      </a:pPr>
                      <a:r>
                        <a:rPr lang="es-ES" sz="1100">
                          <a:effectLst/>
                        </a:rPr>
                        <a:t>Explicar de qué manera se pueden optimizar los procesos para alcanzar el objetivo.</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dirty="0">
                          <a:effectLst/>
                        </a:rPr>
                        <a:t>Inventar, innovar,  diseñar o crear algo nuevo</a:t>
                      </a:r>
                    </a:p>
                    <a:p>
                      <a:pPr algn="ctr">
                        <a:lnSpc>
                          <a:spcPct val="115000"/>
                        </a:lnSpc>
                        <a:spcAft>
                          <a:spcPts val="0"/>
                        </a:spcAft>
                      </a:pPr>
                      <a:r>
                        <a:rPr lang="es-ES" sz="1100" dirty="0">
                          <a:effectLst/>
                        </a:rPr>
                        <a:t>¿Cómo podría ser diferente?</a:t>
                      </a:r>
                    </a:p>
                    <a:p>
                      <a:pPr algn="ctr">
                        <a:lnSpc>
                          <a:spcPct val="115000"/>
                        </a:lnSpc>
                        <a:spcAft>
                          <a:spcPts val="0"/>
                        </a:spcAft>
                      </a:pPr>
                      <a:r>
                        <a:rPr lang="es-ES" sz="1100" dirty="0">
                          <a:effectLst/>
                        </a:rPr>
                        <a:t>¿Qué nuevo producto o propuesta puedo hacer?</a:t>
                      </a:r>
                      <a:endParaRPr lang="es-ES" sz="1100" dirty="0">
                        <a:solidFill>
                          <a:srgbClr val="000000"/>
                        </a:solidFill>
                        <a:effectLst/>
                        <a:latin typeface="Arial"/>
                        <a:ea typeface="Arial"/>
                      </a:endParaRPr>
                    </a:p>
                  </a:txBody>
                  <a:tcPr marL="63500" marR="63500" marT="63500" marB="63500"/>
                </a:tc>
              </a:tr>
              <a:tr h="266700">
                <a:tc gridSpan="4">
                  <a:txBody>
                    <a:bodyPr/>
                    <a:lstStyle/>
                    <a:p>
                      <a:pPr>
                        <a:lnSpc>
                          <a:spcPct val="115000"/>
                        </a:lnSpc>
                        <a:spcAft>
                          <a:spcPts val="0"/>
                        </a:spcAft>
                      </a:pPr>
                      <a:r>
                        <a:rPr lang="es-ES" sz="1100" dirty="0">
                          <a:effectLst/>
                        </a:rPr>
                        <a:t>Las razones que generan el problema  en ambos proyectos son  multifactoriales con diferente teología.</a:t>
                      </a:r>
                    </a:p>
                    <a:p>
                      <a:pPr>
                        <a:lnSpc>
                          <a:spcPct val="115000"/>
                        </a:lnSpc>
                        <a:spcAft>
                          <a:spcPts val="0"/>
                        </a:spcAft>
                      </a:pPr>
                      <a:r>
                        <a:rPr lang="es-ES" sz="1100" dirty="0">
                          <a:effectLst/>
                        </a:rPr>
                        <a:t>Mediante una planeación precisa y conociendo a fondo los planes de estudio.</a:t>
                      </a:r>
                    </a:p>
                    <a:p>
                      <a:pPr>
                        <a:lnSpc>
                          <a:spcPct val="115000"/>
                        </a:lnSpc>
                        <a:spcAft>
                          <a:spcPts val="0"/>
                        </a:spcAft>
                      </a:pPr>
                      <a:r>
                        <a:rPr lang="es-ES" sz="1100" dirty="0">
                          <a:effectLst/>
                        </a:rPr>
                        <a:t>Conociendo los planes de estudio, calcular el tiempo y mediante un compromiso jerarquizando </a:t>
                      </a:r>
                    </a:p>
                    <a:p>
                      <a:pPr>
                        <a:lnSpc>
                          <a:spcPct val="115000"/>
                        </a:lnSpc>
                        <a:spcAft>
                          <a:spcPts val="0"/>
                        </a:spcAft>
                      </a:pPr>
                      <a:r>
                        <a:rPr lang="es-ES" sz="1100" dirty="0">
                          <a:effectLst/>
                        </a:rPr>
                        <a:t>Revisando las experiencias y realidades.</a:t>
                      </a:r>
                      <a:endParaRPr lang="es-ES" sz="1100" dirty="0">
                        <a:solidFill>
                          <a:srgbClr val="000000"/>
                        </a:solidFill>
                        <a:effectLst/>
                        <a:latin typeface="Arial"/>
                        <a:ea typeface="Arial"/>
                      </a:endParaRPr>
                    </a:p>
                  </a:txBody>
                  <a:tcPr marL="63500" marR="63500" marT="63500" marB="6350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4" name="3 Rectángulo"/>
          <p:cNvSpPr/>
          <p:nvPr/>
        </p:nvSpPr>
        <p:spPr>
          <a:xfrm>
            <a:off x="1735393" y="3931745"/>
            <a:ext cx="6096000" cy="461665"/>
          </a:xfrm>
          <a:prstGeom prst="rect">
            <a:avLst/>
          </a:prstGeom>
        </p:spPr>
        <p:txBody>
          <a:bodyPr>
            <a:spAutoFit/>
          </a:bodyPr>
          <a:lstStyle/>
          <a:p>
            <a:r>
              <a:rPr lang="es-ES" sz="1200" b="1" dirty="0">
                <a:solidFill>
                  <a:prstClr val="black"/>
                </a:solidFill>
              </a:rPr>
              <a:t>III. Objetivo general del proyecto. Toma en cuenta a todas las asignaturas  involucradas.</a:t>
            </a:r>
            <a:endParaRPr lang="es-ES" sz="1200" dirty="0">
              <a:solidFill>
                <a:prstClr val="black"/>
              </a:solidFill>
            </a:endParaRPr>
          </a:p>
        </p:txBody>
      </p:sp>
      <p:graphicFrame>
        <p:nvGraphicFramePr>
          <p:cNvPr id="5" name="4 Tabla"/>
          <p:cNvGraphicFramePr>
            <a:graphicFrameLocks noGrp="1"/>
          </p:cNvGraphicFramePr>
          <p:nvPr>
            <p:extLst/>
          </p:nvPr>
        </p:nvGraphicFramePr>
        <p:xfrm>
          <a:off x="1617356" y="4858979"/>
          <a:ext cx="8705850" cy="647700"/>
        </p:xfrm>
        <a:graphic>
          <a:graphicData uri="http://schemas.openxmlformats.org/drawingml/2006/table">
            <a:tbl>
              <a:tblPr>
                <a:tableStyleId>{5C22544A-7EE6-4342-B048-85BDC9FD1C3A}</a:tableStyleId>
              </a:tblPr>
              <a:tblGrid>
                <a:gridCol w="8705850"/>
              </a:tblGrid>
              <a:tr h="647700">
                <a:tc>
                  <a:txBody>
                    <a:bodyPr/>
                    <a:lstStyle/>
                    <a:p>
                      <a:pPr marR="114300">
                        <a:lnSpc>
                          <a:spcPct val="115000"/>
                        </a:lnSpc>
                        <a:spcBef>
                          <a:spcPts val="370"/>
                        </a:spcBef>
                        <a:spcAft>
                          <a:spcPts val="0"/>
                        </a:spcAft>
                      </a:pPr>
                      <a:r>
                        <a:rPr lang="es-ES" sz="1100" dirty="0">
                          <a:effectLst/>
                        </a:rPr>
                        <a:t>Elaborar un proyecto interdisciplinario que incluya diferentes materias.</a:t>
                      </a:r>
                      <a:endParaRPr lang="es-ES" sz="1100" dirty="0">
                        <a:solidFill>
                          <a:srgbClr val="000000"/>
                        </a:solidFill>
                        <a:effectLst/>
                        <a:latin typeface="Arial"/>
                        <a:ea typeface="Arial"/>
                      </a:endParaRPr>
                    </a:p>
                  </a:txBody>
                  <a:tcPr marL="63500" marR="63500" marT="63500" marB="63500"/>
                </a:tc>
              </a:tr>
            </a:tbl>
          </a:graphicData>
        </a:graphic>
      </p:graphicFrame>
    </p:spTree>
    <p:extLst>
      <p:ext uri="{BB962C8B-B14F-4D97-AF65-F5344CB8AC3E}">
        <p14:creationId xmlns:p14="http://schemas.microsoft.com/office/powerpoint/2010/main" val="978620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1201003" y="482784"/>
            <a:ext cx="10577014" cy="648071"/>
          </a:xfrm>
        </p:spPr>
        <p:txBody>
          <a:bodyPr>
            <a:noAutofit/>
          </a:bodyPr>
          <a:lstStyle/>
          <a:p>
            <a:r>
              <a:rPr lang="es-MX" sz="2800" b="1" dirty="0" smtClean="0">
                <a:solidFill>
                  <a:schemeClr val="accent1"/>
                </a:solidFill>
              </a:rPr>
              <a:t/>
            </a:r>
            <a:br>
              <a:rPr lang="es-MX" sz="2800" b="1" dirty="0" smtClean="0">
                <a:solidFill>
                  <a:schemeClr val="accent1"/>
                </a:solidFill>
              </a:rPr>
            </a:br>
            <a:r>
              <a:rPr lang="es-MX" sz="2800" b="1" dirty="0" smtClean="0">
                <a:solidFill>
                  <a:schemeClr val="accent1"/>
                </a:solidFill>
              </a:rPr>
              <a:t>Elaboración </a:t>
            </a:r>
            <a:r>
              <a:rPr lang="es-MX" sz="2800" b="1" dirty="0">
                <a:solidFill>
                  <a:schemeClr val="accent1"/>
                </a:solidFill>
              </a:rPr>
              <a:t>del proyecto Ciclo Escolar 2017-2018</a:t>
            </a:r>
            <a:br>
              <a:rPr lang="es-MX" sz="2800" b="1" dirty="0">
                <a:solidFill>
                  <a:schemeClr val="accent1"/>
                </a:solidFill>
              </a:rPr>
            </a:br>
            <a:endParaRPr lang="es-MX" sz="2800" b="1" dirty="0">
              <a:solidFill>
                <a:schemeClr val="accent1"/>
              </a:solidFill>
            </a:endParaRPr>
          </a:p>
        </p:txBody>
      </p:sp>
      <p:sp>
        <p:nvSpPr>
          <p:cNvPr id="6" name="5 Subtítulo"/>
          <p:cNvSpPr>
            <a:spLocks noGrp="1"/>
          </p:cNvSpPr>
          <p:nvPr>
            <p:ph type="subTitle" idx="1"/>
          </p:nvPr>
        </p:nvSpPr>
        <p:spPr>
          <a:xfrm>
            <a:off x="2209798" y="682388"/>
            <a:ext cx="8970819" cy="5986971"/>
          </a:xfrm>
        </p:spPr>
        <p:txBody>
          <a:bodyPr>
            <a:normAutofit fontScale="70000" lnSpcReduction="20000"/>
          </a:bodyPr>
          <a:lstStyle/>
          <a:p>
            <a:pPr algn="ctr"/>
            <a:r>
              <a:rPr lang="es-MX" sz="1600" b="1" dirty="0">
                <a:solidFill>
                  <a:schemeClr val="tx1"/>
                </a:solidFill>
              </a:rPr>
              <a:t>Descripción de responsabilidades</a:t>
            </a:r>
          </a:p>
          <a:p>
            <a:endParaRPr lang="es-MX" sz="1400" b="1" dirty="0">
              <a:solidFill>
                <a:schemeClr val="tx1"/>
              </a:solidFill>
            </a:endParaRPr>
          </a:p>
          <a:p>
            <a:pPr algn="l"/>
            <a:r>
              <a:rPr lang="es-MX" sz="1400" b="1" dirty="0">
                <a:solidFill>
                  <a:schemeClr val="tx1"/>
                </a:solidFill>
              </a:rPr>
              <a:t>Maestro			</a:t>
            </a:r>
            <a:r>
              <a:rPr lang="es-MX" sz="1400" b="1" dirty="0" smtClean="0">
                <a:solidFill>
                  <a:schemeClr val="tx1"/>
                </a:solidFill>
              </a:rPr>
              <a:t>	Descripción</a:t>
            </a:r>
            <a:endParaRPr lang="es-MX" sz="1400" b="1" dirty="0">
              <a:solidFill>
                <a:schemeClr val="tx1"/>
              </a:solidFill>
            </a:endParaRPr>
          </a:p>
          <a:p>
            <a:pPr algn="l"/>
            <a:r>
              <a:rPr lang="es-MX" sz="1400" b="1" dirty="0">
                <a:solidFill>
                  <a:schemeClr val="tx1"/>
                </a:solidFill>
              </a:rPr>
              <a:t> responsable		</a:t>
            </a:r>
          </a:p>
          <a:p>
            <a:pPr algn="l"/>
            <a:endParaRPr lang="es-MX" sz="1400" b="1" dirty="0">
              <a:solidFill>
                <a:schemeClr val="tx1"/>
              </a:solidFill>
            </a:endParaRPr>
          </a:p>
          <a:p>
            <a:r>
              <a:rPr lang="es-MX" sz="1200" dirty="0" smtClean="0">
                <a:solidFill>
                  <a:schemeClr val="tx1"/>
                </a:solidFill>
              </a:rPr>
              <a:t>Todos	</a:t>
            </a:r>
            <a:r>
              <a:rPr lang="es-MX" sz="1200" dirty="0">
                <a:solidFill>
                  <a:schemeClr val="tx1"/>
                </a:solidFill>
              </a:rPr>
              <a:t>los participantes		Riego diario del área a trabajar (lista de asignación).</a:t>
            </a:r>
          </a:p>
          <a:p>
            <a:pPr algn="l"/>
            <a:r>
              <a:rPr lang="es-MX" sz="1200" dirty="0" smtClean="0">
                <a:solidFill>
                  <a:schemeClr val="tx1"/>
                </a:solidFill>
              </a:rPr>
              <a:t>Del proyecto	</a:t>
            </a:r>
            <a:r>
              <a:rPr lang="es-MX" sz="1400" dirty="0" smtClean="0">
                <a:solidFill>
                  <a:schemeClr val="tx1"/>
                </a:solidFill>
              </a:rPr>
              <a:t>         </a:t>
            </a:r>
            <a:r>
              <a:rPr lang="es-MX" sz="1200" dirty="0">
                <a:solidFill>
                  <a:schemeClr val="tx1"/>
                </a:solidFill>
              </a:rPr>
              <a:t>			</a:t>
            </a:r>
            <a:endParaRPr lang="es-MX" sz="1200" dirty="0" smtClean="0">
              <a:solidFill>
                <a:schemeClr val="tx1"/>
              </a:solidFill>
            </a:endParaRPr>
          </a:p>
          <a:p>
            <a:pPr algn="l"/>
            <a:endParaRPr lang="es-MX" sz="1200" dirty="0">
              <a:solidFill>
                <a:schemeClr val="tx1"/>
              </a:solidFill>
            </a:endParaRPr>
          </a:p>
          <a:p>
            <a:r>
              <a:rPr lang="es-MX" sz="1200" dirty="0" smtClean="0">
                <a:solidFill>
                  <a:schemeClr val="tx1"/>
                </a:solidFill>
              </a:rPr>
              <a:t>Maestra </a:t>
            </a:r>
            <a:r>
              <a:rPr lang="es-MX" sz="1200" dirty="0">
                <a:solidFill>
                  <a:schemeClr val="tx1"/>
                </a:solidFill>
              </a:rPr>
              <a:t>Edith Contreras		Diseño del  prototipo con ayuda de la computadora contemplando que es una área </a:t>
            </a:r>
          </a:p>
          <a:p>
            <a:pPr algn="l"/>
            <a:r>
              <a:rPr lang="es-MX" sz="1200" dirty="0" smtClean="0">
                <a:solidFill>
                  <a:schemeClr val="tx1"/>
                </a:solidFill>
              </a:rPr>
              <a:t>Jiménez                                          	  irregular </a:t>
            </a:r>
            <a:r>
              <a:rPr lang="es-MX" sz="1200" dirty="0">
                <a:solidFill>
                  <a:schemeClr val="tx1"/>
                </a:solidFill>
              </a:rPr>
              <a:t>para encontrar su centro</a:t>
            </a:r>
            <a:r>
              <a:rPr lang="es-MX" sz="1200" dirty="0" smtClean="0">
                <a:solidFill>
                  <a:schemeClr val="tx1"/>
                </a:solidFill>
              </a:rPr>
              <a:t>.</a:t>
            </a:r>
          </a:p>
          <a:p>
            <a:pPr algn="l"/>
            <a:r>
              <a:rPr lang="es-MX" sz="1200" dirty="0" smtClean="0">
                <a:solidFill>
                  <a:schemeClr val="tx1"/>
                </a:solidFill>
              </a:rPr>
              <a:t>                            </a:t>
            </a:r>
            <a:r>
              <a:rPr lang="es-MX" sz="1200" dirty="0">
                <a:solidFill>
                  <a:schemeClr val="tx1"/>
                </a:solidFill>
              </a:rPr>
              <a:t>			Delimitación del contorno exterior del escudo IZ y cálculo de área para adquirir la piedra de          </a:t>
            </a:r>
          </a:p>
          <a:p>
            <a:pPr algn="l"/>
            <a:r>
              <a:rPr lang="es-MX" sz="1200" dirty="0">
                <a:solidFill>
                  <a:schemeClr val="tx1"/>
                </a:solidFill>
              </a:rPr>
              <a:t>       </a:t>
            </a:r>
            <a:r>
              <a:rPr lang="es-MX" sz="1200" dirty="0" smtClean="0">
                <a:solidFill>
                  <a:schemeClr val="tx1"/>
                </a:solidFill>
              </a:rPr>
              <a:t>                                                  	  río </a:t>
            </a:r>
            <a:r>
              <a:rPr lang="es-MX" sz="1200" dirty="0">
                <a:solidFill>
                  <a:schemeClr val="tx1"/>
                </a:solidFill>
              </a:rPr>
              <a:t>gris (Fase 1</a:t>
            </a:r>
            <a:r>
              <a:rPr lang="es-MX" sz="1200" dirty="0" smtClean="0">
                <a:solidFill>
                  <a:schemeClr val="tx1"/>
                </a:solidFill>
              </a:rPr>
              <a:t>).</a:t>
            </a:r>
          </a:p>
          <a:p>
            <a:r>
              <a:rPr lang="es-MX" sz="1200" dirty="0" smtClean="0">
                <a:solidFill>
                  <a:schemeClr val="tx1"/>
                </a:solidFill>
              </a:rPr>
              <a:t>Mostro Ulises Chávez		Obtención </a:t>
            </a:r>
            <a:r>
              <a:rPr lang="es-MX" sz="1200" dirty="0">
                <a:solidFill>
                  <a:schemeClr val="tx1"/>
                </a:solidFill>
              </a:rPr>
              <a:t>de Piedra de río color gris.</a:t>
            </a:r>
          </a:p>
          <a:p>
            <a:r>
              <a:rPr lang="es-MX" sz="1200" dirty="0" smtClean="0">
                <a:solidFill>
                  <a:schemeClr val="tx1"/>
                </a:solidFill>
              </a:rPr>
              <a:t> Ramírez				Colocación </a:t>
            </a:r>
            <a:r>
              <a:rPr lang="es-MX" sz="1200" dirty="0">
                <a:solidFill>
                  <a:schemeClr val="tx1"/>
                </a:solidFill>
              </a:rPr>
              <a:t>de piedras de río del contorno externo (Fase 1)</a:t>
            </a:r>
          </a:p>
          <a:p>
            <a:pPr algn="l"/>
            <a:endParaRPr lang="es-MX" sz="1200" dirty="0">
              <a:solidFill>
                <a:schemeClr val="tx1"/>
              </a:solidFill>
            </a:endParaRPr>
          </a:p>
          <a:p>
            <a:pPr algn="l"/>
            <a:r>
              <a:rPr lang="es-ES" sz="1200" dirty="0" smtClean="0">
                <a:solidFill>
                  <a:schemeClr val="tx1"/>
                </a:solidFill>
              </a:rPr>
              <a:t>Maestra Beatriz </a:t>
            </a:r>
            <a:r>
              <a:rPr lang="es-ES" sz="1200" dirty="0">
                <a:solidFill>
                  <a:schemeClr val="tx1"/>
                </a:solidFill>
              </a:rPr>
              <a:t>	</a:t>
            </a:r>
            <a:r>
              <a:rPr lang="es-ES" sz="1200" dirty="0" smtClean="0">
                <a:solidFill>
                  <a:schemeClr val="tx1"/>
                </a:solidFill>
              </a:rPr>
              <a:t>Nava</a:t>
            </a:r>
            <a:r>
              <a:rPr lang="es-ES" sz="1200" dirty="0">
                <a:solidFill>
                  <a:schemeClr val="tx1"/>
                </a:solidFill>
              </a:rPr>
              <a:t>	</a:t>
            </a:r>
            <a:r>
              <a:rPr lang="es-MX" sz="1200" dirty="0">
                <a:solidFill>
                  <a:schemeClr val="tx1"/>
                </a:solidFill>
              </a:rPr>
              <a:t>	</a:t>
            </a:r>
            <a:r>
              <a:rPr lang="es-MX" sz="1200" dirty="0" smtClean="0">
                <a:solidFill>
                  <a:schemeClr val="tx1"/>
                </a:solidFill>
              </a:rPr>
              <a:t>Delimitación </a:t>
            </a:r>
            <a:r>
              <a:rPr lang="es-MX" sz="1200" dirty="0">
                <a:solidFill>
                  <a:schemeClr val="tx1"/>
                </a:solidFill>
              </a:rPr>
              <a:t>de las letras IZ y llamas. cálculo de área para adquirir el tezontle (fase </a:t>
            </a:r>
          </a:p>
          <a:p>
            <a:pPr algn="l"/>
            <a:r>
              <a:rPr lang="es-MX" sz="1200" dirty="0" smtClean="0">
                <a:solidFill>
                  <a:schemeClr val="tx1"/>
                </a:solidFill>
              </a:rPr>
              <a:t>Granados                                        </a:t>
            </a:r>
          </a:p>
          <a:p>
            <a:pPr algn="l"/>
            <a:endParaRPr lang="es-MX" sz="1200" dirty="0">
              <a:solidFill>
                <a:schemeClr val="tx1"/>
              </a:solidFill>
            </a:endParaRPr>
          </a:p>
          <a:p>
            <a:pPr algn="l"/>
            <a:r>
              <a:rPr lang="es-MX" sz="1200" dirty="0" smtClean="0">
                <a:solidFill>
                  <a:schemeClr val="tx1"/>
                </a:solidFill>
              </a:rPr>
              <a:t>Maestra Magna Fernández                    Obtención </a:t>
            </a:r>
            <a:r>
              <a:rPr lang="es-MX" sz="1200" dirty="0">
                <a:solidFill>
                  <a:schemeClr val="tx1"/>
                </a:solidFill>
              </a:rPr>
              <a:t>de tezontle </a:t>
            </a:r>
          </a:p>
          <a:p>
            <a:pPr algn="l"/>
            <a:r>
              <a:rPr lang="es-MX" sz="1200" dirty="0">
                <a:solidFill>
                  <a:schemeClr val="tx1"/>
                </a:solidFill>
              </a:rPr>
              <a:t> </a:t>
            </a:r>
            <a:r>
              <a:rPr lang="es-MX" sz="1200" dirty="0" smtClean="0">
                <a:solidFill>
                  <a:schemeClr val="tx1"/>
                </a:solidFill>
              </a:rPr>
              <a:t>Guerrero                                                  Colocación </a:t>
            </a:r>
            <a:r>
              <a:rPr lang="es-MX" sz="1200" dirty="0">
                <a:solidFill>
                  <a:schemeClr val="tx1"/>
                </a:solidFill>
              </a:rPr>
              <a:t>de tezontle en las letras IZ y llamas (Fase 2)</a:t>
            </a:r>
          </a:p>
          <a:p>
            <a:pPr algn="l"/>
            <a:endParaRPr lang="es-MX" sz="1200" dirty="0" smtClean="0">
              <a:solidFill>
                <a:schemeClr val="tx1"/>
              </a:solidFill>
            </a:endParaRPr>
          </a:p>
          <a:p>
            <a:r>
              <a:rPr lang="es-ES" sz="1200" dirty="0">
                <a:solidFill>
                  <a:schemeClr val="tx1"/>
                </a:solidFill>
              </a:rPr>
              <a:t>Maestra Beatriz 	Nava </a:t>
            </a:r>
            <a:r>
              <a:rPr lang="es-MX" sz="1200" dirty="0">
                <a:solidFill>
                  <a:schemeClr val="tx1"/>
                </a:solidFill>
              </a:rPr>
              <a:t>		Obtención de piedra de río color blanca</a:t>
            </a:r>
          </a:p>
          <a:p>
            <a:r>
              <a:rPr lang="es-MX" sz="1200" dirty="0">
                <a:solidFill>
                  <a:schemeClr val="tx1"/>
                </a:solidFill>
              </a:rPr>
              <a:t>Granados 			Colocación de piedra de río color blanco(Fase 3)</a:t>
            </a:r>
          </a:p>
          <a:p>
            <a:pPr algn="l"/>
            <a:r>
              <a:rPr lang="es-MX" sz="1200" dirty="0">
                <a:solidFill>
                  <a:schemeClr val="tx1"/>
                </a:solidFill>
              </a:rPr>
              <a:t>		</a:t>
            </a:r>
            <a:endParaRPr lang="es-MX" sz="1200" dirty="0" smtClean="0">
              <a:solidFill>
                <a:schemeClr val="tx1"/>
              </a:solidFill>
            </a:endParaRPr>
          </a:p>
          <a:p>
            <a:pPr algn="l"/>
            <a:r>
              <a:rPr lang="es-MX" sz="1200" dirty="0" smtClean="0">
                <a:solidFill>
                  <a:schemeClr val="tx1"/>
                </a:solidFill>
              </a:rPr>
              <a:t>Todos los participantes</a:t>
            </a:r>
            <a:r>
              <a:rPr lang="es-MX" sz="1200" dirty="0">
                <a:solidFill>
                  <a:schemeClr val="tx1"/>
                </a:solidFill>
              </a:rPr>
              <a:t>	Mantenimiento de empastado alrededor del escudo (Fase 4)</a:t>
            </a:r>
          </a:p>
          <a:p>
            <a:pPr algn="l"/>
            <a:r>
              <a:rPr lang="es-MX" sz="1200" dirty="0" smtClean="0">
                <a:solidFill>
                  <a:schemeClr val="tx1"/>
                </a:solidFill>
              </a:rPr>
              <a:t>Del proyecto</a:t>
            </a:r>
            <a:r>
              <a:rPr lang="es-MX" sz="1200" dirty="0">
                <a:solidFill>
                  <a:schemeClr val="tx1"/>
                </a:solidFill>
              </a:rPr>
              <a:t>			</a:t>
            </a:r>
          </a:p>
          <a:p>
            <a:endParaRPr lang="es-MX" sz="1400" dirty="0"/>
          </a:p>
        </p:txBody>
      </p:sp>
    </p:spTree>
    <p:extLst>
      <p:ext uri="{BB962C8B-B14F-4D97-AF65-F5344CB8AC3E}">
        <p14:creationId xmlns:p14="http://schemas.microsoft.com/office/powerpoint/2010/main" val="568580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18851" y="495370"/>
            <a:ext cx="9031370" cy="400110"/>
          </a:xfrm>
          <a:prstGeom prst="rect">
            <a:avLst/>
          </a:prstGeom>
        </p:spPr>
        <p:txBody>
          <a:bodyPr wrap="square">
            <a:spAutoFit/>
          </a:bodyPr>
          <a:lstStyle/>
          <a:p>
            <a:r>
              <a:rPr lang="es-ES" sz="2000" b="1" dirty="0">
                <a:solidFill>
                  <a:prstClr val="black"/>
                </a:solidFill>
              </a:rPr>
              <a:t>IV. Disciplinas involucradas en el  trabajo interdisciplinario</a:t>
            </a:r>
            <a:endParaRPr lang="es-ES" sz="2000" dirty="0">
              <a:solidFill>
                <a:prstClr val="black"/>
              </a:solidFill>
            </a:endParaRPr>
          </a:p>
        </p:txBody>
      </p:sp>
      <p:graphicFrame>
        <p:nvGraphicFramePr>
          <p:cNvPr id="5" name="4 Tabla"/>
          <p:cNvGraphicFramePr>
            <a:graphicFrameLocks noGrp="1"/>
          </p:cNvGraphicFramePr>
          <p:nvPr>
            <p:extLst/>
          </p:nvPr>
        </p:nvGraphicFramePr>
        <p:xfrm>
          <a:off x="1217335" y="1204452"/>
          <a:ext cx="9858704" cy="5376881"/>
        </p:xfrm>
        <a:graphic>
          <a:graphicData uri="http://schemas.openxmlformats.org/drawingml/2006/table">
            <a:tbl>
              <a:tblPr>
                <a:tableStyleId>{5C22544A-7EE6-4342-B048-85BDC9FD1C3A}</a:tableStyleId>
              </a:tblPr>
              <a:tblGrid>
                <a:gridCol w="3028523"/>
                <a:gridCol w="1567122"/>
                <a:gridCol w="2340976"/>
                <a:gridCol w="2922083"/>
              </a:tblGrid>
              <a:tr h="300911">
                <a:tc>
                  <a:txBody>
                    <a:bodyPr/>
                    <a:lstStyle/>
                    <a:p>
                      <a:pPr algn="ctr">
                        <a:lnSpc>
                          <a:spcPct val="115000"/>
                        </a:lnSpc>
                        <a:spcAft>
                          <a:spcPts val="0"/>
                        </a:spcAft>
                      </a:pPr>
                      <a:r>
                        <a:rPr lang="es-ES" sz="1000">
                          <a:effectLst/>
                        </a:rPr>
                        <a:t>Disciplinas:</a:t>
                      </a:r>
                      <a:endParaRPr lang="es-ES" sz="1000">
                        <a:solidFill>
                          <a:srgbClr val="000000"/>
                        </a:solidFill>
                        <a:effectLst/>
                        <a:latin typeface="Arial"/>
                        <a:ea typeface="Arial"/>
                      </a:endParaRPr>
                    </a:p>
                  </a:txBody>
                  <a:tcPr marL="37278" marR="37278" marT="37278" marB="37278"/>
                </a:tc>
                <a:tc>
                  <a:txBody>
                    <a:bodyPr/>
                    <a:lstStyle/>
                    <a:p>
                      <a:pPr algn="ctr">
                        <a:lnSpc>
                          <a:spcPct val="115000"/>
                        </a:lnSpc>
                        <a:spcAft>
                          <a:spcPts val="0"/>
                        </a:spcAft>
                      </a:pPr>
                      <a:r>
                        <a:rPr lang="es-ES" sz="1000">
                          <a:effectLst/>
                        </a:rPr>
                        <a:t>Disciplina 1. </a:t>
                      </a:r>
                    </a:p>
                    <a:p>
                      <a:pPr algn="ct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a:txBody>
                    <a:bodyPr/>
                    <a:lstStyle/>
                    <a:p>
                      <a:pPr algn="ctr">
                        <a:lnSpc>
                          <a:spcPct val="115000"/>
                        </a:lnSpc>
                        <a:spcAft>
                          <a:spcPts val="0"/>
                        </a:spcAft>
                      </a:pPr>
                      <a:r>
                        <a:rPr lang="es-ES" sz="1000">
                          <a:effectLst/>
                        </a:rPr>
                        <a:t>Disciplina 2. </a:t>
                      </a:r>
                    </a:p>
                    <a:p>
                      <a:pPr algn="ct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a:txBody>
                    <a:bodyPr/>
                    <a:lstStyle/>
                    <a:p>
                      <a:pPr algn="ctr">
                        <a:lnSpc>
                          <a:spcPct val="115000"/>
                        </a:lnSpc>
                        <a:spcAft>
                          <a:spcPts val="0"/>
                        </a:spcAft>
                      </a:pPr>
                      <a:r>
                        <a:rPr lang="es-ES" sz="1000">
                          <a:effectLst/>
                        </a:rPr>
                        <a:t>Disciplina 3</a:t>
                      </a:r>
                    </a:p>
                    <a:p>
                      <a:pPr algn="ct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r>
              <a:tr h="640443">
                <a:tc>
                  <a:txBody>
                    <a:bodyPr/>
                    <a:lstStyle/>
                    <a:p>
                      <a:pPr>
                        <a:lnSpc>
                          <a:spcPct val="115000"/>
                        </a:lnSpc>
                        <a:spcAft>
                          <a:spcPts val="0"/>
                        </a:spcAft>
                      </a:pPr>
                      <a:r>
                        <a:rPr lang="es-ES" sz="1000">
                          <a:effectLst/>
                        </a:rPr>
                        <a:t>1. Contenidos / Temas</a:t>
                      </a:r>
                    </a:p>
                    <a:p>
                      <a:pPr>
                        <a:lnSpc>
                          <a:spcPct val="115000"/>
                        </a:lnSpc>
                        <a:spcAft>
                          <a:spcPts val="0"/>
                        </a:spcAft>
                      </a:pPr>
                      <a:r>
                        <a:rPr lang="es-ES" sz="1000">
                          <a:effectLst/>
                        </a:rPr>
                        <a:t>     involucrados.</a:t>
                      </a:r>
                    </a:p>
                    <a:p>
                      <a:pPr marL="204470">
                        <a:lnSpc>
                          <a:spcPct val="115000"/>
                        </a:lnSpc>
                        <a:spcAft>
                          <a:spcPts val="0"/>
                        </a:spcAft>
                      </a:pPr>
                      <a:r>
                        <a:rPr lang="es-ES" sz="1000">
                          <a:effectLst/>
                        </a:rPr>
                        <a:t>Temas y contenidos  del  programa, que se consideran.</a:t>
                      </a:r>
                      <a:endParaRPr lang="es-ES" sz="1000">
                        <a:solidFill>
                          <a:srgbClr val="000000"/>
                        </a:solidFill>
                        <a:effectLst/>
                        <a:latin typeface="Arial"/>
                        <a:ea typeface="Arial"/>
                      </a:endParaRPr>
                    </a:p>
                  </a:txBody>
                  <a:tcPr marL="37278" marR="37278" marT="37278" marB="37278"/>
                </a:tc>
                <a:tc gridSpan="3">
                  <a:txBody>
                    <a:bodyPr/>
                    <a:lstStyle/>
                    <a:p>
                      <a:pPr>
                        <a:lnSpc>
                          <a:spcPct val="115000"/>
                        </a:lnSpc>
                        <a:spcAft>
                          <a:spcPts val="0"/>
                        </a:spcAft>
                      </a:pPr>
                      <a:r>
                        <a:rPr lang="es-ES" sz="1000">
                          <a:effectLst/>
                        </a:rPr>
                        <a:t>Disciplinas involucradas </a:t>
                      </a:r>
                    </a:p>
                    <a:p>
                      <a:pPr>
                        <a:lnSpc>
                          <a:spcPct val="115000"/>
                        </a:lnSpc>
                        <a:spcAft>
                          <a:spcPts val="0"/>
                        </a:spcAft>
                      </a:pPr>
                      <a:r>
                        <a:rPr lang="es-ES" sz="1000">
                          <a:effectLst/>
                        </a:rPr>
                        <a:t>Los temas que marca  la UNAM de acuerdo a cada disciplina</a:t>
                      </a:r>
                    </a:p>
                    <a:p>
                      <a:pPr>
                        <a:lnSpc>
                          <a:spcPct val="115000"/>
                        </a:lnSpc>
                        <a:spcAft>
                          <a:spcPts val="0"/>
                        </a:spcAft>
                      </a:pPr>
                      <a:r>
                        <a:rPr lang="es-ES" sz="1000">
                          <a:effectLst/>
                        </a:rPr>
                        <a:t> </a:t>
                      </a:r>
                    </a:p>
                    <a:p>
                      <a:pPr>
                        <a:lnSpc>
                          <a:spcPct val="115000"/>
                        </a:lnSpc>
                        <a:spcAft>
                          <a:spcPts val="0"/>
                        </a:spcAft>
                      </a:pPr>
                      <a:r>
                        <a:rPr lang="es-ES" sz="1000">
                          <a:effectLst/>
                        </a:rPr>
                        <a:t> </a:t>
                      </a:r>
                    </a:p>
                    <a:p>
                      <a:pP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hMerge="1">
                  <a:txBody>
                    <a:bodyPr/>
                    <a:lstStyle/>
                    <a:p>
                      <a:endParaRPr lang="es-ES"/>
                    </a:p>
                  </a:txBody>
                  <a:tcPr/>
                </a:tc>
                <a:tc hMerge="1">
                  <a:txBody>
                    <a:bodyPr/>
                    <a:lstStyle/>
                    <a:p>
                      <a:endParaRPr lang="es-ES"/>
                    </a:p>
                  </a:txBody>
                  <a:tcPr/>
                </a:tc>
              </a:tr>
              <a:tr h="1093152">
                <a:tc>
                  <a:txBody>
                    <a:bodyPr/>
                    <a:lstStyle/>
                    <a:p>
                      <a:pPr>
                        <a:lnSpc>
                          <a:spcPct val="115000"/>
                        </a:lnSpc>
                        <a:spcAft>
                          <a:spcPts val="0"/>
                        </a:spcAft>
                      </a:pPr>
                      <a:r>
                        <a:rPr lang="es-ES" sz="1000">
                          <a:effectLst/>
                        </a:rPr>
                        <a:t>2. Conceptos clave,</a:t>
                      </a:r>
                    </a:p>
                    <a:p>
                      <a:pPr>
                        <a:lnSpc>
                          <a:spcPct val="115000"/>
                        </a:lnSpc>
                        <a:spcAft>
                          <a:spcPts val="0"/>
                        </a:spcAft>
                      </a:pPr>
                      <a:r>
                        <a:rPr lang="es-ES" sz="1000">
                          <a:effectLst/>
                        </a:rPr>
                        <a:t>     trascendentales.</a:t>
                      </a:r>
                    </a:p>
                    <a:p>
                      <a:pPr marL="176530">
                        <a:lnSpc>
                          <a:spcPct val="115000"/>
                        </a:lnSpc>
                        <a:spcAft>
                          <a:spcPts val="0"/>
                        </a:spcAft>
                      </a:pPr>
                      <a:r>
                        <a:rPr lang="es-ES" sz="1000">
                          <a:effectLst/>
                        </a:rPr>
                        <a:t>Conceptos básicos que surgen  del proyecto,  permiten la comprensión del mismo y  pueden ser transferibles a otros ámbitos.</a:t>
                      </a:r>
                    </a:p>
                    <a:p>
                      <a:pPr marL="176530">
                        <a:lnSpc>
                          <a:spcPct val="115000"/>
                        </a:lnSpc>
                        <a:spcAft>
                          <a:spcPts val="0"/>
                        </a:spcAft>
                      </a:pPr>
                      <a:r>
                        <a:rPr lang="es-ES" sz="1000">
                          <a:effectLst/>
                        </a:rPr>
                        <a:t>Se consideran parte de un  Glosario.</a:t>
                      </a:r>
                    </a:p>
                    <a:p>
                      <a:pPr marL="176530">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gridSpan="3">
                  <a:txBody>
                    <a:bodyPr/>
                    <a:lstStyle/>
                    <a:p>
                      <a:pPr>
                        <a:lnSpc>
                          <a:spcPct val="115000"/>
                        </a:lnSpc>
                        <a:spcAft>
                          <a:spcPts val="0"/>
                        </a:spcAft>
                      </a:pPr>
                      <a:r>
                        <a:rPr lang="es-ES" sz="1000">
                          <a:effectLst/>
                        </a:rPr>
                        <a:t>Los que el alumno deben tener muy claros y manejar para el desarrollo del proyecto.</a:t>
                      </a:r>
                      <a:endParaRPr lang="es-ES" sz="1000">
                        <a:solidFill>
                          <a:srgbClr val="000000"/>
                        </a:solidFill>
                        <a:effectLst/>
                        <a:latin typeface="Arial"/>
                        <a:ea typeface="Arial"/>
                      </a:endParaRPr>
                    </a:p>
                  </a:txBody>
                  <a:tcPr marL="37278" marR="37278" marT="37278" marB="37278"/>
                </a:tc>
                <a:tc hMerge="1">
                  <a:txBody>
                    <a:bodyPr/>
                    <a:lstStyle/>
                    <a:p>
                      <a:endParaRPr lang="es-ES"/>
                    </a:p>
                  </a:txBody>
                  <a:tcPr/>
                </a:tc>
                <a:tc hMerge="1">
                  <a:txBody>
                    <a:bodyPr/>
                    <a:lstStyle/>
                    <a:p>
                      <a:endParaRPr lang="es-ES"/>
                    </a:p>
                  </a:txBody>
                  <a:tcPr/>
                </a:tc>
              </a:tr>
              <a:tr h="447341">
                <a:tc>
                  <a:txBody>
                    <a:bodyPr/>
                    <a:lstStyle/>
                    <a:p>
                      <a:pPr marL="204470" indent="-180975">
                        <a:lnSpc>
                          <a:spcPct val="115000"/>
                        </a:lnSpc>
                        <a:spcAft>
                          <a:spcPts val="0"/>
                        </a:spcAft>
                      </a:pPr>
                      <a:r>
                        <a:rPr lang="es-ES" sz="1000">
                          <a:effectLst/>
                        </a:rPr>
                        <a:t>3. Objetivos o propósitos alcanzados. </a:t>
                      </a:r>
                      <a:endParaRPr lang="es-ES" sz="1000">
                        <a:solidFill>
                          <a:srgbClr val="000000"/>
                        </a:solidFill>
                        <a:effectLst/>
                        <a:latin typeface="Arial"/>
                        <a:ea typeface="Arial"/>
                      </a:endParaRPr>
                    </a:p>
                  </a:txBody>
                  <a:tcPr marL="37278" marR="37278" marT="37278" marB="37278"/>
                </a:tc>
                <a:tc gridSpan="3">
                  <a:txBody>
                    <a:bodyPr/>
                    <a:lstStyle/>
                    <a:p>
                      <a:pPr>
                        <a:lnSpc>
                          <a:spcPct val="115000"/>
                        </a:lnSpc>
                        <a:spcAft>
                          <a:spcPts val="0"/>
                        </a:spcAft>
                      </a:pPr>
                      <a:r>
                        <a:rPr lang="es-ES" sz="1000">
                          <a:effectLst/>
                        </a:rPr>
                        <a:t>La meta que se desea alcanzar.</a:t>
                      </a:r>
                      <a:endParaRPr lang="es-ES" sz="1000">
                        <a:solidFill>
                          <a:srgbClr val="000000"/>
                        </a:solidFill>
                        <a:effectLst/>
                        <a:latin typeface="Arial"/>
                        <a:ea typeface="Arial"/>
                      </a:endParaRPr>
                    </a:p>
                  </a:txBody>
                  <a:tcPr marL="37278" marR="37278" marT="37278" marB="37278"/>
                </a:tc>
                <a:tc hMerge="1">
                  <a:txBody>
                    <a:bodyPr/>
                    <a:lstStyle/>
                    <a:p>
                      <a:endParaRPr lang="es-ES"/>
                    </a:p>
                  </a:txBody>
                  <a:tcPr/>
                </a:tc>
                <a:tc hMerge="1">
                  <a:txBody>
                    <a:bodyPr/>
                    <a:lstStyle/>
                    <a:p>
                      <a:endParaRPr lang="es-ES"/>
                    </a:p>
                  </a:txBody>
                  <a:tcPr/>
                </a:tc>
              </a:tr>
              <a:tr h="866798">
                <a:tc>
                  <a:txBody>
                    <a:bodyPr/>
                    <a:lstStyle/>
                    <a:p>
                      <a:pPr>
                        <a:lnSpc>
                          <a:spcPct val="115000"/>
                        </a:lnSpc>
                        <a:spcAft>
                          <a:spcPts val="0"/>
                        </a:spcAft>
                      </a:pPr>
                      <a:r>
                        <a:rPr lang="es-ES" sz="1000">
                          <a:effectLst/>
                        </a:rPr>
                        <a:t>4. Evaluación.</a:t>
                      </a:r>
                    </a:p>
                    <a:p>
                      <a:pPr>
                        <a:lnSpc>
                          <a:spcPct val="115000"/>
                        </a:lnSpc>
                        <a:spcAft>
                          <a:spcPts val="0"/>
                        </a:spcAft>
                      </a:pPr>
                      <a:r>
                        <a:rPr lang="es-ES" sz="1000">
                          <a:effectLst/>
                        </a:rPr>
                        <a:t>    Productos /evidencias</a:t>
                      </a:r>
                    </a:p>
                    <a:p>
                      <a:pPr>
                        <a:lnSpc>
                          <a:spcPct val="115000"/>
                        </a:lnSpc>
                        <a:spcAft>
                          <a:spcPts val="0"/>
                        </a:spcAft>
                      </a:pPr>
                      <a:r>
                        <a:rPr lang="es-ES" sz="1000">
                          <a:effectLst/>
                        </a:rPr>
                        <a:t>    de aprendizaje, que</a:t>
                      </a:r>
                    </a:p>
                    <a:p>
                      <a:pPr>
                        <a:lnSpc>
                          <a:spcPct val="115000"/>
                        </a:lnSpc>
                        <a:spcAft>
                          <a:spcPts val="0"/>
                        </a:spcAft>
                      </a:pPr>
                      <a:r>
                        <a:rPr lang="es-ES" sz="1000">
                          <a:effectLst/>
                        </a:rPr>
                        <a:t>    demuestran el avance </a:t>
                      </a:r>
                    </a:p>
                    <a:p>
                      <a:pPr>
                        <a:lnSpc>
                          <a:spcPct val="115000"/>
                        </a:lnSpc>
                        <a:spcAft>
                          <a:spcPts val="0"/>
                        </a:spcAft>
                      </a:pPr>
                      <a:r>
                        <a:rPr lang="es-ES" sz="1000">
                          <a:effectLst/>
                        </a:rPr>
                        <a:t>    en el proceso y el logro</a:t>
                      </a:r>
                    </a:p>
                    <a:p>
                      <a:pPr>
                        <a:lnSpc>
                          <a:spcPct val="115000"/>
                        </a:lnSpc>
                        <a:spcAft>
                          <a:spcPts val="0"/>
                        </a:spcAft>
                      </a:pPr>
                      <a:r>
                        <a:rPr lang="es-ES" sz="1000">
                          <a:effectLst/>
                        </a:rPr>
                        <a:t>    del objetivo   propuesto.</a:t>
                      </a:r>
                    </a:p>
                    <a:p>
                      <a:pP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gridSpan="3">
                  <a:txBody>
                    <a:bodyPr/>
                    <a:lstStyle/>
                    <a:p>
                      <a:pPr>
                        <a:lnSpc>
                          <a:spcPct val="115000"/>
                        </a:lnSpc>
                        <a:spcAft>
                          <a:spcPts val="0"/>
                        </a:spcAft>
                      </a:pPr>
                      <a:r>
                        <a:rPr lang="es-ES" sz="1000">
                          <a:effectLst/>
                        </a:rPr>
                        <a:t>Todas las estrategias de aprendizaje que evidencien el avance del alumno durante el proyecto.</a:t>
                      </a:r>
                      <a:endParaRPr lang="es-ES" sz="1000">
                        <a:solidFill>
                          <a:srgbClr val="000000"/>
                        </a:solidFill>
                        <a:effectLst/>
                        <a:latin typeface="Arial"/>
                        <a:ea typeface="Arial"/>
                      </a:endParaRPr>
                    </a:p>
                  </a:txBody>
                  <a:tcPr marL="37278" marR="37278" marT="37278" marB="37278"/>
                </a:tc>
                <a:tc hMerge="1">
                  <a:txBody>
                    <a:bodyPr/>
                    <a:lstStyle/>
                    <a:p>
                      <a:endParaRPr lang="es-ES"/>
                    </a:p>
                  </a:txBody>
                  <a:tcPr/>
                </a:tc>
                <a:tc hMerge="1">
                  <a:txBody>
                    <a:bodyPr/>
                    <a:lstStyle/>
                    <a:p>
                      <a:endParaRPr lang="es-ES"/>
                    </a:p>
                  </a:txBody>
                  <a:tcPr/>
                </a:tc>
              </a:tr>
              <a:tr h="537555">
                <a:tc>
                  <a:txBody>
                    <a:bodyPr/>
                    <a:lstStyle/>
                    <a:p>
                      <a:pPr>
                        <a:lnSpc>
                          <a:spcPct val="115000"/>
                        </a:lnSpc>
                        <a:spcAft>
                          <a:spcPts val="0"/>
                        </a:spcAft>
                      </a:pPr>
                      <a:r>
                        <a:rPr lang="es-ES" sz="1000">
                          <a:effectLst/>
                        </a:rPr>
                        <a:t>5. Tipos y herramientas de</a:t>
                      </a:r>
                    </a:p>
                    <a:p>
                      <a:pPr>
                        <a:lnSpc>
                          <a:spcPct val="115000"/>
                        </a:lnSpc>
                        <a:spcAft>
                          <a:spcPts val="0"/>
                        </a:spcAft>
                      </a:pPr>
                      <a:r>
                        <a:rPr lang="es-ES" sz="1000">
                          <a:effectLst/>
                        </a:rPr>
                        <a:t>    evaluación.</a:t>
                      </a:r>
                    </a:p>
                    <a:p>
                      <a:pPr>
                        <a:lnSpc>
                          <a:spcPct val="115000"/>
                        </a:lnSpc>
                        <a:spcAft>
                          <a:spcPts val="0"/>
                        </a:spcAft>
                      </a:pPr>
                      <a:r>
                        <a:rPr lang="es-ES" sz="1000">
                          <a:effectLst/>
                        </a:rPr>
                        <a:t> </a:t>
                      </a:r>
                    </a:p>
                    <a:p>
                      <a:pPr>
                        <a:lnSpc>
                          <a:spcPct val="115000"/>
                        </a:lnSpc>
                        <a:spcAft>
                          <a:spcPts val="0"/>
                        </a:spcAft>
                      </a:pPr>
                      <a:r>
                        <a:rPr lang="es-ES" sz="1000">
                          <a:effectLst/>
                        </a:rPr>
                        <a:t> </a:t>
                      </a:r>
                      <a:endParaRPr lang="es-ES" sz="1000">
                        <a:solidFill>
                          <a:srgbClr val="000000"/>
                        </a:solidFill>
                        <a:effectLst/>
                        <a:latin typeface="Arial"/>
                        <a:ea typeface="Arial"/>
                      </a:endParaRPr>
                    </a:p>
                  </a:txBody>
                  <a:tcPr marL="37278" marR="37278" marT="37278" marB="37278"/>
                </a:tc>
                <a:tc gridSpan="3">
                  <a:txBody>
                    <a:bodyPr/>
                    <a:lstStyle/>
                    <a:p>
                      <a:pPr>
                        <a:lnSpc>
                          <a:spcPct val="115000"/>
                        </a:lnSpc>
                        <a:spcAft>
                          <a:spcPts val="0"/>
                        </a:spcAft>
                      </a:pPr>
                      <a:r>
                        <a:rPr lang="es-ES" sz="1000" dirty="0">
                          <a:effectLst/>
                        </a:rPr>
                        <a:t>Organizadores gráficos, actividades experimentales, estadísticas, cuestionarios, investigación de campo, investigación documental,  </a:t>
                      </a:r>
                      <a:endParaRPr lang="es-ES" sz="1000" dirty="0">
                        <a:solidFill>
                          <a:srgbClr val="000000"/>
                        </a:solidFill>
                        <a:effectLst/>
                        <a:latin typeface="Arial"/>
                        <a:ea typeface="Arial"/>
                      </a:endParaRPr>
                    </a:p>
                  </a:txBody>
                  <a:tcPr marL="37278" marR="37278" marT="37278" marB="37278"/>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2320238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46903" y="392132"/>
            <a:ext cx="9812594" cy="400110"/>
          </a:xfrm>
          <a:prstGeom prst="rect">
            <a:avLst/>
          </a:prstGeom>
        </p:spPr>
        <p:txBody>
          <a:bodyPr wrap="square">
            <a:spAutoFit/>
          </a:bodyPr>
          <a:lstStyle/>
          <a:p>
            <a:r>
              <a:rPr lang="es-ES" sz="2000" b="1" dirty="0">
                <a:solidFill>
                  <a:prstClr val="black"/>
                </a:solidFill>
              </a:rPr>
              <a:t>V.-Esquema del proceso de construcción del proyecto por disciplinas.</a:t>
            </a:r>
            <a:endParaRPr lang="es-ES" sz="2000" dirty="0">
              <a:solidFill>
                <a:prstClr val="black"/>
              </a:solidFill>
            </a:endParaRPr>
          </a:p>
        </p:txBody>
      </p:sp>
      <p:graphicFrame>
        <p:nvGraphicFramePr>
          <p:cNvPr id="3" name="2 Tabla"/>
          <p:cNvGraphicFramePr>
            <a:graphicFrameLocks noGrp="1"/>
          </p:cNvGraphicFramePr>
          <p:nvPr>
            <p:extLst/>
          </p:nvPr>
        </p:nvGraphicFramePr>
        <p:xfrm>
          <a:off x="781663" y="1102016"/>
          <a:ext cx="11090788" cy="5407127"/>
        </p:xfrm>
        <a:graphic>
          <a:graphicData uri="http://schemas.openxmlformats.org/drawingml/2006/table">
            <a:tbl>
              <a:tblPr>
                <a:tableStyleId>{5C22544A-7EE6-4342-B048-85BDC9FD1C3A}</a:tableStyleId>
              </a:tblPr>
              <a:tblGrid>
                <a:gridCol w="5076338"/>
                <a:gridCol w="1889822"/>
                <a:gridCol w="1840352"/>
                <a:gridCol w="2284276"/>
              </a:tblGrid>
              <a:tr h="146081">
                <a:tc>
                  <a:txBody>
                    <a:bodyPr/>
                    <a:lstStyle/>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23015" marR="23015" marT="23015" marB="23015"/>
                </a:tc>
                <a:tc>
                  <a:txBody>
                    <a:bodyPr/>
                    <a:lstStyle/>
                    <a:p>
                      <a:pPr algn="ctr">
                        <a:lnSpc>
                          <a:spcPct val="115000"/>
                        </a:lnSpc>
                        <a:spcAft>
                          <a:spcPts val="0"/>
                        </a:spcAft>
                      </a:pPr>
                      <a:r>
                        <a:rPr lang="es-ES" sz="600">
                          <a:effectLst/>
                        </a:rPr>
                        <a:t>Disciplina 1.</a:t>
                      </a:r>
                      <a:endParaRPr lang="es-ES" sz="600">
                        <a:solidFill>
                          <a:srgbClr val="000000"/>
                        </a:solidFill>
                        <a:effectLst/>
                        <a:latin typeface="Arial"/>
                        <a:ea typeface="Arial"/>
                      </a:endParaRPr>
                    </a:p>
                  </a:txBody>
                  <a:tcPr marL="23015" marR="23015" marT="23015" marB="23015"/>
                </a:tc>
                <a:tc>
                  <a:txBody>
                    <a:bodyPr/>
                    <a:lstStyle/>
                    <a:p>
                      <a:pPr algn="ctr">
                        <a:lnSpc>
                          <a:spcPct val="115000"/>
                        </a:lnSpc>
                        <a:spcAft>
                          <a:spcPts val="0"/>
                        </a:spcAft>
                      </a:pPr>
                      <a:r>
                        <a:rPr lang="es-ES" sz="600">
                          <a:effectLst/>
                        </a:rPr>
                        <a:t>Disciplina 2.</a:t>
                      </a:r>
                      <a:endParaRPr lang="es-ES" sz="600">
                        <a:solidFill>
                          <a:srgbClr val="000000"/>
                        </a:solidFill>
                        <a:effectLst/>
                        <a:latin typeface="Arial"/>
                        <a:ea typeface="Arial"/>
                      </a:endParaRPr>
                    </a:p>
                  </a:txBody>
                  <a:tcPr marL="23015" marR="23015" marT="23015" marB="23015"/>
                </a:tc>
                <a:tc>
                  <a:txBody>
                    <a:bodyPr/>
                    <a:lstStyle/>
                    <a:p>
                      <a:pPr algn="ctr">
                        <a:lnSpc>
                          <a:spcPct val="115000"/>
                        </a:lnSpc>
                        <a:spcAft>
                          <a:spcPts val="0"/>
                        </a:spcAft>
                      </a:pPr>
                      <a:r>
                        <a:rPr lang="es-ES" sz="600">
                          <a:effectLst/>
                        </a:rPr>
                        <a:t>Disciplina 3.</a:t>
                      </a:r>
                      <a:endParaRPr lang="es-ES" sz="600">
                        <a:solidFill>
                          <a:srgbClr val="000000"/>
                        </a:solidFill>
                        <a:effectLst/>
                        <a:latin typeface="Arial"/>
                        <a:ea typeface="Arial"/>
                      </a:endParaRPr>
                    </a:p>
                  </a:txBody>
                  <a:tcPr marL="23015" marR="23015" marT="23015" marB="23015"/>
                </a:tc>
              </a:tr>
              <a:tr h="381268">
                <a:tc>
                  <a:txBody>
                    <a:bodyPr/>
                    <a:lstStyle/>
                    <a:p>
                      <a:pPr marL="275590" indent="-180340">
                        <a:lnSpc>
                          <a:spcPct val="115000"/>
                        </a:lnSpc>
                        <a:spcAft>
                          <a:spcPts val="0"/>
                        </a:spcAft>
                      </a:pPr>
                      <a:r>
                        <a:rPr lang="es-ES" sz="600">
                          <a:effectLst/>
                        </a:rPr>
                        <a:t>1. Preguntar y cuestionar.</a:t>
                      </a:r>
                    </a:p>
                    <a:p>
                      <a:pPr marL="275590" indent="-180340">
                        <a:lnSpc>
                          <a:spcPct val="115000"/>
                        </a:lnSpc>
                        <a:spcAft>
                          <a:spcPts val="0"/>
                        </a:spcAft>
                      </a:pPr>
                      <a:r>
                        <a:rPr lang="es-ES" sz="600">
                          <a:effectLst/>
                        </a:rPr>
                        <a:t>     Preguntas que dirigen la Investigación Interdisciplinaria.</a:t>
                      </a:r>
                      <a:endParaRPr lang="es-ES" sz="60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a:effectLst/>
                        </a:rPr>
                        <a:t>Rúbricas, listas de cotejo, análisis de resultados, conclusiones, informe</a:t>
                      </a:r>
                    </a:p>
                    <a:p>
                      <a:pPr>
                        <a:lnSpc>
                          <a:spcPct val="115000"/>
                        </a:lnSpc>
                        <a:spcAft>
                          <a:spcPts val="0"/>
                        </a:spcAft>
                      </a:pPr>
                      <a:r>
                        <a:rPr lang="es-ES" sz="600">
                          <a:effectLst/>
                        </a:rPr>
                        <a:t>Preguntas qué, cómo, cuándo, para qué.</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616456">
                <a:tc>
                  <a:txBody>
                    <a:bodyPr/>
                    <a:lstStyle/>
                    <a:p>
                      <a:pPr marL="275590" indent="-180340">
                        <a:lnSpc>
                          <a:spcPct val="115000"/>
                        </a:lnSpc>
                        <a:spcAft>
                          <a:spcPts val="0"/>
                        </a:spcAft>
                      </a:pPr>
                      <a:r>
                        <a:rPr lang="es-ES" sz="600">
                          <a:effectLst/>
                        </a:rPr>
                        <a:t/>
                      </a:r>
                      <a:br>
                        <a:rPr lang="es-ES" sz="600">
                          <a:effectLst/>
                        </a:rPr>
                      </a:br>
                      <a:r>
                        <a:rPr lang="es-ES" sz="600">
                          <a:effectLst/>
                        </a:rPr>
                        <a:t/>
                      </a:r>
                      <a:br>
                        <a:rPr lang="es-ES" sz="600">
                          <a:effectLst/>
                        </a:rPr>
                      </a:br>
                      <a:r>
                        <a:rPr lang="es-ES" sz="600">
                          <a:effectLst/>
                        </a:rPr>
                        <a:t> Despertar el interés (detonar).</a:t>
                      </a:r>
                    </a:p>
                    <a:p>
                      <a:pPr marL="270510" indent="-180340">
                        <a:lnSpc>
                          <a:spcPct val="115000"/>
                        </a:lnSpc>
                        <a:spcAft>
                          <a:spcPts val="0"/>
                        </a:spcAft>
                      </a:pPr>
                      <a:r>
                        <a:rPr lang="es-ES" sz="600">
                          <a:effectLst/>
                        </a:rPr>
                        <a:t>     Estrategias para involucrar a los estudiantes con la problemática planteada, en el salón de clase.</a:t>
                      </a:r>
                      <a:endParaRPr lang="es-ES" sz="60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a:effectLst/>
                        </a:rPr>
                        <a:t>Motivación, temas de interés para los alumnos.</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498862">
                <a:tc>
                  <a:txBody>
                    <a:bodyPr/>
                    <a:lstStyle/>
                    <a:p>
                      <a:pPr marL="275590" indent="-180340">
                        <a:lnSpc>
                          <a:spcPct val="115000"/>
                        </a:lnSpc>
                        <a:spcAft>
                          <a:spcPts val="0"/>
                        </a:spcAft>
                      </a:pPr>
                      <a:r>
                        <a:rPr lang="es-ES" sz="600">
                          <a:effectLst/>
                        </a:rPr>
                        <a:t>3. Recopilar información a través de la investigación.</a:t>
                      </a:r>
                    </a:p>
                    <a:p>
                      <a:pPr marL="275590" indent="-180340">
                        <a:lnSpc>
                          <a:spcPct val="115000"/>
                        </a:lnSpc>
                        <a:spcAft>
                          <a:spcPts val="0"/>
                        </a:spcAft>
                      </a:pPr>
                      <a:r>
                        <a:rPr lang="es-ES" sz="600">
                          <a:effectLst/>
                        </a:rPr>
                        <a:t>    Lo que se investiga.</a:t>
                      </a:r>
                    </a:p>
                    <a:p>
                      <a:pPr marL="275590" indent="-180340">
                        <a:lnSpc>
                          <a:spcPct val="115000"/>
                        </a:lnSpc>
                        <a:spcAft>
                          <a:spcPts val="0"/>
                        </a:spcAft>
                      </a:pPr>
                      <a:r>
                        <a:rPr lang="es-ES" sz="600">
                          <a:effectLst/>
                        </a:rPr>
                        <a:t>    Fuentes  que se utilizan. </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a:effectLst/>
                        </a:rPr>
                        <a:t>Internet, Bibliográficos, hemerográficas, videos, entrevistas.</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851644">
                <a:tc>
                  <a:txBody>
                    <a:bodyPr/>
                    <a:lstStyle/>
                    <a:p>
                      <a:pPr marL="275590" indent="-180340">
                        <a:lnSpc>
                          <a:spcPct val="115000"/>
                        </a:lnSpc>
                        <a:spcAft>
                          <a:spcPts val="0"/>
                        </a:spcAft>
                      </a:pPr>
                      <a:r>
                        <a:rPr lang="es-ES" sz="600" dirty="0">
                          <a:effectLst/>
                        </a:rPr>
                        <a:t>4. Organizar la información.</a:t>
                      </a:r>
                    </a:p>
                    <a:p>
                      <a:pPr marL="275590" indent="-180340">
                        <a:lnSpc>
                          <a:spcPct val="115000"/>
                        </a:lnSpc>
                        <a:spcAft>
                          <a:spcPts val="0"/>
                        </a:spcAft>
                      </a:pPr>
                      <a:r>
                        <a:rPr lang="es-ES" sz="600" dirty="0">
                          <a:effectLst/>
                        </a:rPr>
                        <a:t>    Implica:</a:t>
                      </a:r>
                    </a:p>
                    <a:p>
                      <a:pPr marL="275590" indent="-180340">
                        <a:lnSpc>
                          <a:spcPct val="115000"/>
                        </a:lnSpc>
                        <a:spcAft>
                          <a:spcPts val="0"/>
                        </a:spcAft>
                      </a:pPr>
                      <a:r>
                        <a:rPr lang="es-ES" sz="600" dirty="0">
                          <a:effectLst/>
                        </a:rPr>
                        <a:t>    clasificación de datos obtenidos,</a:t>
                      </a:r>
                    </a:p>
                    <a:p>
                      <a:pPr marL="275590" indent="-180340">
                        <a:lnSpc>
                          <a:spcPct val="115000"/>
                        </a:lnSpc>
                        <a:spcAft>
                          <a:spcPts val="0"/>
                        </a:spcAft>
                      </a:pPr>
                      <a:r>
                        <a:rPr lang="es-ES" sz="600" dirty="0">
                          <a:effectLst/>
                        </a:rPr>
                        <a:t>    análisis de los datos obtenidos,            registro de la información.</a:t>
                      </a:r>
                    </a:p>
                    <a:p>
                      <a:pPr marL="275590" indent="-180340">
                        <a:lnSpc>
                          <a:spcPct val="115000"/>
                        </a:lnSpc>
                        <a:spcAft>
                          <a:spcPts val="0"/>
                        </a:spcAft>
                      </a:pPr>
                      <a:r>
                        <a:rPr lang="es-ES" sz="600" dirty="0">
                          <a:effectLst/>
                        </a:rPr>
                        <a:t>    conclusiones por disciplina,</a:t>
                      </a:r>
                    </a:p>
                    <a:p>
                      <a:pPr marL="275590" indent="-180340">
                        <a:lnSpc>
                          <a:spcPct val="115000"/>
                        </a:lnSpc>
                        <a:spcAft>
                          <a:spcPts val="0"/>
                        </a:spcAft>
                      </a:pPr>
                      <a:r>
                        <a:rPr lang="es-ES" sz="600" dirty="0">
                          <a:effectLst/>
                        </a:rPr>
                        <a:t>    conclusiones conjuntas.</a:t>
                      </a:r>
                    </a:p>
                    <a:p>
                      <a:pPr marL="275590" indent="-180340">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Internet, Bibliográficos, hemerográficas, videos, entrevistas</a:t>
                      </a:r>
                    </a:p>
                    <a:p>
                      <a:pPr>
                        <a:lnSpc>
                          <a:spcPct val="115000"/>
                        </a:lnSpc>
                        <a:spcAft>
                          <a:spcPts val="0"/>
                        </a:spcAft>
                      </a:pPr>
                      <a:r>
                        <a:rPr lang="es-ES" sz="600">
                          <a:effectLst/>
                        </a:rPr>
                        <a:t> </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969237">
                <a:tc>
                  <a:txBody>
                    <a:bodyPr/>
                    <a:lstStyle/>
                    <a:p>
                      <a:pPr>
                        <a:lnSpc>
                          <a:spcPct val="115000"/>
                        </a:lnSpc>
                        <a:spcAft>
                          <a:spcPts val="0"/>
                        </a:spcAft>
                      </a:pPr>
                      <a:r>
                        <a:rPr lang="es-ES" sz="600" dirty="0">
                          <a:effectLst/>
                        </a:rPr>
                        <a:t>  5. Llegar a conclusiones parciales </a:t>
                      </a:r>
                    </a:p>
                    <a:p>
                      <a:pPr>
                        <a:lnSpc>
                          <a:spcPct val="115000"/>
                        </a:lnSpc>
                        <a:spcAft>
                          <a:spcPts val="0"/>
                        </a:spcAft>
                      </a:pPr>
                      <a:r>
                        <a:rPr lang="es-ES" sz="600" dirty="0">
                          <a:effectLst/>
                        </a:rPr>
                        <a:t>         (por disciplina) útiles para el </a:t>
                      </a:r>
                    </a:p>
                    <a:p>
                      <a:pPr>
                        <a:lnSpc>
                          <a:spcPct val="115000"/>
                        </a:lnSpc>
                        <a:spcAft>
                          <a:spcPts val="0"/>
                        </a:spcAft>
                      </a:pPr>
                      <a:r>
                        <a:rPr lang="es-ES" sz="600" dirty="0">
                          <a:effectLst/>
                        </a:rPr>
                        <a:t>         proyecto, de tal forma que lo </a:t>
                      </a:r>
                    </a:p>
                    <a:p>
                      <a:pPr>
                        <a:lnSpc>
                          <a:spcPct val="115000"/>
                        </a:lnSpc>
                        <a:spcAft>
                          <a:spcPts val="0"/>
                        </a:spcAft>
                      </a:pPr>
                      <a:r>
                        <a:rPr lang="es-ES" sz="600" dirty="0">
                          <a:effectLst/>
                        </a:rPr>
                        <a:t>         aclaran, describen o descifran,  </a:t>
                      </a:r>
                    </a:p>
                    <a:p>
                      <a:pPr>
                        <a:lnSpc>
                          <a:spcPct val="115000"/>
                        </a:lnSpc>
                        <a:spcAft>
                          <a:spcPts val="0"/>
                        </a:spcAft>
                      </a:pPr>
                      <a:r>
                        <a:rPr lang="es-ES" sz="600" dirty="0">
                          <a:effectLst/>
                        </a:rPr>
                        <a:t>         (fruto de la reflexión colaborativa</a:t>
                      </a:r>
                    </a:p>
                    <a:p>
                      <a:pPr>
                        <a:lnSpc>
                          <a:spcPct val="115000"/>
                        </a:lnSpc>
                        <a:spcAft>
                          <a:spcPts val="0"/>
                        </a:spcAft>
                      </a:pPr>
                      <a:r>
                        <a:rPr lang="es-ES" sz="600" dirty="0">
                          <a:effectLst/>
                        </a:rPr>
                        <a:t>         de los estudiantes).</a:t>
                      </a:r>
                    </a:p>
                    <a:p>
                      <a:pPr>
                        <a:lnSpc>
                          <a:spcPct val="115000"/>
                        </a:lnSpc>
                        <a:spcAft>
                          <a:spcPts val="0"/>
                        </a:spcAft>
                      </a:pPr>
                      <a:r>
                        <a:rPr lang="es-ES" sz="600" dirty="0">
                          <a:effectLst/>
                        </a:rPr>
                        <a:t>         ¿Cómo se lograron</a:t>
                      </a:r>
                      <a:r>
                        <a:rPr lang="es-ES" sz="600" dirty="0" smtClean="0">
                          <a:effectLst/>
                        </a:rPr>
                        <a:t>?</a:t>
                      </a:r>
                      <a:endParaRPr lang="es-ES" sz="600" dirty="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dirty="0">
                          <a:effectLst/>
                        </a:rPr>
                        <a:t> </a:t>
                      </a:r>
                    </a:p>
                    <a:p>
                      <a:pPr>
                        <a:lnSpc>
                          <a:spcPct val="115000"/>
                        </a:lnSpc>
                        <a:spcAft>
                          <a:spcPts val="0"/>
                        </a:spcAft>
                      </a:pPr>
                      <a:r>
                        <a:rPr lang="es-ES" sz="600" dirty="0">
                          <a:effectLst/>
                        </a:rPr>
                        <a:t>Clasificar datos para su análisis, registrar su información, obtención de conclusiones en cada disciplina y conclusión general , registrar conclusiones por disciplina.</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969237">
                <a:tc>
                  <a:txBody>
                    <a:bodyPr/>
                    <a:lstStyle/>
                    <a:p>
                      <a:pPr>
                        <a:lnSpc>
                          <a:spcPct val="115000"/>
                        </a:lnSpc>
                        <a:spcAft>
                          <a:spcPts val="0"/>
                        </a:spcAft>
                      </a:pPr>
                      <a:r>
                        <a:rPr lang="es-ES" sz="600">
                          <a:effectLst/>
                        </a:rPr>
                        <a:t>  6. Conectar.</a:t>
                      </a:r>
                    </a:p>
                    <a:p>
                      <a:pPr>
                        <a:lnSpc>
                          <a:spcPct val="115000"/>
                        </a:lnSpc>
                        <a:spcAft>
                          <a:spcPts val="0"/>
                        </a:spcAft>
                        <a:tabLst>
                          <a:tab pos="270510" algn="l"/>
                        </a:tabLst>
                      </a:pPr>
                      <a:r>
                        <a:rPr lang="es-ES" sz="600">
                          <a:effectLst/>
                        </a:rPr>
                        <a:t>     Manera en que las conclusiones</a:t>
                      </a:r>
                    </a:p>
                    <a:p>
                      <a:pPr marL="450215" indent="-450215">
                        <a:lnSpc>
                          <a:spcPct val="115000"/>
                        </a:lnSpc>
                        <a:spcAft>
                          <a:spcPts val="0"/>
                        </a:spcAft>
                        <a:tabLst>
                          <a:tab pos="270510" algn="l"/>
                        </a:tabLst>
                      </a:pPr>
                      <a:r>
                        <a:rPr lang="es-ES" sz="600">
                          <a:effectLst/>
                        </a:rPr>
                        <a:t>     de cada disciplina dan</a:t>
                      </a:r>
                    </a:p>
                    <a:p>
                      <a:pPr>
                        <a:lnSpc>
                          <a:spcPct val="115000"/>
                        </a:lnSpc>
                        <a:spcAft>
                          <a:spcPts val="0"/>
                        </a:spcAft>
                        <a:tabLst>
                          <a:tab pos="270510" algn="l"/>
                        </a:tabLst>
                      </a:pPr>
                      <a:r>
                        <a:rPr lang="es-ES" sz="600">
                          <a:effectLst/>
                        </a:rPr>
                        <a:t>     respuesta  o se vinculan con</a:t>
                      </a:r>
                    </a:p>
                    <a:p>
                      <a:pPr>
                        <a:lnSpc>
                          <a:spcPct val="115000"/>
                        </a:lnSpc>
                        <a:spcAft>
                          <a:spcPts val="0"/>
                        </a:spcAft>
                        <a:tabLst>
                          <a:tab pos="270510" algn="l"/>
                        </a:tabLst>
                      </a:pPr>
                      <a:r>
                        <a:rPr lang="es-ES" sz="600">
                          <a:effectLst/>
                        </a:rPr>
                        <a:t>     la pregunta  disparadora del</a:t>
                      </a:r>
                    </a:p>
                    <a:p>
                      <a:pPr>
                        <a:lnSpc>
                          <a:spcPct val="115000"/>
                        </a:lnSpc>
                        <a:spcAft>
                          <a:spcPts val="0"/>
                        </a:spcAft>
                        <a:tabLst>
                          <a:tab pos="270510" algn="l"/>
                        </a:tabLst>
                      </a:pPr>
                      <a:r>
                        <a:rPr lang="es-ES" sz="600">
                          <a:effectLst/>
                        </a:rPr>
                        <a:t>     proyecto. </a:t>
                      </a:r>
                    </a:p>
                    <a:p>
                      <a:pPr>
                        <a:lnSpc>
                          <a:spcPct val="115000"/>
                        </a:lnSpc>
                        <a:spcAft>
                          <a:spcPts val="0"/>
                        </a:spcAft>
                        <a:tabLst>
                          <a:tab pos="270510" algn="l"/>
                        </a:tabLst>
                      </a:pPr>
                      <a:r>
                        <a:rPr lang="es-ES" sz="600">
                          <a:effectLst/>
                        </a:rPr>
                        <a:t>     Estrategia o  actividad para lograr</a:t>
                      </a:r>
                    </a:p>
                    <a:p>
                      <a:pPr marL="204470" indent="-276225">
                        <a:lnSpc>
                          <a:spcPct val="115000"/>
                        </a:lnSpc>
                        <a:spcAft>
                          <a:spcPts val="0"/>
                        </a:spcAft>
                      </a:pPr>
                      <a:r>
                        <a:rPr lang="es-ES" sz="600">
                          <a:effectLst/>
                        </a:rPr>
                        <a:t>       que haya   conciencia de ello.</a:t>
                      </a:r>
                      <a:endParaRPr lang="es-ES" sz="60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a:effectLst/>
                        </a:rPr>
                        <a:t> </a:t>
                      </a:r>
                    </a:p>
                    <a:p>
                      <a:pPr>
                        <a:lnSpc>
                          <a:spcPct val="115000"/>
                        </a:lnSpc>
                        <a:spcAft>
                          <a:spcPts val="0"/>
                        </a:spcAft>
                      </a:pPr>
                      <a:r>
                        <a:rPr lang="es-ES" sz="600">
                          <a:effectLst/>
                        </a:rPr>
                        <a:t>Enlazar las conclusiones de cada disciplina con el objetivo planteado en el proyecto.</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r h="969237">
                <a:tc>
                  <a:txBody>
                    <a:bodyPr/>
                    <a:lstStyle/>
                    <a:p>
                      <a:pPr>
                        <a:lnSpc>
                          <a:spcPct val="115000"/>
                        </a:lnSpc>
                        <a:spcAft>
                          <a:spcPts val="0"/>
                        </a:spcAft>
                      </a:pPr>
                      <a:r>
                        <a:rPr lang="es-ES" sz="600">
                          <a:effectLst/>
                        </a:rPr>
                        <a:t>7.  Evaluar la información generada.</a:t>
                      </a:r>
                    </a:p>
                    <a:p>
                      <a:pPr marL="180340">
                        <a:lnSpc>
                          <a:spcPct val="115000"/>
                        </a:lnSpc>
                        <a:spcAft>
                          <a:spcPts val="0"/>
                        </a:spcAft>
                      </a:pPr>
                      <a:r>
                        <a:rPr lang="es-ES" sz="600">
                          <a:effectLst/>
                        </a:rPr>
                        <a:t>¿La información obtenida cubre las necesidades para la solución del problema?</a:t>
                      </a:r>
                    </a:p>
                    <a:p>
                      <a:pPr marL="180340">
                        <a:lnSpc>
                          <a:spcPct val="115000"/>
                        </a:lnSpc>
                        <a:spcAft>
                          <a:spcPts val="0"/>
                        </a:spcAft>
                      </a:pPr>
                      <a:r>
                        <a:rPr lang="es-ES" sz="600">
                          <a:effectLst/>
                        </a:rPr>
                        <a:t>Propuesta de investigaciones para complementar el proyecto.</a:t>
                      </a:r>
                      <a:endParaRPr lang="es-ES" sz="600">
                        <a:solidFill>
                          <a:srgbClr val="000000"/>
                        </a:solidFill>
                        <a:effectLst/>
                        <a:latin typeface="Arial"/>
                        <a:ea typeface="Arial"/>
                      </a:endParaRPr>
                    </a:p>
                  </a:txBody>
                  <a:tcPr marL="23015" marR="23015" marT="23015" marB="23015"/>
                </a:tc>
                <a:tc gridSpan="3">
                  <a:txBody>
                    <a:bodyPr/>
                    <a:lstStyle/>
                    <a:p>
                      <a:pPr>
                        <a:lnSpc>
                          <a:spcPct val="115000"/>
                        </a:lnSpc>
                        <a:spcAft>
                          <a:spcPts val="0"/>
                        </a:spcAft>
                      </a:pPr>
                      <a:r>
                        <a:rPr lang="es-ES" sz="600" dirty="0">
                          <a:effectLst/>
                        </a:rPr>
                        <a:t> </a:t>
                      </a:r>
                    </a:p>
                    <a:p>
                      <a:pPr>
                        <a:lnSpc>
                          <a:spcPct val="115000"/>
                        </a:lnSpc>
                        <a:spcAft>
                          <a:spcPts val="0"/>
                        </a:spcAft>
                      </a:pPr>
                      <a:r>
                        <a:rPr lang="es-ES" sz="600" dirty="0">
                          <a:effectLst/>
                        </a:rPr>
                        <a:t>Toda la información recopilada debe cubrir las necesidades para la solución del problema.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23015" marR="23015" marT="23015" marB="23015"/>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650017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00750" y="454345"/>
            <a:ext cx="7787147" cy="276999"/>
          </a:xfrm>
          <a:prstGeom prst="rect">
            <a:avLst/>
          </a:prstGeom>
        </p:spPr>
        <p:txBody>
          <a:bodyPr wrap="square">
            <a:spAutoFit/>
          </a:bodyPr>
          <a:lstStyle/>
          <a:p>
            <a:r>
              <a:rPr lang="es-ES" sz="1200" b="1" dirty="0">
                <a:solidFill>
                  <a:prstClr val="black"/>
                </a:solidFill>
              </a:rPr>
              <a:t>VI. División del tiempo.                                                                        VII. Presentación</a:t>
            </a:r>
            <a:endParaRPr lang="es-ES" sz="1200" dirty="0">
              <a:solidFill>
                <a:prstClr val="black"/>
              </a:solidFill>
            </a:endParaRPr>
          </a:p>
        </p:txBody>
      </p:sp>
      <p:graphicFrame>
        <p:nvGraphicFramePr>
          <p:cNvPr id="3" name="2 Tabla"/>
          <p:cNvGraphicFramePr>
            <a:graphicFrameLocks noGrp="1"/>
          </p:cNvGraphicFramePr>
          <p:nvPr>
            <p:extLst/>
          </p:nvPr>
        </p:nvGraphicFramePr>
        <p:xfrm>
          <a:off x="1558362" y="1008429"/>
          <a:ext cx="8705850" cy="2567432"/>
        </p:xfrm>
        <a:graphic>
          <a:graphicData uri="http://schemas.openxmlformats.org/drawingml/2006/table">
            <a:tbl>
              <a:tblPr>
                <a:tableStyleId>{5C22544A-7EE6-4342-B048-85BDC9FD1C3A}</a:tableStyleId>
              </a:tblPr>
              <a:tblGrid>
                <a:gridCol w="4382761"/>
                <a:gridCol w="4323089"/>
              </a:tblGrid>
              <a:tr h="0">
                <a:tc>
                  <a:txBody>
                    <a:bodyPr/>
                    <a:lstStyle/>
                    <a:p>
                      <a:pPr algn="ctr">
                        <a:lnSpc>
                          <a:spcPct val="115000"/>
                        </a:lnSpc>
                        <a:spcAft>
                          <a:spcPts val="0"/>
                        </a:spcAft>
                      </a:pPr>
                      <a:r>
                        <a:rPr lang="es-ES" sz="1100">
                          <a:effectLst/>
                        </a:rPr>
                        <a:t>Tiempos dedicados al proyecto cada semana.</a:t>
                      </a:r>
                    </a:p>
                    <a:p>
                      <a:pPr algn="ctr">
                        <a:lnSpc>
                          <a:spcPct val="115000"/>
                        </a:lnSpc>
                        <a:spcAft>
                          <a:spcPts val="0"/>
                        </a:spcAft>
                      </a:pPr>
                      <a:r>
                        <a:rPr lang="es-ES" sz="1100">
                          <a:effectLst/>
                        </a:rPr>
                        <a:t>      Momentos  se destinados al Proyecto.</a:t>
                      </a:r>
                    </a:p>
                    <a:p>
                      <a:pPr algn="ctr">
                        <a:lnSpc>
                          <a:spcPct val="115000"/>
                        </a:lnSpc>
                        <a:spcAft>
                          <a:spcPts val="0"/>
                        </a:spcAft>
                      </a:pPr>
                      <a:r>
                        <a:rPr lang="es-ES" sz="1100">
                          <a:effectLst/>
                        </a:rPr>
                        <a:t>     Horas de trabajó dedicadas al trabajo disciplinario. </a:t>
                      </a:r>
                    </a:p>
                    <a:p>
                      <a:pPr algn="ctr">
                        <a:lnSpc>
                          <a:spcPct val="115000"/>
                        </a:lnSpc>
                        <a:spcAft>
                          <a:spcPts val="0"/>
                        </a:spcAft>
                      </a:pPr>
                      <a:r>
                        <a:rPr lang="es-ES" sz="1100">
                          <a:effectLst/>
                        </a:rPr>
                        <a:t>Horas de trabajo dedicadas al trabajo interdisciplinario. </a:t>
                      </a:r>
                    </a:p>
                    <a:p>
                      <a:pPr algn="ctr">
                        <a:lnSpc>
                          <a:spcPct val="115000"/>
                        </a:lnSpc>
                        <a:spcAft>
                          <a:spcPts val="0"/>
                        </a:spcAft>
                      </a:pPr>
                      <a:r>
                        <a:rPr lang="es-ES" sz="1100">
                          <a:effectLst/>
                        </a:rPr>
                        <a:t> </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Presentación del proyecto (producto).</a:t>
                      </a:r>
                    </a:p>
                    <a:p>
                      <a:pPr algn="ctr">
                        <a:lnSpc>
                          <a:spcPct val="115000"/>
                        </a:lnSpc>
                        <a:spcAft>
                          <a:spcPts val="0"/>
                        </a:spcAft>
                      </a:pPr>
                      <a:r>
                        <a:rPr lang="es-ES" sz="1100">
                          <a:effectLst/>
                        </a:rPr>
                        <a:t>Características de la presentación.</a:t>
                      </a:r>
                    </a:p>
                    <a:p>
                      <a:pPr algn="ctr">
                        <a:lnSpc>
                          <a:spcPct val="115000"/>
                        </a:lnSpc>
                        <a:spcAft>
                          <a:spcPts val="0"/>
                        </a:spcAft>
                      </a:pPr>
                      <a:r>
                        <a:rPr lang="es-ES" sz="1100">
                          <a:effectLst/>
                        </a:rPr>
                        <a:t>¿Qué se presenta? ¿Cuándo? ¿Dónde? ¿Con qué? </a:t>
                      </a:r>
                    </a:p>
                    <a:p>
                      <a:pPr algn="ctr">
                        <a:lnSpc>
                          <a:spcPct val="115000"/>
                        </a:lnSpc>
                        <a:spcAft>
                          <a:spcPts val="0"/>
                        </a:spcAft>
                      </a:pPr>
                      <a:r>
                        <a:rPr lang="es-ES" sz="1100">
                          <a:effectLst/>
                        </a:rPr>
                        <a:t>¿A quién, por qué, para qué?</a:t>
                      </a:r>
                      <a:endParaRPr lang="es-ES" sz="1100">
                        <a:solidFill>
                          <a:srgbClr val="000000"/>
                        </a:solidFill>
                        <a:effectLst/>
                        <a:latin typeface="Arial"/>
                        <a:ea typeface="Arial"/>
                      </a:endParaRPr>
                    </a:p>
                  </a:txBody>
                  <a:tcPr marL="63500" marR="63500" marT="63500" marB="63500"/>
                </a:tc>
              </a:tr>
              <a:tr h="914400">
                <a:tc>
                  <a:txBody>
                    <a:bodyPr/>
                    <a:lstStyle/>
                    <a:p>
                      <a:pPr>
                        <a:lnSpc>
                          <a:spcPct val="115000"/>
                        </a:lnSpc>
                        <a:spcAft>
                          <a:spcPts val="0"/>
                        </a:spcAft>
                      </a:pPr>
                      <a:r>
                        <a:rPr lang="es-ES" sz="1100">
                          <a:effectLst/>
                        </a:rPr>
                        <a:t>Los tiempos van a ser de acuerdo al proyecto propuesto y a las horas clase de cada asignatura.</a:t>
                      </a:r>
                      <a:endParaRPr lang="es-ES" sz="1100">
                        <a:solidFill>
                          <a:srgbClr val="000000"/>
                        </a:solidFill>
                        <a:effectLst/>
                        <a:latin typeface="Arial"/>
                        <a:ea typeface="Arial"/>
                      </a:endParaRPr>
                    </a:p>
                  </a:txBody>
                  <a:tcPr marL="63500" marR="63500" marT="63500" marB="63500"/>
                </a:tc>
                <a:tc>
                  <a:txBody>
                    <a:bodyPr/>
                    <a:lstStyle/>
                    <a:p>
                      <a:pPr marL="342900" lvl="0" indent="-342900">
                        <a:lnSpc>
                          <a:spcPct val="115000"/>
                        </a:lnSpc>
                        <a:spcAft>
                          <a:spcPts val="0"/>
                        </a:spcAft>
                        <a:buFont typeface="+mj-lt"/>
                        <a:buAutoNum type="alphaLcParenR"/>
                      </a:pPr>
                      <a:r>
                        <a:rPr lang="es-ES" sz="1100" dirty="0">
                          <a:effectLst/>
                        </a:rPr>
                        <a:t>El proyecto propuesto.</a:t>
                      </a:r>
                    </a:p>
                    <a:p>
                      <a:pPr marL="342900" lvl="0" indent="-342900">
                        <a:lnSpc>
                          <a:spcPct val="115000"/>
                        </a:lnSpc>
                        <a:spcAft>
                          <a:spcPts val="0"/>
                        </a:spcAft>
                        <a:buFont typeface="+mj-lt"/>
                        <a:buAutoNum type="alphaLcParenR"/>
                      </a:pPr>
                      <a:r>
                        <a:rPr lang="es-ES" sz="1100" dirty="0">
                          <a:effectLst/>
                        </a:rPr>
                        <a:t>Al finalizar el ciclo escolar.</a:t>
                      </a:r>
                    </a:p>
                    <a:p>
                      <a:pPr marL="342900" lvl="0" indent="-342900">
                        <a:lnSpc>
                          <a:spcPct val="115000"/>
                        </a:lnSpc>
                        <a:spcAft>
                          <a:spcPts val="0"/>
                        </a:spcAft>
                        <a:buFont typeface="+mj-lt"/>
                        <a:buAutoNum type="alphaLcParenR"/>
                      </a:pPr>
                      <a:r>
                        <a:rPr lang="es-ES" sz="1100" dirty="0">
                          <a:effectLst/>
                        </a:rPr>
                        <a:t>En el colegio.</a:t>
                      </a:r>
                    </a:p>
                    <a:p>
                      <a:pPr marL="342900" lvl="0" indent="-342900">
                        <a:lnSpc>
                          <a:spcPct val="115000"/>
                        </a:lnSpc>
                        <a:spcAft>
                          <a:spcPts val="0"/>
                        </a:spcAft>
                        <a:buFont typeface="+mj-lt"/>
                        <a:buAutoNum type="alphaLcParenR"/>
                      </a:pPr>
                      <a:r>
                        <a:rPr lang="es-ES" sz="1100" dirty="0">
                          <a:effectLst/>
                        </a:rPr>
                        <a:t>Con las evidencias que la sustentan.</a:t>
                      </a:r>
                    </a:p>
                    <a:p>
                      <a:pPr marL="342900" lvl="0" indent="-342900">
                        <a:lnSpc>
                          <a:spcPct val="115000"/>
                        </a:lnSpc>
                        <a:spcAft>
                          <a:spcPts val="0"/>
                        </a:spcAft>
                        <a:buFont typeface="+mj-lt"/>
                        <a:buAutoNum type="alphaLcParenR"/>
                      </a:pPr>
                      <a:r>
                        <a:rPr lang="es-ES" sz="1100" dirty="0">
                          <a:effectLst/>
                        </a:rPr>
                        <a:t>A los padres de familia, directivos y comunidad escolar.</a:t>
                      </a:r>
                    </a:p>
                    <a:p>
                      <a:pPr marL="457200">
                        <a:lnSpc>
                          <a:spcPct val="115000"/>
                        </a:lnSpc>
                        <a:spcAft>
                          <a:spcPts val="0"/>
                        </a:spcAft>
                      </a:pPr>
                      <a:r>
                        <a:rPr lang="es-ES" sz="1100" dirty="0">
                          <a:effectLst/>
                        </a:rPr>
                        <a:t> </a:t>
                      </a:r>
                    </a:p>
                    <a:p>
                      <a:pPr>
                        <a:lnSpc>
                          <a:spcPct val="115000"/>
                        </a:lnSpc>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r>
            </a:tbl>
          </a:graphicData>
        </a:graphic>
      </p:graphicFrame>
      <p:sp>
        <p:nvSpPr>
          <p:cNvPr id="4" name="3 Rectángulo"/>
          <p:cNvSpPr/>
          <p:nvPr/>
        </p:nvSpPr>
        <p:spPr>
          <a:xfrm>
            <a:off x="728156" y="3760527"/>
            <a:ext cx="2361544" cy="276999"/>
          </a:xfrm>
          <a:prstGeom prst="rect">
            <a:avLst/>
          </a:prstGeom>
        </p:spPr>
        <p:txBody>
          <a:bodyPr wrap="none">
            <a:spAutoFit/>
          </a:bodyPr>
          <a:lstStyle/>
          <a:p>
            <a:r>
              <a:rPr lang="es-ES" sz="1200" b="1" dirty="0">
                <a:solidFill>
                  <a:prstClr val="black"/>
                </a:solidFill>
              </a:rPr>
              <a:t>VIII. Evaluación del Proyecto.</a:t>
            </a:r>
            <a:endParaRPr lang="es-ES" sz="1200" dirty="0">
              <a:solidFill>
                <a:prstClr val="black"/>
              </a:solidFill>
            </a:endParaRPr>
          </a:p>
        </p:txBody>
      </p:sp>
      <p:graphicFrame>
        <p:nvGraphicFramePr>
          <p:cNvPr id="5" name="4 Tabla"/>
          <p:cNvGraphicFramePr>
            <a:graphicFrameLocks noGrp="1"/>
          </p:cNvGraphicFramePr>
          <p:nvPr>
            <p:extLst/>
          </p:nvPr>
        </p:nvGraphicFramePr>
        <p:xfrm>
          <a:off x="1382047" y="4769927"/>
          <a:ext cx="8705850" cy="1238758"/>
        </p:xfrm>
        <a:graphic>
          <a:graphicData uri="http://schemas.openxmlformats.org/drawingml/2006/table">
            <a:tbl>
              <a:tblPr>
                <a:tableStyleId>{5C22544A-7EE6-4342-B048-85BDC9FD1C3A}</a:tableStyleId>
              </a:tblPr>
              <a:tblGrid>
                <a:gridCol w="2944290"/>
                <a:gridCol w="2970963"/>
                <a:gridCol w="2790597"/>
              </a:tblGrid>
              <a:tr h="533400">
                <a:tc>
                  <a:txBody>
                    <a:bodyPr/>
                    <a:lstStyle/>
                    <a:p>
                      <a:pPr algn="ctr">
                        <a:lnSpc>
                          <a:spcPct val="115000"/>
                        </a:lnSpc>
                        <a:spcAft>
                          <a:spcPts val="0"/>
                        </a:spcAft>
                      </a:pPr>
                      <a:r>
                        <a:rPr lang="es-ES" sz="1100">
                          <a:effectLst/>
                        </a:rPr>
                        <a:t>1. Aspectos  que se evalúan</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2. Criterios que se utilizan, para evaluar cada aspecto</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3. Herramientas e instrumentos de evaluación que se utilizan.</a:t>
                      </a:r>
                      <a:endParaRPr lang="es-ES" sz="1100">
                        <a:solidFill>
                          <a:srgbClr val="000000"/>
                        </a:solidFill>
                        <a:effectLst/>
                        <a:latin typeface="Arial"/>
                        <a:ea typeface="Arial"/>
                      </a:endParaRPr>
                    </a:p>
                  </a:txBody>
                  <a:tcPr marL="63500" marR="63500" marT="63500" marB="63500"/>
                </a:tc>
              </a:tr>
              <a:tr h="607695">
                <a:tc>
                  <a:txBody>
                    <a:bodyPr/>
                    <a:lstStyle/>
                    <a:p>
                      <a:pPr>
                        <a:lnSpc>
                          <a:spcPct val="115000"/>
                        </a:lnSpc>
                        <a:spcAft>
                          <a:spcPts val="0"/>
                        </a:spcAft>
                      </a:pPr>
                      <a:r>
                        <a:rPr lang="es-ES" sz="1100">
                          <a:effectLst/>
                        </a:rPr>
                        <a:t> </a:t>
                      </a:r>
                    </a:p>
                    <a:p>
                      <a:pPr>
                        <a:lnSpc>
                          <a:spcPct val="115000"/>
                        </a:lnSpc>
                        <a:spcAft>
                          <a:spcPts val="0"/>
                        </a:spcAft>
                      </a:pPr>
                      <a:r>
                        <a:rPr lang="es-ES" sz="1100">
                          <a:effectLst/>
                        </a:rPr>
                        <a:t>La vinculación entre las materias e</a:t>
                      </a:r>
                    </a:p>
                    <a:p>
                      <a:pPr>
                        <a:lnSpc>
                          <a:spcPct val="115000"/>
                        </a:lnSpc>
                        <a:spcAft>
                          <a:spcPts val="0"/>
                        </a:spcAft>
                      </a:pPr>
                      <a:r>
                        <a:rPr lang="es-ES" sz="1100">
                          <a:effectLst/>
                        </a:rPr>
                        <a:t>integración de conocimientos.</a:t>
                      </a:r>
                      <a:endParaRPr lang="es-ES" sz="1100">
                        <a:solidFill>
                          <a:srgbClr val="000000"/>
                        </a:solidFill>
                        <a:effectLst/>
                        <a:latin typeface="Arial"/>
                        <a:ea typeface="Arial"/>
                      </a:endParaRPr>
                    </a:p>
                  </a:txBody>
                  <a:tcPr marL="63500" marR="63500" marT="63500" marB="63500"/>
                </a:tc>
                <a:tc>
                  <a:txBody>
                    <a:bodyPr/>
                    <a:lstStyle/>
                    <a:p>
                      <a:pPr>
                        <a:lnSpc>
                          <a:spcPct val="115000"/>
                        </a:lnSpc>
                        <a:spcAft>
                          <a:spcPts val="0"/>
                        </a:spcAft>
                      </a:pPr>
                      <a:r>
                        <a:rPr lang="es-ES" sz="1100">
                          <a:effectLst/>
                        </a:rPr>
                        <a:t> </a:t>
                      </a:r>
                    </a:p>
                    <a:p>
                      <a:pPr>
                        <a:lnSpc>
                          <a:spcPct val="115000"/>
                        </a:lnSpc>
                        <a:spcAft>
                          <a:spcPts val="0"/>
                        </a:spcAft>
                      </a:pPr>
                      <a:r>
                        <a:rPr lang="es-ES" sz="1100">
                          <a:effectLst/>
                        </a:rPr>
                        <a:t>Documentales y experimentales.</a:t>
                      </a:r>
                      <a:endParaRPr lang="es-ES" sz="1100">
                        <a:solidFill>
                          <a:srgbClr val="000000"/>
                        </a:solidFill>
                        <a:effectLst/>
                        <a:latin typeface="Arial"/>
                        <a:ea typeface="Arial"/>
                      </a:endParaRPr>
                    </a:p>
                  </a:txBody>
                  <a:tcPr marL="63500" marR="63500" marT="63500" marB="63500"/>
                </a:tc>
                <a:tc>
                  <a:txBody>
                    <a:bodyPr/>
                    <a:lstStyle/>
                    <a:p>
                      <a:pPr>
                        <a:lnSpc>
                          <a:spcPct val="115000"/>
                        </a:lnSpc>
                        <a:spcAft>
                          <a:spcPts val="0"/>
                        </a:spcAft>
                      </a:pPr>
                      <a:r>
                        <a:rPr lang="es-ES" sz="1100" dirty="0">
                          <a:effectLst/>
                        </a:rPr>
                        <a:t> </a:t>
                      </a:r>
                    </a:p>
                    <a:p>
                      <a:pPr>
                        <a:lnSpc>
                          <a:spcPct val="115000"/>
                        </a:lnSpc>
                        <a:spcAft>
                          <a:spcPts val="0"/>
                        </a:spcAft>
                      </a:pPr>
                      <a:r>
                        <a:rPr lang="es-ES" sz="1100" dirty="0">
                          <a:effectLst/>
                        </a:rPr>
                        <a:t>Rubricas, listas de cotejo, informe.  </a:t>
                      </a:r>
                      <a:endParaRPr lang="es-ES" sz="1100" dirty="0">
                        <a:solidFill>
                          <a:srgbClr val="000000"/>
                        </a:solidFill>
                        <a:effectLst/>
                        <a:latin typeface="Arial"/>
                        <a:ea typeface="Arial"/>
                      </a:endParaRPr>
                    </a:p>
                  </a:txBody>
                  <a:tcPr marL="63500" marR="63500" marT="63500" marB="63500"/>
                </a:tc>
              </a:tr>
            </a:tbl>
          </a:graphicData>
        </a:graphic>
      </p:graphicFrame>
    </p:spTree>
    <p:extLst>
      <p:ext uri="{BB962C8B-B14F-4D97-AF65-F5344CB8AC3E}">
        <p14:creationId xmlns:p14="http://schemas.microsoft.com/office/powerpoint/2010/main" val="4011554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719749" y="820295"/>
            <a:ext cx="9606118" cy="1754326"/>
          </a:xfrm>
          <a:prstGeom prst="rect">
            <a:avLst/>
          </a:prstGeom>
        </p:spPr>
        <p:txBody>
          <a:bodyPr wrap="square">
            <a:spAutoFit/>
          </a:bodyPr>
          <a:lstStyle/>
          <a:p>
            <a:r>
              <a:rPr lang="es-ES" sz="1200" b="1" dirty="0">
                <a:solidFill>
                  <a:prstClr val="black"/>
                </a:solidFill>
              </a:rPr>
              <a:t>Estructura Inicial de Planeación</a:t>
            </a:r>
            <a:endParaRPr lang="es-ES" sz="1200" dirty="0">
              <a:solidFill>
                <a:prstClr val="black"/>
              </a:solidFill>
            </a:endParaRPr>
          </a:p>
          <a:p>
            <a:r>
              <a:rPr lang="es-ES" sz="1200" b="1" dirty="0">
                <a:solidFill>
                  <a:prstClr val="black"/>
                </a:solidFill>
              </a:rPr>
              <a:t>Elaboración del Proyecto  (Producto 8)</a:t>
            </a:r>
            <a:endParaRPr lang="es-ES" sz="1200" dirty="0">
              <a:solidFill>
                <a:prstClr val="black"/>
              </a:solidFill>
            </a:endParaRPr>
          </a:p>
          <a:p>
            <a:r>
              <a:rPr lang="es-ES" sz="1200" b="1" dirty="0">
                <a:solidFill>
                  <a:prstClr val="black"/>
                </a:solidFill>
              </a:rPr>
              <a:t> </a:t>
            </a:r>
            <a:endParaRPr lang="es-ES" sz="1200" dirty="0">
              <a:solidFill>
                <a:prstClr val="black"/>
              </a:solidFill>
            </a:endParaRPr>
          </a:p>
          <a:p>
            <a:r>
              <a:rPr lang="es-ES" sz="1200" b="1" dirty="0">
                <a:solidFill>
                  <a:prstClr val="black"/>
                </a:solidFill>
              </a:rPr>
              <a:t>Nombre del proyecto</a:t>
            </a:r>
            <a:r>
              <a:rPr lang="es-ES" sz="1200" b="1" dirty="0" smtClean="0">
                <a:solidFill>
                  <a:prstClr val="black"/>
                </a:solidFill>
              </a:rPr>
              <a:t>: IDENTIDAD ESCOLAR </a:t>
            </a:r>
            <a:r>
              <a:rPr lang="es-ES" sz="1200" b="1" dirty="0">
                <a:solidFill>
                  <a:prstClr val="black"/>
                </a:solidFill>
              </a:rPr>
              <a:t>EN EL INSTITUTO ZARAGOZA</a:t>
            </a:r>
            <a:endParaRPr lang="es-ES" sz="1200" dirty="0">
              <a:solidFill>
                <a:prstClr val="black"/>
              </a:solidFill>
            </a:endParaRPr>
          </a:p>
          <a:p>
            <a:r>
              <a:rPr lang="es-ES" sz="1200" b="1" dirty="0">
                <a:solidFill>
                  <a:prstClr val="black"/>
                </a:solidFill>
              </a:rPr>
              <a:t>Nombre de los profesores participantes y asignaturas.</a:t>
            </a:r>
            <a:endParaRPr lang="es-ES" sz="1200" dirty="0">
              <a:solidFill>
                <a:prstClr val="black"/>
              </a:solidFill>
            </a:endParaRPr>
          </a:p>
          <a:p>
            <a:r>
              <a:rPr lang="es-MX" sz="1200" b="1" dirty="0">
                <a:solidFill>
                  <a:prstClr val="black"/>
                </a:solidFill>
              </a:rPr>
              <a:t>Contreras Jiménez Edith- FÍSICA 4º.</a:t>
            </a:r>
            <a:endParaRPr lang="es-ES" sz="1200" dirty="0">
              <a:solidFill>
                <a:prstClr val="black"/>
              </a:solidFill>
            </a:endParaRPr>
          </a:p>
          <a:p>
            <a:r>
              <a:rPr lang="es-MX" sz="1200" b="1" dirty="0">
                <a:solidFill>
                  <a:prstClr val="black"/>
                </a:solidFill>
              </a:rPr>
              <a:t>Chávez Ramírez Ulises Salvador- GEOGRAFÍA 4º.</a:t>
            </a:r>
            <a:endParaRPr lang="es-ES" sz="1200" dirty="0">
              <a:solidFill>
                <a:prstClr val="black"/>
              </a:solidFill>
            </a:endParaRPr>
          </a:p>
          <a:p>
            <a:r>
              <a:rPr lang="es-MX" sz="1200" b="1" dirty="0">
                <a:solidFill>
                  <a:prstClr val="black"/>
                </a:solidFill>
              </a:rPr>
              <a:t>Fernández Guerrero Magda Rocío – ORIENTACIÓN EDUCATIVA 4º.</a:t>
            </a:r>
            <a:endParaRPr lang="es-ES" sz="1200" dirty="0">
              <a:solidFill>
                <a:prstClr val="black"/>
              </a:solidFill>
            </a:endParaRPr>
          </a:p>
          <a:p>
            <a:r>
              <a:rPr lang="es-MX" sz="1200" b="1" dirty="0">
                <a:solidFill>
                  <a:prstClr val="black"/>
                </a:solidFill>
              </a:rPr>
              <a:t>Nava Granados Beatriz- LABORATORISTA ESCOLAR</a:t>
            </a:r>
            <a:endParaRPr lang="es-ES" sz="1200" dirty="0">
              <a:solidFill>
                <a:prstClr val="black"/>
              </a:solidFill>
            </a:endParaRPr>
          </a:p>
        </p:txBody>
      </p:sp>
      <p:sp>
        <p:nvSpPr>
          <p:cNvPr id="10" name="9 Rectángulo"/>
          <p:cNvSpPr/>
          <p:nvPr/>
        </p:nvSpPr>
        <p:spPr>
          <a:xfrm>
            <a:off x="1027469" y="3290246"/>
            <a:ext cx="9266903" cy="461665"/>
          </a:xfrm>
          <a:prstGeom prst="rect">
            <a:avLst/>
          </a:prstGeom>
        </p:spPr>
        <p:txBody>
          <a:bodyPr wrap="square">
            <a:spAutoFit/>
          </a:bodyPr>
          <a:lstStyle/>
          <a:p>
            <a:r>
              <a:rPr lang="es-ES" sz="1200" b="1" dirty="0">
                <a:solidFill>
                  <a:prstClr val="black"/>
                </a:solidFill>
              </a:rPr>
              <a:t>Contexto. </a:t>
            </a:r>
            <a:r>
              <a:rPr lang="es-ES" sz="1200" dirty="0">
                <a:solidFill>
                  <a:prstClr val="black"/>
                </a:solidFill>
              </a:rPr>
              <a:t>Justifica las circunstancias o elementos de la realidad en los que se da el problema.</a:t>
            </a:r>
            <a:r>
              <a:rPr lang="es-ES" sz="1200" b="1" dirty="0">
                <a:solidFill>
                  <a:prstClr val="black"/>
                </a:solidFill>
              </a:rPr>
              <a:t> </a:t>
            </a:r>
            <a:endParaRPr lang="es-ES" sz="1200" dirty="0">
              <a:solidFill>
                <a:prstClr val="black"/>
              </a:solidFill>
            </a:endParaRPr>
          </a:p>
          <a:p>
            <a:r>
              <a:rPr lang="es-ES" sz="1200" b="1" dirty="0">
                <a:solidFill>
                  <a:prstClr val="black"/>
                </a:solidFill>
              </a:rPr>
              <a:t>      Introducción y/o justificación del proyecto.</a:t>
            </a:r>
            <a:endParaRPr lang="es-ES" sz="1200" dirty="0">
              <a:solidFill>
                <a:prstClr val="black"/>
              </a:solidFill>
            </a:endParaRPr>
          </a:p>
        </p:txBody>
      </p:sp>
      <p:graphicFrame>
        <p:nvGraphicFramePr>
          <p:cNvPr id="11" name="10 Tabla"/>
          <p:cNvGraphicFramePr>
            <a:graphicFrameLocks noGrp="1"/>
          </p:cNvGraphicFramePr>
          <p:nvPr>
            <p:extLst/>
          </p:nvPr>
        </p:nvGraphicFramePr>
        <p:xfrm>
          <a:off x="1071868" y="4341845"/>
          <a:ext cx="10018920" cy="756158"/>
        </p:xfrm>
        <a:graphic>
          <a:graphicData uri="http://schemas.openxmlformats.org/drawingml/2006/table">
            <a:tbl>
              <a:tblPr>
                <a:tableStyleId>{5C22544A-7EE6-4342-B048-85BDC9FD1C3A}</a:tableStyleId>
              </a:tblPr>
              <a:tblGrid>
                <a:gridCol w="10018920"/>
              </a:tblGrid>
              <a:tr h="494665">
                <a:tc>
                  <a:txBody>
                    <a:bodyPr/>
                    <a:lstStyle/>
                    <a:p>
                      <a:pPr marR="114300">
                        <a:lnSpc>
                          <a:spcPct val="115000"/>
                        </a:lnSpc>
                        <a:spcBef>
                          <a:spcPts val="370"/>
                        </a:spcBef>
                        <a:spcAft>
                          <a:spcPts val="0"/>
                        </a:spcAft>
                      </a:pPr>
                      <a:r>
                        <a:rPr lang="es-ES" sz="1100" dirty="0">
                          <a:effectLst/>
                        </a:rPr>
                        <a:t>Este proyecto se da en base a la necesidad de hacer conciencia del cuidado y embellecimiento de un área verde del Instituto Zaragoza así como generar la identidad institucional de los alumnos y la comunidad.</a:t>
                      </a:r>
                    </a:p>
                    <a:p>
                      <a:pPr marR="114300">
                        <a:lnSpc>
                          <a:spcPct val="115000"/>
                        </a:lnSpc>
                        <a:spcBef>
                          <a:spcPts val="370"/>
                        </a:spcBef>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r>
            </a:tbl>
          </a:graphicData>
        </a:graphic>
      </p:graphicFrame>
      <p:sp>
        <p:nvSpPr>
          <p:cNvPr id="3" name="CuadroTexto 2"/>
          <p:cNvSpPr txBox="1"/>
          <p:nvPr/>
        </p:nvSpPr>
        <p:spPr>
          <a:xfrm>
            <a:off x="10626881" y="0"/>
            <a:ext cx="1717519" cy="400110"/>
          </a:xfrm>
          <a:prstGeom prst="rect">
            <a:avLst/>
          </a:prstGeom>
          <a:noFill/>
        </p:spPr>
        <p:txBody>
          <a:bodyPr wrap="square" rtlCol="0">
            <a:spAutoFit/>
          </a:bodyPr>
          <a:lstStyle/>
          <a:p>
            <a:r>
              <a:rPr lang="es-MX" sz="1000" dirty="0" smtClean="0"/>
              <a:t>E.IP ELABORACIÓN PROYECTO</a:t>
            </a:r>
            <a:endParaRPr lang="es-MX" sz="1000" dirty="0"/>
          </a:p>
        </p:txBody>
      </p:sp>
    </p:spTree>
    <p:extLst>
      <p:ext uri="{BB962C8B-B14F-4D97-AF65-F5344CB8AC3E}">
        <p14:creationId xmlns:p14="http://schemas.microsoft.com/office/powerpoint/2010/main" val="27225204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8913" y="430613"/>
            <a:ext cx="10166557" cy="276999"/>
          </a:xfrm>
          <a:prstGeom prst="rect">
            <a:avLst/>
          </a:prstGeom>
        </p:spPr>
        <p:txBody>
          <a:bodyPr wrap="square">
            <a:spAutoFit/>
          </a:bodyPr>
          <a:lstStyle/>
          <a:p>
            <a:r>
              <a:rPr lang="es-ES" sz="1200" b="1" dirty="0">
                <a:solidFill>
                  <a:prstClr val="black"/>
                </a:solidFill>
              </a:rPr>
              <a:t>II. Intención. </a:t>
            </a:r>
            <a:r>
              <a:rPr lang="es-ES" sz="1200" dirty="0">
                <a:solidFill>
                  <a:prstClr val="black"/>
                </a:solidFill>
              </a:rPr>
              <a:t> </a:t>
            </a:r>
            <a:r>
              <a:rPr lang="es-ES" sz="1200" b="1" dirty="0">
                <a:solidFill>
                  <a:prstClr val="black"/>
                </a:solidFill>
              </a:rPr>
              <a:t>Sólo una de las propuestas da nombre al proyecto. </a:t>
            </a:r>
            <a:r>
              <a:rPr lang="es-ES" sz="1200" dirty="0">
                <a:solidFill>
                  <a:prstClr val="black"/>
                </a:solidFill>
              </a:rPr>
              <a:t>Redactar como pregunta o premisa </a:t>
            </a:r>
            <a:r>
              <a:rPr lang="es-ES" sz="1200" dirty="0" err="1">
                <a:solidFill>
                  <a:prstClr val="black"/>
                </a:solidFill>
              </a:rPr>
              <a:t>problematizadora</a:t>
            </a:r>
            <a:r>
              <a:rPr lang="es-ES" sz="1200" dirty="0">
                <a:solidFill>
                  <a:prstClr val="black"/>
                </a:solidFill>
              </a:rPr>
              <a:t>. </a:t>
            </a:r>
          </a:p>
        </p:txBody>
      </p:sp>
      <p:graphicFrame>
        <p:nvGraphicFramePr>
          <p:cNvPr id="5" name="4 Tabla"/>
          <p:cNvGraphicFramePr>
            <a:graphicFrameLocks noGrp="1"/>
          </p:cNvGraphicFramePr>
          <p:nvPr>
            <p:extLst/>
          </p:nvPr>
        </p:nvGraphicFramePr>
        <p:xfrm>
          <a:off x="540771" y="1258244"/>
          <a:ext cx="11154699" cy="3237639"/>
        </p:xfrm>
        <a:graphic>
          <a:graphicData uri="http://schemas.openxmlformats.org/drawingml/2006/table">
            <a:tbl>
              <a:tblPr>
                <a:tableStyleId>{5C22544A-7EE6-4342-B048-85BDC9FD1C3A}</a:tableStyleId>
              </a:tblPr>
              <a:tblGrid>
                <a:gridCol w="2645457"/>
                <a:gridCol w="2645457"/>
                <a:gridCol w="2646271"/>
                <a:gridCol w="3217514"/>
              </a:tblGrid>
              <a:tr h="899977">
                <a:tc>
                  <a:txBody>
                    <a:bodyPr/>
                    <a:lstStyle/>
                    <a:p>
                      <a:pPr algn="ctr">
                        <a:lnSpc>
                          <a:spcPct val="115000"/>
                        </a:lnSpc>
                        <a:spcAft>
                          <a:spcPts val="0"/>
                        </a:spcAft>
                      </a:pPr>
                      <a:r>
                        <a:rPr lang="es-ES" sz="1000" dirty="0">
                          <a:effectLst/>
                        </a:rPr>
                        <a:t>Dar explicación</a:t>
                      </a:r>
                    </a:p>
                    <a:p>
                      <a:pPr algn="ctr">
                        <a:lnSpc>
                          <a:spcPct val="115000"/>
                        </a:lnSpc>
                        <a:spcAft>
                          <a:spcPts val="0"/>
                        </a:spcAft>
                      </a:pPr>
                      <a:r>
                        <a:rPr lang="es-ES" sz="1000" dirty="0">
                          <a:effectLst/>
                        </a:rPr>
                        <a:t>¿Por qué algo es cómo es?</a:t>
                      </a:r>
                    </a:p>
                    <a:p>
                      <a:pPr algn="ctr">
                        <a:lnSpc>
                          <a:spcPct val="115000"/>
                        </a:lnSpc>
                        <a:spcAft>
                          <a:spcPts val="0"/>
                        </a:spcAft>
                      </a:pPr>
                      <a:r>
                        <a:rPr lang="es-ES" sz="1000" dirty="0">
                          <a:effectLst/>
                        </a:rPr>
                        <a:t>Determinar las razones que generan el problema o la situación.</a:t>
                      </a:r>
                      <a:endParaRPr lang="es-ES" sz="1000" dirty="0">
                        <a:solidFill>
                          <a:srgbClr val="000000"/>
                        </a:solidFill>
                        <a:effectLst/>
                        <a:latin typeface="Arial"/>
                        <a:ea typeface="Arial"/>
                      </a:endParaRPr>
                    </a:p>
                  </a:txBody>
                  <a:tcPr marL="54896" marR="54896" marT="54896" marB="54896"/>
                </a:tc>
                <a:tc>
                  <a:txBody>
                    <a:bodyPr/>
                    <a:lstStyle/>
                    <a:p>
                      <a:pPr algn="ctr">
                        <a:lnSpc>
                          <a:spcPct val="115000"/>
                        </a:lnSpc>
                        <a:spcAft>
                          <a:spcPts val="0"/>
                        </a:spcAft>
                      </a:pPr>
                      <a:r>
                        <a:rPr lang="es-ES" sz="1000">
                          <a:effectLst/>
                        </a:rPr>
                        <a:t>Resolver un problema</a:t>
                      </a:r>
                    </a:p>
                    <a:p>
                      <a:pPr algn="ctr">
                        <a:lnSpc>
                          <a:spcPct val="115000"/>
                        </a:lnSpc>
                        <a:spcAft>
                          <a:spcPts val="0"/>
                        </a:spcAft>
                      </a:pPr>
                      <a:r>
                        <a:rPr lang="es-ES" sz="1000">
                          <a:effectLst/>
                        </a:rPr>
                        <a:t>Explicar de manera detallada cómo se puede abordar y/o solucionar el problema.</a:t>
                      </a:r>
                    </a:p>
                    <a:p>
                      <a:pPr algn="ctr">
                        <a:lnSpc>
                          <a:spcPct val="115000"/>
                        </a:lnSpc>
                        <a:spcAft>
                          <a:spcPts val="0"/>
                        </a:spcAft>
                      </a:pPr>
                      <a:r>
                        <a:rPr lang="es-ES" sz="1000">
                          <a:effectLst/>
                        </a:rPr>
                        <a:t> </a:t>
                      </a:r>
                      <a:endParaRPr lang="es-ES" sz="1000">
                        <a:solidFill>
                          <a:srgbClr val="000000"/>
                        </a:solidFill>
                        <a:effectLst/>
                        <a:latin typeface="Arial"/>
                        <a:ea typeface="Arial"/>
                      </a:endParaRPr>
                    </a:p>
                  </a:txBody>
                  <a:tcPr marL="54896" marR="54896" marT="54896" marB="54896"/>
                </a:tc>
                <a:tc>
                  <a:txBody>
                    <a:bodyPr/>
                    <a:lstStyle/>
                    <a:p>
                      <a:pPr algn="ctr">
                        <a:lnSpc>
                          <a:spcPct val="115000"/>
                        </a:lnSpc>
                        <a:spcAft>
                          <a:spcPts val="0"/>
                        </a:spcAft>
                      </a:pPr>
                      <a:r>
                        <a:rPr lang="es-ES" sz="1000">
                          <a:effectLst/>
                        </a:rPr>
                        <a:t>Hacer más eficiente o mejorar algo</a:t>
                      </a:r>
                    </a:p>
                    <a:p>
                      <a:pPr algn="ctr">
                        <a:lnSpc>
                          <a:spcPct val="115000"/>
                        </a:lnSpc>
                        <a:spcAft>
                          <a:spcPts val="0"/>
                        </a:spcAft>
                      </a:pPr>
                      <a:r>
                        <a:rPr lang="es-ES" sz="1000">
                          <a:effectLst/>
                        </a:rPr>
                        <a:t>¿De qué manera se pueden optimizar los procesos para alcanzar el objetivo propuesto?</a:t>
                      </a:r>
                      <a:endParaRPr lang="es-ES" sz="1000">
                        <a:solidFill>
                          <a:srgbClr val="000000"/>
                        </a:solidFill>
                        <a:effectLst/>
                        <a:latin typeface="Arial"/>
                        <a:ea typeface="Arial"/>
                      </a:endParaRPr>
                    </a:p>
                  </a:txBody>
                  <a:tcPr marL="54896" marR="54896" marT="54896" marB="54896"/>
                </a:tc>
                <a:tc>
                  <a:txBody>
                    <a:bodyPr/>
                    <a:lstStyle/>
                    <a:p>
                      <a:pPr algn="ctr">
                        <a:lnSpc>
                          <a:spcPct val="115000"/>
                        </a:lnSpc>
                        <a:spcAft>
                          <a:spcPts val="0"/>
                        </a:spcAft>
                      </a:pPr>
                      <a:r>
                        <a:rPr lang="es-ES" sz="1000">
                          <a:effectLst/>
                        </a:rPr>
                        <a:t>Inventar, innovar, diseñar o crear algo nuevo</a:t>
                      </a:r>
                    </a:p>
                    <a:p>
                      <a:pPr algn="ctr">
                        <a:lnSpc>
                          <a:spcPct val="115000"/>
                        </a:lnSpc>
                        <a:spcAft>
                          <a:spcPts val="0"/>
                        </a:spcAft>
                      </a:pPr>
                      <a:r>
                        <a:rPr lang="es-ES" sz="1000">
                          <a:effectLst/>
                        </a:rPr>
                        <a:t>¿Cómo podría ser diferente?</a:t>
                      </a:r>
                    </a:p>
                    <a:p>
                      <a:pPr algn="ctr">
                        <a:lnSpc>
                          <a:spcPct val="115000"/>
                        </a:lnSpc>
                        <a:spcAft>
                          <a:spcPts val="0"/>
                        </a:spcAft>
                      </a:pPr>
                      <a:r>
                        <a:rPr lang="es-ES" sz="1000">
                          <a:effectLst/>
                        </a:rPr>
                        <a:t>¿Qué nuevo producto o propuesta puedo hacer?</a:t>
                      </a:r>
                      <a:endParaRPr lang="es-ES" sz="1000">
                        <a:solidFill>
                          <a:srgbClr val="000000"/>
                        </a:solidFill>
                        <a:effectLst/>
                        <a:latin typeface="Arial"/>
                        <a:ea typeface="Arial"/>
                      </a:endParaRPr>
                    </a:p>
                  </a:txBody>
                  <a:tcPr marL="54896" marR="54896" marT="54896" marB="54896"/>
                </a:tc>
              </a:tr>
              <a:tr h="2251547">
                <a:tc>
                  <a:txBody>
                    <a:bodyPr/>
                    <a:lstStyle/>
                    <a:p>
                      <a:pPr>
                        <a:lnSpc>
                          <a:spcPct val="115000"/>
                        </a:lnSpc>
                        <a:spcAft>
                          <a:spcPts val="0"/>
                        </a:spcAft>
                      </a:pPr>
                      <a:r>
                        <a:rPr lang="es-ES" sz="1000">
                          <a:effectLst/>
                        </a:rPr>
                        <a:t> </a:t>
                      </a:r>
                    </a:p>
                    <a:p>
                      <a:pPr>
                        <a:lnSpc>
                          <a:spcPct val="115000"/>
                        </a:lnSpc>
                        <a:spcAft>
                          <a:spcPts val="0"/>
                        </a:spcAft>
                      </a:pPr>
                      <a:r>
                        <a:rPr lang="es-ES" sz="1000">
                          <a:effectLst/>
                        </a:rPr>
                        <a:t> </a:t>
                      </a:r>
                    </a:p>
                    <a:p>
                      <a:pPr marL="342900" lvl="0" indent="-342900">
                        <a:lnSpc>
                          <a:spcPct val="115000"/>
                        </a:lnSpc>
                        <a:spcAft>
                          <a:spcPts val="0"/>
                        </a:spcAft>
                        <a:buFont typeface="Century Gothic"/>
                        <a:buChar char="-"/>
                      </a:pPr>
                      <a:r>
                        <a:rPr lang="es-ES" sz="1000">
                          <a:effectLst/>
                        </a:rPr>
                        <a:t>Falta de mantenimiento en área verde.</a:t>
                      </a:r>
                    </a:p>
                    <a:p>
                      <a:pPr marL="342900" lvl="0" indent="-342900">
                        <a:lnSpc>
                          <a:spcPct val="115000"/>
                        </a:lnSpc>
                        <a:spcAft>
                          <a:spcPts val="0"/>
                        </a:spcAft>
                        <a:buFont typeface="Century Gothic"/>
                        <a:buChar char="-"/>
                      </a:pPr>
                      <a:r>
                        <a:rPr lang="es-ES" sz="1000">
                          <a:effectLst/>
                        </a:rPr>
                        <a:t>Preocupación por la sustentabilidad de dicha área .</a:t>
                      </a:r>
                    </a:p>
                    <a:p>
                      <a:pPr marL="342900" lvl="0" indent="-342900">
                        <a:lnSpc>
                          <a:spcPct val="115000"/>
                        </a:lnSpc>
                        <a:spcAft>
                          <a:spcPts val="0"/>
                        </a:spcAft>
                        <a:buFont typeface="Century Gothic"/>
                        <a:buChar char="-"/>
                      </a:pPr>
                      <a:r>
                        <a:rPr lang="es-ES" sz="1000">
                          <a:effectLst/>
                        </a:rPr>
                        <a:t>Involucrar a los alumnos en el cuidado de los recursos naturales.</a:t>
                      </a:r>
                    </a:p>
                    <a:p>
                      <a:pPr marL="342900" lvl="0" indent="-342900">
                        <a:lnSpc>
                          <a:spcPct val="115000"/>
                        </a:lnSpc>
                        <a:spcAft>
                          <a:spcPts val="0"/>
                        </a:spcAft>
                        <a:buFont typeface="Century Gothic"/>
                        <a:buChar char="-"/>
                      </a:pPr>
                      <a:r>
                        <a:rPr lang="es-ES" sz="1000">
                          <a:effectLst/>
                        </a:rPr>
                        <a:t>Generar en los alumnos una identidad institucional.</a:t>
                      </a:r>
                    </a:p>
                    <a:p>
                      <a:pPr>
                        <a:lnSpc>
                          <a:spcPct val="115000"/>
                        </a:lnSpc>
                        <a:spcAft>
                          <a:spcPts val="0"/>
                        </a:spcAft>
                      </a:pPr>
                      <a:r>
                        <a:rPr lang="es-ES" sz="1000">
                          <a:effectLst/>
                        </a:rPr>
                        <a:t> </a:t>
                      </a:r>
                      <a:endParaRPr lang="es-ES" sz="1000">
                        <a:solidFill>
                          <a:srgbClr val="000000"/>
                        </a:solidFill>
                        <a:effectLst/>
                        <a:latin typeface="Arial"/>
                        <a:ea typeface="Arial"/>
                      </a:endParaRPr>
                    </a:p>
                  </a:txBody>
                  <a:tcPr marL="54896" marR="54896" marT="54896" marB="54896"/>
                </a:tc>
                <a:tc>
                  <a:txBody>
                    <a:bodyPr/>
                    <a:lstStyle/>
                    <a:p>
                      <a:pPr>
                        <a:lnSpc>
                          <a:spcPct val="115000"/>
                        </a:lnSpc>
                        <a:spcAft>
                          <a:spcPts val="0"/>
                        </a:spcAft>
                      </a:pPr>
                      <a:r>
                        <a:rPr lang="es-ES" sz="1000" dirty="0">
                          <a:effectLst/>
                        </a:rPr>
                        <a:t> </a:t>
                      </a:r>
                    </a:p>
                    <a:p>
                      <a:pPr marL="342900" lvl="0" indent="-342900">
                        <a:lnSpc>
                          <a:spcPct val="115000"/>
                        </a:lnSpc>
                        <a:spcAft>
                          <a:spcPts val="0"/>
                        </a:spcAft>
                        <a:buFont typeface="Century Gothic"/>
                        <a:buChar char="-"/>
                      </a:pPr>
                      <a:r>
                        <a:rPr lang="es-ES" sz="1000" dirty="0">
                          <a:effectLst/>
                        </a:rPr>
                        <a:t>Investigación documental de temas ambientales.</a:t>
                      </a:r>
                    </a:p>
                    <a:p>
                      <a:pPr marL="342900" lvl="0" indent="-342900">
                        <a:lnSpc>
                          <a:spcPct val="115000"/>
                        </a:lnSpc>
                        <a:spcAft>
                          <a:spcPts val="0"/>
                        </a:spcAft>
                        <a:buFont typeface="Century Gothic"/>
                        <a:buChar char="-"/>
                      </a:pPr>
                      <a:r>
                        <a:rPr lang="es-ES" sz="1000" dirty="0">
                          <a:effectLst/>
                        </a:rPr>
                        <a:t>Delimitación del área.</a:t>
                      </a:r>
                    </a:p>
                    <a:p>
                      <a:pPr marL="342900" lvl="0" indent="-342900">
                        <a:lnSpc>
                          <a:spcPct val="115000"/>
                        </a:lnSpc>
                        <a:spcAft>
                          <a:spcPts val="0"/>
                        </a:spcAft>
                        <a:buFont typeface="Century Gothic"/>
                        <a:buChar char="-"/>
                      </a:pPr>
                      <a:r>
                        <a:rPr lang="es-ES" sz="1000" dirty="0">
                          <a:effectLst/>
                        </a:rPr>
                        <a:t>Calculo de área y perímetro. </a:t>
                      </a:r>
                    </a:p>
                    <a:p>
                      <a:pPr marL="457200">
                        <a:lnSpc>
                          <a:spcPct val="115000"/>
                        </a:lnSpc>
                        <a:spcAft>
                          <a:spcPts val="0"/>
                        </a:spcAft>
                      </a:pPr>
                      <a:r>
                        <a:rPr lang="es-ES" sz="1000" dirty="0">
                          <a:effectLst/>
                        </a:rPr>
                        <a:t> </a:t>
                      </a:r>
                    </a:p>
                    <a:p>
                      <a:pPr>
                        <a:lnSpc>
                          <a:spcPct val="115000"/>
                        </a:lnSpc>
                        <a:spcAft>
                          <a:spcPts val="0"/>
                        </a:spcAft>
                      </a:pPr>
                      <a:r>
                        <a:rPr lang="es-ES" sz="1000" dirty="0">
                          <a:effectLst/>
                        </a:rPr>
                        <a:t> </a:t>
                      </a:r>
                      <a:endParaRPr lang="es-ES" sz="1000" dirty="0">
                        <a:solidFill>
                          <a:srgbClr val="000000"/>
                        </a:solidFill>
                        <a:effectLst/>
                        <a:latin typeface="Arial"/>
                        <a:ea typeface="Arial"/>
                      </a:endParaRPr>
                    </a:p>
                  </a:txBody>
                  <a:tcPr marL="54896" marR="54896" marT="54896" marB="54896"/>
                </a:tc>
                <a:tc>
                  <a:txBody>
                    <a:bodyPr/>
                    <a:lstStyle/>
                    <a:p>
                      <a:pPr>
                        <a:lnSpc>
                          <a:spcPct val="115000"/>
                        </a:lnSpc>
                        <a:spcAft>
                          <a:spcPts val="0"/>
                        </a:spcAft>
                      </a:pPr>
                      <a:r>
                        <a:rPr lang="es-ES" sz="1000">
                          <a:effectLst/>
                        </a:rPr>
                        <a:t> </a:t>
                      </a:r>
                    </a:p>
                    <a:p>
                      <a:pPr marL="342900" lvl="0" indent="-342900">
                        <a:lnSpc>
                          <a:spcPct val="115000"/>
                        </a:lnSpc>
                        <a:spcAft>
                          <a:spcPts val="0"/>
                        </a:spcAft>
                        <a:buFont typeface="Century Gothic"/>
                        <a:buChar char="-"/>
                      </a:pPr>
                      <a:r>
                        <a:rPr lang="es-ES" sz="1000">
                          <a:effectLst/>
                        </a:rPr>
                        <a:t>Conociendo el plan de trabajo.</a:t>
                      </a:r>
                    </a:p>
                    <a:p>
                      <a:pPr marL="342900" lvl="0" indent="-342900">
                        <a:lnSpc>
                          <a:spcPct val="115000"/>
                        </a:lnSpc>
                        <a:spcAft>
                          <a:spcPts val="0"/>
                        </a:spcAft>
                        <a:buFont typeface="Century Gothic"/>
                        <a:buChar char="-"/>
                      </a:pPr>
                      <a:r>
                        <a:rPr lang="es-ES" sz="1000">
                          <a:effectLst/>
                        </a:rPr>
                        <a:t>Calculando tiempos mediante el compromiso. </a:t>
                      </a:r>
                    </a:p>
                    <a:p>
                      <a:pPr marL="342900" lvl="0" indent="-342900">
                        <a:lnSpc>
                          <a:spcPct val="115000"/>
                        </a:lnSpc>
                        <a:spcAft>
                          <a:spcPts val="0"/>
                        </a:spcAft>
                        <a:buFont typeface="Century Gothic"/>
                        <a:buChar char="-"/>
                      </a:pPr>
                      <a:r>
                        <a:rPr lang="es-ES" sz="1000">
                          <a:effectLst/>
                        </a:rPr>
                        <a:t>Jerarquizando.</a:t>
                      </a:r>
                    </a:p>
                    <a:p>
                      <a:pPr marL="342900" lvl="0" indent="-342900">
                        <a:lnSpc>
                          <a:spcPct val="115000"/>
                        </a:lnSpc>
                        <a:spcAft>
                          <a:spcPts val="0"/>
                        </a:spcAft>
                        <a:buFont typeface="Century Gothic"/>
                        <a:buChar char="-"/>
                      </a:pPr>
                      <a:r>
                        <a:rPr lang="es-ES" sz="1000">
                          <a:effectLst/>
                        </a:rPr>
                        <a:t>Documentando.</a:t>
                      </a:r>
                      <a:endParaRPr lang="es-ES" sz="1000">
                        <a:solidFill>
                          <a:srgbClr val="000000"/>
                        </a:solidFill>
                        <a:effectLst/>
                        <a:latin typeface="Arial"/>
                        <a:ea typeface="Century Gothic"/>
                        <a:cs typeface="Century Gothic"/>
                      </a:endParaRPr>
                    </a:p>
                  </a:txBody>
                  <a:tcPr marL="54896" marR="54896" marT="54896" marB="54896"/>
                </a:tc>
                <a:tc>
                  <a:txBody>
                    <a:bodyPr/>
                    <a:lstStyle/>
                    <a:p>
                      <a:pPr>
                        <a:lnSpc>
                          <a:spcPct val="115000"/>
                        </a:lnSpc>
                        <a:spcAft>
                          <a:spcPts val="0"/>
                        </a:spcAft>
                      </a:pPr>
                      <a:r>
                        <a:rPr lang="es-ES" sz="1000" dirty="0">
                          <a:effectLst/>
                        </a:rPr>
                        <a:t> </a:t>
                      </a:r>
                    </a:p>
                    <a:p>
                      <a:pPr>
                        <a:lnSpc>
                          <a:spcPct val="115000"/>
                        </a:lnSpc>
                        <a:spcAft>
                          <a:spcPts val="0"/>
                        </a:spcAft>
                      </a:pPr>
                      <a:r>
                        <a:rPr lang="es-ES" sz="1000" dirty="0">
                          <a:effectLst/>
                        </a:rPr>
                        <a:t>Extrapolación del proyecto a otras áreas del Instituto.</a:t>
                      </a:r>
                    </a:p>
                    <a:p>
                      <a:pPr>
                        <a:lnSpc>
                          <a:spcPct val="115000"/>
                        </a:lnSpc>
                        <a:spcAft>
                          <a:spcPts val="0"/>
                        </a:spcAft>
                      </a:pPr>
                      <a:r>
                        <a:rPr lang="es-ES" sz="1000" dirty="0">
                          <a:effectLst/>
                        </a:rPr>
                        <a:t> </a:t>
                      </a:r>
                      <a:endParaRPr lang="es-ES" sz="1000" dirty="0">
                        <a:solidFill>
                          <a:srgbClr val="000000"/>
                        </a:solidFill>
                        <a:effectLst/>
                        <a:latin typeface="Arial"/>
                        <a:ea typeface="Arial"/>
                      </a:endParaRPr>
                    </a:p>
                  </a:txBody>
                  <a:tcPr marL="54896" marR="54896" marT="54896" marB="54896"/>
                </a:tc>
              </a:tr>
            </a:tbl>
          </a:graphicData>
        </a:graphic>
      </p:graphicFrame>
    </p:spTree>
    <p:extLst>
      <p:ext uri="{BB962C8B-B14F-4D97-AF65-F5344CB8AC3E}">
        <p14:creationId xmlns:p14="http://schemas.microsoft.com/office/powerpoint/2010/main" val="2259132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351935" y="315535"/>
            <a:ext cx="9797846" cy="276999"/>
          </a:xfrm>
          <a:prstGeom prst="rect">
            <a:avLst/>
          </a:prstGeom>
        </p:spPr>
        <p:txBody>
          <a:bodyPr wrap="square">
            <a:spAutoFit/>
          </a:bodyPr>
          <a:lstStyle/>
          <a:p>
            <a:r>
              <a:rPr lang="es-ES" sz="1200" b="1" dirty="0">
                <a:solidFill>
                  <a:prstClr val="black"/>
                </a:solidFill>
              </a:rPr>
              <a:t>III. Objetivo general del proyecto. </a:t>
            </a:r>
            <a:r>
              <a:rPr lang="es-ES" sz="1200" dirty="0">
                <a:solidFill>
                  <a:prstClr val="black"/>
                </a:solidFill>
              </a:rPr>
              <a:t>Tomar en cuenta todas las asignaturas  involucradas.</a:t>
            </a:r>
          </a:p>
        </p:txBody>
      </p:sp>
      <p:graphicFrame>
        <p:nvGraphicFramePr>
          <p:cNvPr id="6" name="5 Tabla"/>
          <p:cNvGraphicFramePr>
            <a:graphicFrameLocks noGrp="1"/>
          </p:cNvGraphicFramePr>
          <p:nvPr>
            <p:extLst/>
          </p:nvPr>
        </p:nvGraphicFramePr>
        <p:xfrm>
          <a:off x="1617356" y="817921"/>
          <a:ext cx="10284592" cy="647700"/>
        </p:xfrm>
        <a:graphic>
          <a:graphicData uri="http://schemas.openxmlformats.org/drawingml/2006/table">
            <a:tbl>
              <a:tblPr>
                <a:tableStyleId>{5C22544A-7EE6-4342-B048-85BDC9FD1C3A}</a:tableStyleId>
              </a:tblPr>
              <a:tblGrid>
                <a:gridCol w="10284592"/>
              </a:tblGrid>
              <a:tr h="647700">
                <a:tc>
                  <a:txBody>
                    <a:bodyPr/>
                    <a:lstStyle/>
                    <a:p>
                      <a:pPr marR="114300">
                        <a:lnSpc>
                          <a:spcPct val="115000"/>
                        </a:lnSpc>
                        <a:spcBef>
                          <a:spcPts val="370"/>
                        </a:spcBef>
                        <a:spcAft>
                          <a:spcPts val="0"/>
                        </a:spcAft>
                      </a:pPr>
                      <a:r>
                        <a:rPr lang="es-ES" sz="1100" dirty="0">
                          <a:effectLst/>
                        </a:rPr>
                        <a:t>Elaborar un proyecto interdisciplinario de trascendencia e impacto para el Instituto Zaragoza, donde participe toda la comunidad educativa.</a:t>
                      </a:r>
                      <a:endParaRPr lang="es-ES" sz="1100" dirty="0">
                        <a:solidFill>
                          <a:srgbClr val="000000"/>
                        </a:solidFill>
                        <a:effectLst/>
                        <a:latin typeface="Arial"/>
                        <a:ea typeface="Arial"/>
                      </a:endParaRPr>
                    </a:p>
                  </a:txBody>
                  <a:tcPr marL="63500" marR="63500" marT="63500" marB="63500"/>
                </a:tc>
              </a:tr>
            </a:tbl>
          </a:graphicData>
        </a:graphic>
      </p:graphicFrame>
      <p:sp>
        <p:nvSpPr>
          <p:cNvPr id="7" name="6 Rectángulo"/>
          <p:cNvSpPr/>
          <p:nvPr/>
        </p:nvSpPr>
        <p:spPr>
          <a:xfrm>
            <a:off x="1351935" y="1630996"/>
            <a:ext cx="6096000" cy="276999"/>
          </a:xfrm>
          <a:prstGeom prst="rect">
            <a:avLst/>
          </a:prstGeom>
        </p:spPr>
        <p:txBody>
          <a:bodyPr>
            <a:spAutoFit/>
          </a:bodyPr>
          <a:lstStyle/>
          <a:p>
            <a:r>
              <a:rPr lang="es-ES" sz="1200" b="1" dirty="0">
                <a:solidFill>
                  <a:prstClr val="black"/>
                </a:solidFill>
              </a:rPr>
              <a:t>IV. Disciplinas involucradas en el  trabajo interdisciplinario.</a:t>
            </a:r>
            <a:endParaRPr lang="es-ES" sz="1200" dirty="0">
              <a:solidFill>
                <a:prstClr val="black"/>
              </a:solidFill>
            </a:endParaRPr>
          </a:p>
        </p:txBody>
      </p:sp>
      <p:graphicFrame>
        <p:nvGraphicFramePr>
          <p:cNvPr id="8" name="7 Tabla"/>
          <p:cNvGraphicFramePr>
            <a:graphicFrameLocks noGrp="1"/>
          </p:cNvGraphicFramePr>
          <p:nvPr>
            <p:extLst/>
          </p:nvPr>
        </p:nvGraphicFramePr>
        <p:xfrm>
          <a:off x="583006" y="2013454"/>
          <a:ext cx="11335703" cy="4700244"/>
        </p:xfrm>
        <a:graphic>
          <a:graphicData uri="http://schemas.openxmlformats.org/drawingml/2006/table">
            <a:tbl>
              <a:tblPr>
                <a:tableStyleId>{5C22544A-7EE6-4342-B048-85BDC9FD1C3A}</a:tableStyleId>
              </a:tblPr>
              <a:tblGrid>
                <a:gridCol w="2567652"/>
                <a:gridCol w="2716499"/>
                <a:gridCol w="2691691"/>
                <a:gridCol w="3359861"/>
              </a:tblGrid>
              <a:tr h="137028">
                <a:tc>
                  <a:txBody>
                    <a:bodyPr/>
                    <a:lstStyle/>
                    <a:p>
                      <a:pPr algn="ctr">
                        <a:lnSpc>
                          <a:spcPct val="115000"/>
                        </a:lnSpc>
                        <a:spcAft>
                          <a:spcPts val="0"/>
                        </a:spcAft>
                      </a:pPr>
                      <a:r>
                        <a:rPr lang="es-ES" sz="800" dirty="0">
                          <a:effectLst/>
                        </a:rPr>
                        <a:t>Disciplinas:</a:t>
                      </a:r>
                      <a:endParaRPr lang="es-ES" sz="800" dirty="0">
                        <a:solidFill>
                          <a:srgbClr val="000000"/>
                        </a:solidFill>
                        <a:effectLst/>
                        <a:latin typeface="Arial"/>
                        <a:ea typeface="Arial"/>
                      </a:endParaRPr>
                    </a:p>
                  </a:txBody>
                  <a:tcPr marL="27210" marR="27210" marT="27210" marB="27210"/>
                </a:tc>
                <a:tc>
                  <a:txBody>
                    <a:bodyPr/>
                    <a:lstStyle/>
                    <a:p>
                      <a:pPr algn="ctr">
                        <a:lnSpc>
                          <a:spcPct val="115000"/>
                        </a:lnSpc>
                        <a:spcAft>
                          <a:spcPts val="0"/>
                        </a:spcAft>
                      </a:pPr>
                      <a:r>
                        <a:rPr lang="es-ES" sz="800" dirty="0">
                          <a:effectLst/>
                        </a:rPr>
                        <a:t>Física </a:t>
                      </a:r>
                      <a:endParaRPr lang="es-ES" sz="800" dirty="0">
                        <a:solidFill>
                          <a:srgbClr val="000000"/>
                        </a:solidFill>
                        <a:effectLst/>
                        <a:latin typeface="Arial"/>
                        <a:ea typeface="Arial"/>
                      </a:endParaRPr>
                    </a:p>
                  </a:txBody>
                  <a:tcPr marL="27210" marR="27210" marT="27210" marB="27210"/>
                </a:tc>
                <a:tc>
                  <a:txBody>
                    <a:bodyPr/>
                    <a:lstStyle/>
                    <a:p>
                      <a:pPr algn="ctr">
                        <a:lnSpc>
                          <a:spcPct val="115000"/>
                        </a:lnSpc>
                        <a:spcAft>
                          <a:spcPts val="0"/>
                        </a:spcAft>
                      </a:pPr>
                      <a:r>
                        <a:rPr lang="es-ES" sz="800" dirty="0">
                          <a:effectLst/>
                        </a:rPr>
                        <a:t>Geografía</a:t>
                      </a:r>
                      <a:endParaRPr lang="es-ES" sz="800" dirty="0">
                        <a:solidFill>
                          <a:srgbClr val="000000"/>
                        </a:solidFill>
                        <a:effectLst/>
                        <a:latin typeface="Arial"/>
                        <a:ea typeface="Arial"/>
                      </a:endParaRPr>
                    </a:p>
                  </a:txBody>
                  <a:tcPr marL="27210" marR="27210" marT="27210" marB="27210"/>
                </a:tc>
                <a:tc>
                  <a:txBody>
                    <a:bodyPr/>
                    <a:lstStyle/>
                    <a:p>
                      <a:pPr algn="ctr">
                        <a:lnSpc>
                          <a:spcPct val="115000"/>
                        </a:lnSpc>
                        <a:spcAft>
                          <a:spcPts val="0"/>
                        </a:spcAft>
                      </a:pPr>
                      <a:r>
                        <a:rPr lang="es-ES" sz="800" dirty="0">
                          <a:effectLst/>
                        </a:rPr>
                        <a:t>Orientación Educativa</a:t>
                      </a:r>
                      <a:endParaRPr lang="es-ES" sz="800" dirty="0">
                        <a:solidFill>
                          <a:srgbClr val="000000"/>
                        </a:solidFill>
                        <a:effectLst/>
                        <a:latin typeface="Arial"/>
                        <a:ea typeface="Arial"/>
                      </a:endParaRPr>
                    </a:p>
                  </a:txBody>
                  <a:tcPr marL="27210" marR="27210" marT="27210" marB="27210"/>
                </a:tc>
              </a:tr>
              <a:tr h="880506">
                <a:tc>
                  <a:txBody>
                    <a:bodyPr/>
                    <a:lstStyle/>
                    <a:p>
                      <a:pPr algn="just">
                        <a:lnSpc>
                          <a:spcPct val="115000"/>
                        </a:lnSpc>
                        <a:spcAft>
                          <a:spcPts val="0"/>
                        </a:spcAft>
                      </a:pPr>
                      <a:r>
                        <a:rPr lang="es-ES" sz="800" dirty="0">
                          <a:effectLst/>
                        </a:rPr>
                        <a:t>1. Contenidos/Temas</a:t>
                      </a:r>
                    </a:p>
                    <a:p>
                      <a:pPr algn="just">
                        <a:lnSpc>
                          <a:spcPct val="115000"/>
                        </a:lnSpc>
                        <a:spcAft>
                          <a:spcPts val="0"/>
                        </a:spcAft>
                      </a:pPr>
                      <a:r>
                        <a:rPr lang="es-ES" sz="800" dirty="0">
                          <a:effectLst/>
                        </a:rPr>
                        <a:t>    Involucrados</a:t>
                      </a:r>
                    </a:p>
                    <a:p>
                      <a:pPr marL="180340" algn="just">
                        <a:lnSpc>
                          <a:spcPct val="115000"/>
                        </a:lnSpc>
                        <a:spcAft>
                          <a:spcPts val="0"/>
                        </a:spcAft>
                      </a:pPr>
                      <a:r>
                        <a:rPr lang="es-ES" sz="800" dirty="0">
                          <a:effectLst/>
                        </a:rPr>
                        <a:t>del programa, que se consideran</a:t>
                      </a:r>
                      <a:r>
                        <a:rPr lang="es-ES" sz="800" dirty="0" smtClean="0">
                          <a:effectLst/>
                        </a:rPr>
                        <a:t>.</a:t>
                      </a:r>
                      <a:r>
                        <a:rPr lang="es-ES" sz="800" dirty="0">
                          <a:effectLst/>
                        </a:rPr>
                        <a:t> </a:t>
                      </a:r>
                      <a:endParaRPr lang="es-ES" sz="800" dirty="0">
                        <a:solidFill>
                          <a:srgbClr val="000000"/>
                        </a:solidFill>
                        <a:effectLst/>
                        <a:latin typeface="Arial"/>
                        <a:ea typeface="Arial"/>
                      </a:endParaRPr>
                    </a:p>
                  </a:txBody>
                  <a:tcPr marL="27210" marR="27210" marT="27210" marB="27210"/>
                </a:tc>
                <a:tc>
                  <a:txBody>
                    <a:bodyPr/>
                    <a:lstStyle/>
                    <a:p>
                      <a:pPr>
                        <a:lnSpc>
                          <a:spcPct val="115000"/>
                        </a:lnSpc>
                        <a:spcAft>
                          <a:spcPts val="0"/>
                        </a:spcAft>
                      </a:pPr>
                      <a:r>
                        <a:rPr lang="es-ES" sz="800" dirty="0">
                          <a:effectLst/>
                        </a:rPr>
                        <a:t> </a:t>
                      </a:r>
                    </a:p>
                    <a:p>
                      <a:pPr marL="342900" lvl="0" indent="-342900">
                        <a:lnSpc>
                          <a:spcPct val="115000"/>
                        </a:lnSpc>
                        <a:spcAft>
                          <a:spcPts val="0"/>
                        </a:spcAft>
                        <a:buFont typeface="Century Gothic"/>
                        <a:buChar char="-"/>
                      </a:pPr>
                      <a:r>
                        <a:rPr lang="es-ES" sz="800" dirty="0">
                          <a:effectLst/>
                        </a:rPr>
                        <a:t>Sustentabilidad.</a:t>
                      </a:r>
                    </a:p>
                    <a:p>
                      <a:pPr marL="342900" lvl="0" indent="-342900">
                        <a:lnSpc>
                          <a:spcPct val="115000"/>
                        </a:lnSpc>
                        <a:spcAft>
                          <a:spcPts val="0"/>
                        </a:spcAft>
                        <a:buFont typeface="Century Gothic"/>
                        <a:buChar char="-"/>
                      </a:pPr>
                      <a:r>
                        <a:rPr lang="es-ES" sz="800" dirty="0">
                          <a:effectLst/>
                        </a:rPr>
                        <a:t>Tipos de Energía.</a:t>
                      </a:r>
                    </a:p>
                    <a:p>
                      <a:pPr marL="342900" lvl="0" indent="-342900">
                        <a:lnSpc>
                          <a:spcPct val="115000"/>
                        </a:lnSpc>
                        <a:spcAft>
                          <a:spcPts val="0"/>
                        </a:spcAft>
                        <a:buFont typeface="Century Gothic"/>
                        <a:buChar char="-"/>
                      </a:pPr>
                      <a:r>
                        <a:rPr lang="es-ES" sz="800" dirty="0">
                          <a:effectLst/>
                        </a:rPr>
                        <a:t>Sistema Solar.</a:t>
                      </a:r>
                    </a:p>
                    <a:p>
                      <a:pPr marL="342900" lvl="0" indent="-342900">
                        <a:lnSpc>
                          <a:spcPct val="115000"/>
                        </a:lnSpc>
                        <a:spcAft>
                          <a:spcPts val="0"/>
                        </a:spcAft>
                        <a:buFont typeface="Century Gothic"/>
                        <a:buChar char="-"/>
                      </a:pPr>
                      <a:r>
                        <a:rPr lang="es-ES" sz="800" dirty="0">
                          <a:effectLst/>
                        </a:rPr>
                        <a:t>Actitud responsable ante el consumo de energía</a:t>
                      </a:r>
                      <a:r>
                        <a:rPr lang="es-ES" sz="800" dirty="0" smtClean="0">
                          <a:effectLst/>
                        </a:rPr>
                        <a:t>.</a:t>
                      </a:r>
                      <a:endParaRPr lang="es-ES" sz="800" dirty="0">
                        <a:solidFill>
                          <a:srgbClr val="000000"/>
                        </a:solidFill>
                        <a:effectLst/>
                        <a:latin typeface="Arial"/>
                        <a:ea typeface="Arial"/>
                      </a:endParaRPr>
                    </a:p>
                  </a:txBody>
                  <a:tcPr marL="27210" marR="27210" marT="27210" marB="27210"/>
                </a:tc>
                <a:tc>
                  <a:txBody>
                    <a:bodyPr/>
                    <a:lstStyle/>
                    <a:p>
                      <a:pPr marL="342900" lvl="0" indent="-342900">
                        <a:lnSpc>
                          <a:spcPct val="115000"/>
                        </a:lnSpc>
                        <a:spcAft>
                          <a:spcPts val="0"/>
                        </a:spcAft>
                        <a:buFont typeface="Century Gothic"/>
                        <a:buChar char="-"/>
                      </a:pPr>
                      <a:r>
                        <a:rPr lang="es-ES" sz="800" dirty="0">
                          <a:effectLst/>
                        </a:rPr>
                        <a:t>Recursos naturales.</a:t>
                      </a:r>
                    </a:p>
                    <a:p>
                      <a:pPr marL="342900" lvl="0" indent="-342900">
                        <a:lnSpc>
                          <a:spcPct val="115000"/>
                        </a:lnSpc>
                        <a:spcAft>
                          <a:spcPts val="0"/>
                        </a:spcAft>
                        <a:buFont typeface="Century Gothic"/>
                        <a:buChar char="-"/>
                      </a:pPr>
                      <a:r>
                        <a:rPr lang="es-ES" sz="800" dirty="0">
                          <a:effectLst/>
                        </a:rPr>
                        <a:t>Radiación Solar.</a:t>
                      </a:r>
                    </a:p>
                    <a:p>
                      <a:pPr marL="342900" lvl="0" indent="-342900">
                        <a:lnSpc>
                          <a:spcPct val="115000"/>
                        </a:lnSpc>
                        <a:spcAft>
                          <a:spcPts val="0"/>
                        </a:spcAft>
                        <a:buFont typeface="Century Gothic"/>
                        <a:buChar char="-"/>
                      </a:pPr>
                      <a:r>
                        <a:rPr lang="es-ES" sz="800" dirty="0">
                          <a:effectLst/>
                        </a:rPr>
                        <a:t>Climas.</a:t>
                      </a:r>
                    </a:p>
                    <a:p>
                      <a:pPr marL="342900" lvl="0" indent="-342900">
                        <a:lnSpc>
                          <a:spcPct val="115000"/>
                        </a:lnSpc>
                        <a:spcAft>
                          <a:spcPts val="0"/>
                        </a:spcAft>
                        <a:buFont typeface="Century Gothic"/>
                        <a:buChar char="-"/>
                      </a:pPr>
                      <a:r>
                        <a:rPr lang="es-ES" sz="800" dirty="0">
                          <a:effectLst/>
                        </a:rPr>
                        <a:t>Valoración reflexiva y crítica de los procesos naturales.</a:t>
                      </a:r>
                      <a:endParaRPr lang="es-ES" sz="800" dirty="0">
                        <a:solidFill>
                          <a:srgbClr val="000000"/>
                        </a:solidFill>
                        <a:effectLst/>
                        <a:latin typeface="Arial"/>
                        <a:ea typeface="Century Gothic"/>
                        <a:cs typeface="Century Gothic"/>
                      </a:endParaRPr>
                    </a:p>
                  </a:txBody>
                  <a:tcPr marL="27210" marR="27210" marT="27210" marB="27210"/>
                </a:tc>
                <a:tc>
                  <a:txBody>
                    <a:bodyPr/>
                    <a:lstStyle/>
                    <a:p>
                      <a:pPr marL="342900" lvl="0" indent="-342900">
                        <a:lnSpc>
                          <a:spcPct val="115000"/>
                        </a:lnSpc>
                        <a:spcAft>
                          <a:spcPts val="0"/>
                        </a:spcAft>
                        <a:buFont typeface="Century Gothic"/>
                        <a:buChar char="-"/>
                      </a:pPr>
                      <a:r>
                        <a:rPr lang="es-ES" sz="800" dirty="0">
                          <a:effectLst/>
                        </a:rPr>
                        <a:t>Construcción de la identidad preparatoriana.</a:t>
                      </a:r>
                    </a:p>
                    <a:p>
                      <a:pPr marL="342900" lvl="0" indent="-342900">
                        <a:lnSpc>
                          <a:spcPct val="115000"/>
                        </a:lnSpc>
                        <a:spcAft>
                          <a:spcPts val="0"/>
                        </a:spcAft>
                        <a:buFont typeface="Century Gothic"/>
                        <a:buChar char="-"/>
                      </a:pPr>
                      <a:r>
                        <a:rPr lang="es-ES" sz="800" dirty="0">
                          <a:effectLst/>
                        </a:rPr>
                        <a:t>Compromiso y responsabilidad con el entorno escolar.</a:t>
                      </a:r>
                    </a:p>
                    <a:p>
                      <a:pPr marL="342900" lvl="0" indent="-342900">
                        <a:lnSpc>
                          <a:spcPct val="115000"/>
                        </a:lnSpc>
                        <a:spcAft>
                          <a:spcPts val="0"/>
                        </a:spcAft>
                        <a:buFont typeface="Century Gothic"/>
                        <a:buChar char="-"/>
                      </a:pPr>
                      <a:r>
                        <a:rPr lang="es-ES" sz="800" dirty="0">
                          <a:effectLst/>
                        </a:rPr>
                        <a:t>Proyecto de vida (escolar).</a:t>
                      </a:r>
                    </a:p>
                    <a:p>
                      <a:pPr marL="457200">
                        <a:lnSpc>
                          <a:spcPct val="115000"/>
                        </a:lnSpc>
                        <a:spcAft>
                          <a:spcPts val="0"/>
                        </a:spcAft>
                      </a:pPr>
                      <a:r>
                        <a:rPr lang="es-ES" sz="800" dirty="0">
                          <a:effectLst/>
                        </a:rPr>
                        <a:t> </a:t>
                      </a:r>
                    </a:p>
                    <a:p>
                      <a:pPr marL="457200">
                        <a:lnSpc>
                          <a:spcPct val="115000"/>
                        </a:lnSpc>
                        <a:spcAft>
                          <a:spcPts val="0"/>
                        </a:spcAft>
                      </a:pPr>
                      <a:r>
                        <a:rPr lang="es-ES" sz="800" dirty="0">
                          <a:effectLst/>
                        </a:rPr>
                        <a:t> </a:t>
                      </a:r>
                      <a:endParaRPr lang="es-ES" sz="800" dirty="0">
                        <a:solidFill>
                          <a:srgbClr val="000000"/>
                        </a:solidFill>
                        <a:effectLst/>
                        <a:latin typeface="Arial"/>
                        <a:ea typeface="Arial"/>
                      </a:endParaRPr>
                    </a:p>
                  </a:txBody>
                  <a:tcPr marL="27210" marR="27210" marT="27210" marB="27210"/>
                </a:tc>
              </a:tr>
              <a:tr h="1045724">
                <a:tc>
                  <a:txBody>
                    <a:bodyPr/>
                    <a:lstStyle/>
                    <a:p>
                      <a:pPr>
                        <a:lnSpc>
                          <a:spcPct val="115000"/>
                        </a:lnSpc>
                        <a:spcAft>
                          <a:spcPts val="0"/>
                        </a:spcAft>
                      </a:pPr>
                      <a:r>
                        <a:rPr lang="es-ES" sz="800">
                          <a:effectLst/>
                        </a:rPr>
                        <a:t>2. Conceptos clave,</a:t>
                      </a:r>
                    </a:p>
                    <a:p>
                      <a:pPr>
                        <a:lnSpc>
                          <a:spcPct val="115000"/>
                        </a:lnSpc>
                        <a:spcAft>
                          <a:spcPts val="0"/>
                        </a:spcAft>
                      </a:pPr>
                      <a:r>
                        <a:rPr lang="es-ES" sz="800">
                          <a:effectLst/>
                        </a:rPr>
                        <a:t>     Trascendentales.</a:t>
                      </a:r>
                    </a:p>
                    <a:p>
                      <a:pPr marL="176530">
                        <a:lnSpc>
                          <a:spcPct val="115000"/>
                        </a:lnSpc>
                        <a:spcAft>
                          <a:spcPts val="0"/>
                        </a:spcAft>
                      </a:pPr>
                      <a:r>
                        <a:rPr lang="es-ES" sz="800">
                          <a:effectLst/>
                        </a:rPr>
                        <a:t>Conceptos básicos que surgen  del proyecto,  permiten la comprensión del mismo y  pueden ser transferibles a otros ámbitos.</a:t>
                      </a:r>
                    </a:p>
                    <a:p>
                      <a:pPr marL="176530">
                        <a:lnSpc>
                          <a:spcPct val="115000"/>
                        </a:lnSpc>
                        <a:spcAft>
                          <a:spcPts val="0"/>
                        </a:spcAft>
                      </a:pPr>
                      <a:r>
                        <a:rPr lang="es-ES" sz="800">
                          <a:effectLst/>
                        </a:rPr>
                        <a:t>Se consideran parte de un  Glosario.</a:t>
                      </a:r>
                    </a:p>
                    <a:p>
                      <a:pPr algn="just">
                        <a:lnSpc>
                          <a:spcPct val="115000"/>
                        </a:lnSpc>
                        <a:spcAft>
                          <a:spcPts val="0"/>
                        </a:spcAft>
                      </a:pPr>
                      <a:r>
                        <a:rPr lang="es-ES" sz="800">
                          <a:effectLst/>
                        </a:rPr>
                        <a:t> </a:t>
                      </a:r>
                      <a:endParaRPr lang="es-ES" sz="800">
                        <a:solidFill>
                          <a:srgbClr val="000000"/>
                        </a:solidFill>
                        <a:effectLst/>
                        <a:latin typeface="Arial"/>
                        <a:ea typeface="Arial"/>
                      </a:endParaRPr>
                    </a:p>
                  </a:txBody>
                  <a:tcPr marL="27210" marR="27210" marT="27210" marB="27210"/>
                </a:tc>
                <a:tc>
                  <a:txBody>
                    <a:bodyPr/>
                    <a:lstStyle/>
                    <a:p>
                      <a:pPr marL="342900" lvl="0" indent="-342900">
                        <a:lnSpc>
                          <a:spcPct val="115000"/>
                        </a:lnSpc>
                        <a:spcAft>
                          <a:spcPts val="0"/>
                        </a:spcAft>
                        <a:buFont typeface="Century Gothic"/>
                        <a:buChar char="-"/>
                      </a:pPr>
                      <a:r>
                        <a:rPr lang="es-ES" sz="800" dirty="0">
                          <a:effectLst/>
                        </a:rPr>
                        <a:t>Sustentabilidad.</a:t>
                      </a:r>
                    </a:p>
                    <a:p>
                      <a:pPr marL="342900" lvl="0" indent="-342900">
                        <a:lnSpc>
                          <a:spcPct val="115000"/>
                        </a:lnSpc>
                        <a:spcAft>
                          <a:spcPts val="0"/>
                        </a:spcAft>
                        <a:buFont typeface="Century Gothic"/>
                        <a:buChar char="-"/>
                      </a:pPr>
                      <a:r>
                        <a:rPr lang="es-ES" sz="800" dirty="0">
                          <a:effectLst/>
                        </a:rPr>
                        <a:t>Área.</a:t>
                      </a:r>
                    </a:p>
                    <a:p>
                      <a:pPr marL="342900" lvl="0" indent="-342900">
                        <a:lnSpc>
                          <a:spcPct val="115000"/>
                        </a:lnSpc>
                        <a:spcAft>
                          <a:spcPts val="0"/>
                        </a:spcAft>
                        <a:buFont typeface="Century Gothic"/>
                        <a:buChar char="-"/>
                      </a:pPr>
                      <a:r>
                        <a:rPr lang="es-ES" sz="800" dirty="0">
                          <a:effectLst/>
                        </a:rPr>
                        <a:t>Perímetro.</a:t>
                      </a:r>
                    </a:p>
                    <a:p>
                      <a:pPr marL="342900" lvl="0" indent="-342900">
                        <a:lnSpc>
                          <a:spcPct val="115000"/>
                        </a:lnSpc>
                        <a:spcAft>
                          <a:spcPts val="0"/>
                        </a:spcAft>
                        <a:buFont typeface="Century Gothic"/>
                        <a:buChar char="-"/>
                      </a:pPr>
                      <a:r>
                        <a:rPr lang="es-ES" sz="800" dirty="0">
                          <a:effectLst/>
                        </a:rPr>
                        <a:t>Energía.</a:t>
                      </a:r>
                    </a:p>
                    <a:p>
                      <a:pPr marL="342900" lvl="0" indent="-342900">
                        <a:lnSpc>
                          <a:spcPct val="115000"/>
                        </a:lnSpc>
                        <a:spcAft>
                          <a:spcPts val="0"/>
                        </a:spcAft>
                        <a:buFont typeface="Century Gothic"/>
                        <a:buChar char="-"/>
                      </a:pPr>
                      <a:r>
                        <a:rPr lang="es-ES" sz="800" dirty="0">
                          <a:effectLst/>
                        </a:rPr>
                        <a:t>Circuitos eléctricos.</a:t>
                      </a:r>
                      <a:endParaRPr lang="es-ES" sz="800" dirty="0">
                        <a:solidFill>
                          <a:srgbClr val="000000"/>
                        </a:solidFill>
                        <a:effectLst/>
                        <a:latin typeface="Arial"/>
                        <a:ea typeface="Century Gothic"/>
                        <a:cs typeface="Century Gothic"/>
                      </a:endParaRPr>
                    </a:p>
                  </a:txBody>
                  <a:tcPr marL="27210" marR="27210" marT="27210" marB="27210"/>
                </a:tc>
                <a:tc>
                  <a:txBody>
                    <a:bodyPr/>
                    <a:lstStyle/>
                    <a:p>
                      <a:pPr marL="342900" lvl="0" indent="-342900">
                        <a:lnSpc>
                          <a:spcPct val="115000"/>
                        </a:lnSpc>
                        <a:spcAft>
                          <a:spcPts val="0"/>
                        </a:spcAft>
                        <a:buFont typeface="Century Gothic"/>
                        <a:buChar char="-"/>
                      </a:pPr>
                      <a:r>
                        <a:rPr lang="es-ES" sz="800" dirty="0">
                          <a:effectLst/>
                        </a:rPr>
                        <a:t>Espacio geográfico.</a:t>
                      </a:r>
                    </a:p>
                    <a:p>
                      <a:pPr marL="342900" lvl="0" indent="-342900">
                        <a:lnSpc>
                          <a:spcPct val="115000"/>
                        </a:lnSpc>
                        <a:spcAft>
                          <a:spcPts val="0"/>
                        </a:spcAft>
                        <a:buFont typeface="Century Gothic"/>
                        <a:buChar char="-"/>
                      </a:pPr>
                      <a:r>
                        <a:rPr lang="es-ES" sz="800" dirty="0">
                          <a:effectLst/>
                        </a:rPr>
                        <a:t>Radiación solar.</a:t>
                      </a:r>
                    </a:p>
                    <a:p>
                      <a:pPr marL="342900" lvl="0" indent="-342900">
                        <a:lnSpc>
                          <a:spcPct val="115000"/>
                        </a:lnSpc>
                        <a:spcAft>
                          <a:spcPts val="0"/>
                        </a:spcAft>
                        <a:buFont typeface="Century Gothic"/>
                        <a:buChar char="-"/>
                      </a:pPr>
                      <a:r>
                        <a:rPr lang="es-ES" sz="800" dirty="0">
                          <a:effectLst/>
                        </a:rPr>
                        <a:t>Clima.</a:t>
                      </a:r>
                      <a:endParaRPr lang="es-ES" sz="800" dirty="0">
                        <a:solidFill>
                          <a:srgbClr val="000000"/>
                        </a:solidFill>
                        <a:effectLst/>
                        <a:latin typeface="Arial"/>
                        <a:ea typeface="Century Gothic"/>
                        <a:cs typeface="Century Gothic"/>
                      </a:endParaRPr>
                    </a:p>
                  </a:txBody>
                  <a:tcPr marL="27210" marR="27210" marT="27210" marB="27210"/>
                </a:tc>
                <a:tc>
                  <a:txBody>
                    <a:bodyPr/>
                    <a:lstStyle/>
                    <a:p>
                      <a:pPr marL="342900" lvl="0" indent="-342900">
                        <a:lnSpc>
                          <a:spcPct val="115000"/>
                        </a:lnSpc>
                        <a:spcAft>
                          <a:spcPts val="0"/>
                        </a:spcAft>
                        <a:buFont typeface="Century Gothic"/>
                        <a:buChar char="-"/>
                      </a:pPr>
                      <a:r>
                        <a:rPr lang="es-ES" sz="800" dirty="0">
                          <a:effectLst/>
                        </a:rPr>
                        <a:t>Compromiso.</a:t>
                      </a:r>
                    </a:p>
                    <a:p>
                      <a:pPr marL="342900" lvl="0" indent="-342900">
                        <a:lnSpc>
                          <a:spcPct val="115000"/>
                        </a:lnSpc>
                        <a:spcAft>
                          <a:spcPts val="0"/>
                        </a:spcAft>
                        <a:buFont typeface="Century Gothic"/>
                        <a:buChar char="-"/>
                      </a:pPr>
                      <a:r>
                        <a:rPr lang="es-ES" sz="800" dirty="0">
                          <a:effectLst/>
                        </a:rPr>
                        <a:t>Responsabilidad.</a:t>
                      </a:r>
                    </a:p>
                    <a:p>
                      <a:pPr marL="342900" lvl="0" indent="-342900">
                        <a:lnSpc>
                          <a:spcPct val="115000"/>
                        </a:lnSpc>
                        <a:spcAft>
                          <a:spcPts val="0"/>
                        </a:spcAft>
                        <a:buFont typeface="Century Gothic"/>
                        <a:buChar char="-"/>
                      </a:pPr>
                      <a:r>
                        <a:rPr lang="es-ES" sz="800" dirty="0">
                          <a:effectLst/>
                        </a:rPr>
                        <a:t>Identidad escolar.</a:t>
                      </a:r>
                    </a:p>
                    <a:p>
                      <a:pPr marL="342900" lvl="0" indent="-342900">
                        <a:lnSpc>
                          <a:spcPct val="115000"/>
                        </a:lnSpc>
                        <a:spcAft>
                          <a:spcPts val="0"/>
                        </a:spcAft>
                        <a:buFont typeface="Century Gothic"/>
                        <a:buChar char="-"/>
                      </a:pPr>
                      <a:r>
                        <a:rPr lang="es-ES" sz="800" dirty="0">
                          <a:effectLst/>
                        </a:rPr>
                        <a:t>Trabajo colaborativo.</a:t>
                      </a:r>
                      <a:endParaRPr lang="es-ES" sz="800" dirty="0">
                        <a:solidFill>
                          <a:srgbClr val="000000"/>
                        </a:solidFill>
                        <a:effectLst/>
                        <a:latin typeface="Arial"/>
                        <a:ea typeface="Century Gothic"/>
                        <a:cs typeface="Century Gothic"/>
                      </a:endParaRPr>
                    </a:p>
                  </a:txBody>
                  <a:tcPr marL="27210" marR="27210" marT="27210" marB="27210"/>
                </a:tc>
              </a:tr>
              <a:tr h="632680">
                <a:tc>
                  <a:txBody>
                    <a:bodyPr/>
                    <a:lstStyle/>
                    <a:p>
                      <a:pPr marL="342900" lvl="0" indent="-342900">
                        <a:lnSpc>
                          <a:spcPct val="115000"/>
                        </a:lnSpc>
                        <a:spcAft>
                          <a:spcPts val="0"/>
                        </a:spcAft>
                        <a:buFont typeface="+mj-lt"/>
                        <a:buAutoNum type="arabicPeriod" startAt="3"/>
                      </a:pPr>
                      <a:r>
                        <a:rPr lang="es-ES" sz="800" dirty="0">
                          <a:effectLst/>
                        </a:rPr>
                        <a:t>Objetivos o propósitos</a:t>
                      </a:r>
                    </a:p>
                    <a:p>
                      <a:pPr marL="180340">
                        <a:lnSpc>
                          <a:spcPct val="115000"/>
                        </a:lnSpc>
                        <a:spcAft>
                          <a:spcPts val="0"/>
                        </a:spcAft>
                      </a:pPr>
                      <a:r>
                        <a:rPr lang="es-ES" sz="800" dirty="0">
                          <a:effectLst/>
                        </a:rPr>
                        <a:t>a alcanzar. </a:t>
                      </a:r>
                      <a:r>
                        <a:rPr lang="es-ES" sz="800" dirty="0" smtClean="0">
                          <a:effectLst/>
                        </a:rPr>
                        <a:t> </a:t>
                      </a:r>
                      <a:endParaRPr lang="es-ES" sz="800" dirty="0">
                        <a:effectLst/>
                      </a:endParaRPr>
                    </a:p>
                    <a:p>
                      <a:pPr algn="just">
                        <a:lnSpc>
                          <a:spcPct val="115000"/>
                        </a:lnSpc>
                        <a:spcAft>
                          <a:spcPts val="0"/>
                        </a:spcAft>
                      </a:pPr>
                      <a:r>
                        <a:rPr lang="es-ES" sz="800" dirty="0">
                          <a:effectLst/>
                        </a:rPr>
                        <a:t> </a:t>
                      </a:r>
                    </a:p>
                    <a:p>
                      <a:pPr algn="just">
                        <a:lnSpc>
                          <a:spcPct val="115000"/>
                        </a:lnSpc>
                        <a:spcAft>
                          <a:spcPts val="0"/>
                        </a:spcAft>
                      </a:pPr>
                      <a:r>
                        <a:rPr lang="es-ES" sz="800" dirty="0">
                          <a:effectLst/>
                        </a:rPr>
                        <a:t> </a:t>
                      </a:r>
                      <a:endParaRPr lang="es-ES" sz="800" dirty="0">
                        <a:solidFill>
                          <a:srgbClr val="000000"/>
                        </a:solidFill>
                        <a:effectLst/>
                        <a:latin typeface="Arial"/>
                        <a:ea typeface="Arial"/>
                      </a:endParaRPr>
                    </a:p>
                  </a:txBody>
                  <a:tcPr marL="27210" marR="27210" marT="27210" marB="27210"/>
                </a:tc>
                <a:tc gridSpan="3">
                  <a:txBody>
                    <a:bodyPr/>
                    <a:lstStyle/>
                    <a:p>
                      <a:pPr>
                        <a:lnSpc>
                          <a:spcPct val="115000"/>
                        </a:lnSpc>
                        <a:spcAft>
                          <a:spcPts val="0"/>
                        </a:spcAft>
                      </a:pPr>
                      <a:r>
                        <a:rPr lang="es-ES" sz="800" dirty="0">
                          <a:effectLst/>
                        </a:rPr>
                        <a:t> </a:t>
                      </a:r>
                    </a:p>
                    <a:p>
                      <a:pPr>
                        <a:lnSpc>
                          <a:spcPct val="115000"/>
                        </a:lnSpc>
                        <a:spcAft>
                          <a:spcPts val="0"/>
                        </a:spcAft>
                      </a:pPr>
                      <a:r>
                        <a:rPr lang="es-ES" sz="800" dirty="0">
                          <a:effectLst/>
                        </a:rPr>
                        <a:t>A través del proyecto y  la interdisciplinaridad lograr tener el escudo del Instituto en uno de los jardines, promoviendo la sustentabilidad y generar la identidad institucional en los alumnos y la comunidad. </a:t>
                      </a:r>
                    </a:p>
                    <a:p>
                      <a:pPr>
                        <a:lnSpc>
                          <a:spcPct val="115000"/>
                        </a:lnSpc>
                        <a:spcAft>
                          <a:spcPts val="0"/>
                        </a:spcAft>
                      </a:pPr>
                      <a:r>
                        <a:rPr lang="es-ES" sz="800" dirty="0">
                          <a:effectLst/>
                        </a:rPr>
                        <a:t> </a:t>
                      </a:r>
                      <a:endParaRPr lang="es-ES" sz="800" dirty="0">
                        <a:solidFill>
                          <a:srgbClr val="000000"/>
                        </a:solidFill>
                        <a:effectLst/>
                        <a:latin typeface="Arial"/>
                        <a:ea typeface="Arial"/>
                      </a:endParaRPr>
                    </a:p>
                  </a:txBody>
                  <a:tcPr marL="27210" marR="27210" marT="27210" marB="27210"/>
                </a:tc>
                <a:tc hMerge="1">
                  <a:txBody>
                    <a:bodyPr/>
                    <a:lstStyle/>
                    <a:p>
                      <a:endParaRPr lang="es-ES"/>
                    </a:p>
                  </a:txBody>
                  <a:tcPr/>
                </a:tc>
                <a:tc hMerge="1">
                  <a:txBody>
                    <a:bodyPr/>
                    <a:lstStyle/>
                    <a:p>
                      <a:endParaRPr lang="es-ES"/>
                    </a:p>
                  </a:txBody>
                  <a:tcPr/>
                </a:tc>
              </a:tr>
              <a:tr h="715289">
                <a:tc>
                  <a:txBody>
                    <a:bodyPr/>
                    <a:lstStyle/>
                    <a:p>
                      <a:pPr>
                        <a:lnSpc>
                          <a:spcPct val="115000"/>
                        </a:lnSpc>
                        <a:spcAft>
                          <a:spcPts val="0"/>
                        </a:spcAft>
                      </a:pPr>
                      <a:r>
                        <a:rPr lang="es-ES" sz="800">
                          <a:effectLst/>
                        </a:rPr>
                        <a:t>4. Evaluación.</a:t>
                      </a:r>
                    </a:p>
                    <a:p>
                      <a:pPr>
                        <a:lnSpc>
                          <a:spcPct val="115000"/>
                        </a:lnSpc>
                        <a:spcAft>
                          <a:spcPts val="0"/>
                        </a:spcAft>
                      </a:pPr>
                      <a:r>
                        <a:rPr lang="es-ES" sz="800">
                          <a:effectLst/>
                        </a:rPr>
                        <a:t>    Productos /evidencias</a:t>
                      </a:r>
                    </a:p>
                    <a:p>
                      <a:pPr>
                        <a:lnSpc>
                          <a:spcPct val="115000"/>
                        </a:lnSpc>
                        <a:spcAft>
                          <a:spcPts val="0"/>
                        </a:spcAft>
                      </a:pPr>
                      <a:r>
                        <a:rPr lang="es-ES" sz="800">
                          <a:effectLst/>
                        </a:rPr>
                        <a:t>    de aprendizaje para </a:t>
                      </a:r>
                    </a:p>
                    <a:p>
                      <a:pPr>
                        <a:lnSpc>
                          <a:spcPct val="115000"/>
                        </a:lnSpc>
                        <a:spcAft>
                          <a:spcPts val="0"/>
                        </a:spcAft>
                      </a:pPr>
                      <a:r>
                        <a:rPr lang="es-ES" sz="800">
                          <a:effectLst/>
                        </a:rPr>
                        <a:t>    demostrar el</a:t>
                      </a:r>
                    </a:p>
                    <a:p>
                      <a:pPr>
                        <a:lnSpc>
                          <a:spcPct val="115000"/>
                        </a:lnSpc>
                        <a:spcAft>
                          <a:spcPts val="0"/>
                        </a:spcAft>
                      </a:pPr>
                      <a:r>
                        <a:rPr lang="es-ES" sz="800">
                          <a:effectLst/>
                        </a:rPr>
                        <a:t>    avance del  proceso  y </a:t>
                      </a:r>
                    </a:p>
                    <a:p>
                      <a:pPr>
                        <a:lnSpc>
                          <a:spcPct val="115000"/>
                        </a:lnSpc>
                        <a:spcAft>
                          <a:spcPts val="0"/>
                        </a:spcAft>
                      </a:pPr>
                      <a:r>
                        <a:rPr lang="es-ES" sz="800">
                          <a:effectLst/>
                        </a:rPr>
                        <a:t>    el logro del  objetivo</a:t>
                      </a:r>
                    </a:p>
                    <a:p>
                      <a:pPr>
                        <a:lnSpc>
                          <a:spcPct val="115000"/>
                        </a:lnSpc>
                        <a:spcAft>
                          <a:spcPts val="0"/>
                        </a:spcAft>
                      </a:pPr>
                      <a:r>
                        <a:rPr lang="es-ES" sz="800">
                          <a:effectLst/>
                        </a:rPr>
                        <a:t>    propuesto.</a:t>
                      </a:r>
                    </a:p>
                    <a:p>
                      <a:pPr>
                        <a:lnSpc>
                          <a:spcPct val="115000"/>
                        </a:lnSpc>
                        <a:spcAft>
                          <a:spcPts val="0"/>
                        </a:spcAft>
                        <a:tabLst>
                          <a:tab pos="1844675" algn="r"/>
                        </a:tabLst>
                      </a:pPr>
                      <a:r>
                        <a:rPr lang="es-ES" sz="800">
                          <a:effectLst/>
                        </a:rPr>
                        <a:t>     	</a:t>
                      </a:r>
                      <a:endParaRPr lang="es-ES" sz="800">
                        <a:solidFill>
                          <a:srgbClr val="000000"/>
                        </a:solidFill>
                        <a:effectLst/>
                        <a:latin typeface="Arial"/>
                        <a:ea typeface="Arial"/>
                      </a:endParaRPr>
                    </a:p>
                  </a:txBody>
                  <a:tcPr marL="27210" marR="27210" marT="27210" marB="27210"/>
                </a:tc>
                <a:tc gridSpan="3">
                  <a:txBody>
                    <a:bodyPr/>
                    <a:lstStyle/>
                    <a:p>
                      <a:pPr>
                        <a:lnSpc>
                          <a:spcPct val="115000"/>
                        </a:lnSpc>
                        <a:spcAft>
                          <a:spcPts val="0"/>
                        </a:spcAft>
                      </a:pPr>
                      <a:r>
                        <a:rPr lang="es-ES" sz="800" dirty="0">
                          <a:effectLst/>
                        </a:rPr>
                        <a:t>Mediante un cronograma de actividades jerarquizadas y el compromiso de los participantes.</a:t>
                      </a:r>
                      <a:endParaRPr lang="es-ES" sz="800" dirty="0">
                        <a:solidFill>
                          <a:srgbClr val="000000"/>
                        </a:solidFill>
                        <a:effectLst/>
                        <a:latin typeface="Arial"/>
                        <a:ea typeface="Arial"/>
                      </a:endParaRPr>
                    </a:p>
                  </a:txBody>
                  <a:tcPr marL="27210" marR="27210" marT="27210" marB="27210"/>
                </a:tc>
                <a:tc hMerge="1">
                  <a:txBody>
                    <a:bodyPr/>
                    <a:lstStyle/>
                    <a:p>
                      <a:endParaRPr lang="es-ES"/>
                    </a:p>
                  </a:txBody>
                  <a:tcPr/>
                </a:tc>
                <a:tc hMerge="1">
                  <a:txBody>
                    <a:bodyPr/>
                    <a:lstStyle/>
                    <a:p>
                      <a:endParaRPr lang="es-ES"/>
                    </a:p>
                  </a:txBody>
                  <a:tcPr/>
                </a:tc>
              </a:tr>
              <a:tr h="474973">
                <a:tc>
                  <a:txBody>
                    <a:bodyPr/>
                    <a:lstStyle/>
                    <a:p>
                      <a:pPr>
                        <a:lnSpc>
                          <a:spcPct val="115000"/>
                        </a:lnSpc>
                        <a:spcAft>
                          <a:spcPts val="0"/>
                        </a:spcAft>
                      </a:pPr>
                      <a:r>
                        <a:rPr lang="es-ES" sz="800">
                          <a:effectLst/>
                        </a:rPr>
                        <a:t>5. Tipos y herramientas de </a:t>
                      </a:r>
                    </a:p>
                    <a:p>
                      <a:pPr>
                        <a:lnSpc>
                          <a:spcPct val="115000"/>
                        </a:lnSpc>
                        <a:spcAft>
                          <a:spcPts val="0"/>
                        </a:spcAft>
                      </a:pPr>
                      <a:r>
                        <a:rPr lang="es-ES" sz="800">
                          <a:effectLst/>
                        </a:rPr>
                        <a:t>    evaluación.</a:t>
                      </a:r>
                    </a:p>
                    <a:p>
                      <a:pPr>
                        <a:lnSpc>
                          <a:spcPct val="115000"/>
                        </a:lnSpc>
                        <a:spcAft>
                          <a:spcPts val="0"/>
                        </a:spcAft>
                      </a:pPr>
                      <a:r>
                        <a:rPr lang="es-ES" sz="800">
                          <a:effectLst/>
                        </a:rPr>
                        <a:t> </a:t>
                      </a:r>
                    </a:p>
                    <a:p>
                      <a:pPr>
                        <a:lnSpc>
                          <a:spcPct val="115000"/>
                        </a:lnSpc>
                        <a:spcAft>
                          <a:spcPts val="0"/>
                        </a:spcAft>
                      </a:pPr>
                      <a:r>
                        <a:rPr lang="es-ES" sz="800">
                          <a:effectLst/>
                        </a:rPr>
                        <a:t> </a:t>
                      </a:r>
                    </a:p>
                    <a:p>
                      <a:pPr>
                        <a:lnSpc>
                          <a:spcPct val="115000"/>
                        </a:lnSpc>
                        <a:spcAft>
                          <a:spcPts val="0"/>
                        </a:spcAft>
                      </a:pPr>
                      <a:r>
                        <a:rPr lang="es-ES" sz="800">
                          <a:effectLst/>
                        </a:rPr>
                        <a:t> </a:t>
                      </a:r>
                      <a:endParaRPr lang="es-ES" sz="800">
                        <a:solidFill>
                          <a:srgbClr val="000000"/>
                        </a:solidFill>
                        <a:effectLst/>
                        <a:latin typeface="Arial"/>
                        <a:ea typeface="Arial"/>
                      </a:endParaRPr>
                    </a:p>
                  </a:txBody>
                  <a:tcPr marL="27210" marR="27210" marT="27210" marB="27210"/>
                </a:tc>
                <a:tc gridSpan="3">
                  <a:txBody>
                    <a:bodyPr/>
                    <a:lstStyle/>
                    <a:p>
                      <a:pPr marL="342900" lvl="0" indent="-342900">
                        <a:lnSpc>
                          <a:spcPct val="115000"/>
                        </a:lnSpc>
                        <a:spcAft>
                          <a:spcPts val="0"/>
                        </a:spcAft>
                        <a:buFont typeface="Century Gothic"/>
                        <a:buChar char="-"/>
                      </a:pPr>
                      <a:r>
                        <a:rPr lang="es-ES" sz="800" dirty="0">
                          <a:effectLst/>
                        </a:rPr>
                        <a:t>Cronograma</a:t>
                      </a:r>
                    </a:p>
                    <a:p>
                      <a:pPr marL="342900" lvl="0" indent="-342900">
                        <a:lnSpc>
                          <a:spcPct val="115000"/>
                        </a:lnSpc>
                        <a:spcAft>
                          <a:spcPts val="0"/>
                        </a:spcAft>
                        <a:buFont typeface="Century Gothic"/>
                        <a:buChar char="-"/>
                      </a:pPr>
                      <a:r>
                        <a:rPr lang="es-ES" sz="800" dirty="0">
                          <a:effectLst/>
                        </a:rPr>
                        <a:t>Lista de cotejo</a:t>
                      </a:r>
                    </a:p>
                    <a:p>
                      <a:pPr marL="342900" lvl="0" indent="-342900">
                        <a:lnSpc>
                          <a:spcPct val="115000"/>
                        </a:lnSpc>
                        <a:spcAft>
                          <a:spcPts val="0"/>
                        </a:spcAft>
                        <a:buFont typeface="Century Gothic"/>
                        <a:buChar char="-"/>
                      </a:pPr>
                      <a:r>
                        <a:rPr lang="es-ES" sz="800" dirty="0">
                          <a:effectLst/>
                        </a:rPr>
                        <a:t>Rúbricas</a:t>
                      </a:r>
                      <a:endParaRPr lang="es-ES" sz="800" dirty="0">
                        <a:solidFill>
                          <a:srgbClr val="000000"/>
                        </a:solidFill>
                        <a:effectLst/>
                        <a:latin typeface="Arial"/>
                        <a:ea typeface="Century Gothic"/>
                        <a:cs typeface="Century Gothic"/>
                      </a:endParaRPr>
                    </a:p>
                  </a:txBody>
                  <a:tcPr marL="27210" marR="27210" marT="27210" marB="27210"/>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8424667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76399" y="342123"/>
            <a:ext cx="9119419" cy="461665"/>
          </a:xfrm>
          <a:prstGeom prst="rect">
            <a:avLst/>
          </a:prstGeom>
        </p:spPr>
        <p:txBody>
          <a:bodyPr wrap="square">
            <a:spAutoFit/>
          </a:bodyPr>
          <a:lstStyle/>
          <a:p>
            <a:r>
              <a:rPr lang="es-ES" sz="1200" b="1" dirty="0">
                <a:solidFill>
                  <a:prstClr val="black"/>
                </a:solidFill>
              </a:rPr>
              <a:t>V. Esquema del proceso de construcción del proyecto por disciplinas.</a:t>
            </a:r>
            <a:endParaRPr lang="es-ES" sz="1200" dirty="0">
              <a:solidFill>
                <a:prstClr val="black"/>
              </a:solidFill>
            </a:endParaRPr>
          </a:p>
          <a:p>
            <a:r>
              <a:rPr lang="es-ES" sz="1200" b="1" dirty="0">
                <a:solidFill>
                  <a:prstClr val="black"/>
                </a:solidFill>
              </a:rPr>
              <a:t> </a:t>
            </a:r>
            <a:endParaRPr lang="es-ES" sz="1200" dirty="0">
              <a:solidFill>
                <a:prstClr val="black"/>
              </a:solidFill>
            </a:endParaRPr>
          </a:p>
        </p:txBody>
      </p:sp>
      <p:graphicFrame>
        <p:nvGraphicFramePr>
          <p:cNvPr id="3" name="2 Tabla"/>
          <p:cNvGraphicFramePr>
            <a:graphicFrameLocks noGrp="1"/>
          </p:cNvGraphicFramePr>
          <p:nvPr>
            <p:extLst/>
          </p:nvPr>
        </p:nvGraphicFramePr>
        <p:xfrm>
          <a:off x="624347" y="803788"/>
          <a:ext cx="11395589" cy="6133694"/>
        </p:xfrm>
        <a:graphic>
          <a:graphicData uri="http://schemas.openxmlformats.org/drawingml/2006/table">
            <a:tbl>
              <a:tblPr>
                <a:tableStyleId>{5C22544A-7EE6-4342-B048-85BDC9FD1C3A}</a:tableStyleId>
              </a:tblPr>
              <a:tblGrid>
                <a:gridCol w="3534924"/>
                <a:gridCol w="2206438"/>
                <a:gridCol w="2148677"/>
                <a:gridCol w="3505550"/>
              </a:tblGrid>
              <a:tr h="112046">
                <a:tc>
                  <a:txBody>
                    <a:bodyPr/>
                    <a:lstStyle/>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15559" marR="15559" marT="15559" marB="15559"/>
                </a:tc>
                <a:tc>
                  <a:txBody>
                    <a:bodyPr/>
                    <a:lstStyle/>
                    <a:p>
                      <a:pPr algn="ctr">
                        <a:lnSpc>
                          <a:spcPct val="115000"/>
                        </a:lnSpc>
                        <a:spcAft>
                          <a:spcPts val="0"/>
                        </a:spcAft>
                      </a:pPr>
                      <a:r>
                        <a:rPr lang="es-ES" sz="600">
                          <a:effectLst/>
                        </a:rPr>
                        <a:t>Física</a:t>
                      </a:r>
                      <a:endParaRPr lang="es-ES" sz="600">
                        <a:solidFill>
                          <a:srgbClr val="000000"/>
                        </a:solidFill>
                        <a:effectLst/>
                        <a:latin typeface="Arial"/>
                        <a:ea typeface="Arial"/>
                      </a:endParaRPr>
                    </a:p>
                  </a:txBody>
                  <a:tcPr marL="15559" marR="15559" marT="15559" marB="15559"/>
                </a:tc>
                <a:tc>
                  <a:txBody>
                    <a:bodyPr/>
                    <a:lstStyle/>
                    <a:p>
                      <a:pPr algn="ctr">
                        <a:lnSpc>
                          <a:spcPct val="115000"/>
                        </a:lnSpc>
                        <a:spcAft>
                          <a:spcPts val="0"/>
                        </a:spcAft>
                      </a:pPr>
                      <a:r>
                        <a:rPr lang="es-ES" sz="600">
                          <a:effectLst/>
                        </a:rPr>
                        <a:t>Geografía</a:t>
                      </a:r>
                      <a:endParaRPr lang="es-ES" sz="600">
                        <a:solidFill>
                          <a:srgbClr val="000000"/>
                        </a:solidFill>
                        <a:effectLst/>
                        <a:latin typeface="Arial"/>
                        <a:ea typeface="Arial"/>
                      </a:endParaRPr>
                    </a:p>
                  </a:txBody>
                  <a:tcPr marL="15559" marR="15559" marT="15559" marB="15559"/>
                </a:tc>
                <a:tc>
                  <a:txBody>
                    <a:bodyPr/>
                    <a:lstStyle/>
                    <a:p>
                      <a:pPr algn="ctr">
                        <a:lnSpc>
                          <a:spcPct val="115000"/>
                        </a:lnSpc>
                        <a:spcAft>
                          <a:spcPts val="0"/>
                        </a:spcAft>
                      </a:pPr>
                      <a:r>
                        <a:rPr lang="es-ES" sz="600">
                          <a:effectLst/>
                        </a:rPr>
                        <a:t>Orientación Educativa</a:t>
                      </a:r>
                      <a:endParaRPr lang="es-ES" sz="600">
                        <a:solidFill>
                          <a:srgbClr val="000000"/>
                        </a:solidFill>
                        <a:effectLst/>
                        <a:latin typeface="Arial"/>
                        <a:ea typeface="Arial"/>
                      </a:endParaRPr>
                    </a:p>
                  </a:txBody>
                  <a:tcPr marL="15559" marR="15559" marT="15559" marB="15559"/>
                </a:tc>
              </a:tr>
              <a:tr h="1037918">
                <a:tc>
                  <a:txBody>
                    <a:bodyPr/>
                    <a:lstStyle/>
                    <a:p>
                      <a:pPr marL="275590" indent="-180340">
                        <a:lnSpc>
                          <a:spcPct val="115000"/>
                        </a:lnSpc>
                        <a:spcAft>
                          <a:spcPts val="0"/>
                        </a:spcAft>
                      </a:pPr>
                      <a:r>
                        <a:rPr lang="es-ES" sz="600" dirty="0">
                          <a:effectLst/>
                        </a:rPr>
                        <a:t>1.  Preguntar y cuestionar.</a:t>
                      </a:r>
                    </a:p>
                    <a:p>
                      <a:pPr marL="275590" indent="-180340">
                        <a:lnSpc>
                          <a:spcPct val="115000"/>
                        </a:lnSpc>
                        <a:spcAft>
                          <a:spcPts val="0"/>
                        </a:spcAft>
                      </a:pPr>
                      <a:r>
                        <a:rPr lang="es-ES" sz="600" dirty="0">
                          <a:effectLst/>
                        </a:rPr>
                        <a:t>     Preguntas para dirigir  la Investigación Interdisciplinaria.</a:t>
                      </a:r>
                      <a:endParaRPr lang="es-ES" sz="600" dirty="0">
                        <a:solidFill>
                          <a:srgbClr val="000000"/>
                        </a:solidFill>
                        <a:effectLst/>
                        <a:latin typeface="Arial"/>
                        <a:ea typeface="Arial"/>
                      </a:endParaRPr>
                    </a:p>
                  </a:txBody>
                  <a:tcPr marL="15559" marR="15559" marT="15559" marB="15559"/>
                </a:tc>
                <a:tc gridSpan="3">
                  <a:txBody>
                    <a:bodyPr/>
                    <a:lstStyle/>
                    <a:p>
                      <a:pPr>
                        <a:lnSpc>
                          <a:spcPct val="115000"/>
                        </a:lnSpc>
                        <a:spcAft>
                          <a:spcPts val="0"/>
                        </a:spcAft>
                      </a:pPr>
                      <a:r>
                        <a:rPr lang="es-ES" sz="600" dirty="0">
                          <a:effectLst/>
                        </a:rPr>
                        <a:t>Física</a:t>
                      </a:r>
                    </a:p>
                    <a:p>
                      <a:pPr>
                        <a:lnSpc>
                          <a:spcPct val="115000"/>
                        </a:lnSpc>
                        <a:spcAft>
                          <a:spcPts val="0"/>
                        </a:spcAft>
                      </a:pPr>
                      <a:r>
                        <a:rPr lang="es-ES" sz="600" dirty="0">
                          <a:effectLst/>
                        </a:rPr>
                        <a:t>¿Cuáles son los métodos que existen para generar ángulos?</a:t>
                      </a:r>
                    </a:p>
                    <a:p>
                      <a:pPr>
                        <a:lnSpc>
                          <a:spcPct val="115000"/>
                        </a:lnSpc>
                        <a:spcAft>
                          <a:spcPts val="0"/>
                        </a:spcAft>
                      </a:pPr>
                      <a:r>
                        <a:rPr lang="es-ES" sz="600" dirty="0">
                          <a:effectLst/>
                        </a:rPr>
                        <a:t>¿Cuáles son los pro y contra de generar energía limpia?</a:t>
                      </a:r>
                    </a:p>
                    <a:p>
                      <a:pPr>
                        <a:lnSpc>
                          <a:spcPct val="115000"/>
                        </a:lnSpc>
                        <a:spcAft>
                          <a:spcPts val="0"/>
                        </a:spcAft>
                      </a:pPr>
                      <a:r>
                        <a:rPr lang="es-ES" sz="600" dirty="0">
                          <a:effectLst/>
                        </a:rPr>
                        <a:t> </a:t>
                      </a:r>
                      <a:r>
                        <a:rPr lang="es-ES" sz="600" dirty="0" smtClean="0">
                          <a:effectLst/>
                        </a:rPr>
                        <a:t>Geografía</a:t>
                      </a:r>
                      <a:endParaRPr lang="es-ES" sz="600" dirty="0">
                        <a:effectLst/>
                      </a:endParaRPr>
                    </a:p>
                    <a:p>
                      <a:pPr>
                        <a:lnSpc>
                          <a:spcPct val="115000"/>
                        </a:lnSpc>
                        <a:spcAft>
                          <a:spcPts val="0"/>
                        </a:spcAft>
                      </a:pPr>
                      <a:r>
                        <a:rPr lang="es-ES" sz="600" dirty="0">
                          <a:effectLst/>
                        </a:rPr>
                        <a:t>¿Qué materiales son sustentables en el  medio geográfico a trabajar el escudo IZ?</a:t>
                      </a:r>
                    </a:p>
                    <a:p>
                      <a:pPr>
                        <a:lnSpc>
                          <a:spcPct val="115000"/>
                        </a:lnSpc>
                        <a:spcAft>
                          <a:spcPts val="0"/>
                        </a:spcAft>
                      </a:pPr>
                      <a:r>
                        <a:rPr lang="es-ES" sz="600" dirty="0">
                          <a:effectLst/>
                        </a:rPr>
                        <a:t>¿Qué métodos de escalas espaciales existen y pueden ser utilizadas en el proyecto?</a:t>
                      </a:r>
                    </a:p>
                    <a:p>
                      <a:pPr>
                        <a:lnSpc>
                          <a:spcPct val="115000"/>
                        </a:lnSpc>
                        <a:spcAft>
                          <a:spcPts val="0"/>
                        </a:spcAft>
                      </a:pPr>
                      <a:r>
                        <a:rPr lang="es-ES" sz="600" dirty="0">
                          <a:effectLst/>
                        </a:rPr>
                        <a:t> </a:t>
                      </a:r>
                      <a:r>
                        <a:rPr lang="es-ES" sz="600" dirty="0" smtClean="0">
                          <a:effectLst/>
                        </a:rPr>
                        <a:t>Orientación</a:t>
                      </a:r>
                      <a:endParaRPr lang="es-ES" sz="600" dirty="0">
                        <a:effectLst/>
                      </a:endParaRPr>
                    </a:p>
                    <a:p>
                      <a:pPr>
                        <a:lnSpc>
                          <a:spcPct val="115000"/>
                        </a:lnSpc>
                        <a:spcAft>
                          <a:spcPts val="0"/>
                        </a:spcAft>
                      </a:pPr>
                      <a:r>
                        <a:rPr lang="es-ES" sz="600" dirty="0">
                          <a:effectLst/>
                        </a:rPr>
                        <a:t> </a:t>
                      </a:r>
                      <a:r>
                        <a:rPr lang="es-ES" sz="600" dirty="0" smtClean="0">
                          <a:effectLst/>
                        </a:rPr>
                        <a:t>¿</a:t>
                      </a:r>
                      <a:r>
                        <a:rPr lang="es-ES" sz="600" dirty="0">
                          <a:effectLst/>
                        </a:rPr>
                        <a:t>Cómo lograr una identidad escolar a través de un proyecto sustentable en mi escuela</a:t>
                      </a:r>
                      <a:r>
                        <a:rPr lang="es-ES" sz="600" dirty="0" smtClean="0">
                          <a:effectLst/>
                        </a:rPr>
                        <a:t>?</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r h="389808">
                <a:tc>
                  <a:txBody>
                    <a:bodyPr/>
                    <a:lstStyle/>
                    <a:p>
                      <a:pPr marL="275590" indent="-180340">
                        <a:lnSpc>
                          <a:spcPct val="115000"/>
                        </a:lnSpc>
                        <a:spcAft>
                          <a:spcPts val="0"/>
                        </a:spcAft>
                      </a:pPr>
                      <a:r>
                        <a:rPr lang="es-ES" sz="600" dirty="0">
                          <a:effectLst/>
                        </a:rPr>
                        <a:t>2. Despertar el interés (detonar).</a:t>
                      </a:r>
                    </a:p>
                    <a:p>
                      <a:pPr marL="270510" indent="-180340">
                        <a:lnSpc>
                          <a:spcPct val="115000"/>
                        </a:lnSpc>
                        <a:spcAft>
                          <a:spcPts val="0"/>
                        </a:spcAft>
                      </a:pPr>
                      <a:r>
                        <a:rPr lang="es-ES" sz="600" dirty="0">
                          <a:effectLst/>
                        </a:rPr>
                        <a:t>    Estrategias para involucrar a los estudiantes con la problemática planteada, en el salón de </a:t>
                      </a:r>
                      <a:r>
                        <a:rPr lang="es-ES" sz="600" dirty="0" smtClean="0">
                          <a:effectLst/>
                        </a:rPr>
                        <a:t>clase  </a:t>
                      </a:r>
                      <a:endParaRPr lang="es-ES" sz="600" dirty="0">
                        <a:effectLst/>
                      </a:endParaRPr>
                    </a:p>
                    <a:p>
                      <a:pPr marL="275590" indent="-180340">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15559" marR="15559" marT="15559" marB="15559"/>
                </a:tc>
                <a:tc gridSpan="3">
                  <a:txBody>
                    <a:bodyPr/>
                    <a:lstStyle/>
                    <a:p>
                      <a:pPr>
                        <a:lnSpc>
                          <a:spcPct val="115000"/>
                        </a:lnSpc>
                        <a:spcAft>
                          <a:spcPts val="0"/>
                        </a:spcAft>
                      </a:pPr>
                      <a:r>
                        <a:rPr lang="es-ES" sz="600" dirty="0">
                          <a:effectLst/>
                        </a:rPr>
                        <a:t>Motivando al alumno haciéndole ver que la problemática planteada  tiene relación con su entorno próximo y su trabajo le va a beneficiar de manera personal  haciendo más agradable su estancia en el colegio.</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r h="945331">
                <a:tc>
                  <a:txBody>
                    <a:bodyPr/>
                    <a:lstStyle/>
                    <a:p>
                      <a:pPr marL="275590" indent="-180340">
                        <a:lnSpc>
                          <a:spcPct val="115000"/>
                        </a:lnSpc>
                        <a:spcAft>
                          <a:spcPts val="0"/>
                        </a:spcAft>
                      </a:pPr>
                      <a:r>
                        <a:rPr lang="es-ES" sz="600" dirty="0">
                          <a:effectLst/>
                        </a:rPr>
                        <a:t>3. Recopilar información a través de la investigación.</a:t>
                      </a:r>
                    </a:p>
                    <a:p>
                      <a:pPr marL="270510" indent="-175260">
                        <a:lnSpc>
                          <a:spcPct val="115000"/>
                        </a:lnSpc>
                        <a:spcAft>
                          <a:spcPts val="0"/>
                        </a:spcAft>
                      </a:pPr>
                      <a:r>
                        <a:rPr lang="es-ES" sz="600" dirty="0">
                          <a:effectLst/>
                        </a:rPr>
                        <a:t>    Propuestas a investigar y sus fuentes. </a:t>
                      </a:r>
                      <a:endParaRPr lang="es-ES" sz="600" dirty="0">
                        <a:solidFill>
                          <a:srgbClr val="000000"/>
                        </a:solidFill>
                        <a:effectLst/>
                        <a:latin typeface="Arial"/>
                        <a:ea typeface="Arial"/>
                      </a:endParaRPr>
                    </a:p>
                  </a:txBody>
                  <a:tcPr marL="15559" marR="15559" marT="15559" marB="15559"/>
                </a:tc>
                <a:tc>
                  <a:txBody>
                    <a:bodyPr/>
                    <a:lstStyle/>
                    <a:p>
                      <a:pPr>
                        <a:lnSpc>
                          <a:spcPct val="115000"/>
                        </a:lnSpc>
                        <a:spcAft>
                          <a:spcPts val="0"/>
                        </a:spcAft>
                      </a:pPr>
                      <a:r>
                        <a:rPr lang="es-ES" sz="600" dirty="0">
                          <a:effectLst/>
                        </a:rPr>
                        <a:t>Métodos para generar ángulos .</a:t>
                      </a:r>
                    </a:p>
                    <a:p>
                      <a:pPr>
                        <a:lnSpc>
                          <a:spcPct val="115000"/>
                        </a:lnSpc>
                        <a:spcAft>
                          <a:spcPts val="0"/>
                        </a:spcAft>
                      </a:pPr>
                      <a:r>
                        <a:rPr lang="es-ES" sz="600" dirty="0">
                          <a:effectLst/>
                        </a:rPr>
                        <a:t> </a:t>
                      </a:r>
                    </a:p>
                    <a:p>
                      <a:pPr>
                        <a:lnSpc>
                          <a:spcPct val="115000"/>
                        </a:lnSpc>
                        <a:spcAft>
                          <a:spcPts val="0"/>
                        </a:spcAft>
                      </a:pPr>
                      <a:r>
                        <a:rPr lang="es-ES" sz="600" dirty="0">
                          <a:effectLst/>
                        </a:rPr>
                        <a:t>Métodos para cálculo de áreas y perímetros.</a:t>
                      </a:r>
                    </a:p>
                    <a:p>
                      <a:pPr>
                        <a:lnSpc>
                          <a:spcPct val="115000"/>
                        </a:lnSpc>
                        <a:spcAft>
                          <a:spcPts val="0"/>
                        </a:spcAft>
                      </a:pPr>
                      <a:r>
                        <a:rPr lang="es-ES" sz="600" dirty="0">
                          <a:effectLst/>
                        </a:rPr>
                        <a:t> </a:t>
                      </a:r>
                    </a:p>
                    <a:p>
                      <a:pPr>
                        <a:lnSpc>
                          <a:spcPct val="115000"/>
                        </a:lnSpc>
                        <a:spcAft>
                          <a:spcPts val="0"/>
                        </a:spcAft>
                      </a:pPr>
                      <a:r>
                        <a:rPr lang="es-ES" sz="600" dirty="0">
                          <a:effectLst/>
                        </a:rPr>
                        <a:t>Diseño de Circuitos eléctricos.</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Fuentes bibliográficas</a:t>
                      </a:r>
                    </a:p>
                    <a:p>
                      <a:pPr>
                        <a:lnSpc>
                          <a:spcPct val="115000"/>
                        </a:lnSpc>
                        <a:spcAft>
                          <a:spcPts val="0"/>
                        </a:spcAft>
                      </a:pPr>
                      <a:r>
                        <a:rPr lang="es-ES" sz="600" dirty="0">
                          <a:effectLst/>
                        </a:rPr>
                        <a:t>Revistas científicas</a:t>
                      </a:r>
                    </a:p>
                    <a:p>
                      <a:pPr>
                        <a:lnSpc>
                          <a:spcPct val="115000"/>
                        </a:lnSpc>
                        <a:spcAft>
                          <a:spcPts val="0"/>
                        </a:spcAft>
                      </a:pPr>
                      <a:r>
                        <a:rPr lang="es-ES" sz="600" dirty="0" err="1" smtClean="0">
                          <a:effectLst/>
                        </a:rPr>
                        <a:t>Cibergrafía</a:t>
                      </a:r>
                      <a:r>
                        <a:rPr lang="es-ES" sz="600" dirty="0">
                          <a:effectLst/>
                        </a:rPr>
                        <a:t> </a:t>
                      </a:r>
                      <a:endParaRPr lang="es-ES" sz="600" dirty="0">
                        <a:solidFill>
                          <a:srgbClr val="000000"/>
                        </a:solidFill>
                        <a:effectLst/>
                        <a:latin typeface="Arial"/>
                        <a:ea typeface="Arial"/>
                      </a:endParaRPr>
                    </a:p>
                  </a:txBody>
                  <a:tcPr marL="15559" marR="15559" marT="15559" marB="15559"/>
                </a:tc>
                <a:tc>
                  <a:txBody>
                    <a:bodyPr/>
                    <a:lstStyle/>
                    <a:p>
                      <a:pPr>
                        <a:lnSpc>
                          <a:spcPct val="115000"/>
                        </a:lnSpc>
                        <a:spcAft>
                          <a:spcPts val="0"/>
                        </a:spcAft>
                      </a:pPr>
                      <a:r>
                        <a:rPr lang="es-ES" sz="600">
                          <a:effectLst/>
                        </a:rPr>
                        <a:t>Materiales sustentables según los medios geográficos.</a:t>
                      </a:r>
                    </a:p>
                    <a:p>
                      <a:pPr>
                        <a:lnSpc>
                          <a:spcPct val="115000"/>
                        </a:lnSpc>
                        <a:spcAft>
                          <a:spcPts val="0"/>
                        </a:spcAft>
                      </a:pPr>
                      <a:r>
                        <a:rPr lang="es-ES" sz="600">
                          <a:effectLst/>
                        </a:rPr>
                        <a:t> </a:t>
                      </a:r>
                    </a:p>
                    <a:p>
                      <a:pPr>
                        <a:lnSpc>
                          <a:spcPct val="115000"/>
                        </a:lnSpc>
                        <a:spcAft>
                          <a:spcPts val="0"/>
                        </a:spcAft>
                      </a:pPr>
                      <a:r>
                        <a:rPr lang="es-ES" sz="600">
                          <a:effectLst/>
                        </a:rPr>
                        <a:t>Métodos de escalas . </a:t>
                      </a:r>
                    </a:p>
                    <a:p>
                      <a:pPr>
                        <a:lnSpc>
                          <a:spcPct val="115000"/>
                        </a:lnSpc>
                        <a:spcAft>
                          <a:spcPts val="0"/>
                        </a:spcAft>
                      </a:pPr>
                      <a:r>
                        <a:rPr lang="es-ES" sz="600">
                          <a:effectLst/>
                        </a:rPr>
                        <a:t> </a:t>
                      </a:r>
                    </a:p>
                    <a:p>
                      <a:pPr>
                        <a:lnSpc>
                          <a:spcPct val="115000"/>
                        </a:lnSpc>
                        <a:spcAft>
                          <a:spcPts val="0"/>
                        </a:spcAft>
                      </a:pPr>
                      <a:r>
                        <a:rPr lang="es-ES" sz="600">
                          <a:effectLst/>
                        </a:rPr>
                        <a:t>Fuentes bibliográficas.</a:t>
                      </a:r>
                    </a:p>
                    <a:p>
                      <a:pPr>
                        <a:lnSpc>
                          <a:spcPct val="115000"/>
                        </a:lnSpc>
                        <a:spcAft>
                          <a:spcPts val="0"/>
                        </a:spcAft>
                      </a:pPr>
                      <a:r>
                        <a:rPr lang="es-ES" sz="600">
                          <a:effectLst/>
                        </a:rPr>
                        <a:t>Revistas científicas.</a:t>
                      </a:r>
                    </a:p>
                    <a:p>
                      <a:pPr>
                        <a:lnSpc>
                          <a:spcPct val="115000"/>
                        </a:lnSpc>
                        <a:spcAft>
                          <a:spcPts val="0"/>
                        </a:spcAft>
                      </a:pPr>
                      <a:r>
                        <a:rPr lang="es-ES" sz="600">
                          <a:effectLst/>
                        </a:rPr>
                        <a:t>Cibergrafía.</a:t>
                      </a:r>
                    </a:p>
                    <a:p>
                      <a:pPr>
                        <a:lnSpc>
                          <a:spcPct val="115000"/>
                        </a:lnSpc>
                        <a:spcAft>
                          <a:spcPts val="0"/>
                        </a:spcAft>
                      </a:pPr>
                      <a:r>
                        <a:rPr lang="es-ES" sz="600">
                          <a:effectLst/>
                        </a:rPr>
                        <a:t>Revistas científicas.</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15559" marR="15559" marT="15559" marB="15559"/>
                </a:tc>
                <a:tc>
                  <a:txBody>
                    <a:bodyPr/>
                    <a:lstStyle/>
                    <a:p>
                      <a:pPr>
                        <a:lnSpc>
                          <a:spcPct val="115000"/>
                        </a:lnSpc>
                        <a:spcAft>
                          <a:spcPts val="0"/>
                        </a:spcAft>
                      </a:pPr>
                      <a:r>
                        <a:rPr lang="es-ES" sz="600">
                          <a:effectLst/>
                        </a:rPr>
                        <a:t>Identidad escolar a través de proyectos.</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 </a:t>
                      </a:r>
                    </a:p>
                    <a:p>
                      <a:pPr>
                        <a:lnSpc>
                          <a:spcPct val="115000"/>
                        </a:lnSpc>
                        <a:spcAft>
                          <a:spcPts val="0"/>
                        </a:spcAft>
                      </a:pPr>
                      <a:r>
                        <a:rPr lang="es-ES" sz="600">
                          <a:effectLst/>
                        </a:rPr>
                        <a:t>Fuentes bibliográficas</a:t>
                      </a:r>
                    </a:p>
                    <a:p>
                      <a:pPr>
                        <a:lnSpc>
                          <a:spcPct val="115000"/>
                        </a:lnSpc>
                        <a:spcAft>
                          <a:spcPts val="0"/>
                        </a:spcAft>
                      </a:pPr>
                      <a:r>
                        <a:rPr lang="es-ES" sz="600">
                          <a:effectLst/>
                        </a:rPr>
                        <a:t>Cibergrafía</a:t>
                      </a:r>
                    </a:p>
                    <a:p>
                      <a:pPr>
                        <a:lnSpc>
                          <a:spcPct val="115000"/>
                        </a:lnSpc>
                        <a:spcAft>
                          <a:spcPts val="0"/>
                        </a:spcAft>
                      </a:pPr>
                      <a:r>
                        <a:rPr lang="es-ES" sz="600">
                          <a:effectLst/>
                        </a:rPr>
                        <a:t> </a:t>
                      </a:r>
                      <a:endParaRPr lang="es-ES" sz="600">
                        <a:solidFill>
                          <a:srgbClr val="000000"/>
                        </a:solidFill>
                        <a:effectLst/>
                        <a:latin typeface="Arial"/>
                        <a:ea typeface="Arial"/>
                      </a:endParaRPr>
                    </a:p>
                  </a:txBody>
                  <a:tcPr marL="15559" marR="15559" marT="15559" marB="15559"/>
                </a:tc>
              </a:tr>
              <a:tr h="945331">
                <a:tc>
                  <a:txBody>
                    <a:bodyPr/>
                    <a:lstStyle/>
                    <a:p>
                      <a:pPr marL="275590" indent="-180340">
                        <a:lnSpc>
                          <a:spcPct val="115000"/>
                        </a:lnSpc>
                        <a:spcAft>
                          <a:spcPts val="0"/>
                        </a:spcAft>
                      </a:pPr>
                      <a:r>
                        <a:rPr lang="es-ES" sz="600" dirty="0">
                          <a:effectLst/>
                        </a:rPr>
                        <a:t>4. Organizar la información.</a:t>
                      </a:r>
                    </a:p>
                    <a:p>
                      <a:pPr marL="275590" indent="-180340">
                        <a:lnSpc>
                          <a:spcPct val="115000"/>
                        </a:lnSpc>
                        <a:spcAft>
                          <a:spcPts val="0"/>
                        </a:spcAft>
                      </a:pPr>
                      <a:r>
                        <a:rPr lang="es-ES" sz="600" dirty="0">
                          <a:effectLst/>
                        </a:rPr>
                        <a:t>    Implica:</a:t>
                      </a:r>
                    </a:p>
                    <a:p>
                      <a:pPr marL="275590" indent="-180340">
                        <a:lnSpc>
                          <a:spcPct val="115000"/>
                        </a:lnSpc>
                        <a:spcAft>
                          <a:spcPts val="0"/>
                        </a:spcAft>
                      </a:pPr>
                      <a:r>
                        <a:rPr lang="es-ES" sz="600" dirty="0">
                          <a:effectLst/>
                        </a:rPr>
                        <a:t>    clasificación de datos obtenidos,</a:t>
                      </a:r>
                    </a:p>
                    <a:p>
                      <a:pPr marL="275590" indent="-180340">
                        <a:lnSpc>
                          <a:spcPct val="115000"/>
                        </a:lnSpc>
                        <a:spcAft>
                          <a:spcPts val="0"/>
                        </a:spcAft>
                      </a:pPr>
                      <a:r>
                        <a:rPr lang="es-ES" sz="600" dirty="0">
                          <a:effectLst/>
                        </a:rPr>
                        <a:t>    análisis de los datos obtenidos,            registro de la información.</a:t>
                      </a:r>
                    </a:p>
                    <a:p>
                      <a:pPr marL="275590" indent="-180340">
                        <a:lnSpc>
                          <a:spcPct val="115000"/>
                        </a:lnSpc>
                        <a:spcAft>
                          <a:spcPts val="0"/>
                        </a:spcAft>
                      </a:pPr>
                      <a:r>
                        <a:rPr lang="es-ES" sz="600" dirty="0">
                          <a:effectLst/>
                        </a:rPr>
                        <a:t>    conclusiones por disciplina,</a:t>
                      </a:r>
                    </a:p>
                    <a:p>
                      <a:pPr marL="275590" indent="-180340">
                        <a:lnSpc>
                          <a:spcPct val="115000"/>
                        </a:lnSpc>
                        <a:spcAft>
                          <a:spcPts val="0"/>
                        </a:spcAft>
                      </a:pPr>
                      <a:r>
                        <a:rPr lang="es-ES" sz="600" dirty="0">
                          <a:effectLst/>
                        </a:rPr>
                        <a:t>    conclusiones conjuntas.</a:t>
                      </a:r>
                    </a:p>
                    <a:p>
                      <a:pPr marL="275590" indent="-180340">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15559" marR="15559" marT="15559" marB="15559"/>
                </a:tc>
                <a:tc gridSpan="3">
                  <a:txBody>
                    <a:bodyPr/>
                    <a:lstStyle/>
                    <a:p>
                      <a:pPr marL="342900" lvl="0" indent="-342900">
                        <a:lnSpc>
                          <a:spcPct val="115000"/>
                        </a:lnSpc>
                        <a:spcAft>
                          <a:spcPts val="0"/>
                        </a:spcAft>
                        <a:buFont typeface="Century Gothic"/>
                        <a:buChar char="-"/>
                      </a:pPr>
                      <a:r>
                        <a:rPr lang="es-ES" sz="600" dirty="0">
                          <a:effectLst/>
                        </a:rPr>
                        <a:t>Investigación documental</a:t>
                      </a:r>
                    </a:p>
                    <a:p>
                      <a:pPr marL="342900" lvl="0" indent="-342900">
                        <a:lnSpc>
                          <a:spcPct val="115000"/>
                        </a:lnSpc>
                        <a:spcAft>
                          <a:spcPts val="0"/>
                        </a:spcAft>
                        <a:buFont typeface="Century Gothic"/>
                        <a:buChar char="-"/>
                      </a:pPr>
                      <a:r>
                        <a:rPr lang="es-ES" sz="600" dirty="0">
                          <a:effectLst/>
                        </a:rPr>
                        <a:t>Marco teórico</a:t>
                      </a:r>
                    </a:p>
                    <a:p>
                      <a:pPr marL="342900" lvl="0" indent="-342900">
                        <a:lnSpc>
                          <a:spcPct val="115000"/>
                        </a:lnSpc>
                        <a:spcAft>
                          <a:spcPts val="0"/>
                        </a:spcAft>
                        <a:buFont typeface="Century Gothic"/>
                        <a:buChar char="-"/>
                      </a:pPr>
                      <a:r>
                        <a:rPr lang="es-ES" sz="600" dirty="0">
                          <a:effectLst/>
                        </a:rPr>
                        <a:t>Resumen y síntesis de la información</a:t>
                      </a:r>
                    </a:p>
                    <a:p>
                      <a:pPr marL="342900" lvl="0" indent="-342900">
                        <a:lnSpc>
                          <a:spcPct val="115000"/>
                        </a:lnSpc>
                        <a:spcAft>
                          <a:spcPts val="0"/>
                        </a:spcAft>
                        <a:buFont typeface="Century Gothic"/>
                        <a:buChar char="-"/>
                      </a:pPr>
                      <a:r>
                        <a:rPr lang="es-ES" sz="600" dirty="0">
                          <a:effectLst/>
                        </a:rPr>
                        <a:t>Uso de </a:t>
                      </a:r>
                      <a:r>
                        <a:rPr lang="es-ES" sz="600" dirty="0" smtClean="0">
                          <a:effectLst/>
                        </a:rPr>
                        <a:t>infografía</a:t>
                      </a:r>
                      <a:r>
                        <a:rPr lang="es-ES" sz="600" dirty="0">
                          <a:effectLst/>
                        </a:rPr>
                        <a:t> </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r h="945331">
                <a:tc>
                  <a:txBody>
                    <a:bodyPr/>
                    <a:lstStyle/>
                    <a:p>
                      <a:pPr marL="90170">
                        <a:lnSpc>
                          <a:spcPct val="115000"/>
                        </a:lnSpc>
                        <a:spcAft>
                          <a:spcPts val="0"/>
                        </a:spcAft>
                        <a:tabLst>
                          <a:tab pos="270510" algn="l"/>
                        </a:tabLst>
                      </a:pPr>
                      <a:r>
                        <a:rPr lang="es-ES" sz="600" dirty="0">
                          <a:effectLst/>
                        </a:rPr>
                        <a:t>5.  Llegar a conclusiones parciales</a:t>
                      </a:r>
                    </a:p>
                    <a:p>
                      <a:pPr marL="90170">
                        <a:lnSpc>
                          <a:spcPct val="115000"/>
                        </a:lnSpc>
                        <a:spcAft>
                          <a:spcPts val="0"/>
                        </a:spcAft>
                      </a:pPr>
                      <a:r>
                        <a:rPr lang="es-ES" sz="600" dirty="0">
                          <a:effectLst/>
                        </a:rPr>
                        <a:t>     (por disciplina).</a:t>
                      </a:r>
                    </a:p>
                    <a:p>
                      <a:pPr marL="90170">
                        <a:lnSpc>
                          <a:spcPct val="115000"/>
                        </a:lnSpc>
                        <a:spcAft>
                          <a:spcPts val="0"/>
                        </a:spcAft>
                      </a:pPr>
                      <a:r>
                        <a:rPr lang="es-ES" sz="600" dirty="0">
                          <a:effectLst/>
                        </a:rPr>
                        <a:t>     Preguntas útiles para el </a:t>
                      </a:r>
                    </a:p>
                    <a:p>
                      <a:pPr marL="90170">
                        <a:lnSpc>
                          <a:spcPct val="115000"/>
                        </a:lnSpc>
                        <a:spcAft>
                          <a:spcPts val="0"/>
                        </a:spcAft>
                      </a:pPr>
                      <a:r>
                        <a:rPr lang="es-ES" sz="600" dirty="0">
                          <a:effectLst/>
                        </a:rPr>
                        <a:t>     proyecto, de tal forma que lo </a:t>
                      </a:r>
                    </a:p>
                    <a:p>
                      <a:pPr marL="90170">
                        <a:lnSpc>
                          <a:spcPct val="115000"/>
                        </a:lnSpc>
                        <a:spcAft>
                          <a:spcPts val="0"/>
                        </a:spcAft>
                      </a:pPr>
                      <a:r>
                        <a:rPr lang="es-ES" sz="600" dirty="0">
                          <a:effectLst/>
                        </a:rPr>
                        <a:t>     aclaren, describan o descifren  </a:t>
                      </a:r>
                    </a:p>
                    <a:p>
                      <a:pPr marL="90170">
                        <a:lnSpc>
                          <a:spcPct val="115000"/>
                        </a:lnSpc>
                        <a:spcAft>
                          <a:spcPts val="0"/>
                        </a:spcAft>
                      </a:pPr>
                      <a:r>
                        <a:rPr lang="es-ES" sz="600" dirty="0">
                          <a:effectLst/>
                        </a:rPr>
                        <a:t>    (para la  reflexión colaborativa</a:t>
                      </a:r>
                    </a:p>
                    <a:p>
                      <a:pPr marL="90170">
                        <a:lnSpc>
                          <a:spcPct val="115000"/>
                        </a:lnSpc>
                        <a:spcAft>
                          <a:spcPts val="0"/>
                        </a:spcAft>
                      </a:pPr>
                      <a:r>
                        <a:rPr lang="es-ES" sz="600" dirty="0">
                          <a:effectLst/>
                        </a:rPr>
                        <a:t>     de los estudiantes</a:t>
                      </a:r>
                      <a:r>
                        <a:rPr lang="es-ES" sz="600" dirty="0" smtClean="0">
                          <a:effectLst/>
                        </a:rPr>
                        <a:t>).</a:t>
                      </a:r>
                    </a:p>
                    <a:p>
                      <a:pPr marL="90170">
                        <a:lnSpc>
                          <a:spcPct val="115000"/>
                        </a:lnSpc>
                        <a:spcAft>
                          <a:spcPts val="0"/>
                        </a:spcAft>
                      </a:pPr>
                      <a:r>
                        <a:rPr lang="es-ES" sz="600" dirty="0" smtClean="0">
                          <a:effectLst/>
                        </a:rPr>
                        <a:t>     </a:t>
                      </a:r>
                      <a:r>
                        <a:rPr lang="es-ES" sz="600" dirty="0">
                          <a:effectLst/>
                        </a:rPr>
                        <a:t>¿Cómo se lograrán</a:t>
                      </a:r>
                      <a:r>
                        <a:rPr lang="es-ES" sz="600" dirty="0" smtClean="0">
                          <a:effectLst/>
                        </a:rPr>
                        <a:t>?</a:t>
                      </a:r>
                      <a:endParaRPr lang="es-ES" sz="600" dirty="0">
                        <a:solidFill>
                          <a:srgbClr val="000000"/>
                        </a:solidFill>
                        <a:effectLst/>
                        <a:latin typeface="Arial"/>
                        <a:ea typeface="Arial"/>
                      </a:endParaRPr>
                    </a:p>
                  </a:txBody>
                  <a:tcPr marL="15559" marR="15559" marT="15559" marB="15559"/>
                </a:tc>
                <a:tc gridSpan="3">
                  <a:txBody>
                    <a:bodyPr/>
                    <a:lstStyle/>
                    <a:p>
                      <a:pPr marL="342900" lvl="0" indent="-342900">
                        <a:lnSpc>
                          <a:spcPct val="115000"/>
                        </a:lnSpc>
                        <a:spcAft>
                          <a:spcPts val="0"/>
                        </a:spcAft>
                        <a:buFont typeface="Century Gothic"/>
                        <a:buChar char="-"/>
                      </a:pPr>
                      <a:r>
                        <a:rPr lang="es-ES" sz="600" dirty="0">
                          <a:effectLst/>
                        </a:rPr>
                        <a:t>Mediante un cronograma de actividades (programadas)</a:t>
                      </a:r>
                    </a:p>
                    <a:p>
                      <a:pPr marL="342900" lvl="0" indent="-342900">
                        <a:lnSpc>
                          <a:spcPct val="115000"/>
                        </a:lnSpc>
                        <a:spcAft>
                          <a:spcPts val="0"/>
                        </a:spcAft>
                        <a:buFont typeface="Century Gothic"/>
                        <a:buChar char="-"/>
                      </a:pPr>
                      <a:r>
                        <a:rPr lang="es-ES" sz="600" dirty="0">
                          <a:effectLst/>
                        </a:rPr>
                        <a:t>Mediante el desarrollo de las actividades programadas</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r h="1037918">
                <a:tc>
                  <a:txBody>
                    <a:bodyPr/>
                    <a:lstStyle/>
                    <a:p>
                      <a:pPr indent="-269875">
                        <a:lnSpc>
                          <a:spcPct val="115000"/>
                        </a:lnSpc>
                        <a:spcAft>
                          <a:spcPts val="0"/>
                        </a:spcAft>
                      </a:pPr>
                      <a:r>
                        <a:rPr lang="es-ES" sz="600" dirty="0">
                          <a:effectLst/>
                        </a:rPr>
                        <a:t>6. Conectar.</a:t>
                      </a:r>
                    </a:p>
                    <a:p>
                      <a:pPr indent="-269875">
                        <a:lnSpc>
                          <a:spcPct val="115000"/>
                        </a:lnSpc>
                        <a:spcAft>
                          <a:spcPts val="0"/>
                        </a:spcAft>
                        <a:tabLst>
                          <a:tab pos="270510" algn="l"/>
                        </a:tabLst>
                      </a:pPr>
                      <a:r>
                        <a:rPr lang="es-ES" sz="600" dirty="0">
                          <a:effectLst/>
                        </a:rPr>
                        <a:t>    ¿De qué manera  las </a:t>
                      </a:r>
                    </a:p>
                    <a:p>
                      <a:pPr indent="-269875">
                        <a:lnSpc>
                          <a:spcPct val="115000"/>
                        </a:lnSpc>
                        <a:spcAft>
                          <a:spcPts val="0"/>
                        </a:spcAft>
                        <a:tabLst>
                          <a:tab pos="270510" algn="l"/>
                        </a:tabLst>
                      </a:pPr>
                      <a:r>
                        <a:rPr lang="es-ES" sz="600" dirty="0">
                          <a:effectLst/>
                        </a:rPr>
                        <a:t>     conclusiones de cada disciplina</a:t>
                      </a:r>
                    </a:p>
                    <a:p>
                      <a:pPr indent="-269875">
                        <a:lnSpc>
                          <a:spcPct val="115000"/>
                        </a:lnSpc>
                        <a:spcAft>
                          <a:spcPts val="0"/>
                        </a:spcAft>
                        <a:tabLst>
                          <a:tab pos="270510" algn="l"/>
                        </a:tabLst>
                      </a:pPr>
                      <a:r>
                        <a:rPr lang="es-ES" sz="600" dirty="0">
                          <a:effectLst/>
                        </a:rPr>
                        <a:t>     se vincularán, para dar respuesta</a:t>
                      </a:r>
                    </a:p>
                    <a:p>
                      <a:pPr indent="-269875">
                        <a:lnSpc>
                          <a:spcPct val="115000"/>
                        </a:lnSpc>
                        <a:spcAft>
                          <a:spcPts val="0"/>
                        </a:spcAft>
                        <a:tabLst>
                          <a:tab pos="270510" algn="l"/>
                        </a:tabLst>
                      </a:pPr>
                      <a:r>
                        <a:rPr lang="es-ES" sz="600" dirty="0">
                          <a:effectLst/>
                        </a:rPr>
                        <a:t>     a  la pregunta disparadora del</a:t>
                      </a:r>
                    </a:p>
                    <a:p>
                      <a:pPr indent="-269875">
                        <a:lnSpc>
                          <a:spcPct val="115000"/>
                        </a:lnSpc>
                        <a:spcAft>
                          <a:spcPts val="0"/>
                        </a:spcAft>
                        <a:tabLst>
                          <a:tab pos="270510" algn="l"/>
                        </a:tabLst>
                      </a:pPr>
                      <a:r>
                        <a:rPr lang="es-ES" sz="600" dirty="0">
                          <a:effectLst/>
                        </a:rPr>
                        <a:t>     proyecto? </a:t>
                      </a:r>
                    </a:p>
                    <a:p>
                      <a:pPr indent="-269875">
                        <a:lnSpc>
                          <a:spcPct val="115000"/>
                        </a:lnSpc>
                        <a:spcAft>
                          <a:spcPts val="0"/>
                        </a:spcAft>
                        <a:tabLst>
                          <a:tab pos="270510" algn="l"/>
                        </a:tabLst>
                      </a:pPr>
                      <a:r>
                        <a:rPr lang="es-ES" sz="600" dirty="0">
                          <a:effectLst/>
                        </a:rPr>
                        <a:t>     ¿Cuál será la   estrategia o</a:t>
                      </a:r>
                    </a:p>
                    <a:p>
                      <a:pPr indent="-269875">
                        <a:lnSpc>
                          <a:spcPct val="115000"/>
                        </a:lnSpc>
                        <a:spcAft>
                          <a:spcPts val="0"/>
                        </a:spcAft>
                        <a:tabLst>
                          <a:tab pos="270510" algn="l"/>
                        </a:tabLst>
                      </a:pPr>
                      <a:r>
                        <a:rPr lang="es-ES" sz="600" dirty="0">
                          <a:effectLst/>
                        </a:rPr>
                        <a:t>     actividad  que se utilizará para </a:t>
                      </a:r>
                    </a:p>
                    <a:p>
                      <a:pPr indent="-269875">
                        <a:lnSpc>
                          <a:spcPct val="115000"/>
                        </a:lnSpc>
                        <a:spcAft>
                          <a:spcPts val="0"/>
                        </a:spcAft>
                        <a:tabLst>
                          <a:tab pos="270510" algn="l"/>
                        </a:tabLst>
                      </a:pPr>
                      <a:r>
                        <a:rPr lang="es-ES" sz="600" dirty="0">
                          <a:effectLst/>
                        </a:rPr>
                        <a:t>     lograr que haya conciencia de </a:t>
                      </a:r>
                    </a:p>
                    <a:p>
                      <a:pPr marL="270510" indent="-180340">
                        <a:lnSpc>
                          <a:spcPct val="115000"/>
                        </a:lnSpc>
                        <a:spcAft>
                          <a:spcPts val="0"/>
                        </a:spcAft>
                        <a:tabLst>
                          <a:tab pos="270510" algn="l"/>
                        </a:tabLst>
                      </a:pPr>
                      <a:r>
                        <a:rPr lang="es-ES" sz="600" dirty="0">
                          <a:effectLst/>
                        </a:rPr>
                        <a:t>     ello</a:t>
                      </a:r>
                      <a:r>
                        <a:rPr lang="es-ES" sz="600" dirty="0" smtClean="0">
                          <a:effectLst/>
                        </a:rPr>
                        <a:t>?</a:t>
                      </a:r>
                      <a:endParaRPr lang="es-ES" sz="600" dirty="0">
                        <a:solidFill>
                          <a:srgbClr val="000000"/>
                        </a:solidFill>
                        <a:effectLst/>
                        <a:latin typeface="Arial"/>
                        <a:ea typeface="Arial"/>
                      </a:endParaRPr>
                    </a:p>
                  </a:txBody>
                  <a:tcPr marL="15559" marR="15559" marT="15559" marB="15559"/>
                </a:tc>
                <a:tc gridSpan="3">
                  <a:txBody>
                    <a:bodyPr/>
                    <a:lstStyle/>
                    <a:p>
                      <a:pPr>
                        <a:lnSpc>
                          <a:spcPct val="115000"/>
                        </a:lnSpc>
                        <a:spcAft>
                          <a:spcPts val="0"/>
                        </a:spcAft>
                      </a:pPr>
                      <a:r>
                        <a:rPr lang="es-ES" sz="600" dirty="0">
                          <a:effectLst/>
                        </a:rPr>
                        <a:t> </a:t>
                      </a:r>
                    </a:p>
                    <a:p>
                      <a:pPr>
                        <a:lnSpc>
                          <a:spcPct val="115000"/>
                        </a:lnSpc>
                        <a:spcAft>
                          <a:spcPts val="0"/>
                        </a:spcAft>
                      </a:pPr>
                      <a:r>
                        <a:rPr lang="es-ES" sz="600" dirty="0">
                          <a:effectLst/>
                        </a:rPr>
                        <a:t>Mediante el diseño y elaboración del escudo institucional e iluminación del mismo, mediante las actividades programadas (diseño, participación activa)</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p>
                    <a:p>
                      <a:pPr>
                        <a:lnSpc>
                          <a:spcPct val="115000"/>
                        </a:lnSpc>
                        <a:spcAft>
                          <a:spcPts val="0"/>
                        </a:spcAft>
                      </a:pPr>
                      <a:r>
                        <a:rPr lang="es-ES" sz="600" dirty="0">
                          <a:effectLst/>
                        </a:rPr>
                        <a:t> </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r h="389808">
                <a:tc>
                  <a:txBody>
                    <a:bodyPr/>
                    <a:lstStyle/>
                    <a:p>
                      <a:pPr>
                        <a:lnSpc>
                          <a:spcPct val="115000"/>
                        </a:lnSpc>
                        <a:spcAft>
                          <a:spcPts val="0"/>
                        </a:spcAft>
                      </a:pPr>
                      <a:r>
                        <a:rPr lang="es-ES" sz="600">
                          <a:effectLst/>
                        </a:rPr>
                        <a:t>  7. Evaluar la información generada.</a:t>
                      </a:r>
                    </a:p>
                    <a:p>
                      <a:pPr marL="270510">
                        <a:lnSpc>
                          <a:spcPct val="115000"/>
                        </a:lnSpc>
                        <a:spcAft>
                          <a:spcPts val="0"/>
                        </a:spcAft>
                      </a:pPr>
                      <a:r>
                        <a:rPr lang="es-ES" sz="600">
                          <a:effectLst/>
                        </a:rPr>
                        <a:t>¿Qué otras investigaciones o asignaturas se pueden  proponer para complementar el proyecto?</a:t>
                      </a:r>
                    </a:p>
                    <a:p>
                      <a:pPr marL="270510">
                        <a:lnSpc>
                          <a:spcPct val="115000"/>
                        </a:lnSpc>
                        <a:spcAft>
                          <a:spcPts val="0"/>
                        </a:spcAft>
                      </a:pPr>
                      <a:r>
                        <a:rPr lang="es-ES" sz="600">
                          <a:effectLst/>
                        </a:rPr>
                        <a:t> </a:t>
                      </a:r>
                      <a:endParaRPr lang="es-ES" sz="600">
                        <a:solidFill>
                          <a:srgbClr val="000000"/>
                        </a:solidFill>
                        <a:effectLst/>
                        <a:latin typeface="Arial"/>
                        <a:ea typeface="Arial"/>
                      </a:endParaRPr>
                    </a:p>
                  </a:txBody>
                  <a:tcPr marL="15559" marR="15559" marT="15559" marB="15559"/>
                </a:tc>
                <a:tc gridSpan="3">
                  <a:txBody>
                    <a:bodyPr/>
                    <a:lstStyle/>
                    <a:p>
                      <a:pPr>
                        <a:lnSpc>
                          <a:spcPct val="115000"/>
                        </a:lnSpc>
                        <a:spcAft>
                          <a:spcPts val="0"/>
                        </a:spcAft>
                      </a:pPr>
                      <a:r>
                        <a:rPr lang="es-ES" sz="600" dirty="0">
                          <a:effectLst/>
                        </a:rPr>
                        <a:t>Extrapolar el proyecto a otras áreas del colegio pudiendo hacer variaciones en caso necesario .</a:t>
                      </a:r>
                      <a:endParaRPr lang="es-ES" sz="600" dirty="0">
                        <a:solidFill>
                          <a:srgbClr val="000000"/>
                        </a:solidFill>
                        <a:effectLst/>
                        <a:latin typeface="Arial"/>
                        <a:ea typeface="Arial"/>
                      </a:endParaRPr>
                    </a:p>
                  </a:txBody>
                  <a:tcPr marL="15559" marR="15559" marT="15559" marB="15559"/>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749401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632155" y="406880"/>
            <a:ext cx="6096000" cy="276999"/>
          </a:xfrm>
          <a:prstGeom prst="rect">
            <a:avLst/>
          </a:prstGeom>
        </p:spPr>
        <p:txBody>
          <a:bodyPr>
            <a:spAutoFit/>
          </a:bodyPr>
          <a:lstStyle/>
          <a:p>
            <a:r>
              <a:rPr lang="es-ES" sz="1200" b="1" dirty="0">
                <a:solidFill>
                  <a:prstClr val="black"/>
                </a:solidFill>
              </a:rPr>
              <a:t>VI. Tiempos que se dedicarán al proyecto cada semana.</a:t>
            </a:r>
            <a:r>
              <a:rPr lang="es-ES" sz="1200" dirty="0">
                <a:solidFill>
                  <a:prstClr val="black"/>
                </a:solidFill>
              </a:rPr>
              <a:t> </a:t>
            </a:r>
          </a:p>
        </p:txBody>
      </p:sp>
      <p:graphicFrame>
        <p:nvGraphicFramePr>
          <p:cNvPr id="9" name="8 Tabla"/>
          <p:cNvGraphicFramePr>
            <a:graphicFrameLocks noGrp="1"/>
          </p:cNvGraphicFramePr>
          <p:nvPr>
            <p:extLst/>
          </p:nvPr>
        </p:nvGraphicFramePr>
        <p:xfrm>
          <a:off x="1528866" y="863060"/>
          <a:ext cx="8705850" cy="1217930"/>
        </p:xfrm>
        <a:graphic>
          <a:graphicData uri="http://schemas.openxmlformats.org/drawingml/2006/table">
            <a:tbl>
              <a:tblPr>
                <a:tableStyleId>{5C22544A-7EE6-4342-B048-85BDC9FD1C3A}</a:tableStyleId>
              </a:tblPr>
              <a:tblGrid>
                <a:gridCol w="4277349"/>
                <a:gridCol w="4428501"/>
              </a:tblGrid>
              <a:tr h="0">
                <a:tc>
                  <a:txBody>
                    <a:bodyPr/>
                    <a:lstStyle/>
                    <a:p>
                      <a:pPr marL="342900" lvl="0" indent="-342900" algn="ctr">
                        <a:lnSpc>
                          <a:spcPct val="115000"/>
                        </a:lnSpc>
                        <a:spcAft>
                          <a:spcPts val="0"/>
                        </a:spcAft>
                        <a:buFont typeface="+mj-lt"/>
                        <a:buAutoNum type="arabicPeriod"/>
                      </a:pPr>
                      <a:r>
                        <a:rPr lang="es-ES" sz="1100">
                          <a:effectLst/>
                        </a:rPr>
                        <a:t>¿Cuántas horas se trabajarán de manera  </a:t>
                      </a:r>
                    </a:p>
                    <a:p>
                      <a:pPr marL="457200" algn="ctr">
                        <a:lnSpc>
                          <a:spcPct val="115000"/>
                        </a:lnSpc>
                        <a:spcAft>
                          <a:spcPts val="0"/>
                        </a:spcAft>
                      </a:pPr>
                      <a:r>
                        <a:rPr lang="es-ES" sz="1100">
                          <a:effectLst/>
                        </a:rPr>
                        <a:t>disciplinaria ?</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2.  ¿Cuántas horas se trabajarán de manera interdisciplinaria?</a:t>
                      </a:r>
                    </a:p>
                    <a:p>
                      <a:pPr algn="ctr">
                        <a:lnSpc>
                          <a:spcPct val="115000"/>
                        </a:lnSpc>
                        <a:spcAft>
                          <a:spcPts val="0"/>
                        </a:spcAft>
                      </a:pPr>
                      <a:r>
                        <a:rPr lang="es-ES" sz="1100">
                          <a:effectLst/>
                        </a:rPr>
                        <a:t> </a:t>
                      </a:r>
                      <a:endParaRPr lang="es-ES" sz="1100">
                        <a:solidFill>
                          <a:srgbClr val="000000"/>
                        </a:solidFill>
                        <a:effectLst/>
                        <a:latin typeface="Arial"/>
                        <a:ea typeface="Arial"/>
                      </a:endParaRPr>
                    </a:p>
                  </a:txBody>
                  <a:tcPr marL="63500" marR="63500" marT="63500" marB="63500"/>
                </a:tc>
              </a:tr>
              <a:tr h="520700">
                <a:tc>
                  <a:txBody>
                    <a:bodyPr/>
                    <a:lstStyle/>
                    <a:p>
                      <a:pPr>
                        <a:lnSpc>
                          <a:spcPct val="115000"/>
                        </a:lnSpc>
                        <a:spcAft>
                          <a:spcPts val="0"/>
                        </a:spcAft>
                      </a:pPr>
                      <a:r>
                        <a:rPr lang="es-ES" sz="1100" dirty="0">
                          <a:effectLst/>
                        </a:rPr>
                        <a:t> </a:t>
                      </a:r>
                    </a:p>
                    <a:p>
                      <a:pPr>
                        <a:lnSpc>
                          <a:spcPct val="115000"/>
                        </a:lnSpc>
                        <a:spcAft>
                          <a:spcPts val="0"/>
                        </a:spcAft>
                      </a:pPr>
                      <a:r>
                        <a:rPr lang="es-ES" sz="1100" dirty="0">
                          <a:effectLst/>
                        </a:rPr>
                        <a:t>ANEXO 1</a:t>
                      </a:r>
                    </a:p>
                    <a:p>
                      <a:pPr>
                        <a:lnSpc>
                          <a:spcPct val="115000"/>
                        </a:lnSpc>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c>
                  <a:txBody>
                    <a:bodyPr/>
                    <a:lstStyle/>
                    <a:p>
                      <a:pPr>
                        <a:lnSpc>
                          <a:spcPct val="115000"/>
                        </a:lnSpc>
                        <a:spcAft>
                          <a:spcPts val="0"/>
                        </a:spcAft>
                      </a:pPr>
                      <a:r>
                        <a:rPr lang="es-ES" sz="1100" dirty="0">
                          <a:effectLst/>
                        </a:rPr>
                        <a:t> </a:t>
                      </a:r>
                    </a:p>
                    <a:p>
                      <a:pPr>
                        <a:lnSpc>
                          <a:spcPct val="115000"/>
                        </a:lnSpc>
                        <a:spcAft>
                          <a:spcPts val="0"/>
                        </a:spcAft>
                      </a:pPr>
                      <a:r>
                        <a:rPr lang="es-ES" sz="1100" dirty="0">
                          <a:effectLst/>
                        </a:rPr>
                        <a:t>ANEXO 1</a:t>
                      </a:r>
                      <a:endParaRPr lang="es-ES" sz="1100" dirty="0">
                        <a:solidFill>
                          <a:srgbClr val="000000"/>
                        </a:solidFill>
                        <a:effectLst/>
                        <a:latin typeface="Arial"/>
                        <a:ea typeface="Arial"/>
                      </a:endParaRPr>
                    </a:p>
                  </a:txBody>
                  <a:tcPr marL="63500" marR="63500" marT="63500" marB="63500"/>
                </a:tc>
              </a:tr>
            </a:tbl>
          </a:graphicData>
        </a:graphic>
      </p:graphicFrame>
      <p:sp>
        <p:nvSpPr>
          <p:cNvPr id="10" name="9 Rectángulo"/>
          <p:cNvSpPr/>
          <p:nvPr/>
        </p:nvSpPr>
        <p:spPr>
          <a:xfrm>
            <a:off x="1632155" y="2285689"/>
            <a:ext cx="3316934" cy="276999"/>
          </a:xfrm>
          <a:prstGeom prst="rect">
            <a:avLst/>
          </a:prstGeom>
        </p:spPr>
        <p:txBody>
          <a:bodyPr wrap="none">
            <a:spAutoFit/>
          </a:bodyPr>
          <a:lstStyle/>
          <a:p>
            <a:r>
              <a:rPr lang="es-ES" sz="1200" b="1" dirty="0">
                <a:solidFill>
                  <a:prstClr val="black"/>
                </a:solidFill>
              </a:rPr>
              <a:t>VII. Presentación del proyecto (producto).</a:t>
            </a:r>
            <a:endParaRPr lang="es-ES" sz="1200" dirty="0">
              <a:solidFill>
                <a:prstClr val="black"/>
              </a:solidFill>
            </a:endParaRPr>
          </a:p>
        </p:txBody>
      </p:sp>
      <p:graphicFrame>
        <p:nvGraphicFramePr>
          <p:cNvPr id="11" name="10 Tabla"/>
          <p:cNvGraphicFramePr>
            <a:graphicFrameLocks noGrp="1"/>
          </p:cNvGraphicFramePr>
          <p:nvPr>
            <p:extLst/>
          </p:nvPr>
        </p:nvGraphicFramePr>
        <p:xfrm>
          <a:off x="1528865" y="2785081"/>
          <a:ext cx="8705850" cy="2760218"/>
        </p:xfrm>
        <a:graphic>
          <a:graphicData uri="http://schemas.openxmlformats.org/drawingml/2006/table">
            <a:tbl>
              <a:tblPr>
                <a:tableStyleId>{5C22544A-7EE6-4342-B048-85BDC9FD1C3A}</a:tableStyleId>
              </a:tblPr>
              <a:tblGrid>
                <a:gridCol w="8705850"/>
              </a:tblGrid>
              <a:tr h="266700">
                <a:tc>
                  <a:txBody>
                    <a:bodyPr/>
                    <a:lstStyle/>
                    <a:p>
                      <a:pPr marL="342900" lvl="0" indent="-342900" algn="ctr">
                        <a:lnSpc>
                          <a:spcPct val="115000"/>
                        </a:lnSpc>
                        <a:buFont typeface="+mj-lt"/>
                        <a:buAutoNum type="arabicPeriod"/>
                      </a:pPr>
                      <a:r>
                        <a:rPr lang="es-ES" sz="1100" u="none" strike="noStrike">
                          <a:effectLst/>
                        </a:rPr>
                        <a:t>¿Qué se presentará?   2. ¿Cuándo?   3. ¿Cómo?  4. ¿Dónde?   5. ¿Con qué?</a:t>
                      </a:r>
                    </a:p>
                    <a:p>
                      <a:pPr marL="457200" algn="ctr">
                        <a:lnSpc>
                          <a:spcPct val="115000"/>
                        </a:lnSpc>
                      </a:pPr>
                      <a:r>
                        <a:rPr lang="es-ES" sz="1100">
                          <a:effectLst/>
                        </a:rPr>
                        <a:t>. ¿A quién, por qué y para qué?  </a:t>
                      </a:r>
                      <a:endParaRPr lang="es-ES" sz="1100">
                        <a:solidFill>
                          <a:srgbClr val="000000"/>
                        </a:solidFill>
                        <a:effectLst/>
                        <a:latin typeface="Arial"/>
                      </a:endParaRPr>
                    </a:p>
                  </a:txBody>
                  <a:tcPr marL="63500" marR="63500" marT="63500" marB="63500"/>
                </a:tc>
              </a:tr>
              <a:tr h="533400">
                <a:tc>
                  <a:txBody>
                    <a:bodyPr/>
                    <a:lstStyle/>
                    <a:p>
                      <a:pPr marL="342900" lvl="0" indent="-342900">
                        <a:lnSpc>
                          <a:spcPct val="115000"/>
                        </a:lnSpc>
                        <a:spcAft>
                          <a:spcPts val="0"/>
                        </a:spcAft>
                        <a:buFont typeface="+mj-lt"/>
                        <a:buAutoNum type="arabicPeriod"/>
                      </a:pPr>
                      <a:r>
                        <a:rPr lang="es-ES" sz="1100" dirty="0">
                          <a:effectLst/>
                        </a:rPr>
                        <a:t>El logotipo del colegio en un jardín.</a:t>
                      </a:r>
                    </a:p>
                    <a:p>
                      <a:pPr marL="342900" lvl="0" indent="-342900">
                        <a:lnSpc>
                          <a:spcPct val="115000"/>
                        </a:lnSpc>
                        <a:spcAft>
                          <a:spcPts val="0"/>
                        </a:spcAft>
                        <a:buFont typeface="+mj-lt"/>
                        <a:buAutoNum type="arabicPeriod"/>
                      </a:pPr>
                      <a:r>
                        <a:rPr lang="es-ES" sz="1100" dirty="0">
                          <a:effectLst/>
                        </a:rPr>
                        <a:t>Con presentación bibliográfica, cronograma de actividades, mediante la participación activa de los profesores y alumnos involucrados en el proyecto.</a:t>
                      </a:r>
                    </a:p>
                    <a:p>
                      <a:pPr marL="342900" lvl="0" indent="-342900">
                        <a:lnSpc>
                          <a:spcPct val="115000"/>
                        </a:lnSpc>
                        <a:spcAft>
                          <a:spcPts val="0"/>
                        </a:spcAft>
                        <a:buFont typeface="+mj-lt"/>
                        <a:buAutoNum type="arabicPeriod"/>
                      </a:pPr>
                      <a:r>
                        <a:rPr lang="es-ES" sz="1100" dirty="0">
                          <a:effectLst/>
                        </a:rPr>
                        <a:t>Dentro de las instalaciones del instituto.</a:t>
                      </a:r>
                    </a:p>
                    <a:p>
                      <a:pPr marL="342900" lvl="0" indent="-342900">
                        <a:lnSpc>
                          <a:spcPct val="115000"/>
                        </a:lnSpc>
                        <a:spcAft>
                          <a:spcPts val="0"/>
                        </a:spcAft>
                        <a:buFont typeface="+mj-lt"/>
                        <a:buAutoNum type="arabicPeriod"/>
                      </a:pPr>
                      <a:r>
                        <a:rPr lang="es-ES" sz="1100" dirty="0">
                          <a:effectLst/>
                        </a:rPr>
                        <a:t>Con las evidencias y trabajo logrado.</a:t>
                      </a:r>
                    </a:p>
                    <a:p>
                      <a:pPr marL="342900" lvl="0" indent="-342900">
                        <a:lnSpc>
                          <a:spcPct val="115000"/>
                        </a:lnSpc>
                        <a:spcAft>
                          <a:spcPts val="0"/>
                        </a:spcAft>
                        <a:buFont typeface="+mj-lt"/>
                        <a:buAutoNum type="arabicPeriod"/>
                      </a:pPr>
                      <a:r>
                        <a:rPr lang="es-ES" sz="1100" dirty="0">
                          <a:effectLst/>
                        </a:rPr>
                        <a:t>A los alumnos, directivos y padres de familia.</a:t>
                      </a:r>
                    </a:p>
                    <a:p>
                      <a:pPr marL="342900" lvl="0" indent="-342900">
                        <a:lnSpc>
                          <a:spcPct val="115000"/>
                        </a:lnSpc>
                        <a:spcAft>
                          <a:spcPts val="0"/>
                        </a:spcAft>
                        <a:buFont typeface="+mj-lt"/>
                        <a:buAutoNum type="arabicPeriod"/>
                      </a:pPr>
                      <a:r>
                        <a:rPr lang="es-ES" sz="1100" dirty="0">
                          <a:effectLst/>
                        </a:rPr>
                        <a:t>Porque es una mejora al colegio.</a:t>
                      </a:r>
                    </a:p>
                    <a:p>
                      <a:pPr marL="342900" lvl="0" indent="-342900">
                        <a:lnSpc>
                          <a:spcPct val="115000"/>
                        </a:lnSpc>
                        <a:spcAft>
                          <a:spcPts val="0"/>
                        </a:spcAft>
                        <a:buFont typeface="+mj-lt"/>
                        <a:buAutoNum type="arabicPeriod"/>
                      </a:pPr>
                      <a:r>
                        <a:rPr lang="es-ES" sz="1100" dirty="0">
                          <a:effectLst/>
                        </a:rPr>
                        <a:t>Para mejorar un jardín y dar a los alumnos un sentido de identidad.</a:t>
                      </a:r>
                    </a:p>
                    <a:p>
                      <a:pPr marL="457200">
                        <a:lnSpc>
                          <a:spcPct val="115000"/>
                        </a:lnSpc>
                        <a:spcAft>
                          <a:spcPts val="0"/>
                        </a:spcAft>
                      </a:pPr>
                      <a:r>
                        <a:rPr lang="es-ES" sz="1100" dirty="0">
                          <a:effectLst/>
                        </a:rPr>
                        <a:t> </a:t>
                      </a:r>
                    </a:p>
                    <a:p>
                      <a:pPr marL="457200">
                        <a:lnSpc>
                          <a:spcPct val="115000"/>
                        </a:lnSpc>
                        <a:spcAft>
                          <a:spcPts val="0"/>
                        </a:spcAft>
                      </a:pPr>
                      <a:r>
                        <a:rPr lang="es-ES" sz="1100" dirty="0">
                          <a:effectLst/>
                        </a:rPr>
                        <a:t> </a:t>
                      </a:r>
                    </a:p>
                    <a:p>
                      <a:pPr marL="685800">
                        <a:lnSpc>
                          <a:spcPct val="115000"/>
                        </a:lnSpc>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r>
            </a:tbl>
          </a:graphicData>
        </a:graphic>
      </p:graphicFrame>
    </p:spTree>
    <p:extLst>
      <p:ext uri="{BB962C8B-B14F-4D97-AF65-F5344CB8AC3E}">
        <p14:creationId xmlns:p14="http://schemas.microsoft.com/office/powerpoint/2010/main" val="23023376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19537" y="633870"/>
            <a:ext cx="2361544" cy="276999"/>
          </a:xfrm>
          <a:prstGeom prst="rect">
            <a:avLst/>
          </a:prstGeom>
        </p:spPr>
        <p:txBody>
          <a:bodyPr wrap="none">
            <a:spAutoFit/>
          </a:bodyPr>
          <a:lstStyle/>
          <a:p>
            <a:r>
              <a:rPr lang="es-ES" sz="1200" b="1" dirty="0">
                <a:solidFill>
                  <a:prstClr val="black"/>
                </a:solidFill>
              </a:rPr>
              <a:t>VIII. Evaluación del Proyecto.</a:t>
            </a:r>
            <a:endParaRPr lang="es-ES" sz="1200" dirty="0">
              <a:solidFill>
                <a:prstClr val="black"/>
              </a:solidFill>
            </a:endParaRPr>
          </a:p>
        </p:txBody>
      </p:sp>
      <p:graphicFrame>
        <p:nvGraphicFramePr>
          <p:cNvPr id="3" name="2 Tabla"/>
          <p:cNvGraphicFramePr>
            <a:graphicFrameLocks noGrp="1"/>
          </p:cNvGraphicFramePr>
          <p:nvPr>
            <p:extLst/>
          </p:nvPr>
        </p:nvGraphicFramePr>
        <p:xfrm>
          <a:off x="1632104" y="1608488"/>
          <a:ext cx="8705850" cy="3166618"/>
        </p:xfrm>
        <a:graphic>
          <a:graphicData uri="http://schemas.openxmlformats.org/drawingml/2006/table">
            <a:tbl>
              <a:tblPr>
                <a:tableStyleId>{5C22544A-7EE6-4342-B048-85BDC9FD1C3A}</a:tableStyleId>
              </a:tblPr>
              <a:tblGrid>
                <a:gridCol w="2743600"/>
                <a:gridCol w="2743600"/>
                <a:gridCol w="3218650"/>
              </a:tblGrid>
              <a:tr h="533400">
                <a:tc>
                  <a:txBody>
                    <a:bodyPr/>
                    <a:lstStyle/>
                    <a:p>
                      <a:pPr algn="ctr">
                        <a:lnSpc>
                          <a:spcPct val="115000"/>
                        </a:lnSpc>
                        <a:spcAft>
                          <a:spcPts val="0"/>
                        </a:spcAft>
                      </a:pPr>
                      <a:r>
                        <a:rPr lang="es-ES" sz="1100" dirty="0">
                          <a:effectLst/>
                        </a:rPr>
                        <a:t>1. ¿Qué aspectos se evaluarán?</a:t>
                      </a:r>
                      <a:endParaRPr lang="es-ES" sz="1100" dirty="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2. ¿Cuáles son los criterios que se utilizarán para evaluar cada aspecto?</a:t>
                      </a:r>
                      <a:endParaRPr lang="es-ES" sz="1100">
                        <a:solidFill>
                          <a:srgbClr val="000000"/>
                        </a:solidFill>
                        <a:effectLst/>
                        <a:latin typeface="Arial"/>
                        <a:ea typeface="Arial"/>
                      </a:endParaRPr>
                    </a:p>
                  </a:txBody>
                  <a:tcPr marL="63500" marR="63500" marT="63500" marB="63500"/>
                </a:tc>
                <a:tc>
                  <a:txBody>
                    <a:bodyPr/>
                    <a:lstStyle/>
                    <a:p>
                      <a:pPr algn="ctr">
                        <a:lnSpc>
                          <a:spcPct val="115000"/>
                        </a:lnSpc>
                        <a:spcAft>
                          <a:spcPts val="0"/>
                        </a:spcAft>
                      </a:pPr>
                      <a:r>
                        <a:rPr lang="es-ES" sz="1100">
                          <a:effectLst/>
                        </a:rPr>
                        <a:t>3. Herramientas e instrumentos de evaluación que se utilizarán.</a:t>
                      </a:r>
                      <a:endParaRPr lang="es-ES" sz="1100">
                        <a:solidFill>
                          <a:srgbClr val="000000"/>
                        </a:solidFill>
                        <a:effectLst/>
                        <a:latin typeface="Arial"/>
                        <a:ea typeface="Arial"/>
                      </a:endParaRPr>
                    </a:p>
                  </a:txBody>
                  <a:tcPr marL="63500" marR="63500" marT="63500" marB="63500"/>
                </a:tc>
              </a:tr>
              <a:tr h="1943100">
                <a:tc>
                  <a:txBody>
                    <a:bodyPr/>
                    <a:lstStyle/>
                    <a:p>
                      <a:pPr>
                        <a:lnSpc>
                          <a:spcPct val="115000"/>
                        </a:lnSpc>
                        <a:spcAft>
                          <a:spcPts val="0"/>
                        </a:spcAft>
                      </a:pPr>
                      <a:r>
                        <a:rPr lang="es-ES" sz="1100" dirty="0">
                          <a:effectLst/>
                        </a:rPr>
                        <a:t> </a:t>
                      </a:r>
                    </a:p>
                    <a:p>
                      <a:pPr>
                        <a:lnSpc>
                          <a:spcPct val="115000"/>
                        </a:lnSpc>
                        <a:spcAft>
                          <a:spcPts val="0"/>
                        </a:spcAft>
                      </a:pPr>
                      <a:r>
                        <a:rPr lang="es-ES" sz="1100" dirty="0">
                          <a:effectLst/>
                        </a:rPr>
                        <a:t>Vínculos de enlace entre las materias de física, geografía y orientación educativa.</a:t>
                      </a:r>
                    </a:p>
                    <a:p>
                      <a:pPr>
                        <a:lnSpc>
                          <a:spcPct val="115000"/>
                        </a:lnSpc>
                        <a:spcAft>
                          <a:spcPts val="0"/>
                        </a:spcAft>
                      </a:pPr>
                      <a:r>
                        <a:rPr lang="es-ES" sz="1100" dirty="0">
                          <a:effectLst/>
                        </a:rPr>
                        <a:t> </a:t>
                      </a:r>
                    </a:p>
                    <a:p>
                      <a:pPr>
                        <a:lnSpc>
                          <a:spcPct val="115000"/>
                        </a:lnSpc>
                        <a:spcAft>
                          <a:spcPts val="0"/>
                        </a:spcAft>
                      </a:pPr>
                      <a:r>
                        <a:rPr lang="es-ES" sz="1100" dirty="0">
                          <a:effectLst/>
                        </a:rPr>
                        <a:t>Cada profesor evaluará elementos concretos de su asignatura.</a:t>
                      </a:r>
                    </a:p>
                    <a:p>
                      <a:pPr>
                        <a:lnSpc>
                          <a:spcPct val="115000"/>
                        </a:lnSpc>
                        <a:spcAft>
                          <a:spcPts val="0"/>
                        </a:spcAft>
                      </a:pPr>
                      <a:r>
                        <a:rPr lang="es-ES" sz="1100" dirty="0">
                          <a:effectLst/>
                        </a:rPr>
                        <a:t> </a:t>
                      </a:r>
                    </a:p>
                    <a:p>
                      <a:pPr>
                        <a:lnSpc>
                          <a:spcPct val="115000"/>
                        </a:lnSpc>
                        <a:spcAft>
                          <a:spcPts val="0"/>
                        </a:spcAft>
                      </a:pPr>
                      <a:r>
                        <a:rPr lang="es-ES" sz="1100" dirty="0">
                          <a:effectLst/>
                        </a:rPr>
                        <a:t> </a:t>
                      </a:r>
                    </a:p>
                    <a:p>
                      <a:pPr>
                        <a:lnSpc>
                          <a:spcPct val="115000"/>
                        </a:lnSpc>
                        <a:spcAft>
                          <a:spcPts val="0"/>
                        </a:spcAft>
                      </a:pPr>
                      <a:r>
                        <a:rPr lang="es-ES" sz="1100" dirty="0">
                          <a:effectLst/>
                        </a:rPr>
                        <a:t> </a:t>
                      </a:r>
                    </a:p>
                    <a:p>
                      <a:pPr>
                        <a:lnSpc>
                          <a:spcPct val="115000"/>
                        </a:lnSpc>
                        <a:spcAft>
                          <a:spcPts val="0"/>
                        </a:spcAft>
                      </a:pPr>
                      <a:r>
                        <a:rPr lang="es-ES" sz="1100" dirty="0">
                          <a:effectLst/>
                        </a:rPr>
                        <a:t> </a:t>
                      </a:r>
                    </a:p>
                    <a:p>
                      <a:pPr>
                        <a:lnSpc>
                          <a:spcPct val="115000"/>
                        </a:lnSpc>
                        <a:spcAft>
                          <a:spcPts val="0"/>
                        </a:spcAft>
                      </a:pPr>
                      <a:r>
                        <a:rPr lang="es-ES" sz="1100" dirty="0">
                          <a:effectLst/>
                        </a:rPr>
                        <a:t> </a:t>
                      </a:r>
                    </a:p>
                    <a:p>
                      <a:pPr>
                        <a:lnSpc>
                          <a:spcPct val="115000"/>
                        </a:lnSpc>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c>
                  <a:txBody>
                    <a:bodyPr/>
                    <a:lstStyle/>
                    <a:p>
                      <a:pPr>
                        <a:lnSpc>
                          <a:spcPct val="115000"/>
                        </a:lnSpc>
                        <a:spcAft>
                          <a:spcPts val="0"/>
                        </a:spcAft>
                      </a:pPr>
                      <a:r>
                        <a:rPr lang="es-ES" sz="1100">
                          <a:effectLst/>
                        </a:rPr>
                        <a:t> </a:t>
                      </a:r>
                    </a:p>
                    <a:p>
                      <a:pPr marL="342900" lvl="0" indent="-342900">
                        <a:lnSpc>
                          <a:spcPct val="115000"/>
                        </a:lnSpc>
                        <a:spcAft>
                          <a:spcPts val="0"/>
                        </a:spcAft>
                        <a:buFont typeface="Century Gothic"/>
                        <a:buChar char="-"/>
                      </a:pPr>
                      <a:r>
                        <a:rPr lang="es-ES" sz="1100">
                          <a:effectLst/>
                        </a:rPr>
                        <a:t>Investigación documental.</a:t>
                      </a:r>
                    </a:p>
                    <a:p>
                      <a:pPr marL="342900" lvl="0" indent="-342900">
                        <a:lnSpc>
                          <a:spcPct val="115000"/>
                        </a:lnSpc>
                        <a:spcAft>
                          <a:spcPts val="0"/>
                        </a:spcAft>
                        <a:buFont typeface="Century Gothic"/>
                        <a:buChar char="-"/>
                      </a:pPr>
                      <a:r>
                        <a:rPr lang="es-ES" sz="1100">
                          <a:effectLst/>
                        </a:rPr>
                        <a:t>Diseño de escudo.</a:t>
                      </a:r>
                    </a:p>
                    <a:p>
                      <a:pPr marL="342900" lvl="0" indent="-342900">
                        <a:lnSpc>
                          <a:spcPct val="115000"/>
                        </a:lnSpc>
                        <a:spcAft>
                          <a:spcPts val="0"/>
                        </a:spcAft>
                        <a:buFont typeface="Century Gothic"/>
                        <a:buChar char="-"/>
                      </a:pPr>
                      <a:r>
                        <a:rPr lang="es-ES" sz="1100">
                          <a:effectLst/>
                        </a:rPr>
                        <a:t>El buen manejo de recursos naturales y materiales.</a:t>
                      </a:r>
                    </a:p>
                    <a:p>
                      <a:pPr marL="457200">
                        <a:lnSpc>
                          <a:spcPct val="115000"/>
                        </a:lnSpc>
                        <a:spcAft>
                          <a:spcPts val="0"/>
                        </a:spcAft>
                      </a:pPr>
                      <a:r>
                        <a:rPr lang="es-ES" sz="1100">
                          <a:effectLst/>
                        </a:rPr>
                        <a:t> </a:t>
                      </a:r>
                    </a:p>
                    <a:p>
                      <a:pPr>
                        <a:lnSpc>
                          <a:spcPct val="115000"/>
                        </a:lnSpc>
                        <a:spcAft>
                          <a:spcPts val="0"/>
                        </a:spcAft>
                      </a:pPr>
                      <a:r>
                        <a:rPr lang="es-ES" sz="1100">
                          <a:effectLst/>
                        </a:rPr>
                        <a:t> </a:t>
                      </a:r>
                    </a:p>
                    <a:p>
                      <a:pPr>
                        <a:lnSpc>
                          <a:spcPct val="115000"/>
                        </a:lnSpc>
                        <a:spcAft>
                          <a:spcPts val="0"/>
                        </a:spcAft>
                      </a:pPr>
                      <a:r>
                        <a:rPr lang="es-ES" sz="1100">
                          <a:effectLst/>
                        </a:rPr>
                        <a:t> </a:t>
                      </a:r>
                    </a:p>
                    <a:p>
                      <a:pPr>
                        <a:lnSpc>
                          <a:spcPct val="115000"/>
                        </a:lnSpc>
                        <a:spcAft>
                          <a:spcPts val="0"/>
                        </a:spcAft>
                      </a:pPr>
                      <a:r>
                        <a:rPr lang="es-ES" sz="1100">
                          <a:effectLst/>
                        </a:rPr>
                        <a:t> </a:t>
                      </a:r>
                    </a:p>
                    <a:p>
                      <a:pPr>
                        <a:lnSpc>
                          <a:spcPct val="115000"/>
                        </a:lnSpc>
                        <a:spcAft>
                          <a:spcPts val="0"/>
                        </a:spcAft>
                      </a:pPr>
                      <a:r>
                        <a:rPr lang="es-ES" sz="1100">
                          <a:effectLst/>
                        </a:rPr>
                        <a:t> </a:t>
                      </a:r>
                    </a:p>
                    <a:p>
                      <a:pPr>
                        <a:lnSpc>
                          <a:spcPct val="115000"/>
                        </a:lnSpc>
                        <a:spcAft>
                          <a:spcPts val="0"/>
                        </a:spcAft>
                      </a:pPr>
                      <a:r>
                        <a:rPr lang="es-ES" sz="1100">
                          <a:effectLst/>
                        </a:rPr>
                        <a:t> </a:t>
                      </a:r>
                      <a:endParaRPr lang="es-ES" sz="1100">
                        <a:solidFill>
                          <a:srgbClr val="000000"/>
                        </a:solidFill>
                        <a:effectLst/>
                        <a:latin typeface="Arial"/>
                        <a:ea typeface="Arial"/>
                      </a:endParaRPr>
                    </a:p>
                  </a:txBody>
                  <a:tcPr marL="63500" marR="63500" marT="63500" marB="63500"/>
                </a:tc>
                <a:tc>
                  <a:txBody>
                    <a:bodyPr/>
                    <a:lstStyle/>
                    <a:p>
                      <a:pPr>
                        <a:lnSpc>
                          <a:spcPct val="115000"/>
                        </a:lnSpc>
                        <a:spcAft>
                          <a:spcPts val="0"/>
                        </a:spcAft>
                      </a:pPr>
                      <a:r>
                        <a:rPr lang="es-ES" sz="1100" dirty="0">
                          <a:effectLst/>
                        </a:rPr>
                        <a:t> </a:t>
                      </a:r>
                    </a:p>
                    <a:p>
                      <a:pPr>
                        <a:lnSpc>
                          <a:spcPct val="115000"/>
                        </a:lnSpc>
                        <a:spcAft>
                          <a:spcPts val="0"/>
                        </a:spcAft>
                      </a:pPr>
                      <a:r>
                        <a:rPr lang="es-ES" sz="1100" dirty="0">
                          <a:effectLst/>
                        </a:rPr>
                        <a:t>Rubricas.</a:t>
                      </a:r>
                    </a:p>
                    <a:p>
                      <a:pPr>
                        <a:lnSpc>
                          <a:spcPct val="115000"/>
                        </a:lnSpc>
                        <a:spcAft>
                          <a:spcPts val="0"/>
                        </a:spcAft>
                      </a:pPr>
                      <a:r>
                        <a:rPr lang="es-ES" sz="1100" dirty="0">
                          <a:effectLst/>
                        </a:rPr>
                        <a:t>Listas de cotejo.</a:t>
                      </a:r>
                    </a:p>
                    <a:p>
                      <a:pPr>
                        <a:lnSpc>
                          <a:spcPct val="115000"/>
                        </a:lnSpc>
                        <a:spcAft>
                          <a:spcPts val="0"/>
                        </a:spcAft>
                      </a:pPr>
                      <a:r>
                        <a:rPr lang="es-ES" sz="1100" dirty="0">
                          <a:effectLst/>
                        </a:rPr>
                        <a:t> </a:t>
                      </a:r>
                      <a:endParaRPr lang="es-ES" sz="1100" dirty="0">
                        <a:solidFill>
                          <a:srgbClr val="000000"/>
                        </a:solidFill>
                        <a:effectLst/>
                        <a:latin typeface="Arial"/>
                        <a:ea typeface="Arial"/>
                      </a:endParaRPr>
                    </a:p>
                  </a:txBody>
                  <a:tcPr marL="63500" marR="63500" marT="63500" marB="63500"/>
                </a:tc>
              </a:tr>
            </a:tbl>
          </a:graphicData>
        </a:graphic>
      </p:graphicFrame>
    </p:spTree>
    <p:extLst>
      <p:ext uri="{BB962C8B-B14F-4D97-AF65-F5344CB8AC3E}">
        <p14:creationId xmlns:p14="http://schemas.microsoft.com/office/powerpoint/2010/main" val="30175718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rot="16200000">
            <a:off x="-138980" y="3139853"/>
            <a:ext cx="4534273" cy="6480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4800" b="1" dirty="0">
                <a:solidFill>
                  <a:schemeClr val="accent1"/>
                </a:solidFill>
              </a:rPr>
              <a:t>Cronograma</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9" t="22421" r="24702" b="10515"/>
          <a:stretch/>
        </p:blipFill>
        <p:spPr bwMode="auto">
          <a:xfrm>
            <a:off x="2639616" y="621035"/>
            <a:ext cx="7704856" cy="546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46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9" t="22421" r="24702" b="55589"/>
          <a:stretch/>
        </p:blipFill>
        <p:spPr bwMode="auto">
          <a:xfrm>
            <a:off x="2247921" y="2420888"/>
            <a:ext cx="7704856" cy="189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3 Título"/>
          <p:cNvSpPr>
            <a:spLocks noGrp="1"/>
          </p:cNvSpPr>
          <p:nvPr>
            <p:ph type="ctrTitle"/>
          </p:nvPr>
        </p:nvSpPr>
        <p:spPr>
          <a:xfrm>
            <a:off x="3143672" y="836714"/>
            <a:ext cx="6048672" cy="720079"/>
          </a:xfrm>
        </p:spPr>
        <p:txBody>
          <a:bodyPr>
            <a:noAutofit/>
          </a:bodyPr>
          <a:lstStyle/>
          <a:p>
            <a:r>
              <a:rPr lang="es-MX" sz="2800" b="1" dirty="0">
                <a:solidFill>
                  <a:schemeClr val="accent1"/>
                </a:solidFill>
              </a:rPr>
              <a:t>Fases durante el proyecto</a:t>
            </a:r>
            <a:br>
              <a:rPr lang="es-MX" sz="2800" b="1" dirty="0">
                <a:solidFill>
                  <a:schemeClr val="accent1"/>
                </a:solidFill>
              </a:rPr>
            </a:br>
            <a:endParaRPr lang="es-MX" sz="2800" b="1" dirty="0">
              <a:solidFill>
                <a:schemeClr val="accent1"/>
              </a:solidFill>
            </a:endParaRPr>
          </a:p>
        </p:txBody>
      </p:sp>
    </p:spTree>
    <p:extLst>
      <p:ext uri="{BB962C8B-B14F-4D97-AF65-F5344CB8AC3E}">
        <p14:creationId xmlns:p14="http://schemas.microsoft.com/office/powerpoint/2010/main" val="1921766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273" y="0"/>
            <a:ext cx="10390909" cy="6858000"/>
          </a:xfrm>
          <a:prstGeom prst="rect">
            <a:avLst/>
          </a:prstGeom>
        </p:spPr>
      </p:pic>
      <p:sp>
        <p:nvSpPr>
          <p:cNvPr id="4" name="CuadroTexto 3"/>
          <p:cNvSpPr txBox="1"/>
          <p:nvPr/>
        </p:nvSpPr>
        <p:spPr>
          <a:xfrm>
            <a:off x="10557164" y="193964"/>
            <a:ext cx="1357745" cy="400110"/>
          </a:xfrm>
          <a:prstGeom prst="rect">
            <a:avLst/>
          </a:prstGeom>
          <a:noFill/>
        </p:spPr>
        <p:txBody>
          <a:bodyPr wrap="square" rtlCol="0">
            <a:spAutoFit/>
          </a:bodyPr>
          <a:lstStyle/>
          <a:p>
            <a:r>
              <a:rPr lang="es-MX" sz="1000" dirty="0" smtClean="0"/>
              <a:t>ORG. TIPOS DE EVALUACIÓN</a:t>
            </a:r>
            <a:endParaRPr lang="es-MX" sz="1000" dirty="0"/>
          </a:p>
        </p:txBody>
      </p:sp>
    </p:spTree>
    <p:extLst>
      <p:ext uri="{BB962C8B-B14F-4D97-AF65-F5344CB8AC3E}">
        <p14:creationId xmlns:p14="http://schemas.microsoft.com/office/powerpoint/2010/main" val="3849862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836" y="0"/>
            <a:ext cx="10557164" cy="6857999"/>
          </a:xfrm>
          <a:prstGeom prst="rect">
            <a:avLst/>
          </a:prstGeom>
        </p:spPr>
      </p:pic>
    </p:spTree>
    <p:extLst>
      <p:ext uri="{BB962C8B-B14F-4D97-AF65-F5344CB8AC3E}">
        <p14:creationId xmlns:p14="http://schemas.microsoft.com/office/powerpoint/2010/main" val="2757989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hlinkClick r:id="" action="ppaction://ole?verb=0"/>
          </p:cNvPr>
          <p:cNvGraphicFramePr>
            <a:graphicFrameLocks noChangeAspect="1"/>
          </p:cNvGraphicFramePr>
          <p:nvPr>
            <p:extLst>
              <p:ext uri="{D42A27DB-BD31-4B8C-83A1-F6EECF244321}">
                <p14:modId xmlns:p14="http://schemas.microsoft.com/office/powerpoint/2010/main" val="2751782405"/>
              </p:ext>
            </p:extLst>
          </p:nvPr>
        </p:nvGraphicFramePr>
        <p:xfrm>
          <a:off x="1620982" y="0"/>
          <a:ext cx="10571017" cy="6858000"/>
        </p:xfrm>
        <a:graphic>
          <a:graphicData uri="http://schemas.openxmlformats.org/presentationml/2006/ole">
            <mc:AlternateContent xmlns:mc="http://schemas.openxmlformats.org/markup-compatibility/2006">
              <mc:Choice xmlns:v="urn:schemas-microsoft-com:vml" Requires="v">
                <p:oleObj spid="_x0000_s1361" name="Presentación" r:id="rId3" imgW="6094572" imgH="3427437" progId="PowerPoint.Show.12">
                  <p:embed/>
                </p:oleObj>
              </mc:Choice>
              <mc:Fallback>
                <p:oleObj name="Presentación" r:id="rId3" imgW="6094572" imgH="3427437" progId="PowerPoint.Show.12">
                  <p:embed/>
                  <p:pic>
                    <p:nvPicPr>
                      <p:cNvPr id="0" name="Picture 2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982" y="0"/>
                        <a:ext cx="10571017"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18399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2063552" y="1340768"/>
          <a:ext cx="813690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4295801" y="476672"/>
            <a:ext cx="377834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r>
              <a:rPr lang="es-ES" sz="5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Infografía</a:t>
            </a:r>
          </a:p>
        </p:txBody>
      </p:sp>
      <p:sp>
        <p:nvSpPr>
          <p:cNvPr id="2" name="CuadroTexto 1"/>
          <p:cNvSpPr txBox="1"/>
          <p:nvPr/>
        </p:nvSpPr>
        <p:spPr>
          <a:xfrm>
            <a:off x="10626436" y="76562"/>
            <a:ext cx="1565564" cy="400110"/>
          </a:xfrm>
          <a:prstGeom prst="rect">
            <a:avLst/>
          </a:prstGeom>
          <a:noFill/>
        </p:spPr>
        <p:txBody>
          <a:bodyPr wrap="square" rtlCol="0">
            <a:spAutoFit/>
          </a:bodyPr>
          <a:lstStyle/>
          <a:p>
            <a:r>
              <a:rPr lang="es-MX" sz="1000" dirty="0" smtClean="0"/>
              <a:t>ORG. PASOS PARA INFOGRAFÍA.</a:t>
            </a:r>
            <a:endParaRPr lang="es-MX" sz="1000" dirty="0"/>
          </a:p>
        </p:txBody>
      </p:sp>
    </p:spTree>
    <p:extLst>
      <p:ext uri="{BB962C8B-B14F-4D97-AF65-F5344CB8AC3E}">
        <p14:creationId xmlns:p14="http://schemas.microsoft.com/office/powerpoint/2010/main" val="2379588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6544" y="123110"/>
            <a:ext cx="4336473" cy="6474267"/>
          </a:xfrm>
        </p:spPr>
      </p:pic>
      <p:sp>
        <p:nvSpPr>
          <p:cNvPr id="8" name="CuadroTexto 7"/>
          <p:cNvSpPr txBox="1"/>
          <p:nvPr/>
        </p:nvSpPr>
        <p:spPr>
          <a:xfrm>
            <a:off x="11159068" y="0"/>
            <a:ext cx="1693333" cy="246221"/>
          </a:xfrm>
          <a:prstGeom prst="rect">
            <a:avLst/>
          </a:prstGeom>
          <a:noFill/>
        </p:spPr>
        <p:txBody>
          <a:bodyPr wrap="square" rtlCol="0">
            <a:spAutoFit/>
          </a:bodyPr>
          <a:lstStyle/>
          <a:p>
            <a:r>
              <a:rPr lang="es-MX" sz="1000" dirty="0" smtClean="0"/>
              <a:t>INFOGRAFÍA</a:t>
            </a:r>
            <a:endParaRPr lang="es-MX" sz="1000" dirty="0"/>
          </a:p>
        </p:txBody>
      </p:sp>
    </p:spTree>
    <p:extLst>
      <p:ext uri="{BB962C8B-B14F-4D97-AF65-F5344CB8AC3E}">
        <p14:creationId xmlns:p14="http://schemas.microsoft.com/office/powerpoint/2010/main" val="1643503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95400" y="1276178"/>
            <a:ext cx="10287000" cy="4541821"/>
          </a:xfrm>
          <a:prstGeom prst="rect">
            <a:avLst/>
          </a:prstGeom>
        </p:spPr>
        <p:txBody>
          <a:bodyPr wrap="square">
            <a:spAutoFit/>
          </a:bodyPr>
          <a:lstStyle/>
          <a:p>
            <a:pPr algn="ctr">
              <a:lnSpc>
                <a:spcPct val="107000"/>
              </a:lnSpc>
              <a:spcAft>
                <a:spcPts val="800"/>
              </a:spcAft>
            </a:pPr>
            <a:r>
              <a:rPr lang="es-MX" sz="2400" b="1" dirty="0" smtClean="0">
                <a:latin typeface="Century Gothic" panose="020B0502020202020204" pitchFamily="34" charset="0"/>
                <a:ea typeface="Calibri" panose="020F0502020204030204" pitchFamily="34" charset="0"/>
                <a:cs typeface="Times New Roman" panose="02020603050405020304" pitchFamily="18" charset="0"/>
              </a:rPr>
              <a:t>REFLEXIONES PERSONALES</a:t>
            </a:r>
          </a:p>
          <a:p>
            <a:pPr algn="just">
              <a:lnSpc>
                <a:spcPct val="107000"/>
              </a:lnSpc>
              <a:spcAft>
                <a:spcPts val="800"/>
              </a:spcAft>
            </a:pPr>
            <a:r>
              <a:rPr lang="es-MX" sz="2400" dirty="0" smtClean="0">
                <a:latin typeface="Century Gothic" panose="020B0502020202020204" pitchFamily="34" charset="0"/>
                <a:ea typeface="Calibri" panose="020F0502020204030204" pitchFamily="34" charset="0"/>
                <a:cs typeface="Times New Roman" panose="02020603050405020304" pitchFamily="18" charset="0"/>
              </a:rPr>
              <a:t>La </a:t>
            </a:r>
            <a:r>
              <a:rPr lang="es-MX" sz="2400" dirty="0">
                <a:latin typeface="Century Gothic" panose="020B0502020202020204" pitchFamily="34" charset="0"/>
                <a:ea typeface="Calibri" panose="020F0502020204030204" pitchFamily="34" charset="0"/>
                <a:cs typeface="Times New Roman" panose="02020603050405020304" pitchFamily="18" charset="0"/>
              </a:rPr>
              <a:t>interdisciplinariedad no es algo nuevo en el ámbito educativo, sin embargo el hablar de ella puede </a:t>
            </a:r>
            <a:r>
              <a:rPr lang="es-MX" sz="2400" dirty="0" smtClean="0">
                <a:latin typeface="Century Gothic" panose="020B0502020202020204" pitchFamily="34" charset="0"/>
                <a:ea typeface="Calibri" panose="020F0502020204030204" pitchFamily="34" charset="0"/>
                <a:cs typeface="Times New Roman" panose="02020603050405020304" pitchFamily="18" charset="0"/>
              </a:rPr>
              <a:t>resultar </a:t>
            </a:r>
            <a:r>
              <a:rPr lang="es-MX" sz="2400" dirty="0">
                <a:latin typeface="Century Gothic" panose="020B0502020202020204" pitchFamily="34" charset="0"/>
                <a:ea typeface="Calibri" panose="020F0502020204030204" pitchFamily="34" charset="0"/>
                <a:cs typeface="Times New Roman" panose="02020603050405020304" pitchFamily="18" charset="0"/>
              </a:rPr>
              <a:t>fácil en comparación con experimentarla. Durante el ciclo escolar tuvimos más acercamiento a este concepto a través de las actividades del proyecto conexiones y pudimos ver que algunos de los retos a los que nos enfrentamos como equipo fueron falta de tiempo para las reuniones como equipo heterogéneo y para lograr un consenso desde la elección del mismo proyecto; ya que pertenecer a distintas áreas, de alguna manera influyó para la puesta en común de algunas ideas.</a:t>
            </a:r>
            <a:endParaRPr lang="es-MX"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10149840" y="152400"/>
            <a:ext cx="1874520" cy="246221"/>
          </a:xfrm>
          <a:prstGeom prst="rect">
            <a:avLst/>
          </a:prstGeom>
          <a:noFill/>
        </p:spPr>
        <p:txBody>
          <a:bodyPr wrap="square" rtlCol="0">
            <a:spAutoFit/>
          </a:bodyPr>
          <a:lstStyle/>
          <a:p>
            <a:r>
              <a:rPr lang="es-MX" sz="1000" dirty="0" smtClean="0"/>
              <a:t>REFLEXIONES PERSONALES</a:t>
            </a:r>
            <a:endParaRPr lang="es-MX" sz="1000" dirty="0"/>
          </a:p>
        </p:txBody>
      </p:sp>
    </p:spTree>
    <p:extLst>
      <p:ext uri="{BB962C8B-B14F-4D97-AF65-F5344CB8AC3E}">
        <p14:creationId xmlns:p14="http://schemas.microsoft.com/office/powerpoint/2010/main" val="139109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47800" y="1500902"/>
            <a:ext cx="10241280" cy="5170646"/>
          </a:xfrm>
          <a:prstGeom prst="rect">
            <a:avLst/>
          </a:prstGeom>
          <a:noFill/>
        </p:spPr>
        <p:txBody>
          <a:bodyPr wrap="square" rtlCol="0">
            <a:spAutoFit/>
          </a:bodyPr>
          <a:lstStyle/>
          <a:p>
            <a:pPr algn="just"/>
            <a:r>
              <a:rPr lang="es-MX" sz="2400" dirty="0" smtClean="0"/>
              <a:t>Sin </a:t>
            </a:r>
            <a:r>
              <a:rPr lang="es-MX" sz="2400" dirty="0"/>
              <a:t>embargo, la construcción del proyecto nos permitió el acercamiento entre profesores de distintas áreas y de esta manera poder entender el trabajo que se realiza en otras materias, lo cual nos abre un panorama más amplio, además de poner en práctica valores como la tolerancia entre compañeros</a:t>
            </a:r>
            <a:r>
              <a:rPr lang="es-MX" sz="2400" dirty="0" smtClean="0"/>
              <a:t>.</a:t>
            </a:r>
          </a:p>
          <a:p>
            <a:pPr algn="just"/>
            <a:endParaRPr lang="es-MX" sz="2400" dirty="0" smtClean="0"/>
          </a:p>
          <a:p>
            <a:pPr algn="just"/>
            <a:r>
              <a:rPr lang="es-MX" sz="2400" dirty="0"/>
              <a:t>Resultó enriquecedor en muchos aspectos para nuestro quehacer como docentes, ya que de alguna manera nos obliga a salir de la zona de confort y adaptarnos a nuevas formas de trabajo que impactarán directamente en las clases con nuestros alumnos y así de esa manera poder guiarlos en la vivencia de la interdisciplinariedad desde su papel como educandos.</a:t>
            </a:r>
          </a:p>
          <a:p>
            <a:endParaRPr lang="es-MX" sz="2400" dirty="0"/>
          </a:p>
          <a:p>
            <a:endParaRPr lang="es-MX" dirty="0"/>
          </a:p>
        </p:txBody>
      </p:sp>
    </p:spTree>
    <p:extLst>
      <p:ext uri="{BB962C8B-B14F-4D97-AF65-F5344CB8AC3E}">
        <p14:creationId xmlns:p14="http://schemas.microsoft.com/office/powerpoint/2010/main" val="13896050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179" y="1152160"/>
            <a:ext cx="3843471" cy="2161953"/>
          </a:xfrm>
          <a:ln w="38100">
            <a:solidFill>
              <a:schemeClr val="accent1">
                <a:lumMod val="50000"/>
              </a:schemeClr>
            </a:solidFill>
          </a:ln>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541" y="3050877"/>
            <a:ext cx="5389525" cy="3031607"/>
          </a:xfrm>
          <a:prstGeom prst="rect">
            <a:avLst/>
          </a:prstGeom>
          <a:ln w="28575">
            <a:solidFill>
              <a:srgbClr val="744309"/>
            </a:solidFill>
          </a:ln>
        </p:spPr>
      </p:pic>
      <p:sp>
        <p:nvSpPr>
          <p:cNvPr id="2" name="CuadroTexto 1"/>
          <p:cNvSpPr txBox="1"/>
          <p:nvPr/>
        </p:nvSpPr>
        <p:spPr>
          <a:xfrm>
            <a:off x="10210800" y="223759"/>
            <a:ext cx="2545080" cy="246221"/>
          </a:xfrm>
          <a:prstGeom prst="rect">
            <a:avLst/>
          </a:prstGeom>
          <a:noFill/>
        </p:spPr>
        <p:txBody>
          <a:bodyPr wrap="square" rtlCol="0">
            <a:spAutoFit/>
          </a:bodyPr>
          <a:lstStyle/>
          <a:p>
            <a:r>
              <a:rPr lang="es-MX" sz="1000" dirty="0" smtClean="0"/>
              <a:t>FOTOGRAFÍAS SESIONES</a:t>
            </a:r>
            <a:endParaRPr lang="es-MX" sz="1000" dirty="0"/>
          </a:p>
        </p:txBody>
      </p:sp>
    </p:spTree>
    <p:extLst>
      <p:ext uri="{BB962C8B-B14F-4D97-AF65-F5344CB8AC3E}">
        <p14:creationId xmlns:p14="http://schemas.microsoft.com/office/powerpoint/2010/main" val="35748824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96606" y="3052841"/>
            <a:ext cx="81278" cy="45719"/>
          </a:xfrm>
          <a:solidFill>
            <a:srgbClr val="744309"/>
          </a:solidFill>
          <a:ln w="28575">
            <a:solidFill>
              <a:srgbClr val="744309"/>
            </a:solid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984" y="327578"/>
            <a:ext cx="5246013" cy="2950882"/>
          </a:xfrm>
          <a:prstGeom prst="rect">
            <a:avLst/>
          </a:prstGeom>
          <a:solidFill>
            <a:srgbClr val="744309"/>
          </a:solidFill>
          <a:ln w="28575">
            <a:solidFill>
              <a:srgbClr val="744309"/>
            </a:solid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530" y="3583469"/>
            <a:ext cx="4861286" cy="2734473"/>
          </a:xfrm>
          <a:prstGeom prst="rect">
            <a:avLst/>
          </a:prstGeom>
          <a:ln w="28575">
            <a:solidFill>
              <a:srgbClr val="744309"/>
            </a:solidFill>
          </a:ln>
        </p:spPr>
      </p:pic>
    </p:spTree>
    <p:extLst>
      <p:ext uri="{BB962C8B-B14F-4D97-AF65-F5344CB8AC3E}">
        <p14:creationId xmlns:p14="http://schemas.microsoft.com/office/powerpoint/2010/main" val="14421610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8148">
            <a:off x="1759527" y="552643"/>
            <a:ext cx="3999347" cy="2999511"/>
          </a:xfrm>
          <a:prstGeom prst="rect">
            <a:avLst/>
          </a:prstGeom>
          <a:solidFill>
            <a:srgbClr val="FFFFFF">
              <a:shade val="85000"/>
            </a:srgbClr>
          </a:solidFill>
          <a:ln w="28575" cap="sq">
            <a:solidFill>
              <a:srgbClr val="7443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8638">
            <a:off x="7191627" y="610189"/>
            <a:ext cx="4253345" cy="3190009"/>
          </a:xfrm>
          <a:prstGeom prst="rect">
            <a:avLst/>
          </a:prstGeom>
          <a:ln w="38100">
            <a:solidFill>
              <a:srgbClr val="744309"/>
            </a:solidFill>
          </a:ln>
        </p:spPr>
        <p:style>
          <a:lnRef idx="2">
            <a:schemeClr val="accent3">
              <a:shade val="50000"/>
            </a:schemeClr>
          </a:lnRef>
          <a:fillRef idx="1">
            <a:schemeClr val="accent3"/>
          </a:fillRef>
          <a:effectRef idx="0">
            <a:schemeClr val="accent3"/>
          </a:effectRef>
          <a:fontRef idx="minor">
            <a:schemeClr val="lt1"/>
          </a:fontRef>
        </p:style>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9340">
            <a:off x="1759527" y="3823854"/>
            <a:ext cx="3657599" cy="2743199"/>
          </a:xfrm>
          <a:prstGeom prst="rect">
            <a:avLst/>
          </a:prstGeom>
          <a:ln w="38100">
            <a:solidFill>
              <a:srgbClr val="744309"/>
            </a:solidFill>
          </a:ln>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2196">
            <a:off x="6974712" y="3815318"/>
            <a:ext cx="3623413" cy="2707105"/>
          </a:xfrm>
          <a:prstGeom prst="rect">
            <a:avLst/>
          </a:prstGeom>
          <a:solidFill>
            <a:srgbClr val="744309"/>
          </a:solidFill>
          <a:ln w="38100">
            <a:solidFill>
              <a:srgbClr val="744309"/>
            </a:solidFill>
          </a:ln>
        </p:spPr>
      </p:pic>
    </p:spTree>
    <p:extLst>
      <p:ext uri="{BB962C8B-B14F-4D97-AF65-F5344CB8AC3E}">
        <p14:creationId xmlns:p14="http://schemas.microsoft.com/office/powerpoint/2010/main" val="3747696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2351584" y="260649"/>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a:solidFill>
                  <a:schemeClr val="accent1"/>
                </a:solidFill>
              </a:rPr>
              <a:t>Objetivo  del Proyecto:</a:t>
            </a:r>
          </a:p>
          <a:p>
            <a:r>
              <a:rPr lang="es-MX" sz="2800" b="1" dirty="0" smtClean="0">
                <a:solidFill>
                  <a:schemeClr val="accent1"/>
                </a:solidFill>
              </a:rPr>
              <a:t>Identidad en el Instituto Zaragoza</a:t>
            </a:r>
            <a:endParaRPr lang="es-MX" sz="2800" b="1" dirty="0">
              <a:solidFill>
                <a:schemeClr val="accent1"/>
              </a:solidFill>
            </a:endParaRPr>
          </a:p>
        </p:txBody>
      </p:sp>
      <p:sp>
        <p:nvSpPr>
          <p:cNvPr id="6" name="5 CuadroTexto"/>
          <p:cNvSpPr txBox="1"/>
          <p:nvPr/>
        </p:nvSpPr>
        <p:spPr>
          <a:xfrm>
            <a:off x="2351584" y="2132856"/>
            <a:ext cx="7920880" cy="2862322"/>
          </a:xfrm>
          <a:prstGeom prst="rect">
            <a:avLst/>
          </a:prstGeom>
          <a:noFill/>
        </p:spPr>
        <p:txBody>
          <a:bodyPr wrap="square" rtlCol="0">
            <a:spAutoFit/>
          </a:bodyPr>
          <a:lstStyle/>
          <a:p>
            <a:r>
              <a:rPr lang="es-ES" dirty="0"/>
              <a:t>Elaborar un proyecto interdisciplinario de trascendencia e impacto para el Instituto Zaragoza, donde participe toda la comunidad educativa.</a:t>
            </a:r>
            <a:endParaRPr lang="es-MX" dirty="0"/>
          </a:p>
          <a:p>
            <a:endParaRPr lang="es-MX" dirty="0">
              <a:solidFill>
                <a:srgbClr val="000000"/>
              </a:solidFill>
              <a:latin typeface="Arial"/>
              <a:ea typeface="Arial"/>
            </a:endParaRPr>
          </a:p>
          <a:p>
            <a:pPr fontAlgn="t"/>
            <a:r>
              <a:rPr lang="es-ES" dirty="0"/>
              <a:t> </a:t>
            </a:r>
            <a:endParaRPr lang="es-MX" dirty="0"/>
          </a:p>
          <a:p>
            <a:pPr fontAlgn="t"/>
            <a:r>
              <a:rPr lang="es-ES" dirty="0"/>
              <a:t>A través del proyecto y  la interdisciplinaridad lograr el diseño y elaboración  del escudo del Instituto en uno de los jardines, promoviendo la sustentabilidad y generar la identidad institucional en los alumnos y la comunidad. </a:t>
            </a:r>
            <a:endParaRPr lang="es-MX" dirty="0"/>
          </a:p>
          <a:p>
            <a:pPr fontAlgn="t"/>
            <a:r>
              <a:rPr lang="es-ES" dirty="0"/>
              <a:t> </a:t>
            </a:r>
            <a:endParaRPr lang="es-ES" dirty="0">
              <a:solidFill>
                <a:srgbClr val="000000"/>
              </a:solidFill>
              <a:latin typeface="Arial"/>
              <a:ea typeface="Arial"/>
            </a:endParaRPr>
          </a:p>
        </p:txBody>
      </p:sp>
    </p:spTree>
    <p:extLst>
      <p:ext uri="{BB962C8B-B14F-4D97-AF65-F5344CB8AC3E}">
        <p14:creationId xmlns:p14="http://schemas.microsoft.com/office/powerpoint/2010/main" val="19724130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25" y="831274"/>
            <a:ext cx="2822867" cy="3763823"/>
          </a:xfrm>
          <a:prstGeom prst="rect">
            <a:avLst/>
          </a:prstGeom>
          <a:ln w="28575">
            <a:solidFill>
              <a:srgbClr val="744309"/>
            </a:solidFill>
          </a:ln>
        </p:spPr>
      </p:pic>
      <p:sp>
        <p:nvSpPr>
          <p:cNvPr id="4" name="CuadroTexto 3"/>
          <p:cNvSpPr txBox="1"/>
          <p:nvPr/>
        </p:nvSpPr>
        <p:spPr>
          <a:xfrm>
            <a:off x="9102436" y="304800"/>
            <a:ext cx="2937164" cy="246221"/>
          </a:xfrm>
          <a:prstGeom prst="rect">
            <a:avLst/>
          </a:prstGeom>
          <a:noFill/>
        </p:spPr>
        <p:txBody>
          <a:bodyPr wrap="square" rtlCol="0">
            <a:spAutoFit/>
          </a:bodyPr>
          <a:lstStyle/>
          <a:p>
            <a:pPr algn="ctr"/>
            <a:r>
              <a:rPr lang="es-MX" sz="1000" dirty="0" smtClean="0"/>
              <a:t>FOTOGRAFÍAS PROYECTO</a:t>
            </a:r>
            <a:endParaRPr lang="es-MX" sz="10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818" y="2410698"/>
            <a:ext cx="2874818" cy="3833090"/>
          </a:xfrm>
          <a:prstGeom prst="rect">
            <a:avLst/>
          </a:prstGeom>
          <a:ln w="38100">
            <a:solidFill>
              <a:srgbClr val="744309"/>
            </a:solidFill>
          </a:ln>
        </p:spPr>
      </p:pic>
    </p:spTree>
    <p:extLst>
      <p:ext uri="{BB962C8B-B14F-4D97-AF65-F5344CB8AC3E}">
        <p14:creationId xmlns:p14="http://schemas.microsoft.com/office/powerpoint/2010/main" val="2684407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65" y="243882"/>
            <a:ext cx="7689272" cy="6219264"/>
          </a:xfrm>
          <a:prstGeom prst="rect">
            <a:avLst/>
          </a:prstGeom>
          <a:ln w="38100">
            <a:solidFill>
              <a:srgbClr val="744309"/>
            </a:solidFill>
          </a:ln>
        </p:spPr>
      </p:pic>
    </p:spTree>
    <p:extLst>
      <p:ext uri="{BB962C8B-B14F-4D97-AF65-F5344CB8AC3E}">
        <p14:creationId xmlns:p14="http://schemas.microsoft.com/office/powerpoint/2010/main" val="25038418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392216" y="387926"/>
            <a:ext cx="8386620" cy="6289964"/>
          </a:xfrm>
          <a:prstGeom prst="rect">
            <a:avLst/>
          </a:prstGeom>
          <a:ln w="38100">
            <a:solidFill>
              <a:srgbClr val="744309"/>
            </a:solidFill>
          </a:ln>
        </p:spPr>
      </p:pic>
    </p:spTree>
    <p:extLst>
      <p:ext uri="{BB962C8B-B14F-4D97-AF65-F5344CB8AC3E}">
        <p14:creationId xmlns:p14="http://schemas.microsoft.com/office/powerpoint/2010/main" val="23284590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46" y="318654"/>
            <a:ext cx="6276877" cy="4170220"/>
          </a:xfrm>
          <a:prstGeom prst="rect">
            <a:avLst/>
          </a:prstGeom>
          <a:ln w="38100">
            <a:solidFill>
              <a:srgbClr val="744309"/>
            </a:solidFill>
          </a:ln>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184" y="2992582"/>
            <a:ext cx="4655124" cy="3491343"/>
          </a:xfrm>
          <a:prstGeom prst="rect">
            <a:avLst/>
          </a:prstGeom>
          <a:ln w="38100">
            <a:solidFill>
              <a:srgbClr val="744309"/>
            </a:solidFill>
          </a:ln>
        </p:spPr>
      </p:pic>
    </p:spTree>
    <p:extLst>
      <p:ext uri="{BB962C8B-B14F-4D97-AF65-F5344CB8AC3E}">
        <p14:creationId xmlns:p14="http://schemas.microsoft.com/office/powerpoint/2010/main" val="26805325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ttachment.outlook.live.net/owa/edith_contreras_j@hotmail.com/service.svc/s/GetAttachmentThumbnail?id=AQMkADAwATYwMAItYTU4ZC1lMmNkLTAwAi0wMAoARgAAA%2BgnsDW%2B7LNJpwBJS2QqfL0HALNMQF3d3QBtS728DFEmlKxXAAACAQwAAABy22qmg5QZQJFp%2FxR%2BVnpUAAGGyXV5AAAAARIAEADSGnAYxH04QJigDCw7uujg&amp;thumbnailType=2&amp;owa=outlook.live.com&amp;scriptVer=2019012102.02&amp;isc=1&amp;X-OWA-CANARY=pSChUqBw8Ei9GrvGUOsozMAj-R0wgtYYBaP_PlUR6y7IPXCCowJBXTxGdIUWaU0PhhJPmA3ZQbk.&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zkzMjE2LTI3Nzc1MzkyNzdcIixcInB1aWRcIjpcIjE2ODg4NTI2Mzc4MDMyMTNcIixcIm9pZFwiOlwiMDAwNjAwMDAtYTU4ZC1lMmNkLTAwMDAtMDAwMDAwMDAwMDAwXCIsXCJzY29wZVwiOlwiT3dhRG93bmxvYWRcIn0iLCJuYmYiOjE1NDgzNTcxODgsImV4cCI6MTU0ODM1Nzc4OCwiaXNzIjoiMDAwMDAwMDItMDAwMC0wZmYxLWNlMDAtMDAwMDAwMDAwMDAwQDg0ZGY5ZTdmLWU5ZjYtNDBhZi1iNDM1LWFhYWFhYWFhYWFhYSIsImF1ZCI6IjAwMDAwMDAyLTAwMDAtMGZmMS1jZTAwLTAwMDAwMDAwMDAwMC9hdHRhY2htZW50Lm91dGxvb2subGl2ZS5uZXRAODRkZjllN2YtZTlmNi00MGFmLWI0MzUtYWFhYWFhYWFhYWFhIn0.rsb6bcmrLWfLoZtVyj4tWLr2ibJ16UQBP6xrO3D6rW0qsE82bOtQ1ZonyPPFpwEhi-voYbacxVPEdF0Oh8xXLIIs6Gsdk5ne44tZa0-6HNNeXRSqVMaW1tPYRizG6FGV7UT_wE3TWxdH02pCKH01z4tesx4ZH6jIzXMHjLKFenSjClQqYk0viuOnyN_Hh1pKXdnwJceUa07WVhb_Oe-HhjQai4RDD8DgvXPIlqbn02N3oNWZRTLZUO8UsDTcGlioz_OiZEWcF3T5oe072FyXeVwVDaHFyI7gauLlxVAZDDVc8HTWsYw-vMElUdiE3NO8eecFbpbtY9QhW5Aw2Eb_cA&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002" y="964318"/>
            <a:ext cx="6912768" cy="5184578"/>
          </a:xfrm>
          <a:prstGeom prst="rect">
            <a:avLst/>
          </a:prstGeom>
          <a:noFill/>
          <a:ln w="38100">
            <a:solidFill>
              <a:srgbClr val="7443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22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1556792"/>
            <a:ext cx="8229600" cy="4320480"/>
          </a:xfrm>
        </p:spPr>
        <p:txBody>
          <a:bodyPr>
            <a:noAutofit/>
          </a:bodyPr>
          <a:lstStyle/>
          <a:p>
            <a:r>
              <a:rPr lang="es-MX" sz="1800" dirty="0"/>
              <a:t>Es un proyecto interdisciplinario desarrollado con el apoyo de distintas materias, maestros y alumnos de preparatoria.</a:t>
            </a:r>
            <a:br>
              <a:rPr lang="es-MX" sz="1800" dirty="0"/>
            </a:br>
            <a:r>
              <a:rPr lang="es-MX" sz="1800" dirty="0"/>
              <a:t/>
            </a:r>
            <a:br>
              <a:rPr lang="es-MX" sz="1800" dirty="0"/>
            </a:br>
            <a:r>
              <a:rPr lang="es-MX" sz="1800" dirty="0"/>
              <a:t>Este es un proyecto que surge con el propósito de concientizar a la comunidad escolar de la importancia de identificarse con su escuela por medio de la reproducción del escudo del Instituto Zaragoza, así como del cuidado y regeneración del segmento de áreas verdes que rodean dicho escudo.</a:t>
            </a:r>
            <a:br>
              <a:rPr lang="es-MX" sz="1800" dirty="0"/>
            </a:br>
            <a:r>
              <a:rPr lang="es-MX" sz="1800" dirty="0"/>
              <a:t/>
            </a:r>
            <a:br>
              <a:rPr lang="es-MX" sz="1800" dirty="0"/>
            </a:br>
            <a:r>
              <a:rPr lang="es-MX" sz="1800" dirty="0"/>
              <a:t>A través de él hemos buscado fomentar la participación de estudiantes y personal académico en la construcción del bien común, incidiendo con el uso consciente y responsable de los recursos naturales, esto es: sin agotarlos o exceder su capacidad de renovación: cabe mencionar que el pasto que se quitó donde se encuentra el escudo se replantó en otro sitio a fin de reforestar, cuidando de que fuera colaborativamente.</a:t>
            </a:r>
            <a:br>
              <a:rPr lang="es-MX" sz="1800" dirty="0"/>
            </a:br>
            <a:r>
              <a:rPr lang="es-MX" sz="1800" dirty="0"/>
              <a:t/>
            </a:r>
            <a:br>
              <a:rPr lang="es-MX" sz="1800" dirty="0"/>
            </a:br>
            <a:endParaRPr lang="es-MX" sz="1800" dirty="0"/>
          </a:p>
        </p:txBody>
      </p:sp>
      <p:sp>
        <p:nvSpPr>
          <p:cNvPr id="5" name="3 Título"/>
          <p:cNvSpPr txBox="1">
            <a:spLocks/>
          </p:cNvSpPr>
          <p:nvPr/>
        </p:nvSpPr>
        <p:spPr>
          <a:xfrm>
            <a:off x="2209799" y="620689"/>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dirty="0">
                <a:solidFill>
                  <a:schemeClr val="accent1"/>
                </a:solidFill>
              </a:rPr>
              <a:t>“Diseño y elaboración de Identidad, un Proyecto de sustentabilidad”</a:t>
            </a:r>
            <a:br>
              <a:rPr lang="es-MX" sz="3200" b="1" dirty="0">
                <a:solidFill>
                  <a:schemeClr val="accent1"/>
                </a:solidFill>
              </a:rPr>
            </a:br>
            <a:endParaRPr lang="es-MX" sz="3200" b="1" dirty="0">
              <a:solidFill>
                <a:schemeClr val="accent1"/>
              </a:solidFill>
            </a:endParaRPr>
          </a:p>
        </p:txBody>
      </p:sp>
    </p:spTree>
    <p:extLst>
      <p:ext uri="{BB962C8B-B14F-4D97-AF65-F5344CB8AC3E}">
        <p14:creationId xmlns:p14="http://schemas.microsoft.com/office/powerpoint/2010/main" val="1136629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65673"/>
            <a:ext cx="8911687" cy="1280890"/>
          </a:xfrm>
        </p:spPr>
        <p:txBody>
          <a:bodyPr/>
          <a:lstStyle/>
          <a:p>
            <a:pPr algn="ctr"/>
            <a:r>
              <a:rPr lang="es-MX" dirty="0" smtClean="0"/>
              <a:t>INDICE</a:t>
            </a:r>
            <a:endParaRPr lang="es-MX" dirty="0"/>
          </a:p>
        </p:txBody>
      </p:sp>
      <p:sp>
        <p:nvSpPr>
          <p:cNvPr id="3" name="Marcador de contenido 2"/>
          <p:cNvSpPr>
            <a:spLocks noGrp="1"/>
          </p:cNvSpPr>
          <p:nvPr>
            <p:ph idx="1"/>
          </p:nvPr>
        </p:nvSpPr>
        <p:spPr>
          <a:xfrm>
            <a:off x="2589212" y="1648691"/>
            <a:ext cx="8915400" cy="4779818"/>
          </a:xfrm>
        </p:spPr>
        <p:txBody>
          <a:bodyPr/>
          <a:lstStyle/>
          <a:p>
            <a:endParaRPr lang="es-MX" dirty="0"/>
          </a:p>
          <a:p>
            <a:r>
              <a:rPr lang="es-MX" sz="2000" dirty="0" smtClean="0"/>
              <a:t>C .A.I.A.C. CONCLUSIONES GENERALES, INTERDISCIPLINARIEDAD. 	</a:t>
            </a:r>
          </a:p>
          <a:p>
            <a:r>
              <a:rPr lang="es-MX" sz="2000" dirty="0" smtClean="0"/>
              <a:t>ORGANIZADOR GRÁFICO INTERDISCIPLINARIEDAD.</a:t>
            </a:r>
          </a:p>
          <a:p>
            <a:r>
              <a:rPr lang="es-MX" sz="2000" dirty="0" smtClean="0"/>
              <a:t>JUSTIFICACIÓN DEL PROYECTO.</a:t>
            </a:r>
          </a:p>
          <a:p>
            <a:r>
              <a:rPr lang="es-MX" sz="2000" dirty="0" smtClean="0"/>
              <a:t>PREGUNTAS GENERADORAS.</a:t>
            </a:r>
          </a:p>
          <a:p>
            <a:r>
              <a:rPr lang="es-MX" sz="2000" dirty="0" smtClean="0"/>
              <a:t>TEMAS DEL PROYECTO.</a:t>
            </a:r>
          </a:p>
          <a:p>
            <a:r>
              <a:rPr lang="es-MX" sz="2000" dirty="0" smtClean="0"/>
              <a:t>FORMATO DE PLANEACIÓN GENERAL.</a:t>
            </a:r>
          </a:p>
          <a:p>
            <a:r>
              <a:rPr lang="es-MX" sz="2000" dirty="0" smtClean="0"/>
              <a:t>FORMATO DE PLANEACIÓN DÍA A DÍA.</a:t>
            </a:r>
          </a:p>
          <a:p>
            <a:r>
              <a:rPr lang="es-MX" sz="2000" dirty="0" smtClean="0"/>
              <a:t>AVANCES Y TROPIEZOS.</a:t>
            </a:r>
          </a:p>
          <a:p>
            <a:r>
              <a:rPr lang="es-MX" sz="2000" dirty="0" smtClean="0"/>
              <a:t>ORGANIZADOR GRÁFICO PREGUNTAS ESENCIALES.</a:t>
            </a:r>
          </a:p>
          <a:p>
            <a:endParaRPr lang="es-MX" sz="2000" dirty="0" smtClean="0"/>
          </a:p>
          <a:p>
            <a:endParaRPr lang="es-MX" sz="2000" dirty="0" smtClean="0"/>
          </a:p>
          <a:p>
            <a:endParaRPr lang="es-MX" dirty="0"/>
          </a:p>
        </p:txBody>
      </p:sp>
    </p:spTree>
    <p:extLst>
      <p:ext uri="{BB962C8B-B14F-4D97-AF65-F5344CB8AC3E}">
        <p14:creationId xmlns:p14="http://schemas.microsoft.com/office/powerpoint/2010/main" val="3064727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04304" y="1080653"/>
            <a:ext cx="8915400" cy="5611091"/>
          </a:xfrm>
        </p:spPr>
        <p:txBody>
          <a:bodyPr>
            <a:normAutofit/>
          </a:bodyPr>
          <a:lstStyle/>
          <a:p>
            <a:r>
              <a:rPr lang="es-MX" sz="2000" dirty="0" smtClean="0"/>
              <a:t>A.M.E GENERAL.</a:t>
            </a:r>
          </a:p>
          <a:p>
            <a:r>
              <a:rPr lang="es-MX" sz="2000" dirty="0" smtClean="0"/>
              <a:t>E.I.P RESUMEN.</a:t>
            </a:r>
          </a:p>
          <a:p>
            <a:r>
              <a:rPr lang="es-MX" sz="2000" dirty="0" smtClean="0"/>
              <a:t>E.I.P ELABORACIÓN DEL PROYECTO.</a:t>
            </a:r>
          </a:p>
          <a:p>
            <a:r>
              <a:rPr lang="es-MX" sz="2000" dirty="0" smtClean="0"/>
              <a:t>ORGANIZADORES GRÁFICOS DE TIPOS DE EVALUACIÓN.</a:t>
            </a:r>
          </a:p>
          <a:p>
            <a:r>
              <a:rPr lang="es-MX" sz="2000" dirty="0" smtClean="0"/>
              <a:t>ORGANIZADOR GRÁFICO DE PASOS PARA CREAR UNA INFOGRAFÍA.</a:t>
            </a:r>
          </a:p>
          <a:p>
            <a:r>
              <a:rPr lang="es-MX" sz="2000" dirty="0" smtClean="0"/>
              <a:t>INFOGRAFÍA.</a:t>
            </a:r>
          </a:p>
          <a:p>
            <a:r>
              <a:rPr lang="es-MX" sz="2000" dirty="0" smtClean="0"/>
              <a:t>REFLEXIONES PERSONALES.</a:t>
            </a:r>
          </a:p>
          <a:p>
            <a:r>
              <a:rPr lang="es-MX" sz="2000" dirty="0" smtClean="0"/>
              <a:t>FOTOGRAFÍAS SESIONES.</a:t>
            </a:r>
          </a:p>
          <a:p>
            <a:endParaRPr lang="es-MX" sz="2000" dirty="0"/>
          </a:p>
        </p:txBody>
      </p:sp>
    </p:spTree>
    <p:extLst>
      <p:ext uri="{BB962C8B-B14F-4D97-AF65-F5344CB8AC3E}">
        <p14:creationId xmlns:p14="http://schemas.microsoft.com/office/powerpoint/2010/main" val="1986976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1_Espiral">
  <a:themeElements>
    <a:clrScheme name="Espiral">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2_Espiral">
  <a:themeElements>
    <a:clrScheme name="Espiral">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3029</TotalTime>
  <Words>4786</Words>
  <Application>Microsoft Office PowerPoint</Application>
  <PresentationFormat>Panorámica</PresentationFormat>
  <Paragraphs>951</Paragraphs>
  <Slides>64</Slides>
  <Notes>1</Notes>
  <HiddenSlides>0</HiddenSlides>
  <MMClips>0</MMClips>
  <ScaleCrop>false</ScaleCrop>
  <HeadingPairs>
    <vt:vector size="8" baseType="variant">
      <vt:variant>
        <vt:lpstr>Fuentes usadas</vt:lpstr>
      </vt:variant>
      <vt:variant>
        <vt:i4>9</vt:i4>
      </vt:variant>
      <vt:variant>
        <vt:lpstr>Tema</vt:lpstr>
      </vt:variant>
      <vt:variant>
        <vt:i4>4</vt:i4>
      </vt:variant>
      <vt:variant>
        <vt:lpstr>Servidores OLE incrustados</vt:lpstr>
      </vt:variant>
      <vt:variant>
        <vt:i4>1</vt:i4>
      </vt:variant>
      <vt:variant>
        <vt:lpstr>Títulos de diapositiva</vt:lpstr>
      </vt:variant>
      <vt:variant>
        <vt:i4>64</vt:i4>
      </vt:variant>
    </vt:vector>
  </HeadingPairs>
  <TitlesOfParts>
    <vt:vector size="78" baseType="lpstr">
      <vt:lpstr>Arial</vt:lpstr>
      <vt:lpstr>Arial Black</vt:lpstr>
      <vt:lpstr>Calibri</vt:lpstr>
      <vt:lpstr>Calibri Light</vt:lpstr>
      <vt:lpstr>Century Gothic</vt:lpstr>
      <vt:lpstr>Times New Roman</vt:lpstr>
      <vt:lpstr>Trebuchet MS</vt:lpstr>
      <vt:lpstr>Wingdings</vt:lpstr>
      <vt:lpstr>Wingdings 3</vt:lpstr>
      <vt:lpstr>Espiral</vt:lpstr>
      <vt:lpstr>1_Espiral</vt:lpstr>
      <vt:lpstr>2_Espiral</vt:lpstr>
      <vt:lpstr>Tema de Office</vt:lpstr>
      <vt:lpstr>Presentación</vt:lpstr>
      <vt:lpstr>Presentación de PowerPoint</vt:lpstr>
      <vt:lpstr>Presentación de PowerPoint</vt:lpstr>
      <vt:lpstr>Identidad escolar en el Instituto Zaragoza</vt:lpstr>
      <vt:lpstr> Elaboración del proyecto Ciclo Escolar 2017-2018 </vt:lpstr>
      <vt:lpstr>Fases durante el proyecto </vt:lpstr>
      <vt:lpstr>Presentación de PowerPoint</vt:lpstr>
      <vt:lpstr>Es un proyecto interdisciplinario desarrollado con el apoyo de distintas materias, maestros y alumnos de preparatoria.  Este es un proyecto que surge con el propósito de concientizar a la comunidad escolar de la importancia de identificarse con su escuela por medio de la reproducción del escudo del Instituto Zaragoza, así como del cuidado y regeneración del segmento de áreas verdes que rodean dicho escudo.  A través de él hemos buscado fomentar la participación de estudiantes y personal académico en la construcción del bien común, incidiendo con el uso consciente y responsable de los recursos naturales, esto es: sin agotarlos o exceder su capacidad de renovación: cabe mencionar que el pasto que se quitó donde se encuentra el escudo se replantó en otro sitio a fin de reforestar, cuidando de que fuera colaborativamente.  </vt:lpstr>
      <vt:lpstr>INDICE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Planeación General (Anual)</vt:lpstr>
      <vt:lpstr>Presentación de PowerPoint</vt:lpstr>
      <vt:lpstr>Presentación de PowerPoint</vt:lpstr>
      <vt:lpstr>Presentación de PowerPoint</vt:lpstr>
      <vt:lpstr>Planeación día a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poder de las preguntas esenciales</vt:lpstr>
      <vt:lpstr>Presentación de PowerPoint</vt:lpstr>
      <vt:lpstr>La indagación en las aulas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SUSTENTABILIDAD EN EL INTITUTO ZARAGOZA</dc:title>
  <dc:creator>Antonio Yduñate García Beltrán</dc:creator>
  <cp:lastModifiedBy>Magda Rocío Fernández</cp:lastModifiedBy>
  <cp:revision>245</cp:revision>
  <dcterms:created xsi:type="dcterms:W3CDTF">2017-10-27T18:32:25Z</dcterms:created>
  <dcterms:modified xsi:type="dcterms:W3CDTF">2019-03-27T03:12:23Z</dcterms:modified>
</cp:coreProperties>
</file>