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7" r:id="rId3"/>
    <p:sldId id="258" r:id="rId4"/>
    <p:sldId id="259" r:id="rId5"/>
    <p:sldId id="260" r:id="rId6"/>
    <p:sldId id="265" r:id="rId7"/>
    <p:sldId id="272" r:id="rId8"/>
    <p:sldId id="279" r:id="rId9"/>
    <p:sldId id="280" r:id="rId10"/>
    <p:sldId id="281" r:id="rId11"/>
    <p:sldId id="276" r:id="rId12"/>
    <p:sldId id="277" r:id="rId13"/>
    <p:sldId id="291" r:id="rId14"/>
    <p:sldId id="285" r:id="rId15"/>
    <p:sldId id="288" r:id="rId16"/>
    <p:sldId id="286" r:id="rId17"/>
    <p:sldId id="289" r:id="rId18"/>
    <p:sldId id="292" r:id="rId19"/>
    <p:sldId id="293" r:id="rId20"/>
    <p:sldId id="294" r:id="rId21"/>
    <p:sldId id="298" r:id="rId22"/>
    <p:sldId id="299" r:id="rId23"/>
    <p:sldId id="300" r:id="rId24"/>
    <p:sldId id="301" r:id="rId25"/>
    <p:sldId id="302" r:id="rId26"/>
    <p:sldId id="303" r:id="rId27"/>
    <p:sldId id="295" r:id="rId28"/>
    <p:sldId id="304" r:id="rId29"/>
    <p:sldId id="305" r:id="rId30"/>
    <p:sldId id="306" r:id="rId31"/>
    <p:sldId id="307" r:id="rId32"/>
    <p:sldId id="308" r:id="rId33"/>
    <p:sldId id="309" r:id="rId34"/>
    <p:sldId id="310" r:id="rId35"/>
    <p:sldId id="311" r:id="rId36"/>
    <p:sldId id="296" r:id="rId37"/>
    <p:sldId id="297" r:id="rId38"/>
    <p:sldId id="377"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360" r:id="rId55"/>
    <p:sldId id="361" r:id="rId56"/>
    <p:sldId id="362" r:id="rId57"/>
    <p:sldId id="363" r:id="rId58"/>
    <p:sldId id="364" r:id="rId59"/>
    <p:sldId id="365" r:id="rId60"/>
    <p:sldId id="366" r:id="rId61"/>
    <p:sldId id="367" r:id="rId62"/>
    <p:sldId id="368" r:id="rId63"/>
    <p:sldId id="371" r:id="rId64"/>
    <p:sldId id="372" r:id="rId65"/>
    <p:sldId id="373" r:id="rId66"/>
    <p:sldId id="374" r:id="rId67"/>
    <p:sldId id="375" r:id="rId68"/>
    <p:sldId id="378" r:id="rId69"/>
    <p:sldId id="379" r:id="rId70"/>
    <p:sldId id="382" r:id="rId71"/>
    <p:sldId id="381" r:id="rId7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93342"/>
  </p:normalViewPr>
  <p:slideViewPr>
    <p:cSldViewPr>
      <p:cViewPr varScale="1">
        <p:scale>
          <a:sx n="122" d="100"/>
          <a:sy n="122" d="100"/>
        </p:scale>
        <p:origin x="1896"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C3703-6C20-AB4E-96A9-E426EF1937BC}"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s-ES"/>
        </a:p>
      </dgm:t>
    </dgm:pt>
    <dgm:pt modelId="{BF52A118-13BB-1640-A5B0-A35197FC48B2}">
      <dgm:prSet phldrT="[Texto]" custT="1"/>
      <dgm:spPr>
        <a:solidFill>
          <a:schemeClr val="accent3">
            <a:lumMod val="40000"/>
            <a:lumOff val="60000"/>
          </a:schemeClr>
        </a:solidFill>
      </dgm:spPr>
      <dgm:t>
        <a:bodyPr/>
        <a:lstStyle/>
        <a:p>
          <a:r>
            <a:rPr lang="es-ES" sz="1050" dirty="0"/>
            <a:t>ABSOLUTISMO VS RELATIVISMO SUBJETIVO</a:t>
          </a:r>
        </a:p>
      </dgm:t>
    </dgm:pt>
    <dgm:pt modelId="{67BDA813-B9E3-B045-86B4-44A017651E6D}" type="parTrans" cxnId="{2AEE1F9F-8859-104B-884D-E496ACC76A2C}">
      <dgm:prSet/>
      <dgm:spPr/>
      <dgm:t>
        <a:bodyPr/>
        <a:lstStyle/>
        <a:p>
          <a:endParaRPr lang="es-ES"/>
        </a:p>
      </dgm:t>
    </dgm:pt>
    <dgm:pt modelId="{F7C082A4-0D5B-4944-94C9-CA68A4CAFDAD}" type="sibTrans" cxnId="{2AEE1F9F-8859-104B-884D-E496ACC76A2C}">
      <dgm:prSet/>
      <dgm:spPr/>
      <dgm:t>
        <a:bodyPr/>
        <a:lstStyle/>
        <a:p>
          <a:endParaRPr lang="es-ES"/>
        </a:p>
      </dgm:t>
    </dgm:pt>
    <dgm:pt modelId="{AAD4F61B-F4AE-604F-999B-76A97F530FD4}">
      <dgm:prSet phldrT="[Texto]" custT="1"/>
      <dgm:spPr>
        <a:solidFill>
          <a:schemeClr val="tx2">
            <a:lumMod val="40000"/>
            <a:lumOff val="60000"/>
          </a:schemeClr>
        </a:solidFill>
      </dgm:spPr>
      <dgm:t>
        <a:bodyPr/>
        <a:lstStyle/>
        <a:p>
          <a:r>
            <a:rPr lang="es-ES" sz="1050" dirty="0"/>
            <a:t>CUESTIONAR CONCEPTOS</a:t>
          </a:r>
        </a:p>
      </dgm:t>
    </dgm:pt>
    <dgm:pt modelId="{988AB237-4509-8E4A-B5E8-A46E5016A337}" type="parTrans" cxnId="{6620C7F4-31ED-C14D-8D5E-B8565B52811C}">
      <dgm:prSet/>
      <dgm:spPr/>
      <dgm:t>
        <a:bodyPr/>
        <a:lstStyle/>
        <a:p>
          <a:endParaRPr lang="es-ES"/>
        </a:p>
      </dgm:t>
    </dgm:pt>
    <dgm:pt modelId="{854DC30B-5A9D-794F-92A5-31B54BC54A94}" type="sibTrans" cxnId="{6620C7F4-31ED-C14D-8D5E-B8565B52811C}">
      <dgm:prSet/>
      <dgm:spPr/>
      <dgm:t>
        <a:bodyPr/>
        <a:lstStyle/>
        <a:p>
          <a:endParaRPr lang="es-ES"/>
        </a:p>
      </dgm:t>
    </dgm:pt>
    <dgm:pt modelId="{957601DD-CD0C-1544-B165-039B5D12B001}">
      <dgm:prSet phldrT="[Texto]" custT="1"/>
      <dgm:spPr>
        <a:solidFill>
          <a:schemeClr val="accent2">
            <a:lumMod val="40000"/>
            <a:lumOff val="60000"/>
          </a:schemeClr>
        </a:solidFill>
      </dgm:spPr>
      <dgm:t>
        <a:bodyPr/>
        <a:lstStyle/>
        <a:p>
          <a:r>
            <a:rPr lang="es-ES" sz="1050" dirty="0"/>
            <a:t>PODER DE PREGUNTAS ESENCIALES</a:t>
          </a:r>
        </a:p>
      </dgm:t>
    </dgm:pt>
    <dgm:pt modelId="{2D103B87-81C3-104D-AA1C-14A937ACFFA0}" type="parTrans" cxnId="{B58CE5FB-66CC-384F-85DD-B4E670168C25}">
      <dgm:prSet/>
      <dgm:spPr/>
      <dgm:t>
        <a:bodyPr/>
        <a:lstStyle/>
        <a:p>
          <a:endParaRPr lang="es-ES"/>
        </a:p>
      </dgm:t>
    </dgm:pt>
    <dgm:pt modelId="{3C5991F9-09CE-2448-891D-440DDF166FB4}" type="sibTrans" cxnId="{B58CE5FB-66CC-384F-85DD-B4E670168C25}">
      <dgm:prSet/>
      <dgm:spPr/>
      <dgm:t>
        <a:bodyPr/>
        <a:lstStyle/>
        <a:p>
          <a:endParaRPr lang="es-ES"/>
        </a:p>
      </dgm:t>
    </dgm:pt>
    <dgm:pt modelId="{89B8C69E-FEB3-FB45-8FD5-15A0DF776216}">
      <dgm:prSet phldrT="[Texto]" custT="1"/>
      <dgm:spPr>
        <a:solidFill>
          <a:schemeClr val="bg2">
            <a:lumMod val="75000"/>
          </a:schemeClr>
        </a:solidFill>
      </dgm:spPr>
      <dgm:t>
        <a:bodyPr/>
        <a:lstStyle/>
        <a:p>
          <a:r>
            <a:rPr lang="es-ES" sz="1050" dirty="0"/>
            <a:t>ESTRUCTURA DEL PENSAMIENTO</a:t>
          </a:r>
        </a:p>
      </dgm:t>
    </dgm:pt>
    <dgm:pt modelId="{DC9858E4-71C9-494C-8022-D246BF95C423}" type="parTrans" cxnId="{1CCB0D38-F350-A049-BE88-5F2854C493EA}">
      <dgm:prSet/>
      <dgm:spPr/>
      <dgm:t>
        <a:bodyPr/>
        <a:lstStyle/>
        <a:p>
          <a:endParaRPr lang="es-ES"/>
        </a:p>
      </dgm:t>
    </dgm:pt>
    <dgm:pt modelId="{46BDFDFA-6B1F-4B49-84F9-FC4AA93969AF}" type="sibTrans" cxnId="{1CCB0D38-F350-A049-BE88-5F2854C493EA}">
      <dgm:prSet/>
      <dgm:spPr/>
      <dgm:t>
        <a:bodyPr/>
        <a:lstStyle/>
        <a:p>
          <a:endParaRPr lang="es-ES"/>
        </a:p>
      </dgm:t>
    </dgm:pt>
    <dgm:pt modelId="{F6A05176-9108-0646-9EFD-79D2EF7D19FE}">
      <dgm:prSet custT="1"/>
      <dgm:spPr/>
      <dgm:t>
        <a:bodyPr/>
        <a:lstStyle/>
        <a:p>
          <a:r>
            <a:rPr lang="es-ES" sz="800" dirty="0"/>
            <a:t>IDEAS CONCEPTUALES</a:t>
          </a:r>
        </a:p>
      </dgm:t>
    </dgm:pt>
    <dgm:pt modelId="{B81FAEF2-C94D-9E46-BF40-2C24D450224A}" type="parTrans" cxnId="{2CE17C29-AB24-2745-AC66-47FABCDD7578}">
      <dgm:prSet/>
      <dgm:spPr/>
      <dgm:t>
        <a:bodyPr/>
        <a:lstStyle/>
        <a:p>
          <a:endParaRPr lang="es-ES"/>
        </a:p>
      </dgm:t>
    </dgm:pt>
    <dgm:pt modelId="{39191C12-C918-8A41-BC8D-29D3EE70E168}" type="sibTrans" cxnId="{2CE17C29-AB24-2745-AC66-47FABCDD7578}">
      <dgm:prSet/>
      <dgm:spPr/>
      <dgm:t>
        <a:bodyPr/>
        <a:lstStyle/>
        <a:p>
          <a:endParaRPr lang="es-ES"/>
        </a:p>
      </dgm:t>
    </dgm:pt>
    <dgm:pt modelId="{5DAAEA0C-5614-4C41-9134-16F1002376FB}">
      <dgm:prSet phldrT="[Texto]" custT="1"/>
      <dgm:spPr>
        <a:solidFill>
          <a:schemeClr val="accent2"/>
        </a:solidFill>
        <a:ln>
          <a:solidFill>
            <a:schemeClr val="accent1"/>
          </a:solidFill>
        </a:ln>
      </dgm:spPr>
      <dgm:t>
        <a:bodyPr/>
        <a:lstStyle/>
        <a:p>
          <a:r>
            <a:rPr lang="es-ES" sz="1600" dirty="0"/>
            <a:t>EL ARTE DE  FORMULAR PREGUNTAS ESENCIALES</a:t>
          </a:r>
        </a:p>
      </dgm:t>
    </dgm:pt>
    <dgm:pt modelId="{44AD5D0B-3A99-774D-BC25-CA3F743622E1}" type="sibTrans" cxnId="{AE106C9D-FFF5-E748-BB91-A21AAF889B12}">
      <dgm:prSet/>
      <dgm:spPr/>
      <dgm:t>
        <a:bodyPr/>
        <a:lstStyle/>
        <a:p>
          <a:endParaRPr lang="es-ES"/>
        </a:p>
      </dgm:t>
    </dgm:pt>
    <dgm:pt modelId="{91496A4D-EC23-3A42-A3A6-E21A433403C5}" type="parTrans" cxnId="{AE106C9D-FFF5-E748-BB91-A21AAF889B12}">
      <dgm:prSet/>
      <dgm:spPr/>
      <dgm:t>
        <a:bodyPr/>
        <a:lstStyle/>
        <a:p>
          <a:endParaRPr lang="es-ES"/>
        </a:p>
      </dgm:t>
    </dgm:pt>
    <dgm:pt modelId="{3B092CA0-C940-6A49-9DD4-84D095847C44}">
      <dgm:prSet/>
      <dgm:spPr>
        <a:solidFill>
          <a:srgbClr val="92D050"/>
        </a:solidFill>
      </dgm:spPr>
      <dgm:t>
        <a:bodyPr/>
        <a:lstStyle/>
        <a:p>
          <a:r>
            <a:rPr lang="es-ES"/>
            <a:t>TIPOS DE PREGUNTAS</a:t>
          </a:r>
          <a:endParaRPr lang="es-ES" dirty="0"/>
        </a:p>
      </dgm:t>
    </dgm:pt>
    <dgm:pt modelId="{1C13C701-A8EA-9041-894D-8C288D1EE0E3}" type="parTrans" cxnId="{A16876BA-20DF-0D4F-9F84-46127EC1F510}">
      <dgm:prSet/>
      <dgm:spPr/>
      <dgm:t>
        <a:bodyPr/>
        <a:lstStyle/>
        <a:p>
          <a:endParaRPr lang="es-ES"/>
        </a:p>
      </dgm:t>
    </dgm:pt>
    <dgm:pt modelId="{A0AEB4BA-3933-B348-BFE2-0D5C4D5F3AFB}" type="sibTrans" cxnId="{A16876BA-20DF-0D4F-9F84-46127EC1F510}">
      <dgm:prSet/>
      <dgm:spPr/>
      <dgm:t>
        <a:bodyPr/>
        <a:lstStyle/>
        <a:p>
          <a:endParaRPr lang="es-ES"/>
        </a:p>
      </dgm:t>
    </dgm:pt>
    <dgm:pt modelId="{ABEE0FF1-C48B-AF4C-A64E-5902A6BEFD2E}" type="pres">
      <dgm:prSet presAssocID="{40DC3703-6C20-AB4E-96A9-E426EF1937BC}" presName="composite" presStyleCnt="0">
        <dgm:presLayoutVars>
          <dgm:chMax val="1"/>
          <dgm:dir/>
          <dgm:resizeHandles val="exact"/>
        </dgm:presLayoutVars>
      </dgm:prSet>
      <dgm:spPr/>
    </dgm:pt>
    <dgm:pt modelId="{DB00772B-60C6-CC47-8A51-7350B7B19B89}" type="pres">
      <dgm:prSet presAssocID="{40DC3703-6C20-AB4E-96A9-E426EF1937BC}" presName="radial" presStyleCnt="0">
        <dgm:presLayoutVars>
          <dgm:animLvl val="ctr"/>
        </dgm:presLayoutVars>
      </dgm:prSet>
      <dgm:spPr/>
    </dgm:pt>
    <dgm:pt modelId="{7AB79DA9-2A06-3647-9374-A35C88B1E31C}" type="pres">
      <dgm:prSet presAssocID="{5DAAEA0C-5614-4C41-9134-16F1002376FB}" presName="centerShape" presStyleLbl="vennNode1" presStyleIdx="0" presStyleCnt="7" custScaleX="54455" custScaleY="54240" custLinFactNeighborX="4656" custLinFactNeighborY="-22457"/>
      <dgm:spPr/>
    </dgm:pt>
    <dgm:pt modelId="{753296FC-8D57-A64E-9F07-296A80EBAA89}" type="pres">
      <dgm:prSet presAssocID="{BF52A118-13BB-1640-A5B0-A35197FC48B2}" presName="node" presStyleLbl="vennNode1" presStyleIdx="1" presStyleCnt="7" custScaleX="81606" custScaleY="74722" custRadScaleRad="126812" custRadScaleInc="44664">
        <dgm:presLayoutVars>
          <dgm:bulletEnabled val="1"/>
        </dgm:presLayoutVars>
      </dgm:prSet>
      <dgm:spPr/>
    </dgm:pt>
    <dgm:pt modelId="{5B7149C1-C27D-F845-9400-9462719EC676}" type="pres">
      <dgm:prSet presAssocID="{AAD4F61B-F4AE-604F-999B-76A97F530FD4}" presName="node" presStyleLbl="vennNode1" presStyleIdx="2" presStyleCnt="7" custScaleX="75005" custScaleY="69978" custRadScaleRad="110400" custRadScaleInc="5471">
        <dgm:presLayoutVars>
          <dgm:bulletEnabled val="1"/>
        </dgm:presLayoutVars>
      </dgm:prSet>
      <dgm:spPr/>
    </dgm:pt>
    <dgm:pt modelId="{A44C5C2E-A09C-864F-9615-3B1BC60224A0}" type="pres">
      <dgm:prSet presAssocID="{957601DD-CD0C-1544-B165-039B5D12B001}" presName="node" presStyleLbl="vennNode1" presStyleIdx="3" presStyleCnt="7" custScaleX="67190" custScaleY="62095" custRadScaleRad="75677" custRadScaleInc="-21780">
        <dgm:presLayoutVars>
          <dgm:bulletEnabled val="1"/>
        </dgm:presLayoutVars>
      </dgm:prSet>
      <dgm:spPr/>
    </dgm:pt>
    <dgm:pt modelId="{CA39564B-944C-AE4F-B6DB-113E303E90D7}" type="pres">
      <dgm:prSet presAssocID="{89B8C69E-FEB3-FB45-8FD5-15A0DF776216}" presName="node" presStyleLbl="vennNode1" presStyleIdx="4" presStyleCnt="7" custScaleX="72586" custScaleY="66893" custRadScaleRad="45905" custRadScaleInc="24907">
        <dgm:presLayoutVars>
          <dgm:bulletEnabled val="1"/>
        </dgm:presLayoutVars>
      </dgm:prSet>
      <dgm:spPr/>
    </dgm:pt>
    <dgm:pt modelId="{68C1E30B-5988-8947-B928-5D4695B27A1A}" type="pres">
      <dgm:prSet presAssocID="{F6A05176-9108-0646-9EFD-79D2EF7D19FE}" presName="node" presStyleLbl="vennNode1" presStyleIdx="5" presStyleCnt="7" custScaleX="62656" custScaleY="66786" custRadScaleRad="92759" custRadScaleInc="50992">
        <dgm:presLayoutVars>
          <dgm:bulletEnabled val="1"/>
        </dgm:presLayoutVars>
      </dgm:prSet>
      <dgm:spPr/>
    </dgm:pt>
    <dgm:pt modelId="{43DD8D7B-899E-1C49-8815-19454E391593}" type="pres">
      <dgm:prSet presAssocID="{3B092CA0-C940-6A49-9DD4-84D095847C44}" presName="node" presStyleLbl="vennNode1" presStyleIdx="6" presStyleCnt="7" custScaleX="62656" custScaleY="66786" custRadScaleRad="106001" custRadScaleInc="27288">
        <dgm:presLayoutVars>
          <dgm:bulletEnabled val="1"/>
        </dgm:presLayoutVars>
      </dgm:prSet>
      <dgm:spPr/>
    </dgm:pt>
  </dgm:ptLst>
  <dgm:cxnLst>
    <dgm:cxn modelId="{7E2C111B-F7DE-1641-9613-E924B2683736}" type="presOf" srcId="{40DC3703-6C20-AB4E-96A9-E426EF1937BC}" destId="{ABEE0FF1-C48B-AF4C-A64E-5902A6BEFD2E}" srcOrd="0" destOrd="0" presId="urn:microsoft.com/office/officeart/2005/8/layout/radial3"/>
    <dgm:cxn modelId="{942F0C28-9A17-C045-8562-4C640C42763A}" type="presOf" srcId="{957601DD-CD0C-1544-B165-039B5D12B001}" destId="{A44C5C2E-A09C-864F-9615-3B1BC60224A0}" srcOrd="0" destOrd="0" presId="urn:microsoft.com/office/officeart/2005/8/layout/radial3"/>
    <dgm:cxn modelId="{2CE17C29-AB24-2745-AC66-47FABCDD7578}" srcId="{5DAAEA0C-5614-4C41-9134-16F1002376FB}" destId="{F6A05176-9108-0646-9EFD-79D2EF7D19FE}" srcOrd="4" destOrd="0" parTransId="{B81FAEF2-C94D-9E46-BF40-2C24D450224A}" sibTransId="{39191C12-C918-8A41-BC8D-29D3EE70E168}"/>
    <dgm:cxn modelId="{1CCB0D38-F350-A049-BE88-5F2854C493EA}" srcId="{5DAAEA0C-5614-4C41-9134-16F1002376FB}" destId="{89B8C69E-FEB3-FB45-8FD5-15A0DF776216}" srcOrd="3" destOrd="0" parTransId="{DC9858E4-71C9-494C-8022-D246BF95C423}" sibTransId="{46BDFDFA-6B1F-4B49-84F9-FC4AA93969AF}"/>
    <dgm:cxn modelId="{566B644C-C12C-B14E-BEB9-C9ECDF8608C0}" type="presOf" srcId="{BF52A118-13BB-1640-A5B0-A35197FC48B2}" destId="{753296FC-8D57-A64E-9F07-296A80EBAA89}" srcOrd="0" destOrd="0" presId="urn:microsoft.com/office/officeart/2005/8/layout/radial3"/>
    <dgm:cxn modelId="{42F43F5F-3D9F-0647-8F36-B49BD8548E69}" type="presOf" srcId="{F6A05176-9108-0646-9EFD-79D2EF7D19FE}" destId="{68C1E30B-5988-8947-B928-5D4695B27A1A}" srcOrd="0" destOrd="0" presId="urn:microsoft.com/office/officeart/2005/8/layout/radial3"/>
    <dgm:cxn modelId="{AE106C9D-FFF5-E748-BB91-A21AAF889B12}" srcId="{40DC3703-6C20-AB4E-96A9-E426EF1937BC}" destId="{5DAAEA0C-5614-4C41-9134-16F1002376FB}" srcOrd="0" destOrd="0" parTransId="{91496A4D-EC23-3A42-A3A6-E21A433403C5}" sibTransId="{44AD5D0B-3A99-774D-BC25-CA3F743622E1}"/>
    <dgm:cxn modelId="{2AEE1F9F-8859-104B-884D-E496ACC76A2C}" srcId="{5DAAEA0C-5614-4C41-9134-16F1002376FB}" destId="{BF52A118-13BB-1640-A5B0-A35197FC48B2}" srcOrd="0" destOrd="0" parTransId="{67BDA813-B9E3-B045-86B4-44A017651E6D}" sibTransId="{F7C082A4-0D5B-4944-94C9-CA68A4CAFDAD}"/>
    <dgm:cxn modelId="{A16876BA-20DF-0D4F-9F84-46127EC1F510}" srcId="{5DAAEA0C-5614-4C41-9134-16F1002376FB}" destId="{3B092CA0-C940-6A49-9DD4-84D095847C44}" srcOrd="5" destOrd="0" parTransId="{1C13C701-A8EA-9041-894D-8C288D1EE0E3}" sibTransId="{A0AEB4BA-3933-B348-BFE2-0D5C4D5F3AFB}"/>
    <dgm:cxn modelId="{9ABC56DC-FF6F-B442-AC6C-7EE0FFB784B9}" type="presOf" srcId="{89B8C69E-FEB3-FB45-8FD5-15A0DF776216}" destId="{CA39564B-944C-AE4F-B6DB-113E303E90D7}" srcOrd="0" destOrd="0" presId="urn:microsoft.com/office/officeart/2005/8/layout/radial3"/>
    <dgm:cxn modelId="{67B5BAE0-BBFC-9B4B-87C7-39DF47EF16F6}" type="presOf" srcId="{AAD4F61B-F4AE-604F-999B-76A97F530FD4}" destId="{5B7149C1-C27D-F845-9400-9462719EC676}" srcOrd="0" destOrd="0" presId="urn:microsoft.com/office/officeart/2005/8/layout/radial3"/>
    <dgm:cxn modelId="{6620C7F4-31ED-C14D-8D5E-B8565B52811C}" srcId="{5DAAEA0C-5614-4C41-9134-16F1002376FB}" destId="{AAD4F61B-F4AE-604F-999B-76A97F530FD4}" srcOrd="1" destOrd="0" parTransId="{988AB237-4509-8E4A-B5E8-A46E5016A337}" sibTransId="{854DC30B-5A9D-794F-92A5-31B54BC54A94}"/>
    <dgm:cxn modelId="{B58CE5FB-66CC-384F-85DD-B4E670168C25}" srcId="{5DAAEA0C-5614-4C41-9134-16F1002376FB}" destId="{957601DD-CD0C-1544-B165-039B5D12B001}" srcOrd="2" destOrd="0" parTransId="{2D103B87-81C3-104D-AA1C-14A937ACFFA0}" sibTransId="{3C5991F9-09CE-2448-891D-440DDF166FB4}"/>
    <dgm:cxn modelId="{EFD04BFC-D491-FC48-883D-9D775939A4B0}" type="presOf" srcId="{5DAAEA0C-5614-4C41-9134-16F1002376FB}" destId="{7AB79DA9-2A06-3647-9374-A35C88B1E31C}" srcOrd="0" destOrd="0" presId="urn:microsoft.com/office/officeart/2005/8/layout/radial3"/>
    <dgm:cxn modelId="{64436CFC-25AD-B843-8B60-AD4F0063CF00}" type="presOf" srcId="{3B092CA0-C940-6A49-9DD4-84D095847C44}" destId="{43DD8D7B-899E-1C49-8815-19454E391593}" srcOrd="0" destOrd="0" presId="urn:microsoft.com/office/officeart/2005/8/layout/radial3"/>
    <dgm:cxn modelId="{499B8360-0C48-D644-8F28-516CEC8B269A}" type="presParOf" srcId="{ABEE0FF1-C48B-AF4C-A64E-5902A6BEFD2E}" destId="{DB00772B-60C6-CC47-8A51-7350B7B19B89}" srcOrd="0" destOrd="0" presId="urn:microsoft.com/office/officeart/2005/8/layout/radial3"/>
    <dgm:cxn modelId="{8CC623F7-8389-0141-92C4-1FA6DACD40B0}" type="presParOf" srcId="{DB00772B-60C6-CC47-8A51-7350B7B19B89}" destId="{7AB79DA9-2A06-3647-9374-A35C88B1E31C}" srcOrd="0" destOrd="0" presId="urn:microsoft.com/office/officeart/2005/8/layout/radial3"/>
    <dgm:cxn modelId="{1085E6C6-073A-2D48-92B2-3DADB9DB9216}" type="presParOf" srcId="{DB00772B-60C6-CC47-8A51-7350B7B19B89}" destId="{753296FC-8D57-A64E-9F07-296A80EBAA89}" srcOrd="1" destOrd="0" presId="urn:microsoft.com/office/officeart/2005/8/layout/radial3"/>
    <dgm:cxn modelId="{5DDF7E3A-5003-664D-A779-244681102034}" type="presParOf" srcId="{DB00772B-60C6-CC47-8A51-7350B7B19B89}" destId="{5B7149C1-C27D-F845-9400-9462719EC676}" srcOrd="2" destOrd="0" presId="urn:microsoft.com/office/officeart/2005/8/layout/radial3"/>
    <dgm:cxn modelId="{89F0A828-D4AF-2C46-96D4-3D42FF2713E2}" type="presParOf" srcId="{DB00772B-60C6-CC47-8A51-7350B7B19B89}" destId="{A44C5C2E-A09C-864F-9615-3B1BC60224A0}" srcOrd="3" destOrd="0" presId="urn:microsoft.com/office/officeart/2005/8/layout/radial3"/>
    <dgm:cxn modelId="{FABC90EA-9AAA-9B45-B136-706CDA95B928}" type="presParOf" srcId="{DB00772B-60C6-CC47-8A51-7350B7B19B89}" destId="{CA39564B-944C-AE4F-B6DB-113E303E90D7}" srcOrd="4" destOrd="0" presId="urn:microsoft.com/office/officeart/2005/8/layout/radial3"/>
    <dgm:cxn modelId="{79732456-42A6-CA48-9450-C1CD3DF4663F}" type="presParOf" srcId="{DB00772B-60C6-CC47-8A51-7350B7B19B89}" destId="{68C1E30B-5988-8947-B928-5D4695B27A1A}" srcOrd="5" destOrd="0" presId="urn:microsoft.com/office/officeart/2005/8/layout/radial3"/>
    <dgm:cxn modelId="{F0E4E8BC-13E4-A94D-A51E-76F8E7607247}" type="presParOf" srcId="{DB00772B-60C6-CC47-8A51-7350B7B19B89}" destId="{43DD8D7B-899E-1C49-8815-19454E391593}"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9CA1D3-F331-1846-B78B-5D20CA48E996}" type="doc">
      <dgm:prSet loTypeId="urn:microsoft.com/office/officeart/2005/8/layout/cycle2" loCatId="cycle" qsTypeId="urn:microsoft.com/office/officeart/2005/8/quickstyle/3d2" qsCatId="3D" csTypeId="urn:microsoft.com/office/officeart/2005/8/colors/colorful1" csCatId="colorful" phldr="1"/>
      <dgm:spPr/>
      <dgm:t>
        <a:bodyPr/>
        <a:lstStyle/>
        <a:p>
          <a:endParaRPr lang="es-ES"/>
        </a:p>
      </dgm:t>
    </dgm:pt>
    <dgm:pt modelId="{D4E519CE-A9D9-044C-9D00-B9836943AEF9}">
      <dgm:prSet/>
      <dgm:spPr/>
      <dgm:t>
        <a:bodyPr/>
        <a:lstStyle/>
        <a:p>
          <a:pPr algn="ctr"/>
          <a:r>
            <a:rPr lang="es-ES" dirty="0">
              <a:solidFill>
                <a:schemeClr val="tx1"/>
              </a:solidFill>
            </a:rPr>
            <a:t>REUNIR</a:t>
          </a:r>
          <a:endParaRPr lang="es-MX" dirty="0">
            <a:solidFill>
              <a:schemeClr val="tx1"/>
            </a:solidFill>
          </a:endParaRPr>
        </a:p>
      </dgm:t>
    </dgm:pt>
    <dgm:pt modelId="{E02C8AD7-718C-1A49-B4D2-589B1DCD9415}" type="parTrans" cxnId="{25F3D96E-DACB-A24B-AD33-9C0367E12AD5}">
      <dgm:prSet/>
      <dgm:spPr/>
      <dgm:t>
        <a:bodyPr/>
        <a:lstStyle/>
        <a:p>
          <a:endParaRPr lang="es-ES">
            <a:solidFill>
              <a:schemeClr val="tx1"/>
            </a:solidFill>
          </a:endParaRPr>
        </a:p>
      </dgm:t>
    </dgm:pt>
    <dgm:pt modelId="{E795A2A0-94E2-3E43-AAAA-8F8B1A74AF84}" type="sibTrans" cxnId="{25F3D96E-DACB-A24B-AD33-9C0367E12AD5}">
      <dgm:prSet/>
      <dgm:spPr/>
      <dgm:t>
        <a:bodyPr/>
        <a:lstStyle/>
        <a:p>
          <a:endParaRPr lang="es-ES">
            <a:solidFill>
              <a:schemeClr val="tx1"/>
            </a:solidFill>
          </a:endParaRPr>
        </a:p>
      </dgm:t>
    </dgm:pt>
    <dgm:pt modelId="{8BC8EB6D-3339-8D46-B994-39E881B2141B}">
      <dgm:prSet/>
      <dgm:spPr/>
      <dgm:t>
        <a:bodyPr/>
        <a:lstStyle/>
        <a:p>
          <a:pPr algn="ctr"/>
          <a:r>
            <a:rPr lang="es-ES" dirty="0">
              <a:solidFill>
                <a:schemeClr val="tx1"/>
              </a:solidFill>
            </a:rPr>
            <a:t>ARGUMENTAR</a:t>
          </a:r>
        </a:p>
      </dgm:t>
    </dgm:pt>
    <dgm:pt modelId="{98EC44F3-CFD7-A145-9D8F-C03E4A747A8A}" type="parTrans" cxnId="{B2C3A607-EAB7-4A4B-AA5B-DF84A1A0669C}">
      <dgm:prSet/>
      <dgm:spPr/>
      <dgm:t>
        <a:bodyPr/>
        <a:lstStyle/>
        <a:p>
          <a:endParaRPr lang="es-ES">
            <a:solidFill>
              <a:schemeClr val="tx1"/>
            </a:solidFill>
          </a:endParaRPr>
        </a:p>
      </dgm:t>
    </dgm:pt>
    <dgm:pt modelId="{03FF38F3-F1A0-9C46-BB92-8F1DC9F525EB}" type="sibTrans" cxnId="{B2C3A607-EAB7-4A4B-AA5B-DF84A1A0669C}">
      <dgm:prSet/>
      <dgm:spPr/>
      <dgm:t>
        <a:bodyPr/>
        <a:lstStyle/>
        <a:p>
          <a:endParaRPr lang="es-ES">
            <a:solidFill>
              <a:schemeClr val="tx1"/>
            </a:solidFill>
          </a:endParaRPr>
        </a:p>
      </dgm:t>
    </dgm:pt>
    <dgm:pt modelId="{99976548-65C0-8F41-A247-6DDFBF117A78}">
      <dgm:prSet/>
      <dgm:spPr/>
      <dgm:t>
        <a:bodyPr/>
        <a:lstStyle/>
        <a:p>
          <a:pPr algn="ctr"/>
          <a:r>
            <a:rPr lang="es-ES" dirty="0">
              <a:solidFill>
                <a:schemeClr val="tx1"/>
              </a:solidFill>
            </a:rPr>
            <a:t>BUSQUEDA</a:t>
          </a:r>
          <a:endParaRPr lang="es-MX" dirty="0">
            <a:solidFill>
              <a:schemeClr val="tx1"/>
            </a:solidFill>
          </a:endParaRPr>
        </a:p>
      </dgm:t>
    </dgm:pt>
    <dgm:pt modelId="{E3ED94D2-112C-D148-8D28-2343D569C91C}" type="parTrans" cxnId="{FFBA78B3-C6B2-AA4D-A06A-C8C468D06850}">
      <dgm:prSet/>
      <dgm:spPr/>
      <dgm:t>
        <a:bodyPr/>
        <a:lstStyle/>
        <a:p>
          <a:endParaRPr lang="es-ES">
            <a:solidFill>
              <a:schemeClr val="tx1"/>
            </a:solidFill>
          </a:endParaRPr>
        </a:p>
      </dgm:t>
    </dgm:pt>
    <dgm:pt modelId="{587BA608-01BF-FC42-9E8D-31E1BE171561}" type="sibTrans" cxnId="{FFBA78B3-C6B2-AA4D-A06A-C8C468D06850}">
      <dgm:prSet/>
      <dgm:spPr/>
      <dgm:t>
        <a:bodyPr/>
        <a:lstStyle/>
        <a:p>
          <a:endParaRPr lang="es-ES">
            <a:solidFill>
              <a:schemeClr val="tx1"/>
            </a:solidFill>
          </a:endParaRPr>
        </a:p>
      </dgm:t>
    </dgm:pt>
    <dgm:pt modelId="{4A540E22-D93D-E24A-AFF7-E2C2F499AA5C}">
      <dgm:prSet/>
      <dgm:spPr/>
      <dgm:t>
        <a:bodyPr/>
        <a:lstStyle/>
        <a:p>
          <a:pPr algn="ctr"/>
          <a:r>
            <a:rPr lang="es-ES" dirty="0">
              <a:solidFill>
                <a:schemeClr val="tx1"/>
              </a:solidFill>
            </a:rPr>
            <a:t>FORMULAR</a:t>
          </a:r>
        </a:p>
      </dgm:t>
    </dgm:pt>
    <dgm:pt modelId="{98297384-6ADE-4440-A377-2EB7C406315E}" type="parTrans" cxnId="{31717BCA-3B9B-A741-9A71-8679DC038B0C}">
      <dgm:prSet/>
      <dgm:spPr/>
      <dgm:t>
        <a:bodyPr/>
        <a:lstStyle/>
        <a:p>
          <a:endParaRPr lang="es-ES">
            <a:solidFill>
              <a:schemeClr val="tx1"/>
            </a:solidFill>
          </a:endParaRPr>
        </a:p>
      </dgm:t>
    </dgm:pt>
    <dgm:pt modelId="{66573956-E8AF-F947-B04B-CE5D9E30048E}" type="sibTrans" cxnId="{31717BCA-3B9B-A741-9A71-8679DC038B0C}">
      <dgm:prSet/>
      <dgm:spPr/>
      <dgm:t>
        <a:bodyPr/>
        <a:lstStyle/>
        <a:p>
          <a:endParaRPr lang="es-ES">
            <a:solidFill>
              <a:schemeClr val="tx1"/>
            </a:solidFill>
          </a:endParaRPr>
        </a:p>
      </dgm:t>
    </dgm:pt>
    <dgm:pt modelId="{5E53D07D-BD21-754C-AE92-C91A46E7FC23}">
      <dgm:prSet/>
      <dgm:spPr/>
      <dgm:t>
        <a:bodyPr/>
        <a:lstStyle/>
        <a:p>
          <a:pPr algn="ctr"/>
          <a:r>
            <a:rPr lang="es-ES" dirty="0">
              <a:solidFill>
                <a:schemeClr val="tx1"/>
              </a:solidFill>
            </a:rPr>
            <a:t>PLANTERAR</a:t>
          </a:r>
        </a:p>
      </dgm:t>
    </dgm:pt>
    <dgm:pt modelId="{2DFBA71D-07D7-3343-B23F-24419F24A7FE}" type="parTrans" cxnId="{B857BA22-9C32-9A47-A935-3EBCF1BAF912}">
      <dgm:prSet/>
      <dgm:spPr/>
      <dgm:t>
        <a:bodyPr/>
        <a:lstStyle/>
        <a:p>
          <a:endParaRPr lang="es-ES">
            <a:solidFill>
              <a:schemeClr val="tx1"/>
            </a:solidFill>
          </a:endParaRPr>
        </a:p>
      </dgm:t>
    </dgm:pt>
    <dgm:pt modelId="{DE7AA483-A0B0-B34F-88CC-6F4035230F97}" type="sibTrans" cxnId="{B857BA22-9C32-9A47-A935-3EBCF1BAF912}">
      <dgm:prSet/>
      <dgm:spPr/>
      <dgm:t>
        <a:bodyPr/>
        <a:lstStyle/>
        <a:p>
          <a:endParaRPr lang="es-ES">
            <a:solidFill>
              <a:schemeClr val="tx1"/>
            </a:solidFill>
          </a:endParaRPr>
        </a:p>
      </dgm:t>
    </dgm:pt>
    <dgm:pt modelId="{BC35AB61-8101-7447-A0BB-94C2DF81ECE0}">
      <dgm:prSet/>
      <dgm:spPr/>
      <dgm:t>
        <a:bodyPr/>
        <a:lstStyle/>
        <a:p>
          <a:pPr algn="ctr"/>
          <a:r>
            <a:rPr lang="es-ES" dirty="0">
              <a:solidFill>
                <a:schemeClr val="tx1"/>
              </a:solidFill>
            </a:rPr>
            <a:t>DISEÑAR Y CONDUCIR</a:t>
          </a:r>
        </a:p>
      </dgm:t>
    </dgm:pt>
    <dgm:pt modelId="{0C7739E0-3E1B-FA4A-8664-C3B16C4D6408}" type="parTrans" cxnId="{1484713E-8064-294C-BA6E-B2AA892F8854}">
      <dgm:prSet/>
      <dgm:spPr/>
      <dgm:t>
        <a:bodyPr/>
        <a:lstStyle/>
        <a:p>
          <a:endParaRPr lang="es-ES">
            <a:solidFill>
              <a:schemeClr val="tx1"/>
            </a:solidFill>
          </a:endParaRPr>
        </a:p>
      </dgm:t>
    </dgm:pt>
    <dgm:pt modelId="{9B5EF727-9387-7143-B6B6-AAFD3EBF4B7A}" type="sibTrans" cxnId="{1484713E-8064-294C-BA6E-B2AA892F8854}">
      <dgm:prSet/>
      <dgm:spPr/>
      <dgm:t>
        <a:bodyPr/>
        <a:lstStyle/>
        <a:p>
          <a:endParaRPr lang="es-ES">
            <a:solidFill>
              <a:schemeClr val="tx1"/>
            </a:solidFill>
          </a:endParaRPr>
        </a:p>
      </dgm:t>
    </dgm:pt>
    <dgm:pt modelId="{57A9D2FA-2277-6248-8F6D-9E664A2CD24D}">
      <dgm:prSet/>
      <dgm:spPr/>
      <dgm:t>
        <a:bodyPr/>
        <a:lstStyle/>
        <a:p>
          <a:pPr algn="ctr"/>
          <a:r>
            <a:rPr lang="es-ES" dirty="0">
              <a:solidFill>
                <a:schemeClr val="tx1"/>
              </a:solidFill>
            </a:rPr>
            <a:t>CONCLUSIONES</a:t>
          </a:r>
        </a:p>
      </dgm:t>
    </dgm:pt>
    <dgm:pt modelId="{03B16A09-7F90-5D46-9C5E-BA1CEB2C7746}" type="parTrans" cxnId="{26BA9F26-33C5-464D-B2C2-5CFA057A314B}">
      <dgm:prSet/>
      <dgm:spPr/>
      <dgm:t>
        <a:bodyPr/>
        <a:lstStyle/>
        <a:p>
          <a:endParaRPr lang="es-ES">
            <a:solidFill>
              <a:schemeClr val="tx1"/>
            </a:solidFill>
          </a:endParaRPr>
        </a:p>
      </dgm:t>
    </dgm:pt>
    <dgm:pt modelId="{D14B82EF-ADF8-5249-BB56-99EA65391AB9}" type="sibTrans" cxnId="{26BA9F26-33C5-464D-B2C2-5CFA057A314B}">
      <dgm:prSet>
        <dgm:style>
          <a:lnRef idx="2">
            <a:schemeClr val="dk1"/>
          </a:lnRef>
          <a:fillRef idx="1">
            <a:schemeClr val="lt1"/>
          </a:fillRef>
          <a:effectRef idx="0">
            <a:schemeClr val="dk1"/>
          </a:effectRef>
          <a:fontRef idx="minor">
            <a:schemeClr val="dk1"/>
          </a:fontRef>
        </dgm:style>
      </dgm:prSet>
      <dgm:spPr>
        <a:ln>
          <a:noFill/>
        </a:ln>
      </dgm:spPr>
      <dgm:t>
        <a:bodyPr/>
        <a:lstStyle/>
        <a:p>
          <a:endParaRPr lang="es-ES">
            <a:solidFill>
              <a:schemeClr val="tx1"/>
            </a:solidFill>
          </a:endParaRPr>
        </a:p>
      </dgm:t>
    </dgm:pt>
    <dgm:pt modelId="{04338EA7-C490-5243-B585-6B46F113EAFC}">
      <dgm:prSet/>
      <dgm:spPr/>
      <dgm:t>
        <a:bodyPr/>
        <a:lstStyle/>
        <a:p>
          <a:pPr algn="ctr"/>
          <a:r>
            <a:rPr lang="es-ES" dirty="0">
              <a:solidFill>
                <a:schemeClr val="tx1"/>
              </a:solidFill>
            </a:rPr>
            <a:t>INFORMACIÓN BIBLIOGRÁFICA</a:t>
          </a:r>
          <a:endParaRPr lang="es-MX" dirty="0">
            <a:solidFill>
              <a:schemeClr val="tx1"/>
            </a:solidFill>
          </a:endParaRPr>
        </a:p>
      </dgm:t>
    </dgm:pt>
    <dgm:pt modelId="{D93E4050-D741-584A-8B84-70ED92A2AB16}" type="parTrans" cxnId="{9E57FDB0-3749-2146-86A0-96FB2471017E}">
      <dgm:prSet/>
      <dgm:spPr/>
      <dgm:t>
        <a:bodyPr/>
        <a:lstStyle/>
        <a:p>
          <a:endParaRPr lang="es-ES"/>
        </a:p>
      </dgm:t>
    </dgm:pt>
    <dgm:pt modelId="{BDA3B5C5-A361-4C42-996A-3625FEA06304}" type="sibTrans" cxnId="{9E57FDB0-3749-2146-86A0-96FB2471017E}">
      <dgm:prSet/>
      <dgm:spPr/>
      <dgm:t>
        <a:bodyPr/>
        <a:lstStyle/>
        <a:p>
          <a:endParaRPr lang="es-ES"/>
        </a:p>
      </dgm:t>
    </dgm:pt>
    <dgm:pt modelId="{93015484-2E4E-CE4D-A280-E67262F42492}">
      <dgm:prSet/>
      <dgm:spPr/>
      <dgm:t>
        <a:bodyPr/>
        <a:lstStyle/>
        <a:p>
          <a:pPr algn="ctr"/>
          <a:r>
            <a:rPr lang="es-ES" dirty="0">
              <a:solidFill>
                <a:schemeClr val="tx1"/>
              </a:solidFill>
            </a:rPr>
            <a:t>DEFINIR, ANALIZAR E IDENTIFICAR</a:t>
          </a:r>
          <a:endParaRPr lang="es-MX" dirty="0">
            <a:solidFill>
              <a:schemeClr val="tx1"/>
            </a:solidFill>
          </a:endParaRPr>
        </a:p>
      </dgm:t>
    </dgm:pt>
    <dgm:pt modelId="{0CCA3E17-3042-9C43-A460-9E7C5AD9FE05}" type="parTrans" cxnId="{EFFAC078-D8E4-7F43-ACAD-EBB86501F21B}">
      <dgm:prSet/>
      <dgm:spPr/>
      <dgm:t>
        <a:bodyPr/>
        <a:lstStyle/>
        <a:p>
          <a:endParaRPr lang="es-ES"/>
        </a:p>
      </dgm:t>
    </dgm:pt>
    <dgm:pt modelId="{EFFC57E9-5739-1B4D-86E2-BA659B00D32F}" type="sibTrans" cxnId="{EFFAC078-D8E4-7F43-ACAD-EBB86501F21B}">
      <dgm:prSet/>
      <dgm:spPr/>
      <dgm:t>
        <a:bodyPr/>
        <a:lstStyle/>
        <a:p>
          <a:endParaRPr lang="es-ES"/>
        </a:p>
      </dgm:t>
    </dgm:pt>
    <dgm:pt modelId="{9DC3AE6F-7352-4847-A4A5-A69EF19C86BF}">
      <dgm:prSet/>
      <dgm:spPr/>
      <dgm:t>
        <a:bodyPr/>
        <a:lstStyle/>
        <a:p>
          <a:pPr algn="ctr"/>
          <a:r>
            <a:rPr lang="es-ES" dirty="0">
              <a:solidFill>
                <a:schemeClr val="tx1"/>
              </a:solidFill>
            </a:rPr>
            <a:t>PROBLEMAS A RESOLVER</a:t>
          </a:r>
          <a:endParaRPr lang="es-MX" dirty="0">
            <a:solidFill>
              <a:schemeClr val="tx1"/>
            </a:solidFill>
          </a:endParaRPr>
        </a:p>
      </dgm:t>
    </dgm:pt>
    <dgm:pt modelId="{151A0ED6-DAC6-294E-A3D8-EFB8B95CB23C}" type="parTrans" cxnId="{B5A361A9-3841-CC43-9CF7-F08676DB1BE9}">
      <dgm:prSet/>
      <dgm:spPr/>
      <dgm:t>
        <a:bodyPr/>
        <a:lstStyle/>
        <a:p>
          <a:endParaRPr lang="es-ES"/>
        </a:p>
      </dgm:t>
    </dgm:pt>
    <dgm:pt modelId="{772653C3-5277-F047-89F3-C698CBFB4D91}" type="sibTrans" cxnId="{B5A361A9-3841-CC43-9CF7-F08676DB1BE9}">
      <dgm:prSet/>
      <dgm:spPr/>
      <dgm:t>
        <a:bodyPr/>
        <a:lstStyle/>
        <a:p>
          <a:endParaRPr lang="es-ES"/>
        </a:p>
      </dgm:t>
    </dgm:pt>
    <dgm:pt modelId="{D433A3FB-C481-9D4F-A752-2860F6959F66}">
      <dgm:prSet/>
      <dgm:spPr/>
      <dgm:t>
        <a:bodyPr/>
        <a:lstStyle/>
        <a:p>
          <a:pPr algn="ctr"/>
          <a:r>
            <a:rPr lang="es-ES" dirty="0">
              <a:solidFill>
                <a:schemeClr val="tx1"/>
              </a:solidFill>
            </a:rPr>
            <a:t>EXPLICACIÓN DE PROBLEMAS PLANTEADOS</a:t>
          </a:r>
        </a:p>
      </dgm:t>
    </dgm:pt>
    <dgm:pt modelId="{53687520-D663-714A-B054-E2277F6E9CC4}" type="parTrans" cxnId="{BA23AD89-139B-E744-96EE-E1C7233C3A41}">
      <dgm:prSet/>
      <dgm:spPr/>
      <dgm:t>
        <a:bodyPr/>
        <a:lstStyle/>
        <a:p>
          <a:endParaRPr lang="es-ES"/>
        </a:p>
      </dgm:t>
    </dgm:pt>
    <dgm:pt modelId="{841D5469-B53B-254A-91C4-B7953BF5BE35}" type="sibTrans" cxnId="{BA23AD89-139B-E744-96EE-E1C7233C3A41}">
      <dgm:prSet/>
      <dgm:spPr/>
      <dgm:t>
        <a:bodyPr/>
        <a:lstStyle/>
        <a:p>
          <a:endParaRPr lang="es-ES"/>
        </a:p>
      </dgm:t>
    </dgm:pt>
    <dgm:pt modelId="{D1432C25-0D1A-D044-BA9D-236587D34710}">
      <dgm:prSet/>
      <dgm:spPr/>
      <dgm:t>
        <a:bodyPr/>
        <a:lstStyle/>
        <a:p>
          <a:pPr algn="ctr"/>
          <a:r>
            <a:rPr lang="es-ES" dirty="0">
              <a:solidFill>
                <a:schemeClr val="tx1"/>
              </a:solidFill>
            </a:rPr>
            <a:t>PROBLEMAS  DE LA VIDA COTIDIANA</a:t>
          </a:r>
        </a:p>
      </dgm:t>
    </dgm:pt>
    <dgm:pt modelId="{65F7E211-FE43-A744-A881-DC61619DEA6B}" type="parTrans" cxnId="{94A6F076-6E13-DE4D-B19F-148DF554A9E4}">
      <dgm:prSet/>
      <dgm:spPr/>
      <dgm:t>
        <a:bodyPr/>
        <a:lstStyle/>
        <a:p>
          <a:endParaRPr lang="es-ES"/>
        </a:p>
      </dgm:t>
    </dgm:pt>
    <dgm:pt modelId="{FC925B1B-EF30-B849-A95C-79B4A5E639B1}" type="sibTrans" cxnId="{94A6F076-6E13-DE4D-B19F-148DF554A9E4}">
      <dgm:prSet/>
      <dgm:spPr/>
      <dgm:t>
        <a:bodyPr/>
        <a:lstStyle/>
        <a:p>
          <a:endParaRPr lang="es-ES"/>
        </a:p>
      </dgm:t>
    </dgm:pt>
    <dgm:pt modelId="{3359189F-AAA0-D343-9070-13A4872E1054}">
      <dgm:prSet/>
      <dgm:spPr/>
      <dgm:t>
        <a:bodyPr/>
        <a:lstStyle/>
        <a:p>
          <a:pPr algn="ctr"/>
          <a:r>
            <a:rPr lang="es-ES" dirty="0">
              <a:solidFill>
                <a:schemeClr val="tx1"/>
              </a:solidFill>
            </a:rPr>
            <a:t>TRABAJO DE INVESTIGACIÓN</a:t>
          </a:r>
        </a:p>
      </dgm:t>
    </dgm:pt>
    <dgm:pt modelId="{8B832CEE-DE5C-EE46-B6A3-A358C12BDEFF}" type="parTrans" cxnId="{18050DC2-5C70-4845-AB7A-668927840BCC}">
      <dgm:prSet/>
      <dgm:spPr/>
      <dgm:t>
        <a:bodyPr/>
        <a:lstStyle/>
        <a:p>
          <a:endParaRPr lang="es-ES"/>
        </a:p>
      </dgm:t>
    </dgm:pt>
    <dgm:pt modelId="{A97544AF-438E-034E-8818-3660B8B20001}" type="sibTrans" cxnId="{18050DC2-5C70-4845-AB7A-668927840BCC}">
      <dgm:prSet/>
      <dgm:spPr/>
      <dgm:t>
        <a:bodyPr/>
        <a:lstStyle/>
        <a:p>
          <a:endParaRPr lang="es-ES"/>
        </a:p>
      </dgm:t>
    </dgm:pt>
    <dgm:pt modelId="{F3B31D31-AC3A-C845-8F41-23237D41F280}">
      <dgm:prSet/>
      <dgm:spPr/>
      <dgm:t>
        <a:bodyPr/>
        <a:lstStyle/>
        <a:p>
          <a:pPr algn="ctr"/>
          <a:r>
            <a:rPr lang="es-ES" dirty="0">
              <a:solidFill>
                <a:schemeClr val="tx1"/>
              </a:solidFill>
            </a:rPr>
            <a:t>PATRONES DE INFORMACIÓN</a:t>
          </a:r>
          <a:endParaRPr lang="es-MX" dirty="0">
            <a:solidFill>
              <a:schemeClr val="tx1"/>
            </a:solidFill>
          </a:endParaRPr>
        </a:p>
      </dgm:t>
    </dgm:pt>
    <dgm:pt modelId="{B0AEA74B-AA4B-504D-AA56-C1A59260FA42}" type="parTrans" cxnId="{EB049798-C55D-FE4A-B6A3-7CAC200177C1}">
      <dgm:prSet/>
      <dgm:spPr/>
      <dgm:t>
        <a:bodyPr/>
        <a:lstStyle/>
        <a:p>
          <a:endParaRPr lang="es-ES"/>
        </a:p>
      </dgm:t>
    </dgm:pt>
    <dgm:pt modelId="{49C00BCC-D17A-7A46-BE6A-264C739DC39A}" type="sibTrans" cxnId="{EB049798-C55D-FE4A-B6A3-7CAC200177C1}">
      <dgm:prSet/>
      <dgm:spPr/>
      <dgm:t>
        <a:bodyPr/>
        <a:lstStyle/>
        <a:p>
          <a:endParaRPr lang="es-ES"/>
        </a:p>
      </dgm:t>
    </dgm:pt>
    <dgm:pt modelId="{B41A89B5-AF1C-2A48-B736-AA43929C1C66}">
      <dgm:prSet/>
      <dgm:spPr/>
      <dgm:t>
        <a:bodyPr/>
        <a:lstStyle/>
        <a:p>
          <a:pPr algn="ctr"/>
          <a:r>
            <a:rPr lang="es-ES" dirty="0">
              <a:solidFill>
                <a:schemeClr val="tx1"/>
              </a:solidFill>
            </a:rPr>
            <a:t>INFORMACIÓN APRENDIDA</a:t>
          </a:r>
        </a:p>
      </dgm:t>
    </dgm:pt>
    <dgm:pt modelId="{532C572B-CE80-F34B-8EB5-EEE9BBC81CE8}" type="parTrans" cxnId="{D32984B6-8ECE-4E4E-96CE-A4C07DFB3B97}">
      <dgm:prSet/>
      <dgm:spPr/>
      <dgm:t>
        <a:bodyPr/>
        <a:lstStyle/>
        <a:p>
          <a:endParaRPr lang="es-ES"/>
        </a:p>
      </dgm:t>
    </dgm:pt>
    <dgm:pt modelId="{CDC89828-8DE6-AC49-ADFB-F173FC6D72E9}" type="sibTrans" cxnId="{D32984B6-8ECE-4E4E-96CE-A4C07DFB3B97}">
      <dgm:prSet/>
      <dgm:spPr/>
      <dgm:t>
        <a:bodyPr/>
        <a:lstStyle/>
        <a:p>
          <a:endParaRPr lang="es-ES"/>
        </a:p>
      </dgm:t>
    </dgm:pt>
    <dgm:pt modelId="{83525C56-AD47-264C-B130-932A702D7299}">
      <dgm:prSet/>
      <dgm:spPr/>
      <dgm:t>
        <a:bodyPr/>
        <a:lstStyle/>
        <a:p>
          <a:pPr algn="ctr"/>
          <a:r>
            <a:rPr lang="es-ES" dirty="0">
              <a:solidFill>
                <a:schemeClr val="tx1"/>
              </a:solidFill>
            </a:rPr>
            <a:t>PRAXIS DEL PROYECTO</a:t>
          </a:r>
        </a:p>
      </dgm:t>
    </dgm:pt>
    <dgm:pt modelId="{5934B2F8-0064-2D4B-90A7-BEE8EE753869}" type="parTrans" cxnId="{434D9AFC-F7A0-C848-A2D1-8B3FD77FC229}">
      <dgm:prSet/>
      <dgm:spPr/>
      <dgm:t>
        <a:bodyPr/>
        <a:lstStyle/>
        <a:p>
          <a:endParaRPr lang="es-ES"/>
        </a:p>
      </dgm:t>
    </dgm:pt>
    <dgm:pt modelId="{30054847-0AD9-B147-A347-371A9E5ECBB7}" type="sibTrans" cxnId="{434D9AFC-F7A0-C848-A2D1-8B3FD77FC229}">
      <dgm:prSet/>
      <dgm:spPr/>
      <dgm:t>
        <a:bodyPr/>
        <a:lstStyle/>
        <a:p>
          <a:endParaRPr lang="es-ES"/>
        </a:p>
      </dgm:t>
    </dgm:pt>
    <dgm:pt modelId="{FBE0CD7F-1F49-0A4E-8072-9A647F56D925}">
      <dgm:prSet/>
      <dgm:spPr>
        <a:ln>
          <a:solidFill>
            <a:schemeClr val="dk1"/>
          </a:solidFill>
        </a:ln>
      </dgm:spPr>
      <dgm:t>
        <a:bodyPr/>
        <a:lstStyle/>
        <a:p>
          <a:pPr algn="ctr"/>
          <a:r>
            <a:rPr lang="es-ES" dirty="0">
              <a:solidFill>
                <a:schemeClr val="tx1"/>
              </a:solidFill>
            </a:rPr>
            <a:t>IDENTIFICAR Y PLANTEAR</a:t>
          </a:r>
        </a:p>
      </dgm:t>
    </dgm:pt>
    <dgm:pt modelId="{56A8AF09-4E27-CF4C-9DE8-3D20752033B0}" type="sibTrans" cxnId="{EAAFF35E-E7A6-7746-89FC-C720CE05E974}">
      <dgm:prSet/>
      <dgm:spPr/>
      <dgm:t>
        <a:bodyPr/>
        <a:lstStyle/>
        <a:p>
          <a:endParaRPr lang="es-ES">
            <a:solidFill>
              <a:schemeClr val="tx1"/>
            </a:solidFill>
          </a:endParaRPr>
        </a:p>
      </dgm:t>
    </dgm:pt>
    <dgm:pt modelId="{BC7A21BE-4B25-0947-9273-AA63D54432ED}" type="parTrans" cxnId="{EAAFF35E-E7A6-7746-89FC-C720CE05E974}">
      <dgm:prSet/>
      <dgm:spPr/>
      <dgm:t>
        <a:bodyPr/>
        <a:lstStyle/>
        <a:p>
          <a:endParaRPr lang="es-ES">
            <a:solidFill>
              <a:schemeClr val="tx1"/>
            </a:solidFill>
          </a:endParaRPr>
        </a:p>
      </dgm:t>
    </dgm:pt>
    <dgm:pt modelId="{1D1DD5EB-EBF2-1D4C-9D03-8BEA52205D83}">
      <dgm:prSet/>
      <dgm:spPr>
        <a:ln>
          <a:solidFill>
            <a:schemeClr val="dk1"/>
          </a:solidFill>
        </a:ln>
      </dgm:spPr>
      <dgm:t>
        <a:bodyPr/>
        <a:lstStyle/>
        <a:p>
          <a:pPr algn="ctr"/>
          <a:r>
            <a:rPr lang="es-ES" dirty="0">
              <a:solidFill>
                <a:schemeClr val="tx1"/>
              </a:solidFill>
            </a:rPr>
            <a:t>PREGUNTAS</a:t>
          </a:r>
        </a:p>
      </dgm:t>
    </dgm:pt>
    <dgm:pt modelId="{0CECD30E-F76C-AD43-B64F-23D95A48190B}" type="sibTrans" cxnId="{F541AD74-4DF4-284A-8767-B6ADD71FEA11}">
      <dgm:prSet/>
      <dgm:spPr/>
      <dgm:t>
        <a:bodyPr/>
        <a:lstStyle/>
        <a:p>
          <a:endParaRPr lang="es-ES"/>
        </a:p>
      </dgm:t>
    </dgm:pt>
    <dgm:pt modelId="{65EB0ADF-B0DF-DB4E-BD5A-345CF5D55E49}" type="parTrans" cxnId="{F541AD74-4DF4-284A-8767-B6ADD71FEA11}">
      <dgm:prSet/>
      <dgm:spPr/>
      <dgm:t>
        <a:bodyPr/>
        <a:lstStyle/>
        <a:p>
          <a:endParaRPr lang="es-ES"/>
        </a:p>
      </dgm:t>
    </dgm:pt>
    <dgm:pt modelId="{24A15B58-71F8-8848-B117-B7ED54A0884A}" type="pres">
      <dgm:prSet presAssocID="{E69CA1D3-F331-1846-B78B-5D20CA48E996}" presName="cycle" presStyleCnt="0">
        <dgm:presLayoutVars>
          <dgm:dir/>
          <dgm:resizeHandles val="exact"/>
        </dgm:presLayoutVars>
      </dgm:prSet>
      <dgm:spPr/>
    </dgm:pt>
    <dgm:pt modelId="{BA68A1F0-B6AA-124F-87DF-8BC90C9D6BD2}" type="pres">
      <dgm:prSet presAssocID="{FBE0CD7F-1F49-0A4E-8072-9A647F56D925}" presName="node" presStyleLbl="node1" presStyleIdx="0" presStyleCnt="9">
        <dgm:presLayoutVars>
          <dgm:bulletEnabled val="1"/>
        </dgm:presLayoutVars>
      </dgm:prSet>
      <dgm:spPr/>
    </dgm:pt>
    <dgm:pt modelId="{D42020BC-E605-8242-93D2-6D1FC08196DE}" type="pres">
      <dgm:prSet presAssocID="{56A8AF09-4E27-CF4C-9DE8-3D20752033B0}" presName="sibTrans" presStyleLbl="sibTrans2D1" presStyleIdx="0" presStyleCnt="9"/>
      <dgm:spPr/>
    </dgm:pt>
    <dgm:pt modelId="{FE080C50-D3E8-3941-88A0-0AD453B06150}" type="pres">
      <dgm:prSet presAssocID="{56A8AF09-4E27-CF4C-9DE8-3D20752033B0}" presName="connectorText" presStyleLbl="sibTrans2D1" presStyleIdx="0" presStyleCnt="9"/>
      <dgm:spPr/>
    </dgm:pt>
    <dgm:pt modelId="{7F8764A0-8946-F34F-B59F-047596C70FBC}" type="pres">
      <dgm:prSet presAssocID="{93015484-2E4E-CE4D-A280-E67262F42492}" presName="node" presStyleLbl="node1" presStyleIdx="1" presStyleCnt="9">
        <dgm:presLayoutVars>
          <dgm:bulletEnabled val="1"/>
        </dgm:presLayoutVars>
      </dgm:prSet>
      <dgm:spPr/>
    </dgm:pt>
    <dgm:pt modelId="{72F5F27F-CABE-5841-B14C-394525F1D987}" type="pres">
      <dgm:prSet presAssocID="{EFFC57E9-5739-1B4D-86E2-BA659B00D32F}" presName="sibTrans" presStyleLbl="sibTrans2D1" presStyleIdx="1" presStyleCnt="9"/>
      <dgm:spPr/>
    </dgm:pt>
    <dgm:pt modelId="{5329ED89-81A9-F145-92D4-F7E82C045C6D}" type="pres">
      <dgm:prSet presAssocID="{EFFC57E9-5739-1B4D-86E2-BA659B00D32F}" presName="connectorText" presStyleLbl="sibTrans2D1" presStyleIdx="1" presStyleCnt="9"/>
      <dgm:spPr/>
    </dgm:pt>
    <dgm:pt modelId="{AD9F22A9-CDB6-F841-9F2A-F28FED8BC8B2}" type="pres">
      <dgm:prSet presAssocID="{D4E519CE-A9D9-044C-9D00-B9836943AEF9}" presName="node" presStyleLbl="node1" presStyleIdx="2" presStyleCnt="9">
        <dgm:presLayoutVars>
          <dgm:bulletEnabled val="1"/>
        </dgm:presLayoutVars>
      </dgm:prSet>
      <dgm:spPr/>
    </dgm:pt>
    <dgm:pt modelId="{2208ED7D-BBF6-464A-9FE7-7C08C3FA304E}" type="pres">
      <dgm:prSet presAssocID="{E795A2A0-94E2-3E43-AAAA-8F8B1A74AF84}" presName="sibTrans" presStyleLbl="sibTrans2D1" presStyleIdx="2" presStyleCnt="9"/>
      <dgm:spPr/>
    </dgm:pt>
    <dgm:pt modelId="{AE9E94B4-A98E-9A40-960A-6634BE80D9C4}" type="pres">
      <dgm:prSet presAssocID="{E795A2A0-94E2-3E43-AAAA-8F8B1A74AF84}" presName="connectorText" presStyleLbl="sibTrans2D1" presStyleIdx="2" presStyleCnt="9"/>
      <dgm:spPr/>
    </dgm:pt>
    <dgm:pt modelId="{2FB579BB-4549-1048-B221-7926B7946ECC}" type="pres">
      <dgm:prSet presAssocID="{4A540E22-D93D-E24A-AFF7-E2C2F499AA5C}" presName="node" presStyleLbl="node1" presStyleIdx="3" presStyleCnt="9">
        <dgm:presLayoutVars>
          <dgm:bulletEnabled val="1"/>
        </dgm:presLayoutVars>
      </dgm:prSet>
      <dgm:spPr/>
    </dgm:pt>
    <dgm:pt modelId="{B322E553-D058-2D4E-9A87-80D0D62EAEBA}" type="pres">
      <dgm:prSet presAssocID="{66573956-E8AF-F947-B04B-CE5D9E30048E}" presName="sibTrans" presStyleLbl="sibTrans2D1" presStyleIdx="3" presStyleCnt="9"/>
      <dgm:spPr/>
    </dgm:pt>
    <dgm:pt modelId="{85C3A0AF-DA0C-D041-9B0C-14BDB2FB82E4}" type="pres">
      <dgm:prSet presAssocID="{66573956-E8AF-F947-B04B-CE5D9E30048E}" presName="connectorText" presStyleLbl="sibTrans2D1" presStyleIdx="3" presStyleCnt="9"/>
      <dgm:spPr/>
    </dgm:pt>
    <dgm:pt modelId="{0497DEBF-D5BA-4640-990C-1C798ABB443C}" type="pres">
      <dgm:prSet presAssocID="{5E53D07D-BD21-754C-AE92-C91A46E7FC23}" presName="node" presStyleLbl="node1" presStyleIdx="4" presStyleCnt="9">
        <dgm:presLayoutVars>
          <dgm:bulletEnabled val="1"/>
        </dgm:presLayoutVars>
      </dgm:prSet>
      <dgm:spPr/>
    </dgm:pt>
    <dgm:pt modelId="{B7C5DEB8-DAD3-C340-8895-6E666ED1C7D1}" type="pres">
      <dgm:prSet presAssocID="{DE7AA483-A0B0-B34F-88CC-6F4035230F97}" presName="sibTrans" presStyleLbl="sibTrans2D1" presStyleIdx="4" presStyleCnt="9"/>
      <dgm:spPr/>
    </dgm:pt>
    <dgm:pt modelId="{F4C23C30-9F46-5541-9C66-A9058F2B8784}" type="pres">
      <dgm:prSet presAssocID="{DE7AA483-A0B0-B34F-88CC-6F4035230F97}" presName="connectorText" presStyleLbl="sibTrans2D1" presStyleIdx="4" presStyleCnt="9"/>
      <dgm:spPr/>
    </dgm:pt>
    <dgm:pt modelId="{EBC3FCA9-DEDC-8745-8D79-A4728F5F9885}" type="pres">
      <dgm:prSet presAssocID="{BC35AB61-8101-7447-A0BB-94C2DF81ECE0}" presName="node" presStyleLbl="node1" presStyleIdx="5" presStyleCnt="9">
        <dgm:presLayoutVars>
          <dgm:bulletEnabled val="1"/>
        </dgm:presLayoutVars>
      </dgm:prSet>
      <dgm:spPr/>
    </dgm:pt>
    <dgm:pt modelId="{98930EED-3111-A943-9342-7143F5EE25DB}" type="pres">
      <dgm:prSet presAssocID="{9B5EF727-9387-7143-B6B6-AAFD3EBF4B7A}" presName="sibTrans" presStyleLbl="sibTrans2D1" presStyleIdx="5" presStyleCnt="9"/>
      <dgm:spPr/>
    </dgm:pt>
    <dgm:pt modelId="{035F6B20-FE35-D94C-88AE-B4A3906D9ABB}" type="pres">
      <dgm:prSet presAssocID="{9B5EF727-9387-7143-B6B6-AAFD3EBF4B7A}" presName="connectorText" presStyleLbl="sibTrans2D1" presStyleIdx="5" presStyleCnt="9"/>
      <dgm:spPr/>
    </dgm:pt>
    <dgm:pt modelId="{3D0F8D24-F79F-AF4A-AFC2-BCBDA59010C5}" type="pres">
      <dgm:prSet presAssocID="{99976548-65C0-8F41-A247-6DDFBF117A78}" presName="node" presStyleLbl="node1" presStyleIdx="6" presStyleCnt="9">
        <dgm:presLayoutVars>
          <dgm:bulletEnabled val="1"/>
        </dgm:presLayoutVars>
      </dgm:prSet>
      <dgm:spPr/>
    </dgm:pt>
    <dgm:pt modelId="{D8D9F7A6-5154-9847-AC97-04F503A2026C}" type="pres">
      <dgm:prSet presAssocID="{587BA608-01BF-FC42-9E8D-31E1BE171561}" presName="sibTrans" presStyleLbl="sibTrans2D1" presStyleIdx="6" presStyleCnt="9"/>
      <dgm:spPr/>
    </dgm:pt>
    <dgm:pt modelId="{D6B9CFA7-08A2-A743-8A48-01D81E22383D}" type="pres">
      <dgm:prSet presAssocID="{587BA608-01BF-FC42-9E8D-31E1BE171561}" presName="connectorText" presStyleLbl="sibTrans2D1" presStyleIdx="6" presStyleCnt="9"/>
      <dgm:spPr/>
    </dgm:pt>
    <dgm:pt modelId="{579CF52B-054D-1B40-A078-1B1F7286D3F9}" type="pres">
      <dgm:prSet presAssocID="{8BC8EB6D-3339-8D46-B994-39E881B2141B}" presName="node" presStyleLbl="node1" presStyleIdx="7" presStyleCnt="9">
        <dgm:presLayoutVars>
          <dgm:bulletEnabled val="1"/>
        </dgm:presLayoutVars>
      </dgm:prSet>
      <dgm:spPr/>
    </dgm:pt>
    <dgm:pt modelId="{8049CFF5-A051-4043-BC70-A0A37E781A96}" type="pres">
      <dgm:prSet presAssocID="{03FF38F3-F1A0-9C46-BB92-8F1DC9F525EB}" presName="sibTrans" presStyleLbl="sibTrans2D1" presStyleIdx="7" presStyleCnt="9"/>
      <dgm:spPr/>
    </dgm:pt>
    <dgm:pt modelId="{571DEF77-C9E0-C14B-B8AF-35D4A593FD3A}" type="pres">
      <dgm:prSet presAssocID="{03FF38F3-F1A0-9C46-BB92-8F1DC9F525EB}" presName="connectorText" presStyleLbl="sibTrans2D1" presStyleIdx="7" presStyleCnt="9"/>
      <dgm:spPr/>
    </dgm:pt>
    <dgm:pt modelId="{2F2E50A2-8136-3942-B350-48CA2129ADC6}" type="pres">
      <dgm:prSet presAssocID="{57A9D2FA-2277-6248-8F6D-9E664A2CD24D}" presName="node" presStyleLbl="node1" presStyleIdx="8" presStyleCnt="9">
        <dgm:presLayoutVars>
          <dgm:bulletEnabled val="1"/>
        </dgm:presLayoutVars>
      </dgm:prSet>
      <dgm:spPr/>
    </dgm:pt>
    <dgm:pt modelId="{D1B36EFA-DBCB-4842-9494-8F8BCFDE9155}" type="pres">
      <dgm:prSet presAssocID="{D14B82EF-ADF8-5249-BB56-99EA65391AB9}" presName="sibTrans" presStyleLbl="sibTrans2D1" presStyleIdx="8" presStyleCnt="9" custAng="4050000" custFlipVert="0" custFlipHor="1" custScaleX="77500" custScaleY="51724"/>
      <dgm:spPr/>
    </dgm:pt>
    <dgm:pt modelId="{A0ABCB97-6798-914E-956A-EB9F11EA1E74}" type="pres">
      <dgm:prSet presAssocID="{D14B82EF-ADF8-5249-BB56-99EA65391AB9}" presName="connectorText" presStyleLbl="sibTrans2D1" presStyleIdx="8" presStyleCnt="9"/>
      <dgm:spPr/>
    </dgm:pt>
  </dgm:ptLst>
  <dgm:cxnLst>
    <dgm:cxn modelId="{2DB7F400-4DC1-8943-A78D-A3FDCBD0FE0A}" type="presOf" srcId="{F3B31D31-AC3A-C845-8F41-23237D41F280}" destId="{3D0F8D24-F79F-AF4A-AFC2-BCBDA59010C5}" srcOrd="0" destOrd="1" presId="urn:microsoft.com/office/officeart/2005/8/layout/cycle2"/>
    <dgm:cxn modelId="{17DD5B05-EF30-174B-B319-823B2E0347F1}" type="presOf" srcId="{D14B82EF-ADF8-5249-BB56-99EA65391AB9}" destId="{A0ABCB97-6798-914E-956A-EB9F11EA1E74}" srcOrd="1" destOrd="0" presId="urn:microsoft.com/office/officeart/2005/8/layout/cycle2"/>
    <dgm:cxn modelId="{85E12807-C795-FE44-AED7-1365E2027015}" type="presOf" srcId="{EFFC57E9-5739-1B4D-86E2-BA659B00D32F}" destId="{5329ED89-81A9-F145-92D4-F7E82C045C6D}" srcOrd="1" destOrd="0" presId="urn:microsoft.com/office/officeart/2005/8/layout/cycle2"/>
    <dgm:cxn modelId="{B2C3A607-EAB7-4A4B-AA5B-DF84A1A0669C}" srcId="{E69CA1D3-F331-1846-B78B-5D20CA48E996}" destId="{8BC8EB6D-3339-8D46-B994-39E881B2141B}" srcOrd="7" destOrd="0" parTransId="{98EC44F3-CFD7-A145-9D8F-C03E4A747A8A}" sibTransId="{03FF38F3-F1A0-9C46-BB92-8F1DC9F525EB}"/>
    <dgm:cxn modelId="{BE8A7513-F0E5-E447-B1EF-77B6EE9F63EB}" type="presOf" srcId="{D14B82EF-ADF8-5249-BB56-99EA65391AB9}" destId="{D1B36EFA-DBCB-4842-9494-8F8BCFDE9155}" srcOrd="0" destOrd="0" presId="urn:microsoft.com/office/officeart/2005/8/layout/cycle2"/>
    <dgm:cxn modelId="{43E38D1C-15D5-F540-A0AE-04C49F1B4EE6}" type="presOf" srcId="{E69CA1D3-F331-1846-B78B-5D20CA48E996}" destId="{24A15B58-71F8-8848-B117-B7ED54A0884A}" srcOrd="0" destOrd="0" presId="urn:microsoft.com/office/officeart/2005/8/layout/cycle2"/>
    <dgm:cxn modelId="{B857BA22-9C32-9A47-A935-3EBCF1BAF912}" srcId="{E69CA1D3-F331-1846-B78B-5D20CA48E996}" destId="{5E53D07D-BD21-754C-AE92-C91A46E7FC23}" srcOrd="4" destOrd="0" parTransId="{2DFBA71D-07D7-3343-B23F-24419F24A7FE}" sibTransId="{DE7AA483-A0B0-B34F-88CC-6F4035230F97}"/>
    <dgm:cxn modelId="{73130823-4FF1-E240-A574-F62C3FF4A357}" type="presOf" srcId="{1D1DD5EB-EBF2-1D4C-9D03-8BEA52205D83}" destId="{BA68A1F0-B6AA-124F-87DF-8BC90C9D6BD2}" srcOrd="0" destOrd="1" presId="urn:microsoft.com/office/officeart/2005/8/layout/cycle2"/>
    <dgm:cxn modelId="{26BA9F26-33C5-464D-B2C2-5CFA057A314B}" srcId="{E69CA1D3-F331-1846-B78B-5D20CA48E996}" destId="{57A9D2FA-2277-6248-8F6D-9E664A2CD24D}" srcOrd="8" destOrd="0" parTransId="{03B16A09-7F90-5D46-9C5E-BA1CEB2C7746}" sibTransId="{D14B82EF-ADF8-5249-BB56-99EA65391AB9}"/>
    <dgm:cxn modelId="{67F6442B-C94A-8A48-8CCF-35EF1F39E5F2}" type="presOf" srcId="{FBE0CD7F-1F49-0A4E-8072-9A647F56D925}" destId="{BA68A1F0-B6AA-124F-87DF-8BC90C9D6BD2}" srcOrd="0" destOrd="0" presId="urn:microsoft.com/office/officeart/2005/8/layout/cycle2"/>
    <dgm:cxn modelId="{0104002C-25CC-A148-BFEE-A9D9D7B6AD16}" type="presOf" srcId="{E795A2A0-94E2-3E43-AAAA-8F8B1A74AF84}" destId="{AE9E94B4-A98E-9A40-960A-6634BE80D9C4}" srcOrd="1" destOrd="0" presId="urn:microsoft.com/office/officeart/2005/8/layout/cycle2"/>
    <dgm:cxn modelId="{F0C9A230-C6BC-7345-AD32-F38901D7CE0D}" type="presOf" srcId="{99976548-65C0-8F41-A247-6DDFBF117A78}" destId="{3D0F8D24-F79F-AF4A-AFC2-BCBDA59010C5}" srcOrd="0" destOrd="0" presId="urn:microsoft.com/office/officeart/2005/8/layout/cycle2"/>
    <dgm:cxn modelId="{4689403B-2D5D-B143-89A2-B8A7F1D980B4}" type="presOf" srcId="{4A540E22-D93D-E24A-AFF7-E2C2F499AA5C}" destId="{2FB579BB-4549-1048-B221-7926B7946ECC}" srcOrd="0" destOrd="0" presId="urn:microsoft.com/office/officeart/2005/8/layout/cycle2"/>
    <dgm:cxn modelId="{1484713E-8064-294C-BA6E-B2AA892F8854}" srcId="{E69CA1D3-F331-1846-B78B-5D20CA48E996}" destId="{BC35AB61-8101-7447-A0BB-94C2DF81ECE0}" srcOrd="5" destOrd="0" parTransId="{0C7739E0-3E1B-FA4A-8664-C3B16C4D6408}" sibTransId="{9B5EF727-9387-7143-B6B6-AAFD3EBF4B7A}"/>
    <dgm:cxn modelId="{02A61346-4766-3A40-A048-769B01F99B7B}" type="presOf" srcId="{5E53D07D-BD21-754C-AE92-C91A46E7FC23}" destId="{0497DEBF-D5BA-4640-990C-1C798ABB443C}" srcOrd="0" destOrd="0" presId="urn:microsoft.com/office/officeart/2005/8/layout/cycle2"/>
    <dgm:cxn modelId="{D57F0B4D-0616-0042-9FBB-F19E21807786}" type="presOf" srcId="{BC35AB61-8101-7447-A0BB-94C2DF81ECE0}" destId="{EBC3FCA9-DEDC-8745-8D79-A4728F5F9885}" srcOrd="0" destOrd="0" presId="urn:microsoft.com/office/officeart/2005/8/layout/cycle2"/>
    <dgm:cxn modelId="{3083D859-0A56-0A4A-A7E6-599867821513}" type="presOf" srcId="{D1432C25-0D1A-D044-BA9D-236587D34710}" destId="{0497DEBF-D5BA-4640-990C-1C798ABB443C}" srcOrd="0" destOrd="1" presId="urn:microsoft.com/office/officeart/2005/8/layout/cycle2"/>
    <dgm:cxn modelId="{EAAFF35E-E7A6-7746-89FC-C720CE05E974}" srcId="{E69CA1D3-F331-1846-B78B-5D20CA48E996}" destId="{FBE0CD7F-1F49-0A4E-8072-9A647F56D925}" srcOrd="0" destOrd="0" parTransId="{BC7A21BE-4B25-0947-9273-AA63D54432ED}" sibTransId="{56A8AF09-4E27-CF4C-9DE8-3D20752033B0}"/>
    <dgm:cxn modelId="{8BF89563-FE8A-6B49-8374-312782163F6A}" type="presOf" srcId="{D433A3FB-C481-9D4F-A752-2860F6959F66}" destId="{2FB579BB-4549-1048-B221-7926B7946ECC}" srcOrd="0" destOrd="1" presId="urn:microsoft.com/office/officeart/2005/8/layout/cycle2"/>
    <dgm:cxn modelId="{8E66E868-1126-134B-8F8E-CDF363AE76BD}" type="presOf" srcId="{93015484-2E4E-CE4D-A280-E67262F42492}" destId="{7F8764A0-8946-F34F-B59F-047596C70FBC}" srcOrd="0" destOrd="0" presId="urn:microsoft.com/office/officeart/2005/8/layout/cycle2"/>
    <dgm:cxn modelId="{672DC669-A702-7746-876D-1107BB83CB6F}" type="presOf" srcId="{E795A2A0-94E2-3E43-AAAA-8F8B1A74AF84}" destId="{2208ED7D-BBF6-464A-9FE7-7C08C3FA304E}" srcOrd="0" destOrd="0" presId="urn:microsoft.com/office/officeart/2005/8/layout/cycle2"/>
    <dgm:cxn modelId="{65D2F76C-48F0-3145-A088-E5EA69F083AA}" type="presOf" srcId="{03FF38F3-F1A0-9C46-BB92-8F1DC9F525EB}" destId="{8049CFF5-A051-4043-BC70-A0A37E781A96}" srcOrd="0" destOrd="0" presId="urn:microsoft.com/office/officeart/2005/8/layout/cycle2"/>
    <dgm:cxn modelId="{25F3D96E-DACB-A24B-AD33-9C0367E12AD5}" srcId="{E69CA1D3-F331-1846-B78B-5D20CA48E996}" destId="{D4E519CE-A9D9-044C-9D00-B9836943AEF9}" srcOrd="2" destOrd="0" parTransId="{E02C8AD7-718C-1A49-B4D2-589B1DCD9415}" sibTransId="{E795A2A0-94E2-3E43-AAAA-8F8B1A74AF84}"/>
    <dgm:cxn modelId="{11337774-FEA8-E64D-BB2D-70F34A055673}" type="presOf" srcId="{66573956-E8AF-F947-B04B-CE5D9E30048E}" destId="{B322E553-D058-2D4E-9A87-80D0D62EAEBA}" srcOrd="0" destOrd="0" presId="urn:microsoft.com/office/officeart/2005/8/layout/cycle2"/>
    <dgm:cxn modelId="{F541AD74-4DF4-284A-8767-B6ADD71FEA11}" srcId="{FBE0CD7F-1F49-0A4E-8072-9A647F56D925}" destId="{1D1DD5EB-EBF2-1D4C-9D03-8BEA52205D83}" srcOrd="0" destOrd="0" parTransId="{65EB0ADF-B0DF-DB4E-BD5A-345CF5D55E49}" sibTransId="{0CECD30E-F76C-AD43-B64F-23D95A48190B}"/>
    <dgm:cxn modelId="{94A6F076-6E13-DE4D-B19F-148DF554A9E4}" srcId="{5E53D07D-BD21-754C-AE92-C91A46E7FC23}" destId="{D1432C25-0D1A-D044-BA9D-236587D34710}" srcOrd="0" destOrd="0" parTransId="{65F7E211-FE43-A744-A881-DC61619DEA6B}" sibTransId="{FC925B1B-EF30-B849-A95C-79B4A5E639B1}"/>
    <dgm:cxn modelId="{EFFAC078-D8E4-7F43-ACAD-EBB86501F21B}" srcId="{E69CA1D3-F331-1846-B78B-5D20CA48E996}" destId="{93015484-2E4E-CE4D-A280-E67262F42492}" srcOrd="1" destOrd="0" parTransId="{0CCA3E17-3042-9C43-A460-9E7C5AD9FE05}" sibTransId="{EFFC57E9-5739-1B4D-86E2-BA659B00D32F}"/>
    <dgm:cxn modelId="{155B297B-ABDD-EB40-8A75-F28E4123E11F}" type="presOf" srcId="{56A8AF09-4E27-CF4C-9DE8-3D20752033B0}" destId="{D42020BC-E605-8242-93D2-6D1FC08196DE}" srcOrd="0" destOrd="0" presId="urn:microsoft.com/office/officeart/2005/8/layout/cycle2"/>
    <dgm:cxn modelId="{3267AE7B-AC32-3D44-9A05-5F70D868D644}" type="presOf" srcId="{8BC8EB6D-3339-8D46-B994-39E881B2141B}" destId="{579CF52B-054D-1B40-A078-1B1F7286D3F9}" srcOrd="0" destOrd="0" presId="urn:microsoft.com/office/officeart/2005/8/layout/cycle2"/>
    <dgm:cxn modelId="{B6A9BA83-4858-C346-A8AC-D7B9164208CD}" type="presOf" srcId="{587BA608-01BF-FC42-9E8D-31E1BE171561}" destId="{D6B9CFA7-08A2-A743-8A48-01D81E22383D}" srcOrd="1" destOrd="0" presId="urn:microsoft.com/office/officeart/2005/8/layout/cycle2"/>
    <dgm:cxn modelId="{BA23AD89-139B-E744-96EE-E1C7233C3A41}" srcId="{4A540E22-D93D-E24A-AFF7-E2C2F499AA5C}" destId="{D433A3FB-C481-9D4F-A752-2860F6959F66}" srcOrd="0" destOrd="0" parTransId="{53687520-D663-714A-B054-E2277F6E9CC4}" sibTransId="{841D5469-B53B-254A-91C4-B7953BF5BE35}"/>
    <dgm:cxn modelId="{5C8F5F93-85D3-2F4B-B58D-6B3AFB02CDD5}" type="presOf" srcId="{DE7AA483-A0B0-B34F-88CC-6F4035230F97}" destId="{B7C5DEB8-DAD3-C340-8895-6E666ED1C7D1}" srcOrd="0" destOrd="0" presId="urn:microsoft.com/office/officeart/2005/8/layout/cycle2"/>
    <dgm:cxn modelId="{EB049798-C55D-FE4A-B6A3-7CAC200177C1}" srcId="{99976548-65C0-8F41-A247-6DDFBF117A78}" destId="{F3B31D31-AC3A-C845-8F41-23237D41F280}" srcOrd="0" destOrd="0" parTransId="{B0AEA74B-AA4B-504D-AA56-C1A59260FA42}" sibTransId="{49C00BCC-D17A-7A46-BE6A-264C739DC39A}"/>
    <dgm:cxn modelId="{0A4A279A-6DDA-5847-8767-677D6301EE07}" type="presOf" srcId="{9DC3AE6F-7352-4847-A4A5-A69EF19C86BF}" destId="{7F8764A0-8946-F34F-B59F-047596C70FBC}" srcOrd="0" destOrd="1" presId="urn:microsoft.com/office/officeart/2005/8/layout/cycle2"/>
    <dgm:cxn modelId="{8B47A99A-BECF-F849-B7E4-41BC4D35A42E}" type="presOf" srcId="{56A8AF09-4E27-CF4C-9DE8-3D20752033B0}" destId="{FE080C50-D3E8-3941-88A0-0AD453B06150}" srcOrd="1" destOrd="0" presId="urn:microsoft.com/office/officeart/2005/8/layout/cycle2"/>
    <dgm:cxn modelId="{8F5492A1-B7F7-564B-A86F-9612B80FCE6A}" type="presOf" srcId="{03FF38F3-F1A0-9C46-BB92-8F1DC9F525EB}" destId="{571DEF77-C9E0-C14B-B8AF-35D4A593FD3A}" srcOrd="1" destOrd="0" presId="urn:microsoft.com/office/officeart/2005/8/layout/cycle2"/>
    <dgm:cxn modelId="{2119BAA5-21F5-2845-B130-96F66091543F}" type="presOf" srcId="{66573956-E8AF-F947-B04B-CE5D9E30048E}" destId="{85C3A0AF-DA0C-D041-9B0C-14BDB2FB82E4}" srcOrd="1" destOrd="0" presId="urn:microsoft.com/office/officeart/2005/8/layout/cycle2"/>
    <dgm:cxn modelId="{B5A361A9-3841-CC43-9CF7-F08676DB1BE9}" srcId="{93015484-2E4E-CE4D-A280-E67262F42492}" destId="{9DC3AE6F-7352-4847-A4A5-A69EF19C86BF}" srcOrd="0" destOrd="0" parTransId="{151A0ED6-DAC6-294E-A3D8-EFB8B95CB23C}" sibTransId="{772653C3-5277-F047-89F3-C698CBFB4D91}"/>
    <dgm:cxn modelId="{822492AB-B234-7043-8651-28182549E103}" type="presOf" srcId="{04338EA7-C490-5243-B585-6B46F113EAFC}" destId="{AD9F22A9-CDB6-F841-9F2A-F28FED8BC8B2}" srcOrd="0" destOrd="1" presId="urn:microsoft.com/office/officeart/2005/8/layout/cycle2"/>
    <dgm:cxn modelId="{9E57FDB0-3749-2146-86A0-96FB2471017E}" srcId="{D4E519CE-A9D9-044C-9D00-B9836943AEF9}" destId="{04338EA7-C490-5243-B585-6B46F113EAFC}" srcOrd="0" destOrd="0" parTransId="{D93E4050-D741-584A-8B84-70ED92A2AB16}" sibTransId="{BDA3B5C5-A361-4C42-996A-3625FEA06304}"/>
    <dgm:cxn modelId="{099860B3-FFCD-EC41-B219-36198903F54B}" type="presOf" srcId="{3359189F-AAA0-D343-9070-13A4872E1054}" destId="{EBC3FCA9-DEDC-8745-8D79-A4728F5F9885}" srcOrd="0" destOrd="1" presId="urn:microsoft.com/office/officeart/2005/8/layout/cycle2"/>
    <dgm:cxn modelId="{FFBA78B3-C6B2-AA4D-A06A-C8C468D06850}" srcId="{E69CA1D3-F331-1846-B78B-5D20CA48E996}" destId="{99976548-65C0-8F41-A247-6DDFBF117A78}" srcOrd="6" destOrd="0" parTransId="{E3ED94D2-112C-D148-8D28-2343D569C91C}" sibTransId="{587BA608-01BF-FC42-9E8D-31E1BE171561}"/>
    <dgm:cxn modelId="{D32984B6-8ECE-4E4E-96CE-A4C07DFB3B97}" srcId="{8BC8EB6D-3339-8D46-B994-39E881B2141B}" destId="{B41A89B5-AF1C-2A48-B736-AA43929C1C66}" srcOrd="0" destOrd="0" parTransId="{532C572B-CE80-F34B-8EB5-EEE9BBC81CE8}" sibTransId="{CDC89828-8DE6-AC49-ADFB-F173FC6D72E9}"/>
    <dgm:cxn modelId="{06F05BBF-9E9A-D448-BB80-2F7EF8982887}" type="presOf" srcId="{83525C56-AD47-264C-B130-932A702D7299}" destId="{2F2E50A2-8136-3942-B350-48CA2129ADC6}" srcOrd="0" destOrd="1" presId="urn:microsoft.com/office/officeart/2005/8/layout/cycle2"/>
    <dgm:cxn modelId="{18050DC2-5C70-4845-AB7A-668927840BCC}" srcId="{BC35AB61-8101-7447-A0BB-94C2DF81ECE0}" destId="{3359189F-AAA0-D343-9070-13A4872E1054}" srcOrd="0" destOrd="0" parTransId="{8B832CEE-DE5C-EE46-B6A3-A358C12BDEFF}" sibTransId="{A97544AF-438E-034E-8818-3660B8B20001}"/>
    <dgm:cxn modelId="{31717BCA-3B9B-A741-9A71-8679DC038B0C}" srcId="{E69CA1D3-F331-1846-B78B-5D20CA48E996}" destId="{4A540E22-D93D-E24A-AFF7-E2C2F499AA5C}" srcOrd="3" destOrd="0" parTransId="{98297384-6ADE-4440-A377-2EB7C406315E}" sibTransId="{66573956-E8AF-F947-B04B-CE5D9E30048E}"/>
    <dgm:cxn modelId="{A4169FCB-A571-8F4C-BB09-AAE82F545DE1}" type="presOf" srcId="{D4E519CE-A9D9-044C-9D00-B9836943AEF9}" destId="{AD9F22A9-CDB6-F841-9F2A-F28FED8BC8B2}" srcOrd="0" destOrd="0" presId="urn:microsoft.com/office/officeart/2005/8/layout/cycle2"/>
    <dgm:cxn modelId="{A17385DE-7B26-BD4B-A4A4-F1AB086690DB}" type="presOf" srcId="{9B5EF727-9387-7143-B6B6-AAFD3EBF4B7A}" destId="{98930EED-3111-A943-9342-7143F5EE25DB}" srcOrd="0" destOrd="0" presId="urn:microsoft.com/office/officeart/2005/8/layout/cycle2"/>
    <dgm:cxn modelId="{529CE4E4-C7DC-144B-89BC-107BA54707E4}" type="presOf" srcId="{9B5EF727-9387-7143-B6B6-AAFD3EBF4B7A}" destId="{035F6B20-FE35-D94C-88AE-B4A3906D9ABB}" srcOrd="1" destOrd="0" presId="urn:microsoft.com/office/officeart/2005/8/layout/cycle2"/>
    <dgm:cxn modelId="{AB9AB5EB-FE15-0B47-B9E7-834CB963B20B}" type="presOf" srcId="{57A9D2FA-2277-6248-8F6D-9E664A2CD24D}" destId="{2F2E50A2-8136-3942-B350-48CA2129ADC6}" srcOrd="0" destOrd="0" presId="urn:microsoft.com/office/officeart/2005/8/layout/cycle2"/>
    <dgm:cxn modelId="{70A6ADEC-F136-474B-9373-B8B134802A1D}" type="presOf" srcId="{DE7AA483-A0B0-B34F-88CC-6F4035230F97}" destId="{F4C23C30-9F46-5541-9C66-A9058F2B8784}" srcOrd="1" destOrd="0" presId="urn:microsoft.com/office/officeart/2005/8/layout/cycle2"/>
    <dgm:cxn modelId="{853F56ED-7F0D-2D48-850F-15D897C3EB2B}" type="presOf" srcId="{EFFC57E9-5739-1B4D-86E2-BA659B00D32F}" destId="{72F5F27F-CABE-5841-B14C-394525F1D987}" srcOrd="0" destOrd="0" presId="urn:microsoft.com/office/officeart/2005/8/layout/cycle2"/>
    <dgm:cxn modelId="{43028BF4-4BBE-C940-A240-A1CE8D45886D}" type="presOf" srcId="{B41A89B5-AF1C-2A48-B736-AA43929C1C66}" destId="{579CF52B-054D-1B40-A078-1B1F7286D3F9}" srcOrd="0" destOrd="1" presId="urn:microsoft.com/office/officeart/2005/8/layout/cycle2"/>
    <dgm:cxn modelId="{EAD148FB-828D-194E-97F7-2C1D1066AEA3}" type="presOf" srcId="{587BA608-01BF-FC42-9E8D-31E1BE171561}" destId="{D8D9F7A6-5154-9847-AC97-04F503A2026C}" srcOrd="0" destOrd="0" presId="urn:microsoft.com/office/officeart/2005/8/layout/cycle2"/>
    <dgm:cxn modelId="{434D9AFC-F7A0-C848-A2D1-8B3FD77FC229}" srcId="{57A9D2FA-2277-6248-8F6D-9E664A2CD24D}" destId="{83525C56-AD47-264C-B130-932A702D7299}" srcOrd="0" destOrd="0" parTransId="{5934B2F8-0064-2D4B-90A7-BEE8EE753869}" sibTransId="{30054847-0AD9-B147-A347-371A9E5ECBB7}"/>
    <dgm:cxn modelId="{02F952B5-5AC3-9647-810C-5F8B64BB38D0}" type="presParOf" srcId="{24A15B58-71F8-8848-B117-B7ED54A0884A}" destId="{BA68A1F0-B6AA-124F-87DF-8BC90C9D6BD2}" srcOrd="0" destOrd="0" presId="urn:microsoft.com/office/officeart/2005/8/layout/cycle2"/>
    <dgm:cxn modelId="{72719C83-F877-9949-80E2-DFF6C1643689}" type="presParOf" srcId="{24A15B58-71F8-8848-B117-B7ED54A0884A}" destId="{D42020BC-E605-8242-93D2-6D1FC08196DE}" srcOrd="1" destOrd="0" presId="urn:microsoft.com/office/officeart/2005/8/layout/cycle2"/>
    <dgm:cxn modelId="{B945ECBB-479C-624A-87DB-A021159FD5F7}" type="presParOf" srcId="{D42020BC-E605-8242-93D2-6D1FC08196DE}" destId="{FE080C50-D3E8-3941-88A0-0AD453B06150}" srcOrd="0" destOrd="0" presId="urn:microsoft.com/office/officeart/2005/8/layout/cycle2"/>
    <dgm:cxn modelId="{9B53E9E1-084B-FC43-BFFC-352A84C2DDC2}" type="presParOf" srcId="{24A15B58-71F8-8848-B117-B7ED54A0884A}" destId="{7F8764A0-8946-F34F-B59F-047596C70FBC}" srcOrd="2" destOrd="0" presId="urn:microsoft.com/office/officeart/2005/8/layout/cycle2"/>
    <dgm:cxn modelId="{E5157062-AB39-9C48-A558-CC2B25A37384}" type="presParOf" srcId="{24A15B58-71F8-8848-B117-B7ED54A0884A}" destId="{72F5F27F-CABE-5841-B14C-394525F1D987}" srcOrd="3" destOrd="0" presId="urn:microsoft.com/office/officeart/2005/8/layout/cycle2"/>
    <dgm:cxn modelId="{87197CE6-56E5-BB4A-AA0E-F26D9CBD85E5}" type="presParOf" srcId="{72F5F27F-CABE-5841-B14C-394525F1D987}" destId="{5329ED89-81A9-F145-92D4-F7E82C045C6D}" srcOrd="0" destOrd="0" presId="urn:microsoft.com/office/officeart/2005/8/layout/cycle2"/>
    <dgm:cxn modelId="{E5BD71F7-C524-634D-B010-165DAC15C67E}" type="presParOf" srcId="{24A15B58-71F8-8848-B117-B7ED54A0884A}" destId="{AD9F22A9-CDB6-F841-9F2A-F28FED8BC8B2}" srcOrd="4" destOrd="0" presId="urn:microsoft.com/office/officeart/2005/8/layout/cycle2"/>
    <dgm:cxn modelId="{FFC4471E-32B7-D24F-AA64-666384F7DB3A}" type="presParOf" srcId="{24A15B58-71F8-8848-B117-B7ED54A0884A}" destId="{2208ED7D-BBF6-464A-9FE7-7C08C3FA304E}" srcOrd="5" destOrd="0" presId="urn:microsoft.com/office/officeart/2005/8/layout/cycle2"/>
    <dgm:cxn modelId="{D349CE97-B661-EF49-92C9-F35E8BE6636E}" type="presParOf" srcId="{2208ED7D-BBF6-464A-9FE7-7C08C3FA304E}" destId="{AE9E94B4-A98E-9A40-960A-6634BE80D9C4}" srcOrd="0" destOrd="0" presId="urn:microsoft.com/office/officeart/2005/8/layout/cycle2"/>
    <dgm:cxn modelId="{404A5F50-DE48-2142-B7D0-6BE0C2C9CF3D}" type="presParOf" srcId="{24A15B58-71F8-8848-B117-B7ED54A0884A}" destId="{2FB579BB-4549-1048-B221-7926B7946ECC}" srcOrd="6" destOrd="0" presId="urn:microsoft.com/office/officeart/2005/8/layout/cycle2"/>
    <dgm:cxn modelId="{D80901BC-42C8-1B40-8AC8-A11B83E7580C}" type="presParOf" srcId="{24A15B58-71F8-8848-B117-B7ED54A0884A}" destId="{B322E553-D058-2D4E-9A87-80D0D62EAEBA}" srcOrd="7" destOrd="0" presId="urn:microsoft.com/office/officeart/2005/8/layout/cycle2"/>
    <dgm:cxn modelId="{C35C3B9E-209E-BB48-AA56-A916283163BA}" type="presParOf" srcId="{B322E553-D058-2D4E-9A87-80D0D62EAEBA}" destId="{85C3A0AF-DA0C-D041-9B0C-14BDB2FB82E4}" srcOrd="0" destOrd="0" presId="urn:microsoft.com/office/officeart/2005/8/layout/cycle2"/>
    <dgm:cxn modelId="{91695DCF-1587-0F4F-A5BB-23C6DB05DF3F}" type="presParOf" srcId="{24A15B58-71F8-8848-B117-B7ED54A0884A}" destId="{0497DEBF-D5BA-4640-990C-1C798ABB443C}" srcOrd="8" destOrd="0" presId="urn:microsoft.com/office/officeart/2005/8/layout/cycle2"/>
    <dgm:cxn modelId="{6596F030-4759-8B44-83BF-B9A8F31FC08D}" type="presParOf" srcId="{24A15B58-71F8-8848-B117-B7ED54A0884A}" destId="{B7C5DEB8-DAD3-C340-8895-6E666ED1C7D1}" srcOrd="9" destOrd="0" presId="urn:microsoft.com/office/officeart/2005/8/layout/cycle2"/>
    <dgm:cxn modelId="{DB6F87F1-FBF0-164E-8A7C-3BC7BA16E11B}" type="presParOf" srcId="{B7C5DEB8-DAD3-C340-8895-6E666ED1C7D1}" destId="{F4C23C30-9F46-5541-9C66-A9058F2B8784}" srcOrd="0" destOrd="0" presId="urn:microsoft.com/office/officeart/2005/8/layout/cycle2"/>
    <dgm:cxn modelId="{B5308C0B-7B64-C84B-AA7D-45EDF163061F}" type="presParOf" srcId="{24A15B58-71F8-8848-B117-B7ED54A0884A}" destId="{EBC3FCA9-DEDC-8745-8D79-A4728F5F9885}" srcOrd="10" destOrd="0" presId="urn:microsoft.com/office/officeart/2005/8/layout/cycle2"/>
    <dgm:cxn modelId="{F4780D29-A3EE-2440-A175-BB434561DF82}" type="presParOf" srcId="{24A15B58-71F8-8848-B117-B7ED54A0884A}" destId="{98930EED-3111-A943-9342-7143F5EE25DB}" srcOrd="11" destOrd="0" presId="urn:microsoft.com/office/officeart/2005/8/layout/cycle2"/>
    <dgm:cxn modelId="{D5335A63-C78F-1B42-A156-914FF4AB18F2}" type="presParOf" srcId="{98930EED-3111-A943-9342-7143F5EE25DB}" destId="{035F6B20-FE35-D94C-88AE-B4A3906D9ABB}" srcOrd="0" destOrd="0" presId="urn:microsoft.com/office/officeart/2005/8/layout/cycle2"/>
    <dgm:cxn modelId="{44828E9F-2113-7F49-8376-C35441E79C10}" type="presParOf" srcId="{24A15B58-71F8-8848-B117-B7ED54A0884A}" destId="{3D0F8D24-F79F-AF4A-AFC2-BCBDA59010C5}" srcOrd="12" destOrd="0" presId="urn:microsoft.com/office/officeart/2005/8/layout/cycle2"/>
    <dgm:cxn modelId="{D76F2956-157A-DB4C-BE80-392D20BDBCA6}" type="presParOf" srcId="{24A15B58-71F8-8848-B117-B7ED54A0884A}" destId="{D8D9F7A6-5154-9847-AC97-04F503A2026C}" srcOrd="13" destOrd="0" presId="urn:microsoft.com/office/officeart/2005/8/layout/cycle2"/>
    <dgm:cxn modelId="{7178EE10-46D7-0845-9570-6FA38C9F6A77}" type="presParOf" srcId="{D8D9F7A6-5154-9847-AC97-04F503A2026C}" destId="{D6B9CFA7-08A2-A743-8A48-01D81E22383D}" srcOrd="0" destOrd="0" presId="urn:microsoft.com/office/officeart/2005/8/layout/cycle2"/>
    <dgm:cxn modelId="{33C9A933-4CBA-0742-A987-D2B523F39137}" type="presParOf" srcId="{24A15B58-71F8-8848-B117-B7ED54A0884A}" destId="{579CF52B-054D-1B40-A078-1B1F7286D3F9}" srcOrd="14" destOrd="0" presId="urn:microsoft.com/office/officeart/2005/8/layout/cycle2"/>
    <dgm:cxn modelId="{7C6ED93C-6671-EB46-A444-4B981D618AA4}" type="presParOf" srcId="{24A15B58-71F8-8848-B117-B7ED54A0884A}" destId="{8049CFF5-A051-4043-BC70-A0A37E781A96}" srcOrd="15" destOrd="0" presId="urn:microsoft.com/office/officeart/2005/8/layout/cycle2"/>
    <dgm:cxn modelId="{7A079264-778A-6846-B6E9-A89FEBA05E25}" type="presParOf" srcId="{8049CFF5-A051-4043-BC70-A0A37E781A96}" destId="{571DEF77-C9E0-C14B-B8AF-35D4A593FD3A}" srcOrd="0" destOrd="0" presId="urn:microsoft.com/office/officeart/2005/8/layout/cycle2"/>
    <dgm:cxn modelId="{D9C18965-CBBA-0645-8CBD-4FBD5AD87203}" type="presParOf" srcId="{24A15B58-71F8-8848-B117-B7ED54A0884A}" destId="{2F2E50A2-8136-3942-B350-48CA2129ADC6}" srcOrd="16" destOrd="0" presId="urn:microsoft.com/office/officeart/2005/8/layout/cycle2"/>
    <dgm:cxn modelId="{D0B70A3D-AC37-AB4A-9C91-4BB432F6BBBD}" type="presParOf" srcId="{24A15B58-71F8-8848-B117-B7ED54A0884A}" destId="{D1B36EFA-DBCB-4842-9494-8F8BCFDE9155}" srcOrd="17" destOrd="0" presId="urn:microsoft.com/office/officeart/2005/8/layout/cycle2"/>
    <dgm:cxn modelId="{BAE8A44F-C1D4-BD43-880A-F3CD448AF630}" type="presParOf" srcId="{D1B36EFA-DBCB-4842-9494-8F8BCFDE9155}" destId="{A0ABCB97-6798-914E-956A-EB9F11EA1E7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89C7E0-A822-4240-9BD3-CCEBC0034FFC}" type="doc">
      <dgm:prSet loTypeId="urn:microsoft.com/office/officeart/2005/8/layout/radial5" loCatId="" qsTypeId="urn:microsoft.com/office/officeart/2005/8/quickstyle/3D1" qsCatId="3D" csTypeId="urn:microsoft.com/office/officeart/2005/8/colors/colorful2" csCatId="colorful" phldr="1"/>
      <dgm:spPr/>
      <dgm:t>
        <a:bodyPr/>
        <a:lstStyle/>
        <a:p>
          <a:endParaRPr lang="es-ES"/>
        </a:p>
      </dgm:t>
    </dgm:pt>
    <dgm:pt modelId="{E00DCE03-12BB-494C-9BCF-2DE9C128A57A}">
      <dgm:prSet phldrT="[Texto]"/>
      <dgm:spPr/>
      <dgm:t>
        <a:bodyPr/>
        <a:lstStyle/>
        <a:p>
          <a:r>
            <a:rPr lang="es-ES" dirty="0"/>
            <a:t>INDAGACIÒN EN LA CIENCIA Y EN AULAS DE CLASE</a:t>
          </a:r>
        </a:p>
      </dgm:t>
    </dgm:pt>
    <dgm:pt modelId="{82CA7B4C-2EAC-034E-8C82-A1E27A220218}" type="parTrans" cxnId="{2482A6D3-7D50-6A4D-8249-3E2D88467536}">
      <dgm:prSet/>
      <dgm:spPr/>
      <dgm:t>
        <a:bodyPr/>
        <a:lstStyle/>
        <a:p>
          <a:endParaRPr lang="es-ES"/>
        </a:p>
      </dgm:t>
    </dgm:pt>
    <dgm:pt modelId="{E9B5AEDA-A822-D94D-909E-FEE420F721A2}" type="sibTrans" cxnId="{2482A6D3-7D50-6A4D-8249-3E2D88467536}">
      <dgm:prSet/>
      <dgm:spPr/>
      <dgm:t>
        <a:bodyPr/>
        <a:lstStyle/>
        <a:p>
          <a:endParaRPr lang="es-ES"/>
        </a:p>
      </dgm:t>
    </dgm:pt>
    <dgm:pt modelId="{6646E16B-40FA-F44A-84A0-FD8579F5CB3F}">
      <dgm:prSet phldrT="[Texto]"/>
      <dgm:spPr/>
      <dgm:t>
        <a:bodyPr/>
        <a:lstStyle/>
        <a:p>
          <a:r>
            <a:rPr lang="es-ES" dirty="0"/>
            <a:t>Actividades del estudiante</a:t>
          </a:r>
        </a:p>
      </dgm:t>
    </dgm:pt>
    <dgm:pt modelId="{5658B2F8-04A9-2344-A0A5-C30885CC2726}" type="parTrans" cxnId="{311C8625-0956-D749-95EF-D8C4E950316F}">
      <dgm:prSet/>
      <dgm:spPr/>
      <dgm:t>
        <a:bodyPr/>
        <a:lstStyle/>
        <a:p>
          <a:endParaRPr lang="es-ES"/>
        </a:p>
      </dgm:t>
    </dgm:pt>
    <dgm:pt modelId="{82562071-03AF-BF48-8653-F2B77B8E3509}" type="sibTrans" cxnId="{311C8625-0956-D749-95EF-D8C4E950316F}">
      <dgm:prSet/>
      <dgm:spPr/>
      <dgm:t>
        <a:bodyPr/>
        <a:lstStyle/>
        <a:p>
          <a:endParaRPr lang="es-ES"/>
        </a:p>
      </dgm:t>
    </dgm:pt>
    <dgm:pt modelId="{6C7BCD57-A117-C04C-9246-B38613171F2E}">
      <dgm:prSet phldrT="[Texto]"/>
      <dgm:spPr/>
      <dgm:t>
        <a:bodyPr/>
        <a:lstStyle/>
        <a:p>
          <a:r>
            <a:rPr lang="es-ES" dirty="0"/>
            <a:t>Práctica de la indagación científica</a:t>
          </a:r>
        </a:p>
      </dgm:t>
    </dgm:pt>
    <dgm:pt modelId="{8AA8A9A5-692D-D44D-B5A0-061FC6BB0037}" type="parTrans" cxnId="{35752DBE-7F78-184E-BA43-C4E940CB1AC8}">
      <dgm:prSet/>
      <dgm:spPr/>
      <dgm:t>
        <a:bodyPr/>
        <a:lstStyle/>
        <a:p>
          <a:endParaRPr lang="es-ES"/>
        </a:p>
      </dgm:t>
    </dgm:pt>
    <dgm:pt modelId="{3E460C28-3572-1340-B29A-CB40D172F670}" type="sibTrans" cxnId="{35752DBE-7F78-184E-BA43-C4E940CB1AC8}">
      <dgm:prSet/>
      <dgm:spPr/>
      <dgm:t>
        <a:bodyPr/>
        <a:lstStyle/>
        <a:p>
          <a:endParaRPr lang="es-ES"/>
        </a:p>
      </dgm:t>
    </dgm:pt>
    <dgm:pt modelId="{50C136FA-BD06-254D-826C-61769681F218}">
      <dgm:prSet phldrT="[Texto]"/>
      <dgm:spPr/>
      <dgm:t>
        <a:bodyPr/>
        <a:lstStyle/>
        <a:p>
          <a:r>
            <a:rPr lang="es-ES" dirty="0"/>
            <a:t>Facetas en la enseñanza</a:t>
          </a:r>
        </a:p>
      </dgm:t>
    </dgm:pt>
    <dgm:pt modelId="{EBB46029-18E8-1B48-AC1C-8D75BC24649D}" type="parTrans" cxnId="{C3ED1603-D4E7-2F40-B543-5210FA47B31D}">
      <dgm:prSet/>
      <dgm:spPr/>
      <dgm:t>
        <a:bodyPr/>
        <a:lstStyle/>
        <a:p>
          <a:endParaRPr lang="es-ES"/>
        </a:p>
      </dgm:t>
    </dgm:pt>
    <dgm:pt modelId="{33259BCF-F358-0F43-A256-3855061E3C2F}" type="sibTrans" cxnId="{C3ED1603-D4E7-2F40-B543-5210FA47B31D}">
      <dgm:prSet/>
      <dgm:spPr/>
      <dgm:t>
        <a:bodyPr/>
        <a:lstStyle/>
        <a:p>
          <a:endParaRPr lang="es-ES"/>
        </a:p>
      </dgm:t>
    </dgm:pt>
    <dgm:pt modelId="{E9BD025B-5093-4D46-901F-237FF8069E51}">
      <dgm:prSet phldrT="[Texto]"/>
      <dgm:spPr/>
      <dgm:t>
        <a:bodyPr/>
        <a:lstStyle/>
        <a:p>
          <a:r>
            <a:rPr lang="es-ES" dirty="0"/>
            <a:t>Fases de la indagación</a:t>
          </a:r>
        </a:p>
      </dgm:t>
    </dgm:pt>
    <dgm:pt modelId="{C7A8ADA6-AA04-064E-A587-153DFA9F91DD}" type="parTrans" cxnId="{D27E5F39-5DA5-7449-87FF-9BB2B74545D0}">
      <dgm:prSet/>
      <dgm:spPr/>
      <dgm:t>
        <a:bodyPr/>
        <a:lstStyle/>
        <a:p>
          <a:endParaRPr lang="es-ES"/>
        </a:p>
      </dgm:t>
    </dgm:pt>
    <dgm:pt modelId="{D5663C24-53A7-C94F-A0B5-C234C52CA160}" type="sibTrans" cxnId="{D27E5F39-5DA5-7449-87FF-9BB2B74545D0}">
      <dgm:prSet/>
      <dgm:spPr/>
      <dgm:t>
        <a:bodyPr/>
        <a:lstStyle/>
        <a:p>
          <a:endParaRPr lang="es-ES"/>
        </a:p>
      </dgm:t>
    </dgm:pt>
    <dgm:pt modelId="{25434902-B61C-2A4F-B2A8-C81ABF296F36}">
      <dgm:prSet/>
      <dgm:spPr/>
      <dgm:t>
        <a:bodyPr/>
        <a:lstStyle/>
        <a:p>
          <a:r>
            <a:rPr lang="es-ES" dirty="0"/>
            <a:t>Métodos y procesos</a:t>
          </a:r>
        </a:p>
      </dgm:t>
    </dgm:pt>
    <dgm:pt modelId="{BE78985C-FA69-A540-93AB-873449E0E5EA}" type="parTrans" cxnId="{A0E476B1-9FCB-E940-8C06-644D4899C66F}">
      <dgm:prSet/>
      <dgm:spPr/>
      <dgm:t>
        <a:bodyPr/>
        <a:lstStyle/>
        <a:p>
          <a:endParaRPr lang="es-ES"/>
        </a:p>
      </dgm:t>
    </dgm:pt>
    <dgm:pt modelId="{D75D48C3-D4CC-CB44-B645-2F4847FABD40}" type="sibTrans" cxnId="{A0E476B1-9FCB-E940-8C06-644D4899C66F}">
      <dgm:prSet/>
      <dgm:spPr/>
      <dgm:t>
        <a:bodyPr/>
        <a:lstStyle/>
        <a:p>
          <a:endParaRPr lang="es-ES"/>
        </a:p>
      </dgm:t>
    </dgm:pt>
    <dgm:pt modelId="{600C3FC8-92EB-8E49-B54B-5D4136C5B147}">
      <dgm:prSet/>
      <dgm:spPr/>
      <dgm:t>
        <a:bodyPr/>
        <a:lstStyle/>
        <a:p>
          <a:r>
            <a:rPr lang="es-ES" dirty="0"/>
            <a:t>Preguntas de Indagación</a:t>
          </a:r>
        </a:p>
      </dgm:t>
    </dgm:pt>
    <dgm:pt modelId="{0FBCB28F-669D-194D-A4EF-ECA07139A4E6}" type="parTrans" cxnId="{D7118D1A-9AA5-5543-8491-62F616767ACB}">
      <dgm:prSet/>
      <dgm:spPr/>
      <dgm:t>
        <a:bodyPr/>
        <a:lstStyle/>
        <a:p>
          <a:endParaRPr lang="es-ES"/>
        </a:p>
      </dgm:t>
    </dgm:pt>
    <dgm:pt modelId="{0FAD64B4-E837-7445-B30E-E369349E5C70}" type="sibTrans" cxnId="{D7118D1A-9AA5-5543-8491-62F616767ACB}">
      <dgm:prSet/>
      <dgm:spPr/>
      <dgm:t>
        <a:bodyPr/>
        <a:lstStyle/>
        <a:p>
          <a:endParaRPr lang="es-ES"/>
        </a:p>
      </dgm:t>
    </dgm:pt>
    <dgm:pt modelId="{5E65826B-E9AC-8046-9BE4-439FAABADC57}">
      <dgm:prSet phldrT="[Texto]"/>
      <dgm:spPr/>
      <dgm:t>
        <a:bodyPr/>
        <a:lstStyle/>
        <a:p>
          <a:r>
            <a:rPr lang="es-ES" dirty="0"/>
            <a:t>Estudio del mundo</a:t>
          </a:r>
        </a:p>
      </dgm:t>
    </dgm:pt>
    <dgm:pt modelId="{6B104CD8-1929-D048-8B2D-D226A6877E5D}" type="parTrans" cxnId="{DA8A0CC0-F15C-1641-AC8A-CC0F053718C1}">
      <dgm:prSet/>
      <dgm:spPr/>
      <dgm:t>
        <a:bodyPr/>
        <a:lstStyle/>
        <a:p>
          <a:endParaRPr lang="es-ES"/>
        </a:p>
      </dgm:t>
    </dgm:pt>
    <dgm:pt modelId="{3DBE55F3-F5E4-7943-84C1-266381AE25F0}" type="sibTrans" cxnId="{DA8A0CC0-F15C-1641-AC8A-CC0F053718C1}">
      <dgm:prSet/>
      <dgm:spPr/>
      <dgm:t>
        <a:bodyPr/>
        <a:lstStyle/>
        <a:p>
          <a:endParaRPr lang="es-ES"/>
        </a:p>
      </dgm:t>
    </dgm:pt>
    <dgm:pt modelId="{E3DF10FD-8BF5-954F-9A2F-F56EDFF65E27}" type="pres">
      <dgm:prSet presAssocID="{B689C7E0-A822-4240-9BD3-CCEBC0034FFC}" presName="Name0" presStyleCnt="0">
        <dgm:presLayoutVars>
          <dgm:chMax val="1"/>
          <dgm:dir/>
          <dgm:animLvl val="ctr"/>
          <dgm:resizeHandles val="exact"/>
        </dgm:presLayoutVars>
      </dgm:prSet>
      <dgm:spPr/>
    </dgm:pt>
    <dgm:pt modelId="{32A4473B-9A93-DD4E-8C50-D2EF33A6CB29}" type="pres">
      <dgm:prSet presAssocID="{E00DCE03-12BB-494C-9BCF-2DE9C128A57A}" presName="centerShape" presStyleLbl="node0" presStyleIdx="0" presStyleCnt="1"/>
      <dgm:spPr/>
    </dgm:pt>
    <dgm:pt modelId="{E645A16F-9A86-BD4F-A971-DEE0E2DE99E1}" type="pres">
      <dgm:prSet presAssocID="{6B104CD8-1929-D048-8B2D-D226A6877E5D}" presName="parTrans" presStyleLbl="sibTrans2D1" presStyleIdx="0" presStyleCnt="7"/>
      <dgm:spPr/>
    </dgm:pt>
    <dgm:pt modelId="{B8A7CD30-ABCD-F348-AFE9-F9D5627CB285}" type="pres">
      <dgm:prSet presAssocID="{6B104CD8-1929-D048-8B2D-D226A6877E5D}" presName="connectorText" presStyleLbl="sibTrans2D1" presStyleIdx="0" presStyleCnt="7"/>
      <dgm:spPr/>
    </dgm:pt>
    <dgm:pt modelId="{36D8B790-B77B-6A4F-BF4C-57CE5130E2CF}" type="pres">
      <dgm:prSet presAssocID="{5E65826B-E9AC-8046-9BE4-439FAABADC57}" presName="node" presStyleLbl="node1" presStyleIdx="0" presStyleCnt="7">
        <dgm:presLayoutVars>
          <dgm:bulletEnabled val="1"/>
        </dgm:presLayoutVars>
      </dgm:prSet>
      <dgm:spPr/>
    </dgm:pt>
    <dgm:pt modelId="{7FAEABD2-C4D0-5A47-BA04-D8F778707D07}" type="pres">
      <dgm:prSet presAssocID="{5658B2F8-04A9-2344-A0A5-C30885CC2726}" presName="parTrans" presStyleLbl="sibTrans2D1" presStyleIdx="1" presStyleCnt="7"/>
      <dgm:spPr/>
    </dgm:pt>
    <dgm:pt modelId="{85B8E59E-FD11-0743-9CB6-A47ADBF74B0A}" type="pres">
      <dgm:prSet presAssocID="{5658B2F8-04A9-2344-A0A5-C30885CC2726}" presName="connectorText" presStyleLbl="sibTrans2D1" presStyleIdx="1" presStyleCnt="7"/>
      <dgm:spPr/>
    </dgm:pt>
    <dgm:pt modelId="{D5D2A49E-B7F9-784C-A976-0F3BFDA60BBC}" type="pres">
      <dgm:prSet presAssocID="{6646E16B-40FA-F44A-84A0-FD8579F5CB3F}" presName="node" presStyleLbl="node1" presStyleIdx="1" presStyleCnt="7">
        <dgm:presLayoutVars>
          <dgm:bulletEnabled val="1"/>
        </dgm:presLayoutVars>
      </dgm:prSet>
      <dgm:spPr/>
    </dgm:pt>
    <dgm:pt modelId="{2E857186-C92C-B44F-AEF0-E9B2B8BD0932}" type="pres">
      <dgm:prSet presAssocID="{8AA8A9A5-692D-D44D-B5A0-061FC6BB0037}" presName="parTrans" presStyleLbl="sibTrans2D1" presStyleIdx="2" presStyleCnt="7"/>
      <dgm:spPr/>
    </dgm:pt>
    <dgm:pt modelId="{B9759585-D9E9-4045-BD5F-77AF12E0476F}" type="pres">
      <dgm:prSet presAssocID="{8AA8A9A5-692D-D44D-B5A0-061FC6BB0037}" presName="connectorText" presStyleLbl="sibTrans2D1" presStyleIdx="2" presStyleCnt="7"/>
      <dgm:spPr/>
    </dgm:pt>
    <dgm:pt modelId="{39E0C11F-9287-0F43-949F-C31B55998E41}" type="pres">
      <dgm:prSet presAssocID="{6C7BCD57-A117-C04C-9246-B38613171F2E}" presName="node" presStyleLbl="node1" presStyleIdx="2" presStyleCnt="7">
        <dgm:presLayoutVars>
          <dgm:bulletEnabled val="1"/>
        </dgm:presLayoutVars>
      </dgm:prSet>
      <dgm:spPr/>
    </dgm:pt>
    <dgm:pt modelId="{FBC70751-BEC2-0149-A119-9B5C1280F96A}" type="pres">
      <dgm:prSet presAssocID="{EBB46029-18E8-1B48-AC1C-8D75BC24649D}" presName="parTrans" presStyleLbl="sibTrans2D1" presStyleIdx="3" presStyleCnt="7"/>
      <dgm:spPr/>
    </dgm:pt>
    <dgm:pt modelId="{9AB393C4-68BE-594A-816A-D728D2600E9D}" type="pres">
      <dgm:prSet presAssocID="{EBB46029-18E8-1B48-AC1C-8D75BC24649D}" presName="connectorText" presStyleLbl="sibTrans2D1" presStyleIdx="3" presStyleCnt="7"/>
      <dgm:spPr/>
    </dgm:pt>
    <dgm:pt modelId="{0A0702C5-29A4-0C4F-825E-13591630298F}" type="pres">
      <dgm:prSet presAssocID="{50C136FA-BD06-254D-826C-61769681F218}" presName="node" presStyleLbl="node1" presStyleIdx="3" presStyleCnt="7">
        <dgm:presLayoutVars>
          <dgm:bulletEnabled val="1"/>
        </dgm:presLayoutVars>
      </dgm:prSet>
      <dgm:spPr/>
    </dgm:pt>
    <dgm:pt modelId="{0559DE23-A902-C146-A1E3-C2AE9123AC8B}" type="pres">
      <dgm:prSet presAssocID="{C7A8ADA6-AA04-064E-A587-153DFA9F91DD}" presName="parTrans" presStyleLbl="sibTrans2D1" presStyleIdx="4" presStyleCnt="7"/>
      <dgm:spPr/>
    </dgm:pt>
    <dgm:pt modelId="{50B9192E-8584-574C-A036-9B9396F568F5}" type="pres">
      <dgm:prSet presAssocID="{C7A8ADA6-AA04-064E-A587-153DFA9F91DD}" presName="connectorText" presStyleLbl="sibTrans2D1" presStyleIdx="4" presStyleCnt="7"/>
      <dgm:spPr/>
    </dgm:pt>
    <dgm:pt modelId="{3DDBA2B8-0440-8747-86B2-335DE3109CA8}" type="pres">
      <dgm:prSet presAssocID="{E9BD025B-5093-4D46-901F-237FF8069E51}" presName="node" presStyleLbl="node1" presStyleIdx="4" presStyleCnt="7">
        <dgm:presLayoutVars>
          <dgm:bulletEnabled val="1"/>
        </dgm:presLayoutVars>
      </dgm:prSet>
      <dgm:spPr/>
    </dgm:pt>
    <dgm:pt modelId="{3558CA29-DC64-DE47-92F4-3E5DC66DA2C4}" type="pres">
      <dgm:prSet presAssocID="{BE78985C-FA69-A540-93AB-873449E0E5EA}" presName="parTrans" presStyleLbl="sibTrans2D1" presStyleIdx="5" presStyleCnt="7"/>
      <dgm:spPr/>
    </dgm:pt>
    <dgm:pt modelId="{149F9EBD-2F83-8D42-9105-907192D70CDF}" type="pres">
      <dgm:prSet presAssocID="{BE78985C-FA69-A540-93AB-873449E0E5EA}" presName="connectorText" presStyleLbl="sibTrans2D1" presStyleIdx="5" presStyleCnt="7"/>
      <dgm:spPr/>
    </dgm:pt>
    <dgm:pt modelId="{64295A8E-59CE-284B-9AC6-AACB5D152FC4}" type="pres">
      <dgm:prSet presAssocID="{25434902-B61C-2A4F-B2A8-C81ABF296F36}" presName="node" presStyleLbl="node1" presStyleIdx="5" presStyleCnt="7">
        <dgm:presLayoutVars>
          <dgm:bulletEnabled val="1"/>
        </dgm:presLayoutVars>
      </dgm:prSet>
      <dgm:spPr/>
    </dgm:pt>
    <dgm:pt modelId="{F1F53572-22BD-8547-8DC0-67CAF8B8DEEC}" type="pres">
      <dgm:prSet presAssocID="{0FBCB28F-669D-194D-A4EF-ECA07139A4E6}" presName="parTrans" presStyleLbl="sibTrans2D1" presStyleIdx="6" presStyleCnt="7"/>
      <dgm:spPr/>
    </dgm:pt>
    <dgm:pt modelId="{10BEA170-81E9-A643-9C01-655696C9FEC7}" type="pres">
      <dgm:prSet presAssocID="{0FBCB28F-669D-194D-A4EF-ECA07139A4E6}" presName="connectorText" presStyleLbl="sibTrans2D1" presStyleIdx="6" presStyleCnt="7"/>
      <dgm:spPr/>
    </dgm:pt>
    <dgm:pt modelId="{39CF09FC-9033-E04E-9115-25185582D47B}" type="pres">
      <dgm:prSet presAssocID="{600C3FC8-92EB-8E49-B54B-5D4136C5B147}" presName="node" presStyleLbl="node1" presStyleIdx="6" presStyleCnt="7">
        <dgm:presLayoutVars>
          <dgm:bulletEnabled val="1"/>
        </dgm:presLayoutVars>
      </dgm:prSet>
      <dgm:spPr/>
    </dgm:pt>
  </dgm:ptLst>
  <dgm:cxnLst>
    <dgm:cxn modelId="{C3ED1603-D4E7-2F40-B543-5210FA47B31D}" srcId="{E00DCE03-12BB-494C-9BCF-2DE9C128A57A}" destId="{50C136FA-BD06-254D-826C-61769681F218}" srcOrd="3" destOrd="0" parTransId="{EBB46029-18E8-1B48-AC1C-8D75BC24649D}" sibTransId="{33259BCF-F358-0F43-A256-3855061E3C2F}"/>
    <dgm:cxn modelId="{6B3B4105-4992-3D4D-A23C-DC69B502076F}" type="presOf" srcId="{E00DCE03-12BB-494C-9BCF-2DE9C128A57A}" destId="{32A4473B-9A93-DD4E-8C50-D2EF33A6CB29}" srcOrd="0" destOrd="0" presId="urn:microsoft.com/office/officeart/2005/8/layout/radial5"/>
    <dgm:cxn modelId="{DE7E8914-14E2-F842-830F-DB96CBA074EE}" type="presOf" srcId="{5658B2F8-04A9-2344-A0A5-C30885CC2726}" destId="{85B8E59E-FD11-0743-9CB6-A47ADBF74B0A}" srcOrd="1" destOrd="0" presId="urn:microsoft.com/office/officeart/2005/8/layout/radial5"/>
    <dgm:cxn modelId="{3CB35919-3243-7042-A9FA-B0ED2162F0FB}" type="presOf" srcId="{8AA8A9A5-692D-D44D-B5A0-061FC6BB0037}" destId="{2E857186-C92C-B44F-AEF0-E9B2B8BD0932}" srcOrd="0" destOrd="0" presId="urn:microsoft.com/office/officeart/2005/8/layout/radial5"/>
    <dgm:cxn modelId="{D7118D1A-9AA5-5543-8491-62F616767ACB}" srcId="{E00DCE03-12BB-494C-9BCF-2DE9C128A57A}" destId="{600C3FC8-92EB-8E49-B54B-5D4136C5B147}" srcOrd="6" destOrd="0" parTransId="{0FBCB28F-669D-194D-A4EF-ECA07139A4E6}" sibTransId="{0FAD64B4-E837-7445-B30E-E369349E5C70}"/>
    <dgm:cxn modelId="{CDDA7D1B-2DA1-5B4E-B368-4C2A84B68786}" type="presOf" srcId="{6646E16B-40FA-F44A-84A0-FD8579F5CB3F}" destId="{D5D2A49E-B7F9-784C-A976-0F3BFDA60BBC}" srcOrd="0" destOrd="0" presId="urn:microsoft.com/office/officeart/2005/8/layout/radial5"/>
    <dgm:cxn modelId="{3D47EE1B-1601-B34A-8929-B5196F1369DE}" type="presOf" srcId="{5E65826B-E9AC-8046-9BE4-439FAABADC57}" destId="{36D8B790-B77B-6A4F-BF4C-57CE5130E2CF}" srcOrd="0" destOrd="0" presId="urn:microsoft.com/office/officeart/2005/8/layout/radial5"/>
    <dgm:cxn modelId="{2F0CDD1C-273D-CC4A-B1D1-17899B8EE072}" type="presOf" srcId="{5658B2F8-04A9-2344-A0A5-C30885CC2726}" destId="{7FAEABD2-C4D0-5A47-BA04-D8F778707D07}" srcOrd="0" destOrd="0" presId="urn:microsoft.com/office/officeart/2005/8/layout/radial5"/>
    <dgm:cxn modelId="{311C8625-0956-D749-95EF-D8C4E950316F}" srcId="{E00DCE03-12BB-494C-9BCF-2DE9C128A57A}" destId="{6646E16B-40FA-F44A-84A0-FD8579F5CB3F}" srcOrd="1" destOrd="0" parTransId="{5658B2F8-04A9-2344-A0A5-C30885CC2726}" sibTransId="{82562071-03AF-BF48-8653-F2B77B8E3509}"/>
    <dgm:cxn modelId="{C7125334-720F-F844-BF33-1D273C30671A}" type="presOf" srcId="{0FBCB28F-669D-194D-A4EF-ECA07139A4E6}" destId="{10BEA170-81E9-A643-9C01-655696C9FEC7}" srcOrd="1" destOrd="0" presId="urn:microsoft.com/office/officeart/2005/8/layout/radial5"/>
    <dgm:cxn modelId="{E7A1B337-BD60-384A-8AD9-33554195D7C4}" type="presOf" srcId="{C7A8ADA6-AA04-064E-A587-153DFA9F91DD}" destId="{50B9192E-8584-574C-A036-9B9396F568F5}" srcOrd="1" destOrd="0" presId="urn:microsoft.com/office/officeart/2005/8/layout/radial5"/>
    <dgm:cxn modelId="{03A20A38-B258-8E42-B49E-FFA8CB1CEF8C}" type="presOf" srcId="{6C7BCD57-A117-C04C-9246-B38613171F2E}" destId="{39E0C11F-9287-0F43-949F-C31B55998E41}" srcOrd="0" destOrd="0" presId="urn:microsoft.com/office/officeart/2005/8/layout/radial5"/>
    <dgm:cxn modelId="{D27E5F39-5DA5-7449-87FF-9BB2B74545D0}" srcId="{E00DCE03-12BB-494C-9BCF-2DE9C128A57A}" destId="{E9BD025B-5093-4D46-901F-237FF8069E51}" srcOrd="4" destOrd="0" parTransId="{C7A8ADA6-AA04-064E-A587-153DFA9F91DD}" sibTransId="{D5663C24-53A7-C94F-A0B5-C234C52CA160}"/>
    <dgm:cxn modelId="{9B02DF39-378B-0E42-A512-9E68DEF9E8BC}" type="presOf" srcId="{600C3FC8-92EB-8E49-B54B-5D4136C5B147}" destId="{39CF09FC-9033-E04E-9115-25185582D47B}" srcOrd="0" destOrd="0" presId="urn:microsoft.com/office/officeart/2005/8/layout/radial5"/>
    <dgm:cxn modelId="{865A2E3B-6C6F-4B44-ADCA-D696E9B00850}" type="presOf" srcId="{B689C7E0-A822-4240-9BD3-CCEBC0034FFC}" destId="{E3DF10FD-8BF5-954F-9A2F-F56EDFF65E27}" srcOrd="0" destOrd="0" presId="urn:microsoft.com/office/officeart/2005/8/layout/radial5"/>
    <dgm:cxn modelId="{9559415C-2CC3-BF4B-BEC9-7CAB10F713AC}" type="presOf" srcId="{C7A8ADA6-AA04-064E-A587-153DFA9F91DD}" destId="{0559DE23-A902-C146-A1E3-C2AE9123AC8B}" srcOrd="0" destOrd="0" presId="urn:microsoft.com/office/officeart/2005/8/layout/radial5"/>
    <dgm:cxn modelId="{6675B65C-85E7-A943-B3D5-8614A9F1283E}" type="presOf" srcId="{BE78985C-FA69-A540-93AB-873449E0E5EA}" destId="{3558CA29-DC64-DE47-92F4-3E5DC66DA2C4}" srcOrd="0" destOrd="0" presId="urn:microsoft.com/office/officeart/2005/8/layout/radial5"/>
    <dgm:cxn modelId="{538FA865-239C-D840-A227-668EBF71CA7B}" type="presOf" srcId="{8AA8A9A5-692D-D44D-B5A0-061FC6BB0037}" destId="{B9759585-D9E9-4045-BD5F-77AF12E0476F}" srcOrd="1" destOrd="0" presId="urn:microsoft.com/office/officeart/2005/8/layout/radial5"/>
    <dgm:cxn modelId="{2F809568-BC10-8641-947B-E0AAA9616FE4}" type="presOf" srcId="{50C136FA-BD06-254D-826C-61769681F218}" destId="{0A0702C5-29A4-0C4F-825E-13591630298F}" srcOrd="0" destOrd="0" presId="urn:microsoft.com/office/officeart/2005/8/layout/radial5"/>
    <dgm:cxn modelId="{B18A2F76-AC03-C54B-AD91-17AF3FCBBEF3}" type="presOf" srcId="{EBB46029-18E8-1B48-AC1C-8D75BC24649D}" destId="{9AB393C4-68BE-594A-816A-D728D2600E9D}" srcOrd="1" destOrd="0" presId="urn:microsoft.com/office/officeart/2005/8/layout/radial5"/>
    <dgm:cxn modelId="{1762EFA4-2C77-F749-97CE-BC325B6C4E43}" type="presOf" srcId="{BE78985C-FA69-A540-93AB-873449E0E5EA}" destId="{149F9EBD-2F83-8D42-9105-907192D70CDF}" srcOrd="1" destOrd="0" presId="urn:microsoft.com/office/officeart/2005/8/layout/radial5"/>
    <dgm:cxn modelId="{97512CAF-29D1-634C-BAE9-75182BE54E90}" type="presOf" srcId="{6B104CD8-1929-D048-8B2D-D226A6877E5D}" destId="{E645A16F-9A86-BD4F-A971-DEE0E2DE99E1}" srcOrd="0" destOrd="0" presId="urn:microsoft.com/office/officeart/2005/8/layout/radial5"/>
    <dgm:cxn modelId="{A0E476B1-9FCB-E940-8C06-644D4899C66F}" srcId="{E00DCE03-12BB-494C-9BCF-2DE9C128A57A}" destId="{25434902-B61C-2A4F-B2A8-C81ABF296F36}" srcOrd="5" destOrd="0" parTransId="{BE78985C-FA69-A540-93AB-873449E0E5EA}" sibTransId="{D75D48C3-D4CC-CB44-B645-2F4847FABD40}"/>
    <dgm:cxn modelId="{D57F08B8-2C52-8541-AD19-054525AEB772}" type="presOf" srcId="{E9BD025B-5093-4D46-901F-237FF8069E51}" destId="{3DDBA2B8-0440-8747-86B2-335DE3109CA8}" srcOrd="0" destOrd="0" presId="urn:microsoft.com/office/officeart/2005/8/layout/radial5"/>
    <dgm:cxn modelId="{35752DBE-7F78-184E-BA43-C4E940CB1AC8}" srcId="{E00DCE03-12BB-494C-9BCF-2DE9C128A57A}" destId="{6C7BCD57-A117-C04C-9246-B38613171F2E}" srcOrd="2" destOrd="0" parTransId="{8AA8A9A5-692D-D44D-B5A0-061FC6BB0037}" sibTransId="{3E460C28-3572-1340-B29A-CB40D172F670}"/>
    <dgm:cxn modelId="{DA8A0CC0-F15C-1641-AC8A-CC0F053718C1}" srcId="{E00DCE03-12BB-494C-9BCF-2DE9C128A57A}" destId="{5E65826B-E9AC-8046-9BE4-439FAABADC57}" srcOrd="0" destOrd="0" parTransId="{6B104CD8-1929-D048-8B2D-D226A6877E5D}" sibTransId="{3DBE55F3-F5E4-7943-84C1-266381AE25F0}"/>
    <dgm:cxn modelId="{7CB67FCD-FA0B-1D44-B5F4-404D798FB4DE}" type="presOf" srcId="{25434902-B61C-2A4F-B2A8-C81ABF296F36}" destId="{64295A8E-59CE-284B-9AC6-AACB5D152FC4}" srcOrd="0" destOrd="0" presId="urn:microsoft.com/office/officeart/2005/8/layout/radial5"/>
    <dgm:cxn modelId="{2482A6D3-7D50-6A4D-8249-3E2D88467536}" srcId="{B689C7E0-A822-4240-9BD3-CCEBC0034FFC}" destId="{E00DCE03-12BB-494C-9BCF-2DE9C128A57A}" srcOrd="0" destOrd="0" parTransId="{82CA7B4C-2EAC-034E-8C82-A1E27A220218}" sibTransId="{E9B5AEDA-A822-D94D-909E-FEE420F721A2}"/>
    <dgm:cxn modelId="{DA6166DC-E67B-C14B-8E92-655D27ABC3B3}" type="presOf" srcId="{0FBCB28F-669D-194D-A4EF-ECA07139A4E6}" destId="{F1F53572-22BD-8547-8DC0-67CAF8B8DEEC}" srcOrd="0" destOrd="0" presId="urn:microsoft.com/office/officeart/2005/8/layout/radial5"/>
    <dgm:cxn modelId="{E4CEDBE0-5375-064C-98C6-6BBBE5B02006}" type="presOf" srcId="{6B104CD8-1929-D048-8B2D-D226A6877E5D}" destId="{B8A7CD30-ABCD-F348-AFE9-F9D5627CB285}" srcOrd="1" destOrd="0" presId="urn:microsoft.com/office/officeart/2005/8/layout/radial5"/>
    <dgm:cxn modelId="{7C295EF4-E705-8945-9DBB-2D4BA5A8D551}" type="presOf" srcId="{EBB46029-18E8-1B48-AC1C-8D75BC24649D}" destId="{FBC70751-BEC2-0149-A119-9B5C1280F96A}" srcOrd="0" destOrd="0" presId="urn:microsoft.com/office/officeart/2005/8/layout/radial5"/>
    <dgm:cxn modelId="{B26652C9-3F36-774B-9B08-5A52BAD8D78B}" type="presParOf" srcId="{E3DF10FD-8BF5-954F-9A2F-F56EDFF65E27}" destId="{32A4473B-9A93-DD4E-8C50-D2EF33A6CB29}" srcOrd="0" destOrd="0" presId="urn:microsoft.com/office/officeart/2005/8/layout/radial5"/>
    <dgm:cxn modelId="{6594246C-3351-BB4A-BD05-CC3DE1F2F3D1}" type="presParOf" srcId="{E3DF10FD-8BF5-954F-9A2F-F56EDFF65E27}" destId="{E645A16F-9A86-BD4F-A971-DEE0E2DE99E1}" srcOrd="1" destOrd="0" presId="urn:microsoft.com/office/officeart/2005/8/layout/radial5"/>
    <dgm:cxn modelId="{0E06B10C-7409-BB43-A129-E6F4DF7EC51C}" type="presParOf" srcId="{E645A16F-9A86-BD4F-A971-DEE0E2DE99E1}" destId="{B8A7CD30-ABCD-F348-AFE9-F9D5627CB285}" srcOrd="0" destOrd="0" presId="urn:microsoft.com/office/officeart/2005/8/layout/radial5"/>
    <dgm:cxn modelId="{090BCED3-3FE1-B249-8CF5-3E1E7D5D9B9C}" type="presParOf" srcId="{E3DF10FD-8BF5-954F-9A2F-F56EDFF65E27}" destId="{36D8B790-B77B-6A4F-BF4C-57CE5130E2CF}" srcOrd="2" destOrd="0" presId="urn:microsoft.com/office/officeart/2005/8/layout/radial5"/>
    <dgm:cxn modelId="{6DEB01FA-2854-7A41-B8B5-3714CD1C3932}" type="presParOf" srcId="{E3DF10FD-8BF5-954F-9A2F-F56EDFF65E27}" destId="{7FAEABD2-C4D0-5A47-BA04-D8F778707D07}" srcOrd="3" destOrd="0" presId="urn:microsoft.com/office/officeart/2005/8/layout/radial5"/>
    <dgm:cxn modelId="{E4F77438-8237-ED4E-AC05-7E8CFC7DFF6B}" type="presParOf" srcId="{7FAEABD2-C4D0-5A47-BA04-D8F778707D07}" destId="{85B8E59E-FD11-0743-9CB6-A47ADBF74B0A}" srcOrd="0" destOrd="0" presId="urn:microsoft.com/office/officeart/2005/8/layout/radial5"/>
    <dgm:cxn modelId="{3D0CF391-88DA-8B4F-8D3A-CD0983E72238}" type="presParOf" srcId="{E3DF10FD-8BF5-954F-9A2F-F56EDFF65E27}" destId="{D5D2A49E-B7F9-784C-A976-0F3BFDA60BBC}" srcOrd="4" destOrd="0" presId="urn:microsoft.com/office/officeart/2005/8/layout/radial5"/>
    <dgm:cxn modelId="{F99A4147-C679-5948-96E5-24845FC932CE}" type="presParOf" srcId="{E3DF10FD-8BF5-954F-9A2F-F56EDFF65E27}" destId="{2E857186-C92C-B44F-AEF0-E9B2B8BD0932}" srcOrd="5" destOrd="0" presId="urn:microsoft.com/office/officeart/2005/8/layout/radial5"/>
    <dgm:cxn modelId="{143B1C3C-3945-C348-B260-00B927FB401E}" type="presParOf" srcId="{2E857186-C92C-B44F-AEF0-E9B2B8BD0932}" destId="{B9759585-D9E9-4045-BD5F-77AF12E0476F}" srcOrd="0" destOrd="0" presId="urn:microsoft.com/office/officeart/2005/8/layout/radial5"/>
    <dgm:cxn modelId="{A4BFF085-4A87-7648-957C-F7A4DBFD9F8E}" type="presParOf" srcId="{E3DF10FD-8BF5-954F-9A2F-F56EDFF65E27}" destId="{39E0C11F-9287-0F43-949F-C31B55998E41}" srcOrd="6" destOrd="0" presId="urn:microsoft.com/office/officeart/2005/8/layout/radial5"/>
    <dgm:cxn modelId="{B3CE70AB-3798-D746-9AFE-C0C716E40A41}" type="presParOf" srcId="{E3DF10FD-8BF5-954F-9A2F-F56EDFF65E27}" destId="{FBC70751-BEC2-0149-A119-9B5C1280F96A}" srcOrd="7" destOrd="0" presId="urn:microsoft.com/office/officeart/2005/8/layout/radial5"/>
    <dgm:cxn modelId="{B5ACE8BC-8F94-3D4C-8B5B-F55D84CCCAD7}" type="presParOf" srcId="{FBC70751-BEC2-0149-A119-9B5C1280F96A}" destId="{9AB393C4-68BE-594A-816A-D728D2600E9D}" srcOrd="0" destOrd="0" presId="urn:microsoft.com/office/officeart/2005/8/layout/radial5"/>
    <dgm:cxn modelId="{CB811003-8DE6-274C-95A8-EB5549E349D1}" type="presParOf" srcId="{E3DF10FD-8BF5-954F-9A2F-F56EDFF65E27}" destId="{0A0702C5-29A4-0C4F-825E-13591630298F}" srcOrd="8" destOrd="0" presId="urn:microsoft.com/office/officeart/2005/8/layout/radial5"/>
    <dgm:cxn modelId="{10304556-910A-C84C-9FE5-D6E3087D803B}" type="presParOf" srcId="{E3DF10FD-8BF5-954F-9A2F-F56EDFF65E27}" destId="{0559DE23-A902-C146-A1E3-C2AE9123AC8B}" srcOrd="9" destOrd="0" presId="urn:microsoft.com/office/officeart/2005/8/layout/radial5"/>
    <dgm:cxn modelId="{CB8D4D1E-2812-0F4A-B59F-39ED09922DF4}" type="presParOf" srcId="{0559DE23-A902-C146-A1E3-C2AE9123AC8B}" destId="{50B9192E-8584-574C-A036-9B9396F568F5}" srcOrd="0" destOrd="0" presId="urn:microsoft.com/office/officeart/2005/8/layout/radial5"/>
    <dgm:cxn modelId="{54E9204A-86AF-C248-B505-D02CD7A45D66}" type="presParOf" srcId="{E3DF10FD-8BF5-954F-9A2F-F56EDFF65E27}" destId="{3DDBA2B8-0440-8747-86B2-335DE3109CA8}" srcOrd="10" destOrd="0" presId="urn:microsoft.com/office/officeart/2005/8/layout/radial5"/>
    <dgm:cxn modelId="{C4993CF4-E7A8-A648-A613-DCE4684108D9}" type="presParOf" srcId="{E3DF10FD-8BF5-954F-9A2F-F56EDFF65E27}" destId="{3558CA29-DC64-DE47-92F4-3E5DC66DA2C4}" srcOrd="11" destOrd="0" presId="urn:microsoft.com/office/officeart/2005/8/layout/radial5"/>
    <dgm:cxn modelId="{E9F1CB1E-3AEB-A846-9A82-2CBD76F51A24}" type="presParOf" srcId="{3558CA29-DC64-DE47-92F4-3E5DC66DA2C4}" destId="{149F9EBD-2F83-8D42-9105-907192D70CDF}" srcOrd="0" destOrd="0" presId="urn:microsoft.com/office/officeart/2005/8/layout/radial5"/>
    <dgm:cxn modelId="{EEA6B214-F2E9-0542-9873-FBF30DA47000}" type="presParOf" srcId="{E3DF10FD-8BF5-954F-9A2F-F56EDFF65E27}" destId="{64295A8E-59CE-284B-9AC6-AACB5D152FC4}" srcOrd="12" destOrd="0" presId="urn:microsoft.com/office/officeart/2005/8/layout/radial5"/>
    <dgm:cxn modelId="{AB5CE34D-6D13-CC41-B6BE-D4F97EC1D9A1}" type="presParOf" srcId="{E3DF10FD-8BF5-954F-9A2F-F56EDFF65E27}" destId="{F1F53572-22BD-8547-8DC0-67CAF8B8DEEC}" srcOrd="13" destOrd="0" presId="urn:microsoft.com/office/officeart/2005/8/layout/radial5"/>
    <dgm:cxn modelId="{B984F9F9-AB93-FF40-8EC3-F77494558965}" type="presParOf" srcId="{F1F53572-22BD-8547-8DC0-67CAF8B8DEEC}" destId="{10BEA170-81E9-A643-9C01-655696C9FEC7}" srcOrd="0" destOrd="0" presId="urn:microsoft.com/office/officeart/2005/8/layout/radial5"/>
    <dgm:cxn modelId="{0E9F0A21-52D4-BA48-A137-C650DEA74739}" type="presParOf" srcId="{E3DF10FD-8BF5-954F-9A2F-F56EDFF65E27}" destId="{39CF09FC-9033-E04E-9115-25185582D47B}"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79DA9-2A06-3647-9374-A35C88B1E31C}">
      <dsp:nvSpPr>
        <dsp:cNvPr id="0" name=""/>
        <dsp:cNvSpPr/>
      </dsp:nvSpPr>
      <dsp:spPr>
        <a:xfrm>
          <a:off x="3199907" y="1158516"/>
          <a:ext cx="1815447" cy="1808279"/>
        </a:xfrm>
        <a:prstGeom prst="ellipse">
          <a:avLst/>
        </a:prstGeom>
        <a:solidFill>
          <a:schemeClr val="accent2"/>
        </a:solidFill>
        <a:ln>
          <a:solidFill>
            <a:schemeClr val="accent1"/>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t>EL ARTE DE  FORMULAR PREGUNTAS ESENCIALES</a:t>
          </a:r>
        </a:p>
      </dsp:txBody>
      <dsp:txXfrm>
        <a:off x="3465773" y="1423332"/>
        <a:ext cx="1283715" cy="1278647"/>
      </dsp:txXfrm>
    </dsp:sp>
    <dsp:sp modelId="{753296FC-8D57-A64E-9F07-296A80EBAA89}">
      <dsp:nvSpPr>
        <dsp:cNvPr id="0" name=""/>
        <dsp:cNvSpPr/>
      </dsp:nvSpPr>
      <dsp:spPr>
        <a:xfrm>
          <a:off x="4466598" y="0"/>
          <a:ext cx="1360310" cy="1245559"/>
        </a:xfrm>
        <a:prstGeom prst="ellipse">
          <a:avLst/>
        </a:prstGeom>
        <a:solidFill>
          <a:schemeClr val="accent3">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kern="1200" dirty="0"/>
            <a:t>ABSOLUTISMO VS RELATIVISMO SUBJETIVO</a:t>
          </a:r>
        </a:p>
      </dsp:txBody>
      <dsp:txXfrm>
        <a:off x="4665811" y="182408"/>
        <a:ext cx="961884" cy="880743"/>
      </dsp:txXfrm>
    </dsp:sp>
    <dsp:sp modelId="{5B7149C1-C27D-F845-9400-9462719EC676}">
      <dsp:nvSpPr>
        <dsp:cNvPr id="0" name=""/>
        <dsp:cNvSpPr/>
      </dsp:nvSpPr>
      <dsp:spPr>
        <a:xfrm>
          <a:off x="5421311" y="1376923"/>
          <a:ext cx="1250276" cy="1166480"/>
        </a:xfrm>
        <a:prstGeom prst="ellipse">
          <a:avLst/>
        </a:prstGeom>
        <a:solidFill>
          <a:schemeClr val="tx2">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kern="1200" dirty="0"/>
            <a:t>CUESTIONAR CONCEPTOS</a:t>
          </a:r>
        </a:p>
      </dsp:txBody>
      <dsp:txXfrm>
        <a:off x="5604410" y="1547750"/>
        <a:ext cx="884078" cy="824826"/>
      </dsp:txXfrm>
    </dsp:sp>
    <dsp:sp modelId="{A44C5C2E-A09C-864F-9615-3B1BC60224A0}">
      <dsp:nvSpPr>
        <dsp:cNvPr id="0" name=""/>
        <dsp:cNvSpPr/>
      </dsp:nvSpPr>
      <dsp:spPr>
        <a:xfrm>
          <a:off x="4917256" y="2998755"/>
          <a:ext cx="1120006" cy="1035076"/>
        </a:xfrm>
        <a:prstGeom prst="ellipse">
          <a:avLst/>
        </a:prstGeom>
        <a:solidFill>
          <a:schemeClr val="accent2">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kern="1200" dirty="0"/>
            <a:t>PODER DE PREGUNTAS ESENCIALES</a:t>
          </a:r>
        </a:p>
      </dsp:txBody>
      <dsp:txXfrm>
        <a:off x="5081277" y="3150338"/>
        <a:ext cx="791964" cy="731910"/>
      </dsp:txXfrm>
    </dsp:sp>
    <dsp:sp modelId="{CA39564B-944C-AE4F-B6DB-113E303E90D7}">
      <dsp:nvSpPr>
        <dsp:cNvPr id="0" name=""/>
        <dsp:cNvSpPr/>
      </dsp:nvSpPr>
      <dsp:spPr>
        <a:xfrm>
          <a:off x="3043468" y="3443192"/>
          <a:ext cx="1209953" cy="1115055"/>
        </a:xfrm>
        <a:prstGeom prst="ellipse">
          <a:avLst/>
        </a:prstGeom>
        <a:solidFill>
          <a:schemeClr val="bg2">
            <a:lumMod val="75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kern="1200" dirty="0"/>
            <a:t>ESTRUCTURA DEL PENSAMIENTO</a:t>
          </a:r>
        </a:p>
      </dsp:txBody>
      <dsp:txXfrm>
        <a:off x="3220662" y="3606488"/>
        <a:ext cx="855565" cy="788463"/>
      </dsp:txXfrm>
    </dsp:sp>
    <dsp:sp modelId="{68C1E30B-5988-8947-B928-5D4695B27A1A}">
      <dsp:nvSpPr>
        <dsp:cNvPr id="0" name=""/>
        <dsp:cNvSpPr/>
      </dsp:nvSpPr>
      <dsp:spPr>
        <a:xfrm>
          <a:off x="1369459" y="2460228"/>
          <a:ext cx="1044428" cy="1113272"/>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t>IDEAS CONCEPTUALES</a:t>
          </a:r>
        </a:p>
      </dsp:txBody>
      <dsp:txXfrm>
        <a:off x="1522412" y="2623263"/>
        <a:ext cx="738522" cy="787202"/>
      </dsp:txXfrm>
    </dsp:sp>
    <dsp:sp modelId="{43DD8D7B-899E-1C49-8815-19454E391593}">
      <dsp:nvSpPr>
        <dsp:cNvPr id="0" name=""/>
        <dsp:cNvSpPr/>
      </dsp:nvSpPr>
      <dsp:spPr>
        <a:xfrm>
          <a:off x="1795369" y="815301"/>
          <a:ext cx="1044428" cy="1113272"/>
        </a:xfrm>
        <a:prstGeom prst="ellipse">
          <a:avLst/>
        </a:prstGeom>
        <a:solidFill>
          <a:srgbClr val="92D05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a:t>TIPOS DE PREGUNTAS</a:t>
          </a:r>
          <a:endParaRPr lang="es-ES" sz="1100" kern="1200" dirty="0"/>
        </a:p>
      </dsp:txBody>
      <dsp:txXfrm>
        <a:off x="1948322" y="978336"/>
        <a:ext cx="738522" cy="787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8A1F0-B6AA-124F-87DF-8BC90C9D6BD2}">
      <dsp:nvSpPr>
        <dsp:cNvPr id="0" name=""/>
        <dsp:cNvSpPr/>
      </dsp:nvSpPr>
      <dsp:spPr>
        <a:xfrm>
          <a:off x="3123259" y="824"/>
          <a:ext cx="1026289" cy="102628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solidFill>
            <a:schemeClr val="dk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IDENTIFICAR Y PLANTEAR</a:t>
          </a:r>
        </a:p>
        <a:p>
          <a:pPr marL="57150" lvl="1" indent="-57150" algn="ctr" defTabSz="266700">
            <a:lnSpc>
              <a:spcPct val="90000"/>
            </a:lnSpc>
            <a:spcBef>
              <a:spcPct val="0"/>
            </a:spcBef>
            <a:spcAft>
              <a:spcPct val="15000"/>
            </a:spcAft>
            <a:buChar char="•"/>
          </a:pPr>
          <a:r>
            <a:rPr lang="es-ES" sz="600" kern="1200" dirty="0">
              <a:solidFill>
                <a:schemeClr val="tx1"/>
              </a:solidFill>
            </a:rPr>
            <a:t>PREGUNTAS</a:t>
          </a:r>
        </a:p>
      </dsp:txBody>
      <dsp:txXfrm>
        <a:off x="3273556" y="151121"/>
        <a:ext cx="725695" cy="725695"/>
      </dsp:txXfrm>
    </dsp:sp>
    <dsp:sp modelId="{D42020BC-E605-8242-93D2-6D1FC08196DE}">
      <dsp:nvSpPr>
        <dsp:cNvPr id="0" name=""/>
        <dsp:cNvSpPr/>
      </dsp:nvSpPr>
      <dsp:spPr>
        <a:xfrm rot="1200000">
          <a:off x="4216981" y="601841"/>
          <a:ext cx="273345" cy="346372"/>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chemeClr val="tx1"/>
            </a:solidFill>
          </a:endParaRPr>
        </a:p>
      </dsp:txBody>
      <dsp:txXfrm>
        <a:off x="4219454" y="657092"/>
        <a:ext cx="191342" cy="207824"/>
      </dsp:txXfrm>
    </dsp:sp>
    <dsp:sp modelId="{7F8764A0-8946-F34F-B59F-047596C70FBC}">
      <dsp:nvSpPr>
        <dsp:cNvPr id="0" name=""/>
        <dsp:cNvSpPr/>
      </dsp:nvSpPr>
      <dsp:spPr>
        <a:xfrm>
          <a:off x="4572298" y="528232"/>
          <a:ext cx="1026289" cy="102628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DEFINIR, ANALIZAR E IDENTIFICAR</a:t>
          </a:r>
          <a:endParaRPr lang="es-MX" sz="800" kern="1200" dirty="0">
            <a:solidFill>
              <a:schemeClr val="tx1"/>
            </a:solidFill>
          </a:endParaRPr>
        </a:p>
        <a:p>
          <a:pPr marL="57150" lvl="1" indent="-57150" algn="ctr" defTabSz="266700">
            <a:lnSpc>
              <a:spcPct val="90000"/>
            </a:lnSpc>
            <a:spcBef>
              <a:spcPct val="0"/>
            </a:spcBef>
            <a:spcAft>
              <a:spcPct val="15000"/>
            </a:spcAft>
            <a:buChar char="•"/>
          </a:pPr>
          <a:r>
            <a:rPr lang="es-ES" sz="600" kern="1200" dirty="0">
              <a:solidFill>
                <a:schemeClr val="tx1"/>
              </a:solidFill>
            </a:rPr>
            <a:t>PROBLEMAS A RESOLVER</a:t>
          </a:r>
          <a:endParaRPr lang="es-MX" sz="600" kern="1200" dirty="0">
            <a:solidFill>
              <a:schemeClr val="tx1"/>
            </a:solidFill>
          </a:endParaRPr>
        </a:p>
      </dsp:txBody>
      <dsp:txXfrm>
        <a:off x="4722595" y="678529"/>
        <a:ext cx="725695" cy="725695"/>
      </dsp:txXfrm>
    </dsp:sp>
    <dsp:sp modelId="{72F5F27F-CABE-5841-B14C-394525F1D987}">
      <dsp:nvSpPr>
        <dsp:cNvPr id="0" name=""/>
        <dsp:cNvSpPr/>
      </dsp:nvSpPr>
      <dsp:spPr>
        <a:xfrm rot="3600000">
          <a:off x="5330412" y="1529212"/>
          <a:ext cx="273345" cy="346372"/>
        </a:xfrm>
        <a:prstGeom prs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5350913" y="1562978"/>
        <a:ext cx="191342" cy="207824"/>
      </dsp:txXfrm>
    </dsp:sp>
    <dsp:sp modelId="{AD9F22A9-CDB6-F841-9F2A-F28FED8BC8B2}">
      <dsp:nvSpPr>
        <dsp:cNvPr id="0" name=""/>
        <dsp:cNvSpPr/>
      </dsp:nvSpPr>
      <dsp:spPr>
        <a:xfrm>
          <a:off x="5343316" y="1863674"/>
          <a:ext cx="1026289" cy="102628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REUNIR</a:t>
          </a:r>
          <a:endParaRPr lang="es-MX" sz="800" kern="1200" dirty="0">
            <a:solidFill>
              <a:schemeClr val="tx1"/>
            </a:solidFill>
          </a:endParaRPr>
        </a:p>
        <a:p>
          <a:pPr marL="57150" lvl="1" indent="-57150" algn="ctr" defTabSz="266700">
            <a:lnSpc>
              <a:spcPct val="90000"/>
            </a:lnSpc>
            <a:spcBef>
              <a:spcPct val="0"/>
            </a:spcBef>
            <a:spcAft>
              <a:spcPct val="15000"/>
            </a:spcAft>
            <a:buChar char="•"/>
          </a:pPr>
          <a:r>
            <a:rPr lang="es-ES" sz="600" kern="1200" dirty="0">
              <a:solidFill>
                <a:schemeClr val="tx1"/>
              </a:solidFill>
            </a:rPr>
            <a:t>INFORMACIÓN BIBLIOGRÁFICA</a:t>
          </a:r>
          <a:endParaRPr lang="es-MX" sz="600" kern="1200" dirty="0">
            <a:solidFill>
              <a:schemeClr val="tx1"/>
            </a:solidFill>
          </a:endParaRPr>
        </a:p>
      </dsp:txBody>
      <dsp:txXfrm>
        <a:off x="5493613" y="2013971"/>
        <a:ext cx="725695" cy="725695"/>
      </dsp:txXfrm>
    </dsp:sp>
    <dsp:sp modelId="{2208ED7D-BBF6-464A-9FE7-7C08C3FA304E}">
      <dsp:nvSpPr>
        <dsp:cNvPr id="0" name=""/>
        <dsp:cNvSpPr/>
      </dsp:nvSpPr>
      <dsp:spPr>
        <a:xfrm rot="6000000">
          <a:off x="5587246" y="2955318"/>
          <a:ext cx="273345" cy="346372"/>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chemeClr val="tx1"/>
            </a:solidFill>
          </a:endParaRPr>
        </a:p>
      </dsp:txBody>
      <dsp:txXfrm rot="10800000">
        <a:off x="5635367" y="2984213"/>
        <a:ext cx="191342" cy="207824"/>
      </dsp:txXfrm>
    </dsp:sp>
    <dsp:sp modelId="{2FB579BB-4549-1048-B221-7926B7946ECC}">
      <dsp:nvSpPr>
        <dsp:cNvPr id="0" name=""/>
        <dsp:cNvSpPr/>
      </dsp:nvSpPr>
      <dsp:spPr>
        <a:xfrm>
          <a:off x="5075545" y="3382283"/>
          <a:ext cx="1026289" cy="1026289"/>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FORMULAR</a:t>
          </a:r>
        </a:p>
        <a:p>
          <a:pPr marL="57150" lvl="1" indent="-57150" algn="ctr" defTabSz="266700">
            <a:lnSpc>
              <a:spcPct val="90000"/>
            </a:lnSpc>
            <a:spcBef>
              <a:spcPct val="0"/>
            </a:spcBef>
            <a:spcAft>
              <a:spcPct val="15000"/>
            </a:spcAft>
            <a:buChar char="•"/>
          </a:pPr>
          <a:r>
            <a:rPr lang="es-ES" sz="600" kern="1200" dirty="0">
              <a:solidFill>
                <a:schemeClr val="tx1"/>
              </a:solidFill>
            </a:rPr>
            <a:t>EXPLICACIÓN DE PROBLEMAS PLANTEADOS</a:t>
          </a:r>
        </a:p>
      </dsp:txBody>
      <dsp:txXfrm>
        <a:off x="5225842" y="3532580"/>
        <a:ext cx="725695" cy="725695"/>
      </dsp:txXfrm>
    </dsp:sp>
    <dsp:sp modelId="{B322E553-D058-2D4E-9A87-80D0D62EAEBA}">
      <dsp:nvSpPr>
        <dsp:cNvPr id="0" name=""/>
        <dsp:cNvSpPr/>
      </dsp:nvSpPr>
      <dsp:spPr>
        <a:xfrm rot="8400000">
          <a:off x="4867309" y="4212870"/>
          <a:ext cx="273345" cy="346372"/>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chemeClr val="tx1"/>
            </a:solidFill>
          </a:endParaRPr>
        </a:p>
      </dsp:txBody>
      <dsp:txXfrm rot="10800000">
        <a:off x="4939719" y="4255789"/>
        <a:ext cx="191342" cy="207824"/>
      </dsp:txXfrm>
    </dsp:sp>
    <dsp:sp modelId="{0497DEBF-D5BA-4640-990C-1C798ABB443C}">
      <dsp:nvSpPr>
        <dsp:cNvPr id="0" name=""/>
        <dsp:cNvSpPr/>
      </dsp:nvSpPr>
      <dsp:spPr>
        <a:xfrm>
          <a:off x="3894277" y="4373485"/>
          <a:ext cx="1026289" cy="1026289"/>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PLANTERAR</a:t>
          </a:r>
        </a:p>
        <a:p>
          <a:pPr marL="57150" lvl="1" indent="-57150" algn="ctr" defTabSz="266700">
            <a:lnSpc>
              <a:spcPct val="90000"/>
            </a:lnSpc>
            <a:spcBef>
              <a:spcPct val="0"/>
            </a:spcBef>
            <a:spcAft>
              <a:spcPct val="15000"/>
            </a:spcAft>
            <a:buChar char="•"/>
          </a:pPr>
          <a:r>
            <a:rPr lang="es-ES" sz="600" kern="1200" dirty="0">
              <a:solidFill>
                <a:schemeClr val="tx1"/>
              </a:solidFill>
            </a:rPr>
            <a:t>PROBLEMAS  DE LA VIDA COTIDIANA</a:t>
          </a:r>
        </a:p>
      </dsp:txBody>
      <dsp:txXfrm>
        <a:off x="4044574" y="4523782"/>
        <a:ext cx="725695" cy="725695"/>
      </dsp:txXfrm>
    </dsp:sp>
    <dsp:sp modelId="{B7C5DEB8-DAD3-C340-8895-6E666ED1C7D1}">
      <dsp:nvSpPr>
        <dsp:cNvPr id="0" name=""/>
        <dsp:cNvSpPr/>
      </dsp:nvSpPr>
      <dsp:spPr>
        <a:xfrm rot="10800000">
          <a:off x="3507467" y="4713443"/>
          <a:ext cx="273345" cy="346372"/>
        </a:xfrm>
        <a:prstGeom prst="righ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chemeClr val="tx1"/>
            </a:solidFill>
          </a:endParaRPr>
        </a:p>
      </dsp:txBody>
      <dsp:txXfrm rot="10800000">
        <a:off x="3589470" y="4782717"/>
        <a:ext cx="191342" cy="207824"/>
      </dsp:txXfrm>
    </dsp:sp>
    <dsp:sp modelId="{EBC3FCA9-DEDC-8745-8D79-A4728F5F9885}">
      <dsp:nvSpPr>
        <dsp:cNvPr id="0" name=""/>
        <dsp:cNvSpPr/>
      </dsp:nvSpPr>
      <dsp:spPr>
        <a:xfrm>
          <a:off x="2352241" y="4373485"/>
          <a:ext cx="1026289" cy="102628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DISEÑAR Y CONDUCIR</a:t>
          </a:r>
        </a:p>
        <a:p>
          <a:pPr marL="57150" lvl="1" indent="-57150" algn="ctr" defTabSz="266700">
            <a:lnSpc>
              <a:spcPct val="90000"/>
            </a:lnSpc>
            <a:spcBef>
              <a:spcPct val="0"/>
            </a:spcBef>
            <a:spcAft>
              <a:spcPct val="15000"/>
            </a:spcAft>
            <a:buChar char="•"/>
          </a:pPr>
          <a:r>
            <a:rPr lang="es-ES" sz="600" kern="1200" dirty="0">
              <a:solidFill>
                <a:schemeClr val="tx1"/>
              </a:solidFill>
            </a:rPr>
            <a:t>TRABAJO DE INVESTIGACIÓN</a:t>
          </a:r>
        </a:p>
      </dsp:txBody>
      <dsp:txXfrm>
        <a:off x="2502538" y="4523782"/>
        <a:ext cx="725695" cy="725695"/>
      </dsp:txXfrm>
    </dsp:sp>
    <dsp:sp modelId="{98930EED-3111-A943-9342-7143F5EE25DB}">
      <dsp:nvSpPr>
        <dsp:cNvPr id="0" name=""/>
        <dsp:cNvSpPr/>
      </dsp:nvSpPr>
      <dsp:spPr>
        <a:xfrm rot="13200000">
          <a:off x="2144005" y="4222815"/>
          <a:ext cx="273345" cy="346372"/>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chemeClr val="tx1"/>
            </a:solidFill>
          </a:endParaRPr>
        </a:p>
      </dsp:txBody>
      <dsp:txXfrm rot="10800000">
        <a:off x="2216415" y="4318444"/>
        <a:ext cx="191342" cy="207824"/>
      </dsp:txXfrm>
    </dsp:sp>
    <dsp:sp modelId="{3D0F8D24-F79F-AF4A-AFC2-BCBDA59010C5}">
      <dsp:nvSpPr>
        <dsp:cNvPr id="0" name=""/>
        <dsp:cNvSpPr/>
      </dsp:nvSpPr>
      <dsp:spPr>
        <a:xfrm>
          <a:off x="1170972" y="3382283"/>
          <a:ext cx="1026289" cy="102628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BUSQUEDA</a:t>
          </a:r>
          <a:endParaRPr lang="es-MX" sz="800" kern="1200" dirty="0">
            <a:solidFill>
              <a:schemeClr val="tx1"/>
            </a:solidFill>
          </a:endParaRPr>
        </a:p>
        <a:p>
          <a:pPr marL="57150" lvl="1" indent="-57150" algn="ctr" defTabSz="266700">
            <a:lnSpc>
              <a:spcPct val="90000"/>
            </a:lnSpc>
            <a:spcBef>
              <a:spcPct val="0"/>
            </a:spcBef>
            <a:spcAft>
              <a:spcPct val="15000"/>
            </a:spcAft>
            <a:buChar char="•"/>
          </a:pPr>
          <a:r>
            <a:rPr lang="es-ES" sz="600" kern="1200" dirty="0">
              <a:solidFill>
                <a:schemeClr val="tx1"/>
              </a:solidFill>
            </a:rPr>
            <a:t>PATRONES DE INFORMACIÓN</a:t>
          </a:r>
          <a:endParaRPr lang="es-MX" sz="600" kern="1200" dirty="0">
            <a:solidFill>
              <a:schemeClr val="tx1"/>
            </a:solidFill>
          </a:endParaRPr>
        </a:p>
      </dsp:txBody>
      <dsp:txXfrm>
        <a:off x="1321269" y="3532580"/>
        <a:ext cx="725695" cy="725695"/>
      </dsp:txXfrm>
    </dsp:sp>
    <dsp:sp modelId="{D8D9F7A6-5154-9847-AC97-04F503A2026C}">
      <dsp:nvSpPr>
        <dsp:cNvPr id="0" name=""/>
        <dsp:cNvSpPr/>
      </dsp:nvSpPr>
      <dsp:spPr>
        <a:xfrm rot="15600000">
          <a:off x="1414902" y="2970556"/>
          <a:ext cx="273345" cy="346372"/>
        </a:xfrm>
        <a:prstGeom prs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chemeClr val="tx1"/>
            </a:solidFill>
          </a:endParaRPr>
        </a:p>
      </dsp:txBody>
      <dsp:txXfrm rot="10800000">
        <a:off x="1463023" y="3080209"/>
        <a:ext cx="191342" cy="207824"/>
      </dsp:txXfrm>
    </dsp:sp>
    <dsp:sp modelId="{579CF52B-054D-1B40-A078-1B1F7286D3F9}">
      <dsp:nvSpPr>
        <dsp:cNvPr id="0" name=""/>
        <dsp:cNvSpPr/>
      </dsp:nvSpPr>
      <dsp:spPr>
        <a:xfrm>
          <a:off x="903201" y="1863674"/>
          <a:ext cx="1026289" cy="102628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ARGUMENTAR</a:t>
          </a:r>
        </a:p>
        <a:p>
          <a:pPr marL="57150" lvl="1" indent="-57150" algn="ctr" defTabSz="266700">
            <a:lnSpc>
              <a:spcPct val="90000"/>
            </a:lnSpc>
            <a:spcBef>
              <a:spcPct val="0"/>
            </a:spcBef>
            <a:spcAft>
              <a:spcPct val="15000"/>
            </a:spcAft>
            <a:buChar char="•"/>
          </a:pPr>
          <a:r>
            <a:rPr lang="es-ES" sz="600" kern="1200" dirty="0">
              <a:solidFill>
                <a:schemeClr val="tx1"/>
              </a:solidFill>
            </a:rPr>
            <a:t>INFORMACIÓN APRENDIDA</a:t>
          </a:r>
        </a:p>
      </dsp:txBody>
      <dsp:txXfrm>
        <a:off x="1053498" y="2013971"/>
        <a:ext cx="725695" cy="725695"/>
      </dsp:txXfrm>
    </dsp:sp>
    <dsp:sp modelId="{8049CFF5-A051-4043-BC70-A0A37E781A96}">
      <dsp:nvSpPr>
        <dsp:cNvPr id="0" name=""/>
        <dsp:cNvSpPr/>
      </dsp:nvSpPr>
      <dsp:spPr>
        <a:xfrm rot="18000000">
          <a:off x="1661314" y="1542611"/>
          <a:ext cx="273345" cy="346372"/>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chemeClr val="tx1"/>
            </a:solidFill>
          </a:endParaRPr>
        </a:p>
      </dsp:txBody>
      <dsp:txXfrm>
        <a:off x="1681815" y="1647393"/>
        <a:ext cx="191342" cy="207824"/>
      </dsp:txXfrm>
    </dsp:sp>
    <dsp:sp modelId="{2F2E50A2-8136-3942-B350-48CA2129ADC6}">
      <dsp:nvSpPr>
        <dsp:cNvPr id="0" name=""/>
        <dsp:cNvSpPr/>
      </dsp:nvSpPr>
      <dsp:spPr>
        <a:xfrm>
          <a:off x="1674219" y="528232"/>
          <a:ext cx="1026289" cy="1026289"/>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solidFill>
                <a:schemeClr val="tx1"/>
              </a:solidFill>
            </a:rPr>
            <a:t>CONCLUSIONES</a:t>
          </a:r>
        </a:p>
        <a:p>
          <a:pPr marL="57150" lvl="1" indent="-57150" algn="ctr" defTabSz="266700">
            <a:lnSpc>
              <a:spcPct val="90000"/>
            </a:lnSpc>
            <a:spcBef>
              <a:spcPct val="0"/>
            </a:spcBef>
            <a:spcAft>
              <a:spcPct val="15000"/>
            </a:spcAft>
            <a:buChar char="•"/>
          </a:pPr>
          <a:r>
            <a:rPr lang="es-ES" sz="600" kern="1200" dirty="0">
              <a:solidFill>
                <a:schemeClr val="tx1"/>
              </a:solidFill>
            </a:rPr>
            <a:t>PRAXIS DEL PROYECTO</a:t>
          </a:r>
        </a:p>
      </dsp:txBody>
      <dsp:txXfrm>
        <a:off x="1824516" y="678529"/>
        <a:ext cx="725695" cy="725695"/>
      </dsp:txXfrm>
    </dsp:sp>
    <dsp:sp modelId="{D1B36EFA-DBCB-4842-9494-8F8BCFDE9155}">
      <dsp:nvSpPr>
        <dsp:cNvPr id="0" name=""/>
        <dsp:cNvSpPr/>
      </dsp:nvSpPr>
      <dsp:spPr>
        <a:xfrm rot="18750000" flipH="1">
          <a:off x="2798693" y="690740"/>
          <a:ext cx="211842" cy="179157"/>
        </a:xfrm>
        <a:prstGeom prst="rightArrow">
          <a:avLst>
            <a:gd name="adj1" fmla="val 60000"/>
            <a:gd name="adj2" fmla="val 50000"/>
          </a:avLst>
        </a:prstGeom>
        <a:solidFill>
          <a:schemeClr val="lt1"/>
        </a:solidFill>
        <a:ln w="25400" cap="flat" cmpd="sng" algn="ctr">
          <a:noFill/>
          <a:prstDash val="solid"/>
        </a:ln>
        <a:effectLst/>
        <a:scene3d>
          <a:camera prst="orthographicFront"/>
          <a:lightRig rig="threePt" dir="t">
            <a:rot lat="0" lon="0" rev="7500000"/>
          </a:lightRig>
        </a:scene3d>
        <a:sp3d z="-70000" extrusionH="63500"/>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s-ES" sz="600" kern="1200">
            <a:solidFill>
              <a:schemeClr val="tx1"/>
            </a:solidFill>
          </a:endParaRPr>
        </a:p>
      </dsp:txBody>
      <dsp:txXfrm>
        <a:off x="2843722" y="706758"/>
        <a:ext cx="158095" cy="107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4473B-9A93-DD4E-8C50-D2EF33A6CB29}">
      <dsp:nvSpPr>
        <dsp:cNvPr id="0" name=""/>
        <dsp:cNvSpPr/>
      </dsp:nvSpPr>
      <dsp:spPr>
        <a:xfrm>
          <a:off x="2879558" y="2066505"/>
          <a:ext cx="1585012" cy="158501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INDAGACIÒN EN LA CIENCIA Y EN AULAS DE CLASE</a:t>
          </a:r>
        </a:p>
      </dsp:txBody>
      <dsp:txXfrm>
        <a:off x="3111678" y="2298625"/>
        <a:ext cx="1120772" cy="1120772"/>
      </dsp:txXfrm>
    </dsp:sp>
    <dsp:sp modelId="{E645A16F-9A86-BD4F-A971-DEE0E2DE99E1}">
      <dsp:nvSpPr>
        <dsp:cNvPr id="0" name=""/>
        <dsp:cNvSpPr/>
      </dsp:nvSpPr>
      <dsp:spPr>
        <a:xfrm rot="16200000">
          <a:off x="3503414" y="1488390"/>
          <a:ext cx="337301" cy="538904"/>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3554009" y="1646766"/>
        <a:ext cx="236111" cy="323342"/>
      </dsp:txXfrm>
    </dsp:sp>
    <dsp:sp modelId="{36D8B790-B77B-6A4F-BF4C-57CE5130E2CF}">
      <dsp:nvSpPr>
        <dsp:cNvPr id="0" name=""/>
        <dsp:cNvSpPr/>
      </dsp:nvSpPr>
      <dsp:spPr>
        <a:xfrm>
          <a:off x="2958809" y="3575"/>
          <a:ext cx="1426511" cy="142651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Estudio del mundo</a:t>
          </a:r>
        </a:p>
      </dsp:txBody>
      <dsp:txXfrm>
        <a:off x="3167717" y="212483"/>
        <a:ext cx="1008695" cy="1008695"/>
      </dsp:txXfrm>
    </dsp:sp>
    <dsp:sp modelId="{7FAEABD2-C4D0-5A47-BA04-D8F778707D07}">
      <dsp:nvSpPr>
        <dsp:cNvPr id="0" name=""/>
        <dsp:cNvSpPr/>
      </dsp:nvSpPr>
      <dsp:spPr>
        <a:xfrm rot="19285714">
          <a:off x="4364342" y="1902991"/>
          <a:ext cx="337301" cy="538904"/>
        </a:xfrm>
        <a:prstGeom prst="rightArrow">
          <a:avLst>
            <a:gd name="adj1" fmla="val 60000"/>
            <a:gd name="adj2" fmla="val 50000"/>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4375380" y="2042317"/>
        <a:ext cx="236111" cy="323342"/>
      </dsp:txXfrm>
    </dsp:sp>
    <dsp:sp modelId="{D5D2A49E-B7F9-784C-A976-0F3BFDA60BBC}">
      <dsp:nvSpPr>
        <dsp:cNvPr id="0" name=""/>
        <dsp:cNvSpPr/>
      </dsp:nvSpPr>
      <dsp:spPr>
        <a:xfrm>
          <a:off x="4633633" y="810128"/>
          <a:ext cx="1426511" cy="1426511"/>
        </a:xfrm>
        <a:prstGeom prst="ellipse">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Actividades del estudiante</a:t>
          </a:r>
        </a:p>
      </dsp:txBody>
      <dsp:txXfrm>
        <a:off x="4842541" y="1019036"/>
        <a:ext cx="1008695" cy="1008695"/>
      </dsp:txXfrm>
    </dsp:sp>
    <dsp:sp modelId="{2E857186-C92C-B44F-AEF0-E9B2B8BD0932}">
      <dsp:nvSpPr>
        <dsp:cNvPr id="0" name=""/>
        <dsp:cNvSpPr/>
      </dsp:nvSpPr>
      <dsp:spPr>
        <a:xfrm rot="771429">
          <a:off x="4576974" y="2834592"/>
          <a:ext cx="337301" cy="538904"/>
        </a:xfrm>
        <a:prstGeom prst="rightArrow">
          <a:avLst>
            <a:gd name="adj1" fmla="val 60000"/>
            <a:gd name="adj2" fmla="val 50000"/>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4578243" y="2931115"/>
        <a:ext cx="236111" cy="323342"/>
      </dsp:txXfrm>
    </dsp:sp>
    <dsp:sp modelId="{39E0C11F-9287-0F43-949F-C31B55998E41}">
      <dsp:nvSpPr>
        <dsp:cNvPr id="0" name=""/>
        <dsp:cNvSpPr/>
      </dsp:nvSpPr>
      <dsp:spPr>
        <a:xfrm>
          <a:off x="5047280" y="2622435"/>
          <a:ext cx="1426511" cy="1426511"/>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Práctica de la indagación científica</a:t>
          </a:r>
        </a:p>
      </dsp:txBody>
      <dsp:txXfrm>
        <a:off x="5256188" y="2831343"/>
        <a:ext cx="1008695" cy="1008695"/>
      </dsp:txXfrm>
    </dsp:sp>
    <dsp:sp modelId="{FBC70751-BEC2-0149-A119-9B5C1280F96A}">
      <dsp:nvSpPr>
        <dsp:cNvPr id="0" name=""/>
        <dsp:cNvSpPr/>
      </dsp:nvSpPr>
      <dsp:spPr>
        <a:xfrm rot="3857143">
          <a:off x="3981193" y="3581678"/>
          <a:ext cx="337301" cy="538904"/>
        </a:xfrm>
        <a:prstGeom prst="righ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4009836" y="3643874"/>
        <a:ext cx="236111" cy="323342"/>
      </dsp:txXfrm>
    </dsp:sp>
    <dsp:sp modelId="{0A0702C5-29A4-0C4F-825E-13591630298F}">
      <dsp:nvSpPr>
        <dsp:cNvPr id="0" name=""/>
        <dsp:cNvSpPr/>
      </dsp:nvSpPr>
      <dsp:spPr>
        <a:xfrm>
          <a:off x="3888266" y="4075793"/>
          <a:ext cx="1426511" cy="1426511"/>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Facetas en la enseñanza</a:t>
          </a:r>
        </a:p>
      </dsp:txBody>
      <dsp:txXfrm>
        <a:off x="4097174" y="4284701"/>
        <a:ext cx="1008695" cy="1008695"/>
      </dsp:txXfrm>
    </dsp:sp>
    <dsp:sp modelId="{0559DE23-A902-C146-A1E3-C2AE9123AC8B}">
      <dsp:nvSpPr>
        <dsp:cNvPr id="0" name=""/>
        <dsp:cNvSpPr/>
      </dsp:nvSpPr>
      <dsp:spPr>
        <a:xfrm rot="6942857">
          <a:off x="3025634" y="3581678"/>
          <a:ext cx="337301" cy="538904"/>
        </a:xfrm>
        <a:prstGeom prst="rightArrow">
          <a:avLst>
            <a:gd name="adj1" fmla="val 60000"/>
            <a:gd name="adj2" fmla="val 50000"/>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rot="10800000">
        <a:off x="3098181" y="3643874"/>
        <a:ext cx="236111" cy="323342"/>
      </dsp:txXfrm>
    </dsp:sp>
    <dsp:sp modelId="{3DDBA2B8-0440-8747-86B2-335DE3109CA8}">
      <dsp:nvSpPr>
        <dsp:cNvPr id="0" name=""/>
        <dsp:cNvSpPr/>
      </dsp:nvSpPr>
      <dsp:spPr>
        <a:xfrm>
          <a:off x="2029352" y="4075793"/>
          <a:ext cx="1426511" cy="1426511"/>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Fases de la indagación</a:t>
          </a:r>
        </a:p>
      </dsp:txBody>
      <dsp:txXfrm>
        <a:off x="2238260" y="4284701"/>
        <a:ext cx="1008695" cy="1008695"/>
      </dsp:txXfrm>
    </dsp:sp>
    <dsp:sp modelId="{3558CA29-DC64-DE47-92F4-3E5DC66DA2C4}">
      <dsp:nvSpPr>
        <dsp:cNvPr id="0" name=""/>
        <dsp:cNvSpPr/>
      </dsp:nvSpPr>
      <dsp:spPr>
        <a:xfrm rot="10028571">
          <a:off x="2429853" y="2834592"/>
          <a:ext cx="337301" cy="538904"/>
        </a:xfrm>
        <a:prstGeom prst="rightArrow">
          <a:avLst>
            <a:gd name="adj1" fmla="val 60000"/>
            <a:gd name="adj2" fmla="val 50000"/>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rot="10800000">
        <a:off x="2529774" y="2931115"/>
        <a:ext cx="236111" cy="323342"/>
      </dsp:txXfrm>
    </dsp:sp>
    <dsp:sp modelId="{64295A8E-59CE-284B-9AC6-AACB5D152FC4}">
      <dsp:nvSpPr>
        <dsp:cNvPr id="0" name=""/>
        <dsp:cNvSpPr/>
      </dsp:nvSpPr>
      <dsp:spPr>
        <a:xfrm>
          <a:off x="870338" y="2622435"/>
          <a:ext cx="1426511" cy="1426511"/>
        </a:xfrm>
        <a:prstGeom prst="ellipse">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Métodos y procesos</a:t>
          </a:r>
        </a:p>
      </dsp:txBody>
      <dsp:txXfrm>
        <a:off x="1079246" y="2831343"/>
        <a:ext cx="1008695" cy="1008695"/>
      </dsp:txXfrm>
    </dsp:sp>
    <dsp:sp modelId="{F1F53572-22BD-8547-8DC0-67CAF8B8DEEC}">
      <dsp:nvSpPr>
        <dsp:cNvPr id="0" name=""/>
        <dsp:cNvSpPr/>
      </dsp:nvSpPr>
      <dsp:spPr>
        <a:xfrm rot="13114286">
          <a:off x="2642485" y="1902991"/>
          <a:ext cx="337301" cy="538904"/>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rot="10800000">
        <a:off x="2732637" y="2042317"/>
        <a:ext cx="236111" cy="323342"/>
      </dsp:txXfrm>
    </dsp:sp>
    <dsp:sp modelId="{39CF09FC-9033-E04E-9115-25185582D47B}">
      <dsp:nvSpPr>
        <dsp:cNvPr id="0" name=""/>
        <dsp:cNvSpPr/>
      </dsp:nvSpPr>
      <dsp:spPr>
        <a:xfrm>
          <a:off x="1283985" y="810128"/>
          <a:ext cx="1426511" cy="1426511"/>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Preguntas de Indagación</a:t>
          </a:r>
        </a:p>
      </dsp:txBody>
      <dsp:txXfrm>
        <a:off x="1492893" y="1019036"/>
        <a:ext cx="1008695" cy="100869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7BB35-226E-4744-88E6-5610DAD41919}" type="datetimeFigureOut">
              <a:rPr lang="es-ES_tradnl" smtClean="0"/>
              <a:t>28/6/18</a:t>
            </a:fld>
            <a:endParaRPr lang="es-ES_tradn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9CFB7-ECB2-034D-AF9B-CCFFF21FBDEB}" type="slidenum">
              <a:rPr lang="es-ES_tradnl" smtClean="0"/>
              <a:t>‹Nº›</a:t>
            </a:fld>
            <a:endParaRPr lang="es-ES_tradnl"/>
          </a:p>
        </p:txBody>
      </p:sp>
    </p:spTree>
    <p:extLst>
      <p:ext uri="{BB962C8B-B14F-4D97-AF65-F5344CB8AC3E}">
        <p14:creationId xmlns:p14="http://schemas.microsoft.com/office/powerpoint/2010/main" val="102212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319CFB7-ECB2-034D-AF9B-CCFFF21FBDEB}" type="slidenum">
              <a:rPr lang="es-ES_tradnl" smtClean="0"/>
              <a:t>68</a:t>
            </a:fld>
            <a:endParaRPr lang="es-ES_tradnl"/>
          </a:p>
        </p:txBody>
      </p:sp>
    </p:spTree>
    <p:extLst>
      <p:ext uri="{BB962C8B-B14F-4D97-AF65-F5344CB8AC3E}">
        <p14:creationId xmlns:p14="http://schemas.microsoft.com/office/powerpoint/2010/main" val="2908944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177617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353309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420723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124111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284127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421093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2953914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30147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35180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2837294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41EECD8-3190-412D-88B6-1F641D5595D7}" type="datetimeFigureOut">
              <a:rPr lang="es-MX" smtClean="0"/>
              <a:t>28/06/18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01F597F-1F39-4600-83EA-87663F5D3C4E}" type="slidenum">
              <a:rPr lang="es-MX" smtClean="0"/>
              <a:t>‹Nº›</a:t>
            </a:fld>
            <a:endParaRPr lang="es-MX"/>
          </a:p>
        </p:txBody>
      </p:sp>
    </p:spTree>
    <p:extLst>
      <p:ext uri="{BB962C8B-B14F-4D97-AF65-F5344CB8AC3E}">
        <p14:creationId xmlns:p14="http://schemas.microsoft.com/office/powerpoint/2010/main" val="292074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EECD8-3190-412D-88B6-1F641D5595D7}" type="datetimeFigureOut">
              <a:rPr lang="es-MX" smtClean="0"/>
              <a:t>28/06/18</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F597F-1F39-4600-83EA-87663F5D3C4E}" type="slidenum">
              <a:rPr lang="es-MX" smtClean="0"/>
              <a:t>‹Nº›</a:t>
            </a:fld>
            <a:endParaRPr lang="es-MX"/>
          </a:p>
        </p:txBody>
      </p:sp>
    </p:spTree>
    <p:extLst>
      <p:ext uri="{BB962C8B-B14F-4D97-AF65-F5344CB8AC3E}">
        <p14:creationId xmlns:p14="http://schemas.microsoft.com/office/powerpoint/2010/main" val="558228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mockflow.com/"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www.easel.ly/" TargetMode="External"/><Relationship Id="rId3" Type="http://schemas.openxmlformats.org/officeDocument/2006/relationships/hyperlink" Target="https://color.adobe.com/" TargetMode="External"/><Relationship Id="rId7" Type="http://schemas.openxmlformats.org/officeDocument/2006/relationships/hyperlink" Target="https://www.canva.com/"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piktochart.com/" TargetMode="External"/><Relationship Id="rId11" Type="http://schemas.openxmlformats.org/officeDocument/2006/relationships/hyperlink" Target="http://creately.com/" TargetMode="External"/><Relationship Id="rId5" Type="http://schemas.openxmlformats.org/officeDocument/2006/relationships/hyperlink" Target="http://www.iconarchive.com/" TargetMode="External"/><Relationship Id="rId10" Type="http://schemas.openxmlformats.org/officeDocument/2006/relationships/hyperlink" Target="http://www.wordle.net/" TargetMode="External"/><Relationship Id="rId4" Type="http://schemas.openxmlformats.org/officeDocument/2006/relationships/hyperlink" Target="http://www.dafont.com/" TargetMode="External"/><Relationship Id="rId9" Type="http://schemas.openxmlformats.org/officeDocument/2006/relationships/hyperlink" Target="http://visual.l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MX"/>
          </a:p>
        </p:txBody>
      </p:sp>
      <p:sp>
        <p:nvSpPr>
          <p:cNvPr id="6" name="5 Marcador de contenido"/>
          <p:cNvSpPr>
            <a:spLocks noGrp="1"/>
          </p:cNvSpPr>
          <p:nvPr>
            <p:ph idx="1"/>
          </p:nvPr>
        </p:nvSpPr>
        <p:spPr/>
        <p:txBody>
          <a:bodyPr/>
          <a:lstStyle/>
          <a:p>
            <a:endParaRPr lang="es-MX"/>
          </a:p>
        </p:txBody>
      </p:sp>
      <p:pic>
        <p:nvPicPr>
          <p:cNvPr id="4" name="Picture 1" descr="template_presenter800x600.jpg"/>
          <p:cNvPicPr>
            <a:picLocks noChangeAspect="1"/>
          </p:cNvPicPr>
          <p:nvPr/>
        </p:nvPicPr>
        <p:blipFill>
          <a:blip r:embed="rId2" cstate="print"/>
          <a:srcRect/>
          <a:stretch>
            <a:fillRect/>
          </a:stretch>
        </p:blipFill>
        <p:spPr bwMode="auto">
          <a:xfrm>
            <a:off x="-11162" y="27384"/>
            <a:ext cx="9166324" cy="6858000"/>
          </a:xfrm>
          <a:prstGeom prst="rect">
            <a:avLst/>
          </a:prstGeom>
          <a:noFill/>
          <a:ln w="12700" cap="flat" cmpd="sng">
            <a:noFill/>
            <a:prstDash val="solid"/>
            <a:miter lim="0"/>
            <a:headEnd type="none" w="med" len="med"/>
            <a:tailEnd type="none" w="med" len="med"/>
          </a:ln>
          <a:effectLst/>
        </p:spPr>
      </p:pic>
      <p:sp>
        <p:nvSpPr>
          <p:cNvPr id="8" name="AutoShape 2"/>
          <p:cNvSpPr>
            <a:spLocks/>
          </p:cNvSpPr>
          <p:nvPr/>
        </p:nvSpPr>
        <p:spPr bwMode="auto">
          <a:xfrm>
            <a:off x="892969" y="4333949"/>
            <a:ext cx="7356947" cy="6072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2700" cap="flat" cmpd="sng">
            <a:noFill/>
            <a:prstDash val="solid"/>
            <a:miter lim="0"/>
            <a:headEnd/>
            <a:tailEnd/>
          </a:ln>
          <a:effectLst>
            <a:outerShdw dist="25400" dir="5400000" algn="ctr" rotWithShape="0">
              <a:srgbClr val="000000">
                <a:alpha val="32364"/>
              </a:srgbClr>
            </a:outerShdw>
          </a:effectLst>
        </p:spPr>
        <p:txBody>
          <a:bodyPr lIns="0" tIns="0" rIns="0" bIns="0" anchor="b"/>
          <a:lstStyle/>
          <a:p>
            <a:pPr algn="ctr" defTabSz="208724"/>
            <a:r>
              <a:rPr lang="es-MX" sz="3500" b="1" dirty="0">
                <a:solidFill>
                  <a:srgbClr val="02519A"/>
                </a:solidFill>
                <a:latin typeface="Avenir Next Demi Bold" charset="0"/>
                <a:ea typeface="Avenir Next Demi Bold" charset="0"/>
                <a:cs typeface="Avenir Next Demi Bold" charset="0"/>
                <a:sym typeface="Avenir Next Demi Bold" charset="0"/>
              </a:rPr>
              <a:t>PREPARATORIA</a:t>
            </a:r>
          </a:p>
          <a:p>
            <a:pPr algn="ctr" defTabSz="208724"/>
            <a:r>
              <a:rPr lang="es-MX" sz="2400" b="1" dirty="0">
                <a:solidFill>
                  <a:srgbClr val="02519A"/>
                </a:solidFill>
                <a:latin typeface="Avenir Next Demi Bold" charset="0"/>
                <a:ea typeface="Avenir Next Demi Bold" charset="0"/>
                <a:cs typeface="Avenir Next Demi Bold" charset="0"/>
                <a:sym typeface="Avenir Next Demi Bold" charset="0"/>
              </a:rPr>
              <a:t>1329</a:t>
            </a:r>
            <a:endParaRPr lang="es-MX" sz="1200" dirty="0"/>
          </a:p>
        </p:txBody>
      </p:sp>
      <p:sp>
        <p:nvSpPr>
          <p:cNvPr id="9" name="AutoShape 2" descr="Resultado de imagen para instituto tlalp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412776"/>
            <a:ext cx="422609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051720" y="5435932"/>
            <a:ext cx="5184576" cy="369332"/>
          </a:xfrm>
          <a:prstGeom prst="rect">
            <a:avLst/>
          </a:prstGeom>
          <a:noFill/>
        </p:spPr>
        <p:txBody>
          <a:bodyPr wrap="square" rtlCol="0">
            <a:spAutoFit/>
          </a:bodyPr>
          <a:lstStyle/>
          <a:p>
            <a:pPr algn="ctr"/>
            <a:r>
              <a:rPr lang="es-ES" dirty="0"/>
              <a:t>EQUIPO 5 </a:t>
            </a:r>
            <a:endParaRPr lang="es-MX" dirty="0"/>
          </a:p>
        </p:txBody>
      </p:sp>
    </p:spTree>
    <p:extLst>
      <p:ext uri="{BB962C8B-B14F-4D97-AF65-F5344CB8AC3E}">
        <p14:creationId xmlns:p14="http://schemas.microsoft.com/office/powerpoint/2010/main" val="129395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773832"/>
            <a:ext cx="8229600" cy="1143000"/>
          </a:xfrm>
        </p:spPr>
        <p:txBody>
          <a:bodyPr>
            <a:normAutofit/>
          </a:bodyPr>
          <a:lstStyle/>
          <a:p>
            <a:r>
              <a:rPr lang="es-ES" sz="3200" dirty="0"/>
              <a:t>FOTOGRAFÍA DEL ORGANIZADOR GRÁFICO</a:t>
            </a:r>
            <a:endParaRPr lang="es-MX" sz="3200" dirty="0"/>
          </a:p>
        </p:txBody>
      </p:sp>
      <p:sp>
        <p:nvSpPr>
          <p:cNvPr id="4" name="CuadroTexto 3"/>
          <p:cNvSpPr txBox="1"/>
          <p:nvPr/>
        </p:nvSpPr>
        <p:spPr>
          <a:xfrm>
            <a:off x="2560259" y="467380"/>
            <a:ext cx="3811941" cy="369332"/>
          </a:xfrm>
          <a:prstGeom prst="rect">
            <a:avLst/>
          </a:prstGeom>
          <a:noFill/>
        </p:spPr>
        <p:txBody>
          <a:bodyPr wrap="none" rtlCol="0">
            <a:spAutoFit/>
          </a:bodyPr>
          <a:lstStyle/>
          <a:p>
            <a:r>
              <a:rPr lang="es-MX" altLang="es-MX" b="1" dirty="0">
                <a:latin typeface="Open Sans" charset="0"/>
              </a:rPr>
              <a:t>5.b</a:t>
            </a:r>
            <a:r>
              <a:rPr lang="es-MX" altLang="es-MX" dirty="0">
                <a:latin typeface="Open Sans" charset="0"/>
              </a:rPr>
              <a:t>  Organizador gráfico</a:t>
            </a:r>
            <a:r>
              <a:rPr lang="es-MX" altLang="es-MX" b="1" dirty="0">
                <a:solidFill>
                  <a:srgbClr val="585858"/>
                </a:solidFill>
                <a:latin typeface="Open Sans" charset="0"/>
              </a:rPr>
              <a:t> (</a:t>
            </a:r>
            <a:r>
              <a:rPr lang="es-MX" altLang="es-MX" b="1" dirty="0">
                <a:solidFill>
                  <a:srgbClr val="002060"/>
                </a:solidFill>
                <a:latin typeface="Open Sans" charset="0"/>
              </a:rPr>
              <a:t>Producto 2.</a:t>
            </a:r>
            <a:r>
              <a:rPr lang="es-MX" altLang="es-MX" b="1" dirty="0">
                <a:solidFill>
                  <a:srgbClr val="585858"/>
                </a:solidFill>
                <a:latin typeface="Open Sans" charset="0"/>
              </a:rPr>
              <a:t>)</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1622585"/>
            <a:ext cx="5056065" cy="3792049"/>
          </a:xfrm>
          <a:prstGeom prst="rect">
            <a:avLst/>
          </a:prstGeom>
        </p:spPr>
      </p:pic>
    </p:spTree>
    <p:extLst>
      <p:ext uri="{BB962C8B-B14F-4D97-AF65-F5344CB8AC3E}">
        <p14:creationId xmlns:p14="http://schemas.microsoft.com/office/powerpoint/2010/main" val="93659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773832"/>
            <a:ext cx="8229600" cy="1143000"/>
          </a:xfrm>
        </p:spPr>
        <p:txBody>
          <a:bodyPr>
            <a:normAutofit/>
          </a:bodyPr>
          <a:lstStyle/>
          <a:p>
            <a:r>
              <a:rPr lang="es-ES" sz="3200" dirty="0"/>
              <a:t>ORGANIZADOR GRÁFICO</a:t>
            </a:r>
            <a:endParaRPr lang="es-MX" sz="3200" dirty="0"/>
          </a:p>
        </p:txBody>
      </p:sp>
      <p:sp>
        <p:nvSpPr>
          <p:cNvPr id="3" name="2 Marcador de contenido"/>
          <p:cNvSpPr>
            <a:spLocks noGrp="1"/>
          </p:cNvSpPr>
          <p:nvPr>
            <p:ph idx="1"/>
          </p:nvPr>
        </p:nvSpPr>
        <p:spPr/>
        <p:txBody>
          <a:bodyPr>
            <a:normAutofit/>
          </a:bodyPr>
          <a:lstStyle/>
          <a:p>
            <a:r>
              <a:rPr lang="es-MX" sz="2000" dirty="0"/>
              <a:t>Geografía económica:</a:t>
            </a:r>
          </a:p>
          <a:p>
            <a:r>
              <a:rPr lang="es-MX" sz="1600" b="1" cap="small" dirty="0"/>
              <a:t>UNIDAD I. INTRODUCCIÓN A LA GEOGRAFÍA ECONÓMICA.</a:t>
            </a:r>
          </a:p>
          <a:p>
            <a:pPr marL="400050" lvl="1" indent="0">
              <a:buNone/>
            </a:pPr>
            <a:r>
              <a:rPr lang="es-MX" sz="1100" dirty="0"/>
              <a:t>1.2 Aplicaciones de los estudios de la Geografía Económica en la solución de problemas.</a:t>
            </a:r>
          </a:p>
          <a:p>
            <a:pPr marL="400050" lvl="1" indent="0">
              <a:buNone/>
            </a:pPr>
            <a:r>
              <a:rPr lang="es-MX" sz="1100" dirty="0"/>
              <a:t>1.3 Las actividades económicas. Regiones desarrolladas y en desarrollo. Las macroregiones geoeconómicas. Sus características y    localización geográfica.   </a:t>
            </a:r>
          </a:p>
          <a:p>
            <a:endParaRPr lang="es-MX" sz="2000" dirty="0"/>
          </a:p>
          <a:p>
            <a:r>
              <a:rPr lang="es-MX" sz="2000" dirty="0"/>
              <a:t>Química IV: </a:t>
            </a:r>
          </a:p>
          <a:p>
            <a:pPr marL="400050" lvl="1" indent="0">
              <a:buNone/>
            </a:pPr>
            <a:r>
              <a:rPr lang="es-MX" sz="1600" b="1" cap="small" dirty="0"/>
              <a:t>UNIDAD II. QUÍMICA PARA ENTENDER LOS PROCESOS DE LA VIDA.</a:t>
            </a:r>
            <a:r>
              <a:rPr lang="es-ES_tradnl" sz="1600" dirty="0"/>
              <a:t> </a:t>
            </a:r>
          </a:p>
          <a:p>
            <a:pPr marL="400050" lvl="1" indent="0">
              <a:buNone/>
            </a:pPr>
            <a:r>
              <a:rPr lang="es-MX" sz="1100" dirty="0"/>
              <a:t>2.2 Hidrocarburos: alcanos, alquenos, alquinos y aromáticos</a:t>
            </a:r>
            <a:endParaRPr lang="es-ES_tradnl" sz="1100" dirty="0"/>
          </a:p>
          <a:p>
            <a:pPr marL="800100" lvl="2" indent="0" hangingPunct="0">
              <a:buNone/>
            </a:pPr>
            <a:r>
              <a:rPr lang="es-MX" sz="1100" dirty="0"/>
              <a:t>2.2.1 Hibridación del átomo de carbono, tipos de enlaces carbono-carbono. Estructura y modelos.</a:t>
            </a:r>
            <a:endParaRPr lang="es-ES_tradnl" sz="1100" dirty="0"/>
          </a:p>
          <a:p>
            <a:pPr marL="800100" lvl="2" indent="0" hangingPunct="0">
              <a:buNone/>
            </a:pPr>
            <a:r>
              <a:rPr lang="es-MX" sz="1100" dirty="0"/>
              <a:t>2.2.2 Nomenclatura, isomería y  propiedades físicas.</a:t>
            </a:r>
            <a:endParaRPr lang="es-ES_tradnl" sz="1100" dirty="0"/>
          </a:p>
          <a:p>
            <a:pPr marL="1371600" lvl="3" indent="0">
              <a:buNone/>
            </a:pPr>
            <a:endParaRPr lang="es-MX" sz="1100" dirty="0"/>
          </a:p>
          <a:p>
            <a:pPr marL="400050" lvl="1" indent="0">
              <a:buNone/>
            </a:pPr>
            <a:endParaRPr lang="es-MX" sz="1100" dirty="0"/>
          </a:p>
          <a:p>
            <a:r>
              <a:rPr lang="es-MX" sz="2000" dirty="0"/>
              <a:t>Matemáticas VI:</a:t>
            </a:r>
          </a:p>
          <a:p>
            <a:pPr marL="400050" lvl="1" indent="0">
              <a:buNone/>
            </a:pPr>
            <a:r>
              <a:rPr lang="es-MX" sz="1600" b="1" cap="small" dirty="0"/>
              <a:t>UNIDAD VI. APLICACIÓN DE LAS INTEGRALES. </a:t>
            </a:r>
          </a:p>
          <a:p>
            <a:pPr marL="400050" lvl="1" indent="0">
              <a:buNone/>
            </a:pPr>
            <a:r>
              <a:rPr lang="es-MX" sz="1100" dirty="0"/>
              <a:t>6.1 Problemas con ecuaciones diferenciales</a:t>
            </a:r>
          </a:p>
        </p:txBody>
      </p:sp>
      <p:sp>
        <p:nvSpPr>
          <p:cNvPr id="4" name="CuadroTexto 3"/>
          <p:cNvSpPr txBox="1"/>
          <p:nvPr/>
        </p:nvSpPr>
        <p:spPr>
          <a:xfrm>
            <a:off x="2560259" y="467380"/>
            <a:ext cx="3811941" cy="369332"/>
          </a:xfrm>
          <a:prstGeom prst="rect">
            <a:avLst/>
          </a:prstGeom>
          <a:noFill/>
        </p:spPr>
        <p:txBody>
          <a:bodyPr wrap="none" rtlCol="0">
            <a:spAutoFit/>
          </a:bodyPr>
          <a:lstStyle/>
          <a:p>
            <a:r>
              <a:rPr lang="es-MX" altLang="es-MX" b="1" dirty="0">
                <a:latin typeface="Open Sans" charset="0"/>
              </a:rPr>
              <a:t>5.b</a:t>
            </a:r>
            <a:r>
              <a:rPr lang="es-MX" altLang="es-MX" dirty="0">
                <a:latin typeface="Open Sans" charset="0"/>
              </a:rPr>
              <a:t>  Organizador gráfico</a:t>
            </a:r>
            <a:r>
              <a:rPr lang="es-MX" altLang="es-MX" b="1" dirty="0">
                <a:solidFill>
                  <a:srgbClr val="585858"/>
                </a:solidFill>
                <a:latin typeface="Open Sans" charset="0"/>
              </a:rPr>
              <a:t> (</a:t>
            </a:r>
            <a:r>
              <a:rPr lang="es-MX" altLang="es-MX" b="1" dirty="0">
                <a:solidFill>
                  <a:srgbClr val="002060"/>
                </a:solidFill>
                <a:latin typeface="Open Sans" charset="0"/>
              </a:rPr>
              <a:t>Producto 2.</a:t>
            </a:r>
            <a:r>
              <a:rPr lang="es-MX" altLang="es-MX" b="1" dirty="0">
                <a:solidFill>
                  <a:srgbClr val="585858"/>
                </a:solidFill>
                <a:latin typeface="Open Sans" charset="0"/>
              </a:rPr>
              <a:t>)</a:t>
            </a:r>
          </a:p>
        </p:txBody>
      </p:sp>
    </p:spTree>
    <p:extLst>
      <p:ext uri="{BB962C8B-B14F-4D97-AF65-F5344CB8AC3E}">
        <p14:creationId xmlns:p14="http://schemas.microsoft.com/office/powerpoint/2010/main" val="472195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riángulo 3"/>
          <p:cNvSpPr/>
          <p:nvPr/>
        </p:nvSpPr>
        <p:spPr>
          <a:xfrm>
            <a:off x="2843808" y="2353742"/>
            <a:ext cx="3024336" cy="28754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tx1"/>
                </a:solidFill>
              </a:rPr>
              <a:t>PRODUCTOS DEL PROCESO DE DESTILACIÓN DEL PETRÓLEO</a:t>
            </a:r>
          </a:p>
          <a:p>
            <a:pPr algn="ctr"/>
            <a:endParaRPr lang="es-ES_tradnl" dirty="0"/>
          </a:p>
          <a:p>
            <a:pPr algn="ctr"/>
            <a:endParaRPr lang="es-ES_tradnl" dirty="0"/>
          </a:p>
        </p:txBody>
      </p:sp>
      <p:sp>
        <p:nvSpPr>
          <p:cNvPr id="5" name="Elipse 4"/>
          <p:cNvSpPr/>
          <p:nvPr/>
        </p:nvSpPr>
        <p:spPr>
          <a:xfrm>
            <a:off x="3131840" y="868363"/>
            <a:ext cx="2304256"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a:p>
            <a:pPr algn="ctr"/>
            <a:r>
              <a:rPr lang="es-ES_tradnl" dirty="0">
                <a:solidFill>
                  <a:schemeClr val="tx1"/>
                </a:solidFill>
              </a:rPr>
              <a:t>GEOGRAFÍA ECONÓMICA</a:t>
            </a:r>
          </a:p>
          <a:p>
            <a:pPr algn="ctr"/>
            <a:r>
              <a:rPr lang="es-ES_tradnl" sz="1200" dirty="0"/>
              <a:t>Aplicaciones de los estudios de la Geografía económica y actividades económicas</a:t>
            </a:r>
          </a:p>
          <a:p>
            <a:pPr algn="ctr"/>
            <a:endParaRPr lang="es-ES_tradnl" dirty="0"/>
          </a:p>
          <a:p>
            <a:pPr algn="ctr"/>
            <a:endParaRPr lang="es-ES_tradnl" dirty="0"/>
          </a:p>
        </p:txBody>
      </p:sp>
      <p:sp>
        <p:nvSpPr>
          <p:cNvPr id="7" name="Elipse 6"/>
          <p:cNvSpPr/>
          <p:nvPr/>
        </p:nvSpPr>
        <p:spPr>
          <a:xfrm>
            <a:off x="5185916" y="4220493"/>
            <a:ext cx="2304256"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tx1"/>
                </a:solidFill>
              </a:rPr>
              <a:t>MATEMÁTICAS</a:t>
            </a:r>
          </a:p>
          <a:p>
            <a:pPr algn="ctr"/>
            <a:r>
              <a:rPr lang="es-ES_tradnl" sz="1200" dirty="0"/>
              <a:t>Problemas con ecuaciones diferenciales, ejercicios de varias ramas y algunos enfocados a la ingeniería o a las ciencias</a:t>
            </a:r>
          </a:p>
        </p:txBody>
      </p:sp>
      <p:sp>
        <p:nvSpPr>
          <p:cNvPr id="8" name="Elipse 7"/>
          <p:cNvSpPr/>
          <p:nvPr/>
        </p:nvSpPr>
        <p:spPr>
          <a:xfrm>
            <a:off x="899592" y="4077072"/>
            <a:ext cx="2632984" cy="22933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dirty="0"/>
          </a:p>
          <a:p>
            <a:pPr algn="ctr"/>
            <a:r>
              <a:rPr lang="es-MX" sz="1200" dirty="0"/>
              <a:t>Hidrocarburos (estructura y propiedades): </a:t>
            </a:r>
          </a:p>
          <a:p>
            <a:pPr algn="ctr"/>
            <a:r>
              <a:rPr lang="es-MX" sz="1200" dirty="0"/>
              <a:t>Alcanos, alquenos, alquinos y aromáticos.</a:t>
            </a:r>
          </a:p>
          <a:p>
            <a:pPr algn="ctr"/>
            <a:endParaRPr lang="es-ES_tradnl" sz="1200" dirty="0"/>
          </a:p>
          <a:p>
            <a:pPr algn="ctr"/>
            <a:endParaRPr lang="es-ES_tradnl" sz="1200" dirty="0"/>
          </a:p>
        </p:txBody>
      </p:sp>
      <p:sp>
        <p:nvSpPr>
          <p:cNvPr id="6" name="CuadroTexto 5"/>
          <p:cNvSpPr txBox="1"/>
          <p:nvPr/>
        </p:nvSpPr>
        <p:spPr>
          <a:xfrm>
            <a:off x="1687734" y="4185219"/>
            <a:ext cx="1056700" cy="369332"/>
          </a:xfrm>
          <a:prstGeom prst="rect">
            <a:avLst/>
          </a:prstGeom>
          <a:noFill/>
        </p:spPr>
        <p:txBody>
          <a:bodyPr wrap="none" rtlCol="0">
            <a:spAutoFit/>
          </a:bodyPr>
          <a:lstStyle/>
          <a:p>
            <a:r>
              <a:rPr lang="es-ES_tradnl" dirty="0"/>
              <a:t>QUÍMICA</a:t>
            </a:r>
          </a:p>
        </p:txBody>
      </p:sp>
      <p:cxnSp>
        <p:nvCxnSpPr>
          <p:cNvPr id="10" name="Conector recto de flecha 9"/>
          <p:cNvCxnSpPr/>
          <p:nvPr/>
        </p:nvCxnSpPr>
        <p:spPr>
          <a:xfrm>
            <a:off x="5185916" y="2636912"/>
            <a:ext cx="898252" cy="15841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3275856" y="5877272"/>
            <a:ext cx="208823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H="1">
            <a:off x="2744434" y="2708920"/>
            <a:ext cx="675438" cy="13681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2560259" y="467380"/>
            <a:ext cx="3811941" cy="369332"/>
          </a:xfrm>
          <a:prstGeom prst="rect">
            <a:avLst/>
          </a:prstGeom>
          <a:noFill/>
        </p:spPr>
        <p:txBody>
          <a:bodyPr wrap="none" rtlCol="0">
            <a:spAutoFit/>
          </a:bodyPr>
          <a:lstStyle/>
          <a:p>
            <a:r>
              <a:rPr lang="es-MX" altLang="es-MX" b="1" dirty="0">
                <a:latin typeface="Open Sans" charset="0"/>
              </a:rPr>
              <a:t>5.b</a:t>
            </a:r>
            <a:r>
              <a:rPr lang="es-MX" altLang="es-MX" dirty="0">
                <a:latin typeface="Open Sans" charset="0"/>
              </a:rPr>
              <a:t>  Organizador gráfico</a:t>
            </a:r>
            <a:r>
              <a:rPr lang="es-MX" altLang="es-MX" b="1" dirty="0">
                <a:solidFill>
                  <a:srgbClr val="585858"/>
                </a:solidFill>
                <a:latin typeface="Open Sans" charset="0"/>
              </a:rPr>
              <a:t> (</a:t>
            </a:r>
            <a:r>
              <a:rPr lang="es-MX" altLang="es-MX" b="1" dirty="0">
                <a:solidFill>
                  <a:srgbClr val="002060"/>
                </a:solidFill>
                <a:latin typeface="Open Sans" charset="0"/>
              </a:rPr>
              <a:t>Producto 2.</a:t>
            </a:r>
            <a:r>
              <a:rPr lang="es-MX" altLang="es-MX" b="1" dirty="0">
                <a:solidFill>
                  <a:srgbClr val="585858"/>
                </a:solidFill>
                <a:latin typeface="Open Sans" charset="0"/>
              </a:rPr>
              <a:t>)</a:t>
            </a:r>
          </a:p>
        </p:txBody>
      </p:sp>
    </p:spTree>
    <p:extLst>
      <p:ext uri="{BB962C8B-B14F-4D97-AF65-F5344CB8AC3E}">
        <p14:creationId xmlns:p14="http://schemas.microsoft.com/office/powerpoint/2010/main" val="423338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89"/>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464710A0-36EC-6246-8488-E257B9E8C420}"/>
              </a:ext>
            </a:extLst>
          </p:cNvPr>
          <p:cNvSpPr/>
          <p:nvPr/>
        </p:nvSpPr>
        <p:spPr>
          <a:xfrm>
            <a:off x="2195736" y="3244334"/>
            <a:ext cx="5400600" cy="646331"/>
          </a:xfrm>
          <a:prstGeom prst="rect">
            <a:avLst/>
          </a:prstGeom>
        </p:spPr>
        <p:txBody>
          <a:bodyPr wrap="square">
            <a:spAutoFit/>
          </a:bodyPr>
          <a:lstStyle/>
          <a:p>
            <a:r>
              <a:rPr lang="es-ES" sz="3200" dirty="0"/>
              <a:t>2ª </a:t>
            </a:r>
            <a:r>
              <a:rPr lang="es-ES" sz="3600" dirty="0"/>
              <a:t>reunión</a:t>
            </a:r>
            <a:r>
              <a:rPr lang="es-ES" sz="3200" dirty="0"/>
              <a:t> de trabajo (2ª R. T.)</a:t>
            </a:r>
            <a:endParaRPr lang="es-MX" sz="3200" dirty="0"/>
          </a:p>
        </p:txBody>
      </p:sp>
    </p:spTree>
    <p:extLst>
      <p:ext uri="{BB962C8B-B14F-4D97-AF65-F5344CB8AC3E}">
        <p14:creationId xmlns:p14="http://schemas.microsoft.com/office/powerpoint/2010/main" val="374577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01C52-4DCA-7948-A080-CE567F1B81D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F62BB34F-9BD7-6A42-A02E-1AD8F2121A3F}"/>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B452E648-B81F-F04C-AFED-B01F86CE5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Marcador de contenido 7">
            <a:extLst>
              <a:ext uri="{FF2B5EF4-FFF2-40B4-BE49-F238E27FC236}">
                <a16:creationId xmlns:a16="http://schemas.microsoft.com/office/drawing/2014/main" id="{38369BBC-84D9-2145-8904-33AC2CA86AF7}"/>
              </a:ext>
            </a:extLst>
          </p:cNvPr>
          <p:cNvGraphicFramePr>
            <a:graphicFrameLocks/>
          </p:cNvGraphicFramePr>
          <p:nvPr>
            <p:extLst>
              <p:ext uri="{D42A27DB-BD31-4B8C-83A1-F6EECF244321}">
                <p14:modId xmlns:p14="http://schemas.microsoft.com/office/powerpoint/2010/main" val="877133589"/>
              </p:ext>
            </p:extLst>
          </p:nvPr>
        </p:nvGraphicFramePr>
        <p:xfrm>
          <a:off x="590854" y="359054"/>
          <a:ext cx="7913840" cy="6010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lipse 6">
            <a:extLst>
              <a:ext uri="{FF2B5EF4-FFF2-40B4-BE49-F238E27FC236}">
                <a16:creationId xmlns:a16="http://schemas.microsoft.com/office/drawing/2014/main" id="{DE0079E6-A906-5B4F-B3E5-95590F4211E8}"/>
              </a:ext>
            </a:extLst>
          </p:cNvPr>
          <p:cNvSpPr/>
          <p:nvPr/>
        </p:nvSpPr>
        <p:spPr>
          <a:xfrm>
            <a:off x="1028001" y="1864091"/>
            <a:ext cx="987213" cy="770385"/>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100" dirty="0"/>
              <a:t>Sistema</a:t>
            </a:r>
          </a:p>
        </p:txBody>
      </p:sp>
      <p:sp>
        <p:nvSpPr>
          <p:cNvPr id="8" name="Elipse 7">
            <a:extLst>
              <a:ext uri="{FF2B5EF4-FFF2-40B4-BE49-F238E27FC236}">
                <a16:creationId xmlns:a16="http://schemas.microsoft.com/office/drawing/2014/main" id="{4734717F-F493-604E-A890-0FF9CB4794B2}"/>
              </a:ext>
            </a:extLst>
          </p:cNvPr>
          <p:cNvSpPr/>
          <p:nvPr/>
        </p:nvSpPr>
        <p:spPr>
          <a:xfrm>
            <a:off x="2121182" y="153838"/>
            <a:ext cx="1027634" cy="84422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a:t>Sistema conflicto</a:t>
            </a:r>
          </a:p>
        </p:txBody>
      </p:sp>
      <p:sp>
        <p:nvSpPr>
          <p:cNvPr id="9" name="Elipse 8">
            <a:extLst>
              <a:ext uri="{FF2B5EF4-FFF2-40B4-BE49-F238E27FC236}">
                <a16:creationId xmlns:a16="http://schemas.microsoft.com/office/drawing/2014/main" id="{963FE0B6-8876-C343-B74A-9906C382F04F}"/>
              </a:ext>
            </a:extLst>
          </p:cNvPr>
          <p:cNvSpPr/>
          <p:nvPr/>
        </p:nvSpPr>
        <p:spPr>
          <a:xfrm>
            <a:off x="990362" y="684707"/>
            <a:ext cx="959009" cy="853731"/>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Sin sistema</a:t>
            </a:r>
          </a:p>
        </p:txBody>
      </p:sp>
      <p:sp>
        <p:nvSpPr>
          <p:cNvPr id="10" name="Elipse 9">
            <a:extLst>
              <a:ext uri="{FF2B5EF4-FFF2-40B4-BE49-F238E27FC236}">
                <a16:creationId xmlns:a16="http://schemas.microsoft.com/office/drawing/2014/main" id="{FBE06112-2B5D-1940-907E-76E3B912E1BB}"/>
              </a:ext>
            </a:extLst>
          </p:cNvPr>
          <p:cNvSpPr/>
          <p:nvPr/>
        </p:nvSpPr>
        <p:spPr>
          <a:xfrm>
            <a:off x="1966763" y="4224916"/>
            <a:ext cx="1300496" cy="1096393"/>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100" dirty="0">
                <a:solidFill>
                  <a:schemeClr val="tx1"/>
                </a:solidFill>
              </a:rPr>
              <a:t>Cuestionar</a:t>
            </a:r>
            <a:r>
              <a:rPr lang="es-ES" sz="1600" dirty="0">
                <a:solidFill>
                  <a:schemeClr val="tx1"/>
                </a:solidFill>
              </a:rPr>
              <a:t> </a:t>
            </a:r>
            <a:r>
              <a:rPr lang="es-ES" sz="1100" dirty="0">
                <a:solidFill>
                  <a:schemeClr val="tx1"/>
                </a:solidFill>
              </a:rPr>
              <a:t>suposiciones</a:t>
            </a:r>
          </a:p>
        </p:txBody>
      </p:sp>
      <p:sp>
        <p:nvSpPr>
          <p:cNvPr id="11" name="Elipse 10">
            <a:extLst>
              <a:ext uri="{FF2B5EF4-FFF2-40B4-BE49-F238E27FC236}">
                <a16:creationId xmlns:a16="http://schemas.microsoft.com/office/drawing/2014/main" id="{FACC81CD-4515-CD45-9304-0A000B67E8E3}"/>
              </a:ext>
            </a:extLst>
          </p:cNvPr>
          <p:cNvSpPr/>
          <p:nvPr/>
        </p:nvSpPr>
        <p:spPr>
          <a:xfrm>
            <a:off x="2913312" y="5158825"/>
            <a:ext cx="1332566" cy="1046985"/>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solidFill>
                  <a:schemeClr val="tx1"/>
                </a:solidFill>
              </a:rPr>
              <a:t>Componentes de la razón</a:t>
            </a:r>
          </a:p>
        </p:txBody>
      </p:sp>
      <p:sp>
        <p:nvSpPr>
          <p:cNvPr id="12" name="Elipse 11">
            <a:extLst>
              <a:ext uri="{FF2B5EF4-FFF2-40B4-BE49-F238E27FC236}">
                <a16:creationId xmlns:a16="http://schemas.microsoft.com/office/drawing/2014/main" id="{1D676B4B-AAA5-324B-B228-0496B253771E}"/>
              </a:ext>
            </a:extLst>
          </p:cNvPr>
          <p:cNvSpPr/>
          <p:nvPr/>
        </p:nvSpPr>
        <p:spPr>
          <a:xfrm>
            <a:off x="4553030" y="4954038"/>
            <a:ext cx="1278794" cy="823029"/>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100" dirty="0">
                <a:solidFill>
                  <a:schemeClr val="tx1"/>
                </a:solidFill>
              </a:rPr>
              <a:t>Cuestiones concepto</a:t>
            </a:r>
          </a:p>
        </p:txBody>
      </p:sp>
      <p:sp>
        <p:nvSpPr>
          <p:cNvPr id="13" name="Elipse 12">
            <a:extLst>
              <a:ext uri="{FF2B5EF4-FFF2-40B4-BE49-F238E27FC236}">
                <a16:creationId xmlns:a16="http://schemas.microsoft.com/office/drawing/2014/main" id="{9F3551E1-B881-5A49-BC1B-0E2D1524EF68}"/>
              </a:ext>
            </a:extLst>
          </p:cNvPr>
          <p:cNvSpPr/>
          <p:nvPr/>
        </p:nvSpPr>
        <p:spPr>
          <a:xfrm>
            <a:off x="5775382" y="5638888"/>
            <a:ext cx="936104" cy="669837"/>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rPr>
              <a:t>Concepto complejo</a:t>
            </a:r>
          </a:p>
        </p:txBody>
      </p:sp>
      <p:sp>
        <p:nvSpPr>
          <p:cNvPr id="14" name="Elipse 13">
            <a:extLst>
              <a:ext uri="{FF2B5EF4-FFF2-40B4-BE49-F238E27FC236}">
                <a16:creationId xmlns:a16="http://schemas.microsoft.com/office/drawing/2014/main" id="{704D570A-EB2C-9C49-BFEC-75B0ED1D140E}"/>
              </a:ext>
            </a:extLst>
          </p:cNvPr>
          <p:cNvSpPr/>
          <p:nvPr/>
        </p:nvSpPr>
        <p:spPr>
          <a:xfrm>
            <a:off x="4657172" y="5973806"/>
            <a:ext cx="936104" cy="669837"/>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rPr>
              <a:t>Concepto simple</a:t>
            </a:r>
          </a:p>
        </p:txBody>
      </p:sp>
      <p:cxnSp>
        <p:nvCxnSpPr>
          <p:cNvPr id="16" name="Conector recto 15">
            <a:extLst>
              <a:ext uri="{FF2B5EF4-FFF2-40B4-BE49-F238E27FC236}">
                <a16:creationId xmlns:a16="http://schemas.microsoft.com/office/drawing/2014/main" id="{3EB9B848-D283-E44A-8735-FF1D749B1194}"/>
              </a:ext>
            </a:extLst>
          </p:cNvPr>
          <p:cNvCxnSpPr>
            <a:cxnSpLocks/>
          </p:cNvCxnSpPr>
          <p:nvPr/>
        </p:nvCxnSpPr>
        <p:spPr>
          <a:xfrm flipV="1">
            <a:off x="5125224" y="1417638"/>
            <a:ext cx="166856" cy="196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813774C0-8FA2-4E49-B0E1-47784D881A89}"/>
              </a:ext>
            </a:extLst>
          </p:cNvPr>
          <p:cNvCxnSpPr/>
          <p:nvPr/>
        </p:nvCxnSpPr>
        <p:spPr>
          <a:xfrm>
            <a:off x="5593276" y="2319217"/>
            <a:ext cx="4188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2B6C019A-C5BA-6E4C-8E0B-895F42B734D8}"/>
              </a:ext>
            </a:extLst>
          </p:cNvPr>
          <p:cNvCxnSpPr/>
          <p:nvPr/>
        </p:nvCxnSpPr>
        <p:spPr>
          <a:xfrm>
            <a:off x="5292080" y="3140968"/>
            <a:ext cx="301196"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DCBC1CB-BE8E-E24C-B2CF-BB4B928EF964}"/>
              </a:ext>
            </a:extLst>
          </p:cNvPr>
          <p:cNvCxnSpPr/>
          <p:nvPr/>
        </p:nvCxnSpPr>
        <p:spPr>
          <a:xfrm flipH="1">
            <a:off x="4355976" y="3320988"/>
            <a:ext cx="144016" cy="542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3FBEC466-E033-1B46-8CED-BCCE64CD076C}"/>
              </a:ext>
            </a:extLst>
          </p:cNvPr>
          <p:cNvCxnSpPr>
            <a:endCxn id="12" idx="1"/>
          </p:cNvCxnSpPr>
          <p:nvPr/>
        </p:nvCxnSpPr>
        <p:spPr>
          <a:xfrm>
            <a:off x="4572000" y="4773112"/>
            <a:ext cx="168305" cy="301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D80D562E-F921-A045-AB65-DDCF573E356E}"/>
              </a:ext>
            </a:extLst>
          </p:cNvPr>
          <p:cNvCxnSpPr>
            <a:stCxn id="12" idx="5"/>
          </p:cNvCxnSpPr>
          <p:nvPr/>
        </p:nvCxnSpPr>
        <p:spPr>
          <a:xfrm>
            <a:off x="5644549" y="5656537"/>
            <a:ext cx="157275" cy="144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C4FD5B23-E7FE-CB44-A9B9-AA7235FE85C8}"/>
              </a:ext>
            </a:extLst>
          </p:cNvPr>
          <p:cNvCxnSpPr>
            <a:stCxn id="12" idx="4"/>
            <a:endCxn id="14" idx="0"/>
          </p:cNvCxnSpPr>
          <p:nvPr/>
        </p:nvCxnSpPr>
        <p:spPr>
          <a:xfrm flipH="1">
            <a:off x="5125224" y="5777067"/>
            <a:ext cx="67203" cy="196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3B97178C-89EC-404D-8956-46161D4C9A43}"/>
              </a:ext>
            </a:extLst>
          </p:cNvPr>
          <p:cNvCxnSpPr/>
          <p:nvPr/>
        </p:nvCxnSpPr>
        <p:spPr>
          <a:xfrm flipV="1">
            <a:off x="3820093" y="4824788"/>
            <a:ext cx="153576" cy="334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485902BB-34DD-634E-89D9-5FBD143F6F8C}"/>
              </a:ext>
            </a:extLst>
          </p:cNvPr>
          <p:cNvCxnSpPr/>
          <p:nvPr/>
        </p:nvCxnSpPr>
        <p:spPr>
          <a:xfrm flipV="1">
            <a:off x="3267259" y="4509120"/>
            <a:ext cx="362885"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69705F3F-C45D-154E-9AD9-549E2435B31F}"/>
              </a:ext>
            </a:extLst>
          </p:cNvPr>
          <p:cNvCxnSpPr/>
          <p:nvPr/>
        </p:nvCxnSpPr>
        <p:spPr>
          <a:xfrm flipV="1">
            <a:off x="2987824" y="2924944"/>
            <a:ext cx="909057" cy="382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C99C454D-82FE-8C44-A205-38F6F16B404B}"/>
              </a:ext>
            </a:extLst>
          </p:cNvPr>
          <p:cNvCxnSpPr/>
          <p:nvPr/>
        </p:nvCxnSpPr>
        <p:spPr>
          <a:xfrm>
            <a:off x="3402879" y="1923327"/>
            <a:ext cx="454529" cy="126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6FBA8ABC-85F0-D647-8D93-990A48B34C17}"/>
              </a:ext>
            </a:extLst>
          </p:cNvPr>
          <p:cNvCxnSpPr/>
          <p:nvPr/>
        </p:nvCxnSpPr>
        <p:spPr>
          <a:xfrm flipV="1">
            <a:off x="1949371" y="1864091"/>
            <a:ext cx="462389" cy="186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63310EEA-264B-A744-BDA0-183749047685}"/>
              </a:ext>
            </a:extLst>
          </p:cNvPr>
          <p:cNvCxnSpPr/>
          <p:nvPr/>
        </p:nvCxnSpPr>
        <p:spPr>
          <a:xfrm>
            <a:off x="1920039" y="1323718"/>
            <a:ext cx="462389" cy="175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B18CFB3F-8B3C-7F41-A40E-894B8126174A}"/>
              </a:ext>
            </a:extLst>
          </p:cNvPr>
          <p:cNvCxnSpPr>
            <a:endCxn id="8" idx="4"/>
          </p:cNvCxnSpPr>
          <p:nvPr/>
        </p:nvCxnSpPr>
        <p:spPr>
          <a:xfrm flipH="1" flipV="1">
            <a:off x="2634999" y="998065"/>
            <a:ext cx="64793" cy="196739"/>
          </a:xfrm>
          <a:prstGeom prst="line">
            <a:avLst/>
          </a:prstGeom>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A578450E-4653-AA43-A78A-92A543EC628D}"/>
              </a:ext>
            </a:extLst>
          </p:cNvPr>
          <p:cNvSpPr txBox="1"/>
          <p:nvPr/>
        </p:nvSpPr>
        <p:spPr>
          <a:xfrm>
            <a:off x="6036944" y="4692428"/>
            <a:ext cx="3013509" cy="523220"/>
          </a:xfrm>
          <a:prstGeom prst="rect">
            <a:avLst/>
          </a:prstGeom>
          <a:noFill/>
        </p:spPr>
        <p:txBody>
          <a:bodyPr wrap="square" rtlCol="0">
            <a:spAutoFit/>
          </a:bodyPr>
          <a:lstStyle/>
          <a:p>
            <a:pPr algn="ctr"/>
            <a:r>
              <a:rPr lang="es-MX" sz="1400" b="1" dirty="0"/>
              <a:t>ORGANIZADOR GR</a:t>
            </a:r>
            <a:r>
              <a:rPr lang="es-ES" sz="1400" b="1" dirty="0"/>
              <a:t>ÁFICO. PREGUNTAS ESENCIALES (PRODUCTO 4)</a:t>
            </a:r>
            <a:endParaRPr lang="es-MX" sz="1400" b="1" dirty="0"/>
          </a:p>
        </p:txBody>
      </p:sp>
    </p:spTree>
    <p:extLst>
      <p:ext uri="{BB962C8B-B14F-4D97-AF65-F5344CB8AC3E}">
        <p14:creationId xmlns:p14="http://schemas.microsoft.com/office/powerpoint/2010/main" val="198338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33DC99-1F4F-9641-A35D-52FD68156F57}"/>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9104559B-107E-9A43-9558-32BFCA9C7C64}"/>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11FD1462-971C-F045-B8A5-E0FD4BE8B079}"/>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BF804AFF-DF72-E943-A942-C04D457F388D}"/>
              </a:ext>
            </a:extLst>
          </p:cNvPr>
          <p:cNvSpPr txBox="1"/>
          <p:nvPr/>
        </p:nvSpPr>
        <p:spPr>
          <a:xfrm>
            <a:off x="5378128" y="5252892"/>
            <a:ext cx="4248472" cy="523220"/>
          </a:xfrm>
          <a:prstGeom prst="rect">
            <a:avLst/>
          </a:prstGeom>
          <a:noFill/>
        </p:spPr>
        <p:txBody>
          <a:bodyPr wrap="square" rtlCol="0">
            <a:spAutoFit/>
          </a:bodyPr>
          <a:lstStyle/>
          <a:p>
            <a:pPr algn="ctr"/>
            <a:r>
              <a:rPr lang="es-MX" sz="1400" b="1" dirty="0"/>
              <a:t>ORGANIZADOR GR</a:t>
            </a:r>
            <a:r>
              <a:rPr lang="es-ES" sz="1400" b="1" dirty="0"/>
              <a:t>ÁFICO. INDAGACIÓN</a:t>
            </a:r>
          </a:p>
          <a:p>
            <a:pPr algn="ctr"/>
            <a:r>
              <a:rPr lang="es-ES" sz="1400" b="1" dirty="0"/>
              <a:t> (PRODUCTO 5)</a:t>
            </a:r>
            <a:endParaRPr lang="es-MX" sz="1400" b="1" dirty="0"/>
          </a:p>
        </p:txBody>
      </p:sp>
      <p:graphicFrame>
        <p:nvGraphicFramePr>
          <p:cNvPr id="7" name="Diagrama 6">
            <a:extLst>
              <a:ext uri="{FF2B5EF4-FFF2-40B4-BE49-F238E27FC236}">
                <a16:creationId xmlns:a16="http://schemas.microsoft.com/office/drawing/2014/main" id="{DFAC856B-5588-9349-81E8-0B0EEEC77CEE}"/>
              </a:ext>
            </a:extLst>
          </p:cNvPr>
          <p:cNvGraphicFramePr/>
          <p:nvPr>
            <p:extLst>
              <p:ext uri="{D42A27DB-BD31-4B8C-83A1-F6EECF244321}">
                <p14:modId xmlns:p14="http://schemas.microsoft.com/office/powerpoint/2010/main" val="1105686188"/>
              </p:ext>
            </p:extLst>
          </p:nvPr>
        </p:nvGraphicFramePr>
        <p:xfrm>
          <a:off x="611560" y="548680"/>
          <a:ext cx="72728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Elipse 7">
            <a:extLst>
              <a:ext uri="{FF2B5EF4-FFF2-40B4-BE49-F238E27FC236}">
                <a16:creationId xmlns:a16="http://schemas.microsoft.com/office/drawing/2014/main" id="{FF7123D6-748D-1149-979C-1D2FD25C1B57}"/>
              </a:ext>
            </a:extLst>
          </p:cNvPr>
          <p:cNvSpPr/>
          <p:nvPr/>
        </p:nvSpPr>
        <p:spPr>
          <a:xfrm>
            <a:off x="3203848" y="2528900"/>
            <a:ext cx="2088232"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INDAGACIÓN</a:t>
            </a:r>
            <a:endParaRPr lang="es-MX" dirty="0">
              <a:solidFill>
                <a:schemeClr val="tx1"/>
              </a:solidFill>
            </a:endParaRPr>
          </a:p>
        </p:txBody>
      </p:sp>
    </p:spTree>
    <p:extLst>
      <p:ext uri="{BB962C8B-B14F-4D97-AF65-F5344CB8AC3E}">
        <p14:creationId xmlns:p14="http://schemas.microsoft.com/office/powerpoint/2010/main" val="90464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01C52-4DCA-7948-A080-CE567F1B81D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F62BB34F-9BD7-6A42-A02E-1AD8F2121A3F}"/>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B452E648-B81F-F04C-AFED-B01F86CE5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 name="Marcador de contenido 3">
            <a:extLst>
              <a:ext uri="{FF2B5EF4-FFF2-40B4-BE49-F238E27FC236}">
                <a16:creationId xmlns:a16="http://schemas.microsoft.com/office/drawing/2014/main" id="{62A96D72-2590-2B4D-BE50-E04431D98132}"/>
              </a:ext>
            </a:extLst>
          </p:cNvPr>
          <p:cNvGraphicFramePr>
            <a:graphicFrameLocks/>
          </p:cNvGraphicFramePr>
          <p:nvPr>
            <p:extLst>
              <p:ext uri="{D42A27DB-BD31-4B8C-83A1-F6EECF244321}">
                <p14:modId xmlns:p14="http://schemas.microsoft.com/office/powerpoint/2010/main" val="3959179447"/>
              </p:ext>
            </p:extLst>
          </p:nvPr>
        </p:nvGraphicFramePr>
        <p:xfrm>
          <a:off x="612247" y="980728"/>
          <a:ext cx="7344130" cy="5505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3EA60EB1-B449-234A-8CD3-85C002189C64}"/>
              </a:ext>
            </a:extLst>
          </p:cNvPr>
          <p:cNvSpPr txBox="1"/>
          <p:nvPr/>
        </p:nvSpPr>
        <p:spPr>
          <a:xfrm>
            <a:off x="5143178" y="962059"/>
            <a:ext cx="4248472" cy="523220"/>
          </a:xfrm>
          <a:prstGeom prst="rect">
            <a:avLst/>
          </a:prstGeom>
          <a:noFill/>
        </p:spPr>
        <p:txBody>
          <a:bodyPr wrap="square" rtlCol="0">
            <a:spAutoFit/>
          </a:bodyPr>
          <a:lstStyle/>
          <a:p>
            <a:pPr algn="ctr"/>
            <a:r>
              <a:rPr lang="es-MX" sz="1400" b="1" dirty="0"/>
              <a:t>ORGANIZADOR GR</a:t>
            </a:r>
            <a:r>
              <a:rPr lang="es-ES" sz="1400" b="1" dirty="0"/>
              <a:t>ÁFICO. INDAGACIÓN</a:t>
            </a:r>
          </a:p>
          <a:p>
            <a:pPr algn="ctr"/>
            <a:r>
              <a:rPr lang="es-ES" sz="1400" b="1" dirty="0"/>
              <a:t> (PRODUCTO 5)</a:t>
            </a:r>
            <a:endParaRPr lang="es-MX" sz="1400" b="1" dirty="0"/>
          </a:p>
        </p:txBody>
      </p:sp>
    </p:spTree>
    <p:extLst>
      <p:ext uri="{BB962C8B-B14F-4D97-AF65-F5344CB8AC3E}">
        <p14:creationId xmlns:p14="http://schemas.microsoft.com/office/powerpoint/2010/main" val="2673528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755576" y="880278"/>
            <a:ext cx="7416824" cy="461665"/>
          </a:xfrm>
          <a:prstGeom prst="rect">
            <a:avLst/>
          </a:prstGeom>
          <a:noFill/>
        </p:spPr>
        <p:txBody>
          <a:bodyPr wrap="square" rtlCol="0">
            <a:spAutoFit/>
          </a:bodyPr>
          <a:lstStyle/>
          <a:p>
            <a:pPr algn="ctr"/>
            <a:r>
              <a:rPr lang="es-ES" sz="2400" dirty="0"/>
              <a:t>Producto 6. e) Análisis Mesa de Expertos (A.M.E.) General</a:t>
            </a:r>
            <a:endParaRPr lang="es-MX" sz="2400" dirty="0"/>
          </a:p>
        </p:txBody>
      </p:sp>
      <p:pic>
        <p:nvPicPr>
          <p:cNvPr id="6" name="Imagen 5">
            <a:extLst>
              <a:ext uri="{FF2B5EF4-FFF2-40B4-BE49-F238E27FC236}">
                <a16:creationId xmlns:a16="http://schemas.microsoft.com/office/drawing/2014/main" id="{2EA0AADE-0DE6-4E48-9DE6-2ED74367D9E1}"/>
              </a:ext>
            </a:extLst>
          </p:cNvPr>
          <p:cNvPicPr>
            <a:picLocks noChangeAspect="1"/>
          </p:cNvPicPr>
          <p:nvPr/>
        </p:nvPicPr>
        <p:blipFill>
          <a:blip r:embed="rId3"/>
          <a:stretch>
            <a:fillRect/>
          </a:stretch>
        </p:blipFill>
        <p:spPr>
          <a:xfrm>
            <a:off x="251520" y="1201952"/>
            <a:ext cx="8435280" cy="1120959"/>
          </a:xfrm>
          <a:prstGeom prst="rect">
            <a:avLst/>
          </a:prstGeom>
        </p:spPr>
      </p:pic>
      <p:pic>
        <p:nvPicPr>
          <p:cNvPr id="7" name="Imagen 6">
            <a:extLst>
              <a:ext uri="{FF2B5EF4-FFF2-40B4-BE49-F238E27FC236}">
                <a16:creationId xmlns:a16="http://schemas.microsoft.com/office/drawing/2014/main" id="{E14B5FFC-8565-5F48-B936-05823DCF9BA4}"/>
              </a:ext>
            </a:extLst>
          </p:cNvPr>
          <p:cNvPicPr>
            <a:picLocks noChangeAspect="1"/>
          </p:cNvPicPr>
          <p:nvPr/>
        </p:nvPicPr>
        <p:blipFill>
          <a:blip r:embed="rId4"/>
          <a:stretch>
            <a:fillRect/>
          </a:stretch>
        </p:blipFill>
        <p:spPr>
          <a:xfrm>
            <a:off x="146988" y="2322911"/>
            <a:ext cx="8850023" cy="3715939"/>
          </a:xfrm>
          <a:prstGeom prst="rect">
            <a:avLst/>
          </a:prstGeom>
        </p:spPr>
      </p:pic>
    </p:spTree>
    <p:extLst>
      <p:ext uri="{BB962C8B-B14F-4D97-AF65-F5344CB8AC3E}">
        <p14:creationId xmlns:p14="http://schemas.microsoft.com/office/powerpoint/2010/main" val="1401930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755576" y="880278"/>
            <a:ext cx="7416824" cy="461665"/>
          </a:xfrm>
          <a:prstGeom prst="rect">
            <a:avLst/>
          </a:prstGeom>
          <a:noFill/>
        </p:spPr>
        <p:txBody>
          <a:bodyPr wrap="square" rtlCol="0">
            <a:spAutoFit/>
          </a:bodyPr>
          <a:lstStyle/>
          <a:p>
            <a:pPr algn="ctr"/>
            <a:r>
              <a:rPr lang="es-ES" sz="2400" dirty="0"/>
              <a:t>Producto 6. e) Análisis Mesa de Expertos (A.M.E.) General</a:t>
            </a:r>
            <a:endParaRPr lang="es-MX" sz="2400" dirty="0"/>
          </a:p>
        </p:txBody>
      </p:sp>
      <p:pic>
        <p:nvPicPr>
          <p:cNvPr id="6" name="Imagen 5">
            <a:extLst>
              <a:ext uri="{FF2B5EF4-FFF2-40B4-BE49-F238E27FC236}">
                <a16:creationId xmlns:a16="http://schemas.microsoft.com/office/drawing/2014/main" id="{C84A32BB-CA7F-9A42-97A4-AE36F37AB31B}"/>
              </a:ext>
            </a:extLst>
          </p:cNvPr>
          <p:cNvPicPr>
            <a:picLocks noChangeAspect="1"/>
          </p:cNvPicPr>
          <p:nvPr/>
        </p:nvPicPr>
        <p:blipFill>
          <a:blip r:embed="rId3"/>
          <a:stretch>
            <a:fillRect/>
          </a:stretch>
        </p:blipFill>
        <p:spPr>
          <a:xfrm>
            <a:off x="755576" y="1164417"/>
            <a:ext cx="7632848" cy="5680015"/>
          </a:xfrm>
          <a:prstGeom prst="rect">
            <a:avLst/>
          </a:prstGeom>
        </p:spPr>
      </p:pic>
    </p:spTree>
    <p:extLst>
      <p:ext uri="{BB962C8B-B14F-4D97-AF65-F5344CB8AC3E}">
        <p14:creationId xmlns:p14="http://schemas.microsoft.com/office/powerpoint/2010/main" val="3093726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755576" y="880278"/>
            <a:ext cx="7416824" cy="461665"/>
          </a:xfrm>
          <a:prstGeom prst="rect">
            <a:avLst/>
          </a:prstGeom>
          <a:noFill/>
        </p:spPr>
        <p:txBody>
          <a:bodyPr wrap="square" rtlCol="0">
            <a:spAutoFit/>
          </a:bodyPr>
          <a:lstStyle/>
          <a:p>
            <a:pPr algn="ctr"/>
            <a:r>
              <a:rPr lang="es-ES" sz="2400" dirty="0"/>
              <a:t>Producto 6. e) Análisis Mesa de Expertos (A.M.E.) General</a:t>
            </a:r>
            <a:endParaRPr lang="es-MX" sz="2400" dirty="0"/>
          </a:p>
        </p:txBody>
      </p:sp>
      <p:pic>
        <p:nvPicPr>
          <p:cNvPr id="6" name="Imagen 5">
            <a:extLst>
              <a:ext uri="{FF2B5EF4-FFF2-40B4-BE49-F238E27FC236}">
                <a16:creationId xmlns:a16="http://schemas.microsoft.com/office/drawing/2014/main" id="{4EDA1321-C787-554F-B855-9B24B6EDD566}"/>
              </a:ext>
            </a:extLst>
          </p:cNvPr>
          <p:cNvPicPr>
            <a:picLocks noChangeAspect="1"/>
          </p:cNvPicPr>
          <p:nvPr/>
        </p:nvPicPr>
        <p:blipFill>
          <a:blip r:embed="rId3"/>
          <a:stretch>
            <a:fillRect/>
          </a:stretch>
        </p:blipFill>
        <p:spPr>
          <a:xfrm>
            <a:off x="1121296" y="1341943"/>
            <a:ext cx="7308304" cy="5431034"/>
          </a:xfrm>
          <a:prstGeom prst="rect">
            <a:avLst/>
          </a:prstGeom>
        </p:spPr>
      </p:pic>
    </p:spTree>
    <p:extLst>
      <p:ext uri="{BB962C8B-B14F-4D97-AF65-F5344CB8AC3E}">
        <p14:creationId xmlns:p14="http://schemas.microsoft.com/office/powerpoint/2010/main" val="253603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emplate_presenter800x600.jpg"/>
          <p:cNvPicPr>
            <a:picLocks noChangeAspect="1"/>
          </p:cNvPicPr>
          <p:nvPr/>
        </p:nvPicPr>
        <p:blipFill>
          <a:blip r:embed="rId2" cstate="print"/>
          <a:srcRect/>
          <a:stretch>
            <a:fillRect/>
          </a:stretch>
        </p:blipFill>
        <p:spPr bwMode="auto">
          <a:xfrm>
            <a:off x="-36388" y="0"/>
            <a:ext cx="9166324" cy="6858000"/>
          </a:xfrm>
          <a:prstGeom prst="rect">
            <a:avLst/>
          </a:prstGeom>
          <a:noFill/>
          <a:ln w="12700" cap="flat" cmpd="sng">
            <a:noFill/>
            <a:prstDash val="solid"/>
            <a:miter lim="0"/>
            <a:headEnd type="none" w="med" len="med"/>
            <a:tailEnd type="none" w="med" len="med"/>
          </a:ln>
          <a:effectLst/>
        </p:spPr>
      </p:pic>
      <p:sp>
        <p:nvSpPr>
          <p:cNvPr id="2" name="1 Título"/>
          <p:cNvSpPr>
            <a:spLocks noGrp="1"/>
          </p:cNvSpPr>
          <p:nvPr>
            <p:ph type="title"/>
          </p:nvPr>
        </p:nvSpPr>
        <p:spPr>
          <a:xfrm>
            <a:off x="323528" y="1196752"/>
            <a:ext cx="7772400" cy="5040560"/>
          </a:xfrm>
        </p:spPr>
        <p:txBody>
          <a:bodyPr/>
          <a:lstStyle/>
          <a:p>
            <a:r>
              <a:rPr lang="es-ES" dirty="0"/>
              <a:t>INTEGRANTES Y ASIGNATURAS:</a:t>
            </a:r>
            <a:endParaRPr lang="es-MX" dirty="0"/>
          </a:p>
        </p:txBody>
      </p:sp>
      <p:graphicFrame>
        <p:nvGraphicFramePr>
          <p:cNvPr id="3" name="Tabla 2"/>
          <p:cNvGraphicFramePr>
            <a:graphicFrameLocks noGrp="1"/>
          </p:cNvGraphicFramePr>
          <p:nvPr>
            <p:extLst>
              <p:ext uri="{D42A27DB-BD31-4B8C-83A1-F6EECF244321}">
                <p14:modId xmlns:p14="http://schemas.microsoft.com/office/powerpoint/2010/main" val="437737170"/>
              </p:ext>
            </p:extLst>
          </p:nvPr>
        </p:nvGraphicFramePr>
        <p:xfrm>
          <a:off x="899593" y="2276872"/>
          <a:ext cx="7196334" cy="2520280"/>
        </p:xfrm>
        <a:graphic>
          <a:graphicData uri="http://schemas.openxmlformats.org/drawingml/2006/table">
            <a:tbl>
              <a:tblPr firstRow="1" bandRow="1">
                <a:tableStyleId>{5C22544A-7EE6-4342-B048-85BDC9FD1C3A}</a:tableStyleId>
              </a:tblPr>
              <a:tblGrid>
                <a:gridCol w="397736">
                  <a:extLst>
                    <a:ext uri="{9D8B030D-6E8A-4147-A177-3AD203B41FA5}">
                      <a16:colId xmlns:a16="http://schemas.microsoft.com/office/drawing/2014/main" val="20000"/>
                    </a:ext>
                  </a:extLst>
                </a:gridCol>
                <a:gridCol w="3634711">
                  <a:extLst>
                    <a:ext uri="{9D8B030D-6E8A-4147-A177-3AD203B41FA5}">
                      <a16:colId xmlns:a16="http://schemas.microsoft.com/office/drawing/2014/main" val="20001"/>
                    </a:ext>
                  </a:extLst>
                </a:gridCol>
                <a:gridCol w="3163887">
                  <a:extLst>
                    <a:ext uri="{9D8B030D-6E8A-4147-A177-3AD203B41FA5}">
                      <a16:colId xmlns:a16="http://schemas.microsoft.com/office/drawing/2014/main" val="20002"/>
                    </a:ext>
                  </a:extLst>
                </a:gridCol>
              </a:tblGrid>
              <a:tr h="630070">
                <a:tc>
                  <a:txBody>
                    <a:bodyPr/>
                    <a:lstStyle/>
                    <a:p>
                      <a:endParaRPr lang="es-ES_tradnl" dirty="0"/>
                    </a:p>
                  </a:txBody>
                  <a:tcPr/>
                </a:tc>
                <a:tc>
                  <a:txBody>
                    <a:bodyPr/>
                    <a:lstStyle/>
                    <a:p>
                      <a:r>
                        <a:rPr lang="es-ES_tradnl" dirty="0"/>
                        <a:t>Nombre del Profesor</a:t>
                      </a:r>
                    </a:p>
                  </a:txBody>
                  <a:tcPr/>
                </a:tc>
                <a:tc>
                  <a:txBody>
                    <a:bodyPr/>
                    <a:lstStyle/>
                    <a:p>
                      <a:r>
                        <a:rPr lang="es-ES_tradnl" dirty="0"/>
                        <a:t>Asignaturas</a:t>
                      </a:r>
                    </a:p>
                  </a:txBody>
                  <a:tcPr/>
                </a:tc>
                <a:extLst>
                  <a:ext uri="{0D108BD9-81ED-4DB2-BD59-A6C34878D82A}">
                    <a16:rowId xmlns:a16="http://schemas.microsoft.com/office/drawing/2014/main" val="10000"/>
                  </a:ext>
                </a:extLst>
              </a:tr>
              <a:tr h="630070">
                <a:tc>
                  <a:txBody>
                    <a:bodyPr/>
                    <a:lstStyle/>
                    <a:p>
                      <a:r>
                        <a:rPr lang="es-ES_tradnl" dirty="0"/>
                        <a:t>1</a:t>
                      </a:r>
                    </a:p>
                  </a:txBody>
                  <a:tcPr/>
                </a:tc>
                <a:tc>
                  <a:txBody>
                    <a:bodyPr/>
                    <a:lstStyle/>
                    <a:p>
                      <a:r>
                        <a:rPr lang="es-ES_tradnl" dirty="0"/>
                        <a:t>Juan Gómez Dueñas</a:t>
                      </a:r>
                    </a:p>
                  </a:txBody>
                  <a:tcPr/>
                </a:tc>
                <a:tc>
                  <a:txBody>
                    <a:bodyPr/>
                    <a:lstStyle/>
                    <a:p>
                      <a:r>
                        <a:rPr lang="es-ES_tradnl" dirty="0"/>
                        <a:t>Química IV 1622</a:t>
                      </a:r>
                    </a:p>
                  </a:txBody>
                  <a:tcPr/>
                </a:tc>
                <a:extLst>
                  <a:ext uri="{0D108BD9-81ED-4DB2-BD59-A6C34878D82A}">
                    <a16:rowId xmlns:a16="http://schemas.microsoft.com/office/drawing/2014/main" val="10001"/>
                  </a:ext>
                </a:extLst>
              </a:tr>
              <a:tr h="630070">
                <a:tc>
                  <a:txBody>
                    <a:bodyPr/>
                    <a:lstStyle/>
                    <a:p>
                      <a:r>
                        <a:rPr lang="es-ES_tradnl" dirty="0"/>
                        <a:t>2</a:t>
                      </a:r>
                    </a:p>
                  </a:txBody>
                  <a:tcPr/>
                </a:tc>
                <a:tc>
                  <a:txBody>
                    <a:bodyPr/>
                    <a:lstStyle/>
                    <a:p>
                      <a:r>
                        <a:rPr lang="es-ES_tradnl" dirty="0"/>
                        <a:t>Héctor </a:t>
                      </a:r>
                      <a:r>
                        <a:rPr lang="es-ES_tradnl" dirty="0" err="1"/>
                        <a:t>Joe</a:t>
                      </a:r>
                      <a:r>
                        <a:rPr lang="es-ES_tradnl" dirty="0"/>
                        <a:t> Rosas Toledo</a:t>
                      </a:r>
                    </a:p>
                  </a:txBody>
                  <a:tcPr/>
                </a:tc>
                <a:tc>
                  <a:txBody>
                    <a:bodyPr/>
                    <a:lstStyle/>
                    <a:p>
                      <a:r>
                        <a:rPr lang="es-ES_tradnl" dirty="0"/>
                        <a:t>Matemáticas VI 1600</a:t>
                      </a:r>
                    </a:p>
                  </a:txBody>
                  <a:tcPr/>
                </a:tc>
                <a:extLst>
                  <a:ext uri="{0D108BD9-81ED-4DB2-BD59-A6C34878D82A}">
                    <a16:rowId xmlns:a16="http://schemas.microsoft.com/office/drawing/2014/main" val="10002"/>
                  </a:ext>
                </a:extLst>
              </a:tr>
              <a:tr h="630070">
                <a:tc>
                  <a:txBody>
                    <a:bodyPr/>
                    <a:lstStyle/>
                    <a:p>
                      <a:r>
                        <a:rPr lang="es-ES_tradnl" dirty="0"/>
                        <a:t>3</a:t>
                      </a:r>
                    </a:p>
                  </a:txBody>
                  <a:tcPr/>
                </a:tc>
                <a:tc>
                  <a:txBody>
                    <a:bodyPr/>
                    <a:lstStyle/>
                    <a:p>
                      <a:r>
                        <a:rPr lang="es-ES_tradnl" dirty="0"/>
                        <a:t>Paloma Columba Vázquez Rodríguez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Geografía Económica 1614</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26373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827584" y="692696"/>
            <a:ext cx="7859216" cy="461665"/>
          </a:xfrm>
          <a:prstGeom prst="rect">
            <a:avLst/>
          </a:prstGeom>
          <a:noFill/>
        </p:spPr>
        <p:txBody>
          <a:bodyPr wrap="square" rtlCol="0">
            <a:spAutoFit/>
          </a:bodyPr>
          <a:lstStyle/>
          <a:p>
            <a:pPr algn="ctr"/>
            <a:r>
              <a:rPr lang="es-ES" sz="2400" dirty="0"/>
              <a:t>Producto 7. g) Estructura Inicial de Planeación (E.I.P.) General</a:t>
            </a:r>
            <a:endParaRPr lang="es-MX" sz="2400" dirty="0"/>
          </a:p>
        </p:txBody>
      </p:sp>
      <p:pic>
        <p:nvPicPr>
          <p:cNvPr id="6" name="Imagen 5">
            <a:extLst>
              <a:ext uri="{FF2B5EF4-FFF2-40B4-BE49-F238E27FC236}">
                <a16:creationId xmlns:a16="http://schemas.microsoft.com/office/drawing/2014/main" id="{114C2634-D1F1-4440-ABDC-2950A4A633AD}"/>
              </a:ext>
            </a:extLst>
          </p:cNvPr>
          <p:cNvPicPr>
            <a:picLocks noChangeAspect="1"/>
          </p:cNvPicPr>
          <p:nvPr/>
        </p:nvPicPr>
        <p:blipFill>
          <a:blip r:embed="rId3"/>
          <a:stretch>
            <a:fillRect/>
          </a:stretch>
        </p:blipFill>
        <p:spPr>
          <a:xfrm>
            <a:off x="395536" y="1052736"/>
            <a:ext cx="8308728" cy="5661248"/>
          </a:xfrm>
          <a:prstGeom prst="rect">
            <a:avLst/>
          </a:prstGeom>
        </p:spPr>
      </p:pic>
    </p:spTree>
    <p:extLst>
      <p:ext uri="{BB962C8B-B14F-4D97-AF65-F5344CB8AC3E}">
        <p14:creationId xmlns:p14="http://schemas.microsoft.com/office/powerpoint/2010/main" val="164005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755575" y="725795"/>
            <a:ext cx="7732665" cy="461665"/>
          </a:xfrm>
          <a:prstGeom prst="rect">
            <a:avLst/>
          </a:prstGeom>
          <a:noFill/>
        </p:spPr>
        <p:txBody>
          <a:bodyPr wrap="square" rtlCol="0">
            <a:spAutoFit/>
          </a:bodyPr>
          <a:lstStyle/>
          <a:p>
            <a:pPr algn="ctr"/>
            <a:r>
              <a:rPr lang="es-ES" sz="2400" dirty="0"/>
              <a:t>Producto 7. g) Estructura Inicial de Planeación (E.I.P.) General</a:t>
            </a:r>
            <a:endParaRPr lang="es-MX" sz="2400" dirty="0"/>
          </a:p>
        </p:txBody>
      </p:sp>
      <p:pic>
        <p:nvPicPr>
          <p:cNvPr id="6" name="Imagen 5">
            <a:extLst>
              <a:ext uri="{FF2B5EF4-FFF2-40B4-BE49-F238E27FC236}">
                <a16:creationId xmlns:a16="http://schemas.microsoft.com/office/drawing/2014/main" id="{43446885-99FE-1648-B56E-99826D6C8030}"/>
              </a:ext>
            </a:extLst>
          </p:cNvPr>
          <p:cNvPicPr>
            <a:picLocks noChangeAspect="1"/>
          </p:cNvPicPr>
          <p:nvPr/>
        </p:nvPicPr>
        <p:blipFill>
          <a:blip r:embed="rId3"/>
          <a:stretch>
            <a:fillRect/>
          </a:stretch>
        </p:blipFill>
        <p:spPr>
          <a:xfrm>
            <a:off x="1115616" y="1230436"/>
            <a:ext cx="7372625" cy="5627564"/>
          </a:xfrm>
          <a:prstGeom prst="rect">
            <a:avLst/>
          </a:prstGeom>
        </p:spPr>
      </p:pic>
    </p:spTree>
    <p:extLst>
      <p:ext uri="{BB962C8B-B14F-4D97-AF65-F5344CB8AC3E}">
        <p14:creationId xmlns:p14="http://schemas.microsoft.com/office/powerpoint/2010/main" val="3992902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755576" y="764704"/>
            <a:ext cx="7931224" cy="461665"/>
          </a:xfrm>
          <a:prstGeom prst="rect">
            <a:avLst/>
          </a:prstGeom>
          <a:noFill/>
        </p:spPr>
        <p:txBody>
          <a:bodyPr wrap="square" rtlCol="0">
            <a:spAutoFit/>
          </a:bodyPr>
          <a:lstStyle/>
          <a:p>
            <a:pPr algn="ctr"/>
            <a:r>
              <a:rPr lang="es-ES" sz="2400" dirty="0"/>
              <a:t>Producto 7. g) Estructura Inicial de Planeación (E.I.P.) General</a:t>
            </a:r>
            <a:endParaRPr lang="es-MX" sz="2400" dirty="0"/>
          </a:p>
        </p:txBody>
      </p:sp>
      <p:pic>
        <p:nvPicPr>
          <p:cNvPr id="6" name="Imagen 5">
            <a:extLst>
              <a:ext uri="{FF2B5EF4-FFF2-40B4-BE49-F238E27FC236}">
                <a16:creationId xmlns:a16="http://schemas.microsoft.com/office/drawing/2014/main" id="{BA7F0247-D7DF-A947-8D25-F69D8F9FC7F2}"/>
              </a:ext>
            </a:extLst>
          </p:cNvPr>
          <p:cNvPicPr>
            <a:picLocks noChangeAspect="1"/>
          </p:cNvPicPr>
          <p:nvPr/>
        </p:nvPicPr>
        <p:blipFill>
          <a:blip r:embed="rId3"/>
          <a:stretch>
            <a:fillRect/>
          </a:stretch>
        </p:blipFill>
        <p:spPr>
          <a:xfrm>
            <a:off x="79695" y="0"/>
            <a:ext cx="8984609" cy="6858000"/>
          </a:xfrm>
          <a:prstGeom prst="rect">
            <a:avLst/>
          </a:prstGeom>
        </p:spPr>
      </p:pic>
    </p:spTree>
    <p:extLst>
      <p:ext uri="{BB962C8B-B14F-4D97-AF65-F5344CB8AC3E}">
        <p14:creationId xmlns:p14="http://schemas.microsoft.com/office/powerpoint/2010/main" val="3268590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a:xfrm>
            <a:off x="457200" y="274638"/>
            <a:ext cx="8229600" cy="1143000"/>
          </a:xfrm>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a:xfrm>
            <a:off x="457200" y="1600200"/>
            <a:ext cx="8229600" cy="4525963"/>
          </a:xfrm>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673224" y="836712"/>
            <a:ext cx="7715200" cy="461665"/>
          </a:xfrm>
          <a:prstGeom prst="rect">
            <a:avLst/>
          </a:prstGeom>
          <a:noFill/>
        </p:spPr>
        <p:txBody>
          <a:bodyPr wrap="square" rtlCol="0">
            <a:spAutoFit/>
          </a:bodyPr>
          <a:lstStyle/>
          <a:p>
            <a:pPr algn="ctr"/>
            <a:r>
              <a:rPr lang="es-ES" sz="2400" dirty="0"/>
              <a:t>Producto 7. g) Estructura Inicial de Planeación (E.I.P.) General</a:t>
            </a:r>
            <a:endParaRPr lang="es-MX" sz="2400" dirty="0"/>
          </a:p>
        </p:txBody>
      </p:sp>
      <p:pic>
        <p:nvPicPr>
          <p:cNvPr id="6" name="Imagen 5">
            <a:extLst>
              <a:ext uri="{FF2B5EF4-FFF2-40B4-BE49-F238E27FC236}">
                <a16:creationId xmlns:a16="http://schemas.microsoft.com/office/drawing/2014/main" id="{5BBF896F-5A35-0B4F-BDFC-00D0A32DABD2}"/>
              </a:ext>
            </a:extLst>
          </p:cNvPr>
          <p:cNvPicPr>
            <a:picLocks noChangeAspect="1"/>
          </p:cNvPicPr>
          <p:nvPr/>
        </p:nvPicPr>
        <p:blipFill>
          <a:blip r:embed="rId3"/>
          <a:stretch>
            <a:fillRect/>
          </a:stretch>
        </p:blipFill>
        <p:spPr>
          <a:xfrm>
            <a:off x="799775" y="965956"/>
            <a:ext cx="7660657" cy="5847420"/>
          </a:xfrm>
          <a:prstGeom prst="rect">
            <a:avLst/>
          </a:prstGeom>
        </p:spPr>
      </p:pic>
    </p:spTree>
    <p:extLst>
      <p:ext uri="{BB962C8B-B14F-4D97-AF65-F5344CB8AC3E}">
        <p14:creationId xmlns:p14="http://schemas.microsoft.com/office/powerpoint/2010/main" val="2160206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817240" y="764704"/>
            <a:ext cx="7715200" cy="461665"/>
          </a:xfrm>
          <a:prstGeom prst="rect">
            <a:avLst/>
          </a:prstGeom>
          <a:noFill/>
        </p:spPr>
        <p:txBody>
          <a:bodyPr wrap="square" rtlCol="0">
            <a:spAutoFit/>
          </a:bodyPr>
          <a:lstStyle/>
          <a:p>
            <a:pPr algn="ctr"/>
            <a:r>
              <a:rPr lang="es-ES" sz="2400" dirty="0"/>
              <a:t>Producto 7. g) Estructura Inicial de Planeación (E.I.P.) General</a:t>
            </a:r>
            <a:endParaRPr lang="es-MX" sz="2400" dirty="0"/>
          </a:p>
        </p:txBody>
      </p:sp>
      <p:pic>
        <p:nvPicPr>
          <p:cNvPr id="6" name="Imagen 5">
            <a:extLst>
              <a:ext uri="{FF2B5EF4-FFF2-40B4-BE49-F238E27FC236}">
                <a16:creationId xmlns:a16="http://schemas.microsoft.com/office/drawing/2014/main" id="{3A1B4B27-6E94-3942-8090-F556225AB77B}"/>
              </a:ext>
            </a:extLst>
          </p:cNvPr>
          <p:cNvPicPr>
            <a:picLocks noChangeAspect="1"/>
          </p:cNvPicPr>
          <p:nvPr/>
        </p:nvPicPr>
        <p:blipFill>
          <a:blip r:embed="rId3"/>
          <a:stretch>
            <a:fillRect/>
          </a:stretch>
        </p:blipFill>
        <p:spPr>
          <a:xfrm>
            <a:off x="799775" y="955616"/>
            <a:ext cx="7732665" cy="5902384"/>
          </a:xfrm>
          <a:prstGeom prst="rect">
            <a:avLst/>
          </a:prstGeom>
        </p:spPr>
      </p:pic>
    </p:spTree>
    <p:extLst>
      <p:ext uri="{BB962C8B-B14F-4D97-AF65-F5344CB8AC3E}">
        <p14:creationId xmlns:p14="http://schemas.microsoft.com/office/powerpoint/2010/main" val="1760090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1033264" y="764704"/>
            <a:ext cx="7715200" cy="461665"/>
          </a:xfrm>
          <a:prstGeom prst="rect">
            <a:avLst/>
          </a:prstGeom>
          <a:noFill/>
        </p:spPr>
        <p:txBody>
          <a:bodyPr wrap="square" rtlCol="0">
            <a:spAutoFit/>
          </a:bodyPr>
          <a:lstStyle/>
          <a:p>
            <a:pPr algn="ctr"/>
            <a:r>
              <a:rPr lang="es-ES" sz="2400" dirty="0"/>
              <a:t>Producto 7. g) Estructura Inicial de Planeación (E.I.P.) General</a:t>
            </a:r>
            <a:endParaRPr lang="es-MX" sz="2400" dirty="0"/>
          </a:p>
        </p:txBody>
      </p:sp>
      <p:pic>
        <p:nvPicPr>
          <p:cNvPr id="6" name="Imagen 5">
            <a:extLst>
              <a:ext uri="{FF2B5EF4-FFF2-40B4-BE49-F238E27FC236}">
                <a16:creationId xmlns:a16="http://schemas.microsoft.com/office/drawing/2014/main" id="{7AD4D3DF-A660-AA4F-BA4B-A7591A421077}"/>
              </a:ext>
            </a:extLst>
          </p:cNvPr>
          <p:cNvPicPr>
            <a:picLocks noChangeAspect="1"/>
          </p:cNvPicPr>
          <p:nvPr/>
        </p:nvPicPr>
        <p:blipFill>
          <a:blip r:embed="rId3"/>
          <a:stretch>
            <a:fillRect/>
          </a:stretch>
        </p:blipFill>
        <p:spPr>
          <a:xfrm>
            <a:off x="727767" y="1010580"/>
            <a:ext cx="7660657" cy="5847420"/>
          </a:xfrm>
          <a:prstGeom prst="rect">
            <a:avLst/>
          </a:prstGeom>
        </p:spPr>
      </p:pic>
    </p:spTree>
    <p:extLst>
      <p:ext uri="{BB962C8B-B14F-4D97-AF65-F5344CB8AC3E}">
        <p14:creationId xmlns:p14="http://schemas.microsoft.com/office/powerpoint/2010/main" val="1411220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7384"/>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1033264" y="692696"/>
            <a:ext cx="7715200" cy="461665"/>
          </a:xfrm>
          <a:prstGeom prst="rect">
            <a:avLst/>
          </a:prstGeom>
          <a:noFill/>
        </p:spPr>
        <p:txBody>
          <a:bodyPr wrap="square" rtlCol="0">
            <a:spAutoFit/>
          </a:bodyPr>
          <a:lstStyle/>
          <a:p>
            <a:pPr algn="ctr"/>
            <a:r>
              <a:rPr lang="es-ES" sz="2400" dirty="0"/>
              <a:t>Producto 7. g) Estructura Inicial de Planeación (E.I.P.) General</a:t>
            </a:r>
            <a:endParaRPr lang="es-MX" sz="2400" dirty="0"/>
          </a:p>
        </p:txBody>
      </p:sp>
      <p:pic>
        <p:nvPicPr>
          <p:cNvPr id="6" name="Imagen 5">
            <a:extLst>
              <a:ext uri="{FF2B5EF4-FFF2-40B4-BE49-F238E27FC236}">
                <a16:creationId xmlns:a16="http://schemas.microsoft.com/office/drawing/2014/main" id="{F4350920-D5BA-5B4B-80F7-D40798D0EF2E}"/>
              </a:ext>
            </a:extLst>
          </p:cNvPr>
          <p:cNvPicPr>
            <a:picLocks noChangeAspect="1"/>
          </p:cNvPicPr>
          <p:nvPr/>
        </p:nvPicPr>
        <p:blipFill>
          <a:blip r:embed="rId3"/>
          <a:stretch>
            <a:fillRect/>
          </a:stretch>
        </p:blipFill>
        <p:spPr>
          <a:xfrm>
            <a:off x="799775" y="955616"/>
            <a:ext cx="7732665" cy="5902384"/>
          </a:xfrm>
          <a:prstGeom prst="rect">
            <a:avLst/>
          </a:prstGeom>
        </p:spPr>
      </p:pic>
    </p:spTree>
    <p:extLst>
      <p:ext uri="{BB962C8B-B14F-4D97-AF65-F5344CB8AC3E}">
        <p14:creationId xmlns:p14="http://schemas.microsoft.com/office/powerpoint/2010/main" val="2644022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A982496B-340C-C74E-923C-F5EDECB710A7}"/>
              </a:ext>
            </a:extLst>
          </p:cNvPr>
          <p:cNvPicPr>
            <a:picLocks noChangeAspect="1"/>
          </p:cNvPicPr>
          <p:nvPr/>
        </p:nvPicPr>
        <p:blipFill>
          <a:blip r:embed="rId3"/>
          <a:stretch>
            <a:fillRect/>
          </a:stretch>
        </p:blipFill>
        <p:spPr>
          <a:xfrm>
            <a:off x="954740" y="988782"/>
            <a:ext cx="7793724" cy="5869217"/>
          </a:xfrm>
          <a:prstGeom prst="rect">
            <a:avLst/>
          </a:prstGeom>
        </p:spPr>
      </p:pic>
    </p:spTree>
    <p:extLst>
      <p:ext uri="{BB962C8B-B14F-4D97-AF65-F5344CB8AC3E}">
        <p14:creationId xmlns:p14="http://schemas.microsoft.com/office/powerpoint/2010/main" val="150373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CA1D7034-F7CD-1847-8B29-4D1C03C0B0FE}"/>
              </a:ext>
            </a:extLst>
          </p:cNvPr>
          <p:cNvPicPr>
            <a:picLocks noChangeAspect="1"/>
          </p:cNvPicPr>
          <p:nvPr/>
        </p:nvPicPr>
        <p:blipFill>
          <a:blip r:embed="rId3"/>
          <a:stretch>
            <a:fillRect/>
          </a:stretch>
        </p:blipFill>
        <p:spPr>
          <a:xfrm>
            <a:off x="683568" y="988782"/>
            <a:ext cx="7793724" cy="5869217"/>
          </a:xfrm>
          <a:prstGeom prst="rect">
            <a:avLst/>
          </a:prstGeom>
        </p:spPr>
      </p:pic>
    </p:spTree>
    <p:extLst>
      <p:ext uri="{BB962C8B-B14F-4D97-AF65-F5344CB8AC3E}">
        <p14:creationId xmlns:p14="http://schemas.microsoft.com/office/powerpoint/2010/main" val="2287423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DC905C14-B00A-EC42-A602-C89B5E68CC4F}"/>
              </a:ext>
            </a:extLst>
          </p:cNvPr>
          <p:cNvPicPr>
            <a:picLocks noChangeAspect="1"/>
          </p:cNvPicPr>
          <p:nvPr/>
        </p:nvPicPr>
        <p:blipFill>
          <a:blip r:embed="rId3"/>
          <a:stretch>
            <a:fillRect/>
          </a:stretch>
        </p:blipFill>
        <p:spPr>
          <a:xfrm>
            <a:off x="738716" y="1043010"/>
            <a:ext cx="7721716" cy="5814990"/>
          </a:xfrm>
          <a:prstGeom prst="rect">
            <a:avLst/>
          </a:prstGeom>
        </p:spPr>
      </p:pic>
    </p:spTree>
    <p:extLst>
      <p:ext uri="{BB962C8B-B14F-4D97-AF65-F5344CB8AC3E}">
        <p14:creationId xmlns:p14="http://schemas.microsoft.com/office/powerpoint/2010/main" val="1299956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emplate_presenter800x600.jpg"/>
          <p:cNvPicPr>
            <a:picLocks noChangeAspect="1"/>
          </p:cNvPicPr>
          <p:nvPr/>
        </p:nvPicPr>
        <p:blipFill>
          <a:blip r:embed="rId2" cstate="print"/>
          <a:srcRect/>
          <a:stretch>
            <a:fillRect/>
          </a:stretch>
        </p:blipFill>
        <p:spPr bwMode="auto">
          <a:xfrm>
            <a:off x="-11162" y="0"/>
            <a:ext cx="9166324" cy="6858000"/>
          </a:xfrm>
          <a:prstGeom prst="rect">
            <a:avLst/>
          </a:prstGeom>
          <a:noFill/>
          <a:ln w="12700" cap="flat" cmpd="sng">
            <a:noFill/>
            <a:prstDash val="solid"/>
            <a:miter lim="0"/>
            <a:headEnd type="none" w="med" len="med"/>
            <a:tailEnd type="none" w="med" len="med"/>
          </a:ln>
          <a:effectLst/>
        </p:spPr>
      </p:pic>
      <p:sp>
        <p:nvSpPr>
          <p:cNvPr id="5" name="4 Título"/>
          <p:cNvSpPr>
            <a:spLocks noGrp="1"/>
          </p:cNvSpPr>
          <p:nvPr>
            <p:ph type="title"/>
          </p:nvPr>
        </p:nvSpPr>
        <p:spPr>
          <a:xfrm>
            <a:off x="457200" y="1421904"/>
            <a:ext cx="8229600" cy="1143000"/>
          </a:xfrm>
        </p:spPr>
        <p:txBody>
          <a:bodyPr>
            <a:normAutofit fontScale="90000"/>
          </a:bodyPr>
          <a:lstStyle/>
          <a:p>
            <a:r>
              <a:rPr lang="es-ES" dirty="0"/>
              <a:t>CICLO ESCOLAR: 2018-2019</a:t>
            </a:r>
            <a:br>
              <a:rPr lang="es-ES" dirty="0"/>
            </a:br>
            <a:endParaRPr lang="es-MX" dirty="0"/>
          </a:p>
        </p:txBody>
      </p:sp>
      <p:sp>
        <p:nvSpPr>
          <p:cNvPr id="6" name="5 Marcador de contenido"/>
          <p:cNvSpPr>
            <a:spLocks noGrp="1"/>
          </p:cNvSpPr>
          <p:nvPr>
            <p:ph idx="1"/>
          </p:nvPr>
        </p:nvSpPr>
        <p:spPr>
          <a:xfrm>
            <a:off x="457200" y="1993404"/>
            <a:ext cx="8229600" cy="4525963"/>
          </a:xfrm>
        </p:spPr>
        <p:txBody>
          <a:bodyPr/>
          <a:lstStyle/>
          <a:p>
            <a:endParaRPr lang="es-ES" dirty="0"/>
          </a:p>
          <a:p>
            <a:r>
              <a:rPr lang="es-ES" dirty="0"/>
              <a:t>FECHA DE INICIO: septiembre-octubre 2018</a:t>
            </a:r>
          </a:p>
          <a:p>
            <a:endParaRPr lang="es-ES" dirty="0"/>
          </a:p>
          <a:p>
            <a:endParaRPr lang="es-ES" dirty="0"/>
          </a:p>
          <a:p>
            <a:r>
              <a:rPr lang="es-ES" dirty="0"/>
              <a:t>FECHA DE TÉRMINO: abril de 2019</a:t>
            </a:r>
            <a:endParaRPr lang="es-MX" dirty="0"/>
          </a:p>
        </p:txBody>
      </p:sp>
    </p:spTree>
    <p:extLst>
      <p:ext uri="{BB962C8B-B14F-4D97-AF65-F5344CB8AC3E}">
        <p14:creationId xmlns:p14="http://schemas.microsoft.com/office/powerpoint/2010/main" val="3926373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9B442B70-385F-6F42-AEB4-2B7571DF9BBA}"/>
              </a:ext>
            </a:extLst>
          </p:cNvPr>
          <p:cNvPicPr>
            <a:picLocks noChangeAspect="1"/>
          </p:cNvPicPr>
          <p:nvPr/>
        </p:nvPicPr>
        <p:blipFill>
          <a:blip r:embed="rId3"/>
          <a:stretch>
            <a:fillRect/>
          </a:stretch>
        </p:blipFill>
        <p:spPr>
          <a:xfrm>
            <a:off x="827584" y="988782"/>
            <a:ext cx="7793724" cy="5869217"/>
          </a:xfrm>
          <a:prstGeom prst="rect">
            <a:avLst/>
          </a:prstGeom>
        </p:spPr>
      </p:pic>
    </p:spTree>
    <p:extLst>
      <p:ext uri="{BB962C8B-B14F-4D97-AF65-F5344CB8AC3E}">
        <p14:creationId xmlns:p14="http://schemas.microsoft.com/office/powerpoint/2010/main" val="4016654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2BEFAFFC-3BCE-FF46-B0A6-DE16C7AFE197}"/>
              </a:ext>
            </a:extLst>
          </p:cNvPr>
          <p:cNvPicPr>
            <a:picLocks noChangeAspect="1"/>
          </p:cNvPicPr>
          <p:nvPr/>
        </p:nvPicPr>
        <p:blipFill>
          <a:blip r:embed="rId3"/>
          <a:stretch>
            <a:fillRect/>
          </a:stretch>
        </p:blipFill>
        <p:spPr>
          <a:xfrm>
            <a:off x="810724" y="1043010"/>
            <a:ext cx="7721716" cy="5814990"/>
          </a:xfrm>
          <a:prstGeom prst="rect">
            <a:avLst/>
          </a:prstGeom>
        </p:spPr>
      </p:pic>
    </p:spTree>
    <p:extLst>
      <p:ext uri="{BB962C8B-B14F-4D97-AF65-F5344CB8AC3E}">
        <p14:creationId xmlns:p14="http://schemas.microsoft.com/office/powerpoint/2010/main" val="207754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5F44D259-9234-6E4B-A4E7-04132725B210}"/>
              </a:ext>
            </a:extLst>
          </p:cNvPr>
          <p:cNvPicPr>
            <a:picLocks noChangeAspect="1"/>
          </p:cNvPicPr>
          <p:nvPr/>
        </p:nvPicPr>
        <p:blipFill>
          <a:blip r:embed="rId3"/>
          <a:stretch>
            <a:fillRect/>
          </a:stretch>
        </p:blipFill>
        <p:spPr>
          <a:xfrm>
            <a:off x="755576" y="1043010"/>
            <a:ext cx="7721716" cy="5814990"/>
          </a:xfrm>
          <a:prstGeom prst="rect">
            <a:avLst/>
          </a:prstGeom>
        </p:spPr>
      </p:pic>
    </p:spTree>
    <p:extLst>
      <p:ext uri="{BB962C8B-B14F-4D97-AF65-F5344CB8AC3E}">
        <p14:creationId xmlns:p14="http://schemas.microsoft.com/office/powerpoint/2010/main" val="1439782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474D3FF8-E06F-274A-8B62-7145DE172708}"/>
              </a:ext>
            </a:extLst>
          </p:cNvPr>
          <p:cNvPicPr>
            <a:picLocks noChangeAspect="1"/>
          </p:cNvPicPr>
          <p:nvPr/>
        </p:nvPicPr>
        <p:blipFill>
          <a:blip r:embed="rId3"/>
          <a:stretch>
            <a:fillRect/>
          </a:stretch>
        </p:blipFill>
        <p:spPr>
          <a:xfrm>
            <a:off x="683568" y="934556"/>
            <a:ext cx="7865732" cy="5923444"/>
          </a:xfrm>
          <a:prstGeom prst="rect">
            <a:avLst/>
          </a:prstGeom>
        </p:spPr>
      </p:pic>
    </p:spTree>
    <p:extLst>
      <p:ext uri="{BB962C8B-B14F-4D97-AF65-F5344CB8AC3E}">
        <p14:creationId xmlns:p14="http://schemas.microsoft.com/office/powerpoint/2010/main" val="1363556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0983F63F-1673-8C46-AA4A-5BB3B8CADB77}"/>
              </a:ext>
            </a:extLst>
          </p:cNvPr>
          <p:cNvPicPr>
            <a:picLocks noChangeAspect="1"/>
          </p:cNvPicPr>
          <p:nvPr/>
        </p:nvPicPr>
        <p:blipFill>
          <a:blip r:embed="rId3"/>
          <a:stretch>
            <a:fillRect/>
          </a:stretch>
        </p:blipFill>
        <p:spPr>
          <a:xfrm>
            <a:off x="810724" y="988782"/>
            <a:ext cx="7793724" cy="5869217"/>
          </a:xfrm>
          <a:prstGeom prst="rect">
            <a:avLst/>
          </a:prstGeom>
        </p:spPr>
      </p:pic>
    </p:spTree>
    <p:extLst>
      <p:ext uri="{BB962C8B-B14F-4D97-AF65-F5344CB8AC3E}">
        <p14:creationId xmlns:p14="http://schemas.microsoft.com/office/powerpoint/2010/main" val="4176028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395536" y="692696"/>
            <a:ext cx="8291264" cy="400110"/>
          </a:xfrm>
          <a:prstGeom prst="rect">
            <a:avLst/>
          </a:prstGeom>
          <a:noFill/>
        </p:spPr>
        <p:txBody>
          <a:bodyPr wrap="square" rtlCol="0">
            <a:spAutoFit/>
          </a:bodyPr>
          <a:lstStyle/>
          <a:p>
            <a:pPr algn="ctr"/>
            <a:r>
              <a:rPr lang="es-ES" sz="2000" dirty="0"/>
              <a:t>Producto 8. Estructura Inicial de Planeación  (E.I.P.) Elaboración de Proyecto</a:t>
            </a:r>
            <a:endParaRPr lang="es-MX" sz="2000" dirty="0"/>
          </a:p>
        </p:txBody>
      </p:sp>
      <p:pic>
        <p:nvPicPr>
          <p:cNvPr id="6" name="Imagen 5">
            <a:extLst>
              <a:ext uri="{FF2B5EF4-FFF2-40B4-BE49-F238E27FC236}">
                <a16:creationId xmlns:a16="http://schemas.microsoft.com/office/drawing/2014/main" id="{4DFD70BD-A962-3E4F-B1B0-4E5443A94AA8}"/>
              </a:ext>
            </a:extLst>
          </p:cNvPr>
          <p:cNvPicPr>
            <a:picLocks noChangeAspect="1"/>
          </p:cNvPicPr>
          <p:nvPr/>
        </p:nvPicPr>
        <p:blipFill>
          <a:blip r:embed="rId3"/>
          <a:stretch>
            <a:fillRect/>
          </a:stretch>
        </p:blipFill>
        <p:spPr>
          <a:xfrm>
            <a:off x="738716" y="1043009"/>
            <a:ext cx="7721716" cy="5814990"/>
          </a:xfrm>
          <a:prstGeom prst="rect">
            <a:avLst/>
          </a:prstGeom>
        </p:spPr>
      </p:pic>
    </p:spTree>
    <p:extLst>
      <p:ext uri="{BB962C8B-B14F-4D97-AF65-F5344CB8AC3E}">
        <p14:creationId xmlns:p14="http://schemas.microsoft.com/office/powerpoint/2010/main" val="298148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pic>
        <p:nvPicPr>
          <p:cNvPr id="7" name="Marcador de contenido 6">
            <a:extLst>
              <a:ext uri="{FF2B5EF4-FFF2-40B4-BE49-F238E27FC236}">
                <a16:creationId xmlns:a16="http://schemas.microsoft.com/office/drawing/2014/main" id="{FC269DF7-30BC-844A-8C67-2778A8778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5" y="1768266"/>
            <a:ext cx="5817556" cy="4363167"/>
          </a:xfrm>
        </p:spPr>
      </p:pic>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755576" y="880278"/>
            <a:ext cx="7416824" cy="461665"/>
          </a:xfrm>
          <a:prstGeom prst="rect">
            <a:avLst/>
          </a:prstGeom>
          <a:noFill/>
        </p:spPr>
        <p:txBody>
          <a:bodyPr wrap="square" rtlCol="0">
            <a:spAutoFit/>
          </a:bodyPr>
          <a:lstStyle/>
          <a:p>
            <a:pPr algn="ctr"/>
            <a:r>
              <a:rPr lang="es-ES" sz="2400" dirty="0"/>
              <a:t>Fotografías de la Sesión 2 (2º R.T.) </a:t>
            </a:r>
            <a:endParaRPr lang="es-MX" sz="2400" dirty="0"/>
          </a:p>
        </p:txBody>
      </p:sp>
      <p:pic>
        <p:nvPicPr>
          <p:cNvPr id="9" name="Imagen 8">
            <a:extLst>
              <a:ext uri="{FF2B5EF4-FFF2-40B4-BE49-F238E27FC236}">
                <a16:creationId xmlns:a16="http://schemas.microsoft.com/office/drawing/2014/main" id="{899C8DA6-135F-CC47-9CA6-8F64CDE11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07" y="1417638"/>
            <a:ext cx="3137339" cy="2171609"/>
          </a:xfrm>
          <a:prstGeom prst="rect">
            <a:avLst/>
          </a:prstGeom>
        </p:spPr>
      </p:pic>
      <p:pic>
        <p:nvPicPr>
          <p:cNvPr id="15" name="Imagen 14">
            <a:extLst>
              <a:ext uri="{FF2B5EF4-FFF2-40B4-BE49-F238E27FC236}">
                <a16:creationId xmlns:a16="http://schemas.microsoft.com/office/drawing/2014/main" id="{66431739-CE98-8D4D-A4F2-87D72CA4E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7933" y="1432109"/>
            <a:ext cx="2750695" cy="2157137"/>
          </a:xfrm>
          <a:prstGeom prst="rect">
            <a:avLst/>
          </a:prstGeom>
        </p:spPr>
      </p:pic>
      <p:pic>
        <p:nvPicPr>
          <p:cNvPr id="17" name="Imagen 16">
            <a:extLst>
              <a:ext uri="{FF2B5EF4-FFF2-40B4-BE49-F238E27FC236}">
                <a16:creationId xmlns:a16="http://schemas.microsoft.com/office/drawing/2014/main" id="{DC774DA0-5F34-3941-8256-96BC41AD6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105" y="1420705"/>
            <a:ext cx="2765899" cy="2168541"/>
          </a:xfrm>
          <a:prstGeom prst="rect">
            <a:avLst/>
          </a:prstGeom>
        </p:spPr>
      </p:pic>
      <p:pic>
        <p:nvPicPr>
          <p:cNvPr id="19" name="Imagen 18">
            <a:extLst>
              <a:ext uri="{FF2B5EF4-FFF2-40B4-BE49-F238E27FC236}">
                <a16:creationId xmlns:a16="http://schemas.microsoft.com/office/drawing/2014/main" id="{E349204A-E917-F84E-8936-B869D4273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55" y="3796441"/>
            <a:ext cx="3127592" cy="2420888"/>
          </a:xfrm>
          <a:prstGeom prst="rect">
            <a:avLst/>
          </a:prstGeom>
        </p:spPr>
      </p:pic>
      <p:pic>
        <p:nvPicPr>
          <p:cNvPr id="22" name="Imagen 21">
            <a:extLst>
              <a:ext uri="{FF2B5EF4-FFF2-40B4-BE49-F238E27FC236}">
                <a16:creationId xmlns:a16="http://schemas.microsoft.com/office/drawing/2014/main" id="{4ABBA0DE-E742-B044-BC42-F9CBB1C13F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1101" y="3795013"/>
            <a:ext cx="2776344" cy="2422315"/>
          </a:xfrm>
          <a:prstGeom prst="rect">
            <a:avLst/>
          </a:prstGeom>
        </p:spPr>
      </p:pic>
      <p:pic>
        <p:nvPicPr>
          <p:cNvPr id="24" name="Imagen 23">
            <a:extLst>
              <a:ext uri="{FF2B5EF4-FFF2-40B4-BE49-F238E27FC236}">
                <a16:creationId xmlns:a16="http://schemas.microsoft.com/office/drawing/2014/main" id="{5BB23675-AF42-F140-B611-54D08E405B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7932" y="3795012"/>
            <a:ext cx="2772475" cy="2422315"/>
          </a:xfrm>
          <a:prstGeom prst="rect">
            <a:avLst/>
          </a:prstGeom>
        </p:spPr>
      </p:pic>
    </p:spTree>
    <p:extLst>
      <p:ext uri="{BB962C8B-B14F-4D97-AF65-F5344CB8AC3E}">
        <p14:creationId xmlns:p14="http://schemas.microsoft.com/office/powerpoint/2010/main" val="3393976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C37F6CE0-511F-8640-AF57-7F08197C1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81247158-8477-114C-8FB9-AB75D0B51E83}"/>
              </a:ext>
            </a:extLst>
          </p:cNvPr>
          <p:cNvSpPr txBox="1"/>
          <p:nvPr/>
        </p:nvSpPr>
        <p:spPr>
          <a:xfrm>
            <a:off x="179512" y="880278"/>
            <a:ext cx="4608512" cy="461665"/>
          </a:xfrm>
          <a:prstGeom prst="rect">
            <a:avLst/>
          </a:prstGeom>
          <a:noFill/>
        </p:spPr>
        <p:txBody>
          <a:bodyPr wrap="square" rtlCol="0">
            <a:spAutoFit/>
          </a:bodyPr>
          <a:lstStyle/>
          <a:p>
            <a:pPr algn="ctr"/>
            <a:r>
              <a:rPr lang="es-ES" sz="2400" dirty="0"/>
              <a:t>Fotografías de la Sesión 2 (2º R.T.) </a:t>
            </a:r>
            <a:endParaRPr lang="es-MX" sz="2400" dirty="0"/>
          </a:p>
        </p:txBody>
      </p:sp>
      <p:pic>
        <p:nvPicPr>
          <p:cNvPr id="13" name="Imagen 12">
            <a:extLst>
              <a:ext uri="{FF2B5EF4-FFF2-40B4-BE49-F238E27FC236}">
                <a16:creationId xmlns:a16="http://schemas.microsoft.com/office/drawing/2014/main" id="{94722D26-E630-4C4C-9366-5F2EDAE28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251" y="1323980"/>
            <a:ext cx="3422228" cy="2299394"/>
          </a:xfrm>
          <a:prstGeom prst="rect">
            <a:avLst/>
          </a:prstGeom>
        </p:spPr>
      </p:pic>
      <p:pic>
        <p:nvPicPr>
          <p:cNvPr id="12" name="Imagen 11">
            <a:extLst>
              <a:ext uri="{FF2B5EF4-FFF2-40B4-BE49-F238E27FC236}">
                <a16:creationId xmlns:a16="http://schemas.microsoft.com/office/drawing/2014/main" id="{AC264FE7-BA2F-3848-BD7A-F27F25DF7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1365" y="3697695"/>
            <a:ext cx="2661575" cy="3072647"/>
          </a:xfrm>
          <a:prstGeom prst="rect">
            <a:avLst/>
          </a:prstGeom>
        </p:spPr>
      </p:pic>
      <p:pic>
        <p:nvPicPr>
          <p:cNvPr id="10" name="Imagen 9">
            <a:extLst>
              <a:ext uri="{FF2B5EF4-FFF2-40B4-BE49-F238E27FC236}">
                <a16:creationId xmlns:a16="http://schemas.microsoft.com/office/drawing/2014/main" id="{CAED53A5-6334-214D-80D5-ECDE16DAF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76" y="3697696"/>
            <a:ext cx="3062188" cy="3072647"/>
          </a:xfrm>
          <a:prstGeom prst="rect">
            <a:avLst/>
          </a:prstGeom>
        </p:spPr>
      </p:pic>
      <p:pic>
        <p:nvPicPr>
          <p:cNvPr id="20" name="Imagen 19">
            <a:extLst>
              <a:ext uri="{FF2B5EF4-FFF2-40B4-BE49-F238E27FC236}">
                <a16:creationId xmlns:a16="http://schemas.microsoft.com/office/drawing/2014/main" id="{C7C2F55D-2C04-3B48-9694-A1E4E3615D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200" y="3690692"/>
            <a:ext cx="2520280" cy="3072341"/>
          </a:xfrm>
          <a:prstGeom prst="rect">
            <a:avLst/>
          </a:prstGeom>
        </p:spPr>
      </p:pic>
      <p:pic>
        <p:nvPicPr>
          <p:cNvPr id="22" name="Imagen 21">
            <a:extLst>
              <a:ext uri="{FF2B5EF4-FFF2-40B4-BE49-F238E27FC236}">
                <a16:creationId xmlns:a16="http://schemas.microsoft.com/office/drawing/2014/main" id="{EB5527AD-3D13-354E-87B5-EAD64C32E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8104" y="676198"/>
            <a:ext cx="2808312" cy="2951427"/>
          </a:xfrm>
          <a:prstGeom prst="rect">
            <a:avLst/>
          </a:prstGeom>
        </p:spPr>
      </p:pic>
    </p:spTree>
    <p:extLst>
      <p:ext uri="{BB962C8B-B14F-4D97-AF65-F5344CB8AC3E}">
        <p14:creationId xmlns:p14="http://schemas.microsoft.com/office/powerpoint/2010/main" val="2023683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66330-C671-D245-AD56-A1884ED115A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6571980-8227-AE4A-9CB0-4A4FDCC004DE}"/>
              </a:ext>
            </a:extLst>
          </p:cNvPr>
          <p:cNvSpPr>
            <a:spLocks noGrp="1"/>
          </p:cNvSpPr>
          <p:nvPr>
            <p:ph idx="1"/>
          </p:nvPr>
        </p:nvSpPr>
        <p:spPr/>
        <p:txBody>
          <a:bodyPr/>
          <a:lstStyle/>
          <a:p>
            <a:endParaRPr lang="es-MX"/>
          </a:p>
        </p:txBody>
      </p:sp>
      <p:pic>
        <p:nvPicPr>
          <p:cNvPr id="4" name="Picture 2">
            <a:extLst>
              <a:ext uri="{FF2B5EF4-FFF2-40B4-BE49-F238E27FC236}">
                <a16:creationId xmlns:a16="http://schemas.microsoft.com/office/drawing/2014/main" id="{FF24EA95-2E89-2B4D-AC25-2C56FD84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89"/>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464710A0-36EC-6246-8488-E257B9E8C420}"/>
              </a:ext>
            </a:extLst>
          </p:cNvPr>
          <p:cNvSpPr/>
          <p:nvPr/>
        </p:nvSpPr>
        <p:spPr>
          <a:xfrm>
            <a:off x="2195736" y="3244334"/>
            <a:ext cx="5400600" cy="1138773"/>
          </a:xfrm>
          <a:prstGeom prst="rect">
            <a:avLst/>
          </a:prstGeom>
        </p:spPr>
        <p:txBody>
          <a:bodyPr wrap="square">
            <a:spAutoFit/>
          </a:bodyPr>
          <a:lstStyle/>
          <a:p>
            <a:r>
              <a:rPr lang="es-ES" sz="3200" dirty="0"/>
              <a:t>3ª </a:t>
            </a:r>
            <a:r>
              <a:rPr lang="es-ES" sz="3600" dirty="0"/>
              <a:t>reunión</a:t>
            </a:r>
            <a:r>
              <a:rPr lang="es-ES" sz="3200" dirty="0"/>
              <a:t> de trabajo (3ª R. T. A Y B)</a:t>
            </a:r>
            <a:endParaRPr lang="es-MX" sz="3200" dirty="0"/>
          </a:p>
        </p:txBody>
      </p:sp>
    </p:spTree>
    <p:extLst>
      <p:ext uri="{BB962C8B-B14F-4D97-AF65-F5344CB8AC3E}">
        <p14:creationId xmlns:p14="http://schemas.microsoft.com/office/powerpoint/2010/main" val="3196371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347864" y="860031"/>
            <a:ext cx="2197268" cy="461665"/>
          </a:xfrm>
          <a:prstGeom prst="rect">
            <a:avLst/>
          </a:prstGeom>
          <a:noFill/>
        </p:spPr>
        <p:txBody>
          <a:bodyPr wrap="none" rtlCol="0">
            <a:spAutoFit/>
          </a:bodyPr>
          <a:lstStyle/>
          <a:p>
            <a:r>
              <a:rPr lang="es-MX" sz="2400" b="1" dirty="0">
                <a:latin typeface="Arial" pitchFamily="34" charset="0"/>
                <a:cs typeface="Arial" pitchFamily="34" charset="0"/>
              </a:rPr>
              <a:t>PRODUCTO 9</a:t>
            </a:r>
          </a:p>
        </p:txBody>
      </p:sp>
      <p:pic>
        <p:nvPicPr>
          <p:cNvPr id="1026" name="Picture 2" descr="C:\Users\Preparatoria-Servici\Downloads\IMG-20180221-WA0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556792"/>
            <a:ext cx="6372200" cy="477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587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emplate_presenter800x600.jpg"/>
          <p:cNvPicPr>
            <a:picLocks noChangeAspect="1"/>
          </p:cNvPicPr>
          <p:nvPr/>
        </p:nvPicPr>
        <p:blipFill>
          <a:blip r:embed="rId2" cstate="print"/>
          <a:srcRect/>
          <a:stretch>
            <a:fillRect/>
          </a:stretch>
        </p:blipFill>
        <p:spPr bwMode="auto">
          <a:xfrm>
            <a:off x="-11162" y="0"/>
            <a:ext cx="9166324" cy="6858000"/>
          </a:xfrm>
          <a:prstGeom prst="rect">
            <a:avLst/>
          </a:prstGeom>
          <a:noFill/>
          <a:ln w="12700" cap="flat" cmpd="sng">
            <a:noFill/>
            <a:prstDash val="solid"/>
            <a:miter lim="0"/>
            <a:headEnd type="none" w="med" len="med"/>
            <a:tailEnd type="none" w="med" len="med"/>
          </a:ln>
          <a:effectLst/>
        </p:spPr>
      </p:pic>
      <p:sp>
        <p:nvSpPr>
          <p:cNvPr id="5" name="4 Título"/>
          <p:cNvSpPr>
            <a:spLocks noGrp="1"/>
          </p:cNvSpPr>
          <p:nvPr>
            <p:ph type="title"/>
          </p:nvPr>
        </p:nvSpPr>
        <p:spPr>
          <a:xfrm>
            <a:off x="457200" y="1997968"/>
            <a:ext cx="8229600" cy="1143000"/>
          </a:xfrm>
        </p:spPr>
        <p:txBody>
          <a:bodyPr/>
          <a:lstStyle/>
          <a:p>
            <a:r>
              <a:rPr lang="es-ES" dirty="0"/>
              <a:t>PROYECTO</a:t>
            </a:r>
            <a:endParaRPr lang="es-MX" dirty="0"/>
          </a:p>
        </p:txBody>
      </p:sp>
      <p:sp>
        <p:nvSpPr>
          <p:cNvPr id="6" name="5 Marcador de contenido"/>
          <p:cNvSpPr>
            <a:spLocks noGrp="1"/>
          </p:cNvSpPr>
          <p:nvPr>
            <p:ph idx="1"/>
          </p:nvPr>
        </p:nvSpPr>
        <p:spPr/>
        <p:txBody>
          <a:bodyPr anchor="ctr"/>
          <a:lstStyle/>
          <a:p>
            <a:pPr marL="0" indent="0" algn="ctr">
              <a:buNone/>
            </a:pPr>
            <a:r>
              <a:rPr lang="es-ES" dirty="0"/>
              <a:t>“PRODUCTOS DEL PROCESO DE DESTILACIÓN DEL PETRÓLEO”</a:t>
            </a:r>
            <a:endParaRPr lang="es-MX" dirty="0"/>
          </a:p>
        </p:txBody>
      </p:sp>
    </p:spTree>
    <p:extLst>
      <p:ext uri="{BB962C8B-B14F-4D97-AF65-F5344CB8AC3E}">
        <p14:creationId xmlns:p14="http://schemas.microsoft.com/office/powerpoint/2010/main" val="3926373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203848" y="548680"/>
            <a:ext cx="1693733" cy="369332"/>
          </a:xfrm>
          <a:prstGeom prst="rect">
            <a:avLst/>
          </a:prstGeom>
        </p:spPr>
        <p:txBody>
          <a:bodyPr wrap="none">
            <a:spAutoFit/>
          </a:bodyPr>
          <a:lstStyle/>
          <a:p>
            <a:r>
              <a:rPr lang="es-MX" b="1" dirty="0">
                <a:latin typeface="Arial" pitchFamily="34" charset="0"/>
                <a:cs typeface="Arial" pitchFamily="34" charset="0"/>
              </a:rPr>
              <a:t>PRODUCTO 9</a:t>
            </a:r>
          </a:p>
        </p:txBody>
      </p:sp>
      <p:pic>
        <p:nvPicPr>
          <p:cNvPr id="2050" name="Picture 2" descr="C:\Users\Preparatoria-Servici\Downloads\IMG-20180221-WA0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12776"/>
            <a:ext cx="6660232" cy="499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566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563888" y="548680"/>
            <a:ext cx="1693733" cy="369332"/>
          </a:xfrm>
          <a:prstGeom prst="rect">
            <a:avLst/>
          </a:prstGeom>
        </p:spPr>
        <p:txBody>
          <a:bodyPr wrap="none">
            <a:spAutoFit/>
          </a:bodyPr>
          <a:lstStyle/>
          <a:p>
            <a:r>
              <a:rPr lang="es-MX" b="1" dirty="0">
                <a:latin typeface="Arial" pitchFamily="34" charset="0"/>
                <a:cs typeface="Arial" pitchFamily="34" charset="0"/>
              </a:rPr>
              <a:t>PRODUCTO 9</a:t>
            </a:r>
          </a:p>
        </p:txBody>
      </p:sp>
      <p:pic>
        <p:nvPicPr>
          <p:cNvPr id="3074" name="Picture 2" descr="C:\Users\Preparatoria-Servici\Downloads\IMG-20180221-WA0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268760"/>
            <a:ext cx="6588224" cy="49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15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B1E57A9-1A71-1145-8538-C89979B74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a 5"/>
          <p:cNvGraphicFramePr>
            <a:graphicFrameLocks noGrp="1"/>
          </p:cNvGraphicFramePr>
          <p:nvPr>
            <p:extLst>
              <p:ext uri="{D42A27DB-BD31-4B8C-83A1-F6EECF244321}">
                <p14:modId xmlns:p14="http://schemas.microsoft.com/office/powerpoint/2010/main" val="2897099044"/>
              </p:ext>
            </p:extLst>
          </p:nvPr>
        </p:nvGraphicFramePr>
        <p:xfrm>
          <a:off x="570791" y="2220216"/>
          <a:ext cx="8172159" cy="4297680"/>
        </p:xfrm>
        <a:graphic>
          <a:graphicData uri="http://schemas.openxmlformats.org/drawingml/2006/table">
            <a:tbl>
              <a:tblPr firstRow="1" bandRow="1">
                <a:tableStyleId>{5C22544A-7EE6-4342-B048-85BDC9FD1C3A}</a:tableStyleId>
              </a:tblPr>
              <a:tblGrid>
                <a:gridCol w="2724053">
                  <a:extLst>
                    <a:ext uri="{9D8B030D-6E8A-4147-A177-3AD203B41FA5}">
                      <a16:colId xmlns:a16="http://schemas.microsoft.com/office/drawing/2014/main" val="20000"/>
                    </a:ext>
                  </a:extLst>
                </a:gridCol>
                <a:gridCol w="2724053">
                  <a:extLst>
                    <a:ext uri="{9D8B030D-6E8A-4147-A177-3AD203B41FA5}">
                      <a16:colId xmlns:a16="http://schemas.microsoft.com/office/drawing/2014/main" val="20001"/>
                    </a:ext>
                  </a:extLst>
                </a:gridCol>
                <a:gridCol w="2724053">
                  <a:extLst>
                    <a:ext uri="{9D8B030D-6E8A-4147-A177-3AD203B41FA5}">
                      <a16:colId xmlns:a16="http://schemas.microsoft.com/office/drawing/2014/main" val="20002"/>
                    </a:ext>
                  </a:extLst>
                </a:gridCol>
              </a:tblGrid>
              <a:tr h="419818">
                <a:tc>
                  <a:txBody>
                    <a:bodyPr/>
                    <a:lstStyle/>
                    <a:p>
                      <a:pPr algn="ctr"/>
                      <a:r>
                        <a:rPr lang="es-MX" sz="1600" dirty="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2186">
                <a:tc>
                  <a:txBody>
                    <a:bodyPr/>
                    <a:lstStyle/>
                    <a:p>
                      <a:pPr marL="285750" indent="-285750">
                        <a:buFont typeface="Wingdings" panose="05000000000000000000" pitchFamily="2" charset="2"/>
                        <a:buChar char="Ø"/>
                      </a:pPr>
                      <a:r>
                        <a:rPr lang="es-MX" sz="1400" dirty="0">
                          <a:solidFill>
                            <a:schemeClr val="tx1"/>
                          </a:solidFill>
                          <a:latin typeface="Century Gothic" panose="020B0502020202020204" pitchFamily="34" charset="0"/>
                        </a:rPr>
                        <a:t>Se</a:t>
                      </a:r>
                      <a:r>
                        <a:rPr lang="es-MX" sz="1400" baseline="0" dirty="0">
                          <a:solidFill>
                            <a:schemeClr val="tx1"/>
                          </a:solidFill>
                          <a:latin typeface="Century Gothic" panose="020B0502020202020204" pitchFamily="34" charset="0"/>
                        </a:rPr>
                        <a:t> da el trabajo Cooperativo.</a:t>
                      </a:r>
                    </a:p>
                    <a:p>
                      <a:pPr marL="285750" indent="-285750">
                        <a:buFont typeface="Wingdings" panose="05000000000000000000" pitchFamily="2" charset="2"/>
                        <a:buChar char="Ø"/>
                      </a:pPr>
                      <a:r>
                        <a:rPr lang="es-MX" sz="1400" baseline="0" dirty="0">
                          <a:solidFill>
                            <a:schemeClr val="tx1"/>
                          </a:solidFill>
                          <a:latin typeface="Century Gothic" panose="020B0502020202020204" pitchFamily="34" charset="0"/>
                        </a:rPr>
                        <a:t>Se da la sinergia entre equipos.</a:t>
                      </a:r>
                    </a:p>
                    <a:p>
                      <a:pPr marL="285750" indent="-285750">
                        <a:buFont typeface="Wingdings" panose="05000000000000000000" pitchFamily="2" charset="2"/>
                        <a:buChar char="Ø"/>
                      </a:pPr>
                      <a:r>
                        <a:rPr lang="es-MX" sz="1400" baseline="0" dirty="0">
                          <a:solidFill>
                            <a:schemeClr val="tx1"/>
                          </a:solidFill>
                          <a:latin typeface="Century Gothic" panose="020B0502020202020204" pitchFamily="34" charset="0"/>
                        </a:rPr>
                        <a:t>Los maestros se dan cuenta de la relación entre materias.</a:t>
                      </a:r>
                    </a:p>
                    <a:p>
                      <a:pPr marL="285750" indent="-285750">
                        <a:buFont typeface="Wingdings" panose="05000000000000000000" pitchFamily="2" charset="2"/>
                        <a:buChar char="Ø"/>
                      </a:pPr>
                      <a:r>
                        <a:rPr lang="es-MX" sz="1400" baseline="0" dirty="0">
                          <a:solidFill>
                            <a:schemeClr val="tx1"/>
                          </a:solidFill>
                          <a:latin typeface="Century Gothic" panose="020B0502020202020204" pitchFamily="34" charset="0"/>
                        </a:rPr>
                        <a:t>Apertura y colaboración por parte de los docentes.</a:t>
                      </a:r>
                    </a:p>
                    <a:p>
                      <a:pPr marL="285750" indent="-285750">
                        <a:buFont typeface="Wingdings" panose="05000000000000000000" pitchFamily="2" charset="2"/>
                        <a:buChar char="Ø"/>
                      </a:pPr>
                      <a:r>
                        <a:rPr lang="es-MX" sz="1400" baseline="0" dirty="0">
                          <a:solidFill>
                            <a:schemeClr val="tx1"/>
                          </a:solidFill>
                          <a:latin typeface="Century Gothic" panose="020B0502020202020204" pitchFamily="34" charset="0"/>
                        </a:rPr>
                        <a:t>Se ha fomentado el compañerismo compartiendo ideas y estrategias de trabajo.</a:t>
                      </a:r>
                    </a:p>
                    <a:p>
                      <a:pPr marL="285750" indent="-285750">
                        <a:buFont typeface="Wingdings" panose="05000000000000000000" pitchFamily="2" charset="2"/>
                        <a:buChar char="Ø"/>
                      </a:pPr>
                      <a:r>
                        <a:rPr lang="es-MX" sz="1400" baseline="0" dirty="0">
                          <a:solidFill>
                            <a:schemeClr val="tx1"/>
                          </a:solidFill>
                          <a:latin typeface="Century Gothic" panose="020B0502020202020204" pitchFamily="34" charset="0"/>
                        </a:rPr>
                        <a:t>Los profesores están más enfocados en el trabajo interdisciplinario.</a:t>
                      </a:r>
                    </a:p>
                    <a:p>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dirty="0">
                          <a:solidFill>
                            <a:schemeClr val="tx1"/>
                          </a:solidFill>
                          <a:latin typeface="Century Gothic" panose="020B0502020202020204" pitchFamily="34" charset="0"/>
                        </a:rPr>
                        <a:t>Romper con paradigmas</a:t>
                      </a:r>
                      <a:r>
                        <a:rPr lang="es-MX" sz="1400" baseline="0" dirty="0">
                          <a:solidFill>
                            <a:schemeClr val="tx1"/>
                          </a:solidFill>
                          <a:latin typeface="Century Gothic" panose="020B0502020202020204" pitchFamily="34" charset="0"/>
                        </a:rPr>
                        <a:t>.</a:t>
                      </a:r>
                    </a:p>
                    <a:p>
                      <a:pPr marL="285750" indent="-285750">
                        <a:buFont typeface="Arial" panose="020B0604020202020204" pitchFamily="34" charset="0"/>
                        <a:buChar char="•"/>
                      </a:pPr>
                      <a:r>
                        <a:rPr lang="es-MX" sz="1400" baseline="0" dirty="0">
                          <a:solidFill>
                            <a:schemeClr val="tx1"/>
                          </a:solidFill>
                          <a:latin typeface="Century Gothic" panose="020B0502020202020204" pitchFamily="34" charset="0"/>
                        </a:rPr>
                        <a:t>Es difícil que coincidan en horarios para establecer acuerdos.</a:t>
                      </a:r>
                    </a:p>
                    <a:p>
                      <a:pPr marL="285750" indent="-285750">
                        <a:buFont typeface="Arial" panose="020B0604020202020204" pitchFamily="34" charset="0"/>
                        <a:buChar char="•"/>
                      </a:pPr>
                      <a:r>
                        <a:rPr lang="es-MX" sz="1400" baseline="0" dirty="0">
                          <a:solidFill>
                            <a:schemeClr val="tx1"/>
                          </a:solidFill>
                          <a:latin typeface="Century Gothic" panose="020B0502020202020204" pitchFamily="34" charset="0"/>
                        </a:rPr>
                        <a:t>No hay tiempo para reunirse y ponerse de acuerdo en la logística.</a:t>
                      </a:r>
                    </a:p>
                    <a:p>
                      <a:pPr marL="285750" indent="-285750">
                        <a:buFont typeface="Arial" panose="020B0604020202020204" pitchFamily="34" charset="0"/>
                        <a:buChar char="•"/>
                      </a:pPr>
                      <a:r>
                        <a:rPr lang="es-MX" sz="1400" baseline="0" dirty="0">
                          <a:solidFill>
                            <a:schemeClr val="tx1"/>
                          </a:solidFill>
                          <a:latin typeface="Century Gothic" panose="020B0502020202020204" pitchFamily="34" charset="0"/>
                        </a:rPr>
                        <a:t>Maestros compartidos con secundaria o que laboran en otras instituciones.</a:t>
                      </a:r>
                    </a:p>
                    <a:p>
                      <a:pPr marL="285750" indent="-285750">
                        <a:buFont typeface="Arial" panose="020B0604020202020204" pitchFamily="34" charset="0"/>
                        <a:buChar char="•"/>
                      </a:pPr>
                      <a:r>
                        <a:rPr lang="es-MX" sz="1400" baseline="0" dirty="0">
                          <a:solidFill>
                            <a:schemeClr val="tx1"/>
                          </a:solidFill>
                          <a:latin typeface="Century Gothic" panose="020B0502020202020204" pitchFamily="34" charset="0"/>
                        </a:rPr>
                        <a:t>Resistencia al cambio.</a:t>
                      </a:r>
                    </a:p>
                    <a:p>
                      <a:pPr marL="285750" indent="-285750">
                        <a:buFont typeface="Arial" panose="020B0604020202020204" pitchFamily="34" charset="0"/>
                        <a:buChar char="•"/>
                      </a:pPr>
                      <a:r>
                        <a:rPr lang="es-MX" sz="1400" baseline="0" dirty="0">
                          <a:solidFill>
                            <a:schemeClr val="tx1"/>
                          </a:solidFill>
                          <a:latin typeface="Century Gothic" panose="020B0502020202020204" pitchFamily="34" charset="0"/>
                        </a:rPr>
                        <a:t>Falta de interés en el proyecto, ya que se considera como trabajo extra.</a:t>
                      </a:r>
                    </a:p>
                    <a:p>
                      <a:pPr marL="285750" indent="-285750">
                        <a:buFont typeface="Arial" panose="020B0604020202020204" pitchFamily="34" charset="0"/>
                        <a:buChar char="•"/>
                      </a:pPr>
                      <a:r>
                        <a:rPr lang="es-MX" sz="1400" baseline="0" dirty="0">
                          <a:solidFill>
                            <a:schemeClr val="tx1"/>
                          </a:solidFill>
                          <a:latin typeface="Century Gothic" panose="020B0502020202020204" pitchFamily="34" charset="0"/>
                        </a:rPr>
                        <a:t>Complicaciones con la plataforma.</a:t>
                      </a: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dirty="0">
                          <a:solidFill>
                            <a:schemeClr val="tx1"/>
                          </a:solidFill>
                          <a:latin typeface="Century Gothic" panose="020B0502020202020204" pitchFamily="34" charset="0"/>
                        </a:rPr>
                        <a:t>Seguir trabajando con los docentes de forma más sistemática y sin carga de trabajo.</a:t>
                      </a:r>
                    </a:p>
                    <a:p>
                      <a:pPr marL="285750" indent="-285750">
                        <a:buFont typeface="Wingdings" panose="05000000000000000000" pitchFamily="2" charset="2"/>
                        <a:buChar char="ü"/>
                      </a:pPr>
                      <a:r>
                        <a:rPr lang="es-MX" sz="1400" dirty="0">
                          <a:solidFill>
                            <a:schemeClr val="tx1"/>
                          </a:solidFill>
                          <a:latin typeface="Century Gothic" panose="020B0502020202020204" pitchFamily="34" charset="0"/>
                        </a:rPr>
                        <a:t>Buscar espacios</a:t>
                      </a:r>
                      <a:r>
                        <a:rPr lang="es-MX" sz="1400" baseline="0" dirty="0">
                          <a:solidFill>
                            <a:schemeClr val="tx1"/>
                          </a:solidFill>
                          <a:latin typeface="Century Gothic" panose="020B0502020202020204" pitchFamily="34" charset="0"/>
                        </a:rPr>
                        <a:t> como el cierre del ciclo escolar para llevar a cabo dicha actividad.</a:t>
                      </a:r>
                    </a:p>
                    <a:p>
                      <a:pPr marL="285750" indent="-285750">
                        <a:buFont typeface="Wingdings" panose="05000000000000000000" pitchFamily="2" charset="2"/>
                        <a:buChar char="ü"/>
                      </a:pPr>
                      <a:r>
                        <a:rPr lang="es-MX" sz="1400" baseline="0" dirty="0">
                          <a:solidFill>
                            <a:schemeClr val="tx1"/>
                          </a:solidFill>
                          <a:latin typeface="Century Gothic" panose="020B0502020202020204" pitchFamily="34" charset="0"/>
                        </a:rPr>
                        <a:t>Un proyecto por ciclo escolar y por materia.</a:t>
                      </a:r>
                    </a:p>
                    <a:p>
                      <a:pPr marL="285750" indent="-285750">
                        <a:buFont typeface="Wingdings" panose="05000000000000000000" pitchFamily="2" charset="2"/>
                        <a:buChar char="ü"/>
                      </a:pPr>
                      <a:r>
                        <a:rPr lang="es-MX" sz="1400" baseline="0" dirty="0">
                          <a:solidFill>
                            <a:schemeClr val="tx1"/>
                          </a:solidFill>
                          <a:latin typeface="Century Gothic" panose="020B0502020202020204" pitchFamily="34" charset="0"/>
                        </a:rPr>
                        <a:t>Reuniones similares a las juntas de consejo de la SEP para el trabajo con docentes.</a:t>
                      </a:r>
                    </a:p>
                    <a:p>
                      <a:pPr marL="285750" indent="-285750">
                        <a:buFont typeface="Wingdings" panose="05000000000000000000" pitchFamily="2" charset="2"/>
                        <a:buChar char="ü"/>
                      </a:pPr>
                      <a:r>
                        <a:rPr lang="es-MX" sz="1400" baseline="0" dirty="0">
                          <a:solidFill>
                            <a:schemeClr val="tx1"/>
                          </a:solidFill>
                          <a:latin typeface="Century Gothic" panose="020B0502020202020204" pitchFamily="34" charset="0"/>
                        </a:rPr>
                        <a:t>Uso de la tecnología: Google Drive.</a:t>
                      </a: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a 7"/>
          <p:cNvGraphicFramePr>
            <a:graphicFrameLocks noGrp="1"/>
          </p:cNvGraphicFramePr>
          <p:nvPr>
            <p:extLst/>
          </p:nvPr>
        </p:nvGraphicFramePr>
        <p:xfrm>
          <a:off x="574431" y="1153550"/>
          <a:ext cx="8172157" cy="731520"/>
        </p:xfrm>
        <a:graphic>
          <a:graphicData uri="http://schemas.openxmlformats.org/drawingml/2006/table">
            <a:tbl>
              <a:tblPr firstRow="1" bandRow="1">
                <a:tableStyleId>{5C22544A-7EE6-4342-B048-85BDC9FD1C3A}</a:tableStyleId>
              </a:tblPr>
              <a:tblGrid>
                <a:gridCol w="8172157">
                  <a:extLst>
                    <a:ext uri="{9D8B030D-6E8A-4147-A177-3AD203B41FA5}">
                      <a16:colId xmlns:a16="http://schemas.microsoft.com/office/drawing/2014/main" val="20000"/>
                    </a:ext>
                  </a:extLst>
                </a:gridCol>
              </a:tblGrid>
              <a:tr h="685602">
                <a:tc>
                  <a:txBody>
                    <a:bodyPr/>
                    <a:lstStyle/>
                    <a:p>
                      <a:pPr algn="ctr"/>
                      <a:r>
                        <a:rPr lang="es-MX" sz="1400" b="1" dirty="0">
                          <a:solidFill>
                            <a:schemeClr val="tx1"/>
                          </a:solidFill>
                          <a:latin typeface="Century Gothic" panose="020B0502020202020204" pitchFamily="34" charset="0"/>
                          <a:cs typeface="Arial" panose="020B0604020202020204" pitchFamily="34" charset="0"/>
                        </a:rPr>
                        <a:t>REFLEXION</a:t>
                      </a:r>
                    </a:p>
                    <a:p>
                      <a:pPr algn="l"/>
                      <a:r>
                        <a:rPr lang="es-MX" sz="1400" b="0" dirty="0">
                          <a:solidFill>
                            <a:schemeClr val="tx1"/>
                          </a:solidFill>
                          <a:latin typeface="Century Gothic" panose="020B0502020202020204" pitchFamily="34" charset="0"/>
                          <a:cs typeface="Arial" panose="020B0604020202020204" pitchFamily="34" charset="0"/>
                        </a:rPr>
                        <a:t>Conclusiones de la 3ª</a:t>
                      </a:r>
                      <a:r>
                        <a:rPr lang="es-MX" sz="1400" b="0" baseline="0" dirty="0">
                          <a:solidFill>
                            <a:schemeClr val="tx1"/>
                          </a:solidFill>
                          <a:latin typeface="Century Gothic" panose="020B0502020202020204" pitchFamily="34" charset="0"/>
                          <a:cs typeface="Arial" panose="020B0604020202020204" pitchFamily="34" charset="0"/>
                        </a:rPr>
                        <a:t> </a:t>
                      </a:r>
                      <a:r>
                        <a:rPr lang="es-MX" sz="1400" b="0" dirty="0">
                          <a:solidFill>
                            <a:schemeClr val="tx1"/>
                          </a:solidFill>
                          <a:latin typeface="Century Gothic" panose="020B0502020202020204" pitchFamily="34" charset="0"/>
                          <a:cs typeface="Arial" panose="020B0604020202020204" pitchFamily="34" charset="0"/>
                        </a:rPr>
                        <a:t>Reunión</a:t>
                      </a:r>
                      <a:r>
                        <a:rPr lang="es-MX" sz="1400" b="0" baseline="0" dirty="0">
                          <a:solidFill>
                            <a:schemeClr val="tx1"/>
                          </a:solidFill>
                          <a:latin typeface="Century Gothic" panose="020B0502020202020204" pitchFamily="34" charset="0"/>
                          <a:cs typeface="Arial" panose="020B0604020202020204" pitchFamily="34" charset="0"/>
                        </a:rPr>
                        <a:t> de Conexiones de la Zona I ENP, llevada a cabo en el Colegio Alejandro Guillot.</a:t>
                      </a:r>
                      <a:endParaRPr lang="es-ES" sz="1400" b="0" dirty="0">
                        <a:solidFill>
                          <a:schemeClr val="tx1"/>
                        </a:solidFill>
                        <a:latin typeface="Century Gothic" panose="020B0502020202020204" pitchFamily="34" charset="0"/>
                        <a:cs typeface="Arial" panose="020B0604020202020204" pitchFamily="34" charset="0"/>
                      </a:endParaRPr>
                    </a:p>
                  </a:txBody>
                  <a:tcPr marL="68580" marR="68580">
                    <a:noFill/>
                  </a:tcPr>
                </a:tc>
                <a:extLst>
                  <a:ext uri="{0D108BD9-81ED-4DB2-BD59-A6C34878D82A}">
                    <a16:rowId xmlns:a16="http://schemas.microsoft.com/office/drawing/2014/main" val="10000"/>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970744040"/>
              </p:ext>
            </p:extLst>
          </p:nvPr>
        </p:nvGraphicFramePr>
        <p:xfrm>
          <a:off x="574431" y="1885070"/>
          <a:ext cx="8172157" cy="304800"/>
        </p:xfrm>
        <a:graphic>
          <a:graphicData uri="http://schemas.openxmlformats.org/drawingml/2006/table">
            <a:tbl>
              <a:tblPr firstRow="1" bandRow="1">
                <a:tableStyleId>{5C22544A-7EE6-4342-B048-85BDC9FD1C3A}</a:tableStyleId>
              </a:tblPr>
              <a:tblGrid>
                <a:gridCol w="8172157">
                  <a:extLst>
                    <a:ext uri="{9D8B030D-6E8A-4147-A177-3AD203B41FA5}">
                      <a16:colId xmlns:a16="http://schemas.microsoft.com/office/drawing/2014/main" val="20000"/>
                    </a:ext>
                  </a:extLst>
                </a:gridCol>
              </a:tblGrid>
              <a:tr h="298428">
                <a:tc>
                  <a:txBody>
                    <a:bodyPr/>
                    <a:lstStyle/>
                    <a:p>
                      <a:pPr algn="l"/>
                      <a:r>
                        <a:rPr lang="es-MX" sz="1400" dirty="0">
                          <a:solidFill>
                            <a:schemeClr val="tx1"/>
                          </a:solidFill>
                          <a:latin typeface="Century Gothic" panose="020B0502020202020204" pitchFamily="34" charset="0"/>
                          <a:cs typeface="Arial" panose="020B0604020202020204" pitchFamily="34" charset="0"/>
                        </a:rPr>
                        <a:t>1. Trabajo Cooperativo</a:t>
                      </a:r>
                      <a:r>
                        <a:rPr lang="es-MX" sz="1400" baseline="0" dirty="0">
                          <a:solidFill>
                            <a:schemeClr val="tx1"/>
                          </a:solidFill>
                          <a:latin typeface="Century Gothic" panose="020B0502020202020204" pitchFamily="34" charset="0"/>
                          <a:cs typeface="Arial" panose="020B0604020202020204" pitchFamily="34" charset="0"/>
                        </a:rPr>
                        <a:t> de los Maestros</a:t>
                      </a:r>
                      <a:endParaRPr lang="es-MX" sz="1400" dirty="0">
                        <a:solidFill>
                          <a:schemeClr val="tx1"/>
                        </a:solidFill>
                        <a:latin typeface="Century Gothic" panose="020B0502020202020204" pitchFamily="34" charset="0"/>
                        <a:cs typeface="Arial" panose="020B0604020202020204" pitchFamily="34" charset="0"/>
                      </a:endParaRPr>
                    </a:p>
                  </a:txBody>
                  <a:tcPr marL="68580" marR="68580">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30813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509C18F-4121-D449-8FC2-9E104C467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8" y="16024"/>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a 4"/>
          <p:cNvGraphicFramePr>
            <a:graphicFrameLocks noGrp="1"/>
          </p:cNvGraphicFramePr>
          <p:nvPr>
            <p:extLst>
              <p:ext uri="{D42A27DB-BD31-4B8C-83A1-F6EECF244321}">
                <p14:modId xmlns:p14="http://schemas.microsoft.com/office/powerpoint/2010/main" val="3424734452"/>
              </p:ext>
            </p:extLst>
          </p:nvPr>
        </p:nvGraphicFramePr>
        <p:xfrm>
          <a:off x="437754" y="1268760"/>
          <a:ext cx="8172157" cy="304800"/>
        </p:xfrm>
        <a:graphic>
          <a:graphicData uri="http://schemas.openxmlformats.org/drawingml/2006/table">
            <a:tbl>
              <a:tblPr firstRow="1" bandRow="1">
                <a:tableStyleId>{5C22544A-7EE6-4342-B048-85BDC9FD1C3A}</a:tableStyleId>
              </a:tblPr>
              <a:tblGrid>
                <a:gridCol w="8172157">
                  <a:extLst>
                    <a:ext uri="{9D8B030D-6E8A-4147-A177-3AD203B41FA5}">
                      <a16:colId xmlns:a16="http://schemas.microsoft.com/office/drawing/2014/main" val="20000"/>
                    </a:ext>
                  </a:extLst>
                </a:gridCol>
              </a:tblGrid>
              <a:tr h="298428">
                <a:tc>
                  <a:txBody>
                    <a:bodyPr/>
                    <a:lstStyle/>
                    <a:p>
                      <a:pPr algn="l"/>
                      <a:r>
                        <a:rPr lang="es-MX" sz="1400" dirty="0">
                          <a:solidFill>
                            <a:schemeClr val="tx1"/>
                          </a:solidFill>
                          <a:latin typeface="Century Gothic" panose="020B0502020202020204" pitchFamily="34" charset="0"/>
                          <a:cs typeface="Arial" panose="020B0604020202020204" pitchFamily="34" charset="0"/>
                        </a:rPr>
                        <a:t>2. Proceso</a:t>
                      </a:r>
                      <a:r>
                        <a:rPr lang="es-MX" sz="1400" baseline="0" dirty="0">
                          <a:solidFill>
                            <a:schemeClr val="tx1"/>
                          </a:solidFill>
                          <a:latin typeface="Century Gothic" panose="020B0502020202020204" pitchFamily="34" charset="0"/>
                          <a:cs typeface="Arial" panose="020B0604020202020204" pitchFamily="34" charset="0"/>
                        </a:rPr>
                        <a:t> de planeación de las propuestas para proyectos interdisciplinarios.</a:t>
                      </a:r>
                      <a:endParaRPr lang="es-MX" sz="1400" dirty="0">
                        <a:solidFill>
                          <a:schemeClr val="tx1"/>
                        </a:solidFill>
                        <a:latin typeface="Century Gothic" panose="020B0502020202020204" pitchFamily="34" charset="0"/>
                        <a:cs typeface="Arial" panose="020B0604020202020204" pitchFamily="34" charset="0"/>
                      </a:endParaRPr>
                    </a:p>
                  </a:txBody>
                  <a:tcPr marL="68580" marR="68580">
                    <a:noFill/>
                  </a:tcPr>
                </a:tc>
                <a:extLst>
                  <a:ext uri="{0D108BD9-81ED-4DB2-BD59-A6C34878D82A}">
                    <a16:rowId xmlns:a16="http://schemas.microsoft.com/office/drawing/2014/main" val="10000"/>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928857320"/>
              </p:ext>
            </p:extLst>
          </p:nvPr>
        </p:nvGraphicFramePr>
        <p:xfrm>
          <a:off x="437754" y="1573560"/>
          <a:ext cx="8172159" cy="4937760"/>
        </p:xfrm>
        <a:graphic>
          <a:graphicData uri="http://schemas.openxmlformats.org/drawingml/2006/table">
            <a:tbl>
              <a:tblPr firstRow="1" bandRow="1">
                <a:tableStyleId>{5C22544A-7EE6-4342-B048-85BDC9FD1C3A}</a:tableStyleId>
              </a:tblPr>
              <a:tblGrid>
                <a:gridCol w="2724053">
                  <a:extLst>
                    <a:ext uri="{9D8B030D-6E8A-4147-A177-3AD203B41FA5}">
                      <a16:colId xmlns:a16="http://schemas.microsoft.com/office/drawing/2014/main" val="20000"/>
                    </a:ext>
                  </a:extLst>
                </a:gridCol>
                <a:gridCol w="2724053">
                  <a:extLst>
                    <a:ext uri="{9D8B030D-6E8A-4147-A177-3AD203B41FA5}">
                      <a16:colId xmlns:a16="http://schemas.microsoft.com/office/drawing/2014/main" val="20001"/>
                    </a:ext>
                  </a:extLst>
                </a:gridCol>
                <a:gridCol w="2724053">
                  <a:extLst>
                    <a:ext uri="{9D8B030D-6E8A-4147-A177-3AD203B41FA5}">
                      <a16:colId xmlns:a16="http://schemas.microsoft.com/office/drawing/2014/main" val="20002"/>
                    </a:ext>
                  </a:extLst>
                </a:gridCol>
              </a:tblGrid>
              <a:tr h="329200">
                <a:tc>
                  <a:txBody>
                    <a:bodyPr/>
                    <a:lstStyle/>
                    <a:p>
                      <a:pPr algn="ctr"/>
                      <a:r>
                        <a:rPr lang="es-MX" sz="1600" dirty="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48479">
                <a:tc>
                  <a:txBody>
                    <a:bodyPr/>
                    <a:lstStyle/>
                    <a:p>
                      <a:pPr marL="285750" indent="-285750">
                        <a:buFont typeface="Wingdings" panose="05000000000000000000" pitchFamily="2" charset="2"/>
                        <a:buChar char="Ø"/>
                      </a:pPr>
                      <a:r>
                        <a:rPr lang="es-MX" sz="1400" dirty="0">
                          <a:solidFill>
                            <a:schemeClr val="tx1"/>
                          </a:solidFill>
                          <a:latin typeface="Century Gothic" panose="020B0502020202020204" pitchFamily="34" charset="0"/>
                        </a:rPr>
                        <a:t>Mayor disposición de los docentes.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a:solidFill>
                            <a:schemeClr val="tx1"/>
                          </a:solidFill>
                          <a:latin typeface="Century Gothic" panose="020B0502020202020204" pitchFamily="34" charset="0"/>
                        </a:rPr>
                        <a:t>Conocer programas</a:t>
                      </a:r>
                      <a:r>
                        <a:rPr lang="es-MX" sz="1400" baseline="0" dirty="0">
                          <a:solidFill>
                            <a:schemeClr val="tx1"/>
                          </a:solidFill>
                          <a:latin typeface="Century Gothic" panose="020B0502020202020204" pitchFamily="34" charset="0"/>
                        </a:rPr>
                        <a:t> de otras materias y afinidades.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a:solidFill>
                            <a:schemeClr val="tx1"/>
                          </a:solidFill>
                          <a:latin typeface="Century Gothic" panose="020B0502020202020204" pitchFamily="34" charset="0"/>
                        </a:rPr>
                        <a:t>Habilidad docente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a:solidFill>
                            <a:schemeClr val="tx1"/>
                          </a:solidFill>
                          <a:latin typeface="Century Gothic" panose="020B0502020202020204" pitchFamily="34" charset="0"/>
                        </a:rPr>
                        <a:t>Se definió</a:t>
                      </a:r>
                      <a:r>
                        <a:rPr lang="es-MX" sz="1400" baseline="0" dirty="0">
                          <a:solidFill>
                            <a:schemeClr val="tx1"/>
                          </a:solidFill>
                          <a:latin typeface="Century Gothic" panose="020B0502020202020204" pitchFamily="34" charset="0"/>
                        </a:rPr>
                        <a:t> la metodología y los productos finales del trabajo interdisciplinario.</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a:solidFill>
                            <a:schemeClr val="tx1"/>
                          </a:solidFill>
                          <a:latin typeface="Century Gothic" panose="020B0502020202020204" pitchFamily="34" charset="0"/>
                        </a:rPr>
                        <a:t>Los programas</a:t>
                      </a:r>
                      <a:r>
                        <a:rPr lang="es-MX" sz="1400" baseline="0" dirty="0">
                          <a:solidFill>
                            <a:schemeClr val="tx1"/>
                          </a:solidFill>
                          <a:latin typeface="Century Gothic" panose="020B0502020202020204" pitchFamily="34" charset="0"/>
                        </a:rPr>
                        <a:t> se llenan de forma individual, ahora es en convergencia con varias materias.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dirty="0">
                          <a:solidFill>
                            <a:schemeClr val="tx1"/>
                          </a:solidFill>
                          <a:latin typeface="Century Gothic" panose="020B0502020202020204" pitchFamily="34" charset="0"/>
                        </a:rPr>
                        <a:t>Directrices del proyecto se establecieron ya iniciado el curso y no hubo la planeación adecuada de las actividades.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Sismo</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Maestros en</a:t>
                      </a:r>
                      <a:r>
                        <a:rPr lang="es-MX" sz="1400" baseline="0" dirty="0">
                          <a:solidFill>
                            <a:schemeClr val="tx1"/>
                          </a:solidFill>
                          <a:latin typeface="Century Gothic" panose="020B0502020202020204" pitchFamily="34" charset="0"/>
                        </a:rPr>
                        <a:t> distintos grados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En matrículas</a:t>
                      </a:r>
                      <a:r>
                        <a:rPr lang="es-MX" sz="1400" baseline="0" dirty="0">
                          <a:solidFill>
                            <a:schemeClr val="tx1"/>
                          </a:solidFill>
                          <a:latin typeface="Century Gothic" panose="020B0502020202020204" pitchFamily="34" charset="0"/>
                        </a:rPr>
                        <a:t> pequeñas dificulta el número de proyectos.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Formatos rígidos</a:t>
                      </a:r>
                      <a:r>
                        <a:rPr lang="es-MX" sz="1400" baseline="0" dirty="0">
                          <a:solidFill>
                            <a:schemeClr val="tx1"/>
                          </a:solidFill>
                          <a:latin typeface="Century Gothic" panose="020B0502020202020204" pitchFamily="34" charset="0"/>
                        </a:rPr>
                        <a:t> y explicaciones muy rebuscadas.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No todos</a:t>
                      </a:r>
                      <a:r>
                        <a:rPr lang="es-MX" sz="1400" baseline="0" dirty="0">
                          <a:solidFill>
                            <a:schemeClr val="tx1"/>
                          </a:solidFill>
                          <a:latin typeface="Century Gothic" panose="020B0502020202020204" pitchFamily="34" charset="0"/>
                        </a:rPr>
                        <a:t> los grupos trabajan al mismo ritmo.</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Existe</a:t>
                      </a:r>
                      <a:r>
                        <a:rPr lang="es-MX" sz="1400" baseline="0" dirty="0">
                          <a:solidFill>
                            <a:schemeClr val="tx1"/>
                          </a:solidFill>
                          <a:latin typeface="Century Gothic" panose="020B0502020202020204" pitchFamily="34" charset="0"/>
                        </a:rPr>
                        <a:t> incertidumbre de los productos realizados ya que no hay retroalimentación.</a:t>
                      </a: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dirty="0">
                          <a:solidFill>
                            <a:schemeClr val="tx1"/>
                          </a:solidFill>
                          <a:latin typeface="Century Gothic" panose="020B0502020202020204" pitchFamily="34" charset="0"/>
                        </a:rPr>
                        <a:t>A través de la DGIRE buscar momentos específicos de trabajo a lo</a:t>
                      </a:r>
                      <a:r>
                        <a:rPr lang="es-MX" sz="1400" baseline="0" dirty="0">
                          <a:solidFill>
                            <a:schemeClr val="tx1"/>
                          </a:solidFill>
                          <a:latin typeface="Century Gothic" panose="020B0502020202020204" pitchFamily="34" charset="0"/>
                        </a:rPr>
                        <a:t> largo del ciclo escolar, como el indicado el día de la interdisciplinariedad.</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a:solidFill>
                            <a:schemeClr val="tx1"/>
                          </a:solidFill>
                          <a:latin typeface="Century Gothic" panose="020B0502020202020204" pitchFamily="34" charset="0"/>
                        </a:rPr>
                        <a:t>Proyecto por grado / materia</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a:solidFill>
                            <a:schemeClr val="tx1"/>
                          </a:solidFill>
                          <a:latin typeface="Century Gothic" panose="020B0502020202020204" pitchFamily="34" charset="0"/>
                        </a:rPr>
                        <a:t>Un viernes al mes ayuda a organizar y coincidir en tiempos,</a:t>
                      </a:r>
                      <a:r>
                        <a:rPr lang="es-MX" sz="1400" baseline="0" dirty="0">
                          <a:solidFill>
                            <a:schemeClr val="tx1"/>
                          </a:solidFill>
                          <a:latin typeface="Century Gothic" panose="020B0502020202020204" pitchFamily="34" charset="0"/>
                        </a:rPr>
                        <a:t> al menos durante el tiempo que arranca el proyecto.</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a:solidFill>
                            <a:schemeClr val="tx1"/>
                          </a:solidFill>
                          <a:latin typeface="Century Gothic" panose="020B0502020202020204" pitchFamily="34" charset="0"/>
                        </a:rPr>
                        <a:t>Sirvió</a:t>
                      </a:r>
                      <a:r>
                        <a:rPr lang="es-MX" sz="1400" baseline="0" dirty="0">
                          <a:solidFill>
                            <a:schemeClr val="tx1"/>
                          </a:solidFill>
                          <a:latin typeface="Century Gothic" panose="020B0502020202020204" pitchFamily="34" charset="0"/>
                        </a:rPr>
                        <a:t> mucho ver proyectos exitosos como ejemplos.</a:t>
                      </a:r>
                      <a:endParaRPr lang="es-ES" sz="1400" dirty="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2422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png" descr="Conexiones_Horizontal1a.png"/>
          <p:cNvPicPr>
            <a:picLocks noGrp="1"/>
          </p:cNvPicPr>
          <p:nvPr/>
        </p:nvPicPr>
        <p:blipFill>
          <a:blip r:embed="rId2" cstate="print"/>
          <a:srcRect t="13124"/>
          <a:stretch>
            <a:fillRect/>
          </a:stretch>
        </p:blipFill>
        <p:spPr>
          <a:xfrm>
            <a:off x="318665" y="29474"/>
            <a:ext cx="8427923" cy="983400"/>
          </a:xfrm>
          <a:prstGeom prst="rect">
            <a:avLst/>
          </a:prstGeom>
          <a:ln/>
        </p:spPr>
      </p:pic>
      <p:pic>
        <p:nvPicPr>
          <p:cNvPr id="7" name="Picture 2">
            <a:extLst>
              <a:ext uri="{FF2B5EF4-FFF2-40B4-BE49-F238E27FC236}">
                <a16:creationId xmlns:a16="http://schemas.microsoft.com/office/drawing/2014/main" id="{034E99F0-1179-0C48-8A25-2BD0A7C40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a 4"/>
          <p:cNvGraphicFramePr>
            <a:graphicFrameLocks noGrp="1"/>
          </p:cNvGraphicFramePr>
          <p:nvPr>
            <p:extLst>
              <p:ext uri="{D42A27DB-BD31-4B8C-83A1-F6EECF244321}">
                <p14:modId xmlns:p14="http://schemas.microsoft.com/office/powerpoint/2010/main" val="1038346613"/>
              </p:ext>
            </p:extLst>
          </p:nvPr>
        </p:nvGraphicFramePr>
        <p:xfrm>
          <a:off x="446547" y="1558508"/>
          <a:ext cx="8172157" cy="304800"/>
        </p:xfrm>
        <a:graphic>
          <a:graphicData uri="http://schemas.openxmlformats.org/drawingml/2006/table">
            <a:tbl>
              <a:tblPr firstRow="1" bandRow="1">
                <a:tableStyleId>{5C22544A-7EE6-4342-B048-85BDC9FD1C3A}</a:tableStyleId>
              </a:tblPr>
              <a:tblGrid>
                <a:gridCol w="8172157">
                  <a:extLst>
                    <a:ext uri="{9D8B030D-6E8A-4147-A177-3AD203B41FA5}">
                      <a16:colId xmlns:a16="http://schemas.microsoft.com/office/drawing/2014/main" val="20000"/>
                    </a:ext>
                  </a:extLst>
                </a:gridCol>
              </a:tblGrid>
              <a:tr h="298428">
                <a:tc>
                  <a:txBody>
                    <a:bodyPr/>
                    <a:lstStyle/>
                    <a:p>
                      <a:pPr algn="l"/>
                      <a:r>
                        <a:rPr lang="es-MX" sz="1400" dirty="0">
                          <a:solidFill>
                            <a:schemeClr val="tx1"/>
                          </a:solidFill>
                          <a:latin typeface="Century Gothic" panose="020B0502020202020204" pitchFamily="34" charset="0"/>
                          <a:cs typeface="Arial" panose="020B0604020202020204" pitchFamily="34" charset="0"/>
                        </a:rPr>
                        <a:t>3.</a:t>
                      </a:r>
                      <a:r>
                        <a:rPr lang="es-MX" sz="1400" baseline="0" dirty="0">
                          <a:solidFill>
                            <a:schemeClr val="tx1"/>
                          </a:solidFill>
                          <a:latin typeface="Century Gothic" panose="020B0502020202020204" pitchFamily="34" charset="0"/>
                          <a:cs typeface="Arial" panose="020B0604020202020204" pitchFamily="34" charset="0"/>
                        </a:rPr>
                        <a:t> Puntos a tomarse en cuenta para la implementación de proyectos interdisciplinarios.</a:t>
                      </a:r>
                      <a:endParaRPr lang="es-MX" sz="1400" dirty="0">
                        <a:solidFill>
                          <a:schemeClr val="tx1"/>
                        </a:solidFill>
                        <a:latin typeface="Century Gothic" panose="020B0502020202020204" pitchFamily="34" charset="0"/>
                        <a:cs typeface="Arial" panose="020B0604020202020204" pitchFamily="34" charset="0"/>
                      </a:endParaRPr>
                    </a:p>
                  </a:txBody>
                  <a:tcPr marL="68580" marR="68580">
                    <a:noFill/>
                  </a:tcPr>
                </a:tc>
                <a:extLst>
                  <a:ext uri="{0D108BD9-81ED-4DB2-BD59-A6C34878D82A}">
                    <a16:rowId xmlns:a16="http://schemas.microsoft.com/office/drawing/2014/main" val="10000"/>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4278032793"/>
              </p:ext>
            </p:extLst>
          </p:nvPr>
        </p:nvGraphicFramePr>
        <p:xfrm>
          <a:off x="446547" y="2060848"/>
          <a:ext cx="8172159" cy="4297680"/>
        </p:xfrm>
        <a:graphic>
          <a:graphicData uri="http://schemas.openxmlformats.org/drawingml/2006/table">
            <a:tbl>
              <a:tblPr firstRow="1" bandRow="1">
                <a:tableStyleId>{5C22544A-7EE6-4342-B048-85BDC9FD1C3A}</a:tableStyleId>
              </a:tblPr>
              <a:tblGrid>
                <a:gridCol w="2724053">
                  <a:extLst>
                    <a:ext uri="{9D8B030D-6E8A-4147-A177-3AD203B41FA5}">
                      <a16:colId xmlns:a16="http://schemas.microsoft.com/office/drawing/2014/main" val="20000"/>
                    </a:ext>
                  </a:extLst>
                </a:gridCol>
                <a:gridCol w="2724053">
                  <a:extLst>
                    <a:ext uri="{9D8B030D-6E8A-4147-A177-3AD203B41FA5}">
                      <a16:colId xmlns:a16="http://schemas.microsoft.com/office/drawing/2014/main" val="20001"/>
                    </a:ext>
                  </a:extLst>
                </a:gridCol>
                <a:gridCol w="2724053">
                  <a:extLst>
                    <a:ext uri="{9D8B030D-6E8A-4147-A177-3AD203B41FA5}">
                      <a16:colId xmlns:a16="http://schemas.microsoft.com/office/drawing/2014/main" val="20002"/>
                    </a:ext>
                  </a:extLst>
                </a:gridCol>
              </a:tblGrid>
              <a:tr h="419818">
                <a:tc>
                  <a:txBody>
                    <a:bodyPr/>
                    <a:lstStyle/>
                    <a:p>
                      <a:pPr algn="ctr"/>
                      <a:r>
                        <a:rPr lang="es-MX" sz="1600" dirty="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2186">
                <a:tc>
                  <a:txBody>
                    <a:bodyPr/>
                    <a:lstStyle/>
                    <a:p>
                      <a:pPr marL="285750" indent="-285750">
                        <a:buFont typeface="Wingdings" panose="05000000000000000000" pitchFamily="2" charset="2"/>
                        <a:buChar char="Ø"/>
                      </a:pPr>
                      <a:r>
                        <a:rPr lang="es-MX" sz="1400" dirty="0">
                          <a:solidFill>
                            <a:schemeClr val="tx1"/>
                          </a:solidFill>
                          <a:latin typeface="Century Gothic" panose="020B0502020202020204" pitchFamily="34" charset="0"/>
                        </a:rPr>
                        <a:t>Coincidencia de programas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a:solidFill>
                            <a:schemeClr val="tx1"/>
                          </a:solidFill>
                          <a:latin typeface="Century Gothic" panose="020B0502020202020204" pitchFamily="34" charset="0"/>
                        </a:rPr>
                        <a:t>Intereses comunes.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a:solidFill>
                            <a:schemeClr val="tx1"/>
                          </a:solidFill>
                          <a:latin typeface="Century Gothic" panose="020B0502020202020204" pitchFamily="34" charset="0"/>
                        </a:rPr>
                        <a:t>Trabajar colaborativamente con compañeros.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a:solidFill>
                            <a:schemeClr val="tx1"/>
                          </a:solidFill>
                          <a:latin typeface="Century Gothic" panose="020B0502020202020204" pitchFamily="34" charset="0"/>
                        </a:rPr>
                        <a:t>Se tienen más opciones metodológicas.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a:solidFill>
                            <a:schemeClr val="tx1"/>
                          </a:solidFill>
                          <a:latin typeface="Century Gothic" panose="020B0502020202020204" pitchFamily="34" charset="0"/>
                        </a:rPr>
                        <a:t>Se rompieron paradigmas</a:t>
                      </a:r>
                      <a:endParaRPr lang="es-ES" sz="1400" dirty="0">
                        <a:solidFill>
                          <a:schemeClr val="tx1"/>
                        </a:solidFill>
                        <a:latin typeface="Century Gothic" panose="020B0502020202020204" pitchFamily="34" charset="0"/>
                      </a:endParaRPr>
                    </a:p>
                    <a:p>
                      <a:pPr marL="285750" indent="-285750">
                        <a:buFont typeface="Wingdings" panose="05000000000000000000" pitchFamily="2" charset="2"/>
                        <a:buChar char="Ø"/>
                      </a:pP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dirty="0">
                          <a:solidFill>
                            <a:schemeClr val="tx1"/>
                          </a:solidFill>
                          <a:latin typeface="Century Gothic" panose="020B0502020202020204" pitchFamily="34" charset="0"/>
                        </a:rPr>
                        <a:t>Tiempos / horarios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Características del alumnado ya que en teoría ya manejan</a:t>
                      </a:r>
                      <a:r>
                        <a:rPr lang="es-MX" sz="1400" baseline="0" dirty="0">
                          <a:solidFill>
                            <a:schemeClr val="tx1"/>
                          </a:solidFill>
                          <a:latin typeface="Century Gothic" panose="020B0502020202020204" pitchFamily="34" charset="0"/>
                        </a:rPr>
                        <a:t> trabajo por proyectos por modelo educativo de SEP.</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No hay</a:t>
                      </a:r>
                      <a:r>
                        <a:rPr lang="es-MX" sz="1400" baseline="0" dirty="0">
                          <a:solidFill>
                            <a:schemeClr val="tx1"/>
                          </a:solidFill>
                          <a:latin typeface="Century Gothic" panose="020B0502020202020204" pitchFamily="34" charset="0"/>
                        </a:rPr>
                        <a:t> madurez por parte de los alumnos para la responsabilidad de proyectos.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Rotación de profesores.</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a:solidFill>
                            <a:schemeClr val="tx1"/>
                          </a:solidFill>
                          <a:latin typeface="Century Gothic" panose="020B0502020202020204" pitchFamily="34" charset="0"/>
                        </a:rPr>
                        <a:t>No hay calendarios de todo el proyecto y no ha</a:t>
                      </a:r>
                      <a:r>
                        <a:rPr lang="es-MX" sz="1400" baseline="0" dirty="0">
                          <a:solidFill>
                            <a:schemeClr val="tx1"/>
                          </a:solidFill>
                          <a:latin typeface="Century Gothic" panose="020B0502020202020204" pitchFamily="34" charset="0"/>
                        </a:rPr>
                        <a:t> podido realizarse una planeación real.</a:t>
                      </a:r>
                      <a:endParaRPr lang="es-ES" sz="1400" dirty="0">
                        <a:solidFill>
                          <a:schemeClr val="tx1"/>
                        </a:solidFill>
                        <a:latin typeface="Century Gothic" panose="020B0502020202020204" pitchFamily="34" charset="0"/>
                      </a:endParaRPr>
                    </a:p>
                    <a:p>
                      <a:pPr marL="285750" indent="-285750">
                        <a:buFont typeface="Arial" panose="020B0604020202020204" pitchFamily="34" charset="0"/>
                        <a:buNone/>
                      </a:pP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dirty="0">
                          <a:solidFill>
                            <a:schemeClr val="tx1"/>
                          </a:solidFill>
                          <a:latin typeface="Century Gothic" panose="020B0502020202020204" pitchFamily="34" charset="0"/>
                        </a:rPr>
                        <a:t>Proyecto por grado o por materia, no por docente.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a:solidFill>
                            <a:schemeClr val="tx1"/>
                          </a:solidFill>
                          <a:latin typeface="Century Gothic" panose="020B0502020202020204" pitchFamily="34" charset="0"/>
                        </a:rPr>
                        <a:t>Delimitar</a:t>
                      </a:r>
                      <a:r>
                        <a:rPr lang="es-MX" sz="1400" baseline="0" dirty="0">
                          <a:solidFill>
                            <a:schemeClr val="tx1"/>
                          </a:solidFill>
                          <a:latin typeface="Century Gothic" panose="020B0502020202020204" pitchFamily="34" charset="0"/>
                        </a:rPr>
                        <a:t> alcances para que la mayor parte de los proyectos se lleven en clase.</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a:solidFill>
                            <a:schemeClr val="tx1"/>
                          </a:solidFill>
                          <a:latin typeface="Century Gothic" panose="020B0502020202020204" pitchFamily="34" charset="0"/>
                        </a:rPr>
                        <a:t>Uso</a:t>
                      </a:r>
                      <a:r>
                        <a:rPr lang="es-MX" sz="1400" baseline="0" dirty="0">
                          <a:solidFill>
                            <a:schemeClr val="tx1"/>
                          </a:solidFill>
                          <a:latin typeface="Century Gothic" panose="020B0502020202020204" pitchFamily="34" charset="0"/>
                        </a:rPr>
                        <a:t> de la tecnología.</a:t>
                      </a:r>
                      <a:endParaRPr lang="es-ES" sz="1400" dirty="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a:solidFill>
                            <a:schemeClr val="tx1"/>
                          </a:solidFill>
                          <a:latin typeface="Century Gothic" panose="020B0502020202020204" pitchFamily="34" charset="0"/>
                        </a:rPr>
                        <a:t>Establecer estrategias para avanzar en los objetivos de los profesores.</a:t>
                      </a:r>
                      <a:endParaRPr lang="es-ES" sz="1400" dirty="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a:solidFill>
                          <a:schemeClr val="tx1"/>
                        </a:solidFill>
                        <a:latin typeface="Century Gothic" panose="020B0502020202020204" pitchFamily="34" charset="0"/>
                      </a:endParaRPr>
                    </a:p>
                    <a:p>
                      <a:pPr marL="0" indent="0">
                        <a:buFont typeface="Wingdings" panose="05000000000000000000" pitchFamily="2" charset="2"/>
                        <a:buNone/>
                      </a:pP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69178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2B35D22-00B4-3B4D-940C-7329BB364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Maq-01\AppData\Local\Temp\Rar$DIa0.763\IMG-20180323-WA0008.jpg"/>
          <p:cNvPicPr/>
          <p:nvPr/>
        </p:nvPicPr>
        <p:blipFill>
          <a:blip r:embed="rId3" cstate="print"/>
          <a:srcRect/>
          <a:stretch>
            <a:fillRect/>
          </a:stretch>
        </p:blipFill>
        <p:spPr bwMode="auto">
          <a:xfrm>
            <a:off x="451522" y="1255102"/>
            <a:ext cx="2194963" cy="4301636"/>
          </a:xfrm>
          <a:prstGeom prst="rect">
            <a:avLst/>
          </a:prstGeom>
          <a:noFill/>
          <a:ln w="9525">
            <a:noFill/>
            <a:miter lim="800000"/>
            <a:headEnd/>
            <a:tailEnd/>
          </a:ln>
        </p:spPr>
      </p:pic>
      <p:pic>
        <p:nvPicPr>
          <p:cNvPr id="7" name="6 Imagen" descr="C:\Users\Maq-01\AppData\Local\Temp\Rar$DIa0.565\IMG-20180323-WA0028.jpg"/>
          <p:cNvPicPr/>
          <p:nvPr/>
        </p:nvPicPr>
        <p:blipFill>
          <a:blip r:embed="rId4" cstate="print"/>
          <a:srcRect/>
          <a:stretch>
            <a:fillRect/>
          </a:stretch>
        </p:blipFill>
        <p:spPr bwMode="auto">
          <a:xfrm>
            <a:off x="6910754" y="2133601"/>
            <a:ext cx="1902948" cy="4138245"/>
          </a:xfrm>
          <a:prstGeom prst="rect">
            <a:avLst/>
          </a:prstGeom>
          <a:noFill/>
          <a:ln w="9525">
            <a:noFill/>
            <a:miter lim="800000"/>
            <a:headEnd/>
            <a:tailEnd/>
          </a:ln>
        </p:spPr>
      </p:pic>
      <p:pic>
        <p:nvPicPr>
          <p:cNvPr id="8" name="7 Imagen" descr="C:\Users\Maq-01\AppData\Local\Temp\Rar$DIa0.092\IMG-20180323-WA0009.jpg"/>
          <p:cNvPicPr/>
          <p:nvPr/>
        </p:nvPicPr>
        <p:blipFill>
          <a:blip r:embed="rId5" cstate="print"/>
          <a:srcRect/>
          <a:stretch>
            <a:fillRect/>
          </a:stretch>
        </p:blipFill>
        <p:spPr bwMode="auto">
          <a:xfrm rot="20857841">
            <a:off x="3314511" y="1242523"/>
            <a:ext cx="2618183" cy="2703118"/>
          </a:xfrm>
          <a:prstGeom prst="rect">
            <a:avLst/>
          </a:prstGeom>
          <a:noFill/>
          <a:ln w="9525">
            <a:noFill/>
            <a:miter lim="800000"/>
            <a:headEnd/>
            <a:tailEnd/>
          </a:ln>
        </p:spPr>
      </p:pic>
      <p:pic>
        <p:nvPicPr>
          <p:cNvPr id="9" name="8 Imagen" descr="C:\Users\Maq-01\AppData\Local\Temp\Rar$DIa0.503\IMG-20180323-WA0012.jpg"/>
          <p:cNvPicPr/>
          <p:nvPr/>
        </p:nvPicPr>
        <p:blipFill>
          <a:blip r:embed="rId6" cstate="print"/>
          <a:srcRect/>
          <a:stretch>
            <a:fillRect/>
          </a:stretch>
        </p:blipFill>
        <p:spPr bwMode="auto">
          <a:xfrm rot="1201186">
            <a:off x="3220216" y="4211224"/>
            <a:ext cx="2503783" cy="1994533"/>
          </a:xfrm>
          <a:prstGeom prst="rect">
            <a:avLst/>
          </a:prstGeom>
          <a:noFill/>
          <a:ln w="9525">
            <a:noFill/>
            <a:miter lim="800000"/>
            <a:headEnd/>
            <a:tailEnd/>
          </a:ln>
        </p:spPr>
      </p:pic>
    </p:spTree>
    <p:extLst>
      <p:ext uri="{BB962C8B-B14F-4D97-AF65-F5344CB8AC3E}">
        <p14:creationId xmlns:p14="http://schemas.microsoft.com/office/powerpoint/2010/main" val="2187252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E9C6969-881B-514C-8E21-000BEC6F5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descr="C:\Users\Maq-01\AppData\Local\Temp\Rar$DIa0.936\IMG-20180323-WA0013.jpg"/>
          <p:cNvPicPr/>
          <p:nvPr/>
        </p:nvPicPr>
        <p:blipFill>
          <a:blip r:embed="rId3" cstate="print"/>
          <a:srcRect/>
          <a:stretch>
            <a:fillRect/>
          </a:stretch>
        </p:blipFill>
        <p:spPr bwMode="auto">
          <a:xfrm rot="20140608">
            <a:off x="586523" y="1570390"/>
            <a:ext cx="2190945" cy="2286192"/>
          </a:xfrm>
          <a:prstGeom prst="rect">
            <a:avLst/>
          </a:prstGeom>
          <a:noFill/>
          <a:ln w="9525">
            <a:noFill/>
            <a:miter lim="800000"/>
            <a:headEnd/>
            <a:tailEnd/>
          </a:ln>
        </p:spPr>
      </p:pic>
      <p:pic>
        <p:nvPicPr>
          <p:cNvPr id="6" name="5 Imagen" descr="C:\Users\Maq-01\AppData\Local\Temp\Rar$DIa0.694\IMG-20180323-WA0014.jpg"/>
          <p:cNvPicPr/>
          <p:nvPr/>
        </p:nvPicPr>
        <p:blipFill>
          <a:blip r:embed="rId4" cstate="print"/>
          <a:srcRect/>
          <a:stretch>
            <a:fillRect/>
          </a:stretch>
        </p:blipFill>
        <p:spPr bwMode="auto">
          <a:xfrm rot="1252029">
            <a:off x="6136697" y="1645935"/>
            <a:ext cx="2571705" cy="2531983"/>
          </a:xfrm>
          <a:prstGeom prst="rect">
            <a:avLst/>
          </a:prstGeom>
          <a:noFill/>
          <a:ln w="9525">
            <a:noFill/>
            <a:miter lim="800000"/>
            <a:headEnd/>
            <a:tailEnd/>
          </a:ln>
        </p:spPr>
      </p:pic>
      <p:pic>
        <p:nvPicPr>
          <p:cNvPr id="7" name="6 Imagen" descr="C:\Users\Maq-01\AppData\Local\Temp\Rar$DIa0.826\IMG-20180323-WA0011.jpg"/>
          <p:cNvPicPr/>
          <p:nvPr/>
        </p:nvPicPr>
        <p:blipFill>
          <a:blip r:embed="rId5" cstate="print"/>
          <a:srcRect/>
          <a:stretch>
            <a:fillRect/>
          </a:stretch>
        </p:blipFill>
        <p:spPr bwMode="auto">
          <a:xfrm>
            <a:off x="3093720" y="1322265"/>
            <a:ext cx="2656449" cy="2569797"/>
          </a:xfrm>
          <a:prstGeom prst="rect">
            <a:avLst/>
          </a:prstGeom>
          <a:noFill/>
          <a:ln w="9525">
            <a:noFill/>
            <a:miter lim="800000"/>
            <a:headEnd/>
            <a:tailEnd/>
          </a:ln>
        </p:spPr>
      </p:pic>
      <p:pic>
        <p:nvPicPr>
          <p:cNvPr id="8" name="7 Imagen" descr="C:\Users\Maq-01\AppData\Local\Temp\Rar$DIa0.951\IMG-20180323-WA0010.jpg"/>
          <p:cNvPicPr/>
          <p:nvPr/>
        </p:nvPicPr>
        <p:blipFill>
          <a:blip r:embed="rId6" cstate="print"/>
          <a:srcRect/>
          <a:stretch>
            <a:fillRect/>
          </a:stretch>
        </p:blipFill>
        <p:spPr bwMode="auto">
          <a:xfrm>
            <a:off x="1345588" y="3868617"/>
            <a:ext cx="2610950" cy="2731477"/>
          </a:xfrm>
          <a:prstGeom prst="rect">
            <a:avLst/>
          </a:prstGeom>
          <a:noFill/>
          <a:ln w="9525">
            <a:noFill/>
            <a:miter lim="800000"/>
            <a:headEnd/>
            <a:tailEnd/>
          </a:ln>
        </p:spPr>
      </p:pic>
      <p:pic>
        <p:nvPicPr>
          <p:cNvPr id="9" name="8 Imagen" descr="C:\Users\Maq-01\AppData\Local\Temp\Rar$DIa0.767\IMG-20180323-WA0012.jpg"/>
          <p:cNvPicPr/>
          <p:nvPr/>
        </p:nvPicPr>
        <p:blipFill>
          <a:blip r:embed="rId7" cstate="print"/>
          <a:srcRect/>
          <a:stretch>
            <a:fillRect/>
          </a:stretch>
        </p:blipFill>
        <p:spPr bwMode="auto">
          <a:xfrm rot="20659758">
            <a:off x="4728778" y="3717774"/>
            <a:ext cx="2350325" cy="2675329"/>
          </a:xfrm>
          <a:prstGeom prst="rect">
            <a:avLst/>
          </a:prstGeom>
          <a:noFill/>
          <a:ln w="9525">
            <a:noFill/>
            <a:miter lim="800000"/>
            <a:headEnd/>
            <a:tailEnd/>
          </a:ln>
        </p:spPr>
      </p:pic>
    </p:spTree>
    <p:extLst>
      <p:ext uri="{BB962C8B-B14F-4D97-AF65-F5344CB8AC3E}">
        <p14:creationId xmlns:p14="http://schemas.microsoft.com/office/powerpoint/2010/main" val="1715731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ormAutofit fontScale="90000"/>
          </a:bodyPr>
          <a:lstStyle/>
          <a:p>
            <a:r>
              <a:rPr lang="es-MX" dirty="0"/>
              <a:t>Producto 10</a:t>
            </a:r>
            <a:br>
              <a:rPr lang="es-MX" dirty="0"/>
            </a:br>
            <a:endParaRPr lang="es-MX" dirty="0"/>
          </a:p>
        </p:txBody>
      </p:sp>
      <p:pic>
        <p:nvPicPr>
          <p:cNvPr id="6146" name="Picture 2" descr="C:\Users\Preparatoria-Servici\Downloads\IMG_20180423_2137497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79" y="1417638"/>
            <a:ext cx="8153877" cy="457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701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Preparatoria-Servici\Downloads\IMG_20180423_2138045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67" y="1268760"/>
            <a:ext cx="8463405"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875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7384"/>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Preparatoria-Servici\Downloads\IMG_20180423_2138177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146" y="1412776"/>
            <a:ext cx="8034302" cy="451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02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emplate_presenter800x600.jpg"/>
          <p:cNvPicPr>
            <a:picLocks noChangeAspect="1"/>
          </p:cNvPicPr>
          <p:nvPr/>
        </p:nvPicPr>
        <p:blipFill>
          <a:blip r:embed="rId2" cstate="print"/>
          <a:srcRect/>
          <a:stretch>
            <a:fillRect/>
          </a:stretch>
        </p:blipFill>
        <p:spPr bwMode="auto">
          <a:xfrm>
            <a:off x="-11162" y="0"/>
            <a:ext cx="9166324" cy="6858000"/>
          </a:xfrm>
          <a:prstGeom prst="rect">
            <a:avLst/>
          </a:prstGeom>
          <a:noFill/>
          <a:ln w="12700" cap="flat" cmpd="sng">
            <a:noFill/>
            <a:prstDash val="solid"/>
            <a:miter lim="0"/>
            <a:headEnd type="none" w="med" len="med"/>
            <a:tailEnd type="none" w="med" len="med"/>
          </a:ln>
          <a:effectLst/>
        </p:spPr>
      </p:pic>
      <p:sp>
        <p:nvSpPr>
          <p:cNvPr id="5" name="4 Título"/>
          <p:cNvSpPr>
            <a:spLocks noGrp="1"/>
          </p:cNvSpPr>
          <p:nvPr>
            <p:ph type="title"/>
          </p:nvPr>
        </p:nvSpPr>
        <p:spPr>
          <a:xfrm>
            <a:off x="457200" y="773832"/>
            <a:ext cx="8229600" cy="1143000"/>
          </a:xfrm>
        </p:spPr>
        <p:txBody>
          <a:bodyPr/>
          <a:lstStyle/>
          <a:p>
            <a:r>
              <a:rPr lang="es-ES" dirty="0"/>
              <a:t>ÍNDICE</a:t>
            </a:r>
            <a:endParaRPr lang="es-MX" dirty="0"/>
          </a:p>
        </p:txBody>
      </p:sp>
      <p:sp>
        <p:nvSpPr>
          <p:cNvPr id="6" name="5 Marcador de contenido"/>
          <p:cNvSpPr>
            <a:spLocks noGrp="1"/>
          </p:cNvSpPr>
          <p:nvPr>
            <p:ph idx="1"/>
          </p:nvPr>
        </p:nvSpPr>
        <p:spPr/>
        <p:txBody>
          <a:bodyPr/>
          <a:lstStyle/>
          <a:p>
            <a:r>
              <a:rPr lang="es-ES" dirty="0"/>
              <a:t>APARTADOS</a:t>
            </a:r>
            <a:endParaRPr lang="es-MX" dirty="0"/>
          </a:p>
        </p:txBody>
      </p:sp>
      <p:sp>
        <p:nvSpPr>
          <p:cNvPr id="2" name="Rectángulo 1"/>
          <p:cNvSpPr/>
          <p:nvPr/>
        </p:nvSpPr>
        <p:spPr>
          <a:xfrm>
            <a:off x="395536" y="2155845"/>
            <a:ext cx="8424936" cy="2585323"/>
          </a:xfrm>
          <a:prstGeom prst="rect">
            <a:avLst/>
          </a:prstGeom>
        </p:spPr>
        <p:txBody>
          <a:bodyPr wrap="square">
            <a:spAutoFit/>
          </a:bodyPr>
          <a:lstStyle/>
          <a:p>
            <a:pPr>
              <a:spcBef>
                <a:spcPct val="0"/>
              </a:spcBef>
              <a:buSzTx/>
              <a:buFontTx/>
              <a:buNone/>
            </a:pPr>
            <a:r>
              <a:rPr lang="es-MX" altLang="es-MX" dirty="0">
                <a:solidFill>
                  <a:srgbClr val="585858"/>
                </a:solidFill>
                <a:latin typeface="Open Sans" charset="0"/>
              </a:rPr>
              <a:t>Productos generados en la primera sesión de trabajo.</a:t>
            </a:r>
          </a:p>
          <a:p>
            <a:pPr>
              <a:spcBef>
                <a:spcPct val="0"/>
              </a:spcBef>
              <a:buSzTx/>
              <a:buFontTx/>
              <a:buNone/>
            </a:pPr>
            <a:endParaRPr lang="es-MX" altLang="es-MX" dirty="0">
              <a:solidFill>
                <a:srgbClr val="585858"/>
              </a:solidFill>
              <a:latin typeface="Open Sans" charset="0"/>
            </a:endParaRPr>
          </a:p>
          <a:p>
            <a:pPr lvl="1" algn="just">
              <a:spcBef>
                <a:spcPct val="0"/>
              </a:spcBef>
            </a:pPr>
            <a:r>
              <a:rPr lang="es-MX" altLang="es-MX" dirty="0">
                <a:solidFill>
                  <a:srgbClr val="000000"/>
                </a:solidFill>
                <a:latin typeface="Open Sans" charset="0"/>
              </a:rPr>
              <a:t>1.</a:t>
            </a:r>
            <a:r>
              <a:rPr lang="es-MX" altLang="es-MX" b="1" dirty="0">
                <a:solidFill>
                  <a:srgbClr val="FC0D1B"/>
                </a:solidFill>
                <a:latin typeface="Open Sans" charset="0"/>
              </a:rPr>
              <a:t> </a:t>
            </a:r>
            <a:r>
              <a:rPr lang="es-MX" altLang="es-MX" b="1" dirty="0">
                <a:solidFill>
                  <a:srgbClr val="0070C0"/>
                </a:solidFill>
                <a:latin typeface="Open Sans" charset="0"/>
              </a:rPr>
              <a:t>Producto 1.</a:t>
            </a:r>
            <a:r>
              <a:rPr lang="es-MX" altLang="es-MX" b="1" dirty="0">
                <a:solidFill>
                  <a:srgbClr val="585858"/>
                </a:solidFill>
                <a:latin typeface="Open Sans" charset="0"/>
              </a:rPr>
              <a:t> C.A.I.A.C. Conclusiones Generales.</a:t>
            </a:r>
          </a:p>
          <a:p>
            <a:pPr lvl="1" algn="just">
              <a:spcBef>
                <a:spcPct val="0"/>
              </a:spcBef>
            </a:pPr>
            <a:endParaRPr lang="es-MX" altLang="es-MX" dirty="0">
              <a:solidFill>
                <a:srgbClr val="585858"/>
              </a:solidFill>
              <a:latin typeface="Open Sans" charset="0"/>
            </a:endParaRPr>
          </a:p>
          <a:p>
            <a:pPr lvl="1" algn="just">
              <a:spcBef>
                <a:spcPct val="0"/>
              </a:spcBef>
            </a:pPr>
            <a:r>
              <a:rPr lang="es-MX" altLang="es-MX" dirty="0">
                <a:solidFill>
                  <a:srgbClr val="000000"/>
                </a:solidFill>
                <a:latin typeface="Open Sans" charset="0"/>
              </a:rPr>
              <a:t>2.</a:t>
            </a:r>
            <a:r>
              <a:rPr lang="es-MX" altLang="es-MX" b="1" dirty="0">
                <a:solidFill>
                  <a:srgbClr val="FC0D1B"/>
                </a:solidFill>
                <a:latin typeface="Open Sans" charset="0"/>
              </a:rPr>
              <a:t> </a:t>
            </a:r>
            <a:r>
              <a:rPr lang="es-MX" altLang="es-MX" b="1" dirty="0">
                <a:solidFill>
                  <a:srgbClr val="0070C0"/>
                </a:solidFill>
                <a:latin typeface="Open Sans" charset="0"/>
              </a:rPr>
              <a:t>Producto 3.</a:t>
            </a:r>
            <a:r>
              <a:rPr lang="es-MX" altLang="es-MX" dirty="0">
                <a:solidFill>
                  <a:srgbClr val="585858"/>
                </a:solidFill>
                <a:latin typeface="Open Sans" charset="0"/>
              </a:rPr>
              <a:t> Fotografías de la sesión tomadas por los propios grupos y la persona asignada para tal fin.</a:t>
            </a:r>
          </a:p>
          <a:p>
            <a:pPr lvl="1" algn="just">
              <a:spcBef>
                <a:spcPct val="0"/>
              </a:spcBef>
            </a:pPr>
            <a:endParaRPr lang="es-MX" altLang="es-MX" dirty="0">
              <a:solidFill>
                <a:srgbClr val="585858"/>
              </a:solidFill>
              <a:latin typeface="Open Sans" charset="0"/>
            </a:endParaRPr>
          </a:p>
          <a:p>
            <a:pPr lvl="1" algn="just">
              <a:spcBef>
                <a:spcPct val="0"/>
              </a:spcBef>
            </a:pPr>
            <a:r>
              <a:rPr lang="es-MX" altLang="es-MX" b="1" dirty="0">
                <a:solidFill>
                  <a:srgbClr val="585858"/>
                </a:solidFill>
                <a:latin typeface="Open Sans" charset="0"/>
              </a:rPr>
              <a:t>5.b</a:t>
            </a:r>
            <a:r>
              <a:rPr lang="es-MX" altLang="es-MX" dirty="0">
                <a:solidFill>
                  <a:srgbClr val="585858"/>
                </a:solidFill>
                <a:latin typeface="Open Sans" charset="0"/>
              </a:rPr>
              <a:t> Organizador gráfico que muestre los contenidos y conceptos de todas las asignaturas involucradas  en el proyecto y su interrelación.</a:t>
            </a:r>
            <a:r>
              <a:rPr lang="es-MX" altLang="es-MX" b="1" dirty="0">
                <a:solidFill>
                  <a:srgbClr val="585858"/>
                </a:solidFill>
                <a:latin typeface="Open Sans" charset="0"/>
              </a:rPr>
              <a:t> (</a:t>
            </a:r>
            <a:r>
              <a:rPr lang="es-MX" altLang="es-MX" b="1" dirty="0">
                <a:solidFill>
                  <a:srgbClr val="0070C0"/>
                </a:solidFill>
                <a:latin typeface="Open Sans" charset="0"/>
              </a:rPr>
              <a:t>Producto 2.</a:t>
            </a:r>
            <a:r>
              <a:rPr lang="es-MX" altLang="es-MX" b="1" dirty="0">
                <a:solidFill>
                  <a:srgbClr val="585858"/>
                </a:solidFill>
                <a:latin typeface="Open Sans" charset="0"/>
              </a:rPr>
              <a:t>)</a:t>
            </a:r>
            <a:endParaRPr lang="es-MX" altLang="es-MX" dirty="0">
              <a:solidFill>
                <a:srgbClr val="585858"/>
              </a:solidFill>
              <a:latin typeface="Open Sans" charset="0"/>
            </a:endParaRPr>
          </a:p>
        </p:txBody>
      </p:sp>
    </p:spTree>
    <p:extLst>
      <p:ext uri="{BB962C8B-B14F-4D97-AF65-F5344CB8AC3E}">
        <p14:creationId xmlns:p14="http://schemas.microsoft.com/office/powerpoint/2010/main" val="3926373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99392"/>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Preparatoria-Servici\Downloads\IMG_20180423_213828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450" y="1417638"/>
            <a:ext cx="8164998" cy="458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146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Producto 11</a:t>
            </a:r>
          </a:p>
        </p:txBody>
      </p:sp>
      <p:sp>
        <p:nvSpPr>
          <p:cNvPr id="3" name="2 Marcador de contenido"/>
          <p:cNvSpPr>
            <a:spLocks noGrp="1"/>
          </p:cNvSpPr>
          <p:nvPr>
            <p:ph idx="1"/>
          </p:nvPr>
        </p:nvSpPr>
        <p:spPr/>
        <p:txBody>
          <a:bodyPr/>
          <a:lstStyle/>
          <a:p>
            <a:endParaRPr lang="es-MX" dirty="0"/>
          </a:p>
        </p:txBody>
      </p:sp>
      <p:pic>
        <p:nvPicPr>
          <p:cNvPr id="8194" name="Picture 2" descr="C:\Users\Preparatoria-Servici\Downloads\IMG_20180423_213835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79154" y="1340768"/>
            <a:ext cx="8613326" cy="4836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367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C:\Users\Preparatoria-Servici\Downloads\IMG_20180423_2138412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012" y="1124744"/>
            <a:ext cx="8675468" cy="4871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16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7384"/>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ormAutofit fontScale="90000"/>
          </a:bodyPr>
          <a:lstStyle/>
          <a:p>
            <a:r>
              <a:rPr lang="es-MX" sz="4000" dirty="0"/>
              <a:t>Planeador General</a:t>
            </a:r>
            <a:br>
              <a:rPr lang="es-MX" dirty="0"/>
            </a:br>
            <a:r>
              <a:rPr lang="es-MX" sz="3600" dirty="0"/>
              <a:t>Producto 12</a:t>
            </a:r>
            <a:endParaRPr lang="es-MX"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512394088"/>
              </p:ext>
            </p:extLst>
          </p:nvPr>
        </p:nvGraphicFramePr>
        <p:xfrm>
          <a:off x="457200" y="1600200"/>
          <a:ext cx="8229600" cy="44856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pPr algn="ctr"/>
                      <a:r>
                        <a:rPr lang="es-MX" baseline="0" dirty="0"/>
                        <a:t> FASE</a:t>
                      </a:r>
                      <a:endParaRPr lang="es-MX" dirty="0"/>
                    </a:p>
                  </a:txBody>
                  <a:tcPr/>
                </a:tc>
                <a:tc>
                  <a:txBody>
                    <a:bodyPr/>
                    <a:lstStyle/>
                    <a:p>
                      <a:pPr algn="ctr"/>
                      <a:r>
                        <a:rPr lang="es-MX" dirty="0"/>
                        <a:t>TÉCNICA</a:t>
                      </a:r>
                    </a:p>
                  </a:txBody>
                  <a:tcPr/>
                </a:tc>
                <a:tc>
                  <a:txBody>
                    <a:bodyPr/>
                    <a:lstStyle/>
                    <a:p>
                      <a:pPr algn="ctr"/>
                      <a:r>
                        <a:rPr lang="es-MX" dirty="0"/>
                        <a:t>INSTRUMENTO</a:t>
                      </a:r>
                    </a:p>
                  </a:txBody>
                  <a:tcPr/>
                </a:tc>
                <a:tc>
                  <a:txBody>
                    <a:bodyPr/>
                    <a:lstStyle/>
                    <a:p>
                      <a:pPr algn="ctr"/>
                      <a:r>
                        <a:rPr lang="es-MX" dirty="0"/>
                        <a:t>PRODUCTO</a:t>
                      </a:r>
                    </a:p>
                  </a:txBody>
                  <a:tcPr/>
                </a:tc>
                <a:tc>
                  <a:txBody>
                    <a:bodyPr/>
                    <a:lstStyle/>
                    <a:p>
                      <a:pPr algn="ctr"/>
                      <a:r>
                        <a:rPr lang="es-MX" dirty="0"/>
                        <a:t>TIEMPO</a:t>
                      </a:r>
                    </a:p>
                  </a:txBody>
                  <a:tcPr/>
                </a:tc>
                <a:extLst>
                  <a:ext uri="{0D108BD9-81ED-4DB2-BD59-A6C34878D82A}">
                    <a16:rowId xmlns:a16="http://schemas.microsoft.com/office/drawing/2014/main" val="10000"/>
                  </a:ext>
                </a:extLst>
              </a:tr>
              <a:tr h="370840">
                <a:tc rowSpan="5">
                  <a:txBody>
                    <a:bodyPr/>
                    <a:lstStyle/>
                    <a:p>
                      <a:pPr algn="ctr"/>
                      <a:r>
                        <a:rPr lang="es-MX" dirty="0"/>
                        <a:t>DIAGNÓSTICO</a:t>
                      </a:r>
                    </a:p>
                  </a:txBody>
                  <a:tcPr/>
                </a:tc>
                <a:tc>
                  <a:txBody>
                    <a:bodyPr/>
                    <a:lstStyle/>
                    <a:p>
                      <a:pPr marL="171450" indent="-171450" algn="ctr">
                        <a:buFont typeface="Arial" pitchFamily="34" charset="0"/>
                        <a:buChar char="•"/>
                      </a:pPr>
                      <a:r>
                        <a:rPr lang="es-MX" sz="1200" dirty="0"/>
                        <a:t>Pregunta detonadora</a:t>
                      </a:r>
                    </a:p>
                    <a:p>
                      <a:pPr marL="171450" indent="-171450" algn="ctr">
                        <a:buFont typeface="Arial" pitchFamily="34" charset="0"/>
                        <a:buChar char="•"/>
                      </a:pPr>
                      <a:r>
                        <a:rPr lang="es-MX" sz="1200" dirty="0"/>
                        <a:t>Documental</a:t>
                      </a:r>
                    </a:p>
                    <a:p>
                      <a:pPr marL="171450" indent="-171450" algn="ctr">
                        <a:buFont typeface="Arial" pitchFamily="34" charset="0"/>
                        <a:buChar char="•"/>
                      </a:pPr>
                      <a:r>
                        <a:rPr lang="es-MX" sz="1200" dirty="0"/>
                        <a:t>Anteproyecto</a:t>
                      </a:r>
                    </a:p>
                  </a:txBody>
                  <a:tcPr/>
                </a:tc>
                <a:tc>
                  <a:txBody>
                    <a:bodyPr/>
                    <a:lstStyle/>
                    <a:p>
                      <a:pPr algn="ctr"/>
                      <a:r>
                        <a:rPr lang="es-MX" sz="1200" dirty="0"/>
                        <a:t>Bibliotecas </a:t>
                      </a:r>
                    </a:p>
                    <a:p>
                      <a:pPr algn="ctr"/>
                      <a:r>
                        <a:rPr lang="es-MX" sz="1200" dirty="0"/>
                        <a:t> Internet</a:t>
                      </a:r>
                    </a:p>
                    <a:p>
                      <a:pPr algn="ctr"/>
                      <a:r>
                        <a:rPr lang="es-MX" sz="1200" dirty="0"/>
                        <a:t>Libros</a:t>
                      </a:r>
                    </a:p>
                    <a:p>
                      <a:pPr algn="ctr"/>
                      <a:r>
                        <a:rPr lang="es-MX" sz="1200" dirty="0"/>
                        <a:t>Lecturas</a:t>
                      </a:r>
                    </a:p>
                  </a:txBody>
                  <a:tcPr/>
                </a:tc>
                <a:tc>
                  <a:txBody>
                    <a:bodyPr/>
                    <a:lstStyle/>
                    <a:p>
                      <a:pPr algn="ctr"/>
                      <a:r>
                        <a:rPr lang="es-MX" sz="1200" dirty="0"/>
                        <a:t>Obtener información necesaria para el planteamiento del proyecto.</a:t>
                      </a:r>
                    </a:p>
                  </a:txBody>
                  <a:tcPr/>
                </a:tc>
                <a:tc>
                  <a:txBody>
                    <a:bodyPr/>
                    <a:lstStyle/>
                    <a:p>
                      <a:pPr algn="ctr"/>
                      <a:endParaRPr lang="es-MX" dirty="0"/>
                    </a:p>
                  </a:txBody>
                  <a:tcPr/>
                </a:tc>
                <a:extLst>
                  <a:ext uri="{0D108BD9-81ED-4DB2-BD59-A6C34878D82A}">
                    <a16:rowId xmlns:a16="http://schemas.microsoft.com/office/drawing/2014/main" val="10001"/>
                  </a:ext>
                </a:extLst>
              </a:tr>
              <a:tr h="370840">
                <a:tc vMerge="1">
                  <a:txBody>
                    <a:bodyPr/>
                    <a:lstStyle/>
                    <a:p>
                      <a:pPr algn="ctr"/>
                      <a:endParaRPr lang="es-MX" dirty="0"/>
                    </a:p>
                  </a:txBody>
                  <a:tcPr/>
                </a:tc>
                <a:tc>
                  <a:txBody>
                    <a:bodyPr/>
                    <a:lstStyle/>
                    <a:p>
                      <a:pPr algn="ctr"/>
                      <a:r>
                        <a:rPr lang="es-MX" sz="1200" dirty="0"/>
                        <a:t>Análisis</a:t>
                      </a:r>
                      <a:r>
                        <a:rPr lang="es-MX" sz="1200" baseline="0" dirty="0"/>
                        <a:t>  del Documental</a:t>
                      </a:r>
                      <a:endParaRPr lang="es-MX" sz="1200" dirty="0"/>
                    </a:p>
                  </a:txBody>
                  <a:tcPr/>
                </a:tc>
                <a:tc>
                  <a:txBody>
                    <a:bodyPr/>
                    <a:lstStyle/>
                    <a:p>
                      <a:pPr algn="ctr"/>
                      <a:r>
                        <a:rPr lang="es-MX" sz="1200" dirty="0"/>
                        <a:t>Análisis del contenido</a:t>
                      </a:r>
                    </a:p>
                  </a:txBody>
                  <a:tcPr/>
                </a:tc>
                <a:tc>
                  <a:txBody>
                    <a:bodyPr/>
                    <a:lstStyle/>
                    <a:p>
                      <a:pPr algn="ctr"/>
                      <a:r>
                        <a:rPr lang="es-MX" sz="1200" dirty="0"/>
                        <a:t>Revisión</a:t>
                      </a:r>
                      <a:r>
                        <a:rPr lang="es-MX" sz="1200" baseline="0" dirty="0"/>
                        <a:t> enfocada a la aprobación del proyecto</a:t>
                      </a:r>
                      <a:endParaRPr lang="es-MX" sz="1200" dirty="0"/>
                    </a:p>
                  </a:txBody>
                  <a:tcPr/>
                </a:tc>
                <a:tc>
                  <a:txBody>
                    <a:bodyPr/>
                    <a:lstStyle/>
                    <a:p>
                      <a:pPr algn="ctr"/>
                      <a:endParaRPr lang="es-MX" dirty="0"/>
                    </a:p>
                  </a:txBody>
                  <a:tcPr/>
                </a:tc>
                <a:extLst>
                  <a:ext uri="{0D108BD9-81ED-4DB2-BD59-A6C34878D82A}">
                    <a16:rowId xmlns:a16="http://schemas.microsoft.com/office/drawing/2014/main" val="10002"/>
                  </a:ext>
                </a:extLst>
              </a:tr>
              <a:tr h="370840">
                <a:tc vMerge="1">
                  <a:txBody>
                    <a:bodyPr/>
                    <a:lstStyle/>
                    <a:p>
                      <a:pPr algn="ctr"/>
                      <a:endParaRPr lang="es-MX" dirty="0"/>
                    </a:p>
                  </a:txBody>
                  <a:tcPr/>
                </a:tc>
                <a:tc>
                  <a:txBody>
                    <a:bodyPr/>
                    <a:lstStyle/>
                    <a:p>
                      <a:pPr algn="ctr"/>
                      <a:r>
                        <a:rPr lang="es-MX" sz="1200" dirty="0"/>
                        <a:t>Entrevista</a:t>
                      </a:r>
                    </a:p>
                  </a:txBody>
                  <a:tcPr/>
                </a:tc>
                <a:tc>
                  <a:txBody>
                    <a:bodyPr/>
                    <a:lstStyle/>
                    <a:p>
                      <a:pPr algn="ctr"/>
                      <a:r>
                        <a:rPr lang="es-MX" sz="1200" dirty="0"/>
                        <a:t>Cuestionario</a:t>
                      </a:r>
                      <a:r>
                        <a:rPr lang="es-MX" sz="1200" baseline="0" dirty="0"/>
                        <a:t> dirigido a un : Ing. Industrial, </a:t>
                      </a:r>
                    </a:p>
                    <a:p>
                      <a:pPr algn="ctr"/>
                      <a:r>
                        <a:rPr lang="es-MX" sz="1200" baseline="0" dirty="0"/>
                        <a:t>Ing. Químico,</a:t>
                      </a:r>
                    </a:p>
                    <a:p>
                      <a:pPr algn="ctr"/>
                      <a:r>
                        <a:rPr lang="es-MX" sz="1200" baseline="0" dirty="0"/>
                        <a:t>Químico, etc </a:t>
                      </a:r>
                      <a:endParaRPr lang="es-MX" sz="1200" dirty="0"/>
                    </a:p>
                  </a:txBody>
                  <a:tcPr/>
                </a:tc>
                <a:tc>
                  <a:txBody>
                    <a:bodyPr/>
                    <a:lstStyle/>
                    <a:p>
                      <a:pPr algn="ctr"/>
                      <a:r>
                        <a:rPr lang="es-MX" sz="1200" dirty="0"/>
                        <a:t>Información para el diseño del prototipo</a:t>
                      </a:r>
                    </a:p>
                  </a:txBody>
                  <a:tcPr/>
                </a:tc>
                <a:tc>
                  <a:txBody>
                    <a:bodyPr/>
                    <a:lstStyle/>
                    <a:p>
                      <a:pPr algn="ctr"/>
                      <a:endParaRPr lang="es-MX" dirty="0"/>
                    </a:p>
                  </a:txBody>
                  <a:tcPr/>
                </a:tc>
                <a:extLst>
                  <a:ext uri="{0D108BD9-81ED-4DB2-BD59-A6C34878D82A}">
                    <a16:rowId xmlns:a16="http://schemas.microsoft.com/office/drawing/2014/main" val="10003"/>
                  </a:ext>
                </a:extLst>
              </a:tr>
              <a:tr h="370840">
                <a:tc vMerge="1">
                  <a:txBody>
                    <a:bodyPr/>
                    <a:lstStyle/>
                    <a:p>
                      <a:pPr algn="ctr"/>
                      <a:endParaRPr lang="es-MX" dirty="0"/>
                    </a:p>
                  </a:txBody>
                  <a:tcPr/>
                </a:tc>
                <a:tc>
                  <a:txBody>
                    <a:bodyPr/>
                    <a:lstStyle/>
                    <a:p>
                      <a:pPr algn="ctr"/>
                      <a:r>
                        <a:rPr lang="es-MX" sz="1200" dirty="0"/>
                        <a:t>Investigación </a:t>
                      </a:r>
                    </a:p>
                    <a:p>
                      <a:pPr algn="ctr"/>
                      <a:r>
                        <a:rPr lang="es-MX" sz="1200" dirty="0"/>
                        <a:t>Del Proyecto</a:t>
                      </a:r>
                    </a:p>
                  </a:txBody>
                  <a:tcPr/>
                </a:tc>
                <a:tc>
                  <a:txBody>
                    <a:bodyPr/>
                    <a:lstStyle/>
                    <a:p>
                      <a:pPr algn="ctr"/>
                      <a:r>
                        <a:rPr lang="es-MX" sz="1200" dirty="0"/>
                        <a:t>Internet</a:t>
                      </a:r>
                    </a:p>
                    <a:p>
                      <a:pPr algn="ctr"/>
                      <a:r>
                        <a:rPr lang="es-MX" sz="1200" dirty="0"/>
                        <a:t>Libros</a:t>
                      </a:r>
                    </a:p>
                  </a:txBody>
                  <a:tcPr/>
                </a:tc>
                <a:tc>
                  <a:txBody>
                    <a:bodyPr/>
                    <a:lstStyle/>
                    <a:p>
                      <a:pPr algn="ctr"/>
                      <a:r>
                        <a:rPr lang="es-MX" sz="1200" dirty="0"/>
                        <a:t>Información complementaria</a:t>
                      </a:r>
                      <a:r>
                        <a:rPr lang="es-MX" sz="1200" baseline="0" dirty="0"/>
                        <a:t> para la ejecución del proyecto</a:t>
                      </a:r>
                      <a:endParaRPr lang="es-MX" sz="1200" dirty="0"/>
                    </a:p>
                  </a:txBody>
                  <a:tcPr/>
                </a:tc>
                <a:tc>
                  <a:txBody>
                    <a:bodyPr/>
                    <a:lstStyle/>
                    <a:p>
                      <a:pPr algn="ctr"/>
                      <a:endParaRPr lang="es-MX" dirty="0"/>
                    </a:p>
                  </a:txBody>
                  <a:tcPr/>
                </a:tc>
                <a:extLst>
                  <a:ext uri="{0D108BD9-81ED-4DB2-BD59-A6C34878D82A}">
                    <a16:rowId xmlns:a16="http://schemas.microsoft.com/office/drawing/2014/main" val="10004"/>
                  </a:ext>
                </a:extLst>
              </a:tr>
              <a:tr h="370840">
                <a:tc vMerge="1">
                  <a:txBody>
                    <a:bodyPr/>
                    <a:lstStyle/>
                    <a:p>
                      <a:pPr algn="ctr"/>
                      <a:endParaRPr lang="es-MX" dirty="0"/>
                    </a:p>
                  </a:txBody>
                  <a:tcPr/>
                </a:tc>
                <a:tc>
                  <a:txBody>
                    <a:bodyPr/>
                    <a:lstStyle/>
                    <a:p>
                      <a:pPr algn="ctr"/>
                      <a:r>
                        <a:rPr lang="es-MX" sz="1200" dirty="0"/>
                        <a:t>Considerar</a:t>
                      </a:r>
                      <a:r>
                        <a:rPr lang="es-MX" sz="1200" baseline="0" dirty="0"/>
                        <a:t> puntos de Vista</a:t>
                      </a:r>
                      <a:endParaRPr lang="es-MX" sz="1200" dirty="0"/>
                    </a:p>
                  </a:txBody>
                  <a:tcPr/>
                </a:tc>
                <a:tc>
                  <a:txBody>
                    <a:bodyPr/>
                    <a:lstStyle/>
                    <a:p>
                      <a:pPr algn="ctr"/>
                      <a:r>
                        <a:rPr lang="es-MX" sz="1200" dirty="0"/>
                        <a:t>Informe dirigido a los adolescentes</a:t>
                      </a:r>
                    </a:p>
                  </a:txBody>
                  <a:tcPr/>
                </a:tc>
                <a:tc>
                  <a:txBody>
                    <a:bodyPr/>
                    <a:lstStyle/>
                    <a:p>
                      <a:pPr algn="ctr"/>
                      <a:r>
                        <a:rPr lang="es-MX" sz="1200" dirty="0"/>
                        <a:t>Revisión del planteamiento del marco teórico, marco conceptual y propuesta</a:t>
                      </a:r>
                      <a:r>
                        <a:rPr lang="es-MX" sz="1200" baseline="0" dirty="0"/>
                        <a:t> del proyecto</a:t>
                      </a:r>
                      <a:endParaRPr lang="es-MX" sz="1200" dirty="0"/>
                    </a:p>
                  </a:txBody>
                  <a:tcPr/>
                </a:tc>
                <a:tc>
                  <a:txBody>
                    <a:bodyPr/>
                    <a:lstStyle/>
                    <a:p>
                      <a:pPr algn="ctr"/>
                      <a:endParaRPr lang="es-MX"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58251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7384"/>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Planeador General</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309899569"/>
              </p:ext>
            </p:extLst>
          </p:nvPr>
        </p:nvGraphicFramePr>
        <p:xfrm>
          <a:off x="457200" y="1600200"/>
          <a:ext cx="8229600" cy="37592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gn="ctr"/>
                      <a:r>
                        <a:rPr lang="es-MX" dirty="0"/>
                        <a:t>FASE</a:t>
                      </a:r>
                    </a:p>
                  </a:txBody>
                  <a:tcPr/>
                </a:tc>
                <a:tc>
                  <a:txBody>
                    <a:bodyPr/>
                    <a:lstStyle/>
                    <a:p>
                      <a:pPr algn="ctr"/>
                      <a:r>
                        <a:rPr lang="es-MX" dirty="0"/>
                        <a:t>TÉCNICA</a:t>
                      </a:r>
                    </a:p>
                  </a:txBody>
                  <a:tcPr/>
                </a:tc>
                <a:tc>
                  <a:txBody>
                    <a:bodyPr/>
                    <a:lstStyle/>
                    <a:p>
                      <a:pPr algn="ctr"/>
                      <a:r>
                        <a:rPr lang="es-MX" dirty="0"/>
                        <a:t>INSTRUMENTO</a:t>
                      </a:r>
                    </a:p>
                  </a:txBody>
                  <a:tcPr/>
                </a:tc>
                <a:tc>
                  <a:txBody>
                    <a:bodyPr/>
                    <a:lstStyle/>
                    <a:p>
                      <a:pPr algn="ctr"/>
                      <a:r>
                        <a:rPr lang="es-MX" dirty="0"/>
                        <a:t>TIEMPO</a:t>
                      </a:r>
                    </a:p>
                  </a:txBody>
                  <a:tcPr/>
                </a:tc>
                <a:extLst>
                  <a:ext uri="{0D108BD9-81ED-4DB2-BD59-A6C34878D82A}">
                    <a16:rowId xmlns:a16="http://schemas.microsoft.com/office/drawing/2014/main" val="10000"/>
                  </a:ext>
                </a:extLst>
              </a:tr>
              <a:tr h="370840">
                <a:tc rowSpan="6">
                  <a:txBody>
                    <a:bodyPr/>
                    <a:lstStyle/>
                    <a:p>
                      <a:pPr algn="ctr"/>
                      <a:r>
                        <a:rPr lang="es-MX" dirty="0"/>
                        <a:t>FORMATIVA</a:t>
                      </a:r>
                    </a:p>
                  </a:txBody>
                  <a:tcPr/>
                </a:tc>
                <a:tc>
                  <a:txBody>
                    <a:bodyPr/>
                    <a:lstStyle/>
                    <a:p>
                      <a:pPr algn="ctr"/>
                      <a:r>
                        <a:rPr lang="es-MX" sz="1400" dirty="0"/>
                        <a:t>Encuesta</a:t>
                      </a:r>
                    </a:p>
                  </a:txBody>
                  <a:tcPr/>
                </a:tc>
                <a:tc>
                  <a:txBody>
                    <a:bodyPr/>
                    <a:lstStyle/>
                    <a:p>
                      <a:pPr algn="ctr"/>
                      <a:r>
                        <a:rPr lang="es-MX" sz="1400" dirty="0"/>
                        <a:t>Cuestionario dirigido</a:t>
                      </a:r>
                      <a:r>
                        <a:rPr lang="es-MX" sz="1400" baseline="0" dirty="0"/>
                        <a:t> a la comunidad</a:t>
                      </a:r>
                      <a:endParaRPr lang="es-MX" sz="1400" dirty="0"/>
                    </a:p>
                  </a:txBody>
                  <a:tcPr/>
                </a:tc>
                <a:tc>
                  <a:txBody>
                    <a:bodyPr/>
                    <a:lstStyle/>
                    <a:p>
                      <a:pPr algn="ctr"/>
                      <a:endParaRPr lang="es-MX" dirty="0"/>
                    </a:p>
                  </a:txBody>
                  <a:tcPr/>
                </a:tc>
                <a:extLst>
                  <a:ext uri="{0D108BD9-81ED-4DB2-BD59-A6C34878D82A}">
                    <a16:rowId xmlns:a16="http://schemas.microsoft.com/office/drawing/2014/main" val="10001"/>
                  </a:ext>
                </a:extLst>
              </a:tr>
              <a:tr h="370840">
                <a:tc vMerge="1">
                  <a:txBody>
                    <a:bodyPr/>
                    <a:lstStyle/>
                    <a:p>
                      <a:pPr algn="ctr"/>
                      <a:endParaRPr lang="es-MX" dirty="0"/>
                    </a:p>
                  </a:txBody>
                  <a:tcPr/>
                </a:tc>
                <a:tc>
                  <a:txBody>
                    <a:bodyPr/>
                    <a:lstStyle/>
                    <a:p>
                      <a:pPr algn="ctr"/>
                      <a:r>
                        <a:rPr lang="es-MX" sz="1400" dirty="0"/>
                        <a:t>Análisis</a:t>
                      </a:r>
                    </a:p>
                  </a:txBody>
                  <a:tcPr/>
                </a:tc>
                <a:tc>
                  <a:txBody>
                    <a:bodyPr/>
                    <a:lstStyle/>
                    <a:p>
                      <a:pPr algn="ctr"/>
                      <a:r>
                        <a:rPr lang="es-MX" sz="1400" dirty="0"/>
                        <a:t>Tabulación de las Encuestas realizadas</a:t>
                      </a:r>
                    </a:p>
                  </a:txBody>
                  <a:tcPr/>
                </a:tc>
                <a:tc>
                  <a:txBody>
                    <a:bodyPr/>
                    <a:lstStyle/>
                    <a:p>
                      <a:pPr algn="ctr"/>
                      <a:endParaRPr lang="es-MX" dirty="0"/>
                    </a:p>
                  </a:txBody>
                  <a:tcPr/>
                </a:tc>
                <a:extLst>
                  <a:ext uri="{0D108BD9-81ED-4DB2-BD59-A6C34878D82A}">
                    <a16:rowId xmlns:a16="http://schemas.microsoft.com/office/drawing/2014/main" val="10002"/>
                  </a:ext>
                </a:extLst>
              </a:tr>
              <a:tr h="370840">
                <a:tc vMerge="1">
                  <a:txBody>
                    <a:bodyPr/>
                    <a:lstStyle/>
                    <a:p>
                      <a:pPr algn="ctr"/>
                      <a:endParaRPr lang="es-MX" dirty="0"/>
                    </a:p>
                  </a:txBody>
                  <a:tcPr/>
                </a:tc>
                <a:tc>
                  <a:txBody>
                    <a:bodyPr/>
                    <a:lstStyle/>
                    <a:p>
                      <a:pPr algn="ctr"/>
                      <a:r>
                        <a:rPr lang="es-MX" sz="1400" dirty="0"/>
                        <a:t>Considerar puntos de vista del Anteproyecto</a:t>
                      </a:r>
                    </a:p>
                  </a:txBody>
                  <a:tcPr/>
                </a:tc>
                <a:tc>
                  <a:txBody>
                    <a:bodyPr/>
                    <a:lstStyle/>
                    <a:p>
                      <a:pPr algn="ctr"/>
                      <a:r>
                        <a:rPr lang="es-MX" sz="1400" dirty="0"/>
                        <a:t>Informe dirigido a los docentes</a:t>
                      </a:r>
                    </a:p>
                  </a:txBody>
                  <a:tcPr/>
                </a:tc>
                <a:tc>
                  <a:txBody>
                    <a:bodyPr/>
                    <a:lstStyle/>
                    <a:p>
                      <a:pPr algn="ctr"/>
                      <a:endParaRPr lang="es-MX" dirty="0"/>
                    </a:p>
                  </a:txBody>
                  <a:tcPr/>
                </a:tc>
                <a:extLst>
                  <a:ext uri="{0D108BD9-81ED-4DB2-BD59-A6C34878D82A}">
                    <a16:rowId xmlns:a16="http://schemas.microsoft.com/office/drawing/2014/main" val="10003"/>
                  </a:ext>
                </a:extLst>
              </a:tr>
              <a:tr h="370840">
                <a:tc vMerge="1">
                  <a:txBody>
                    <a:bodyPr/>
                    <a:lstStyle/>
                    <a:p>
                      <a:pPr algn="ctr"/>
                      <a:endParaRPr lang="es-MX" dirty="0"/>
                    </a:p>
                  </a:txBody>
                  <a:tcPr/>
                </a:tc>
                <a:tc>
                  <a:txBody>
                    <a:bodyPr/>
                    <a:lstStyle/>
                    <a:p>
                      <a:pPr algn="ctr"/>
                      <a:r>
                        <a:rPr lang="es-MX" sz="1400" dirty="0"/>
                        <a:t>Investigación</a:t>
                      </a:r>
                    </a:p>
                    <a:p>
                      <a:pPr algn="ctr"/>
                      <a:r>
                        <a:rPr lang="es-MX" sz="1400" dirty="0"/>
                        <a:t>Seminario</a:t>
                      </a:r>
                      <a:r>
                        <a:rPr lang="es-MX" sz="1400" baseline="0" dirty="0"/>
                        <a:t> de Ingeniería</a:t>
                      </a:r>
                      <a:endParaRPr lang="es-MX" sz="1400" dirty="0"/>
                    </a:p>
                  </a:txBody>
                  <a:tcPr/>
                </a:tc>
                <a:tc>
                  <a:txBody>
                    <a:bodyPr/>
                    <a:lstStyle/>
                    <a:p>
                      <a:pPr algn="ctr"/>
                      <a:r>
                        <a:rPr lang="es-MX" sz="1400" dirty="0"/>
                        <a:t>Internet</a:t>
                      </a:r>
                    </a:p>
                    <a:p>
                      <a:pPr algn="ctr"/>
                      <a:r>
                        <a:rPr lang="es-MX" sz="1400" dirty="0"/>
                        <a:t>Bibliotecas</a:t>
                      </a:r>
                    </a:p>
                    <a:p>
                      <a:pPr algn="ctr"/>
                      <a:r>
                        <a:rPr lang="es-MX" sz="1400" dirty="0"/>
                        <a:t>Hojas con Preguntas</a:t>
                      </a:r>
                    </a:p>
                  </a:txBody>
                  <a:tcPr/>
                </a:tc>
                <a:tc>
                  <a:txBody>
                    <a:bodyPr/>
                    <a:lstStyle/>
                    <a:p>
                      <a:pPr algn="ctr"/>
                      <a:endParaRPr lang="es-MX" dirty="0"/>
                    </a:p>
                  </a:txBody>
                  <a:tcPr/>
                </a:tc>
                <a:extLst>
                  <a:ext uri="{0D108BD9-81ED-4DB2-BD59-A6C34878D82A}">
                    <a16:rowId xmlns:a16="http://schemas.microsoft.com/office/drawing/2014/main" val="10004"/>
                  </a:ext>
                </a:extLst>
              </a:tr>
              <a:tr h="370840">
                <a:tc vMerge="1">
                  <a:txBody>
                    <a:bodyPr/>
                    <a:lstStyle/>
                    <a:p>
                      <a:pPr algn="ctr"/>
                      <a:endParaRPr lang="es-MX" dirty="0"/>
                    </a:p>
                  </a:txBody>
                  <a:tcPr/>
                </a:tc>
                <a:tc>
                  <a:txBody>
                    <a:bodyPr/>
                    <a:lstStyle/>
                    <a:p>
                      <a:pPr algn="ctr"/>
                      <a:r>
                        <a:rPr lang="es-MX" sz="1400" dirty="0"/>
                        <a:t>Investigación</a:t>
                      </a:r>
                    </a:p>
                    <a:p>
                      <a:pPr algn="ctr"/>
                      <a:r>
                        <a:rPr lang="es-MX" sz="1400" dirty="0"/>
                        <a:t>Seminario de Energéticos</a:t>
                      </a:r>
                    </a:p>
                  </a:txBody>
                  <a:tcPr/>
                </a:tc>
                <a:tc>
                  <a:txBody>
                    <a:bodyPr/>
                    <a:lstStyle/>
                    <a:p>
                      <a:pPr algn="ctr"/>
                      <a:r>
                        <a:rPr lang="es-MX" sz="1400" dirty="0"/>
                        <a:t>Internet</a:t>
                      </a:r>
                    </a:p>
                    <a:p>
                      <a:pPr algn="ctr"/>
                      <a:r>
                        <a:rPr lang="es-MX" sz="1400" dirty="0"/>
                        <a:t>Bibliotecas</a:t>
                      </a:r>
                    </a:p>
                    <a:p>
                      <a:pPr algn="ctr"/>
                      <a:r>
                        <a:rPr lang="es-MX" sz="1400" dirty="0"/>
                        <a:t>Hojas con Preguntas</a:t>
                      </a:r>
                    </a:p>
                  </a:txBody>
                  <a:tcPr/>
                </a:tc>
                <a:tc>
                  <a:txBody>
                    <a:bodyPr/>
                    <a:lstStyle/>
                    <a:p>
                      <a:pPr algn="ctr"/>
                      <a:endParaRPr lang="es-MX" dirty="0"/>
                    </a:p>
                  </a:txBody>
                  <a:tcPr/>
                </a:tc>
                <a:extLst>
                  <a:ext uri="{0D108BD9-81ED-4DB2-BD59-A6C34878D82A}">
                    <a16:rowId xmlns:a16="http://schemas.microsoft.com/office/drawing/2014/main" val="10005"/>
                  </a:ext>
                </a:extLst>
              </a:tr>
              <a:tr h="370840">
                <a:tc vMerge="1">
                  <a:txBody>
                    <a:bodyPr/>
                    <a:lstStyle/>
                    <a:p>
                      <a:pPr algn="ctr"/>
                      <a:endParaRPr lang="es-MX" dirty="0"/>
                    </a:p>
                  </a:txBody>
                  <a:tcPr/>
                </a:tc>
                <a:tc>
                  <a:txBody>
                    <a:bodyPr/>
                    <a:lstStyle/>
                    <a:p>
                      <a:pPr algn="ctr"/>
                      <a:endParaRPr lang="es-MX" sz="1400" dirty="0"/>
                    </a:p>
                  </a:txBody>
                  <a:tcPr/>
                </a:tc>
                <a:tc>
                  <a:txBody>
                    <a:bodyPr/>
                    <a:lstStyle/>
                    <a:p>
                      <a:pPr algn="ctr"/>
                      <a:endParaRPr lang="es-MX" sz="1400" dirty="0"/>
                    </a:p>
                  </a:txBody>
                  <a:tcPr/>
                </a:tc>
                <a:tc>
                  <a:txBody>
                    <a:bodyPr/>
                    <a:lstStyle/>
                    <a:p>
                      <a:pPr algn="ctr"/>
                      <a:endParaRPr lang="es-MX"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5716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Planeador General</a:t>
            </a:r>
          </a:p>
        </p:txBody>
      </p:sp>
      <p:graphicFrame>
        <p:nvGraphicFramePr>
          <p:cNvPr id="5" name="4 Marcador de contenido"/>
          <p:cNvGraphicFramePr>
            <a:graphicFrameLocks noGrp="1"/>
          </p:cNvGraphicFramePr>
          <p:nvPr>
            <p:ph idx="1"/>
            <p:extLst/>
          </p:nvPr>
        </p:nvGraphicFramePr>
        <p:xfrm>
          <a:off x="457200" y="1600200"/>
          <a:ext cx="8229600" cy="162052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s-MX" dirty="0"/>
                        <a:t>FASE</a:t>
                      </a:r>
                    </a:p>
                  </a:txBody>
                  <a:tcPr/>
                </a:tc>
                <a:tc>
                  <a:txBody>
                    <a:bodyPr/>
                    <a:lstStyle/>
                    <a:p>
                      <a:r>
                        <a:rPr lang="es-MX" dirty="0"/>
                        <a:t>TÉCNICA</a:t>
                      </a:r>
                    </a:p>
                  </a:txBody>
                  <a:tcPr/>
                </a:tc>
                <a:tc>
                  <a:txBody>
                    <a:bodyPr/>
                    <a:lstStyle/>
                    <a:p>
                      <a:r>
                        <a:rPr lang="es-MX" dirty="0"/>
                        <a:t>INSTRUMENTO</a:t>
                      </a:r>
                    </a:p>
                  </a:txBody>
                  <a:tcPr/>
                </a:tc>
                <a:tc>
                  <a:txBody>
                    <a:bodyPr/>
                    <a:lstStyle/>
                    <a:p>
                      <a:r>
                        <a:rPr lang="es-MX" dirty="0"/>
                        <a:t>PRODUCTO</a:t>
                      </a:r>
                    </a:p>
                  </a:txBody>
                  <a:tcPr/>
                </a:tc>
                <a:tc>
                  <a:txBody>
                    <a:bodyPr/>
                    <a:lstStyle/>
                    <a:p>
                      <a:r>
                        <a:rPr lang="es-MX" dirty="0"/>
                        <a:t>TIEMPO</a:t>
                      </a:r>
                    </a:p>
                  </a:txBody>
                  <a:tcPr/>
                </a:tc>
                <a:extLst>
                  <a:ext uri="{0D108BD9-81ED-4DB2-BD59-A6C34878D82A}">
                    <a16:rowId xmlns:a16="http://schemas.microsoft.com/office/drawing/2014/main" val="10000"/>
                  </a:ext>
                </a:extLst>
              </a:tr>
              <a:tr h="370840">
                <a:tc rowSpan="2">
                  <a:txBody>
                    <a:bodyPr/>
                    <a:lstStyle/>
                    <a:p>
                      <a:pPr algn="ctr"/>
                      <a:r>
                        <a:rPr lang="es-MX" dirty="0"/>
                        <a:t>SUMATIVA</a:t>
                      </a:r>
                    </a:p>
                  </a:txBody>
                  <a:tcPr/>
                </a:tc>
                <a:tc>
                  <a:txBody>
                    <a:bodyPr/>
                    <a:lstStyle/>
                    <a:p>
                      <a:pPr algn="ctr"/>
                      <a:r>
                        <a:rPr lang="es-MX" sz="1400" dirty="0"/>
                        <a:t>Pruebas</a:t>
                      </a:r>
                    </a:p>
                  </a:txBody>
                  <a:tcPr/>
                </a:tc>
                <a:tc>
                  <a:txBody>
                    <a:bodyPr/>
                    <a:lstStyle/>
                    <a:p>
                      <a:pPr algn="ctr"/>
                      <a:r>
                        <a:rPr lang="es-MX" sz="1400" dirty="0"/>
                        <a:t>Prototipo diseñado</a:t>
                      </a:r>
                      <a:r>
                        <a:rPr lang="es-MX" sz="1400" baseline="0" dirty="0"/>
                        <a:t> y construido</a:t>
                      </a:r>
                      <a:endParaRPr lang="es-MX" sz="1400" dirty="0"/>
                    </a:p>
                  </a:txBody>
                  <a:tcPr/>
                </a:tc>
                <a:tc>
                  <a:txBody>
                    <a:bodyPr/>
                    <a:lstStyle/>
                    <a:p>
                      <a:pPr algn="ctr"/>
                      <a:r>
                        <a:rPr lang="es-MX" sz="1400" dirty="0"/>
                        <a:t>Verificar el funcionamiento del prototipo</a:t>
                      </a:r>
                    </a:p>
                  </a:txBody>
                  <a:tcPr/>
                </a:tc>
                <a:tc>
                  <a:txBody>
                    <a:bodyPr/>
                    <a:lstStyle/>
                    <a:p>
                      <a:pPr algn="ctr"/>
                      <a:endParaRPr lang="es-MX" dirty="0"/>
                    </a:p>
                  </a:txBody>
                  <a:tcPr/>
                </a:tc>
                <a:extLst>
                  <a:ext uri="{0D108BD9-81ED-4DB2-BD59-A6C34878D82A}">
                    <a16:rowId xmlns:a16="http://schemas.microsoft.com/office/drawing/2014/main" val="10001"/>
                  </a:ext>
                </a:extLst>
              </a:tr>
              <a:tr h="370840">
                <a:tc vMerge="1">
                  <a:txBody>
                    <a:bodyPr/>
                    <a:lstStyle/>
                    <a:p>
                      <a:endParaRPr lang="es-MX" dirty="0"/>
                    </a:p>
                  </a:txBody>
                  <a:tcPr/>
                </a:tc>
                <a:tc>
                  <a:txBody>
                    <a:bodyPr/>
                    <a:lstStyle/>
                    <a:p>
                      <a:pPr algn="ctr"/>
                      <a:r>
                        <a:rPr lang="es-MX" sz="1400" dirty="0"/>
                        <a:t>Presentación</a:t>
                      </a:r>
                    </a:p>
                  </a:txBody>
                  <a:tcPr/>
                </a:tc>
                <a:tc>
                  <a:txBody>
                    <a:bodyPr/>
                    <a:lstStyle/>
                    <a:p>
                      <a:pPr algn="ctr"/>
                      <a:r>
                        <a:rPr lang="es-MX" sz="1400" dirty="0"/>
                        <a:t>Diapositivas</a:t>
                      </a:r>
                    </a:p>
                  </a:txBody>
                  <a:tcPr/>
                </a:tc>
                <a:tc>
                  <a:txBody>
                    <a:bodyPr/>
                    <a:lstStyle/>
                    <a:p>
                      <a:pPr algn="ctr"/>
                      <a:r>
                        <a:rPr lang="es-MX" sz="1400" dirty="0"/>
                        <a:t>Dar a conocer el proyecto</a:t>
                      </a:r>
                    </a:p>
                  </a:txBody>
                  <a:tcPr/>
                </a:tc>
                <a:tc>
                  <a:txBody>
                    <a:bodyPr/>
                    <a:lstStyle/>
                    <a:p>
                      <a:pPr algn="ctr"/>
                      <a:endParaRPr lang="es-MX"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00504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Plan de Trabajo</a:t>
            </a:r>
          </a:p>
        </p:txBody>
      </p:sp>
      <p:graphicFrame>
        <p:nvGraphicFramePr>
          <p:cNvPr id="5" name="4 Marcador de contenido"/>
          <p:cNvGraphicFramePr>
            <a:graphicFrameLocks noGrp="1"/>
          </p:cNvGraphicFramePr>
          <p:nvPr>
            <p:ph idx="1"/>
            <p:extLst/>
          </p:nvPr>
        </p:nvGraphicFramePr>
        <p:xfrm>
          <a:off x="457200" y="1600200"/>
          <a:ext cx="8229600" cy="4439920"/>
        </p:xfrm>
        <a:graphic>
          <a:graphicData uri="http://schemas.openxmlformats.org/drawingml/2006/table">
            <a:tbl>
              <a:tblPr firstRow="1" bandRow="1">
                <a:tableStyleId>{073A0DAA-6AF3-43AB-8588-CEC1D06C72B9}</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0840">
                <a:tc gridSpan="6">
                  <a:txBody>
                    <a:bodyPr/>
                    <a:lstStyle/>
                    <a:p>
                      <a:r>
                        <a:rPr lang="es-MX" sz="1400" dirty="0"/>
                        <a:t>FASE</a:t>
                      </a:r>
                      <a:r>
                        <a:rPr lang="es-MX" sz="1400" baseline="0" dirty="0"/>
                        <a:t> / ACTIVIDAD 1 : DIAGNÓSTICO</a:t>
                      </a:r>
                      <a:endParaRPr lang="es-MX" sz="14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0840">
                <a:tc gridSpan="6">
                  <a:txBody>
                    <a:bodyPr/>
                    <a:lstStyle/>
                    <a:p>
                      <a:r>
                        <a:rPr lang="es-MX" sz="1400" dirty="0"/>
                        <a:t>Competencia</a:t>
                      </a:r>
                      <a:r>
                        <a:rPr lang="es-MX" sz="1400" baseline="0" dirty="0"/>
                        <a:t> a desarrollar: Habilidades para buscar, obtener, procesar y comunicar información de la investigación, además de transformarla en conocimiento propio.</a:t>
                      </a:r>
                      <a:endParaRPr lang="es-MX" sz="14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1"/>
                  </a:ext>
                </a:extLst>
              </a:tr>
              <a:tr h="370840">
                <a:tc>
                  <a:txBody>
                    <a:bodyPr/>
                    <a:lstStyle/>
                    <a:p>
                      <a:pPr algn="ctr"/>
                      <a:r>
                        <a:rPr lang="es-MX" sz="1050" b="1" dirty="0">
                          <a:solidFill>
                            <a:srgbClr val="0070C0"/>
                          </a:solidFill>
                        </a:rPr>
                        <a:t>ESTRATEGÍA DE APRENDIZAJE</a:t>
                      </a:r>
                    </a:p>
                  </a:txBody>
                  <a:tcPr/>
                </a:tc>
                <a:tc>
                  <a:txBody>
                    <a:bodyPr/>
                    <a:lstStyle/>
                    <a:p>
                      <a:pPr algn="ctr"/>
                      <a:r>
                        <a:rPr lang="es-MX" sz="1050" b="1" dirty="0">
                          <a:solidFill>
                            <a:srgbClr val="0070C0"/>
                          </a:solidFill>
                        </a:rPr>
                        <a:t>ACTIVIDAD /</a:t>
                      </a:r>
                      <a:r>
                        <a:rPr lang="es-MX" sz="1050" b="1" baseline="0" dirty="0">
                          <a:solidFill>
                            <a:srgbClr val="0070C0"/>
                          </a:solidFill>
                        </a:rPr>
                        <a:t> TAREA</a:t>
                      </a:r>
                      <a:endParaRPr lang="es-MX" sz="1050" b="1" dirty="0">
                        <a:solidFill>
                          <a:srgbClr val="0070C0"/>
                        </a:solidFill>
                      </a:endParaRPr>
                    </a:p>
                  </a:txBody>
                  <a:tcPr/>
                </a:tc>
                <a:tc>
                  <a:txBody>
                    <a:bodyPr/>
                    <a:lstStyle/>
                    <a:p>
                      <a:pPr algn="ctr"/>
                      <a:r>
                        <a:rPr lang="es-MX" sz="1050" b="1" dirty="0">
                          <a:solidFill>
                            <a:srgbClr val="0070C0"/>
                          </a:solidFill>
                        </a:rPr>
                        <a:t>EJES</a:t>
                      </a:r>
                      <a:r>
                        <a:rPr lang="es-MX" sz="1050" b="1" baseline="0" dirty="0">
                          <a:solidFill>
                            <a:srgbClr val="0070C0"/>
                          </a:solidFill>
                        </a:rPr>
                        <a:t> TRANSVERSALES</a:t>
                      </a:r>
                      <a:endParaRPr lang="es-MX" sz="1050" b="1" dirty="0">
                        <a:solidFill>
                          <a:srgbClr val="0070C0"/>
                        </a:solidFill>
                      </a:endParaRPr>
                    </a:p>
                  </a:txBody>
                  <a:tcPr/>
                </a:tc>
                <a:tc>
                  <a:txBody>
                    <a:bodyPr/>
                    <a:lstStyle/>
                    <a:p>
                      <a:pPr algn="ctr"/>
                      <a:r>
                        <a:rPr lang="es-MX" sz="1050" b="1" dirty="0">
                          <a:solidFill>
                            <a:srgbClr val="0070C0"/>
                          </a:solidFill>
                        </a:rPr>
                        <a:t>RECURSOS</a:t>
                      </a:r>
                    </a:p>
                  </a:txBody>
                  <a:tcPr/>
                </a:tc>
                <a:tc>
                  <a:txBody>
                    <a:bodyPr/>
                    <a:lstStyle/>
                    <a:p>
                      <a:pPr algn="ctr"/>
                      <a:r>
                        <a:rPr lang="es-MX" sz="1050" b="1" dirty="0">
                          <a:solidFill>
                            <a:srgbClr val="0070C0"/>
                          </a:solidFill>
                        </a:rPr>
                        <a:t>RESPONSABLES</a:t>
                      </a:r>
                    </a:p>
                  </a:txBody>
                  <a:tcPr/>
                </a:tc>
                <a:tc>
                  <a:txBody>
                    <a:bodyPr/>
                    <a:lstStyle/>
                    <a:p>
                      <a:pPr algn="ctr"/>
                      <a:r>
                        <a:rPr lang="es-MX" sz="1050" b="1" dirty="0">
                          <a:solidFill>
                            <a:srgbClr val="0070C0"/>
                          </a:solidFill>
                        </a:rPr>
                        <a:t>TIEMPO Y FECHAS</a:t>
                      </a:r>
                    </a:p>
                  </a:txBody>
                  <a:tcPr/>
                </a:tc>
                <a:extLst>
                  <a:ext uri="{0D108BD9-81ED-4DB2-BD59-A6C34878D82A}">
                    <a16:rowId xmlns:a16="http://schemas.microsoft.com/office/drawing/2014/main" val="10002"/>
                  </a:ext>
                </a:extLst>
              </a:tr>
              <a:tr h="370840">
                <a:tc>
                  <a:txBody>
                    <a:bodyPr/>
                    <a:lstStyle/>
                    <a:p>
                      <a:r>
                        <a:rPr lang="es-MX" sz="1100" dirty="0"/>
                        <a:t>Tipos de Lectura</a:t>
                      </a:r>
                    </a:p>
                    <a:p>
                      <a:r>
                        <a:rPr lang="es-MX" sz="1100" dirty="0"/>
                        <a:t>Documental</a:t>
                      </a:r>
                    </a:p>
                    <a:p>
                      <a:r>
                        <a:rPr lang="es-MX" sz="1100" dirty="0"/>
                        <a:t>Anteproyecto</a:t>
                      </a:r>
                    </a:p>
                  </a:txBody>
                  <a:tcPr/>
                </a:tc>
                <a:tc>
                  <a:txBody>
                    <a:bodyPr/>
                    <a:lstStyle/>
                    <a:p>
                      <a:r>
                        <a:rPr lang="es-MX" sz="1100" dirty="0"/>
                        <a:t>Buscar</a:t>
                      </a:r>
                      <a:r>
                        <a:rPr lang="es-MX" sz="1100" baseline="0" dirty="0"/>
                        <a:t> información y datos para el desarrollo del proyecto</a:t>
                      </a:r>
                      <a:endParaRPr lang="es-MX" sz="1100" dirty="0"/>
                    </a:p>
                  </a:txBody>
                  <a:tcPr/>
                </a:tc>
                <a:tc>
                  <a:txBody>
                    <a:bodyPr/>
                    <a:lstStyle/>
                    <a:p>
                      <a:r>
                        <a:rPr lang="es-MX" sz="1100" dirty="0"/>
                        <a:t>Desarrollo del Pensamiento</a:t>
                      </a:r>
                    </a:p>
                  </a:txBody>
                  <a:tcPr/>
                </a:tc>
                <a:tc>
                  <a:txBody>
                    <a:bodyPr/>
                    <a:lstStyle/>
                    <a:p>
                      <a:r>
                        <a:rPr lang="es-MX" sz="1100" dirty="0"/>
                        <a:t>Internet</a:t>
                      </a:r>
                      <a:r>
                        <a:rPr lang="es-MX" sz="1100" baseline="0" dirty="0"/>
                        <a:t> y Libros de Investigación</a:t>
                      </a:r>
                      <a:endParaRPr lang="es-MX" sz="1100" dirty="0"/>
                    </a:p>
                  </a:txBody>
                  <a:tcPr/>
                </a:tc>
                <a:tc>
                  <a:txBody>
                    <a:bodyPr/>
                    <a:lstStyle/>
                    <a:p>
                      <a:r>
                        <a:rPr lang="es-MX" sz="1100" dirty="0"/>
                        <a:t>Docente</a:t>
                      </a:r>
                    </a:p>
                  </a:txBody>
                  <a:tcPr/>
                </a:tc>
                <a:tc>
                  <a:txBody>
                    <a:bodyPr/>
                    <a:lstStyle/>
                    <a:p>
                      <a:endParaRPr lang="es-MX" sz="1100" dirty="0"/>
                    </a:p>
                  </a:txBody>
                  <a:tcPr/>
                </a:tc>
                <a:extLst>
                  <a:ext uri="{0D108BD9-81ED-4DB2-BD59-A6C34878D82A}">
                    <a16:rowId xmlns:a16="http://schemas.microsoft.com/office/drawing/2014/main" val="10003"/>
                  </a:ext>
                </a:extLst>
              </a:tr>
              <a:tr h="370840">
                <a:tc>
                  <a:txBody>
                    <a:bodyPr/>
                    <a:lstStyle/>
                    <a:p>
                      <a:r>
                        <a:rPr lang="es-MX" sz="1100" baseline="0" dirty="0"/>
                        <a:t>Informe del Proyecto</a:t>
                      </a:r>
                    </a:p>
                  </a:txBody>
                  <a:tcPr/>
                </a:tc>
                <a:tc>
                  <a:txBody>
                    <a:bodyPr/>
                    <a:lstStyle/>
                    <a:p>
                      <a:r>
                        <a:rPr lang="es-MX" sz="1100" dirty="0"/>
                        <a:t>Comprobar</a:t>
                      </a:r>
                      <a:r>
                        <a:rPr lang="es-MX" sz="1100" baseline="0" dirty="0"/>
                        <a:t> si el proyecto cumple los requisitos necesarios</a:t>
                      </a:r>
                      <a:endParaRPr lang="es-MX" sz="1100" dirty="0"/>
                    </a:p>
                  </a:txBody>
                  <a:tcPr/>
                </a:tc>
                <a:tc>
                  <a:txBody>
                    <a:bodyPr/>
                    <a:lstStyle/>
                    <a:p>
                      <a:r>
                        <a:rPr lang="es-MX" sz="1100" dirty="0"/>
                        <a:t>Desarrollo</a:t>
                      </a:r>
                      <a:r>
                        <a:rPr lang="es-MX" sz="1100" baseline="0" dirty="0"/>
                        <a:t> del pensamiento</a:t>
                      </a:r>
                      <a:endParaRPr lang="es-MX" sz="1100" dirty="0"/>
                    </a:p>
                  </a:txBody>
                  <a:tcPr/>
                </a:tc>
                <a:tc>
                  <a:txBody>
                    <a:bodyPr/>
                    <a:lstStyle/>
                    <a:p>
                      <a:r>
                        <a:rPr lang="es-MX" sz="1100" dirty="0"/>
                        <a:t>Trabajo</a:t>
                      </a:r>
                      <a:r>
                        <a:rPr lang="es-MX" sz="1100" baseline="0" dirty="0"/>
                        <a:t> Escrito</a:t>
                      </a:r>
                      <a:endParaRPr lang="es-MX" sz="1100" dirty="0"/>
                    </a:p>
                  </a:txBody>
                  <a:tcPr/>
                </a:tc>
                <a:tc>
                  <a:txBody>
                    <a:bodyPr/>
                    <a:lstStyle/>
                    <a:p>
                      <a:r>
                        <a:rPr lang="es-MX" sz="1100" dirty="0"/>
                        <a:t>Apoyo</a:t>
                      </a:r>
                      <a:r>
                        <a:rPr lang="es-MX" sz="1100" baseline="0" dirty="0"/>
                        <a:t> del </a:t>
                      </a:r>
                      <a:r>
                        <a:rPr lang="es-MX" sz="1100" dirty="0"/>
                        <a:t>Docente</a:t>
                      </a:r>
                    </a:p>
                  </a:txBody>
                  <a:tcPr/>
                </a:tc>
                <a:tc>
                  <a:txBody>
                    <a:bodyPr/>
                    <a:lstStyle/>
                    <a:p>
                      <a:endParaRPr lang="es-MX" sz="1100" dirty="0"/>
                    </a:p>
                  </a:txBody>
                  <a:tcPr/>
                </a:tc>
                <a:extLst>
                  <a:ext uri="{0D108BD9-81ED-4DB2-BD59-A6C34878D82A}">
                    <a16:rowId xmlns:a16="http://schemas.microsoft.com/office/drawing/2014/main" val="10004"/>
                  </a:ext>
                </a:extLst>
              </a:tr>
              <a:tr h="370840">
                <a:tc>
                  <a:txBody>
                    <a:bodyPr/>
                    <a:lstStyle/>
                    <a:p>
                      <a:r>
                        <a:rPr lang="es-MX" sz="1100" dirty="0"/>
                        <a:t>Aplicación</a:t>
                      </a:r>
                      <a:r>
                        <a:rPr lang="es-MX" sz="1100" baseline="0" dirty="0"/>
                        <a:t> de Entrevista</a:t>
                      </a:r>
                      <a:endParaRPr lang="es-MX" sz="1100" dirty="0"/>
                    </a:p>
                  </a:txBody>
                  <a:tcPr/>
                </a:tc>
                <a:tc>
                  <a:txBody>
                    <a:bodyPr/>
                    <a:lstStyle/>
                    <a:p>
                      <a:r>
                        <a:rPr lang="es-MX" sz="1100" dirty="0"/>
                        <a:t>Información</a:t>
                      </a:r>
                      <a:r>
                        <a:rPr lang="es-MX" sz="1100" baseline="0" dirty="0"/>
                        <a:t> clave para el diseño del prototipo</a:t>
                      </a:r>
                      <a:endParaRPr lang="es-MX" sz="1100" dirty="0"/>
                    </a:p>
                  </a:txBody>
                  <a:tcPr/>
                </a:tc>
                <a:tc>
                  <a:txBody>
                    <a:bodyPr/>
                    <a:lstStyle/>
                    <a:p>
                      <a:r>
                        <a:rPr lang="es-MX" sz="1100" dirty="0"/>
                        <a:t>Desarrollo del pensamiento</a:t>
                      </a:r>
                    </a:p>
                  </a:txBody>
                  <a:tcPr/>
                </a:tc>
                <a:tc>
                  <a:txBody>
                    <a:bodyPr/>
                    <a:lstStyle/>
                    <a:p>
                      <a:r>
                        <a:rPr lang="es-MX" sz="1100" dirty="0"/>
                        <a:t>Entrevista</a:t>
                      </a:r>
                    </a:p>
                  </a:txBody>
                  <a:tcPr/>
                </a:tc>
                <a:tc>
                  <a:txBody>
                    <a:bodyPr/>
                    <a:lstStyle/>
                    <a:p>
                      <a:r>
                        <a:rPr lang="es-MX" sz="1100" dirty="0"/>
                        <a:t>Apoyo</a:t>
                      </a:r>
                      <a:r>
                        <a:rPr lang="es-MX" sz="1100" baseline="0" dirty="0"/>
                        <a:t> del Ingeniero encargado del proyecto.</a:t>
                      </a:r>
                      <a:endParaRPr lang="es-MX" sz="1100" dirty="0"/>
                    </a:p>
                  </a:txBody>
                  <a:tcPr/>
                </a:tc>
                <a:tc>
                  <a:txBody>
                    <a:bodyPr/>
                    <a:lstStyle/>
                    <a:p>
                      <a:endParaRPr lang="es-MX" sz="1100" dirty="0"/>
                    </a:p>
                  </a:txBody>
                  <a:tcPr/>
                </a:tc>
                <a:extLst>
                  <a:ext uri="{0D108BD9-81ED-4DB2-BD59-A6C34878D82A}">
                    <a16:rowId xmlns:a16="http://schemas.microsoft.com/office/drawing/2014/main" val="10005"/>
                  </a:ext>
                </a:extLst>
              </a:tr>
              <a:tr h="370840">
                <a:tc>
                  <a:txBody>
                    <a:bodyPr/>
                    <a:lstStyle/>
                    <a:p>
                      <a:r>
                        <a:rPr lang="es-MX" sz="1100" dirty="0"/>
                        <a:t>Esquemas</a:t>
                      </a:r>
                      <a:r>
                        <a:rPr lang="es-MX" sz="1100" baseline="0" dirty="0"/>
                        <a:t> de organización</a:t>
                      </a:r>
                      <a:endParaRPr lang="es-MX" sz="1100" dirty="0"/>
                    </a:p>
                  </a:txBody>
                  <a:tcPr/>
                </a:tc>
                <a:tc>
                  <a:txBody>
                    <a:bodyPr/>
                    <a:lstStyle/>
                    <a:p>
                      <a:r>
                        <a:rPr lang="es-MX" sz="1100" dirty="0"/>
                        <a:t>Datos</a:t>
                      </a:r>
                      <a:r>
                        <a:rPr lang="es-MX" sz="1100" baseline="0" dirty="0"/>
                        <a:t> faltantes en el marco referencial</a:t>
                      </a:r>
                      <a:endParaRPr lang="es-MX" sz="1100" dirty="0"/>
                    </a:p>
                  </a:txBody>
                  <a:tcPr/>
                </a:tc>
                <a:tc>
                  <a:txBody>
                    <a:bodyPr/>
                    <a:lstStyle/>
                    <a:p>
                      <a:r>
                        <a:rPr lang="es-MX" sz="1100" dirty="0"/>
                        <a:t>Introducción</a:t>
                      </a:r>
                      <a:r>
                        <a:rPr lang="es-MX" sz="1100" baseline="0" dirty="0"/>
                        <a:t> a la comunicación científica</a:t>
                      </a:r>
                      <a:endParaRPr lang="es-MX" sz="1100" dirty="0"/>
                    </a:p>
                  </a:txBody>
                  <a:tcPr/>
                </a:tc>
                <a:tc>
                  <a:txBody>
                    <a:bodyPr/>
                    <a:lstStyle/>
                    <a:p>
                      <a:r>
                        <a:rPr lang="es-MX" sz="1100" dirty="0"/>
                        <a:t>Internet</a:t>
                      </a:r>
                    </a:p>
                    <a:p>
                      <a:r>
                        <a:rPr lang="es-MX" sz="1100" dirty="0"/>
                        <a:t>Libros</a:t>
                      </a:r>
                      <a:r>
                        <a:rPr lang="es-MX" sz="1100" baseline="0" dirty="0"/>
                        <a:t> de Investigación</a:t>
                      </a:r>
                      <a:endParaRPr lang="es-MX" sz="1100" dirty="0"/>
                    </a:p>
                  </a:txBody>
                  <a:tcPr/>
                </a:tc>
                <a:tc>
                  <a:txBody>
                    <a:bodyPr/>
                    <a:lstStyle/>
                    <a:p>
                      <a:r>
                        <a:rPr lang="es-MX" sz="1100" dirty="0"/>
                        <a:t>Docente</a:t>
                      </a:r>
                    </a:p>
                  </a:txBody>
                  <a:tcPr/>
                </a:tc>
                <a:tc>
                  <a:txBody>
                    <a:bodyPr/>
                    <a:lstStyle/>
                    <a:p>
                      <a:endParaRPr lang="es-MX" sz="1100" dirty="0"/>
                    </a:p>
                  </a:txBody>
                  <a:tcPr/>
                </a:tc>
                <a:extLst>
                  <a:ext uri="{0D108BD9-81ED-4DB2-BD59-A6C34878D82A}">
                    <a16:rowId xmlns:a16="http://schemas.microsoft.com/office/drawing/2014/main" val="10006"/>
                  </a:ext>
                </a:extLst>
              </a:tr>
              <a:tr h="370840">
                <a:tc>
                  <a:txBody>
                    <a:bodyPr/>
                    <a:lstStyle/>
                    <a:p>
                      <a:r>
                        <a:rPr lang="es-MX" sz="1100" dirty="0"/>
                        <a:t>Considerar</a:t>
                      </a:r>
                      <a:r>
                        <a:rPr lang="es-MX" sz="1100" baseline="0" dirty="0"/>
                        <a:t> puntos de vista</a:t>
                      </a:r>
                      <a:endParaRPr lang="es-MX" sz="1100" dirty="0"/>
                    </a:p>
                  </a:txBody>
                  <a:tcPr/>
                </a:tc>
                <a:tc>
                  <a:txBody>
                    <a:bodyPr/>
                    <a:lstStyle/>
                    <a:p>
                      <a:r>
                        <a:rPr lang="es-MX" sz="1100" dirty="0"/>
                        <a:t>Críticas o sugerencias para mejorar el proyecto</a:t>
                      </a:r>
                    </a:p>
                  </a:txBody>
                  <a:tcPr/>
                </a:tc>
                <a:tc>
                  <a:txBody>
                    <a:bodyPr/>
                    <a:lstStyle/>
                    <a:p>
                      <a:r>
                        <a:rPr lang="es-MX" sz="1100" dirty="0"/>
                        <a:t>Desarrollo del pensamiento</a:t>
                      </a:r>
                    </a:p>
                  </a:txBody>
                  <a:tcPr/>
                </a:tc>
                <a:tc>
                  <a:txBody>
                    <a:bodyPr/>
                    <a:lstStyle/>
                    <a:p>
                      <a:r>
                        <a:rPr lang="es-MX" sz="1100" dirty="0"/>
                        <a:t>Informe</a:t>
                      </a:r>
                      <a:r>
                        <a:rPr lang="es-MX" sz="1100" baseline="0" dirty="0"/>
                        <a:t> escrito evaluado</a:t>
                      </a:r>
                      <a:endParaRPr lang="es-MX" sz="1100" dirty="0"/>
                    </a:p>
                  </a:txBody>
                  <a:tcPr/>
                </a:tc>
                <a:tc>
                  <a:txBody>
                    <a:bodyPr/>
                    <a:lstStyle/>
                    <a:p>
                      <a:r>
                        <a:rPr lang="es-MX" sz="1100" dirty="0"/>
                        <a:t>Docente</a:t>
                      </a:r>
                    </a:p>
                  </a:txBody>
                  <a:tcPr/>
                </a:tc>
                <a:tc>
                  <a:txBody>
                    <a:bodyPr/>
                    <a:lstStyle/>
                    <a:p>
                      <a:endParaRPr lang="es-MX" sz="11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239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extLst>
              <p:ext uri="{D42A27DB-BD31-4B8C-83A1-F6EECF244321}">
                <p14:modId xmlns:p14="http://schemas.microsoft.com/office/powerpoint/2010/main" val="2520512363"/>
              </p:ext>
            </p:extLst>
          </p:nvPr>
        </p:nvGraphicFramePr>
        <p:xfrm>
          <a:off x="457200" y="1052736"/>
          <a:ext cx="8229600" cy="5702300"/>
        </p:xfrm>
        <a:graphic>
          <a:graphicData uri="http://schemas.openxmlformats.org/drawingml/2006/table">
            <a:tbl>
              <a:tblPr firstRow="1" bandRow="1">
                <a:tableStyleId>{073A0DAA-6AF3-43AB-8588-CEC1D06C72B9}</a:tableStyleId>
              </a:tblPr>
              <a:tblGrid>
                <a:gridCol w="1371600">
                  <a:extLst>
                    <a:ext uri="{9D8B030D-6E8A-4147-A177-3AD203B41FA5}">
                      <a16:colId xmlns:a16="http://schemas.microsoft.com/office/drawing/2014/main" val="20000"/>
                    </a:ext>
                  </a:extLst>
                </a:gridCol>
                <a:gridCol w="166308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0840">
                <a:tc gridSpan="6">
                  <a:txBody>
                    <a:bodyPr/>
                    <a:lstStyle/>
                    <a:p>
                      <a:r>
                        <a:rPr lang="es-MX" sz="1200" dirty="0"/>
                        <a:t>FASE / ACTIVIDAD 2: FORMATIVA</a:t>
                      </a:r>
                    </a:p>
                  </a:txBody>
                  <a:tcPr/>
                </a:tc>
                <a:tc hMerge="1">
                  <a:txBody>
                    <a:bodyPr/>
                    <a:lstStyle/>
                    <a:p>
                      <a:endParaRPr lang="es-MX" dirty="0"/>
                    </a:p>
                  </a:txBody>
                  <a:tcPr/>
                </a:tc>
                <a:tc hMerge="1">
                  <a:txBody>
                    <a:bodyPr/>
                    <a:lstStyle/>
                    <a:p>
                      <a:endParaRPr lang="es-MX"/>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0840">
                <a:tc gridSpan="6">
                  <a:txBody>
                    <a:bodyPr/>
                    <a:lstStyle/>
                    <a:p>
                      <a:r>
                        <a:rPr lang="es-MX" sz="1050" dirty="0"/>
                        <a:t>Competencia a desarrollar: Elaborar nuevas ideas y llevarlas a la práctica, teniendo</a:t>
                      </a:r>
                      <a:r>
                        <a:rPr lang="es-MX" sz="1050" baseline="0" dirty="0"/>
                        <a:t> una visión estratégica de los problemas que ayuden a marcar y cumplir los fines previstos.</a:t>
                      </a:r>
                      <a:endParaRPr lang="es-MX" sz="105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1"/>
                  </a:ext>
                </a:extLst>
              </a:tr>
              <a:tr h="370840">
                <a:tc>
                  <a:txBody>
                    <a:bodyPr/>
                    <a:lstStyle/>
                    <a:p>
                      <a:pPr algn="ctr"/>
                      <a:r>
                        <a:rPr lang="es-MX" sz="800" dirty="0"/>
                        <a:t>ESTRATEGÍA DE APRENDIZAJE</a:t>
                      </a:r>
                      <a:endParaRPr lang="es-MX" sz="800" b="1" dirty="0">
                        <a:solidFill>
                          <a:srgbClr val="0070C0"/>
                        </a:solidFill>
                      </a:endParaRPr>
                    </a:p>
                  </a:txBody>
                  <a:tcPr/>
                </a:tc>
                <a:tc>
                  <a:txBody>
                    <a:bodyPr/>
                    <a:lstStyle/>
                    <a:p>
                      <a:pPr algn="ctr"/>
                      <a:r>
                        <a:rPr lang="es-MX" sz="800" dirty="0"/>
                        <a:t>ACTIVIDAD /</a:t>
                      </a:r>
                      <a:r>
                        <a:rPr lang="es-MX" sz="800" baseline="0" dirty="0"/>
                        <a:t> TAREA</a:t>
                      </a:r>
                      <a:endParaRPr lang="es-MX" sz="800" b="1" dirty="0">
                        <a:solidFill>
                          <a:srgbClr val="0070C0"/>
                        </a:solidFill>
                      </a:endParaRPr>
                    </a:p>
                  </a:txBody>
                  <a:tcPr/>
                </a:tc>
                <a:tc>
                  <a:txBody>
                    <a:bodyPr/>
                    <a:lstStyle/>
                    <a:p>
                      <a:pPr algn="ctr"/>
                      <a:r>
                        <a:rPr lang="es-MX" sz="800" dirty="0"/>
                        <a:t>EJES</a:t>
                      </a:r>
                      <a:r>
                        <a:rPr lang="es-MX" sz="800" baseline="0" dirty="0"/>
                        <a:t> TRANSVERSALES</a:t>
                      </a:r>
                      <a:endParaRPr lang="es-MX" sz="800" b="1" dirty="0">
                        <a:solidFill>
                          <a:srgbClr val="0070C0"/>
                        </a:solidFill>
                      </a:endParaRPr>
                    </a:p>
                  </a:txBody>
                  <a:tcPr/>
                </a:tc>
                <a:tc>
                  <a:txBody>
                    <a:bodyPr/>
                    <a:lstStyle/>
                    <a:p>
                      <a:pPr algn="ctr"/>
                      <a:r>
                        <a:rPr lang="es-MX" sz="800" dirty="0"/>
                        <a:t>RECURSOS</a:t>
                      </a:r>
                      <a:endParaRPr lang="es-MX" sz="800" b="1" dirty="0">
                        <a:solidFill>
                          <a:srgbClr val="0070C0"/>
                        </a:solidFill>
                      </a:endParaRPr>
                    </a:p>
                  </a:txBody>
                  <a:tcPr/>
                </a:tc>
                <a:tc>
                  <a:txBody>
                    <a:bodyPr/>
                    <a:lstStyle/>
                    <a:p>
                      <a:pPr algn="ctr"/>
                      <a:r>
                        <a:rPr lang="es-MX" sz="800" dirty="0"/>
                        <a:t>RESPONSABLES</a:t>
                      </a:r>
                      <a:endParaRPr lang="es-MX" sz="800" b="1" dirty="0">
                        <a:solidFill>
                          <a:srgbClr val="0070C0"/>
                        </a:solidFill>
                      </a:endParaRPr>
                    </a:p>
                  </a:txBody>
                  <a:tcPr/>
                </a:tc>
                <a:tc>
                  <a:txBody>
                    <a:bodyPr/>
                    <a:lstStyle/>
                    <a:p>
                      <a:pPr algn="ctr"/>
                      <a:r>
                        <a:rPr lang="es-MX" sz="800" dirty="0"/>
                        <a:t>TIEMPO Y FECHAS</a:t>
                      </a:r>
                      <a:endParaRPr lang="es-MX" sz="800" b="1" dirty="0">
                        <a:solidFill>
                          <a:srgbClr val="0070C0"/>
                        </a:solidFill>
                      </a:endParaRPr>
                    </a:p>
                  </a:txBody>
                  <a:tcPr/>
                </a:tc>
                <a:extLst>
                  <a:ext uri="{0D108BD9-81ED-4DB2-BD59-A6C34878D82A}">
                    <a16:rowId xmlns:a16="http://schemas.microsoft.com/office/drawing/2014/main" val="10002"/>
                  </a:ext>
                </a:extLst>
              </a:tr>
              <a:tr h="370840">
                <a:tc>
                  <a:txBody>
                    <a:bodyPr/>
                    <a:lstStyle/>
                    <a:p>
                      <a:r>
                        <a:rPr lang="es-MX" sz="1050" dirty="0"/>
                        <a:t>Cuestionario</a:t>
                      </a:r>
                    </a:p>
                  </a:txBody>
                  <a:tcPr/>
                </a:tc>
                <a:tc>
                  <a:txBody>
                    <a:bodyPr/>
                    <a:lstStyle/>
                    <a:p>
                      <a:r>
                        <a:rPr lang="es-MX" sz="1050" dirty="0"/>
                        <a:t>Indicar la aceptación que tendrá el proyecto a través de distintas preguntas.</a:t>
                      </a:r>
                    </a:p>
                  </a:txBody>
                  <a:tcPr/>
                </a:tc>
                <a:tc>
                  <a:txBody>
                    <a:bodyPr/>
                    <a:lstStyle/>
                    <a:p>
                      <a:r>
                        <a:rPr lang="es-MX" sz="1050" dirty="0"/>
                        <a:t>Desarrollo del</a:t>
                      </a:r>
                      <a:r>
                        <a:rPr lang="es-MX" sz="1050" baseline="0" dirty="0"/>
                        <a:t> Pensamiento</a:t>
                      </a:r>
                      <a:endParaRPr lang="es-MX" sz="1050" dirty="0"/>
                    </a:p>
                  </a:txBody>
                  <a:tcPr/>
                </a:tc>
                <a:tc>
                  <a:txBody>
                    <a:bodyPr/>
                    <a:lstStyle/>
                    <a:p>
                      <a:r>
                        <a:rPr lang="es-MX" sz="1050" dirty="0"/>
                        <a:t>Encuesta</a:t>
                      </a:r>
                    </a:p>
                  </a:txBody>
                  <a:tcPr/>
                </a:tc>
                <a:tc>
                  <a:txBody>
                    <a:bodyPr/>
                    <a:lstStyle/>
                    <a:p>
                      <a:r>
                        <a:rPr lang="es-MX" sz="1050" dirty="0"/>
                        <a:t>Docentes</a:t>
                      </a:r>
                    </a:p>
                  </a:txBody>
                  <a:tcPr/>
                </a:tc>
                <a:tc>
                  <a:txBody>
                    <a:bodyPr/>
                    <a:lstStyle/>
                    <a:p>
                      <a:endParaRPr lang="es-MX" sz="1050"/>
                    </a:p>
                  </a:txBody>
                  <a:tcPr/>
                </a:tc>
                <a:extLst>
                  <a:ext uri="{0D108BD9-81ED-4DB2-BD59-A6C34878D82A}">
                    <a16:rowId xmlns:a16="http://schemas.microsoft.com/office/drawing/2014/main" val="10003"/>
                  </a:ext>
                </a:extLst>
              </a:tr>
              <a:tr h="370840">
                <a:tc>
                  <a:txBody>
                    <a:bodyPr/>
                    <a:lstStyle/>
                    <a:p>
                      <a:r>
                        <a:rPr lang="es-MX" sz="1050" dirty="0"/>
                        <a:t>Análisis Estadístico</a:t>
                      </a:r>
                    </a:p>
                  </a:txBody>
                  <a:tcPr/>
                </a:tc>
                <a:tc>
                  <a:txBody>
                    <a:bodyPr/>
                    <a:lstStyle/>
                    <a:p>
                      <a:r>
                        <a:rPr lang="es-MX" sz="1050" dirty="0"/>
                        <a:t>Conocer el nivel de aceptación del proyecto en cuestión</a:t>
                      </a:r>
                    </a:p>
                  </a:txBody>
                  <a:tcPr/>
                </a:tc>
                <a:tc>
                  <a:txBody>
                    <a:bodyPr/>
                    <a:lstStyle/>
                    <a:p>
                      <a:r>
                        <a:rPr lang="es-MX" sz="1050" dirty="0"/>
                        <a:t>Desarrollo del Pensamiento</a:t>
                      </a:r>
                    </a:p>
                  </a:txBody>
                  <a:tcPr/>
                </a:tc>
                <a:tc>
                  <a:txBody>
                    <a:bodyPr/>
                    <a:lstStyle/>
                    <a:p>
                      <a:r>
                        <a:rPr lang="es-MX" sz="1050" dirty="0"/>
                        <a:t>Encuesta</a:t>
                      </a:r>
                      <a:r>
                        <a:rPr lang="es-MX" sz="1050" baseline="0" dirty="0"/>
                        <a:t> ingresada</a:t>
                      </a:r>
                      <a:endParaRPr lang="es-MX" sz="1050" dirty="0"/>
                    </a:p>
                  </a:txBody>
                  <a:tcPr/>
                </a:tc>
                <a:tc>
                  <a:txBody>
                    <a:bodyPr/>
                    <a:lstStyle/>
                    <a:p>
                      <a:r>
                        <a:rPr lang="es-MX" sz="1050" dirty="0"/>
                        <a:t>Docentes</a:t>
                      </a:r>
                    </a:p>
                  </a:txBody>
                  <a:tcPr/>
                </a:tc>
                <a:tc>
                  <a:txBody>
                    <a:bodyPr/>
                    <a:lstStyle/>
                    <a:p>
                      <a:endParaRPr lang="es-MX" sz="1050"/>
                    </a:p>
                  </a:txBody>
                  <a:tcPr/>
                </a:tc>
                <a:extLst>
                  <a:ext uri="{0D108BD9-81ED-4DB2-BD59-A6C34878D82A}">
                    <a16:rowId xmlns:a16="http://schemas.microsoft.com/office/drawing/2014/main" val="10004"/>
                  </a:ext>
                </a:extLst>
              </a:tr>
              <a:tr h="370840">
                <a:tc>
                  <a:txBody>
                    <a:bodyPr/>
                    <a:lstStyle/>
                    <a:p>
                      <a:r>
                        <a:rPr lang="es-MX" sz="1050" dirty="0"/>
                        <a:t>Considerar</a:t>
                      </a:r>
                      <a:r>
                        <a:rPr lang="es-MX" sz="1050" baseline="0" dirty="0"/>
                        <a:t> puntos de vista del proyecto</a:t>
                      </a:r>
                      <a:endParaRPr lang="es-MX" sz="1050" dirty="0"/>
                    </a:p>
                  </a:txBody>
                  <a:tcPr/>
                </a:tc>
                <a:tc>
                  <a:txBody>
                    <a:bodyPr/>
                    <a:lstStyle/>
                    <a:p>
                      <a:r>
                        <a:rPr lang="es-MX" sz="1050" dirty="0"/>
                        <a:t>Proceso de control, evaluación y seguimiento de cada una de las actividades realizadas.</a:t>
                      </a:r>
                    </a:p>
                  </a:txBody>
                  <a:tcPr/>
                </a:tc>
                <a:tc>
                  <a:txBody>
                    <a:bodyPr/>
                    <a:lstStyle/>
                    <a:p>
                      <a:r>
                        <a:rPr lang="es-MX" sz="1050" dirty="0"/>
                        <a:t>Desarrollo del Pensamiento</a:t>
                      </a:r>
                    </a:p>
                  </a:txBody>
                  <a:tcPr/>
                </a:tc>
                <a:tc>
                  <a:txBody>
                    <a:bodyPr/>
                    <a:lstStyle/>
                    <a:p>
                      <a:r>
                        <a:rPr lang="es-MX" sz="1050" dirty="0"/>
                        <a:t>Lista de Cotejo</a:t>
                      </a:r>
                    </a:p>
                  </a:txBody>
                  <a:tcPr/>
                </a:tc>
                <a:tc>
                  <a:txBody>
                    <a:bodyPr/>
                    <a:lstStyle/>
                    <a:p>
                      <a:r>
                        <a:rPr lang="es-MX" sz="1050" dirty="0"/>
                        <a:t>Alumno-Docente</a:t>
                      </a:r>
                    </a:p>
                  </a:txBody>
                  <a:tcPr/>
                </a:tc>
                <a:tc>
                  <a:txBody>
                    <a:bodyPr/>
                    <a:lstStyle/>
                    <a:p>
                      <a:endParaRPr lang="es-MX" sz="1050"/>
                    </a:p>
                  </a:txBody>
                  <a:tcPr/>
                </a:tc>
                <a:extLst>
                  <a:ext uri="{0D108BD9-81ED-4DB2-BD59-A6C34878D82A}">
                    <a16:rowId xmlns:a16="http://schemas.microsoft.com/office/drawing/2014/main" val="10005"/>
                  </a:ext>
                </a:extLst>
              </a:tr>
              <a:tr h="370840">
                <a:tc>
                  <a:txBody>
                    <a:bodyPr/>
                    <a:lstStyle/>
                    <a:p>
                      <a:r>
                        <a:rPr lang="es-MX" sz="1050" dirty="0"/>
                        <a:t>Tipos de Lectura</a:t>
                      </a:r>
                    </a:p>
                    <a:p>
                      <a:r>
                        <a:rPr lang="es-MX" sz="1050" dirty="0"/>
                        <a:t>Exposiciones</a:t>
                      </a:r>
                    </a:p>
                    <a:p>
                      <a:endParaRPr lang="es-MX" sz="1050" dirty="0"/>
                    </a:p>
                  </a:txBody>
                  <a:tcPr/>
                </a:tc>
                <a:tc>
                  <a:txBody>
                    <a:bodyPr/>
                    <a:lstStyle/>
                    <a:p>
                      <a:r>
                        <a:rPr lang="es-MX" sz="1050" dirty="0"/>
                        <a:t>Información sobre el funcionamiento</a:t>
                      </a:r>
                      <a:r>
                        <a:rPr lang="es-MX" sz="1050" baseline="0" dirty="0"/>
                        <a:t> y manipulación de los elementos del prototipo.</a:t>
                      </a:r>
                    </a:p>
                    <a:p>
                      <a:r>
                        <a:rPr lang="es-MX" sz="1050" baseline="0" dirty="0"/>
                        <a:t>Recaudar información de preguntas.</a:t>
                      </a:r>
                      <a:endParaRPr lang="es-MX" sz="1050" dirty="0"/>
                    </a:p>
                  </a:txBody>
                  <a:tcPr/>
                </a:tc>
                <a:tc>
                  <a:txBody>
                    <a:bodyPr/>
                    <a:lstStyle/>
                    <a:p>
                      <a:r>
                        <a:rPr lang="es-MX" sz="1050" dirty="0"/>
                        <a:t>Introducción a la comunicación científica.</a:t>
                      </a:r>
                    </a:p>
                  </a:txBody>
                  <a:tcPr/>
                </a:tc>
                <a:tc>
                  <a:txBody>
                    <a:bodyPr/>
                    <a:lstStyle/>
                    <a:p>
                      <a:r>
                        <a:rPr lang="es-MX" sz="1050" dirty="0"/>
                        <a:t>Internet</a:t>
                      </a:r>
                    </a:p>
                    <a:p>
                      <a:r>
                        <a:rPr lang="es-MX" sz="1050" dirty="0"/>
                        <a:t>Cuestionario</a:t>
                      </a:r>
                    </a:p>
                  </a:txBody>
                  <a:tcPr/>
                </a:tc>
                <a:tc>
                  <a:txBody>
                    <a:bodyPr/>
                    <a:lstStyle/>
                    <a:p>
                      <a:r>
                        <a:rPr lang="es-MX" sz="1050" dirty="0"/>
                        <a:t>Alumno-Docente</a:t>
                      </a:r>
                    </a:p>
                  </a:txBody>
                  <a:tcPr/>
                </a:tc>
                <a:tc>
                  <a:txBody>
                    <a:bodyPr/>
                    <a:lstStyle/>
                    <a:p>
                      <a:endParaRPr lang="es-MX" sz="1050"/>
                    </a:p>
                  </a:txBody>
                  <a:tcPr/>
                </a:tc>
                <a:extLst>
                  <a:ext uri="{0D108BD9-81ED-4DB2-BD59-A6C34878D82A}">
                    <a16:rowId xmlns:a16="http://schemas.microsoft.com/office/drawing/2014/main" val="10006"/>
                  </a:ext>
                </a:extLst>
              </a:tr>
              <a:tr h="370840">
                <a:tc>
                  <a:txBody>
                    <a:bodyPr/>
                    <a:lstStyle/>
                    <a:p>
                      <a:r>
                        <a:rPr lang="es-MX" sz="1050" dirty="0"/>
                        <a:t>Investigación</a:t>
                      </a:r>
                    </a:p>
                    <a:p>
                      <a:r>
                        <a:rPr lang="es-MX" sz="1050" dirty="0"/>
                        <a:t>Exposiciones</a:t>
                      </a:r>
                    </a:p>
                  </a:txBody>
                  <a:tcPr/>
                </a:tc>
                <a:tc>
                  <a:txBody>
                    <a:bodyPr/>
                    <a:lstStyle/>
                    <a:p>
                      <a:r>
                        <a:rPr lang="es-MX" sz="1050" dirty="0"/>
                        <a:t>Investigación de costos: Presupuesto de materiales.</a:t>
                      </a:r>
                    </a:p>
                    <a:p>
                      <a:r>
                        <a:rPr lang="es-MX" sz="1050" dirty="0"/>
                        <a:t>Recaudar información de preguntas.</a:t>
                      </a:r>
                    </a:p>
                  </a:txBody>
                  <a:tcPr/>
                </a:tc>
                <a:tc>
                  <a:txBody>
                    <a:bodyPr/>
                    <a:lstStyle/>
                    <a:p>
                      <a:r>
                        <a:rPr lang="es-MX" sz="1050" dirty="0"/>
                        <a:t>Organización del Aprendizaje</a:t>
                      </a:r>
                    </a:p>
                  </a:txBody>
                  <a:tcPr/>
                </a:tc>
                <a:tc>
                  <a:txBody>
                    <a:bodyPr/>
                    <a:lstStyle/>
                    <a:p>
                      <a:r>
                        <a:rPr lang="es-MX" sz="1050" dirty="0"/>
                        <a:t>Presupuesto en  tiendas y distribuidores de material.</a:t>
                      </a:r>
                    </a:p>
                    <a:p>
                      <a:r>
                        <a:rPr lang="es-MX" sz="1050" dirty="0"/>
                        <a:t>Cuestionario</a:t>
                      </a:r>
                    </a:p>
                  </a:txBody>
                  <a:tcPr/>
                </a:tc>
                <a:tc>
                  <a:txBody>
                    <a:bodyPr/>
                    <a:lstStyle/>
                    <a:p>
                      <a:r>
                        <a:rPr lang="es-MX" sz="1050" dirty="0"/>
                        <a:t>Alumno-Docente</a:t>
                      </a:r>
                    </a:p>
                  </a:txBody>
                  <a:tcPr/>
                </a:tc>
                <a:tc>
                  <a:txBody>
                    <a:bodyPr/>
                    <a:lstStyle/>
                    <a:p>
                      <a:endParaRPr lang="es-MX" sz="1050" dirty="0"/>
                    </a:p>
                  </a:txBody>
                  <a:tcPr/>
                </a:tc>
                <a:extLst>
                  <a:ext uri="{0D108BD9-81ED-4DB2-BD59-A6C34878D82A}">
                    <a16:rowId xmlns:a16="http://schemas.microsoft.com/office/drawing/2014/main" val="10007"/>
                  </a:ext>
                </a:extLst>
              </a:tr>
              <a:tr h="370840">
                <a:tc>
                  <a:txBody>
                    <a:bodyPr/>
                    <a:lstStyle/>
                    <a:p>
                      <a:r>
                        <a:rPr lang="es-MX" sz="1050" dirty="0"/>
                        <a:t>Planificación</a:t>
                      </a:r>
                    </a:p>
                    <a:p>
                      <a:r>
                        <a:rPr lang="es-MX" sz="1050" dirty="0"/>
                        <a:t>Exposiciones</a:t>
                      </a:r>
                    </a:p>
                  </a:txBody>
                  <a:tcPr/>
                </a:tc>
                <a:tc>
                  <a:txBody>
                    <a:bodyPr/>
                    <a:lstStyle/>
                    <a:p>
                      <a:r>
                        <a:rPr lang="es-MX" sz="1050" dirty="0"/>
                        <a:t>Construcción del prototipo.</a:t>
                      </a:r>
                    </a:p>
                    <a:p>
                      <a:r>
                        <a:rPr lang="es-MX" sz="1050" dirty="0"/>
                        <a:t>Recaudar información de  preguntas.</a:t>
                      </a:r>
                    </a:p>
                  </a:txBody>
                  <a:tcPr/>
                </a:tc>
                <a:tc>
                  <a:txBody>
                    <a:bodyPr/>
                    <a:lstStyle/>
                    <a:p>
                      <a:r>
                        <a:rPr lang="es-MX" sz="1050" dirty="0"/>
                        <a:t>Desarrollo del pensamiento, organización del aprendizaje.</a:t>
                      </a:r>
                    </a:p>
                  </a:txBody>
                  <a:tcPr/>
                </a:tc>
                <a:tc>
                  <a:txBody>
                    <a:bodyPr/>
                    <a:lstStyle/>
                    <a:p>
                      <a:r>
                        <a:rPr lang="es-MX" sz="1050" dirty="0"/>
                        <a:t>Laboratorio</a:t>
                      </a:r>
                      <a:r>
                        <a:rPr lang="es-MX" sz="1050" baseline="0" dirty="0"/>
                        <a:t> de Química</a:t>
                      </a:r>
                    </a:p>
                    <a:p>
                      <a:r>
                        <a:rPr lang="es-MX" sz="1050" baseline="0" dirty="0"/>
                        <a:t>Cuestionario</a:t>
                      </a:r>
                      <a:endParaRPr lang="es-MX" sz="1050" dirty="0"/>
                    </a:p>
                  </a:txBody>
                  <a:tcPr/>
                </a:tc>
                <a:tc>
                  <a:txBody>
                    <a:bodyPr/>
                    <a:lstStyle/>
                    <a:p>
                      <a:r>
                        <a:rPr lang="es-MX" sz="1050" dirty="0"/>
                        <a:t>Alumno-Docente</a:t>
                      </a:r>
                    </a:p>
                  </a:txBody>
                  <a:tcPr/>
                </a:tc>
                <a:tc>
                  <a:txBody>
                    <a:bodyPr/>
                    <a:lstStyle/>
                    <a:p>
                      <a:endParaRPr lang="es-MX" sz="105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68395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Marcador de contenido"/>
          <p:cNvGraphicFramePr>
            <a:graphicFrameLocks noGrp="1"/>
          </p:cNvGraphicFramePr>
          <p:nvPr>
            <p:ph idx="1"/>
            <p:extLst/>
          </p:nvPr>
        </p:nvGraphicFramePr>
        <p:xfrm>
          <a:off x="457200" y="2276872"/>
          <a:ext cx="8229600" cy="2656840"/>
        </p:xfrm>
        <a:graphic>
          <a:graphicData uri="http://schemas.openxmlformats.org/drawingml/2006/table">
            <a:tbl>
              <a:tblPr firstRow="1" bandRow="1">
                <a:tableStyleId>{073A0DAA-6AF3-43AB-8588-CEC1D06C72B9}</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0840">
                <a:tc gridSpan="6">
                  <a:txBody>
                    <a:bodyPr/>
                    <a:lstStyle/>
                    <a:p>
                      <a:r>
                        <a:rPr lang="es-MX" sz="1400" dirty="0"/>
                        <a:t>FASE / ACTIVIDAD 3 :</a:t>
                      </a:r>
                      <a:r>
                        <a:rPr lang="es-MX" sz="1400" baseline="0" dirty="0"/>
                        <a:t> SUMATORIA</a:t>
                      </a:r>
                      <a:endParaRPr lang="es-MX" sz="14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0840">
                <a:tc gridSpan="6">
                  <a:txBody>
                    <a:bodyPr/>
                    <a:lstStyle/>
                    <a:p>
                      <a:r>
                        <a:rPr lang="es-MX" sz="1400" dirty="0"/>
                        <a:t>Competencia a desarrollar: Comprensión de sucesos, predicción</a:t>
                      </a:r>
                      <a:r>
                        <a:rPr lang="es-MX" sz="1400" baseline="0" dirty="0"/>
                        <a:t> de consecuencias y habilidades. Planificación y gestión de proyectos con el fin de conseguir lo antes señalado.</a:t>
                      </a:r>
                      <a:endParaRPr lang="es-MX" sz="14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1"/>
                  </a:ext>
                </a:extLst>
              </a:tr>
              <a:tr h="370840">
                <a:tc>
                  <a:txBody>
                    <a:bodyPr/>
                    <a:lstStyle/>
                    <a:p>
                      <a:r>
                        <a:rPr lang="es-MX" sz="1400" dirty="0"/>
                        <a:t>Estrategia de aprendizaje</a:t>
                      </a:r>
                    </a:p>
                  </a:txBody>
                  <a:tcPr/>
                </a:tc>
                <a:tc>
                  <a:txBody>
                    <a:bodyPr/>
                    <a:lstStyle/>
                    <a:p>
                      <a:r>
                        <a:rPr lang="es-MX" sz="1400" dirty="0"/>
                        <a:t>Actividad / Tarea</a:t>
                      </a:r>
                    </a:p>
                  </a:txBody>
                  <a:tcPr/>
                </a:tc>
                <a:tc>
                  <a:txBody>
                    <a:bodyPr/>
                    <a:lstStyle/>
                    <a:p>
                      <a:r>
                        <a:rPr lang="es-MX" sz="1400" dirty="0"/>
                        <a:t>Ejes Transversales</a:t>
                      </a:r>
                    </a:p>
                  </a:txBody>
                  <a:tcPr/>
                </a:tc>
                <a:tc>
                  <a:txBody>
                    <a:bodyPr/>
                    <a:lstStyle/>
                    <a:p>
                      <a:r>
                        <a:rPr lang="es-MX" sz="1400" dirty="0"/>
                        <a:t>Recursos</a:t>
                      </a:r>
                    </a:p>
                  </a:txBody>
                  <a:tcPr/>
                </a:tc>
                <a:tc>
                  <a:txBody>
                    <a:bodyPr/>
                    <a:lstStyle/>
                    <a:p>
                      <a:r>
                        <a:rPr lang="es-MX" sz="1400" dirty="0"/>
                        <a:t>Responsables</a:t>
                      </a:r>
                    </a:p>
                  </a:txBody>
                  <a:tcPr/>
                </a:tc>
                <a:tc>
                  <a:txBody>
                    <a:bodyPr/>
                    <a:lstStyle/>
                    <a:p>
                      <a:r>
                        <a:rPr lang="es-MX" sz="1400" dirty="0"/>
                        <a:t>Tiempo y Fechas</a:t>
                      </a:r>
                    </a:p>
                  </a:txBody>
                  <a:tcPr/>
                </a:tc>
                <a:extLst>
                  <a:ext uri="{0D108BD9-81ED-4DB2-BD59-A6C34878D82A}">
                    <a16:rowId xmlns:a16="http://schemas.microsoft.com/office/drawing/2014/main" val="10002"/>
                  </a:ext>
                </a:extLst>
              </a:tr>
              <a:tr h="370840">
                <a:tc>
                  <a:txBody>
                    <a:bodyPr/>
                    <a:lstStyle/>
                    <a:p>
                      <a:r>
                        <a:rPr lang="es-MX" sz="1400" dirty="0"/>
                        <a:t>Planificación</a:t>
                      </a:r>
                    </a:p>
                  </a:txBody>
                  <a:tcPr/>
                </a:tc>
                <a:tc>
                  <a:txBody>
                    <a:bodyPr/>
                    <a:lstStyle/>
                    <a:p>
                      <a:r>
                        <a:rPr lang="es-MX" sz="1400" dirty="0"/>
                        <a:t>Pruebas de Control</a:t>
                      </a:r>
                    </a:p>
                  </a:txBody>
                  <a:tcPr/>
                </a:tc>
                <a:tc>
                  <a:txBody>
                    <a:bodyPr/>
                    <a:lstStyle/>
                    <a:p>
                      <a:r>
                        <a:rPr lang="es-MX" sz="1400" dirty="0"/>
                        <a:t>Desarrollo del pensamiento</a:t>
                      </a:r>
                    </a:p>
                  </a:txBody>
                  <a:tcPr/>
                </a:tc>
                <a:tc>
                  <a:txBody>
                    <a:bodyPr/>
                    <a:lstStyle/>
                    <a:p>
                      <a:r>
                        <a:rPr lang="es-MX" sz="1400" dirty="0"/>
                        <a:t>Prototipo</a:t>
                      </a:r>
                    </a:p>
                  </a:txBody>
                  <a:tcPr/>
                </a:tc>
                <a:tc>
                  <a:txBody>
                    <a:bodyPr/>
                    <a:lstStyle/>
                    <a:p>
                      <a:r>
                        <a:rPr lang="es-MX" sz="1400" dirty="0"/>
                        <a:t>Docentes</a:t>
                      </a:r>
                    </a:p>
                  </a:txBody>
                  <a:tcPr/>
                </a:tc>
                <a:tc>
                  <a:txBody>
                    <a:bodyPr/>
                    <a:lstStyle/>
                    <a:p>
                      <a:endParaRPr lang="es-MX" sz="1400" dirty="0"/>
                    </a:p>
                  </a:txBody>
                  <a:tcPr/>
                </a:tc>
                <a:extLst>
                  <a:ext uri="{0D108BD9-81ED-4DB2-BD59-A6C34878D82A}">
                    <a16:rowId xmlns:a16="http://schemas.microsoft.com/office/drawing/2014/main" val="10003"/>
                  </a:ext>
                </a:extLst>
              </a:tr>
              <a:tr h="370840">
                <a:tc>
                  <a:txBody>
                    <a:bodyPr/>
                    <a:lstStyle/>
                    <a:p>
                      <a:r>
                        <a:rPr lang="es-MX" sz="1400" dirty="0"/>
                        <a:t>Considerar puntos</a:t>
                      </a:r>
                      <a:r>
                        <a:rPr lang="es-MX" sz="1400" baseline="0" dirty="0"/>
                        <a:t> de vista</a:t>
                      </a:r>
                      <a:endParaRPr lang="es-MX" sz="1400" dirty="0"/>
                    </a:p>
                  </a:txBody>
                  <a:tcPr/>
                </a:tc>
                <a:tc>
                  <a:txBody>
                    <a:bodyPr/>
                    <a:lstStyle/>
                    <a:p>
                      <a:r>
                        <a:rPr lang="es-MX" sz="1400" dirty="0"/>
                        <a:t>Presentación del Proyecto</a:t>
                      </a:r>
                    </a:p>
                  </a:txBody>
                  <a:tcPr/>
                </a:tc>
                <a:tc>
                  <a:txBody>
                    <a:bodyPr/>
                    <a:lstStyle/>
                    <a:p>
                      <a:r>
                        <a:rPr lang="es-MX" sz="1400" dirty="0"/>
                        <a:t>Introducción a la comunicación Científica.</a:t>
                      </a:r>
                    </a:p>
                  </a:txBody>
                  <a:tcPr/>
                </a:tc>
                <a:tc>
                  <a:txBody>
                    <a:bodyPr/>
                    <a:lstStyle/>
                    <a:p>
                      <a:r>
                        <a:rPr lang="es-MX" sz="1400" dirty="0"/>
                        <a:t>Diapositivas</a:t>
                      </a:r>
                      <a:r>
                        <a:rPr lang="es-MX" sz="1400" baseline="0" dirty="0"/>
                        <a:t> y Prototipo terminado</a:t>
                      </a:r>
                      <a:endParaRPr lang="es-MX" sz="1400" dirty="0"/>
                    </a:p>
                  </a:txBody>
                  <a:tcPr/>
                </a:tc>
                <a:tc>
                  <a:txBody>
                    <a:bodyPr/>
                    <a:lstStyle/>
                    <a:p>
                      <a:r>
                        <a:rPr lang="es-MX" sz="1400" dirty="0"/>
                        <a:t>Docentes</a:t>
                      </a:r>
                    </a:p>
                  </a:txBody>
                  <a:tcPr/>
                </a:tc>
                <a:tc>
                  <a:txBody>
                    <a:bodyPr/>
                    <a:lstStyle/>
                    <a:p>
                      <a:endParaRPr lang="es-MX" sz="14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91197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Tiempo Estimado del Proyecto</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4200528575"/>
              </p:ext>
            </p:extLst>
          </p:nvPr>
        </p:nvGraphicFramePr>
        <p:xfrm>
          <a:off x="282352" y="1556792"/>
          <a:ext cx="8579296" cy="2148840"/>
        </p:xfrm>
        <a:graphic>
          <a:graphicData uri="http://schemas.openxmlformats.org/drawingml/2006/table">
            <a:tbl>
              <a:tblPr firstRow="1" bandRow="1">
                <a:tableStyleId>{073A0DAA-6AF3-43AB-8588-CEC1D06C72B9}</a:tableStyleId>
              </a:tblPr>
              <a:tblGrid>
                <a:gridCol w="1121296">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16024">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216024">
                  <a:extLst>
                    <a:ext uri="{9D8B030D-6E8A-4147-A177-3AD203B41FA5}">
                      <a16:colId xmlns:a16="http://schemas.microsoft.com/office/drawing/2014/main" val="20004"/>
                    </a:ext>
                  </a:extLst>
                </a:gridCol>
                <a:gridCol w="288032">
                  <a:extLst>
                    <a:ext uri="{9D8B030D-6E8A-4147-A177-3AD203B41FA5}">
                      <a16:colId xmlns:a16="http://schemas.microsoft.com/office/drawing/2014/main" val="20005"/>
                    </a:ext>
                  </a:extLst>
                </a:gridCol>
                <a:gridCol w="216024">
                  <a:extLst>
                    <a:ext uri="{9D8B030D-6E8A-4147-A177-3AD203B41FA5}">
                      <a16:colId xmlns:a16="http://schemas.microsoft.com/office/drawing/2014/main" val="20006"/>
                    </a:ext>
                  </a:extLst>
                </a:gridCol>
                <a:gridCol w="216024">
                  <a:extLst>
                    <a:ext uri="{9D8B030D-6E8A-4147-A177-3AD203B41FA5}">
                      <a16:colId xmlns:a16="http://schemas.microsoft.com/office/drawing/2014/main" val="20007"/>
                    </a:ext>
                  </a:extLst>
                </a:gridCol>
                <a:gridCol w="288032">
                  <a:extLst>
                    <a:ext uri="{9D8B030D-6E8A-4147-A177-3AD203B41FA5}">
                      <a16:colId xmlns:a16="http://schemas.microsoft.com/office/drawing/2014/main" val="20008"/>
                    </a:ext>
                  </a:extLst>
                </a:gridCol>
                <a:gridCol w="216024">
                  <a:extLst>
                    <a:ext uri="{9D8B030D-6E8A-4147-A177-3AD203B41FA5}">
                      <a16:colId xmlns:a16="http://schemas.microsoft.com/office/drawing/2014/main" val="20009"/>
                    </a:ext>
                  </a:extLst>
                </a:gridCol>
                <a:gridCol w="216024">
                  <a:extLst>
                    <a:ext uri="{9D8B030D-6E8A-4147-A177-3AD203B41FA5}">
                      <a16:colId xmlns:a16="http://schemas.microsoft.com/office/drawing/2014/main" val="20010"/>
                    </a:ext>
                  </a:extLst>
                </a:gridCol>
                <a:gridCol w="360040">
                  <a:extLst>
                    <a:ext uri="{9D8B030D-6E8A-4147-A177-3AD203B41FA5}">
                      <a16:colId xmlns:a16="http://schemas.microsoft.com/office/drawing/2014/main" val="20011"/>
                    </a:ext>
                  </a:extLst>
                </a:gridCol>
                <a:gridCol w="360040">
                  <a:extLst>
                    <a:ext uri="{9D8B030D-6E8A-4147-A177-3AD203B41FA5}">
                      <a16:colId xmlns:a16="http://schemas.microsoft.com/office/drawing/2014/main" val="20012"/>
                    </a:ext>
                  </a:extLst>
                </a:gridCol>
                <a:gridCol w="360040">
                  <a:extLst>
                    <a:ext uri="{9D8B030D-6E8A-4147-A177-3AD203B41FA5}">
                      <a16:colId xmlns:a16="http://schemas.microsoft.com/office/drawing/2014/main" val="20013"/>
                    </a:ext>
                  </a:extLst>
                </a:gridCol>
                <a:gridCol w="360040">
                  <a:extLst>
                    <a:ext uri="{9D8B030D-6E8A-4147-A177-3AD203B41FA5}">
                      <a16:colId xmlns:a16="http://schemas.microsoft.com/office/drawing/2014/main" val="20014"/>
                    </a:ext>
                  </a:extLst>
                </a:gridCol>
                <a:gridCol w="1224136">
                  <a:extLst>
                    <a:ext uri="{9D8B030D-6E8A-4147-A177-3AD203B41FA5}">
                      <a16:colId xmlns:a16="http://schemas.microsoft.com/office/drawing/2014/main" val="20015"/>
                    </a:ext>
                  </a:extLst>
                </a:gridCol>
                <a:gridCol w="977280">
                  <a:extLst>
                    <a:ext uri="{9D8B030D-6E8A-4147-A177-3AD203B41FA5}">
                      <a16:colId xmlns:a16="http://schemas.microsoft.com/office/drawing/2014/main" val="20016"/>
                    </a:ext>
                  </a:extLst>
                </a:gridCol>
              </a:tblGrid>
              <a:tr h="370840">
                <a:tc>
                  <a:txBody>
                    <a:bodyPr/>
                    <a:lstStyle/>
                    <a:p>
                      <a:pPr algn="ctr"/>
                      <a:r>
                        <a:rPr lang="es-MX" sz="1200" b="1" dirty="0"/>
                        <a:t>FASE</a:t>
                      </a:r>
                      <a:r>
                        <a:rPr lang="es-MX" sz="1200" b="1" baseline="0" dirty="0"/>
                        <a:t> / ACT.</a:t>
                      </a:r>
                      <a:endParaRPr lang="es-MX" sz="1200" b="1" dirty="0"/>
                    </a:p>
                  </a:txBody>
                  <a:tcPr/>
                </a:tc>
                <a:tc>
                  <a:txBody>
                    <a:bodyPr/>
                    <a:lstStyle/>
                    <a:p>
                      <a:pPr algn="ctr"/>
                      <a:r>
                        <a:rPr lang="es-MX" sz="1200" b="1" dirty="0"/>
                        <a:t>DESCRIPCIÓN</a:t>
                      </a:r>
                    </a:p>
                  </a:txBody>
                  <a:tcPr/>
                </a:tc>
                <a:tc gridSpan="13">
                  <a:txBody>
                    <a:bodyPr/>
                    <a:lstStyle/>
                    <a:p>
                      <a:pPr algn="ctr"/>
                      <a:r>
                        <a:rPr lang="es-MX" sz="1200" b="1" dirty="0"/>
                        <a:t>PROGRAMA SEMANAL</a:t>
                      </a:r>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r>
                        <a:rPr lang="es-MX" sz="1200" b="1" dirty="0"/>
                        <a:t>RESPONSABLES</a:t>
                      </a:r>
                    </a:p>
                  </a:txBody>
                  <a:tcPr/>
                </a:tc>
                <a:tc>
                  <a:txBody>
                    <a:bodyPr/>
                    <a:lstStyle/>
                    <a:p>
                      <a:pPr algn="ctr"/>
                      <a:r>
                        <a:rPr lang="es-MX" sz="1200" b="1" dirty="0"/>
                        <a:t>TIEMPO Y FECHAS</a:t>
                      </a:r>
                    </a:p>
                  </a:txBody>
                  <a:tcPr/>
                </a:tc>
                <a:extLst>
                  <a:ext uri="{0D108BD9-81ED-4DB2-BD59-A6C34878D82A}">
                    <a16:rowId xmlns:a16="http://schemas.microsoft.com/office/drawing/2014/main" val="10000"/>
                  </a:ext>
                </a:extLst>
              </a:tr>
              <a:tr h="370840">
                <a:tc>
                  <a:txBody>
                    <a:bodyPr/>
                    <a:lstStyle/>
                    <a:p>
                      <a:endParaRPr lang="es-MX" dirty="0"/>
                    </a:p>
                  </a:txBody>
                  <a:tcPr/>
                </a:tc>
                <a:tc>
                  <a:txBody>
                    <a:bodyPr/>
                    <a:lstStyle/>
                    <a:p>
                      <a:endParaRPr lang="es-MX" dirty="0"/>
                    </a:p>
                  </a:txBody>
                  <a:tcPr/>
                </a:tc>
                <a:tc>
                  <a:txBody>
                    <a:bodyPr/>
                    <a:lstStyle/>
                    <a:p>
                      <a:r>
                        <a:rPr lang="es-MX" sz="1050" dirty="0"/>
                        <a:t>1</a:t>
                      </a:r>
                    </a:p>
                  </a:txBody>
                  <a:tcPr/>
                </a:tc>
                <a:tc>
                  <a:txBody>
                    <a:bodyPr/>
                    <a:lstStyle/>
                    <a:p>
                      <a:r>
                        <a:rPr lang="es-MX" sz="1050" dirty="0"/>
                        <a:t>2</a:t>
                      </a:r>
                    </a:p>
                  </a:txBody>
                  <a:tcPr/>
                </a:tc>
                <a:tc>
                  <a:txBody>
                    <a:bodyPr/>
                    <a:lstStyle/>
                    <a:p>
                      <a:r>
                        <a:rPr lang="es-MX" sz="1050" dirty="0"/>
                        <a:t>3</a:t>
                      </a:r>
                    </a:p>
                  </a:txBody>
                  <a:tcPr/>
                </a:tc>
                <a:tc>
                  <a:txBody>
                    <a:bodyPr/>
                    <a:lstStyle/>
                    <a:p>
                      <a:r>
                        <a:rPr lang="es-MX" sz="1050" dirty="0"/>
                        <a:t>4</a:t>
                      </a:r>
                    </a:p>
                  </a:txBody>
                  <a:tcPr/>
                </a:tc>
                <a:tc>
                  <a:txBody>
                    <a:bodyPr/>
                    <a:lstStyle/>
                    <a:p>
                      <a:r>
                        <a:rPr lang="es-MX" sz="1050" dirty="0"/>
                        <a:t>5</a:t>
                      </a:r>
                    </a:p>
                  </a:txBody>
                  <a:tcPr/>
                </a:tc>
                <a:tc>
                  <a:txBody>
                    <a:bodyPr/>
                    <a:lstStyle/>
                    <a:p>
                      <a:r>
                        <a:rPr lang="es-MX" sz="1050" dirty="0"/>
                        <a:t>6</a:t>
                      </a:r>
                    </a:p>
                  </a:txBody>
                  <a:tcPr/>
                </a:tc>
                <a:tc>
                  <a:txBody>
                    <a:bodyPr/>
                    <a:lstStyle/>
                    <a:p>
                      <a:r>
                        <a:rPr lang="es-MX" sz="1050" dirty="0"/>
                        <a:t>7</a:t>
                      </a:r>
                    </a:p>
                  </a:txBody>
                  <a:tcPr/>
                </a:tc>
                <a:tc>
                  <a:txBody>
                    <a:bodyPr/>
                    <a:lstStyle/>
                    <a:p>
                      <a:r>
                        <a:rPr lang="es-MX" sz="1050" dirty="0"/>
                        <a:t>8</a:t>
                      </a:r>
                    </a:p>
                  </a:txBody>
                  <a:tcPr/>
                </a:tc>
                <a:tc>
                  <a:txBody>
                    <a:bodyPr/>
                    <a:lstStyle/>
                    <a:p>
                      <a:r>
                        <a:rPr lang="es-MX" sz="1050" dirty="0"/>
                        <a:t>9</a:t>
                      </a:r>
                    </a:p>
                  </a:txBody>
                  <a:tcPr/>
                </a:tc>
                <a:tc>
                  <a:txBody>
                    <a:bodyPr/>
                    <a:lstStyle/>
                    <a:p>
                      <a:r>
                        <a:rPr lang="es-MX" sz="1050" dirty="0"/>
                        <a:t>10</a:t>
                      </a:r>
                    </a:p>
                  </a:txBody>
                  <a:tcPr/>
                </a:tc>
                <a:tc>
                  <a:txBody>
                    <a:bodyPr/>
                    <a:lstStyle/>
                    <a:p>
                      <a:r>
                        <a:rPr lang="es-MX" sz="1050" dirty="0"/>
                        <a:t>11</a:t>
                      </a:r>
                    </a:p>
                  </a:txBody>
                  <a:tcPr/>
                </a:tc>
                <a:tc>
                  <a:txBody>
                    <a:bodyPr/>
                    <a:lstStyle/>
                    <a:p>
                      <a:r>
                        <a:rPr lang="es-MX" sz="1050" dirty="0"/>
                        <a:t>12</a:t>
                      </a:r>
                    </a:p>
                  </a:txBody>
                  <a:tcPr/>
                </a:tc>
                <a:tc>
                  <a:txBody>
                    <a:bodyPr/>
                    <a:lstStyle/>
                    <a:p>
                      <a:r>
                        <a:rPr lang="es-MX" sz="1050" dirty="0"/>
                        <a:t>13</a:t>
                      </a:r>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10001"/>
                  </a:ext>
                </a:extLst>
              </a:tr>
              <a:tr h="370840">
                <a:tc>
                  <a:txBody>
                    <a:bodyPr/>
                    <a:lstStyle/>
                    <a:p>
                      <a:r>
                        <a:rPr lang="es-MX" dirty="0"/>
                        <a:t>1</a:t>
                      </a:r>
                    </a:p>
                  </a:txBody>
                  <a:tcPr/>
                </a:tc>
                <a:tc>
                  <a:txBody>
                    <a:bodyPr/>
                    <a:lstStyle/>
                    <a:p>
                      <a:r>
                        <a:rPr lang="es-MX" sz="1600" dirty="0"/>
                        <a:t>DIAGNÓSTICO</a:t>
                      </a:r>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rowSpan="3">
                  <a:txBody>
                    <a:bodyPr/>
                    <a:lstStyle/>
                    <a:p>
                      <a:endParaRPr lang="es-MX" dirty="0"/>
                    </a:p>
                  </a:txBody>
                  <a:tcPr/>
                </a:tc>
                <a:tc>
                  <a:txBody>
                    <a:bodyPr/>
                    <a:lstStyle/>
                    <a:p>
                      <a:endParaRPr lang="es-MX"/>
                    </a:p>
                  </a:txBody>
                  <a:tcPr/>
                </a:tc>
                <a:extLst>
                  <a:ext uri="{0D108BD9-81ED-4DB2-BD59-A6C34878D82A}">
                    <a16:rowId xmlns:a16="http://schemas.microsoft.com/office/drawing/2014/main" val="10002"/>
                  </a:ext>
                </a:extLst>
              </a:tr>
              <a:tr h="370840">
                <a:tc>
                  <a:txBody>
                    <a:bodyPr/>
                    <a:lstStyle/>
                    <a:p>
                      <a:r>
                        <a:rPr lang="es-MX"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a:t>PLANIFICACIÓN</a:t>
                      </a:r>
                    </a:p>
                    <a:p>
                      <a:endParaRPr lang="es-MX" sz="1600"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vMerge="1">
                  <a:txBody>
                    <a:bodyPr/>
                    <a:lstStyle/>
                    <a:p>
                      <a:endParaRPr lang="es-MX" dirty="0"/>
                    </a:p>
                  </a:txBody>
                  <a:tcPr/>
                </a:tc>
                <a:tc>
                  <a:txBody>
                    <a:bodyPr/>
                    <a:lstStyle/>
                    <a:p>
                      <a:endParaRPr lang="es-MX" dirty="0"/>
                    </a:p>
                  </a:txBody>
                  <a:tcPr/>
                </a:tc>
                <a:extLst>
                  <a:ext uri="{0D108BD9-81ED-4DB2-BD59-A6C34878D82A}">
                    <a16:rowId xmlns:a16="http://schemas.microsoft.com/office/drawing/2014/main" val="10003"/>
                  </a:ext>
                </a:extLst>
              </a:tr>
              <a:tr h="370840">
                <a:tc>
                  <a:txBody>
                    <a:bodyPr/>
                    <a:lstStyle/>
                    <a:p>
                      <a:r>
                        <a:rPr lang="es-MX" dirty="0"/>
                        <a:t>3</a:t>
                      </a:r>
                    </a:p>
                  </a:txBody>
                  <a:tcPr/>
                </a:tc>
                <a:tc>
                  <a:txBody>
                    <a:bodyPr/>
                    <a:lstStyle/>
                    <a:p>
                      <a:r>
                        <a:rPr lang="es-MX" sz="1600" dirty="0"/>
                        <a:t>RESULTADOS</a:t>
                      </a:r>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a:txBody>
                    <a:bodyPr/>
                    <a:lstStyle/>
                    <a:p>
                      <a:endParaRPr lang="es-MX" dirty="0"/>
                    </a:p>
                  </a:txBody>
                  <a:tcPr/>
                </a:tc>
                <a:tc vMerge="1">
                  <a:txBody>
                    <a:bodyPr/>
                    <a:lstStyle/>
                    <a:p>
                      <a:endParaRPr lang="es-MX" dirty="0"/>
                    </a:p>
                  </a:txBody>
                  <a:tcPr/>
                </a:tc>
                <a:tc>
                  <a:txBody>
                    <a:bodyPr/>
                    <a:lstStyle/>
                    <a:p>
                      <a:endParaRPr lang="es-MX"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06075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emplate_presenter800x600.jpg"/>
          <p:cNvPicPr>
            <a:picLocks noChangeAspect="1"/>
          </p:cNvPicPr>
          <p:nvPr/>
        </p:nvPicPr>
        <p:blipFill>
          <a:blip r:embed="rId2" cstate="print"/>
          <a:srcRect/>
          <a:stretch>
            <a:fillRect/>
          </a:stretch>
        </p:blipFill>
        <p:spPr bwMode="auto">
          <a:xfrm>
            <a:off x="-108520" y="0"/>
            <a:ext cx="9166324" cy="6858000"/>
          </a:xfrm>
          <a:prstGeom prst="rect">
            <a:avLst/>
          </a:prstGeom>
          <a:noFill/>
          <a:ln w="12700" cap="flat" cmpd="sng">
            <a:noFill/>
            <a:prstDash val="solid"/>
            <a:miter lim="0"/>
            <a:headEnd type="none" w="med" len="med"/>
            <a:tailEnd type="none" w="med" len="med"/>
          </a:ln>
          <a:effectLst/>
        </p:spPr>
      </p:pic>
      <p:sp>
        <p:nvSpPr>
          <p:cNvPr id="2" name="1 Título"/>
          <p:cNvSpPr>
            <a:spLocks noGrp="1"/>
          </p:cNvSpPr>
          <p:nvPr>
            <p:ph type="title"/>
          </p:nvPr>
        </p:nvSpPr>
        <p:spPr>
          <a:xfrm>
            <a:off x="457200" y="764704"/>
            <a:ext cx="8229600" cy="859830"/>
          </a:xfrm>
        </p:spPr>
        <p:txBody>
          <a:bodyPr>
            <a:normAutofit/>
          </a:bodyPr>
          <a:lstStyle/>
          <a:p>
            <a:r>
              <a:rPr lang="es-ES" sz="2000" dirty="0"/>
              <a:t>CUADRO DE ANÁLISIS DE LA INTERDISCIPLINARIEDAD Y EL APRENDIZAJE COOPERATIVO.</a:t>
            </a:r>
            <a:endParaRPr lang="es-MX" sz="20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094435194"/>
              </p:ext>
            </p:extLst>
          </p:nvPr>
        </p:nvGraphicFramePr>
        <p:xfrm>
          <a:off x="484909" y="1486976"/>
          <a:ext cx="8229600" cy="5254392"/>
        </p:xfrm>
        <a:graphic>
          <a:graphicData uri="http://schemas.openxmlformats.org/drawingml/2006/table">
            <a:tbl>
              <a:tblPr firstRow="1" bandRow="1">
                <a:tableStyleId>{5C22544A-7EE6-4342-B048-85BDC9FD1C3A}</a:tableStyleId>
              </a:tblPr>
              <a:tblGrid>
                <a:gridCol w="3727051">
                  <a:extLst>
                    <a:ext uri="{9D8B030D-6E8A-4147-A177-3AD203B41FA5}">
                      <a16:colId xmlns:a16="http://schemas.microsoft.com/office/drawing/2014/main" val="20000"/>
                    </a:ext>
                  </a:extLst>
                </a:gridCol>
                <a:gridCol w="4502549">
                  <a:extLst>
                    <a:ext uri="{9D8B030D-6E8A-4147-A177-3AD203B41FA5}">
                      <a16:colId xmlns:a16="http://schemas.microsoft.com/office/drawing/2014/main" val="20001"/>
                    </a:ext>
                  </a:extLst>
                </a:gridCol>
              </a:tblGrid>
              <a:tr h="316632">
                <a:tc>
                  <a:txBody>
                    <a:bodyPr/>
                    <a:lstStyle/>
                    <a:p>
                      <a:pPr algn="ctr"/>
                      <a:endParaRPr lang="es-MX" sz="1200" dirty="0"/>
                    </a:p>
                  </a:txBody>
                  <a:tcPr/>
                </a:tc>
                <a:tc>
                  <a:txBody>
                    <a:bodyPr/>
                    <a:lstStyle/>
                    <a:p>
                      <a:pPr algn="ctr"/>
                      <a:r>
                        <a:rPr lang="es-ES" sz="1200" dirty="0"/>
                        <a:t>INTERDISCIPLINARIEDAD</a:t>
                      </a:r>
                      <a:endParaRPr lang="es-MX" sz="1200" dirty="0"/>
                    </a:p>
                  </a:txBody>
                  <a:tcPr/>
                </a:tc>
                <a:extLst>
                  <a:ext uri="{0D108BD9-81ED-4DB2-BD59-A6C34878D82A}">
                    <a16:rowId xmlns:a16="http://schemas.microsoft.com/office/drawing/2014/main" val="10000"/>
                  </a:ext>
                </a:extLst>
              </a:tr>
              <a:tr h="621118">
                <a:tc>
                  <a:txBody>
                    <a:bodyPr/>
                    <a:lstStyle/>
                    <a:p>
                      <a:pPr algn="just"/>
                      <a:r>
                        <a:rPr lang="es-ES" sz="1200" dirty="0"/>
                        <a:t>¿Qué</a:t>
                      </a:r>
                      <a:r>
                        <a:rPr lang="es-ES" sz="1200" baseline="0" dirty="0"/>
                        <a:t> es?</a:t>
                      </a:r>
                      <a:endParaRPr lang="es-MX" sz="1200" dirty="0"/>
                    </a:p>
                  </a:txBody>
                  <a:tcPr/>
                </a:tc>
                <a:tc>
                  <a:txBody>
                    <a:bodyPr/>
                    <a:lstStyle/>
                    <a:p>
                      <a:r>
                        <a:rPr lang="es-ES" sz="1200" kern="1200" dirty="0">
                          <a:solidFill>
                            <a:schemeClr val="dk1"/>
                          </a:solidFill>
                          <a:effectLst/>
                          <a:latin typeface="+mn-lt"/>
                          <a:ea typeface="+mn-ea"/>
                          <a:cs typeface="+mn-cs"/>
                        </a:rPr>
                        <a:t>ENFOQUE NOVEDOSO QUE INTEGRA LOS CONTENIDOS DE DOS O MÁS DISCIPLINAS PARA CREAR UN CONOCIMIENTO EDUCATIVO INTEGRAL Y FACILITAR SU APRENDIZAJE.</a:t>
                      </a:r>
                      <a:r>
                        <a:rPr lang="es-ES_tradnl" sz="1200" dirty="0">
                          <a:effectLst/>
                        </a:rPr>
                        <a:t> </a:t>
                      </a:r>
                      <a:endParaRPr lang="es-MX" sz="1200" dirty="0"/>
                    </a:p>
                  </a:txBody>
                  <a:tcPr/>
                </a:tc>
                <a:extLst>
                  <a:ext uri="{0D108BD9-81ED-4DB2-BD59-A6C34878D82A}">
                    <a16:rowId xmlns:a16="http://schemas.microsoft.com/office/drawing/2014/main" val="10001"/>
                  </a:ext>
                </a:extLst>
              </a:tr>
              <a:tr h="621118">
                <a:tc>
                  <a:txBody>
                    <a:bodyPr/>
                    <a:lstStyle/>
                    <a:p>
                      <a:pPr algn="just"/>
                      <a:r>
                        <a:rPr lang="es-ES" sz="1200" dirty="0"/>
                        <a:t>¿Cuáles</a:t>
                      </a:r>
                      <a:r>
                        <a:rPr lang="es-ES" sz="1200" baseline="0" dirty="0"/>
                        <a:t> son sus</a:t>
                      </a:r>
                      <a:r>
                        <a:rPr lang="es-ES" sz="1200" dirty="0"/>
                        <a:t> características ?</a:t>
                      </a:r>
                      <a:endParaRPr lang="es-MX" sz="1200" dirty="0"/>
                    </a:p>
                  </a:txBody>
                  <a:tcPr/>
                </a:tc>
                <a:tc>
                  <a:txBody>
                    <a:bodyPr/>
                    <a:lstStyle/>
                    <a:p>
                      <a:r>
                        <a:rPr lang="es-ES" sz="1200" kern="1200" dirty="0">
                          <a:solidFill>
                            <a:schemeClr val="dk1"/>
                          </a:solidFill>
                          <a:effectLst/>
                          <a:latin typeface="+mn-lt"/>
                          <a:ea typeface="+mn-ea"/>
                          <a:cs typeface="+mn-cs"/>
                        </a:rPr>
                        <a:t>-PROCESO SISTEMÁTICO</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-APLICACIÓN REAL</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-SE GENERA UN NUEVO PRODUCTO</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-ES GRUPAL</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-CREA CAMPOS DE CONOCIMIENTOS ENTRE DIFERENTES DISCIPLINAS</a:t>
                      </a:r>
                      <a:r>
                        <a:rPr lang="es-ES_tradnl" sz="1200" kern="1200" dirty="0">
                          <a:solidFill>
                            <a:schemeClr val="dk1"/>
                          </a:solidFill>
                          <a:effectLst/>
                          <a:latin typeface="+mn-lt"/>
                          <a:ea typeface="+mn-ea"/>
                          <a:cs typeface="+mn-cs"/>
                        </a:rPr>
                        <a:t> </a:t>
                      </a:r>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621118">
                <a:tc>
                  <a:txBody>
                    <a:bodyPr/>
                    <a:lstStyle/>
                    <a:p>
                      <a:pPr algn="just"/>
                      <a:r>
                        <a:rPr lang="es-ES" sz="1200" dirty="0"/>
                        <a:t>¿Por qué es importante en la educación? </a:t>
                      </a:r>
                      <a:endParaRPr lang="es-MX" sz="1200" dirty="0"/>
                    </a:p>
                  </a:txBody>
                  <a:tcPr/>
                </a:tc>
                <a:tc>
                  <a:txBody>
                    <a:bodyPr/>
                    <a:lstStyle/>
                    <a:p>
                      <a:r>
                        <a:rPr lang="es-ES" sz="1200" kern="1200" dirty="0">
                          <a:solidFill>
                            <a:schemeClr val="dk1"/>
                          </a:solidFill>
                          <a:effectLst/>
                          <a:latin typeface="+mn-lt"/>
                          <a:ea typeface="+mn-ea"/>
                          <a:cs typeface="+mn-cs"/>
                        </a:rPr>
                        <a:t>-AMPLÍA EL CONOCIMIENTO EDUCATIVO</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-FACILITA SU COMPRENSIÓN</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-VENTAJAS COGNITIVAS Y MOTIVACIONALES A DOCENTES Y ALUMNOS</a:t>
                      </a:r>
                      <a:r>
                        <a:rPr lang="es-ES_tradnl" sz="1200" kern="1200" dirty="0">
                          <a:solidFill>
                            <a:schemeClr val="dk1"/>
                          </a:solidFill>
                          <a:effectLst/>
                          <a:latin typeface="+mn-lt"/>
                          <a:ea typeface="+mn-ea"/>
                          <a:cs typeface="+mn-cs"/>
                        </a:rPr>
                        <a:t> </a:t>
                      </a:r>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r h="621118">
                <a:tc>
                  <a:txBody>
                    <a:bodyPr/>
                    <a:lstStyle/>
                    <a:p>
                      <a:r>
                        <a:rPr lang="es-ES" sz="1200" kern="1200" dirty="0">
                          <a:solidFill>
                            <a:schemeClr val="dk1"/>
                          </a:solidFill>
                          <a:latin typeface="+mn-lt"/>
                          <a:ea typeface="+mn-ea"/>
                          <a:cs typeface="+mn-cs"/>
                        </a:rPr>
                        <a:t>¿Cómo motivar  a los alumnos</a:t>
                      </a:r>
                      <a:r>
                        <a:rPr lang="es-ES_tradnl" sz="1200" kern="1200" baseline="0" dirty="0">
                          <a:solidFill>
                            <a:schemeClr val="dk1"/>
                          </a:solidFill>
                          <a:latin typeface="+mn-lt"/>
                          <a:ea typeface="+mn-ea"/>
                          <a:cs typeface="+mn-cs"/>
                        </a:rPr>
                        <a:t> </a:t>
                      </a:r>
                      <a:r>
                        <a:rPr lang="es-ES" sz="1200" kern="1200" dirty="0">
                          <a:solidFill>
                            <a:schemeClr val="dk1"/>
                          </a:solidFill>
                          <a:latin typeface="+mn-lt"/>
                          <a:ea typeface="+mn-ea"/>
                          <a:cs typeface="+mn-cs"/>
                        </a:rPr>
                        <a:t>para el trabajo interdisciplinario?</a:t>
                      </a:r>
                      <a:endParaRPr lang="es-ES_tradnl" sz="1200" kern="1200" dirty="0">
                        <a:solidFill>
                          <a:schemeClr val="dk1"/>
                        </a:solidFill>
                        <a:latin typeface="+mn-lt"/>
                        <a:ea typeface="+mn-ea"/>
                        <a:cs typeface="+mn-cs"/>
                      </a:endParaRPr>
                    </a:p>
                    <a:p>
                      <a:pPr algn="just"/>
                      <a:endParaRPr lang="es-MX" sz="1200" kern="1200" dirty="0">
                        <a:solidFill>
                          <a:schemeClr val="dk1"/>
                        </a:solidFill>
                        <a:latin typeface="+mn-lt"/>
                        <a:ea typeface="+mn-ea"/>
                        <a:cs typeface="+mn-cs"/>
                      </a:endParaRPr>
                    </a:p>
                  </a:txBody>
                  <a:tcPr/>
                </a:tc>
                <a:tc>
                  <a:txBody>
                    <a:bodyPr/>
                    <a:lstStyle/>
                    <a:p>
                      <a:r>
                        <a:rPr lang="es-ES" sz="1200" kern="1200" dirty="0">
                          <a:solidFill>
                            <a:schemeClr val="dk1"/>
                          </a:solidFill>
                          <a:effectLst/>
                          <a:latin typeface="+mn-lt"/>
                          <a:ea typeface="+mn-ea"/>
                          <a:cs typeface="+mn-cs"/>
                        </a:rPr>
                        <a:t>-PLANTEAR TEMAS DE INTERÉS Y PROBLEMÁTICAS REALES</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-INTEGRAR GRUPOS CON DIFERENTES INTERÉSES Y HABILIDADES</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-ACTITUD PROACTIVA DEL DOCENTE</a:t>
                      </a:r>
                      <a:r>
                        <a:rPr lang="es-ES_tradnl" sz="1200" kern="1200" dirty="0">
                          <a:solidFill>
                            <a:schemeClr val="dk1"/>
                          </a:solidFill>
                          <a:effectLst/>
                          <a:latin typeface="+mn-lt"/>
                          <a:ea typeface="+mn-ea"/>
                          <a:cs typeface="+mn-cs"/>
                        </a:rPr>
                        <a:t> </a:t>
                      </a:r>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4"/>
                  </a:ext>
                </a:extLst>
              </a:tr>
              <a:tr h="765762">
                <a:tc>
                  <a:txBody>
                    <a:bodyPr/>
                    <a:lstStyle/>
                    <a:p>
                      <a:pPr>
                        <a:lnSpc>
                          <a:spcPct val="115000"/>
                        </a:lnSpc>
                        <a:spcAft>
                          <a:spcPts val="0"/>
                        </a:spcAft>
                      </a:pPr>
                      <a:r>
                        <a:rPr lang="es-ES" sz="1200" kern="1200" dirty="0">
                          <a:solidFill>
                            <a:schemeClr val="dk1"/>
                          </a:solidFill>
                          <a:latin typeface="+mn-lt"/>
                          <a:ea typeface="+mn-ea"/>
                          <a:cs typeface="+mn-cs"/>
                        </a:rPr>
                        <a:t>¿Cuáles son los</a:t>
                      </a:r>
                      <a:r>
                        <a:rPr lang="es-ES_tradnl" sz="1200" kern="1200" baseline="0" dirty="0">
                          <a:solidFill>
                            <a:schemeClr val="dk1"/>
                          </a:solidFill>
                          <a:latin typeface="+mn-lt"/>
                          <a:ea typeface="+mn-ea"/>
                          <a:cs typeface="+mn-cs"/>
                        </a:rPr>
                        <a:t> </a:t>
                      </a:r>
                      <a:r>
                        <a:rPr lang="es-ES" sz="1200" kern="1200" dirty="0">
                          <a:solidFill>
                            <a:schemeClr val="dk1"/>
                          </a:solidFill>
                          <a:latin typeface="+mn-lt"/>
                          <a:ea typeface="+mn-ea"/>
                          <a:cs typeface="+mn-cs"/>
                        </a:rPr>
                        <a:t>prerrequisitos materiales,</a:t>
                      </a:r>
                      <a:r>
                        <a:rPr lang="es-ES_tradnl" sz="1200" kern="1200" baseline="0" dirty="0">
                          <a:solidFill>
                            <a:schemeClr val="dk1"/>
                          </a:solidFill>
                          <a:latin typeface="+mn-lt"/>
                          <a:ea typeface="+mn-ea"/>
                          <a:cs typeface="+mn-cs"/>
                        </a:rPr>
                        <a:t> </a:t>
                      </a:r>
                      <a:r>
                        <a:rPr lang="es-ES" sz="1200" kern="1200" dirty="0">
                          <a:solidFill>
                            <a:schemeClr val="dk1"/>
                          </a:solidFill>
                          <a:latin typeface="+mn-lt"/>
                          <a:ea typeface="+mn-ea"/>
                          <a:cs typeface="+mn-cs"/>
                        </a:rPr>
                        <a:t>organizacionales y personales para la</a:t>
                      </a:r>
                      <a:r>
                        <a:rPr lang="es-ES_tradnl" sz="1200" kern="1200" baseline="0" dirty="0">
                          <a:solidFill>
                            <a:schemeClr val="dk1"/>
                          </a:solidFill>
                          <a:latin typeface="+mn-lt"/>
                          <a:ea typeface="+mn-ea"/>
                          <a:cs typeface="+mn-cs"/>
                        </a:rPr>
                        <a:t> </a:t>
                      </a:r>
                      <a:r>
                        <a:rPr lang="es-ES" sz="1200" kern="1200" dirty="0">
                          <a:solidFill>
                            <a:schemeClr val="dk1"/>
                          </a:solidFill>
                          <a:latin typeface="+mn-lt"/>
                          <a:ea typeface="+mn-ea"/>
                          <a:cs typeface="+mn-cs"/>
                        </a:rPr>
                        <a:t>planeación del trabajo interdisciplinario?</a:t>
                      </a:r>
                      <a:r>
                        <a:rPr lang="es-ES_tradnl" sz="1200" kern="1200" dirty="0">
                          <a:solidFill>
                            <a:schemeClr val="dk1"/>
                          </a:solidFill>
                          <a:latin typeface="+mn-lt"/>
                          <a:ea typeface="+mn-ea"/>
                          <a:cs typeface="+mn-cs"/>
                        </a:rPr>
                        <a:t> </a:t>
                      </a:r>
                      <a:endParaRPr lang="es-MX" sz="1200" kern="1200" dirty="0">
                        <a:solidFill>
                          <a:schemeClr val="dk1"/>
                        </a:solidFill>
                        <a:latin typeface="+mn-lt"/>
                        <a:ea typeface="+mn-ea"/>
                        <a:cs typeface="+mn-cs"/>
                      </a:endParaRPr>
                    </a:p>
                  </a:txBody>
                  <a:tcPr/>
                </a:tc>
                <a:tc>
                  <a:txBody>
                    <a:bodyPr/>
                    <a:lstStyle/>
                    <a:p>
                      <a:r>
                        <a:rPr lang="es-ES" sz="1200" kern="1200" dirty="0">
                          <a:solidFill>
                            <a:schemeClr val="dk1"/>
                          </a:solidFill>
                          <a:effectLst/>
                          <a:latin typeface="+mn-lt"/>
                          <a:ea typeface="+mn-ea"/>
                          <a:cs typeface="+mn-cs"/>
                        </a:rPr>
                        <a:t>-CAPACITACIÓN DE DIRECTIVOS, DOCENTES Y ALUMNOS</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-CREACIÓN DE ESPACIOS ORGANIZACIONALES</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-ACTITUD Y DISPOSICIÓN COLABORATIVA</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-RECURSOS MATERIALES Y TECNOLÓGICOS ADECUADOS</a:t>
                      </a:r>
                      <a:endParaRPr lang="es-ES_tradnl" sz="1200" kern="1200" dirty="0">
                        <a:solidFill>
                          <a:schemeClr val="dk1"/>
                        </a:solidFill>
                        <a:effectLst/>
                        <a:latin typeface="+mn-lt"/>
                        <a:ea typeface="+mn-ea"/>
                        <a:cs typeface="+mn-cs"/>
                      </a:endParaRPr>
                    </a:p>
                    <a:p>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5"/>
                  </a:ext>
                </a:extLst>
              </a:tr>
              <a:tr h="765762">
                <a:tc>
                  <a:txBody>
                    <a:bodyPr/>
                    <a:lstStyle/>
                    <a:p>
                      <a:r>
                        <a:rPr lang="es-ES" sz="1200" kern="1200" dirty="0">
                          <a:solidFill>
                            <a:schemeClr val="dk1"/>
                          </a:solidFill>
                          <a:latin typeface="+mn-lt"/>
                          <a:ea typeface="+mn-ea"/>
                          <a:cs typeface="+mn-cs"/>
                        </a:rPr>
                        <a:t>¿Qué papel juega la planeación en</a:t>
                      </a:r>
                      <a:r>
                        <a:rPr lang="es-ES_tradnl" sz="1200" kern="1200" baseline="0" dirty="0">
                          <a:solidFill>
                            <a:schemeClr val="dk1"/>
                          </a:solidFill>
                          <a:latin typeface="+mn-lt"/>
                          <a:ea typeface="+mn-ea"/>
                          <a:cs typeface="+mn-cs"/>
                        </a:rPr>
                        <a:t> </a:t>
                      </a:r>
                      <a:r>
                        <a:rPr lang="es-ES" sz="1200" kern="1200" dirty="0">
                          <a:solidFill>
                            <a:schemeClr val="dk1"/>
                          </a:solidFill>
                          <a:latin typeface="+mn-lt"/>
                          <a:ea typeface="+mn-ea"/>
                          <a:cs typeface="+mn-cs"/>
                        </a:rPr>
                        <a:t>el trabajo interdisciplinario</a:t>
                      </a:r>
                      <a:r>
                        <a:rPr lang="es-ES_tradnl" sz="1200" kern="1200" baseline="0" dirty="0">
                          <a:solidFill>
                            <a:schemeClr val="dk1"/>
                          </a:solidFill>
                          <a:latin typeface="+mn-lt"/>
                          <a:ea typeface="+mn-ea"/>
                          <a:cs typeface="+mn-cs"/>
                        </a:rPr>
                        <a:t> </a:t>
                      </a:r>
                      <a:r>
                        <a:rPr lang="es-ES" sz="1200" kern="1200" dirty="0">
                          <a:solidFill>
                            <a:schemeClr val="dk1"/>
                          </a:solidFill>
                          <a:latin typeface="+mn-lt"/>
                          <a:ea typeface="+mn-ea"/>
                          <a:cs typeface="+mn-cs"/>
                        </a:rPr>
                        <a:t>y qué características</a:t>
                      </a:r>
                      <a:r>
                        <a:rPr lang="es-ES_tradnl" sz="1200" kern="1200" baseline="0" dirty="0">
                          <a:solidFill>
                            <a:schemeClr val="dk1"/>
                          </a:solidFill>
                          <a:latin typeface="+mn-lt"/>
                          <a:ea typeface="+mn-ea"/>
                          <a:cs typeface="+mn-cs"/>
                        </a:rPr>
                        <a:t> </a:t>
                      </a:r>
                      <a:r>
                        <a:rPr lang="es-ES" sz="1200" kern="1200" dirty="0">
                          <a:solidFill>
                            <a:schemeClr val="dk1"/>
                          </a:solidFill>
                          <a:latin typeface="+mn-lt"/>
                          <a:ea typeface="+mn-ea"/>
                          <a:cs typeface="+mn-cs"/>
                        </a:rPr>
                        <a:t>debe tener? </a:t>
                      </a:r>
                      <a:endParaRPr lang="es-MX" sz="1200" kern="1200" dirty="0">
                        <a:solidFill>
                          <a:schemeClr val="dk1"/>
                        </a:solidFill>
                        <a:latin typeface="+mn-lt"/>
                        <a:ea typeface="+mn-ea"/>
                        <a:cs typeface="+mn-cs"/>
                      </a:endParaRPr>
                    </a:p>
                  </a:txBody>
                  <a:tcPr/>
                </a:tc>
                <a:tc>
                  <a:txBody>
                    <a:bodyPr/>
                    <a:lstStyle/>
                    <a:p>
                      <a:r>
                        <a:rPr lang="es-ES" sz="1200" kern="1200" dirty="0">
                          <a:solidFill>
                            <a:schemeClr val="dk1"/>
                          </a:solidFill>
                          <a:effectLst/>
                          <a:latin typeface="+mn-lt"/>
                          <a:ea typeface="+mn-ea"/>
                          <a:cs typeface="+mn-cs"/>
                        </a:rPr>
                        <a:t>-IDENTIFICAR Y DELIMITAR UN TEMA</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-PLANEACIÓN PARA SOLUCIONAR PROBLEMAS PRÁCTICOS</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-APOYOS DIDÁCTICOS, MATERIALES Y TECNOLÓGICOS.</a:t>
                      </a:r>
                      <a:endParaRPr lang="es-ES_tradnl" sz="1200" kern="1200" dirty="0">
                        <a:solidFill>
                          <a:schemeClr val="dk1"/>
                        </a:solidFill>
                        <a:effectLst/>
                        <a:latin typeface="+mn-lt"/>
                        <a:ea typeface="+mn-ea"/>
                        <a:cs typeface="+mn-cs"/>
                      </a:endParaRPr>
                    </a:p>
                    <a:p>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6"/>
                  </a:ext>
                </a:extLst>
              </a:tr>
            </a:tbl>
          </a:graphicData>
        </a:graphic>
      </p:graphicFrame>
      <p:sp>
        <p:nvSpPr>
          <p:cNvPr id="3" name="CuadroTexto 2"/>
          <p:cNvSpPr txBox="1"/>
          <p:nvPr/>
        </p:nvSpPr>
        <p:spPr>
          <a:xfrm>
            <a:off x="2044041" y="272097"/>
            <a:ext cx="5111336" cy="923330"/>
          </a:xfrm>
          <a:prstGeom prst="rect">
            <a:avLst/>
          </a:prstGeom>
          <a:noFill/>
        </p:spPr>
        <p:txBody>
          <a:bodyPr wrap="none" rtlCol="0">
            <a:spAutoFit/>
          </a:bodyPr>
          <a:lstStyle/>
          <a:p>
            <a:pPr>
              <a:spcBef>
                <a:spcPct val="0"/>
              </a:spcBef>
              <a:buSzTx/>
              <a:buFontTx/>
              <a:buNone/>
            </a:pPr>
            <a:r>
              <a:rPr lang="es-MX" altLang="es-MX" dirty="0">
                <a:solidFill>
                  <a:srgbClr val="000000"/>
                </a:solidFill>
                <a:latin typeface="Open Sans" charset="0"/>
              </a:rPr>
              <a:t>1.</a:t>
            </a:r>
            <a:r>
              <a:rPr lang="es-MX" altLang="es-MX" b="1" dirty="0">
                <a:solidFill>
                  <a:srgbClr val="FC0D1B"/>
                </a:solidFill>
                <a:latin typeface="Open Sans" charset="0"/>
              </a:rPr>
              <a:t> </a:t>
            </a:r>
            <a:r>
              <a:rPr lang="es-MX" altLang="es-MX" b="1" dirty="0">
                <a:solidFill>
                  <a:srgbClr val="003087"/>
                </a:solidFill>
                <a:latin typeface="Open Sans" charset="0"/>
              </a:rPr>
              <a:t>Producto 1.</a:t>
            </a:r>
            <a:r>
              <a:rPr lang="es-MX" altLang="es-MX" b="1" dirty="0">
                <a:solidFill>
                  <a:srgbClr val="585858"/>
                </a:solidFill>
                <a:latin typeface="Open Sans" charset="0"/>
              </a:rPr>
              <a:t> </a:t>
            </a:r>
            <a:r>
              <a:rPr lang="es-MX" altLang="es-MX" b="1" dirty="0">
                <a:latin typeface="Open Sans" charset="0"/>
              </a:rPr>
              <a:t>C.A.I.A.C. Conclusiones Generales.</a:t>
            </a:r>
          </a:p>
          <a:p>
            <a:pPr>
              <a:spcBef>
                <a:spcPct val="0"/>
              </a:spcBef>
              <a:buSzTx/>
              <a:buFontTx/>
              <a:buNone/>
            </a:pPr>
            <a:endParaRPr lang="es-MX" altLang="es-MX" dirty="0">
              <a:solidFill>
                <a:srgbClr val="585858"/>
              </a:solidFill>
              <a:latin typeface="Open Sans" charset="0"/>
            </a:endParaRPr>
          </a:p>
          <a:p>
            <a:endParaRPr lang="es-ES_tradnl" dirty="0"/>
          </a:p>
        </p:txBody>
      </p:sp>
    </p:spTree>
    <p:extLst>
      <p:ext uri="{BB962C8B-B14F-4D97-AF65-F5344CB8AC3E}">
        <p14:creationId xmlns:p14="http://schemas.microsoft.com/office/powerpoint/2010/main" val="2708770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116632"/>
            <a:ext cx="8229600" cy="1143000"/>
          </a:xfrm>
        </p:spPr>
        <p:txBody>
          <a:bodyPr>
            <a:normAutofit/>
          </a:bodyPr>
          <a:lstStyle/>
          <a:p>
            <a:r>
              <a:rPr lang="es-MX" sz="3600" dirty="0"/>
              <a:t>Plan de Acción</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054346929"/>
              </p:ext>
            </p:extLst>
          </p:nvPr>
        </p:nvGraphicFramePr>
        <p:xfrm>
          <a:off x="457200" y="980728"/>
          <a:ext cx="8363272" cy="5760720"/>
        </p:xfrm>
        <a:graphic>
          <a:graphicData uri="http://schemas.openxmlformats.org/drawingml/2006/table">
            <a:tbl>
              <a:tblPr firstRow="1" bandRow="1">
                <a:tableStyleId>{073A0DAA-6AF3-43AB-8588-CEC1D06C72B9}</a:tableStyleId>
              </a:tblPr>
              <a:tblGrid>
                <a:gridCol w="1913630">
                  <a:extLst>
                    <a:ext uri="{9D8B030D-6E8A-4147-A177-3AD203B41FA5}">
                      <a16:colId xmlns:a16="http://schemas.microsoft.com/office/drawing/2014/main" val="20000"/>
                    </a:ext>
                  </a:extLst>
                </a:gridCol>
                <a:gridCol w="2055380">
                  <a:extLst>
                    <a:ext uri="{9D8B030D-6E8A-4147-A177-3AD203B41FA5}">
                      <a16:colId xmlns:a16="http://schemas.microsoft.com/office/drawing/2014/main" val="20001"/>
                    </a:ext>
                  </a:extLst>
                </a:gridCol>
                <a:gridCol w="1559254">
                  <a:extLst>
                    <a:ext uri="{9D8B030D-6E8A-4147-A177-3AD203B41FA5}">
                      <a16:colId xmlns:a16="http://schemas.microsoft.com/office/drawing/2014/main" val="20002"/>
                    </a:ext>
                  </a:extLst>
                </a:gridCol>
                <a:gridCol w="1488379">
                  <a:extLst>
                    <a:ext uri="{9D8B030D-6E8A-4147-A177-3AD203B41FA5}">
                      <a16:colId xmlns:a16="http://schemas.microsoft.com/office/drawing/2014/main" val="20003"/>
                    </a:ext>
                  </a:extLst>
                </a:gridCol>
                <a:gridCol w="1346629">
                  <a:extLst>
                    <a:ext uri="{9D8B030D-6E8A-4147-A177-3AD203B41FA5}">
                      <a16:colId xmlns:a16="http://schemas.microsoft.com/office/drawing/2014/main" val="20004"/>
                    </a:ext>
                  </a:extLst>
                </a:gridCol>
              </a:tblGrid>
              <a:tr h="709119">
                <a:tc>
                  <a:txBody>
                    <a:bodyPr/>
                    <a:lstStyle/>
                    <a:p>
                      <a:pPr algn="ctr"/>
                      <a:r>
                        <a:rPr lang="es-MX" sz="1400" dirty="0"/>
                        <a:t>ACTIVIDADES</a:t>
                      </a:r>
                      <a:r>
                        <a:rPr lang="es-MX" sz="1400" baseline="0" dirty="0"/>
                        <a:t> A DESARRROLLAR</a:t>
                      </a:r>
                      <a:endParaRPr lang="es-MX" sz="1400" dirty="0"/>
                    </a:p>
                  </a:txBody>
                  <a:tcPr/>
                </a:tc>
                <a:tc>
                  <a:txBody>
                    <a:bodyPr/>
                    <a:lstStyle/>
                    <a:p>
                      <a:pPr algn="ctr"/>
                      <a:r>
                        <a:rPr lang="es-MX" sz="1400" dirty="0"/>
                        <a:t>INFORMACIÓN</a:t>
                      </a:r>
                    </a:p>
                  </a:txBody>
                  <a:tcPr/>
                </a:tc>
                <a:tc>
                  <a:txBody>
                    <a:bodyPr/>
                    <a:lstStyle/>
                    <a:p>
                      <a:pPr algn="ctr"/>
                      <a:r>
                        <a:rPr lang="es-MX" sz="1400" dirty="0"/>
                        <a:t>MEDIOS DE REGISTRO DE INFORMACIÓN</a:t>
                      </a:r>
                    </a:p>
                  </a:txBody>
                  <a:tcPr/>
                </a:tc>
                <a:tc>
                  <a:txBody>
                    <a:bodyPr/>
                    <a:lstStyle/>
                    <a:p>
                      <a:pPr algn="ctr"/>
                      <a:r>
                        <a:rPr lang="es-MX" sz="1400" dirty="0"/>
                        <a:t>RECURSOS</a:t>
                      </a:r>
                    </a:p>
                  </a:txBody>
                  <a:tcPr/>
                </a:tc>
                <a:tc>
                  <a:txBody>
                    <a:bodyPr/>
                    <a:lstStyle/>
                    <a:p>
                      <a:pPr algn="ctr"/>
                      <a:r>
                        <a:rPr lang="es-MX" sz="1400" dirty="0"/>
                        <a:t>FECHA DE INICIO Y CULMINACIÓN</a:t>
                      </a:r>
                    </a:p>
                  </a:txBody>
                  <a:tcPr/>
                </a:tc>
                <a:extLst>
                  <a:ext uri="{0D108BD9-81ED-4DB2-BD59-A6C34878D82A}">
                    <a16:rowId xmlns:a16="http://schemas.microsoft.com/office/drawing/2014/main" val="10000"/>
                  </a:ext>
                </a:extLst>
              </a:tr>
              <a:tr h="620480">
                <a:tc>
                  <a:txBody>
                    <a:bodyPr/>
                    <a:lstStyle/>
                    <a:p>
                      <a:pPr algn="ctr"/>
                      <a:r>
                        <a:rPr lang="es-MX" sz="900" dirty="0"/>
                        <a:t>Investigar</a:t>
                      </a:r>
                      <a:r>
                        <a:rPr lang="es-MX" sz="900" baseline="0" dirty="0"/>
                        <a:t> sobre una necesidad social (Disparador)</a:t>
                      </a:r>
                    </a:p>
                    <a:p>
                      <a:pPr algn="ctr"/>
                      <a:r>
                        <a:rPr lang="es-MX" sz="900" baseline="0" dirty="0"/>
                        <a:t>Lecturas</a:t>
                      </a:r>
                    </a:p>
                    <a:p>
                      <a:pPr algn="ctr"/>
                      <a:r>
                        <a:rPr lang="es-MX" sz="900" baseline="0" dirty="0"/>
                        <a:t>Anteproyecto</a:t>
                      </a:r>
                      <a:endParaRPr lang="es-MX" sz="900" dirty="0"/>
                    </a:p>
                  </a:txBody>
                  <a:tcPr/>
                </a:tc>
                <a:tc>
                  <a:txBody>
                    <a:bodyPr/>
                    <a:lstStyle/>
                    <a:p>
                      <a:pPr algn="ctr"/>
                      <a:r>
                        <a:rPr lang="es-MX" sz="900" dirty="0"/>
                        <a:t>Conocer una necesidad de la sociedad para plantear una solución                         (</a:t>
                      </a:r>
                      <a:r>
                        <a:rPr lang="es-MX" sz="900" baseline="0" dirty="0"/>
                        <a:t> PROYECTO)</a:t>
                      </a:r>
                      <a:endParaRPr lang="es-MX" sz="900" dirty="0"/>
                    </a:p>
                  </a:txBody>
                  <a:tcPr/>
                </a:tc>
                <a:tc>
                  <a:txBody>
                    <a:bodyPr/>
                    <a:lstStyle/>
                    <a:p>
                      <a:pPr algn="ctr"/>
                      <a:r>
                        <a:rPr lang="es-MX" sz="900" dirty="0"/>
                        <a:t>Archivo</a:t>
                      </a:r>
                      <a:r>
                        <a:rPr lang="es-MX" sz="900" baseline="0" dirty="0"/>
                        <a:t> digital</a:t>
                      </a:r>
                    </a:p>
                    <a:p>
                      <a:pPr algn="ctr"/>
                      <a:r>
                        <a:rPr lang="es-MX" sz="900" baseline="0" dirty="0"/>
                        <a:t>Resumen de lo investigado</a:t>
                      </a:r>
                      <a:endParaRPr lang="es-MX" sz="900" dirty="0"/>
                    </a:p>
                  </a:txBody>
                  <a:tcPr/>
                </a:tc>
                <a:tc>
                  <a:txBody>
                    <a:bodyPr/>
                    <a:lstStyle/>
                    <a:p>
                      <a:pPr algn="ctr"/>
                      <a:r>
                        <a:rPr lang="es-MX" sz="900" dirty="0"/>
                        <a:t>Internet</a:t>
                      </a:r>
                    </a:p>
                    <a:p>
                      <a:pPr algn="ctr"/>
                      <a:r>
                        <a:rPr lang="es-MX" sz="900" dirty="0"/>
                        <a:t>Biblioteca</a:t>
                      </a:r>
                    </a:p>
                  </a:txBody>
                  <a:tcPr/>
                </a:tc>
                <a:tc>
                  <a:txBody>
                    <a:bodyPr/>
                    <a:lstStyle/>
                    <a:p>
                      <a:pPr algn="ctr"/>
                      <a:endParaRPr lang="es-MX" sz="900" dirty="0"/>
                    </a:p>
                  </a:txBody>
                  <a:tcPr/>
                </a:tc>
                <a:extLst>
                  <a:ext uri="{0D108BD9-81ED-4DB2-BD59-A6C34878D82A}">
                    <a16:rowId xmlns:a16="http://schemas.microsoft.com/office/drawing/2014/main" val="10001"/>
                  </a:ext>
                </a:extLst>
              </a:tr>
              <a:tr h="487520">
                <a:tc>
                  <a:txBody>
                    <a:bodyPr/>
                    <a:lstStyle/>
                    <a:p>
                      <a:pPr algn="ctr"/>
                      <a:r>
                        <a:rPr lang="es-MX" sz="900" dirty="0"/>
                        <a:t>Análisis</a:t>
                      </a:r>
                      <a:r>
                        <a:rPr lang="es-MX" sz="900" baseline="0" dirty="0"/>
                        <a:t> del Documental</a:t>
                      </a:r>
                      <a:endParaRPr lang="es-MX" sz="900" dirty="0"/>
                    </a:p>
                    <a:p>
                      <a:pPr algn="ctr"/>
                      <a:r>
                        <a:rPr lang="es-MX" sz="900" dirty="0"/>
                        <a:t>Presentar el primer borrador del proyecto</a:t>
                      </a:r>
                    </a:p>
                  </a:txBody>
                  <a:tcPr/>
                </a:tc>
                <a:tc>
                  <a:txBody>
                    <a:bodyPr/>
                    <a:lstStyle/>
                    <a:p>
                      <a:pPr algn="ctr"/>
                      <a:r>
                        <a:rPr lang="es-MX" sz="900" dirty="0"/>
                        <a:t>Comprobar</a:t>
                      </a:r>
                      <a:r>
                        <a:rPr lang="es-MX" sz="900" baseline="0" dirty="0"/>
                        <a:t> si el proyecto cumple los requisitos necesarios</a:t>
                      </a:r>
                      <a:endParaRPr lang="es-MX" sz="900" dirty="0"/>
                    </a:p>
                  </a:txBody>
                  <a:tcPr/>
                </a:tc>
                <a:tc>
                  <a:txBody>
                    <a:bodyPr/>
                    <a:lstStyle/>
                    <a:p>
                      <a:pPr algn="ctr"/>
                      <a:r>
                        <a:rPr lang="es-MX" sz="900" dirty="0"/>
                        <a:t>Archivo digital</a:t>
                      </a:r>
                    </a:p>
                    <a:p>
                      <a:pPr algn="ctr"/>
                      <a:r>
                        <a:rPr lang="es-MX" sz="900" dirty="0"/>
                        <a:t>Resumen</a:t>
                      </a:r>
                      <a:r>
                        <a:rPr lang="es-MX" sz="900" baseline="0" dirty="0"/>
                        <a:t> de lo investigado</a:t>
                      </a:r>
                      <a:endParaRPr lang="es-MX" sz="900" dirty="0"/>
                    </a:p>
                  </a:txBody>
                  <a:tcPr/>
                </a:tc>
                <a:tc>
                  <a:txBody>
                    <a:bodyPr/>
                    <a:lstStyle/>
                    <a:p>
                      <a:pPr algn="ctr"/>
                      <a:r>
                        <a:rPr lang="es-MX" sz="900" dirty="0"/>
                        <a:t>Docente-</a:t>
                      </a:r>
                      <a:r>
                        <a:rPr lang="es-MX" sz="900" baseline="0" dirty="0"/>
                        <a:t> Alumno</a:t>
                      </a:r>
                    </a:p>
                    <a:p>
                      <a:pPr algn="ctr"/>
                      <a:r>
                        <a:rPr lang="es-MX" sz="900" baseline="0" dirty="0"/>
                        <a:t>Lista de cotejo</a:t>
                      </a:r>
                      <a:endParaRPr lang="es-MX" sz="900" dirty="0"/>
                    </a:p>
                  </a:txBody>
                  <a:tcPr/>
                </a:tc>
                <a:tc>
                  <a:txBody>
                    <a:bodyPr/>
                    <a:lstStyle/>
                    <a:p>
                      <a:pPr algn="ctr"/>
                      <a:endParaRPr lang="es-MX" sz="900" dirty="0"/>
                    </a:p>
                  </a:txBody>
                  <a:tcPr/>
                </a:tc>
                <a:extLst>
                  <a:ext uri="{0D108BD9-81ED-4DB2-BD59-A6C34878D82A}">
                    <a16:rowId xmlns:a16="http://schemas.microsoft.com/office/drawing/2014/main" val="10002"/>
                  </a:ext>
                </a:extLst>
              </a:tr>
              <a:tr h="487520">
                <a:tc>
                  <a:txBody>
                    <a:bodyPr/>
                    <a:lstStyle/>
                    <a:p>
                      <a:pPr algn="ctr"/>
                      <a:r>
                        <a:rPr lang="es-MX" sz="900" dirty="0"/>
                        <a:t>Realizar un cuestionario</a:t>
                      </a:r>
                    </a:p>
                  </a:txBody>
                  <a:tcPr/>
                </a:tc>
                <a:tc>
                  <a:txBody>
                    <a:bodyPr/>
                    <a:lstStyle/>
                    <a:p>
                      <a:pPr algn="ctr"/>
                      <a:r>
                        <a:rPr lang="es-MX" sz="900" dirty="0"/>
                        <a:t>Información clave para el diseño del prototipo</a:t>
                      </a:r>
                    </a:p>
                  </a:txBody>
                  <a:tcPr/>
                </a:tc>
                <a:tc>
                  <a:txBody>
                    <a:bodyPr/>
                    <a:lstStyle/>
                    <a:p>
                      <a:pPr algn="ctr"/>
                      <a:r>
                        <a:rPr lang="es-MX" sz="900" dirty="0"/>
                        <a:t>Archivo Digital</a:t>
                      </a:r>
                    </a:p>
                    <a:p>
                      <a:pPr algn="ctr"/>
                      <a:r>
                        <a:rPr lang="es-MX" sz="900" dirty="0"/>
                        <a:t>Resumen de lo investigado</a:t>
                      </a:r>
                    </a:p>
                  </a:txBody>
                  <a:tcPr/>
                </a:tc>
                <a:tc>
                  <a:txBody>
                    <a:bodyPr/>
                    <a:lstStyle/>
                    <a:p>
                      <a:pPr algn="ctr"/>
                      <a:r>
                        <a:rPr lang="es-MX" sz="900" dirty="0"/>
                        <a:t>Ingeniero Industrial, Ingeniero Químico o químico</a:t>
                      </a:r>
                      <a:r>
                        <a:rPr lang="es-MX" sz="900" baseline="0" dirty="0"/>
                        <a:t> </a:t>
                      </a:r>
                      <a:endParaRPr lang="es-MX" sz="900" dirty="0"/>
                    </a:p>
                  </a:txBody>
                  <a:tcPr/>
                </a:tc>
                <a:tc>
                  <a:txBody>
                    <a:bodyPr/>
                    <a:lstStyle/>
                    <a:p>
                      <a:pPr algn="ctr"/>
                      <a:endParaRPr lang="es-MX" sz="900" dirty="0"/>
                    </a:p>
                  </a:txBody>
                  <a:tcPr/>
                </a:tc>
                <a:extLst>
                  <a:ext uri="{0D108BD9-81ED-4DB2-BD59-A6C34878D82A}">
                    <a16:rowId xmlns:a16="http://schemas.microsoft.com/office/drawing/2014/main" val="10003"/>
                  </a:ext>
                </a:extLst>
              </a:tr>
              <a:tr h="487520">
                <a:tc>
                  <a:txBody>
                    <a:bodyPr/>
                    <a:lstStyle/>
                    <a:p>
                      <a:pPr algn="ctr"/>
                      <a:r>
                        <a:rPr lang="es-MX" sz="900" dirty="0"/>
                        <a:t>Investigar la información complementaria del proyecto</a:t>
                      </a:r>
                    </a:p>
                  </a:txBody>
                  <a:tcPr/>
                </a:tc>
                <a:tc>
                  <a:txBody>
                    <a:bodyPr/>
                    <a:lstStyle/>
                    <a:p>
                      <a:pPr algn="ctr"/>
                      <a:r>
                        <a:rPr lang="es-MX" sz="900" dirty="0"/>
                        <a:t>Datos faltantes en el marco referencial</a:t>
                      </a:r>
                    </a:p>
                  </a:txBody>
                  <a:tcPr/>
                </a:tc>
                <a:tc>
                  <a:txBody>
                    <a:bodyPr/>
                    <a:lstStyle/>
                    <a:p>
                      <a:pPr algn="ctr"/>
                      <a:r>
                        <a:rPr lang="es-MX" sz="900" dirty="0"/>
                        <a:t>Archivo Digital</a:t>
                      </a:r>
                    </a:p>
                    <a:p>
                      <a:pPr algn="ctr"/>
                      <a:r>
                        <a:rPr lang="es-MX" sz="900" dirty="0"/>
                        <a:t>Resumen de lo investigado</a:t>
                      </a:r>
                    </a:p>
                    <a:p>
                      <a:pPr algn="ctr"/>
                      <a:endParaRPr lang="es-MX" sz="900" dirty="0"/>
                    </a:p>
                  </a:txBody>
                  <a:tcPr/>
                </a:tc>
                <a:tc>
                  <a:txBody>
                    <a:bodyPr/>
                    <a:lstStyle/>
                    <a:p>
                      <a:pPr algn="ctr"/>
                      <a:r>
                        <a:rPr lang="es-MX" sz="900" dirty="0"/>
                        <a:t>Internet</a:t>
                      </a:r>
                    </a:p>
                    <a:p>
                      <a:pPr algn="ctr"/>
                      <a:r>
                        <a:rPr lang="es-MX" sz="900" dirty="0"/>
                        <a:t>Lista de Cotejo</a:t>
                      </a:r>
                    </a:p>
                  </a:txBody>
                  <a:tcPr/>
                </a:tc>
                <a:tc>
                  <a:txBody>
                    <a:bodyPr/>
                    <a:lstStyle/>
                    <a:p>
                      <a:pPr algn="ctr"/>
                      <a:endParaRPr lang="es-MX" sz="900" dirty="0"/>
                    </a:p>
                  </a:txBody>
                  <a:tcPr/>
                </a:tc>
                <a:extLst>
                  <a:ext uri="{0D108BD9-81ED-4DB2-BD59-A6C34878D82A}">
                    <a16:rowId xmlns:a16="http://schemas.microsoft.com/office/drawing/2014/main" val="10004"/>
                  </a:ext>
                </a:extLst>
              </a:tr>
              <a:tr h="487520">
                <a:tc>
                  <a:txBody>
                    <a:bodyPr/>
                    <a:lstStyle/>
                    <a:p>
                      <a:pPr algn="ctr"/>
                      <a:r>
                        <a:rPr lang="es-MX" sz="900" dirty="0"/>
                        <a:t>Revisión del Anteproyecto</a:t>
                      </a:r>
                    </a:p>
                    <a:p>
                      <a:pPr algn="ctr"/>
                      <a:r>
                        <a:rPr lang="es-MX" sz="900" dirty="0"/>
                        <a:t>Revisión de la Evolución del proyecto</a:t>
                      </a:r>
                    </a:p>
                  </a:txBody>
                  <a:tcPr/>
                </a:tc>
                <a:tc>
                  <a:txBody>
                    <a:bodyPr/>
                    <a:lstStyle/>
                    <a:p>
                      <a:pPr algn="ctr"/>
                      <a:r>
                        <a:rPr lang="es-MX" sz="900" dirty="0"/>
                        <a:t>Críticas y sugerencias para mejorar el proyecto</a:t>
                      </a:r>
                    </a:p>
                  </a:txBody>
                  <a:tcPr/>
                </a:tc>
                <a:tc>
                  <a:txBody>
                    <a:bodyPr/>
                    <a:lstStyle/>
                    <a:p>
                      <a:pPr algn="ctr"/>
                      <a:r>
                        <a:rPr lang="es-MX" sz="900" dirty="0"/>
                        <a:t>Archivo Digital</a:t>
                      </a:r>
                    </a:p>
                    <a:p>
                      <a:pPr algn="ctr"/>
                      <a:r>
                        <a:rPr lang="es-MX" sz="900" dirty="0"/>
                        <a:t>Documento</a:t>
                      </a:r>
                      <a:r>
                        <a:rPr lang="es-MX" sz="900" baseline="0" dirty="0"/>
                        <a:t> parcial del proyecto</a:t>
                      </a:r>
                      <a:endParaRPr lang="es-MX" sz="900" dirty="0"/>
                    </a:p>
                  </a:txBody>
                  <a:tcPr/>
                </a:tc>
                <a:tc>
                  <a:txBody>
                    <a:bodyPr/>
                    <a:lstStyle/>
                    <a:p>
                      <a:pPr algn="ctr"/>
                      <a:r>
                        <a:rPr lang="es-MX" sz="900" dirty="0"/>
                        <a:t>Docentes</a:t>
                      </a:r>
                    </a:p>
                  </a:txBody>
                  <a:tcPr/>
                </a:tc>
                <a:tc>
                  <a:txBody>
                    <a:bodyPr/>
                    <a:lstStyle/>
                    <a:p>
                      <a:pPr algn="ctr"/>
                      <a:endParaRPr lang="es-MX" sz="900" dirty="0"/>
                    </a:p>
                  </a:txBody>
                  <a:tcPr/>
                </a:tc>
                <a:extLst>
                  <a:ext uri="{0D108BD9-81ED-4DB2-BD59-A6C34878D82A}">
                    <a16:rowId xmlns:a16="http://schemas.microsoft.com/office/drawing/2014/main" val="10005"/>
                  </a:ext>
                </a:extLst>
              </a:tr>
              <a:tr h="359484">
                <a:tc>
                  <a:txBody>
                    <a:bodyPr/>
                    <a:lstStyle/>
                    <a:p>
                      <a:pPr algn="ctr"/>
                      <a:r>
                        <a:rPr lang="es-MX" sz="900" dirty="0"/>
                        <a:t>Realizar</a:t>
                      </a:r>
                      <a:r>
                        <a:rPr lang="es-MX" sz="900" baseline="0" dirty="0"/>
                        <a:t> encuesta dirigida hacia la sociedad</a:t>
                      </a:r>
                      <a:endParaRPr lang="es-MX" sz="900" dirty="0"/>
                    </a:p>
                  </a:txBody>
                  <a:tcPr/>
                </a:tc>
                <a:tc>
                  <a:txBody>
                    <a:bodyPr/>
                    <a:lstStyle/>
                    <a:p>
                      <a:pPr algn="ctr"/>
                      <a:r>
                        <a:rPr lang="es-MX" sz="900" dirty="0"/>
                        <a:t>Indicar la aceptación que tendrá el proyecto a través distintas preguntas</a:t>
                      </a:r>
                    </a:p>
                  </a:txBody>
                  <a:tcPr/>
                </a:tc>
                <a:tc>
                  <a:txBody>
                    <a:bodyPr/>
                    <a:lstStyle/>
                    <a:p>
                      <a:pPr algn="ctr"/>
                      <a:r>
                        <a:rPr lang="es-MX" sz="900" dirty="0"/>
                        <a:t>Archivo Físico</a:t>
                      </a:r>
                    </a:p>
                    <a:p>
                      <a:pPr algn="ctr"/>
                      <a:r>
                        <a:rPr lang="es-MX" sz="900" dirty="0"/>
                        <a:t>Encuesta</a:t>
                      </a:r>
                      <a:r>
                        <a:rPr lang="es-MX" sz="900" baseline="0" dirty="0"/>
                        <a:t> dirigida al público</a:t>
                      </a:r>
                      <a:endParaRPr lang="es-MX" sz="900" dirty="0"/>
                    </a:p>
                  </a:txBody>
                  <a:tcPr/>
                </a:tc>
                <a:tc>
                  <a:txBody>
                    <a:bodyPr/>
                    <a:lstStyle/>
                    <a:p>
                      <a:pPr algn="ctr"/>
                      <a:r>
                        <a:rPr lang="es-MX" sz="900" dirty="0"/>
                        <a:t>Encuesta</a:t>
                      </a:r>
                    </a:p>
                  </a:txBody>
                  <a:tcPr/>
                </a:tc>
                <a:tc>
                  <a:txBody>
                    <a:bodyPr/>
                    <a:lstStyle/>
                    <a:p>
                      <a:pPr algn="ctr"/>
                      <a:endParaRPr lang="es-MX" sz="900" dirty="0"/>
                    </a:p>
                  </a:txBody>
                  <a:tcPr/>
                </a:tc>
                <a:extLst>
                  <a:ext uri="{0D108BD9-81ED-4DB2-BD59-A6C34878D82A}">
                    <a16:rowId xmlns:a16="http://schemas.microsoft.com/office/drawing/2014/main" val="10006"/>
                  </a:ext>
                </a:extLst>
              </a:tr>
              <a:tr h="487520">
                <a:tc>
                  <a:txBody>
                    <a:bodyPr/>
                    <a:lstStyle/>
                    <a:p>
                      <a:pPr algn="ctr"/>
                      <a:r>
                        <a:rPr lang="es-MX" sz="900" dirty="0"/>
                        <a:t>Tabulación</a:t>
                      </a:r>
                      <a:r>
                        <a:rPr lang="es-MX" sz="900" baseline="0" dirty="0"/>
                        <a:t> de resultados obtenidos</a:t>
                      </a:r>
                    </a:p>
                    <a:p>
                      <a:pPr algn="ctr"/>
                      <a:r>
                        <a:rPr lang="es-MX" sz="900" baseline="0" dirty="0"/>
                        <a:t>Solución de preguntas</a:t>
                      </a:r>
                      <a:endParaRPr lang="es-MX" sz="900" dirty="0"/>
                    </a:p>
                  </a:txBody>
                  <a:tcPr/>
                </a:tc>
                <a:tc>
                  <a:txBody>
                    <a:bodyPr/>
                    <a:lstStyle/>
                    <a:p>
                      <a:pPr algn="ctr"/>
                      <a:r>
                        <a:rPr lang="es-MX" sz="900" dirty="0"/>
                        <a:t>Conocer el nivel de aceptación del proyecto en cuestión</a:t>
                      </a:r>
                    </a:p>
                  </a:txBody>
                  <a:tcPr/>
                </a:tc>
                <a:tc>
                  <a:txBody>
                    <a:bodyPr/>
                    <a:lstStyle/>
                    <a:p>
                      <a:pPr algn="ctr"/>
                      <a:r>
                        <a:rPr lang="es-MX" sz="900" dirty="0"/>
                        <a:t>Archivo digital</a:t>
                      </a:r>
                    </a:p>
                    <a:p>
                      <a:pPr algn="ctr"/>
                      <a:r>
                        <a:rPr lang="es-MX" sz="900" dirty="0"/>
                        <a:t>Gráfico</a:t>
                      </a:r>
                      <a:r>
                        <a:rPr lang="es-MX" sz="900" baseline="0" dirty="0"/>
                        <a:t> de resultados obtenidos</a:t>
                      </a:r>
                      <a:endParaRPr lang="es-MX" sz="900" dirty="0"/>
                    </a:p>
                  </a:txBody>
                  <a:tcPr/>
                </a:tc>
                <a:tc>
                  <a:txBody>
                    <a:bodyPr/>
                    <a:lstStyle/>
                    <a:p>
                      <a:pPr algn="ctr"/>
                      <a:r>
                        <a:rPr lang="es-MX" sz="900" dirty="0"/>
                        <a:t>Encuestas</a:t>
                      </a:r>
                      <a:r>
                        <a:rPr lang="es-MX" sz="900" baseline="0" dirty="0"/>
                        <a:t> ingresadas</a:t>
                      </a:r>
                      <a:endParaRPr lang="es-MX" sz="900" dirty="0"/>
                    </a:p>
                  </a:txBody>
                  <a:tcPr/>
                </a:tc>
                <a:tc>
                  <a:txBody>
                    <a:bodyPr/>
                    <a:lstStyle/>
                    <a:p>
                      <a:pPr algn="ctr"/>
                      <a:endParaRPr lang="es-MX" sz="900" dirty="0"/>
                    </a:p>
                  </a:txBody>
                  <a:tcPr/>
                </a:tc>
                <a:extLst>
                  <a:ext uri="{0D108BD9-81ED-4DB2-BD59-A6C34878D82A}">
                    <a16:rowId xmlns:a16="http://schemas.microsoft.com/office/drawing/2014/main" val="10007"/>
                  </a:ext>
                </a:extLst>
              </a:tr>
              <a:tr h="487520">
                <a:tc>
                  <a:txBody>
                    <a:bodyPr/>
                    <a:lstStyle/>
                    <a:p>
                      <a:pPr algn="ctr"/>
                      <a:r>
                        <a:rPr lang="es-MX" sz="900" dirty="0"/>
                        <a:t>Revisión de</a:t>
                      </a:r>
                      <a:r>
                        <a:rPr lang="es-MX" sz="900" baseline="0" dirty="0"/>
                        <a:t> proyecto y</a:t>
                      </a:r>
                      <a:r>
                        <a:rPr lang="es-MX" sz="900" dirty="0"/>
                        <a:t> calificación de anteproyecto.</a:t>
                      </a:r>
                    </a:p>
                  </a:txBody>
                  <a:tcPr/>
                </a:tc>
                <a:tc>
                  <a:txBody>
                    <a:bodyPr/>
                    <a:lstStyle/>
                    <a:p>
                      <a:pPr algn="ctr"/>
                      <a:r>
                        <a:rPr lang="es-MX" sz="900" dirty="0"/>
                        <a:t>Proceso de control, evaluación y seguimiento de cada una de las actividades realizadas</a:t>
                      </a:r>
                    </a:p>
                  </a:txBody>
                  <a:tcPr/>
                </a:tc>
                <a:tc>
                  <a:txBody>
                    <a:bodyPr/>
                    <a:lstStyle/>
                    <a:p>
                      <a:pPr algn="ctr"/>
                      <a:r>
                        <a:rPr lang="es-MX" sz="900" dirty="0"/>
                        <a:t>Archivo digital</a:t>
                      </a:r>
                    </a:p>
                    <a:p>
                      <a:pPr algn="ctr"/>
                      <a:r>
                        <a:rPr lang="es-MX" sz="900" dirty="0"/>
                        <a:t>Documental</a:t>
                      </a:r>
                      <a:r>
                        <a:rPr lang="es-MX" sz="900" baseline="0" dirty="0"/>
                        <a:t> Parcial del proyecto</a:t>
                      </a:r>
                      <a:endParaRPr lang="es-MX" sz="900" dirty="0"/>
                    </a:p>
                  </a:txBody>
                  <a:tcPr/>
                </a:tc>
                <a:tc>
                  <a:txBody>
                    <a:bodyPr/>
                    <a:lstStyle/>
                    <a:p>
                      <a:pPr algn="ctr"/>
                      <a:r>
                        <a:rPr lang="es-MX" sz="900" dirty="0"/>
                        <a:t>Docentes</a:t>
                      </a:r>
                    </a:p>
                    <a:p>
                      <a:pPr algn="ctr"/>
                      <a:r>
                        <a:rPr lang="es-MX" sz="900" dirty="0"/>
                        <a:t>Cuestionarios</a:t>
                      </a:r>
                    </a:p>
                  </a:txBody>
                  <a:tcPr/>
                </a:tc>
                <a:tc>
                  <a:txBody>
                    <a:bodyPr/>
                    <a:lstStyle/>
                    <a:p>
                      <a:pPr algn="ctr"/>
                      <a:endParaRPr lang="es-MX" sz="900" dirty="0"/>
                    </a:p>
                  </a:txBody>
                  <a:tcPr/>
                </a:tc>
                <a:extLst>
                  <a:ext uri="{0D108BD9-81ED-4DB2-BD59-A6C34878D82A}">
                    <a16:rowId xmlns:a16="http://schemas.microsoft.com/office/drawing/2014/main" val="10008"/>
                  </a:ext>
                </a:extLst>
              </a:tr>
              <a:tr h="487520">
                <a:tc>
                  <a:txBody>
                    <a:bodyPr/>
                    <a:lstStyle/>
                    <a:p>
                      <a:pPr algn="ctr"/>
                      <a:r>
                        <a:rPr lang="es-MX" sz="900" dirty="0"/>
                        <a:t>Investigación acerca de los elementos prototipo</a:t>
                      </a:r>
                    </a:p>
                    <a:p>
                      <a:pPr algn="ctr"/>
                      <a:r>
                        <a:rPr lang="es-MX" sz="900" dirty="0"/>
                        <a:t>Solución de Preguntas</a:t>
                      </a:r>
                    </a:p>
                  </a:txBody>
                  <a:tcPr/>
                </a:tc>
                <a:tc>
                  <a:txBody>
                    <a:bodyPr/>
                    <a:lstStyle/>
                    <a:p>
                      <a:pPr algn="ctr"/>
                      <a:r>
                        <a:rPr lang="es-MX" sz="900" dirty="0"/>
                        <a:t>Información sobre el funcionamiento y manipulación de los mismos</a:t>
                      </a:r>
                    </a:p>
                  </a:txBody>
                  <a:tcPr/>
                </a:tc>
                <a:tc>
                  <a:txBody>
                    <a:bodyPr/>
                    <a:lstStyle/>
                    <a:p>
                      <a:pPr algn="ctr"/>
                      <a:r>
                        <a:rPr lang="es-MX" sz="900" dirty="0"/>
                        <a:t>Archivo digital</a:t>
                      </a:r>
                    </a:p>
                    <a:p>
                      <a:pPr algn="ctr"/>
                      <a:r>
                        <a:rPr lang="es-MX" sz="900" dirty="0"/>
                        <a:t>Resumen de lo investigado </a:t>
                      </a:r>
                    </a:p>
                  </a:txBody>
                  <a:tcPr/>
                </a:tc>
                <a:tc>
                  <a:txBody>
                    <a:bodyPr/>
                    <a:lstStyle/>
                    <a:p>
                      <a:pPr algn="ctr"/>
                      <a:r>
                        <a:rPr lang="es-MX" sz="900" dirty="0"/>
                        <a:t>Internet y manuales de electricidad</a:t>
                      </a:r>
                    </a:p>
                    <a:p>
                      <a:pPr algn="ctr"/>
                      <a:r>
                        <a:rPr lang="es-MX" sz="900" dirty="0"/>
                        <a:t>Cuestionario</a:t>
                      </a:r>
                    </a:p>
                  </a:txBody>
                  <a:tcPr/>
                </a:tc>
                <a:tc>
                  <a:txBody>
                    <a:bodyPr/>
                    <a:lstStyle/>
                    <a:p>
                      <a:pPr algn="ctr"/>
                      <a:endParaRPr lang="es-MX" sz="900" dirty="0"/>
                    </a:p>
                  </a:txBody>
                  <a:tcPr/>
                </a:tc>
                <a:extLst>
                  <a:ext uri="{0D108BD9-81ED-4DB2-BD59-A6C34878D82A}">
                    <a16:rowId xmlns:a16="http://schemas.microsoft.com/office/drawing/2014/main" val="10009"/>
                  </a:ext>
                </a:extLst>
              </a:tr>
              <a:tr h="487520">
                <a:tc>
                  <a:txBody>
                    <a:bodyPr/>
                    <a:lstStyle/>
                    <a:p>
                      <a:pPr algn="ctr"/>
                      <a:r>
                        <a:rPr lang="es-MX" sz="900" dirty="0"/>
                        <a:t>Investigación de costos</a:t>
                      </a:r>
                    </a:p>
                    <a:p>
                      <a:pPr algn="ctr"/>
                      <a:r>
                        <a:rPr lang="es-MX" sz="900" dirty="0"/>
                        <a:t>Solución de preguntas</a:t>
                      </a:r>
                    </a:p>
                  </a:txBody>
                  <a:tcPr/>
                </a:tc>
                <a:tc>
                  <a:txBody>
                    <a:bodyPr/>
                    <a:lstStyle/>
                    <a:p>
                      <a:pPr algn="ctr"/>
                      <a:r>
                        <a:rPr lang="es-MX" sz="900" dirty="0"/>
                        <a:t>Realizar un presupuesto para adquirir los materiales necesarios</a:t>
                      </a:r>
                    </a:p>
                  </a:txBody>
                  <a:tcPr/>
                </a:tc>
                <a:tc>
                  <a:txBody>
                    <a:bodyPr/>
                    <a:lstStyle/>
                    <a:p>
                      <a:pPr algn="ctr"/>
                      <a:r>
                        <a:rPr lang="es-MX" sz="900" dirty="0"/>
                        <a:t>Archivo digital</a:t>
                      </a:r>
                    </a:p>
                    <a:p>
                      <a:pPr algn="ctr"/>
                      <a:r>
                        <a:rPr lang="es-MX" sz="900" dirty="0"/>
                        <a:t>Tabla de costos</a:t>
                      </a:r>
                    </a:p>
                  </a:txBody>
                  <a:tcPr/>
                </a:tc>
                <a:tc>
                  <a:txBody>
                    <a:bodyPr/>
                    <a:lstStyle/>
                    <a:p>
                      <a:pPr algn="ctr"/>
                      <a:r>
                        <a:rPr lang="es-MX" sz="900" dirty="0"/>
                        <a:t>Ferreterías</a:t>
                      </a:r>
                    </a:p>
                    <a:p>
                      <a:pPr algn="ctr"/>
                      <a:r>
                        <a:rPr lang="es-MX" sz="900" dirty="0"/>
                        <a:t>Esteren</a:t>
                      </a:r>
                    </a:p>
                    <a:p>
                      <a:pPr algn="ctr"/>
                      <a:r>
                        <a:rPr lang="es-MX" sz="900" dirty="0"/>
                        <a:t>Cuestionario</a:t>
                      </a:r>
                    </a:p>
                  </a:txBody>
                  <a:tcPr/>
                </a:tc>
                <a:tc>
                  <a:txBody>
                    <a:bodyPr/>
                    <a:lstStyle/>
                    <a:p>
                      <a:pPr algn="ctr"/>
                      <a:endParaRPr lang="es-MX" sz="900"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33537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ANTEPROYECTO</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655546515"/>
              </p:ext>
            </p:extLst>
          </p:nvPr>
        </p:nvGraphicFramePr>
        <p:xfrm>
          <a:off x="457200" y="1600200"/>
          <a:ext cx="8229600" cy="445008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endParaRPr lang="es-MX" dirty="0"/>
                    </a:p>
                  </a:txBody>
                  <a:tcPr/>
                </a:tc>
                <a:extLst>
                  <a:ext uri="{0D108BD9-81ED-4DB2-BD59-A6C34878D82A}">
                    <a16:rowId xmlns:a16="http://schemas.microsoft.com/office/drawing/2014/main" val="10000"/>
                  </a:ext>
                </a:extLst>
              </a:tr>
              <a:tr h="370840">
                <a:tc>
                  <a:txBody>
                    <a:bodyPr/>
                    <a:lstStyle/>
                    <a:p>
                      <a:r>
                        <a:rPr lang="es-MX" dirty="0"/>
                        <a:t>1. ¿Qué</a:t>
                      </a:r>
                      <a:r>
                        <a:rPr lang="es-MX" baseline="0" dirty="0"/>
                        <a:t> es el petróleo?</a:t>
                      </a:r>
                      <a:endParaRPr lang="es-MX" dirty="0"/>
                    </a:p>
                  </a:txBody>
                  <a:tcPr/>
                </a:tc>
                <a:extLst>
                  <a:ext uri="{0D108BD9-81ED-4DB2-BD59-A6C34878D82A}">
                    <a16:rowId xmlns:a16="http://schemas.microsoft.com/office/drawing/2014/main" val="10001"/>
                  </a:ext>
                </a:extLst>
              </a:tr>
              <a:tr h="370840">
                <a:tc>
                  <a:txBody>
                    <a:bodyPr/>
                    <a:lstStyle/>
                    <a:p>
                      <a:r>
                        <a:rPr lang="es-MX" dirty="0"/>
                        <a:t>2. ¿Cómo se formo el petróleo?</a:t>
                      </a:r>
                    </a:p>
                  </a:txBody>
                  <a:tcPr/>
                </a:tc>
                <a:extLst>
                  <a:ext uri="{0D108BD9-81ED-4DB2-BD59-A6C34878D82A}">
                    <a16:rowId xmlns:a16="http://schemas.microsoft.com/office/drawing/2014/main" val="10002"/>
                  </a:ext>
                </a:extLst>
              </a:tr>
              <a:tr h="370840">
                <a:tc>
                  <a:txBody>
                    <a:bodyPr/>
                    <a:lstStyle/>
                    <a:p>
                      <a:r>
                        <a:rPr lang="es-MX" dirty="0"/>
                        <a:t>3. ¿Qué</a:t>
                      </a:r>
                      <a:r>
                        <a:rPr lang="es-MX" baseline="0" dirty="0"/>
                        <a:t> países son los mayores productores del petróleo?</a:t>
                      </a:r>
                      <a:endParaRPr lang="es-MX" dirty="0"/>
                    </a:p>
                  </a:txBody>
                  <a:tcPr/>
                </a:tc>
                <a:extLst>
                  <a:ext uri="{0D108BD9-81ED-4DB2-BD59-A6C34878D82A}">
                    <a16:rowId xmlns:a16="http://schemas.microsoft.com/office/drawing/2014/main" val="10003"/>
                  </a:ext>
                </a:extLst>
              </a:tr>
              <a:tr h="370840">
                <a:tc>
                  <a:txBody>
                    <a:bodyPr/>
                    <a:lstStyle/>
                    <a:p>
                      <a:r>
                        <a:rPr lang="es-MX" dirty="0"/>
                        <a:t>4.</a:t>
                      </a:r>
                      <a:r>
                        <a:rPr lang="es-MX" baseline="0" dirty="0"/>
                        <a:t> ¿Qué es la OPEP y cuándo fue fundada?</a:t>
                      </a:r>
                      <a:endParaRPr lang="es-MX" dirty="0"/>
                    </a:p>
                  </a:txBody>
                  <a:tcPr/>
                </a:tc>
                <a:extLst>
                  <a:ext uri="{0D108BD9-81ED-4DB2-BD59-A6C34878D82A}">
                    <a16:rowId xmlns:a16="http://schemas.microsoft.com/office/drawing/2014/main" val="10004"/>
                  </a:ext>
                </a:extLst>
              </a:tr>
              <a:tr h="370840">
                <a:tc>
                  <a:txBody>
                    <a:bodyPr/>
                    <a:lstStyle/>
                    <a:p>
                      <a:r>
                        <a:rPr lang="es-MX" dirty="0"/>
                        <a:t>5. ¿Qué</a:t>
                      </a:r>
                      <a:r>
                        <a:rPr lang="es-MX" baseline="0" dirty="0"/>
                        <a:t> países conforman la OPEP?</a:t>
                      </a:r>
                      <a:endParaRPr lang="es-MX" dirty="0"/>
                    </a:p>
                  </a:txBody>
                  <a:tcPr/>
                </a:tc>
                <a:extLst>
                  <a:ext uri="{0D108BD9-81ED-4DB2-BD59-A6C34878D82A}">
                    <a16:rowId xmlns:a16="http://schemas.microsoft.com/office/drawing/2014/main" val="10005"/>
                  </a:ext>
                </a:extLst>
              </a:tr>
              <a:tr h="370840">
                <a:tc>
                  <a:txBody>
                    <a:bodyPr/>
                    <a:lstStyle/>
                    <a:p>
                      <a:r>
                        <a:rPr lang="es-MX" dirty="0"/>
                        <a:t>6. ¿Cómo se clasifican los tipos de petróleo?</a:t>
                      </a:r>
                    </a:p>
                  </a:txBody>
                  <a:tcPr/>
                </a:tc>
                <a:extLst>
                  <a:ext uri="{0D108BD9-81ED-4DB2-BD59-A6C34878D82A}">
                    <a16:rowId xmlns:a16="http://schemas.microsoft.com/office/drawing/2014/main" val="10006"/>
                  </a:ext>
                </a:extLst>
              </a:tr>
              <a:tr h="370840">
                <a:tc>
                  <a:txBody>
                    <a:bodyPr/>
                    <a:lstStyle/>
                    <a:p>
                      <a:r>
                        <a:rPr lang="es-MX" dirty="0"/>
                        <a:t>7. ¿Cómo se extrae el petróleo</a:t>
                      </a:r>
                      <a:r>
                        <a:rPr lang="es-MX" baseline="0" dirty="0"/>
                        <a:t>?</a:t>
                      </a:r>
                      <a:endParaRPr lang="es-MX" dirty="0"/>
                    </a:p>
                  </a:txBody>
                  <a:tcPr/>
                </a:tc>
                <a:extLst>
                  <a:ext uri="{0D108BD9-81ED-4DB2-BD59-A6C34878D82A}">
                    <a16:rowId xmlns:a16="http://schemas.microsoft.com/office/drawing/2014/main" val="10007"/>
                  </a:ext>
                </a:extLst>
              </a:tr>
              <a:tr h="370840">
                <a:tc>
                  <a:txBody>
                    <a:bodyPr/>
                    <a:lstStyle/>
                    <a:p>
                      <a:r>
                        <a:rPr lang="es-MX" dirty="0"/>
                        <a:t>8. ¿En qué consiste la refinación del petóleo</a:t>
                      </a:r>
                      <a:r>
                        <a:rPr lang="es-MX" baseline="0" dirty="0"/>
                        <a:t>?</a:t>
                      </a:r>
                      <a:endParaRPr lang="es-MX" dirty="0"/>
                    </a:p>
                  </a:txBody>
                  <a:tcPr/>
                </a:tc>
                <a:extLst>
                  <a:ext uri="{0D108BD9-81ED-4DB2-BD59-A6C34878D82A}">
                    <a16:rowId xmlns:a16="http://schemas.microsoft.com/office/drawing/2014/main" val="10008"/>
                  </a:ext>
                </a:extLst>
              </a:tr>
              <a:tr h="370840">
                <a:tc>
                  <a:txBody>
                    <a:bodyPr/>
                    <a:lstStyle/>
                    <a:p>
                      <a:r>
                        <a:rPr lang="es-MX" dirty="0"/>
                        <a:t>9. ¿Qué es la petroquímica básica</a:t>
                      </a:r>
                      <a:r>
                        <a:rPr lang="es-MX" baseline="0" dirty="0"/>
                        <a:t>?</a:t>
                      </a:r>
                      <a:endParaRPr lang="es-MX" dirty="0"/>
                    </a:p>
                  </a:txBody>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10.</a:t>
                      </a:r>
                      <a:r>
                        <a:rPr lang="es-MX" baseline="0" dirty="0"/>
                        <a:t> ¿Cómo influye el petróleo en la economía de un país?</a:t>
                      </a:r>
                      <a:endParaRPr lang="es-MX" dirty="0"/>
                    </a:p>
                  </a:txBody>
                  <a:tcPr/>
                </a:tc>
                <a:extLst>
                  <a:ext uri="{0D108BD9-81ED-4DB2-BD59-A6C34878D82A}">
                    <a16:rowId xmlns:a16="http://schemas.microsoft.com/office/drawing/2014/main" val="10010"/>
                  </a:ext>
                </a:extLst>
              </a:tr>
              <a:tr h="370840">
                <a:tc>
                  <a:txBody>
                    <a:bodyPr/>
                    <a:lstStyle/>
                    <a:p>
                      <a:r>
                        <a:rPr lang="es-MX" dirty="0"/>
                        <a:t>11. ¿Qué</a:t>
                      </a:r>
                      <a:r>
                        <a:rPr lang="es-MX" baseline="0" dirty="0"/>
                        <a:t> tipos de petróleo tiene México?</a:t>
                      </a:r>
                      <a:endParaRPr lang="es-MX"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983647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6632"/>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ANTEPROYECTO</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862390228"/>
              </p:ext>
            </p:extLst>
          </p:nvPr>
        </p:nvGraphicFramePr>
        <p:xfrm>
          <a:off x="457200" y="1600200"/>
          <a:ext cx="8229600" cy="498856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endParaRPr lang="es-MX" dirty="0"/>
                    </a:p>
                  </a:txBody>
                  <a:tcPr/>
                </a:tc>
                <a:extLst>
                  <a:ext uri="{0D108BD9-81ED-4DB2-BD59-A6C34878D82A}">
                    <a16:rowId xmlns:a16="http://schemas.microsoft.com/office/drawing/2014/main" val="10000"/>
                  </a:ext>
                </a:extLst>
              </a:tr>
              <a:tr h="370840">
                <a:tc>
                  <a:txBody>
                    <a:bodyPr/>
                    <a:lstStyle/>
                    <a:p>
                      <a:r>
                        <a:rPr lang="es-MX" dirty="0"/>
                        <a:t>12. ¿En qué zonas de México hay mayor extracción del petróleo</a:t>
                      </a:r>
                      <a:r>
                        <a:rPr lang="es-MX" baseline="0" dirty="0"/>
                        <a:t>?</a:t>
                      </a:r>
                      <a:endParaRPr lang="es-MX" dirty="0"/>
                    </a:p>
                  </a:txBody>
                  <a:tcPr/>
                </a:tc>
                <a:extLst>
                  <a:ext uri="{0D108BD9-81ED-4DB2-BD59-A6C34878D82A}">
                    <a16:rowId xmlns:a16="http://schemas.microsoft.com/office/drawing/2014/main" val="10001"/>
                  </a:ext>
                </a:extLst>
              </a:tr>
              <a:tr h="370840">
                <a:tc>
                  <a:txBody>
                    <a:bodyPr/>
                    <a:lstStyle/>
                    <a:p>
                      <a:r>
                        <a:rPr lang="es-MX" dirty="0"/>
                        <a:t>13. ¿Cuáles son las refinerias de México, dondé se localizan y qué capacidad de producción tienen?</a:t>
                      </a:r>
                    </a:p>
                  </a:txBody>
                  <a:tcPr/>
                </a:tc>
                <a:extLst>
                  <a:ext uri="{0D108BD9-81ED-4DB2-BD59-A6C34878D82A}">
                    <a16:rowId xmlns:a16="http://schemas.microsoft.com/office/drawing/2014/main" val="10002"/>
                  </a:ext>
                </a:extLst>
              </a:tr>
              <a:tr h="370840">
                <a:tc>
                  <a:txBody>
                    <a:bodyPr/>
                    <a:lstStyle/>
                    <a:p>
                      <a:r>
                        <a:rPr lang="es-MX" dirty="0"/>
                        <a:t>14. ¿Cómo se transporta el petróleo</a:t>
                      </a:r>
                      <a:r>
                        <a:rPr lang="es-MX" baseline="0" dirty="0"/>
                        <a:t>?</a:t>
                      </a:r>
                      <a:endParaRPr lang="es-MX" dirty="0"/>
                    </a:p>
                  </a:txBody>
                  <a:tcPr/>
                </a:tc>
                <a:extLst>
                  <a:ext uri="{0D108BD9-81ED-4DB2-BD59-A6C34878D82A}">
                    <a16:rowId xmlns:a16="http://schemas.microsoft.com/office/drawing/2014/main" val="10003"/>
                  </a:ext>
                </a:extLst>
              </a:tr>
              <a:tr h="370840">
                <a:tc>
                  <a:txBody>
                    <a:bodyPr/>
                    <a:lstStyle/>
                    <a:p>
                      <a:r>
                        <a:rPr lang="es-MX" dirty="0"/>
                        <a:t>15. ¿Cuáles son los principales productos de la destilación del petróleo?</a:t>
                      </a:r>
                    </a:p>
                  </a:txBody>
                  <a:tcPr/>
                </a:tc>
                <a:extLst>
                  <a:ext uri="{0D108BD9-81ED-4DB2-BD59-A6C34878D82A}">
                    <a16:rowId xmlns:a16="http://schemas.microsoft.com/office/drawing/2014/main" val="10004"/>
                  </a:ext>
                </a:extLst>
              </a:tr>
              <a:tr h="370840">
                <a:tc>
                  <a:txBody>
                    <a:bodyPr/>
                    <a:lstStyle/>
                    <a:p>
                      <a:r>
                        <a:rPr lang="es-MX" dirty="0"/>
                        <a:t>16. ¿Cuál es el uso principal de los derivados del petróleo</a:t>
                      </a:r>
                      <a:r>
                        <a:rPr lang="es-MX" baseline="0" dirty="0"/>
                        <a:t>?</a:t>
                      </a:r>
                      <a:endParaRPr lang="es-MX" dirty="0"/>
                    </a:p>
                  </a:txBody>
                  <a:tcPr/>
                </a:tc>
                <a:extLst>
                  <a:ext uri="{0D108BD9-81ED-4DB2-BD59-A6C34878D82A}">
                    <a16:rowId xmlns:a16="http://schemas.microsoft.com/office/drawing/2014/main" val="10005"/>
                  </a:ext>
                </a:extLst>
              </a:tr>
              <a:tr h="370840">
                <a:tc>
                  <a:txBody>
                    <a:bodyPr/>
                    <a:lstStyle/>
                    <a:p>
                      <a:r>
                        <a:rPr lang="es-MX" dirty="0"/>
                        <a:t>17. ¿qué es la petroquímica secundaria</a:t>
                      </a:r>
                      <a:r>
                        <a:rPr lang="es-MX" baseline="0" dirty="0"/>
                        <a:t>?</a:t>
                      </a:r>
                      <a:endParaRPr lang="es-MX" dirty="0"/>
                    </a:p>
                  </a:txBody>
                  <a:tcPr/>
                </a:tc>
                <a:extLst>
                  <a:ext uri="{0D108BD9-81ED-4DB2-BD59-A6C34878D82A}">
                    <a16:rowId xmlns:a16="http://schemas.microsoft.com/office/drawing/2014/main" val="10006"/>
                  </a:ext>
                </a:extLst>
              </a:tr>
              <a:tr h="370840">
                <a:tc>
                  <a:txBody>
                    <a:bodyPr/>
                    <a:lstStyle/>
                    <a:p>
                      <a:r>
                        <a:rPr lang="es-MX" dirty="0"/>
                        <a:t>18. ¿Qué es PEMEX</a:t>
                      </a:r>
                      <a:r>
                        <a:rPr lang="es-MX" baseline="0" dirty="0"/>
                        <a:t>?</a:t>
                      </a:r>
                      <a:endParaRPr lang="es-MX" dirty="0"/>
                    </a:p>
                  </a:txBody>
                  <a:tcPr/>
                </a:tc>
                <a:extLst>
                  <a:ext uri="{0D108BD9-81ED-4DB2-BD59-A6C34878D82A}">
                    <a16:rowId xmlns:a16="http://schemas.microsoft.com/office/drawing/2014/main" val="10007"/>
                  </a:ext>
                </a:extLst>
              </a:tr>
              <a:tr h="370840">
                <a:tc>
                  <a:txBody>
                    <a:bodyPr/>
                    <a:lstStyle/>
                    <a:p>
                      <a:r>
                        <a:rPr lang="es-MX" dirty="0"/>
                        <a:t>19.¿Qué es IMP</a:t>
                      </a:r>
                      <a:r>
                        <a:rPr lang="es-MX" baseline="0" dirty="0"/>
                        <a:t>?</a:t>
                      </a:r>
                      <a:endParaRPr lang="es-MX" dirty="0"/>
                    </a:p>
                  </a:txBody>
                  <a:tcPr/>
                </a:tc>
                <a:extLst>
                  <a:ext uri="{0D108BD9-81ED-4DB2-BD59-A6C34878D82A}">
                    <a16:rowId xmlns:a16="http://schemas.microsoft.com/office/drawing/2014/main" val="10008"/>
                  </a:ext>
                </a:extLst>
              </a:tr>
              <a:tr h="370840">
                <a:tc>
                  <a:txBody>
                    <a:bodyPr/>
                    <a:lstStyle/>
                    <a:p>
                      <a:r>
                        <a:rPr lang="es-MX" dirty="0"/>
                        <a:t>20. ¿Qué es la reforma energética</a:t>
                      </a:r>
                      <a:r>
                        <a:rPr lang="es-MX" baseline="0" dirty="0"/>
                        <a:t>?</a:t>
                      </a:r>
                      <a:endParaRPr lang="es-MX" dirty="0"/>
                    </a:p>
                  </a:txBody>
                  <a:tcPr/>
                </a:tc>
                <a:extLst>
                  <a:ext uri="{0D108BD9-81ED-4DB2-BD59-A6C34878D82A}">
                    <a16:rowId xmlns:a16="http://schemas.microsoft.com/office/drawing/2014/main" val="10009"/>
                  </a:ext>
                </a:extLst>
              </a:tr>
              <a:tr h="370840">
                <a:tc>
                  <a:txBody>
                    <a:bodyPr/>
                    <a:lstStyle/>
                    <a:p>
                      <a:r>
                        <a:rPr lang="es-MX" dirty="0"/>
                        <a:t>21. ¿Qué</a:t>
                      </a:r>
                      <a:r>
                        <a:rPr lang="es-MX" baseline="0" dirty="0"/>
                        <a:t> empresas se incorporan al mercado energético en México después de la reforma energética?</a:t>
                      </a:r>
                      <a:endParaRPr lang="es-MX" dirty="0"/>
                    </a:p>
                  </a:txBody>
                  <a:tcPr/>
                </a:tc>
                <a:extLst>
                  <a:ext uri="{0D108BD9-81ED-4DB2-BD59-A6C34878D82A}">
                    <a16:rowId xmlns:a16="http://schemas.microsoft.com/office/drawing/2014/main" val="10010"/>
                  </a:ext>
                </a:extLst>
              </a:tr>
              <a:tr h="370840">
                <a:tc>
                  <a:txBody>
                    <a:bodyPr/>
                    <a:lstStyle/>
                    <a:p>
                      <a:r>
                        <a:rPr lang="es-MX" dirty="0"/>
                        <a:t>22. ¿Cómo se nombran de los hidrocarburos</a:t>
                      </a:r>
                      <a:r>
                        <a:rPr lang="es-MX" baseline="0" dirty="0"/>
                        <a:t>?</a:t>
                      </a:r>
                      <a:endParaRPr lang="es-MX"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34428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6632"/>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PROYECTO</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851495768"/>
              </p:ext>
            </p:extLst>
          </p:nvPr>
        </p:nvGraphicFramePr>
        <p:xfrm>
          <a:off x="457200" y="1412776"/>
          <a:ext cx="8229600" cy="471932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r>
                        <a:rPr lang="es-MX" dirty="0"/>
                        <a:t>1. INTRODUCCIÓN:</a:t>
                      </a:r>
                    </a:p>
                  </a:txBody>
                  <a:tcPr/>
                </a:tc>
                <a:extLst>
                  <a:ext uri="{0D108BD9-81ED-4DB2-BD59-A6C34878D82A}">
                    <a16:rowId xmlns:a16="http://schemas.microsoft.com/office/drawing/2014/main" val="10000"/>
                  </a:ext>
                </a:extLst>
              </a:tr>
              <a:tr h="370840">
                <a:tc>
                  <a:txBody>
                    <a:bodyPr/>
                    <a:lstStyle/>
                    <a:p>
                      <a:r>
                        <a:rPr lang="es-MX" dirty="0"/>
                        <a:t>a.</a:t>
                      </a:r>
                      <a:r>
                        <a:rPr lang="es-MX" baseline="0" dirty="0"/>
                        <a:t> Realiza una investigación sobre el petróleo.</a:t>
                      </a:r>
                      <a:endParaRPr lang="es-MX" dirty="0"/>
                    </a:p>
                  </a:txBody>
                  <a:tcPr/>
                </a:tc>
                <a:extLst>
                  <a:ext uri="{0D108BD9-81ED-4DB2-BD59-A6C34878D82A}">
                    <a16:rowId xmlns:a16="http://schemas.microsoft.com/office/drawing/2014/main" val="10001"/>
                  </a:ext>
                </a:extLst>
              </a:tr>
              <a:tr h="370840">
                <a:tc>
                  <a:txBody>
                    <a:bodyPr/>
                    <a:lstStyle/>
                    <a:p>
                      <a:r>
                        <a:rPr lang="es-MX" dirty="0"/>
                        <a:t>b.</a:t>
                      </a:r>
                      <a:r>
                        <a:rPr lang="es-MX" baseline="0" dirty="0"/>
                        <a:t> Qué relación hay de los productos del petróleo con la sociedad y la económia.</a:t>
                      </a:r>
                      <a:endParaRPr lang="es-MX" dirty="0"/>
                    </a:p>
                  </a:txBody>
                  <a:tcPr/>
                </a:tc>
                <a:extLst>
                  <a:ext uri="{0D108BD9-81ED-4DB2-BD59-A6C34878D82A}">
                    <a16:rowId xmlns:a16="http://schemas.microsoft.com/office/drawing/2014/main" val="10002"/>
                  </a:ext>
                </a:extLst>
              </a:tr>
              <a:tr h="370840">
                <a:tc>
                  <a:txBody>
                    <a:bodyPr/>
                    <a:lstStyle/>
                    <a:p>
                      <a:r>
                        <a:rPr lang="es-MX" dirty="0"/>
                        <a:t>c. Como se</a:t>
                      </a:r>
                      <a:r>
                        <a:rPr lang="es-MX" baseline="0" dirty="0"/>
                        <a:t> nombran los compuestos derivados del petróleo</a:t>
                      </a:r>
                      <a:endParaRPr lang="es-MX" dirty="0"/>
                    </a:p>
                  </a:txBody>
                  <a:tcPr/>
                </a:tc>
                <a:extLst>
                  <a:ext uri="{0D108BD9-81ED-4DB2-BD59-A6C34878D82A}">
                    <a16:rowId xmlns:a16="http://schemas.microsoft.com/office/drawing/2014/main" val="10003"/>
                  </a:ext>
                </a:extLst>
              </a:tr>
              <a:tr h="370840">
                <a:tc>
                  <a:txBody>
                    <a:bodyPr/>
                    <a:lstStyle/>
                    <a:p>
                      <a:r>
                        <a:rPr lang="es-MX" b="1" dirty="0">
                          <a:solidFill>
                            <a:schemeClr val="bg1"/>
                          </a:solidFill>
                        </a:rPr>
                        <a:t>2.</a:t>
                      </a:r>
                      <a:r>
                        <a:rPr lang="es-MX" b="1" baseline="0" dirty="0">
                          <a:solidFill>
                            <a:schemeClr val="bg1"/>
                          </a:solidFill>
                        </a:rPr>
                        <a:t> PLANTEAMIENTO DEL PROBLEMA:</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4"/>
                  </a:ext>
                </a:extLst>
              </a:tr>
              <a:tr h="370840">
                <a:tc>
                  <a:txBody>
                    <a:bodyPr/>
                    <a:lstStyle/>
                    <a:p>
                      <a:r>
                        <a:rPr lang="es-MX" dirty="0"/>
                        <a:t>a.</a:t>
                      </a:r>
                      <a:r>
                        <a:rPr lang="es-MX" baseline="0" dirty="0"/>
                        <a:t> Pregunta detonadora</a:t>
                      </a:r>
                      <a:endParaRPr lang="es-MX" dirty="0"/>
                    </a:p>
                  </a:txBody>
                  <a:tcPr/>
                </a:tc>
                <a:extLst>
                  <a:ext uri="{0D108BD9-81ED-4DB2-BD59-A6C34878D82A}">
                    <a16:rowId xmlns:a16="http://schemas.microsoft.com/office/drawing/2014/main" val="10005"/>
                  </a:ext>
                </a:extLst>
              </a:tr>
              <a:tr h="370840">
                <a:tc>
                  <a:txBody>
                    <a:bodyPr/>
                    <a:lstStyle/>
                    <a:p>
                      <a:r>
                        <a:rPr lang="es-MX" dirty="0"/>
                        <a:t>b. Describir</a:t>
                      </a:r>
                      <a:r>
                        <a:rPr lang="es-MX" baseline="0" dirty="0"/>
                        <a:t> la funcionalidad del proyecto</a:t>
                      </a:r>
                      <a:endParaRPr lang="es-MX" dirty="0"/>
                    </a:p>
                  </a:txBody>
                  <a:tcPr/>
                </a:tc>
                <a:extLst>
                  <a:ext uri="{0D108BD9-81ED-4DB2-BD59-A6C34878D82A}">
                    <a16:rowId xmlns:a16="http://schemas.microsoft.com/office/drawing/2014/main" val="10006"/>
                  </a:ext>
                </a:extLst>
              </a:tr>
              <a:tr h="370840">
                <a:tc>
                  <a:txBody>
                    <a:bodyPr/>
                    <a:lstStyle/>
                    <a:p>
                      <a:r>
                        <a:rPr lang="es-MX" b="1" dirty="0">
                          <a:solidFill>
                            <a:schemeClr val="bg1"/>
                          </a:solidFill>
                        </a:rPr>
                        <a:t>3.</a:t>
                      </a:r>
                      <a:r>
                        <a:rPr lang="es-MX" b="1" baseline="0" dirty="0">
                          <a:solidFill>
                            <a:schemeClr val="bg1"/>
                          </a:solidFill>
                        </a:rPr>
                        <a:t> JUSTIFICACIÓN DEL PROYECTO:</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7"/>
                  </a:ext>
                </a:extLst>
              </a:tr>
              <a:tr h="370840">
                <a:tc>
                  <a:txBody>
                    <a:bodyPr/>
                    <a:lstStyle/>
                    <a:p>
                      <a:r>
                        <a:rPr lang="es-MX" dirty="0"/>
                        <a:t>a.</a:t>
                      </a:r>
                      <a:r>
                        <a:rPr lang="es-MX" baseline="0" dirty="0"/>
                        <a:t> En que ayudaría tu proyecto en la comunidad de tu escuela</a:t>
                      </a:r>
                      <a:endParaRPr lang="es-MX" dirty="0"/>
                    </a:p>
                  </a:txBody>
                  <a:tcPr/>
                </a:tc>
                <a:extLst>
                  <a:ext uri="{0D108BD9-81ED-4DB2-BD59-A6C34878D82A}">
                    <a16:rowId xmlns:a16="http://schemas.microsoft.com/office/drawing/2014/main" val="10008"/>
                  </a:ext>
                </a:extLst>
              </a:tr>
              <a:tr h="370840">
                <a:tc>
                  <a:txBody>
                    <a:bodyPr/>
                    <a:lstStyle/>
                    <a:p>
                      <a:r>
                        <a:rPr lang="es-MX" b="1" dirty="0">
                          <a:solidFill>
                            <a:schemeClr val="bg1"/>
                          </a:solidFill>
                        </a:rPr>
                        <a:t>4. OBJETIVO GENERAL</a:t>
                      </a:r>
                      <a:r>
                        <a:rPr lang="es-MX" b="1" baseline="0" dirty="0">
                          <a:solidFill>
                            <a:schemeClr val="bg1"/>
                          </a:solidFill>
                        </a:rPr>
                        <a:t> Y ESPECÍFICOS:</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a.</a:t>
                      </a:r>
                      <a:r>
                        <a:rPr lang="es-MX" baseline="0" dirty="0"/>
                        <a:t> Plantear para que se construye, características y su implementación</a:t>
                      </a:r>
                      <a:endParaRPr lang="es-MX" dirty="0"/>
                    </a:p>
                  </a:txBody>
                  <a:tcPr/>
                </a:tc>
                <a:extLst>
                  <a:ext uri="{0D108BD9-81ED-4DB2-BD59-A6C34878D82A}">
                    <a16:rowId xmlns:a16="http://schemas.microsoft.com/office/drawing/2014/main" val="10010"/>
                  </a:ext>
                </a:extLst>
              </a:tr>
              <a:tr h="370840">
                <a:tc>
                  <a:txBody>
                    <a:bodyPr/>
                    <a:lstStyle/>
                    <a:p>
                      <a:r>
                        <a:rPr lang="es-MX" dirty="0"/>
                        <a:t>b. Obtener, realizar, presentar,</a:t>
                      </a:r>
                      <a:r>
                        <a:rPr lang="es-MX" baseline="0" dirty="0"/>
                        <a:t> promover, impulsar con algunos de los verbos para crear tus objetivos específicos.</a:t>
                      </a:r>
                      <a:endParaRPr lang="es-MX"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15490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6632"/>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PROYECTO</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962005277"/>
              </p:ext>
            </p:extLst>
          </p:nvPr>
        </p:nvGraphicFramePr>
        <p:xfrm>
          <a:off x="493986" y="1415770"/>
          <a:ext cx="8229600" cy="519176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r>
                        <a:rPr lang="es-MX" dirty="0"/>
                        <a:t>5. HÍPÓTESIS:</a:t>
                      </a:r>
                    </a:p>
                  </a:txBody>
                  <a:tcPr/>
                </a:tc>
                <a:extLst>
                  <a:ext uri="{0D108BD9-81ED-4DB2-BD59-A6C34878D82A}">
                    <a16:rowId xmlns:a16="http://schemas.microsoft.com/office/drawing/2014/main" val="10000"/>
                  </a:ext>
                </a:extLst>
              </a:tr>
              <a:tr h="370840">
                <a:tc>
                  <a:txBody>
                    <a:bodyPr/>
                    <a:lstStyle/>
                    <a:p>
                      <a:r>
                        <a:rPr lang="es-MX" dirty="0"/>
                        <a:t>a. Plantear</a:t>
                      </a:r>
                      <a:r>
                        <a:rPr lang="es-MX" baseline="0" dirty="0"/>
                        <a:t> una hipótesis general.</a:t>
                      </a:r>
                      <a:endParaRPr lang="es-MX" dirty="0"/>
                    </a:p>
                  </a:txBody>
                  <a:tcPr/>
                </a:tc>
                <a:extLst>
                  <a:ext uri="{0D108BD9-81ED-4DB2-BD59-A6C34878D82A}">
                    <a16:rowId xmlns:a16="http://schemas.microsoft.com/office/drawing/2014/main" val="10001"/>
                  </a:ext>
                </a:extLst>
              </a:tr>
              <a:tr h="370840">
                <a:tc>
                  <a:txBody>
                    <a:bodyPr/>
                    <a:lstStyle/>
                    <a:p>
                      <a:r>
                        <a:rPr lang="es-MX" dirty="0"/>
                        <a:t>b. Plantear una hipótesis</a:t>
                      </a:r>
                      <a:r>
                        <a:rPr lang="es-MX" baseline="0" dirty="0"/>
                        <a:t> nula.</a:t>
                      </a:r>
                      <a:endParaRPr lang="es-MX" dirty="0"/>
                    </a:p>
                  </a:txBody>
                  <a:tcPr/>
                </a:tc>
                <a:extLst>
                  <a:ext uri="{0D108BD9-81ED-4DB2-BD59-A6C34878D82A}">
                    <a16:rowId xmlns:a16="http://schemas.microsoft.com/office/drawing/2014/main" val="10002"/>
                  </a:ext>
                </a:extLst>
              </a:tr>
              <a:tr h="370840">
                <a:tc>
                  <a:txBody>
                    <a:bodyPr/>
                    <a:lstStyle/>
                    <a:p>
                      <a:r>
                        <a:rPr lang="es-MX" b="1" dirty="0">
                          <a:solidFill>
                            <a:schemeClr val="bg1"/>
                          </a:solidFill>
                        </a:rPr>
                        <a:t>6.</a:t>
                      </a:r>
                      <a:r>
                        <a:rPr lang="es-MX" b="1" baseline="0" dirty="0">
                          <a:solidFill>
                            <a:schemeClr val="bg1"/>
                          </a:solidFill>
                        </a:rPr>
                        <a:t> PLAN DE INVESTIGACIÓN:</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3"/>
                  </a:ext>
                </a:extLst>
              </a:tr>
              <a:tr h="370840">
                <a:tc>
                  <a:txBody>
                    <a:bodyPr/>
                    <a:lstStyle/>
                    <a:p>
                      <a:r>
                        <a:rPr lang="es-MX" dirty="0"/>
                        <a:t>a.</a:t>
                      </a:r>
                      <a:r>
                        <a:rPr lang="es-MX" baseline="0" dirty="0"/>
                        <a:t> Justificación.</a:t>
                      </a:r>
                      <a:endParaRPr lang="es-MX" dirty="0"/>
                    </a:p>
                  </a:txBody>
                  <a:tcPr/>
                </a:tc>
                <a:extLst>
                  <a:ext uri="{0D108BD9-81ED-4DB2-BD59-A6C34878D82A}">
                    <a16:rowId xmlns:a16="http://schemas.microsoft.com/office/drawing/2014/main" val="10004"/>
                  </a:ext>
                </a:extLst>
              </a:tr>
              <a:tr h="370840">
                <a:tc>
                  <a:txBody>
                    <a:bodyPr/>
                    <a:lstStyle/>
                    <a:p>
                      <a:r>
                        <a:rPr lang="es-MX" dirty="0"/>
                        <a:t>b. Tipo de Investigación.</a:t>
                      </a:r>
                    </a:p>
                  </a:txBody>
                  <a:tcPr/>
                </a:tc>
                <a:extLst>
                  <a:ext uri="{0D108BD9-81ED-4DB2-BD59-A6C34878D82A}">
                    <a16:rowId xmlns:a16="http://schemas.microsoft.com/office/drawing/2014/main" val="10005"/>
                  </a:ext>
                </a:extLst>
              </a:tr>
              <a:tr h="370840">
                <a:tc>
                  <a:txBody>
                    <a:bodyPr/>
                    <a:lstStyle/>
                    <a:p>
                      <a:r>
                        <a:rPr lang="es-MX" dirty="0"/>
                        <a:t>c.</a:t>
                      </a:r>
                      <a:r>
                        <a:rPr lang="es-MX" baseline="0" dirty="0"/>
                        <a:t> Lugar.</a:t>
                      </a:r>
                      <a:endParaRPr lang="es-MX" dirty="0"/>
                    </a:p>
                  </a:txBody>
                  <a:tcPr/>
                </a:tc>
                <a:extLst>
                  <a:ext uri="{0D108BD9-81ED-4DB2-BD59-A6C34878D82A}">
                    <a16:rowId xmlns:a16="http://schemas.microsoft.com/office/drawing/2014/main" val="10006"/>
                  </a:ext>
                </a:extLst>
              </a:tr>
              <a:tr h="370840">
                <a:tc>
                  <a:txBody>
                    <a:bodyPr/>
                    <a:lstStyle/>
                    <a:p>
                      <a:r>
                        <a:rPr lang="es-MX" dirty="0"/>
                        <a:t>d. Instrumentos de Investigación.</a:t>
                      </a:r>
                    </a:p>
                  </a:txBody>
                  <a:tcPr/>
                </a:tc>
                <a:extLst>
                  <a:ext uri="{0D108BD9-81ED-4DB2-BD59-A6C34878D82A}">
                    <a16:rowId xmlns:a16="http://schemas.microsoft.com/office/drawing/2014/main" val="10007"/>
                  </a:ext>
                </a:extLst>
              </a:tr>
              <a:tr h="370840">
                <a:tc>
                  <a:txBody>
                    <a:bodyPr/>
                    <a:lstStyle/>
                    <a:p>
                      <a:r>
                        <a:rPr lang="es-MX" dirty="0"/>
                        <a:t>e. Programa de Actividades.</a:t>
                      </a:r>
                    </a:p>
                  </a:txBody>
                  <a:tcPr/>
                </a:tc>
                <a:extLst>
                  <a:ext uri="{0D108BD9-81ED-4DB2-BD59-A6C34878D82A}">
                    <a16:rowId xmlns:a16="http://schemas.microsoft.com/office/drawing/2014/main" val="10008"/>
                  </a:ext>
                </a:extLst>
              </a:tr>
              <a:tr h="370840">
                <a:tc>
                  <a:txBody>
                    <a:bodyPr/>
                    <a:lstStyle/>
                    <a:p>
                      <a:r>
                        <a:rPr lang="es-MX" b="1" dirty="0">
                          <a:solidFill>
                            <a:schemeClr val="bg1"/>
                          </a:solidFill>
                        </a:rPr>
                        <a:t>7. MATERIAL:</a:t>
                      </a:r>
                    </a:p>
                  </a:txBody>
                  <a:tcPr>
                    <a:solidFill>
                      <a:schemeClr val="tx2">
                        <a:lumMod val="60000"/>
                        <a:lumOff val="40000"/>
                      </a:schemeClr>
                    </a:solidFill>
                  </a:tcPr>
                </a:tc>
                <a:extLst>
                  <a:ext uri="{0D108BD9-81ED-4DB2-BD59-A6C34878D82A}">
                    <a16:rowId xmlns:a16="http://schemas.microsoft.com/office/drawing/2014/main" val="10009"/>
                  </a:ext>
                </a:extLst>
              </a:tr>
              <a:tr h="370840">
                <a:tc>
                  <a:txBody>
                    <a:bodyPr/>
                    <a:lstStyle/>
                    <a:p>
                      <a:r>
                        <a:rPr lang="es-MX" dirty="0"/>
                        <a:t>a.</a:t>
                      </a:r>
                      <a:r>
                        <a:rPr lang="es-MX" baseline="0" dirty="0"/>
                        <a:t> Realizar un listado de los materiales que se van a utilizar para armar su prototipo.</a:t>
                      </a:r>
                      <a:endParaRPr lang="es-MX" dirty="0"/>
                    </a:p>
                  </a:txBody>
                  <a:tcPr/>
                </a:tc>
                <a:extLst>
                  <a:ext uri="{0D108BD9-81ED-4DB2-BD59-A6C34878D82A}">
                    <a16:rowId xmlns:a16="http://schemas.microsoft.com/office/drawing/2014/main" val="10010"/>
                  </a:ext>
                </a:extLst>
              </a:tr>
              <a:tr h="370840">
                <a:tc>
                  <a:txBody>
                    <a:bodyPr/>
                    <a:lstStyle/>
                    <a:p>
                      <a:r>
                        <a:rPr lang="es-MX" dirty="0"/>
                        <a:t>b. Mencionar</a:t>
                      </a:r>
                      <a:r>
                        <a:rPr lang="es-MX" baseline="0" dirty="0"/>
                        <a:t> el funcionamiento de cada uno de los materiales con esquema.</a:t>
                      </a:r>
                      <a:endParaRPr lang="es-MX" dirty="0"/>
                    </a:p>
                  </a:txBody>
                  <a:tcPr/>
                </a:tc>
                <a:extLst>
                  <a:ext uri="{0D108BD9-81ED-4DB2-BD59-A6C34878D82A}">
                    <a16:rowId xmlns:a16="http://schemas.microsoft.com/office/drawing/2014/main" val="10011"/>
                  </a:ext>
                </a:extLst>
              </a:tr>
              <a:tr h="370840">
                <a:tc>
                  <a:txBody>
                    <a:bodyPr/>
                    <a:lstStyle/>
                    <a:p>
                      <a:r>
                        <a:rPr lang="es-MX" b="1" dirty="0">
                          <a:solidFill>
                            <a:schemeClr val="bg1"/>
                          </a:solidFill>
                        </a:rPr>
                        <a:t>8.</a:t>
                      </a:r>
                      <a:r>
                        <a:rPr lang="es-MX" b="1" baseline="0" dirty="0">
                          <a:solidFill>
                            <a:schemeClr val="bg1"/>
                          </a:solidFill>
                        </a:rPr>
                        <a:t> PROCEDIMIENTO:</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12"/>
                  </a:ext>
                </a:extLst>
              </a:tr>
              <a:tr h="370840">
                <a:tc>
                  <a:txBody>
                    <a:bodyPr/>
                    <a:lstStyle/>
                    <a:p>
                      <a:r>
                        <a:rPr lang="es-MX" dirty="0"/>
                        <a:t>a.</a:t>
                      </a:r>
                      <a:r>
                        <a:rPr lang="es-MX" baseline="0" dirty="0"/>
                        <a:t> Mencionar todo el procedimiento de armado.</a:t>
                      </a:r>
                      <a:endParaRPr lang="es-MX"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39284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6632"/>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PROYECTO</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4151728485"/>
              </p:ext>
            </p:extLst>
          </p:nvPr>
        </p:nvGraphicFramePr>
        <p:xfrm>
          <a:off x="457200" y="1600200"/>
          <a:ext cx="8229600" cy="471932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r>
                        <a:rPr lang="es-MX" dirty="0"/>
                        <a:t>9. MANEJO</a:t>
                      </a:r>
                      <a:r>
                        <a:rPr lang="es-MX" baseline="0" dirty="0"/>
                        <a:t> Y DISPOSICIÓN DE DESECHOS:</a:t>
                      </a:r>
                      <a:endParaRPr lang="es-MX" dirty="0"/>
                    </a:p>
                  </a:txBody>
                  <a:tcPr/>
                </a:tc>
                <a:extLst>
                  <a:ext uri="{0D108BD9-81ED-4DB2-BD59-A6C34878D82A}">
                    <a16:rowId xmlns:a16="http://schemas.microsoft.com/office/drawing/2014/main" val="10000"/>
                  </a:ext>
                </a:extLst>
              </a:tr>
              <a:tr h="370840">
                <a:tc>
                  <a:txBody>
                    <a:bodyPr/>
                    <a:lstStyle/>
                    <a:p>
                      <a:r>
                        <a:rPr lang="es-MX" dirty="0"/>
                        <a:t>a. Mencionar en que se podría reutilizar el material sobrante del prototipo o maqueta.</a:t>
                      </a:r>
                    </a:p>
                  </a:txBody>
                  <a:tcPr/>
                </a:tc>
                <a:extLst>
                  <a:ext uri="{0D108BD9-81ED-4DB2-BD59-A6C34878D82A}">
                    <a16:rowId xmlns:a16="http://schemas.microsoft.com/office/drawing/2014/main" val="10001"/>
                  </a:ext>
                </a:extLst>
              </a:tr>
              <a:tr h="370840">
                <a:tc>
                  <a:txBody>
                    <a:bodyPr/>
                    <a:lstStyle/>
                    <a:p>
                      <a:r>
                        <a:rPr lang="es-MX" b="1" dirty="0">
                          <a:solidFill>
                            <a:schemeClr val="bg1"/>
                          </a:solidFill>
                        </a:rPr>
                        <a:t>10. MEDIDAS DE SEGURIDAD:</a:t>
                      </a:r>
                    </a:p>
                  </a:txBody>
                  <a:tcPr>
                    <a:solidFill>
                      <a:schemeClr val="tx2">
                        <a:lumMod val="60000"/>
                        <a:lumOff val="40000"/>
                      </a:schemeClr>
                    </a:solidFill>
                  </a:tcPr>
                </a:tc>
                <a:extLst>
                  <a:ext uri="{0D108BD9-81ED-4DB2-BD59-A6C34878D82A}">
                    <a16:rowId xmlns:a16="http://schemas.microsoft.com/office/drawing/2014/main" val="10002"/>
                  </a:ext>
                </a:extLst>
              </a:tr>
              <a:tr h="370840">
                <a:tc>
                  <a:txBody>
                    <a:bodyPr/>
                    <a:lstStyle/>
                    <a:p>
                      <a:r>
                        <a:rPr lang="es-MX" dirty="0"/>
                        <a:t>a.</a:t>
                      </a:r>
                      <a:r>
                        <a:rPr lang="es-MX" baseline="0" dirty="0"/>
                        <a:t> Mencionar que materiales de seguridad usaras durante le proceso de armado.          ( lentes de seguridad, guantes,..</a:t>
                      </a:r>
                      <a:r>
                        <a:rPr lang="es-MX" baseline="0" dirty="0" err="1"/>
                        <a:t>etc</a:t>
                      </a:r>
                      <a:r>
                        <a:rPr lang="es-MX" baseline="0" dirty="0"/>
                        <a:t>).</a:t>
                      </a:r>
                      <a:endParaRPr lang="es-MX" dirty="0"/>
                    </a:p>
                  </a:txBody>
                  <a:tcPr/>
                </a:tc>
                <a:extLst>
                  <a:ext uri="{0D108BD9-81ED-4DB2-BD59-A6C34878D82A}">
                    <a16:rowId xmlns:a16="http://schemas.microsoft.com/office/drawing/2014/main" val="10003"/>
                  </a:ext>
                </a:extLst>
              </a:tr>
              <a:tr h="370840">
                <a:tc>
                  <a:txBody>
                    <a:bodyPr/>
                    <a:lstStyle/>
                    <a:p>
                      <a:r>
                        <a:rPr lang="es-MX" b="1" dirty="0">
                          <a:solidFill>
                            <a:schemeClr val="bg1"/>
                          </a:solidFill>
                        </a:rPr>
                        <a:t>11.</a:t>
                      </a:r>
                      <a:r>
                        <a:rPr lang="es-MX" b="1" baseline="0" dirty="0">
                          <a:solidFill>
                            <a:schemeClr val="bg1"/>
                          </a:solidFill>
                        </a:rPr>
                        <a:t> ESQUEMAS DE ARMADO:</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4"/>
                  </a:ext>
                </a:extLst>
              </a:tr>
              <a:tr h="370840">
                <a:tc>
                  <a:txBody>
                    <a:bodyPr/>
                    <a:lstStyle/>
                    <a:p>
                      <a:r>
                        <a:rPr lang="es-MX" dirty="0"/>
                        <a:t>a.</a:t>
                      </a:r>
                      <a:r>
                        <a:rPr lang="es-MX" baseline="0" dirty="0"/>
                        <a:t> Señalar punto por punto el armado, ya sea con fotos o dibujos.</a:t>
                      </a:r>
                      <a:endParaRPr lang="es-MX" dirty="0"/>
                    </a:p>
                  </a:txBody>
                  <a:tcPr/>
                </a:tc>
                <a:extLst>
                  <a:ext uri="{0D108BD9-81ED-4DB2-BD59-A6C34878D82A}">
                    <a16:rowId xmlns:a16="http://schemas.microsoft.com/office/drawing/2014/main" val="10005"/>
                  </a:ext>
                </a:extLst>
              </a:tr>
              <a:tr h="370840">
                <a:tc>
                  <a:txBody>
                    <a:bodyPr/>
                    <a:lstStyle/>
                    <a:p>
                      <a:r>
                        <a:rPr lang="es-MX" dirty="0"/>
                        <a:t>b. Colocar el esquema</a:t>
                      </a:r>
                      <a:r>
                        <a:rPr lang="es-MX" baseline="0" dirty="0"/>
                        <a:t> del producto final.</a:t>
                      </a:r>
                      <a:endParaRPr lang="es-MX" dirty="0"/>
                    </a:p>
                  </a:txBody>
                  <a:tcPr/>
                </a:tc>
                <a:extLst>
                  <a:ext uri="{0D108BD9-81ED-4DB2-BD59-A6C34878D82A}">
                    <a16:rowId xmlns:a16="http://schemas.microsoft.com/office/drawing/2014/main" val="10006"/>
                  </a:ext>
                </a:extLst>
              </a:tr>
              <a:tr h="370840">
                <a:tc>
                  <a:txBody>
                    <a:bodyPr/>
                    <a:lstStyle/>
                    <a:p>
                      <a:r>
                        <a:rPr lang="es-MX" b="1" dirty="0">
                          <a:solidFill>
                            <a:schemeClr val="bg1"/>
                          </a:solidFill>
                        </a:rPr>
                        <a:t>12. ANÁLISIS</a:t>
                      </a:r>
                      <a:r>
                        <a:rPr lang="es-MX" b="1" baseline="0" dirty="0">
                          <a:solidFill>
                            <a:schemeClr val="bg1"/>
                          </a:solidFill>
                        </a:rPr>
                        <a:t> DE RESULTADOS:</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7"/>
                  </a:ext>
                </a:extLst>
              </a:tr>
              <a:tr h="370840">
                <a:tc>
                  <a:txBody>
                    <a:bodyPr/>
                    <a:lstStyle/>
                    <a:p>
                      <a:r>
                        <a:rPr lang="es-MX" dirty="0"/>
                        <a:t>a.</a:t>
                      </a:r>
                      <a:r>
                        <a:rPr lang="es-MX" baseline="0" dirty="0"/>
                        <a:t> Al ponerlo en forma el prototipo deben señalar la asesoría que requirieron.</a:t>
                      </a:r>
                      <a:endParaRPr lang="es-MX" dirty="0"/>
                    </a:p>
                  </a:txBody>
                  <a:tcPr/>
                </a:tc>
                <a:extLst>
                  <a:ext uri="{0D108BD9-81ED-4DB2-BD59-A6C34878D82A}">
                    <a16:rowId xmlns:a16="http://schemas.microsoft.com/office/drawing/2014/main" val="10008"/>
                  </a:ext>
                </a:extLst>
              </a:tr>
              <a:tr h="370840">
                <a:tc>
                  <a:txBody>
                    <a:bodyPr/>
                    <a:lstStyle/>
                    <a:p>
                      <a:r>
                        <a:rPr lang="es-MX" b="1" dirty="0">
                          <a:solidFill>
                            <a:schemeClr val="bg1"/>
                          </a:solidFill>
                        </a:rPr>
                        <a:t>13.</a:t>
                      </a:r>
                      <a:r>
                        <a:rPr lang="es-MX" b="1" baseline="0" dirty="0">
                          <a:solidFill>
                            <a:schemeClr val="bg1"/>
                          </a:solidFill>
                        </a:rPr>
                        <a:t> EVALUACIÓN DE LAS DEFICIENCIAS EN EL CONOCIMIENTO DEL PROBLEMA:</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09"/>
                  </a:ext>
                </a:extLst>
              </a:tr>
              <a:tr h="370840">
                <a:tc>
                  <a:txBody>
                    <a:bodyPr/>
                    <a:lstStyle/>
                    <a:p>
                      <a:r>
                        <a:rPr lang="es-MX" dirty="0"/>
                        <a:t>a.</a:t>
                      </a:r>
                      <a:r>
                        <a:rPr lang="es-MX" baseline="0" dirty="0"/>
                        <a:t> Mencionar que problemas tuvieron durante el proceso y que solución le dieron.</a:t>
                      </a:r>
                      <a:endParaRPr lang="es-MX" dirty="0"/>
                    </a:p>
                  </a:txBody>
                  <a:tcPr/>
                </a:tc>
                <a:extLst>
                  <a:ext uri="{0D108BD9-81ED-4DB2-BD59-A6C34878D82A}">
                    <a16:rowId xmlns:a16="http://schemas.microsoft.com/office/drawing/2014/main" val="10010"/>
                  </a:ext>
                </a:extLst>
              </a:tr>
              <a:tr h="370840">
                <a:tc>
                  <a:txBody>
                    <a:bodyPr/>
                    <a:lstStyle/>
                    <a:p>
                      <a:endParaRPr lang="es-MX"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616607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6632"/>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PROYECTO</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074432271"/>
              </p:ext>
            </p:extLst>
          </p:nvPr>
        </p:nvGraphicFramePr>
        <p:xfrm>
          <a:off x="457200" y="1268760"/>
          <a:ext cx="8229600" cy="54610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r>
                        <a:rPr lang="es-MX" dirty="0"/>
                        <a:t>14. CUESTIONARIO:</a:t>
                      </a:r>
                    </a:p>
                  </a:txBody>
                  <a:tcPr/>
                </a:tc>
                <a:extLst>
                  <a:ext uri="{0D108BD9-81ED-4DB2-BD59-A6C34878D82A}">
                    <a16:rowId xmlns:a16="http://schemas.microsoft.com/office/drawing/2014/main" val="10000"/>
                  </a:ext>
                </a:extLst>
              </a:tr>
              <a:tr h="370840">
                <a:tc>
                  <a:txBody>
                    <a:bodyPr/>
                    <a:lstStyle/>
                    <a:p>
                      <a:r>
                        <a:rPr lang="es-MX" dirty="0"/>
                        <a:t>a.</a:t>
                      </a:r>
                      <a:r>
                        <a:rPr lang="es-MX" baseline="0" dirty="0"/>
                        <a:t> ¿Qué es el petróleo?</a:t>
                      </a:r>
                      <a:endParaRPr lang="es-MX" dirty="0"/>
                    </a:p>
                  </a:txBody>
                  <a:tcPr/>
                </a:tc>
                <a:extLst>
                  <a:ext uri="{0D108BD9-81ED-4DB2-BD59-A6C34878D82A}">
                    <a16:rowId xmlns:a16="http://schemas.microsoft.com/office/drawing/2014/main" val="10001"/>
                  </a:ext>
                </a:extLst>
              </a:tr>
              <a:tr h="370840">
                <a:tc>
                  <a:txBody>
                    <a:bodyPr/>
                    <a:lstStyle/>
                    <a:p>
                      <a:r>
                        <a:rPr lang="es-MX" dirty="0"/>
                        <a:t>b. ¿Cómo se clasifica los tipos de petróleo y en base a que propiedad se realiza?</a:t>
                      </a:r>
                    </a:p>
                  </a:txBody>
                  <a:tcPr/>
                </a:tc>
                <a:extLst>
                  <a:ext uri="{0D108BD9-81ED-4DB2-BD59-A6C34878D82A}">
                    <a16:rowId xmlns:a16="http://schemas.microsoft.com/office/drawing/2014/main" val="10002"/>
                  </a:ext>
                </a:extLst>
              </a:tr>
              <a:tr h="370840">
                <a:tc>
                  <a:txBody>
                    <a:bodyPr/>
                    <a:lstStyle/>
                    <a:p>
                      <a:r>
                        <a:rPr lang="es-MX" dirty="0"/>
                        <a:t>c. ¿Cómo funciona una torre de destilación</a:t>
                      </a:r>
                      <a:r>
                        <a:rPr lang="es-MX" baseline="0" dirty="0"/>
                        <a:t>?</a:t>
                      </a:r>
                      <a:endParaRPr lang="es-MX" dirty="0"/>
                    </a:p>
                  </a:txBody>
                  <a:tcPr/>
                </a:tc>
                <a:extLst>
                  <a:ext uri="{0D108BD9-81ED-4DB2-BD59-A6C34878D82A}">
                    <a16:rowId xmlns:a16="http://schemas.microsoft.com/office/drawing/2014/main" val="10003"/>
                  </a:ext>
                </a:extLst>
              </a:tr>
              <a:tr h="370840">
                <a:tc>
                  <a:txBody>
                    <a:bodyPr/>
                    <a:lstStyle/>
                    <a:p>
                      <a:r>
                        <a:rPr lang="es-MX" dirty="0"/>
                        <a:t>d. ¿Qué es un plato teórico</a:t>
                      </a:r>
                      <a:r>
                        <a:rPr lang="es-MX" baseline="0" dirty="0"/>
                        <a:t>?</a:t>
                      </a:r>
                      <a:endParaRPr lang="es-MX" dirty="0"/>
                    </a:p>
                  </a:txBody>
                  <a:tcPr/>
                </a:tc>
                <a:extLst>
                  <a:ext uri="{0D108BD9-81ED-4DB2-BD59-A6C34878D82A}">
                    <a16:rowId xmlns:a16="http://schemas.microsoft.com/office/drawing/2014/main" val="10004"/>
                  </a:ext>
                </a:extLst>
              </a:tr>
              <a:tr h="370840">
                <a:tc>
                  <a:txBody>
                    <a:bodyPr/>
                    <a:lstStyle/>
                    <a:p>
                      <a:r>
                        <a:rPr lang="es-MX" dirty="0"/>
                        <a:t>e. ¿Cómo se separan los diferentes productos que formán el petróleo</a:t>
                      </a:r>
                      <a:r>
                        <a:rPr lang="es-MX" baseline="0" dirty="0"/>
                        <a:t>?</a:t>
                      </a:r>
                      <a:endParaRPr lang="es-MX" dirty="0"/>
                    </a:p>
                  </a:txBody>
                  <a:tcPr/>
                </a:tc>
                <a:extLst>
                  <a:ext uri="{0D108BD9-81ED-4DB2-BD59-A6C34878D82A}">
                    <a16:rowId xmlns:a16="http://schemas.microsoft.com/office/drawing/2014/main" val="10005"/>
                  </a:ext>
                </a:extLst>
              </a:tr>
              <a:tr h="370840">
                <a:tc>
                  <a:txBody>
                    <a:bodyPr/>
                    <a:lstStyle/>
                    <a:p>
                      <a:r>
                        <a:rPr lang="es-MX" dirty="0"/>
                        <a:t>f. ¿</a:t>
                      </a:r>
                      <a:r>
                        <a:rPr lang="es-MX" baseline="0" dirty="0"/>
                        <a:t>Cómo se llava a cabo la transportación y distribicón del petróle?</a:t>
                      </a:r>
                      <a:endParaRPr lang="es-MX" dirty="0"/>
                    </a:p>
                  </a:txBody>
                  <a:tcPr/>
                </a:tc>
                <a:extLst>
                  <a:ext uri="{0D108BD9-81ED-4DB2-BD59-A6C34878D82A}">
                    <a16:rowId xmlns:a16="http://schemas.microsoft.com/office/drawing/2014/main" val="10006"/>
                  </a:ext>
                </a:extLst>
              </a:tr>
              <a:tr h="370840">
                <a:tc>
                  <a:txBody>
                    <a:bodyPr/>
                    <a:lstStyle/>
                    <a:p>
                      <a:r>
                        <a:rPr lang="es-MX" dirty="0"/>
                        <a:t>g. ¿De qué depende el precio del petróleo?</a:t>
                      </a:r>
                    </a:p>
                  </a:txBody>
                  <a:tcPr/>
                </a:tc>
                <a:extLst>
                  <a:ext uri="{0D108BD9-81ED-4DB2-BD59-A6C34878D82A}">
                    <a16:rowId xmlns:a16="http://schemas.microsoft.com/office/drawing/2014/main" val="10007"/>
                  </a:ext>
                </a:extLst>
              </a:tr>
              <a:tr h="370840">
                <a:tc>
                  <a:txBody>
                    <a:bodyPr/>
                    <a:lstStyle/>
                    <a:p>
                      <a:r>
                        <a:rPr lang="es-MX" dirty="0"/>
                        <a:t>h. ¿Cuál es la inversión que se realiza para la extracción del petróleo</a:t>
                      </a:r>
                      <a:r>
                        <a:rPr lang="es-MX" baseline="0" dirty="0"/>
                        <a:t>?</a:t>
                      </a:r>
                      <a:endParaRPr lang="es-MX" dirty="0"/>
                    </a:p>
                  </a:txBody>
                  <a:tcPr/>
                </a:tc>
                <a:extLst>
                  <a:ext uri="{0D108BD9-81ED-4DB2-BD59-A6C34878D82A}">
                    <a16:rowId xmlns:a16="http://schemas.microsoft.com/office/drawing/2014/main" val="10008"/>
                  </a:ext>
                </a:extLst>
              </a:tr>
              <a:tr h="370840">
                <a:tc>
                  <a:txBody>
                    <a:bodyPr/>
                    <a:lstStyle/>
                    <a:p>
                      <a:r>
                        <a:rPr lang="es-MX" dirty="0"/>
                        <a:t>i. ¿Qué</a:t>
                      </a:r>
                      <a:r>
                        <a:rPr lang="es-MX" baseline="0" dirty="0"/>
                        <a:t> factibilidad en costos tuvieron en la realización del prototipo o maqueta? Realizar una tabla</a:t>
                      </a:r>
                      <a:endParaRPr lang="es-MX" dirty="0"/>
                    </a:p>
                  </a:txBody>
                  <a:tcPr/>
                </a:tc>
                <a:extLst>
                  <a:ext uri="{0D108BD9-81ED-4DB2-BD59-A6C34878D82A}">
                    <a16:rowId xmlns:a16="http://schemas.microsoft.com/office/drawing/2014/main" val="10009"/>
                  </a:ext>
                </a:extLst>
              </a:tr>
              <a:tr h="370840">
                <a:tc>
                  <a:txBody>
                    <a:bodyPr/>
                    <a:lstStyle/>
                    <a:p>
                      <a:r>
                        <a:rPr lang="es-MX" b="1" dirty="0">
                          <a:solidFill>
                            <a:schemeClr val="bg1"/>
                          </a:solidFill>
                        </a:rPr>
                        <a:t>15. CONCLUSIONES:</a:t>
                      </a:r>
                    </a:p>
                  </a:txBody>
                  <a:tcPr>
                    <a:solidFill>
                      <a:schemeClr val="tx2">
                        <a:lumMod val="60000"/>
                        <a:lumOff val="40000"/>
                      </a:schemeClr>
                    </a:solidFill>
                  </a:tcPr>
                </a:tc>
                <a:extLst>
                  <a:ext uri="{0D108BD9-81ED-4DB2-BD59-A6C34878D82A}">
                    <a16:rowId xmlns:a16="http://schemas.microsoft.com/office/drawing/2014/main" val="10010"/>
                  </a:ext>
                </a:extLst>
              </a:tr>
              <a:tr h="370840">
                <a:tc>
                  <a:txBody>
                    <a:bodyPr/>
                    <a:lstStyle/>
                    <a:p>
                      <a:r>
                        <a:rPr lang="es-MX" dirty="0"/>
                        <a:t>a.</a:t>
                      </a:r>
                      <a:r>
                        <a:rPr lang="es-MX" baseline="0" dirty="0"/>
                        <a:t> Desarrollarlas conforme a lo aprendido de la investigación</a:t>
                      </a:r>
                      <a:endParaRPr lang="es-MX" dirty="0"/>
                    </a:p>
                  </a:txBody>
                  <a:tcPr/>
                </a:tc>
                <a:extLst>
                  <a:ext uri="{0D108BD9-81ED-4DB2-BD59-A6C34878D82A}">
                    <a16:rowId xmlns:a16="http://schemas.microsoft.com/office/drawing/2014/main" val="10011"/>
                  </a:ext>
                </a:extLst>
              </a:tr>
              <a:tr h="370840">
                <a:tc>
                  <a:txBody>
                    <a:bodyPr/>
                    <a:lstStyle/>
                    <a:p>
                      <a:r>
                        <a:rPr lang="es-MX" b="1" dirty="0">
                          <a:solidFill>
                            <a:schemeClr val="bg1"/>
                          </a:solidFill>
                        </a:rPr>
                        <a:t>16. </a:t>
                      </a:r>
                      <a:r>
                        <a:rPr lang="es-MX" b="1">
                          <a:solidFill>
                            <a:schemeClr val="bg1"/>
                          </a:solidFill>
                        </a:rPr>
                        <a:t>BIBLIOGRAFÍA:</a:t>
                      </a:r>
                      <a:endParaRPr lang="es-MX" b="1" dirty="0">
                        <a:solidFill>
                          <a:schemeClr val="bg1"/>
                        </a:solidFill>
                      </a:endParaRPr>
                    </a:p>
                  </a:txBody>
                  <a:tcPr>
                    <a:solidFill>
                      <a:schemeClr val="tx2">
                        <a:lumMod val="60000"/>
                        <a:lumOff val="40000"/>
                      </a:schemeClr>
                    </a:solidFill>
                  </a:tcPr>
                </a:tc>
                <a:extLst>
                  <a:ext uri="{0D108BD9-81ED-4DB2-BD59-A6C34878D82A}">
                    <a16:rowId xmlns:a16="http://schemas.microsoft.com/office/drawing/2014/main" val="10012"/>
                  </a:ext>
                </a:extLst>
              </a:tr>
              <a:tr h="370840">
                <a:tc>
                  <a:txBody>
                    <a:bodyPr/>
                    <a:lstStyle/>
                    <a:p>
                      <a:r>
                        <a:rPr lang="es-MX" dirty="0"/>
                        <a:t>a. Consultar libros, links,</a:t>
                      </a:r>
                      <a:r>
                        <a:rPr lang="es-MX" baseline="0" dirty="0"/>
                        <a:t> internet, videos.</a:t>
                      </a:r>
                      <a:endParaRPr lang="es-MX"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02694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7384"/>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dirty="0"/>
              <a:t>LISTA DE COTEJO</a:t>
            </a: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886876581"/>
              </p:ext>
            </p:extLst>
          </p:nvPr>
        </p:nvGraphicFramePr>
        <p:xfrm>
          <a:off x="457200" y="1323488"/>
          <a:ext cx="8229600" cy="5140648"/>
        </p:xfrm>
        <a:graphic>
          <a:graphicData uri="http://schemas.openxmlformats.org/drawingml/2006/table">
            <a:tbl>
              <a:tblPr firstRow="1" bandRow="1">
                <a:tableStyleId>{5C22544A-7EE6-4342-B048-85BDC9FD1C3A}</a:tableStyleId>
              </a:tblPr>
              <a:tblGrid>
                <a:gridCol w="2962672">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038984">
                  <a:extLst>
                    <a:ext uri="{9D8B030D-6E8A-4147-A177-3AD203B41FA5}">
                      <a16:colId xmlns:a16="http://schemas.microsoft.com/office/drawing/2014/main" val="20002"/>
                    </a:ext>
                  </a:extLst>
                </a:gridCol>
                <a:gridCol w="2201376">
                  <a:extLst>
                    <a:ext uri="{9D8B030D-6E8A-4147-A177-3AD203B41FA5}">
                      <a16:colId xmlns:a16="http://schemas.microsoft.com/office/drawing/2014/main" val="20003"/>
                    </a:ext>
                  </a:extLst>
                </a:gridCol>
                <a:gridCol w="1090464">
                  <a:extLst>
                    <a:ext uri="{9D8B030D-6E8A-4147-A177-3AD203B41FA5}">
                      <a16:colId xmlns:a16="http://schemas.microsoft.com/office/drawing/2014/main" val="20004"/>
                    </a:ext>
                  </a:extLst>
                </a:gridCol>
              </a:tblGrid>
              <a:tr h="460648">
                <a:tc>
                  <a:txBody>
                    <a:bodyPr/>
                    <a:lstStyle/>
                    <a:p>
                      <a:r>
                        <a:rPr lang="es-MX" sz="800" dirty="0"/>
                        <a:t>PARTE DEL PROYECTO</a:t>
                      </a:r>
                    </a:p>
                  </a:txBody>
                  <a:tcPr/>
                </a:tc>
                <a:tc>
                  <a:txBody>
                    <a:bodyPr/>
                    <a:lstStyle/>
                    <a:p>
                      <a:r>
                        <a:rPr lang="es-MX" sz="800" dirty="0"/>
                        <a:t>ENTREGA</a:t>
                      </a:r>
                    </a:p>
                  </a:txBody>
                  <a:tcPr/>
                </a:tc>
                <a:tc>
                  <a:txBody>
                    <a:bodyPr/>
                    <a:lstStyle/>
                    <a:p>
                      <a:r>
                        <a:rPr lang="es-MX" sz="800" dirty="0"/>
                        <a:t>ENTREGA</a:t>
                      </a:r>
                    </a:p>
                  </a:txBody>
                  <a:tcPr/>
                </a:tc>
                <a:tc>
                  <a:txBody>
                    <a:bodyPr/>
                    <a:lstStyle/>
                    <a:p>
                      <a:r>
                        <a:rPr lang="es-MX" sz="800" dirty="0"/>
                        <a:t>PUNTUACIÓN </a:t>
                      </a:r>
                      <a:r>
                        <a:rPr lang="es-MX" sz="800" baseline="0" dirty="0"/>
                        <a:t> / PUNTUALIDAD DE ENTREGA</a:t>
                      </a:r>
                      <a:endParaRPr lang="es-MX" sz="800" dirty="0"/>
                    </a:p>
                  </a:txBody>
                  <a:tcPr/>
                </a:tc>
                <a:tc>
                  <a:txBody>
                    <a:bodyPr/>
                    <a:lstStyle/>
                    <a:p>
                      <a:r>
                        <a:rPr lang="es-MX" sz="800" dirty="0"/>
                        <a:t>A DESTIEMPO</a:t>
                      </a:r>
                    </a:p>
                  </a:txBody>
                  <a:tcPr/>
                </a:tc>
                <a:extLst>
                  <a:ext uri="{0D108BD9-81ED-4DB2-BD59-A6C34878D82A}">
                    <a16:rowId xmlns:a16="http://schemas.microsoft.com/office/drawing/2014/main" val="10000"/>
                  </a:ext>
                </a:extLst>
              </a:tr>
              <a:tr h="276712">
                <a:tc>
                  <a:txBody>
                    <a:bodyPr/>
                    <a:lstStyle/>
                    <a:p>
                      <a:r>
                        <a:rPr lang="es-MX" sz="800" dirty="0"/>
                        <a:t>1. INTRODUCCIÓN</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dirty="0"/>
                    </a:p>
                  </a:txBody>
                  <a:tcPr/>
                </a:tc>
                <a:tc>
                  <a:txBody>
                    <a:bodyPr/>
                    <a:lstStyle/>
                    <a:p>
                      <a:endParaRPr lang="es-MX" sz="800" dirty="0"/>
                    </a:p>
                  </a:txBody>
                  <a:tcPr/>
                </a:tc>
                <a:extLst>
                  <a:ext uri="{0D108BD9-81ED-4DB2-BD59-A6C34878D82A}">
                    <a16:rowId xmlns:a16="http://schemas.microsoft.com/office/drawing/2014/main" val="10001"/>
                  </a:ext>
                </a:extLst>
              </a:tr>
              <a:tr h="288032">
                <a:tc>
                  <a:txBody>
                    <a:bodyPr/>
                    <a:lstStyle/>
                    <a:p>
                      <a:r>
                        <a:rPr lang="es-MX" sz="800" dirty="0"/>
                        <a:t>2. PLANTEMIENTO</a:t>
                      </a:r>
                      <a:r>
                        <a:rPr lang="es-MX" sz="800" baseline="0" dirty="0"/>
                        <a:t> DEL PROYECTO</a:t>
                      </a:r>
                      <a:endParaRPr lang="es-MX" sz="800" dirty="0"/>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a:p>
                  </a:txBody>
                  <a:tcPr/>
                </a:tc>
                <a:tc>
                  <a:txBody>
                    <a:bodyPr/>
                    <a:lstStyle/>
                    <a:p>
                      <a:endParaRPr lang="es-MX" sz="800" dirty="0"/>
                    </a:p>
                  </a:txBody>
                  <a:tcPr/>
                </a:tc>
                <a:extLst>
                  <a:ext uri="{0D108BD9-81ED-4DB2-BD59-A6C34878D82A}">
                    <a16:rowId xmlns:a16="http://schemas.microsoft.com/office/drawing/2014/main" val="10002"/>
                  </a:ext>
                </a:extLst>
              </a:tr>
              <a:tr h="288032">
                <a:tc>
                  <a:txBody>
                    <a:bodyPr/>
                    <a:lstStyle/>
                    <a:p>
                      <a:r>
                        <a:rPr lang="es-MX" sz="800" dirty="0"/>
                        <a:t>3. JUSTIFICACIÓ</a:t>
                      </a:r>
                      <a:r>
                        <a:rPr lang="es-MX" sz="800" baseline="0" dirty="0"/>
                        <a:t>N DEL PROYECTO</a:t>
                      </a:r>
                      <a:endParaRPr lang="es-MX" sz="800" dirty="0"/>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a:p>
                  </a:txBody>
                  <a:tcPr/>
                </a:tc>
                <a:tc>
                  <a:txBody>
                    <a:bodyPr/>
                    <a:lstStyle/>
                    <a:p>
                      <a:endParaRPr lang="es-MX" sz="800" dirty="0"/>
                    </a:p>
                  </a:txBody>
                  <a:tcPr/>
                </a:tc>
                <a:extLst>
                  <a:ext uri="{0D108BD9-81ED-4DB2-BD59-A6C34878D82A}">
                    <a16:rowId xmlns:a16="http://schemas.microsoft.com/office/drawing/2014/main" val="10003"/>
                  </a:ext>
                </a:extLst>
              </a:tr>
              <a:tr h="288032">
                <a:tc>
                  <a:txBody>
                    <a:bodyPr/>
                    <a:lstStyle/>
                    <a:p>
                      <a:r>
                        <a:rPr lang="es-MX" sz="800" dirty="0"/>
                        <a:t>4. OBJETIVO GENERAL Y ESPECÍFICOS</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dirty="0"/>
                    </a:p>
                  </a:txBody>
                  <a:tcPr/>
                </a:tc>
                <a:tc>
                  <a:txBody>
                    <a:bodyPr/>
                    <a:lstStyle/>
                    <a:p>
                      <a:endParaRPr lang="es-MX" sz="800" dirty="0"/>
                    </a:p>
                  </a:txBody>
                  <a:tcPr/>
                </a:tc>
                <a:extLst>
                  <a:ext uri="{0D108BD9-81ED-4DB2-BD59-A6C34878D82A}">
                    <a16:rowId xmlns:a16="http://schemas.microsoft.com/office/drawing/2014/main" val="10004"/>
                  </a:ext>
                </a:extLst>
              </a:tr>
              <a:tr h="288032">
                <a:tc>
                  <a:txBody>
                    <a:bodyPr/>
                    <a:lstStyle/>
                    <a:p>
                      <a:r>
                        <a:rPr lang="es-MX" sz="800" dirty="0"/>
                        <a:t>5. HIPÓTESIS</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dirty="0"/>
                    </a:p>
                  </a:txBody>
                  <a:tcPr/>
                </a:tc>
                <a:tc>
                  <a:txBody>
                    <a:bodyPr/>
                    <a:lstStyle/>
                    <a:p>
                      <a:endParaRPr lang="es-MX" sz="800" dirty="0"/>
                    </a:p>
                  </a:txBody>
                  <a:tcPr/>
                </a:tc>
                <a:extLst>
                  <a:ext uri="{0D108BD9-81ED-4DB2-BD59-A6C34878D82A}">
                    <a16:rowId xmlns:a16="http://schemas.microsoft.com/office/drawing/2014/main" val="10005"/>
                  </a:ext>
                </a:extLst>
              </a:tr>
              <a:tr h="288032">
                <a:tc>
                  <a:txBody>
                    <a:bodyPr/>
                    <a:lstStyle/>
                    <a:p>
                      <a:r>
                        <a:rPr lang="es-MX" sz="800" dirty="0"/>
                        <a:t>6. PLAN DE INVESTIGACIÓN</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dirty="0"/>
                    </a:p>
                  </a:txBody>
                  <a:tcPr/>
                </a:tc>
                <a:tc>
                  <a:txBody>
                    <a:bodyPr/>
                    <a:lstStyle/>
                    <a:p>
                      <a:endParaRPr lang="es-MX" sz="800" dirty="0"/>
                    </a:p>
                  </a:txBody>
                  <a:tcPr/>
                </a:tc>
                <a:extLst>
                  <a:ext uri="{0D108BD9-81ED-4DB2-BD59-A6C34878D82A}">
                    <a16:rowId xmlns:a16="http://schemas.microsoft.com/office/drawing/2014/main" val="10006"/>
                  </a:ext>
                </a:extLst>
              </a:tr>
              <a:tr h="288032">
                <a:tc>
                  <a:txBody>
                    <a:bodyPr/>
                    <a:lstStyle/>
                    <a:p>
                      <a:r>
                        <a:rPr lang="es-MX" sz="800" dirty="0"/>
                        <a:t>7. MATERIAL</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dirty="0"/>
                    </a:p>
                  </a:txBody>
                  <a:tcPr/>
                </a:tc>
                <a:tc>
                  <a:txBody>
                    <a:bodyPr/>
                    <a:lstStyle/>
                    <a:p>
                      <a:endParaRPr lang="es-MX" sz="800" dirty="0"/>
                    </a:p>
                  </a:txBody>
                  <a:tcPr/>
                </a:tc>
                <a:extLst>
                  <a:ext uri="{0D108BD9-81ED-4DB2-BD59-A6C34878D82A}">
                    <a16:rowId xmlns:a16="http://schemas.microsoft.com/office/drawing/2014/main" val="10007"/>
                  </a:ext>
                </a:extLst>
              </a:tr>
              <a:tr h="288032">
                <a:tc>
                  <a:txBody>
                    <a:bodyPr/>
                    <a:lstStyle/>
                    <a:p>
                      <a:r>
                        <a:rPr lang="es-MX" sz="800" dirty="0"/>
                        <a:t>8.PROCEDIMIENTO</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dirty="0"/>
                    </a:p>
                  </a:txBody>
                  <a:tcPr/>
                </a:tc>
                <a:tc>
                  <a:txBody>
                    <a:bodyPr/>
                    <a:lstStyle/>
                    <a:p>
                      <a:endParaRPr lang="es-MX" sz="800" dirty="0"/>
                    </a:p>
                  </a:txBody>
                  <a:tcPr/>
                </a:tc>
                <a:extLst>
                  <a:ext uri="{0D108BD9-81ED-4DB2-BD59-A6C34878D82A}">
                    <a16:rowId xmlns:a16="http://schemas.microsoft.com/office/drawing/2014/main" val="10008"/>
                  </a:ext>
                </a:extLst>
              </a:tr>
              <a:tr h="288032">
                <a:tc>
                  <a:txBody>
                    <a:bodyPr/>
                    <a:lstStyle/>
                    <a:p>
                      <a:r>
                        <a:rPr lang="es-MX" sz="800" dirty="0"/>
                        <a:t>9.MANEJO Y DISPOSICIÓN DE DESECHOS</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dirty="0"/>
                    </a:p>
                  </a:txBody>
                  <a:tcPr/>
                </a:tc>
                <a:tc>
                  <a:txBody>
                    <a:bodyPr/>
                    <a:lstStyle/>
                    <a:p>
                      <a:endParaRPr lang="es-MX" sz="800" dirty="0"/>
                    </a:p>
                  </a:txBody>
                  <a:tcPr/>
                </a:tc>
                <a:extLst>
                  <a:ext uri="{0D108BD9-81ED-4DB2-BD59-A6C34878D82A}">
                    <a16:rowId xmlns:a16="http://schemas.microsoft.com/office/drawing/2014/main" val="10009"/>
                  </a:ext>
                </a:extLst>
              </a:tr>
              <a:tr h="288032">
                <a:tc>
                  <a:txBody>
                    <a:bodyPr/>
                    <a:lstStyle/>
                    <a:p>
                      <a:r>
                        <a:rPr lang="es-MX" sz="800" dirty="0"/>
                        <a:t>10. MEDIDAS</a:t>
                      </a:r>
                      <a:r>
                        <a:rPr lang="es-MX" sz="800" baseline="0" dirty="0"/>
                        <a:t> DE SEGURIDAD</a:t>
                      </a:r>
                      <a:endParaRPr lang="es-MX" sz="800" dirty="0"/>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dirty="0"/>
                    </a:p>
                  </a:txBody>
                  <a:tcPr/>
                </a:tc>
                <a:tc>
                  <a:txBody>
                    <a:bodyPr/>
                    <a:lstStyle/>
                    <a:p>
                      <a:endParaRPr lang="es-MX" sz="800" dirty="0"/>
                    </a:p>
                  </a:txBody>
                  <a:tcPr/>
                </a:tc>
                <a:extLst>
                  <a:ext uri="{0D108BD9-81ED-4DB2-BD59-A6C34878D82A}">
                    <a16:rowId xmlns:a16="http://schemas.microsoft.com/office/drawing/2014/main" val="10010"/>
                  </a:ext>
                </a:extLst>
              </a:tr>
              <a:tr h="288032">
                <a:tc>
                  <a:txBody>
                    <a:bodyPr/>
                    <a:lstStyle/>
                    <a:p>
                      <a:r>
                        <a:rPr lang="es-MX" sz="800" dirty="0"/>
                        <a:t>11. ESQUEMAS DE ARMADO</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a:p>
                  </a:txBody>
                  <a:tcPr/>
                </a:tc>
                <a:tc>
                  <a:txBody>
                    <a:bodyPr/>
                    <a:lstStyle/>
                    <a:p>
                      <a:endParaRPr lang="es-MX" sz="800" dirty="0"/>
                    </a:p>
                  </a:txBody>
                  <a:tcPr/>
                </a:tc>
                <a:extLst>
                  <a:ext uri="{0D108BD9-81ED-4DB2-BD59-A6C34878D82A}">
                    <a16:rowId xmlns:a16="http://schemas.microsoft.com/office/drawing/2014/main" val="10011"/>
                  </a:ext>
                </a:extLst>
              </a:tr>
              <a:tr h="288032">
                <a:tc>
                  <a:txBody>
                    <a:bodyPr/>
                    <a:lstStyle/>
                    <a:p>
                      <a:r>
                        <a:rPr lang="es-MX" sz="800" dirty="0"/>
                        <a:t>12. ANÁLISIS DE RESULTADO</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a:p>
                  </a:txBody>
                  <a:tcPr/>
                </a:tc>
                <a:tc>
                  <a:txBody>
                    <a:bodyPr/>
                    <a:lstStyle/>
                    <a:p>
                      <a:endParaRPr lang="es-MX" sz="800" dirty="0"/>
                    </a:p>
                  </a:txBody>
                  <a:tcPr/>
                </a:tc>
                <a:extLst>
                  <a:ext uri="{0D108BD9-81ED-4DB2-BD59-A6C34878D82A}">
                    <a16:rowId xmlns:a16="http://schemas.microsoft.com/office/drawing/2014/main" val="10012"/>
                  </a:ext>
                </a:extLst>
              </a:tr>
              <a:tr h="288032">
                <a:tc>
                  <a:txBody>
                    <a:bodyPr/>
                    <a:lstStyle/>
                    <a:p>
                      <a:r>
                        <a:rPr lang="es-MX" sz="800" dirty="0"/>
                        <a:t>13. EVALUACIÓN</a:t>
                      </a:r>
                      <a:r>
                        <a:rPr lang="es-MX" sz="800" baseline="0" dirty="0"/>
                        <a:t> DE LAS DEFIENCIAS DEL PROBLEMA</a:t>
                      </a:r>
                      <a:endParaRPr lang="es-MX" sz="800" dirty="0"/>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a:p>
                  </a:txBody>
                  <a:tcPr/>
                </a:tc>
                <a:tc>
                  <a:txBody>
                    <a:bodyPr/>
                    <a:lstStyle/>
                    <a:p>
                      <a:endParaRPr lang="es-MX" sz="800" dirty="0"/>
                    </a:p>
                  </a:txBody>
                  <a:tcPr/>
                </a:tc>
                <a:extLst>
                  <a:ext uri="{0D108BD9-81ED-4DB2-BD59-A6C34878D82A}">
                    <a16:rowId xmlns:a16="http://schemas.microsoft.com/office/drawing/2014/main" val="10013"/>
                  </a:ext>
                </a:extLst>
              </a:tr>
              <a:tr h="288032">
                <a:tc>
                  <a:txBody>
                    <a:bodyPr/>
                    <a:lstStyle/>
                    <a:p>
                      <a:r>
                        <a:rPr lang="es-MX" sz="800" dirty="0"/>
                        <a:t>14. CUESTIONARIO</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a:p>
                  </a:txBody>
                  <a:tcPr/>
                </a:tc>
                <a:tc>
                  <a:txBody>
                    <a:bodyPr/>
                    <a:lstStyle/>
                    <a:p>
                      <a:endParaRPr lang="es-MX" sz="800" dirty="0"/>
                    </a:p>
                  </a:txBody>
                  <a:tcPr/>
                </a:tc>
                <a:extLst>
                  <a:ext uri="{0D108BD9-81ED-4DB2-BD59-A6C34878D82A}">
                    <a16:rowId xmlns:a16="http://schemas.microsoft.com/office/drawing/2014/main" val="10014"/>
                  </a:ext>
                </a:extLst>
              </a:tr>
              <a:tr h="288032">
                <a:tc>
                  <a:txBody>
                    <a:bodyPr/>
                    <a:lstStyle/>
                    <a:p>
                      <a:r>
                        <a:rPr lang="es-MX" sz="800" dirty="0"/>
                        <a:t>15.CONCLUSIONES</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a:p>
                  </a:txBody>
                  <a:tcPr/>
                </a:tc>
                <a:tc>
                  <a:txBody>
                    <a:bodyPr/>
                    <a:lstStyle/>
                    <a:p>
                      <a:endParaRPr lang="es-MX" sz="800" dirty="0"/>
                    </a:p>
                  </a:txBody>
                  <a:tcPr/>
                </a:tc>
                <a:extLst>
                  <a:ext uri="{0D108BD9-81ED-4DB2-BD59-A6C34878D82A}">
                    <a16:rowId xmlns:a16="http://schemas.microsoft.com/office/drawing/2014/main" val="10015"/>
                  </a:ext>
                </a:extLst>
              </a:tr>
              <a:tr h="370840">
                <a:tc>
                  <a:txBody>
                    <a:bodyPr/>
                    <a:lstStyle/>
                    <a:p>
                      <a:r>
                        <a:rPr lang="es-MX" sz="800" dirty="0"/>
                        <a:t>16. REFERENCIAS</a:t>
                      </a:r>
                    </a:p>
                  </a:txBody>
                  <a:tcPr/>
                </a:tc>
                <a:tc>
                  <a:txBody>
                    <a:bodyPr/>
                    <a:lstStyle/>
                    <a:p>
                      <a:pPr algn="ctr"/>
                      <a:r>
                        <a:rPr lang="es-MX" sz="800" dirty="0"/>
                        <a:t>SI (    )</a:t>
                      </a:r>
                    </a:p>
                  </a:txBody>
                  <a:tcPr/>
                </a:tc>
                <a:tc>
                  <a:txBody>
                    <a:bodyPr/>
                    <a:lstStyle/>
                    <a:p>
                      <a:pPr algn="ctr"/>
                      <a:r>
                        <a:rPr lang="es-MX" sz="800" dirty="0"/>
                        <a:t>NO (    )</a:t>
                      </a:r>
                    </a:p>
                  </a:txBody>
                  <a:tcPr/>
                </a:tc>
                <a:tc>
                  <a:txBody>
                    <a:bodyPr/>
                    <a:lstStyle/>
                    <a:p>
                      <a:endParaRPr lang="es-MX" sz="800"/>
                    </a:p>
                  </a:txBody>
                  <a:tcPr/>
                </a:tc>
                <a:tc>
                  <a:txBody>
                    <a:bodyPr/>
                    <a:lstStyle/>
                    <a:p>
                      <a:endParaRPr lang="es-MX" sz="800" dirty="0"/>
                    </a:p>
                  </a:txBody>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941955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6E160E8-937F-5D4B-AB87-89700EF54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7384"/>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0128CD03-99CE-A241-9E29-76D76BE195AA}"/>
              </a:ext>
            </a:extLst>
          </p:cNvPr>
          <p:cNvSpPr txBox="1"/>
          <p:nvPr/>
        </p:nvSpPr>
        <p:spPr>
          <a:xfrm>
            <a:off x="683568" y="836712"/>
            <a:ext cx="7344816" cy="461665"/>
          </a:xfrm>
          <a:prstGeom prst="rect">
            <a:avLst/>
          </a:prstGeom>
          <a:noFill/>
        </p:spPr>
        <p:txBody>
          <a:bodyPr wrap="square" rtlCol="0">
            <a:spAutoFit/>
          </a:bodyPr>
          <a:lstStyle/>
          <a:p>
            <a:r>
              <a:rPr lang="es-MX" sz="2400" b="1" dirty="0"/>
              <a:t>PRODUCTO 13. Lista. Pasos para realizar una  Infografía</a:t>
            </a:r>
          </a:p>
        </p:txBody>
      </p:sp>
      <p:sp>
        <p:nvSpPr>
          <p:cNvPr id="7" name="CuadroTexto 6">
            <a:extLst>
              <a:ext uri="{FF2B5EF4-FFF2-40B4-BE49-F238E27FC236}">
                <a16:creationId xmlns:a16="http://schemas.microsoft.com/office/drawing/2014/main" id="{D49C44A9-806A-4F45-9605-91961D89EAA9}"/>
              </a:ext>
            </a:extLst>
          </p:cNvPr>
          <p:cNvSpPr txBox="1"/>
          <p:nvPr/>
        </p:nvSpPr>
        <p:spPr>
          <a:xfrm>
            <a:off x="683569" y="1268760"/>
            <a:ext cx="8064896" cy="4801314"/>
          </a:xfrm>
          <a:prstGeom prst="rect">
            <a:avLst/>
          </a:prstGeom>
          <a:noFill/>
        </p:spPr>
        <p:txBody>
          <a:bodyPr wrap="square" rtlCol="0">
            <a:spAutoFit/>
          </a:bodyPr>
          <a:lstStyle/>
          <a:p>
            <a:pPr marL="342900" indent="-342900">
              <a:buAutoNum type="arabicPeriod"/>
            </a:pPr>
            <a:r>
              <a:rPr lang="es-MX" sz="2400" b="1" dirty="0"/>
              <a:t>Elegir el tema de la infografía.</a:t>
            </a:r>
          </a:p>
          <a:p>
            <a:pPr lvl="1"/>
            <a:r>
              <a:rPr lang="es-MX" sz="1400" dirty="0"/>
              <a:t>Elegir el tema de la infografía. Algunos ejemplos generales de temas para hacer infografías son:</a:t>
            </a:r>
          </a:p>
          <a:p>
            <a:pPr marL="1200150" lvl="2" indent="-285750">
              <a:buFont typeface="Arial" panose="020B0604020202020204" pitchFamily="34" charset="0"/>
              <a:buChar char="•"/>
            </a:pPr>
            <a:r>
              <a:rPr lang="es-MX" sz="1400" dirty="0"/>
              <a:t>La explicación de un concepto</a:t>
            </a:r>
          </a:p>
          <a:p>
            <a:pPr marL="1200150" lvl="2" indent="-285750">
              <a:buFont typeface="Arial" panose="020B0604020202020204" pitchFamily="34" charset="0"/>
              <a:buChar char="•"/>
            </a:pPr>
            <a:r>
              <a:rPr lang="es-MX" sz="1400" dirty="0"/>
              <a:t>La explicación de una tecnología</a:t>
            </a:r>
          </a:p>
          <a:p>
            <a:pPr marL="1200150" lvl="2" indent="-285750">
              <a:buFont typeface="Arial" panose="020B0604020202020204" pitchFamily="34" charset="0"/>
              <a:buChar char="•"/>
            </a:pPr>
            <a:r>
              <a:rPr lang="es-MX" sz="1400" dirty="0"/>
              <a:t>Datos estadísticos</a:t>
            </a:r>
          </a:p>
          <a:p>
            <a:pPr marL="1200150" lvl="2" indent="-285750">
              <a:buFont typeface="Arial" panose="020B0604020202020204" pitchFamily="34" charset="0"/>
              <a:buChar char="•"/>
            </a:pPr>
            <a:r>
              <a:rPr lang="es-MX" sz="1400" dirty="0"/>
              <a:t>Resumen de un documento</a:t>
            </a:r>
          </a:p>
          <a:p>
            <a:r>
              <a:rPr lang="es-MX" sz="2400" b="1" dirty="0"/>
              <a:t>2. Identificar las fuentes de información para la infografía</a:t>
            </a:r>
          </a:p>
          <a:p>
            <a:pPr lvl="1"/>
            <a:r>
              <a:rPr lang="es-MX" sz="1400" dirty="0"/>
              <a:t>Se debe realizar un proceso de recolección de datos del tema a abordar. Registrando las fuentes de</a:t>
            </a:r>
          </a:p>
          <a:p>
            <a:pPr lvl="1"/>
            <a:r>
              <a:rPr lang="es-MX" sz="1400" dirty="0"/>
              <a:t>Información como  son: Google, blogs, Youtube, Slideshare, Twitter, Wikipedia, periódicos electrónicos,</a:t>
            </a:r>
          </a:p>
          <a:p>
            <a:pPr lvl="1"/>
            <a:r>
              <a:rPr lang="es-MX" sz="1400" dirty="0"/>
              <a:t>sitios especializados, se pueden incluir encuestas online u offline. </a:t>
            </a:r>
          </a:p>
          <a:p>
            <a:pPr lvl="1"/>
            <a:r>
              <a:rPr lang="es-MX" sz="1400" dirty="0"/>
              <a:t>Un aspecto muy importante es validar que la información recopilada sea de una fuentes de</a:t>
            </a:r>
          </a:p>
          <a:p>
            <a:pPr lvl="1"/>
            <a:r>
              <a:rPr lang="es-MX" sz="1400" dirty="0"/>
              <a:t>información confiable. Los sitios  .edu suelen ser muy buenas fuentes de información.</a:t>
            </a:r>
            <a:endParaRPr lang="es-MX" sz="2400" b="1" dirty="0"/>
          </a:p>
          <a:p>
            <a:r>
              <a:rPr lang="es-MX" sz="2400" b="1" dirty="0"/>
              <a:t>3. Organizar las ideas</a:t>
            </a:r>
          </a:p>
          <a:p>
            <a:pPr lvl="1"/>
            <a:r>
              <a:rPr lang="es-MX" sz="1400" dirty="0"/>
              <a:t>Organizar la información recopilada agruparla por tema y subtemas, descartando los aspectos que</a:t>
            </a:r>
          </a:p>
          <a:p>
            <a:pPr lvl="1"/>
            <a:r>
              <a:rPr lang="es-MX" sz="1400" dirty="0"/>
              <a:t>sean poco relevantes o interesantes.</a:t>
            </a:r>
            <a:endParaRPr lang="es-MX" sz="2400" b="1" dirty="0"/>
          </a:p>
          <a:p>
            <a:r>
              <a:rPr lang="es-MX" sz="2400" b="1" dirty="0"/>
              <a:t>4. Crear la infografía en grises (bosquejo)</a:t>
            </a:r>
          </a:p>
          <a:p>
            <a:pPr lvl="1"/>
            <a:r>
              <a:rPr lang="es-MX" sz="1400" dirty="0"/>
              <a:t>Una vez organizada la información, se debe empezar a realizar un bosquejo de la infografía. Existe un programa gratuito para realizar esta actividad: </a:t>
            </a:r>
            <a:r>
              <a:rPr lang="es-MX" sz="1400" dirty="0">
                <a:hlinkClick r:id="rId4"/>
              </a:rPr>
              <a:t>Mockflow.com</a:t>
            </a:r>
            <a:r>
              <a:rPr lang="es-MX" sz="1400" dirty="0"/>
              <a:t>.</a:t>
            </a:r>
          </a:p>
          <a:p>
            <a:pPr lvl="1"/>
            <a:r>
              <a:rPr lang="es-MX" sz="1400" dirty="0"/>
              <a:t>Esta etapa es fundamental ya que será la que le de creatividad y claridad a la infografía.</a:t>
            </a:r>
            <a:endParaRPr lang="es-MX" sz="1600" dirty="0"/>
          </a:p>
        </p:txBody>
      </p:sp>
    </p:spTree>
    <p:extLst>
      <p:ext uri="{BB962C8B-B14F-4D97-AF65-F5344CB8AC3E}">
        <p14:creationId xmlns:p14="http://schemas.microsoft.com/office/powerpoint/2010/main" val="734907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6E160E8-937F-5D4B-AB87-89700EF54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id="{5F53DEBD-AB84-814A-9A48-3295090FFC33}"/>
              </a:ext>
            </a:extLst>
          </p:cNvPr>
          <p:cNvSpPr/>
          <p:nvPr/>
        </p:nvSpPr>
        <p:spPr>
          <a:xfrm>
            <a:off x="539552" y="908720"/>
            <a:ext cx="8352928" cy="6063198"/>
          </a:xfrm>
          <a:prstGeom prst="rect">
            <a:avLst/>
          </a:prstGeom>
        </p:spPr>
        <p:txBody>
          <a:bodyPr wrap="square">
            <a:spAutoFit/>
          </a:bodyPr>
          <a:lstStyle/>
          <a:p>
            <a:r>
              <a:rPr lang="es-MX" sz="2400" b="1" dirty="0"/>
              <a:t>5. Diseñar la infografía</a:t>
            </a:r>
          </a:p>
          <a:p>
            <a:pPr lvl="1"/>
            <a:r>
              <a:rPr lang="es-MX" sz="1400" dirty="0"/>
              <a:t>En el diseño se debe tener en cuenta:</a:t>
            </a:r>
          </a:p>
          <a:p>
            <a:pPr marL="742950" lvl="1" indent="-285750" algn="just">
              <a:buFont typeface="Arial" panose="020B0604020202020204" pitchFamily="34" charset="0"/>
              <a:buChar char="•"/>
            </a:pPr>
            <a:r>
              <a:rPr lang="es-MX" sz="1400" dirty="0"/>
              <a:t>Estilo original: Se debe evitar copiar conceptos gráficos de otras infografías.</a:t>
            </a:r>
          </a:p>
          <a:p>
            <a:pPr marL="742950" lvl="1" indent="-285750" algn="just">
              <a:buFont typeface="Arial" panose="020B0604020202020204" pitchFamily="34" charset="0"/>
              <a:buChar char="•"/>
            </a:pPr>
            <a:r>
              <a:rPr lang="es-MX" sz="1400" dirty="0"/>
              <a:t>Integración: Debe ser rica gráficamente evitando diseñarla con mucho texto.</a:t>
            </a:r>
          </a:p>
          <a:p>
            <a:pPr marL="742950" lvl="1" indent="-285750" algn="just">
              <a:buFont typeface="Arial" panose="020B0604020202020204" pitchFamily="34" charset="0"/>
              <a:buChar char="•"/>
            </a:pPr>
            <a:r>
              <a:rPr lang="es-MX" sz="1400" dirty="0"/>
              <a:t>Color: Usar colores con buen contraste para facilitar la lectura. Una excelente herramienta que facilita la selección de colores es </a:t>
            </a:r>
            <a:r>
              <a:rPr lang="es-MX" sz="1400" dirty="0">
                <a:hlinkClick r:id="rId3"/>
              </a:rPr>
              <a:t>color.adobe.com</a:t>
            </a:r>
            <a:endParaRPr lang="es-MX" sz="1400" dirty="0"/>
          </a:p>
          <a:p>
            <a:pPr marL="742950" lvl="1" indent="-285750" algn="just">
              <a:buFont typeface="Arial" panose="020B0604020202020204" pitchFamily="34" charset="0"/>
              <a:buChar char="•"/>
            </a:pPr>
            <a:r>
              <a:rPr lang="es-MX" sz="1400" dirty="0"/>
              <a:t>Fuentes: Debe tener un uso creativo de fuentes y tamaños de letras. El sitio </a:t>
            </a:r>
            <a:r>
              <a:rPr lang="es-MX" sz="1400" dirty="0">
                <a:hlinkClick r:id="rId4"/>
              </a:rPr>
              <a:t>Dafont.com</a:t>
            </a:r>
            <a:r>
              <a:rPr lang="es-MX" sz="1400" dirty="0"/>
              <a:t> contiene una amplia variedad de fuentes que pueden tomarse como guía.</a:t>
            </a:r>
          </a:p>
          <a:p>
            <a:pPr marL="742950" lvl="1" indent="-285750" algn="just">
              <a:buFont typeface="Arial" panose="020B0604020202020204" pitchFamily="34" charset="0"/>
              <a:buChar char="•"/>
            </a:pPr>
            <a:r>
              <a:rPr lang="es-MX" sz="1400" dirty="0"/>
              <a:t>Íconos: Debe contener imágenes simples (íconos) para poder comunicar de manera adecuada. El sitio </a:t>
            </a:r>
            <a:r>
              <a:rPr lang="es-MX" sz="1400" dirty="0">
                <a:hlinkClick r:id="rId5"/>
              </a:rPr>
              <a:t>Iconarchive.com</a:t>
            </a:r>
            <a:r>
              <a:rPr lang="es-MX" sz="1400" dirty="0"/>
              <a:t> tiene muy buen material.</a:t>
            </a:r>
            <a:endParaRPr lang="es-MX" b="1" dirty="0"/>
          </a:p>
          <a:p>
            <a:r>
              <a:rPr lang="es-MX" sz="2400" b="1" dirty="0"/>
              <a:t>6. Utilizar herramientas para crear infografías</a:t>
            </a:r>
          </a:p>
          <a:p>
            <a:pPr lvl="1"/>
            <a:r>
              <a:rPr lang="es-MX" sz="1400" dirty="0"/>
              <a:t>Las principales herramientas gratuitas para crear elementos de infografías:</a:t>
            </a:r>
          </a:p>
          <a:p>
            <a:pPr marL="742950" lvl="1" indent="-285750">
              <a:buFont typeface="Arial" panose="020B0604020202020204" pitchFamily="34" charset="0"/>
              <a:buChar char="•"/>
            </a:pPr>
            <a:r>
              <a:rPr lang="es-MX" sz="1400" dirty="0">
                <a:hlinkClick r:id="rId6"/>
              </a:rPr>
              <a:t>PiktoChart</a:t>
            </a:r>
            <a:r>
              <a:rPr lang="es-MX" sz="1400" dirty="0"/>
              <a:t>. Permite crear atractivas infografías a partir de unas plantillas y objetos que se añaden con un simple arrastrar y soltar. Permite personalizar colores y fuentes en solo clic siendo muy fácil de usar. La opción gratuita es un poco limitada pero permite hacer infografías simples.</a:t>
            </a:r>
          </a:p>
          <a:p>
            <a:pPr marL="742950" lvl="1" indent="-285750">
              <a:buFont typeface="Arial" panose="020B0604020202020204" pitchFamily="34" charset="0"/>
              <a:buChar char="•"/>
            </a:pPr>
            <a:r>
              <a:rPr lang="es-MX" sz="1400" dirty="0">
                <a:hlinkClick r:id="rId7"/>
              </a:rPr>
              <a:t>Canva</a:t>
            </a:r>
            <a:r>
              <a:rPr lang="es-MX" sz="1400" dirty="0"/>
              <a:t> Permite diseñar y crear imágenes para Internet a personas que no son diseñadoras, cuenta con plantillas gratuitas para construir infografías de forma fácil.</a:t>
            </a:r>
          </a:p>
          <a:p>
            <a:pPr marL="742950" lvl="1" indent="-285750">
              <a:buFont typeface="Arial" panose="020B0604020202020204" pitchFamily="34" charset="0"/>
              <a:buChar char="•"/>
            </a:pPr>
            <a:r>
              <a:rPr lang="es-MX" sz="1400" dirty="0">
                <a:hlinkClick r:id="rId8"/>
              </a:rPr>
              <a:t>Easel.ly</a:t>
            </a:r>
            <a:r>
              <a:rPr lang="es-MX" sz="1400" dirty="0"/>
              <a:t> Permite crear infografías sofisticadas a partir de plantillas que ofrecen, pudiendo arrastar y soltar dentro de ellas todo tipo de símbolos (líneas, formas, texto, imágenes propias, iconos, etc) para personalizar el resultado final sin perder claridad ni calidad. Las infografías pueden ser exportadas en formatos pdf, jpg, png o web para ser compartidas online.</a:t>
            </a:r>
          </a:p>
          <a:p>
            <a:pPr marL="742950" lvl="1" indent="-285750">
              <a:buFont typeface="Arial" panose="020B0604020202020204" pitchFamily="34" charset="0"/>
              <a:buChar char="•"/>
            </a:pPr>
            <a:r>
              <a:rPr lang="es-MX" sz="1400" dirty="0">
                <a:hlinkClick r:id="rId9"/>
              </a:rPr>
              <a:t>Visual.ly</a:t>
            </a:r>
            <a:r>
              <a:rPr lang="es-MX" sz="1400" dirty="0"/>
              <a:t>  Permite la creación de infografías limitadas sólo a nuestros datos de Facebook y Twitter.</a:t>
            </a:r>
          </a:p>
          <a:p>
            <a:pPr marL="742950" lvl="1" indent="-285750">
              <a:buFont typeface="Arial" panose="020B0604020202020204" pitchFamily="34" charset="0"/>
              <a:buChar char="•"/>
            </a:pPr>
            <a:r>
              <a:rPr lang="es-MX" sz="1400" dirty="0">
                <a:hlinkClick r:id="rId10"/>
              </a:rPr>
              <a:t>Wordle</a:t>
            </a:r>
            <a:r>
              <a:rPr lang="es-MX" sz="1400" dirty="0"/>
              <a:t> Permite crear visualizaciones con el texto que desee.</a:t>
            </a:r>
          </a:p>
          <a:p>
            <a:pPr marL="742950" lvl="1" indent="-285750">
              <a:buFont typeface="Arial" panose="020B0604020202020204" pitchFamily="34" charset="0"/>
              <a:buChar char="•"/>
            </a:pPr>
            <a:r>
              <a:rPr lang="es-MX" sz="1400" dirty="0">
                <a:hlinkClick r:id="rId11"/>
              </a:rPr>
              <a:t>Creately</a:t>
            </a:r>
            <a:r>
              <a:rPr lang="es-MX" sz="1400" dirty="0"/>
              <a:t> Permite crear esquemas y diagramas de flujo.</a:t>
            </a:r>
          </a:p>
          <a:p>
            <a:endParaRPr lang="es-MX" b="1" dirty="0"/>
          </a:p>
        </p:txBody>
      </p:sp>
    </p:spTree>
    <p:extLst>
      <p:ext uri="{BB962C8B-B14F-4D97-AF65-F5344CB8AC3E}">
        <p14:creationId xmlns:p14="http://schemas.microsoft.com/office/powerpoint/2010/main" val="427759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1035075"/>
            <a:ext cx="8229600" cy="593725"/>
          </a:xfrm>
        </p:spPr>
        <p:txBody>
          <a:bodyPr>
            <a:noAutofit/>
          </a:bodyPr>
          <a:lstStyle/>
          <a:p>
            <a:r>
              <a:rPr lang="es-ES" sz="2000" dirty="0"/>
              <a:t>CUADRO DE ANÁLISIS DE LA INTERDISCIPLINARIEDAD Y EL APRENDIZAJE COOPERATIVO.</a:t>
            </a:r>
            <a:endParaRPr lang="es-MX" sz="2000" dirty="0"/>
          </a:p>
        </p:txBody>
      </p:sp>
      <p:sp>
        <p:nvSpPr>
          <p:cNvPr id="3" name="2 Marcador de contenido"/>
          <p:cNvSpPr>
            <a:spLocks noGrp="1"/>
          </p:cNvSpPr>
          <p:nvPr>
            <p:ph idx="1"/>
          </p:nvPr>
        </p:nvSpPr>
        <p:spPr/>
        <p:txBody>
          <a:bodyPr/>
          <a:lstStyle/>
          <a:p>
            <a:endParaRPr lang="es-MX" dirty="0"/>
          </a:p>
        </p:txBody>
      </p:sp>
      <p:graphicFrame>
        <p:nvGraphicFramePr>
          <p:cNvPr id="5" name="4 Marcador de contenido"/>
          <p:cNvGraphicFramePr>
            <a:graphicFrameLocks/>
          </p:cNvGraphicFramePr>
          <p:nvPr>
            <p:extLst>
              <p:ext uri="{D42A27DB-BD31-4B8C-83A1-F6EECF244321}">
                <p14:modId xmlns:p14="http://schemas.microsoft.com/office/powerpoint/2010/main" val="1920651383"/>
              </p:ext>
            </p:extLst>
          </p:nvPr>
        </p:nvGraphicFramePr>
        <p:xfrm>
          <a:off x="457200" y="1600200"/>
          <a:ext cx="8229600" cy="4321030"/>
        </p:xfrm>
        <a:graphic>
          <a:graphicData uri="http://schemas.openxmlformats.org/drawingml/2006/table">
            <a:tbl>
              <a:tblPr firstRow="1" bandRow="1">
                <a:tableStyleId>{5C22544A-7EE6-4342-B048-85BDC9FD1C3A}</a:tableStyleId>
              </a:tblPr>
              <a:tblGrid>
                <a:gridCol w="2530624">
                  <a:extLst>
                    <a:ext uri="{9D8B030D-6E8A-4147-A177-3AD203B41FA5}">
                      <a16:colId xmlns:a16="http://schemas.microsoft.com/office/drawing/2014/main" val="20000"/>
                    </a:ext>
                  </a:extLst>
                </a:gridCol>
                <a:gridCol w="5698976">
                  <a:extLst>
                    <a:ext uri="{9D8B030D-6E8A-4147-A177-3AD203B41FA5}">
                      <a16:colId xmlns:a16="http://schemas.microsoft.com/office/drawing/2014/main" val="20001"/>
                    </a:ext>
                  </a:extLst>
                </a:gridCol>
              </a:tblGrid>
              <a:tr h="316632">
                <a:tc>
                  <a:txBody>
                    <a:bodyPr/>
                    <a:lstStyle/>
                    <a:p>
                      <a:pPr algn="ctr"/>
                      <a:endParaRPr lang="es-MX" sz="1200" dirty="0"/>
                    </a:p>
                  </a:txBody>
                  <a:tcPr/>
                </a:tc>
                <a:tc>
                  <a:txBody>
                    <a:bodyPr/>
                    <a:lstStyle/>
                    <a:p>
                      <a:pPr algn="ctr"/>
                      <a:r>
                        <a:rPr lang="es-ES" sz="1200" dirty="0"/>
                        <a:t>TRABAJO</a:t>
                      </a:r>
                      <a:r>
                        <a:rPr lang="es-ES" sz="1200" baseline="0" dirty="0"/>
                        <a:t> COOPERATIVO</a:t>
                      </a:r>
                      <a:endParaRPr lang="es-MX" sz="1200" dirty="0"/>
                    </a:p>
                  </a:txBody>
                  <a:tcPr/>
                </a:tc>
                <a:extLst>
                  <a:ext uri="{0D108BD9-81ED-4DB2-BD59-A6C34878D82A}">
                    <a16:rowId xmlns:a16="http://schemas.microsoft.com/office/drawing/2014/main" val="10000"/>
                  </a:ext>
                </a:extLst>
              </a:tr>
              <a:tr h="621118">
                <a:tc>
                  <a:txBody>
                    <a:bodyPr/>
                    <a:lstStyle/>
                    <a:p>
                      <a:pPr algn="just"/>
                      <a:r>
                        <a:rPr lang="es-ES" sz="1200" dirty="0"/>
                        <a:t>¿Qué</a:t>
                      </a:r>
                      <a:r>
                        <a:rPr lang="es-ES" sz="1200" baseline="0" dirty="0"/>
                        <a:t> es?</a:t>
                      </a:r>
                      <a:endParaRPr lang="es-MX" sz="1200" dirty="0"/>
                    </a:p>
                  </a:txBody>
                  <a:tcPr/>
                </a:tc>
                <a:tc>
                  <a:txBody>
                    <a:bodyPr/>
                    <a:lstStyle/>
                    <a:p>
                      <a:r>
                        <a:rPr lang="es-ES" sz="1200" kern="1200" dirty="0">
                          <a:solidFill>
                            <a:schemeClr val="dk1"/>
                          </a:solidFill>
                          <a:effectLst/>
                          <a:latin typeface="+mn-lt"/>
                          <a:ea typeface="+mn-ea"/>
                          <a:cs typeface="+mn-cs"/>
                        </a:rPr>
                        <a:t>RELACIÓN REFLEXIVA ENTRE ESTUDIANTES CON INTERDEPENDENCIA POSITIVA Y HABILIDADES INTERPERSONALES.</a:t>
                      </a:r>
                      <a:r>
                        <a:rPr lang="es-ES_tradnl" sz="1200" kern="1200" dirty="0">
                          <a:solidFill>
                            <a:schemeClr val="dk1"/>
                          </a:solidFill>
                          <a:effectLst/>
                          <a:latin typeface="+mn-lt"/>
                          <a:ea typeface="+mn-ea"/>
                          <a:cs typeface="+mn-cs"/>
                        </a:rPr>
                        <a:t> </a:t>
                      </a:r>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1"/>
                  </a:ext>
                </a:extLst>
              </a:tr>
              <a:tr h="621118">
                <a:tc>
                  <a:txBody>
                    <a:bodyPr/>
                    <a:lstStyle/>
                    <a:p>
                      <a:pPr algn="just"/>
                      <a:r>
                        <a:rPr lang="es-ES" sz="1200" dirty="0"/>
                        <a:t>¿Cuáles</a:t>
                      </a:r>
                      <a:r>
                        <a:rPr lang="es-ES" sz="1200" baseline="0" dirty="0"/>
                        <a:t> son sus</a:t>
                      </a:r>
                      <a:r>
                        <a:rPr lang="es-ES" sz="1200" dirty="0"/>
                        <a:t> características ?</a:t>
                      </a:r>
                      <a:endParaRPr lang="es-MX" sz="1200" dirty="0"/>
                    </a:p>
                  </a:txBody>
                  <a:tcPr/>
                </a:tc>
                <a:tc>
                  <a:txBody>
                    <a:bodyPr/>
                    <a:lstStyle/>
                    <a:p>
                      <a:r>
                        <a:rPr lang="es-ES" sz="1200" kern="1200" dirty="0">
                          <a:solidFill>
                            <a:schemeClr val="dk1"/>
                          </a:solidFill>
                          <a:effectLst/>
                          <a:latin typeface="+mn-lt"/>
                          <a:ea typeface="+mn-ea"/>
                          <a:cs typeface="+mn-cs"/>
                        </a:rPr>
                        <a:t>INTERDEPENDENCIA POSITIVA,  VALORACIÓN INDIVIDUAL Y GRUPAL,  MIEMBROS HETEROGÉNEOS,  LIDERAZGO COMPARTIDO, RESPONSABILIDAD POR LOS DEMÁS Y POR SÍ MISMO,  ENFATIZA LA TAREA Y SU MANTENIMIENTO/PROCESO. SE ENSEÑAN DIRECTAMENTE HABILIDADES SOCIALES.  EL PROFESOR OBSERVA E INTERVIENE.  OCURRE EL PROCESAMIENTO EN GRUPO.</a:t>
                      </a:r>
                      <a:r>
                        <a:rPr lang="es-ES_tradnl" sz="1200" kern="1200" dirty="0">
                          <a:solidFill>
                            <a:schemeClr val="dk1"/>
                          </a:solidFill>
                          <a:effectLst/>
                          <a:latin typeface="+mn-lt"/>
                          <a:ea typeface="+mn-ea"/>
                          <a:cs typeface="+mn-cs"/>
                        </a:rPr>
                        <a:t> </a:t>
                      </a:r>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621118">
                <a:tc>
                  <a:txBody>
                    <a:bodyPr/>
                    <a:lstStyle/>
                    <a:p>
                      <a:pPr algn="just"/>
                      <a:r>
                        <a:rPr lang="es-ES" sz="1200" dirty="0"/>
                        <a:t>¿Cuáles</a:t>
                      </a:r>
                      <a:r>
                        <a:rPr lang="es-ES" sz="1200" baseline="0" dirty="0"/>
                        <a:t> son sus objetivos</a:t>
                      </a:r>
                      <a:r>
                        <a:rPr lang="es-ES" sz="1200" dirty="0"/>
                        <a:t>?</a:t>
                      </a:r>
                      <a:endParaRPr lang="es-MX" sz="1200" dirty="0"/>
                    </a:p>
                  </a:txBody>
                  <a:tcPr/>
                </a:tc>
                <a:tc>
                  <a:txBody>
                    <a:bodyPr/>
                    <a:lstStyle/>
                    <a:p>
                      <a:r>
                        <a:rPr lang="es-ES" sz="1200" kern="1200" dirty="0">
                          <a:solidFill>
                            <a:schemeClr val="dk1"/>
                          </a:solidFill>
                          <a:effectLst/>
                          <a:latin typeface="+mn-lt"/>
                          <a:ea typeface="+mn-ea"/>
                          <a:cs typeface="+mn-cs"/>
                        </a:rPr>
                        <a:t>LOS OBJETIVOS ACADÉMICOS REFERENTES A LOS APRENDIZAJES ESPERADOS EN RELACIÓN CON EL CONTENIDO CURRICULAR.</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LOS OBJETIVOS PARA EL DESARROLLO DE LAS HABILIDADES DE COLABORACIÓN, DONDE DEBERÁ DECIDIRSE QUÉ TIPO DE HABILIDADES DE COOPERACIÓN SE ENFATIZARÁN.</a:t>
                      </a:r>
                      <a:r>
                        <a:rPr lang="es-ES_tradnl" sz="1200" kern="1200" dirty="0">
                          <a:solidFill>
                            <a:schemeClr val="dk1"/>
                          </a:solidFill>
                          <a:effectLst/>
                          <a:latin typeface="+mn-lt"/>
                          <a:ea typeface="+mn-ea"/>
                          <a:cs typeface="+mn-cs"/>
                        </a:rPr>
                        <a:t> </a:t>
                      </a:r>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r h="621118">
                <a:tc>
                  <a:txBody>
                    <a:bodyPr/>
                    <a:lstStyle/>
                    <a:p>
                      <a:pPr algn="just"/>
                      <a:r>
                        <a:rPr lang="es-ES" sz="1200" dirty="0"/>
                        <a:t>¿Cuáles</a:t>
                      </a:r>
                      <a:r>
                        <a:rPr lang="es-ES" sz="1200" baseline="0" dirty="0"/>
                        <a:t> son las acciones de planeación y acompañamiento más importantes del profesor, en este tipo de trabajo?</a:t>
                      </a:r>
                      <a:endParaRPr lang="es-MX" sz="1200" dirty="0"/>
                    </a:p>
                  </a:txBody>
                  <a:tcPr/>
                </a:tc>
                <a:tc>
                  <a:txBody>
                    <a:bodyPr/>
                    <a:lstStyle/>
                    <a:p>
                      <a:r>
                        <a:rPr lang="es-ES" sz="1200" kern="1200" dirty="0">
                          <a:solidFill>
                            <a:schemeClr val="dk1"/>
                          </a:solidFill>
                          <a:effectLst/>
                          <a:latin typeface="+mn-lt"/>
                          <a:ea typeface="+mn-ea"/>
                          <a:cs typeface="+mn-cs"/>
                        </a:rPr>
                        <a:t>-MONITOREAR CONSTANTEMENTE A LOS EQUIPOS PARA HACER LA AYUDA VISIBLE Y OPORTUNA.</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-EXISTE RECONOCIMIENTO Y RESPETO POR PARTE DE LOS COMPAÑEROS.</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-SE RECONOCE A CASI TODO EL MUNDO, EN FUNCIÓN DE SU DESEMPEÑO, COMPROMISO Y ESFUERZO.</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-SÓLO RECOMPENSA ACCIONES VALIOSAS QUE HAN SIDO COMPLETADAS.</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-ENFATIZA EL RECONOCIMIENTO INTERPERSONAL Y RECURRE A UN ABORDAJE MÚLTIPLE DE EVALUACIÓN.</a:t>
                      </a:r>
                      <a:r>
                        <a:rPr lang="es-ES_tradnl" sz="1200" kern="1200" dirty="0">
                          <a:solidFill>
                            <a:schemeClr val="dk1"/>
                          </a:solidFill>
                          <a:effectLst/>
                          <a:latin typeface="+mn-lt"/>
                          <a:ea typeface="+mn-ea"/>
                          <a:cs typeface="+mn-cs"/>
                        </a:rPr>
                        <a:t> </a:t>
                      </a:r>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4"/>
                  </a:ext>
                </a:extLst>
              </a:tr>
            </a:tbl>
          </a:graphicData>
        </a:graphic>
      </p:graphicFrame>
      <p:sp>
        <p:nvSpPr>
          <p:cNvPr id="6" name="CuadroTexto 5"/>
          <p:cNvSpPr txBox="1"/>
          <p:nvPr/>
        </p:nvSpPr>
        <p:spPr>
          <a:xfrm>
            <a:off x="2044041" y="272097"/>
            <a:ext cx="5111336" cy="923330"/>
          </a:xfrm>
          <a:prstGeom prst="rect">
            <a:avLst/>
          </a:prstGeom>
          <a:noFill/>
        </p:spPr>
        <p:txBody>
          <a:bodyPr wrap="none" rtlCol="0">
            <a:spAutoFit/>
          </a:bodyPr>
          <a:lstStyle/>
          <a:p>
            <a:pPr>
              <a:spcBef>
                <a:spcPct val="0"/>
              </a:spcBef>
              <a:buSzTx/>
              <a:buFontTx/>
              <a:buNone/>
            </a:pPr>
            <a:r>
              <a:rPr lang="es-MX" altLang="es-MX" dirty="0">
                <a:solidFill>
                  <a:srgbClr val="000000"/>
                </a:solidFill>
                <a:latin typeface="Open Sans" charset="0"/>
              </a:rPr>
              <a:t>1.</a:t>
            </a:r>
            <a:r>
              <a:rPr lang="es-MX" altLang="es-MX" b="1" dirty="0">
                <a:solidFill>
                  <a:srgbClr val="FC0D1B"/>
                </a:solidFill>
                <a:latin typeface="Open Sans" charset="0"/>
              </a:rPr>
              <a:t> </a:t>
            </a:r>
            <a:r>
              <a:rPr lang="es-MX" altLang="es-MX" b="1" dirty="0">
                <a:solidFill>
                  <a:srgbClr val="002060"/>
                </a:solidFill>
                <a:latin typeface="Open Sans" charset="0"/>
              </a:rPr>
              <a:t>Producto 1.</a:t>
            </a:r>
            <a:r>
              <a:rPr lang="es-MX" altLang="es-MX" b="1" dirty="0">
                <a:solidFill>
                  <a:srgbClr val="585858"/>
                </a:solidFill>
                <a:latin typeface="Open Sans" charset="0"/>
              </a:rPr>
              <a:t> </a:t>
            </a:r>
            <a:r>
              <a:rPr lang="es-MX" altLang="es-MX" b="1" dirty="0">
                <a:latin typeface="Open Sans" charset="0"/>
              </a:rPr>
              <a:t>C.A.I.A.C. Conclusiones Generales.</a:t>
            </a:r>
          </a:p>
          <a:p>
            <a:pPr>
              <a:spcBef>
                <a:spcPct val="0"/>
              </a:spcBef>
              <a:buSzTx/>
              <a:buFontTx/>
              <a:buNone/>
            </a:pPr>
            <a:endParaRPr lang="es-MX" altLang="es-MX" dirty="0">
              <a:solidFill>
                <a:srgbClr val="585858"/>
              </a:solidFill>
              <a:latin typeface="Open Sans" charset="0"/>
            </a:endParaRPr>
          </a:p>
          <a:p>
            <a:endParaRPr lang="es-ES_tradnl" dirty="0"/>
          </a:p>
        </p:txBody>
      </p:sp>
    </p:spTree>
    <p:extLst>
      <p:ext uri="{BB962C8B-B14F-4D97-AF65-F5344CB8AC3E}">
        <p14:creationId xmlns:p14="http://schemas.microsoft.com/office/powerpoint/2010/main" val="9123780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6E160E8-937F-5D4B-AB87-89700EF54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7384"/>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AF8B4C84-A0F6-DE41-9EAD-8B965C5B38C4}"/>
              </a:ext>
            </a:extLst>
          </p:cNvPr>
          <p:cNvSpPr/>
          <p:nvPr/>
        </p:nvSpPr>
        <p:spPr>
          <a:xfrm>
            <a:off x="251520" y="1196752"/>
            <a:ext cx="2646237" cy="369332"/>
          </a:xfrm>
          <a:prstGeom prst="rect">
            <a:avLst/>
          </a:prstGeom>
        </p:spPr>
        <p:txBody>
          <a:bodyPr wrap="none">
            <a:spAutoFit/>
          </a:bodyPr>
          <a:lstStyle/>
          <a:p>
            <a:r>
              <a:rPr lang="es-MX" b="1" dirty="0"/>
              <a:t>PRODUCTO 14. Infografía </a:t>
            </a:r>
            <a:endParaRPr lang="es-MX" dirty="0"/>
          </a:p>
        </p:txBody>
      </p:sp>
      <p:pic>
        <p:nvPicPr>
          <p:cNvPr id="6" name="Imagen 5">
            <a:extLst>
              <a:ext uri="{FF2B5EF4-FFF2-40B4-BE49-F238E27FC236}">
                <a16:creationId xmlns:a16="http://schemas.microsoft.com/office/drawing/2014/main" id="{11A12475-98D5-EA43-AABF-86D9BCAD8BCB}"/>
              </a:ext>
            </a:extLst>
          </p:cNvPr>
          <p:cNvPicPr>
            <a:picLocks noChangeAspect="1"/>
          </p:cNvPicPr>
          <p:nvPr/>
        </p:nvPicPr>
        <p:blipFill>
          <a:blip r:embed="rId3"/>
          <a:stretch>
            <a:fillRect/>
          </a:stretch>
        </p:blipFill>
        <p:spPr>
          <a:xfrm>
            <a:off x="3384376" y="404664"/>
            <a:ext cx="4788024" cy="6137568"/>
          </a:xfrm>
          <a:prstGeom prst="rect">
            <a:avLst/>
          </a:prstGeom>
        </p:spPr>
      </p:pic>
    </p:spTree>
    <p:extLst>
      <p:ext uri="{BB962C8B-B14F-4D97-AF65-F5344CB8AC3E}">
        <p14:creationId xmlns:p14="http://schemas.microsoft.com/office/powerpoint/2010/main" val="3411791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6E160E8-937F-5D4B-AB87-89700EF54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8"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id="{DEA7DA14-0343-B542-B989-727F6522B6B6}"/>
              </a:ext>
            </a:extLst>
          </p:cNvPr>
          <p:cNvSpPr/>
          <p:nvPr/>
        </p:nvSpPr>
        <p:spPr>
          <a:xfrm>
            <a:off x="622088" y="836712"/>
            <a:ext cx="3906775" cy="369332"/>
          </a:xfrm>
          <a:prstGeom prst="rect">
            <a:avLst/>
          </a:prstGeom>
        </p:spPr>
        <p:txBody>
          <a:bodyPr wrap="none">
            <a:spAutoFit/>
          </a:bodyPr>
          <a:lstStyle/>
          <a:p>
            <a:r>
              <a:rPr lang="es-MX" b="1" dirty="0"/>
              <a:t>PRODUCTO 15. Reflexiones Personales </a:t>
            </a:r>
            <a:endParaRPr lang="es-MX" dirty="0"/>
          </a:p>
        </p:txBody>
      </p:sp>
      <p:graphicFrame>
        <p:nvGraphicFramePr>
          <p:cNvPr id="3" name="Tabla 2">
            <a:extLst>
              <a:ext uri="{FF2B5EF4-FFF2-40B4-BE49-F238E27FC236}">
                <a16:creationId xmlns:a16="http://schemas.microsoft.com/office/drawing/2014/main" id="{C1302908-4659-0A4E-AAF3-45D0D201164C}"/>
              </a:ext>
            </a:extLst>
          </p:cNvPr>
          <p:cNvGraphicFramePr>
            <a:graphicFrameLocks noGrp="1"/>
          </p:cNvGraphicFramePr>
          <p:nvPr>
            <p:extLst>
              <p:ext uri="{D42A27DB-BD31-4B8C-83A1-F6EECF244321}">
                <p14:modId xmlns:p14="http://schemas.microsoft.com/office/powerpoint/2010/main" val="23380504"/>
              </p:ext>
            </p:extLst>
          </p:nvPr>
        </p:nvGraphicFramePr>
        <p:xfrm>
          <a:off x="251520" y="1196752"/>
          <a:ext cx="8784976" cy="5451984"/>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3454193940"/>
                    </a:ext>
                  </a:extLst>
                </a:gridCol>
                <a:gridCol w="6840760">
                  <a:extLst>
                    <a:ext uri="{9D8B030D-6E8A-4147-A177-3AD203B41FA5}">
                      <a16:colId xmlns:a16="http://schemas.microsoft.com/office/drawing/2014/main" val="2997451862"/>
                    </a:ext>
                  </a:extLst>
                </a:gridCol>
              </a:tblGrid>
              <a:tr h="370840">
                <a:tc>
                  <a:txBody>
                    <a:bodyPr/>
                    <a:lstStyle/>
                    <a:p>
                      <a:r>
                        <a:rPr lang="es-MX" dirty="0"/>
                        <a:t>Pregunta</a:t>
                      </a:r>
                    </a:p>
                  </a:txBody>
                  <a:tcPr/>
                </a:tc>
                <a:tc>
                  <a:txBody>
                    <a:bodyPr/>
                    <a:lstStyle/>
                    <a:p>
                      <a:r>
                        <a:rPr lang="es-MX" dirty="0"/>
                        <a:t>Reflexión</a:t>
                      </a:r>
                    </a:p>
                  </a:txBody>
                  <a:tcPr/>
                </a:tc>
                <a:extLst>
                  <a:ext uri="{0D108BD9-81ED-4DB2-BD59-A6C34878D82A}">
                    <a16:rowId xmlns:a16="http://schemas.microsoft.com/office/drawing/2014/main" val="32052378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22222"/>
                          </a:solidFill>
                          <a:latin typeface="Times New Roman" panose="02020603050405020304" pitchFamily="18" charset="0"/>
                          <a:cs typeface="Times New Roman" panose="02020603050405020304" pitchFamily="18" charset="0"/>
                        </a:rPr>
                        <a:t>¿</a:t>
                      </a:r>
                      <a:r>
                        <a:rPr lang="en-US" sz="1200" b="1" dirty="0" err="1">
                          <a:solidFill>
                            <a:srgbClr val="222222"/>
                          </a:solidFill>
                          <a:latin typeface="Times New Roman" panose="02020603050405020304" pitchFamily="18" charset="0"/>
                          <a:cs typeface="Times New Roman" panose="02020603050405020304" pitchFamily="18" charset="0"/>
                        </a:rPr>
                        <a:t>Cuáles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fueron</a:t>
                      </a:r>
                      <a:r>
                        <a:rPr lang="en-US" sz="1200" b="1" dirty="0">
                          <a:solidFill>
                            <a:srgbClr val="222222"/>
                          </a:solidFill>
                          <a:latin typeface="Times New Roman" panose="02020603050405020304" pitchFamily="18" charset="0"/>
                          <a:cs typeface="Times New Roman" panose="02020603050405020304" pitchFamily="18" charset="0"/>
                        </a:rPr>
                        <a:t> las </a:t>
                      </a:r>
                      <a:r>
                        <a:rPr lang="en-US" sz="1200" b="1" dirty="0" err="1">
                          <a:solidFill>
                            <a:srgbClr val="222222"/>
                          </a:solidFill>
                          <a:latin typeface="Times New Roman" panose="02020603050405020304" pitchFamily="18" charset="0"/>
                          <a:cs typeface="Times New Roman" panose="02020603050405020304" pitchFamily="18" charset="0"/>
                        </a:rPr>
                        <a:t>tres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principales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dificultades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propias</a:t>
                      </a:r>
                      <a:r>
                        <a:rPr lang="en-US" sz="1200" b="1" dirty="0">
                          <a:solidFill>
                            <a:srgbClr val="222222"/>
                          </a:solidFill>
                          <a:latin typeface="Times New Roman" panose="02020603050405020304" pitchFamily="18" charset="0"/>
                          <a:cs typeface="Times New Roman" panose="02020603050405020304" pitchFamily="18" charset="0"/>
                        </a:rPr>
                        <a:t>, para la </a:t>
                      </a:r>
                      <a:r>
                        <a:rPr lang="en-US" sz="1200" b="1" dirty="0" err="1">
                          <a:solidFill>
                            <a:srgbClr val="222222"/>
                          </a:solidFill>
                          <a:latin typeface="Times New Roman" panose="02020603050405020304" pitchFamily="18" charset="0"/>
                          <a:cs typeface="Times New Roman" panose="02020603050405020304" pitchFamily="18" charset="0"/>
                        </a:rPr>
                        <a:t>construcción</a:t>
                      </a:r>
                      <a:r>
                        <a:rPr lang="en-US" sz="1200" b="1" dirty="0">
                          <a:solidFill>
                            <a:srgbClr val="222222"/>
                          </a:solidFill>
                          <a:latin typeface="Times New Roman" panose="02020603050405020304" pitchFamily="18" charset="0"/>
                          <a:cs typeface="Times New Roman" panose="02020603050405020304" pitchFamily="18" charset="0"/>
                        </a:rPr>
                        <a:t> del </a:t>
                      </a:r>
                      <a:r>
                        <a:rPr lang="en-US" sz="1200" b="1" dirty="0" err="1">
                          <a:solidFill>
                            <a:srgbClr val="222222"/>
                          </a:solidFill>
                          <a:latin typeface="Times New Roman" panose="02020603050405020304" pitchFamily="18" charset="0"/>
                          <a:cs typeface="Times New Roman" panose="02020603050405020304" pitchFamily="18" charset="0"/>
                        </a:rPr>
                        <a:t>proyecto</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interdisciplinario</a:t>
                      </a:r>
                      <a:r>
                        <a:rPr lang="en-US" sz="1200" b="1" dirty="0">
                          <a:solidFill>
                            <a:srgbClr val="222222"/>
                          </a:solidFill>
                          <a:latin typeface="Times New Roman" panose="02020603050405020304" pitchFamily="18" charset="0"/>
                          <a:cs typeface="Times New Roman" panose="02020603050405020304" pitchFamily="18" charset="0"/>
                        </a:rPr>
                        <a:t>?</a:t>
                      </a:r>
                    </a:p>
                  </a:txBody>
                  <a:tcPr/>
                </a:tc>
                <a:tc>
                  <a:txBody>
                    <a:bodyPr/>
                    <a:lstStyle/>
                    <a:p>
                      <a:pPr marL="279400" lvl="0" indent="-171450" algn="just" rtl="0">
                        <a:lnSpc>
                          <a:spcPct val="115000"/>
                        </a:lnSpc>
                        <a:spcBef>
                          <a:spcPts val="0"/>
                        </a:spcBef>
                        <a:spcAft>
                          <a:spcPts val="0"/>
                        </a:spcAft>
                        <a:buSzPts val="1000"/>
                        <a:buFont typeface="Arial" panose="020B0604020202020204" pitchFamily="34" charset="0"/>
                        <a:buChar char="•"/>
                      </a:pPr>
                      <a:r>
                        <a:rPr lang="es-MX" sz="1100" dirty="0"/>
                        <a:t>Durante la elaboración del proyecto, no se tenía claro cuáles eran en concreto los contenidos de los programas de estudio de las asignaturas que imparten los integrantes del equipo.</a:t>
                      </a:r>
                      <a:endParaRPr lang="en-US" sz="1100" dirty="0"/>
                    </a:p>
                    <a:p>
                      <a:pPr marL="279400" lvl="0" indent="-171450" algn="just" rtl="0">
                        <a:lnSpc>
                          <a:spcPct val="115000"/>
                        </a:lnSpc>
                        <a:spcBef>
                          <a:spcPts val="0"/>
                        </a:spcBef>
                        <a:spcAft>
                          <a:spcPts val="0"/>
                        </a:spcAft>
                        <a:buSzPts val="1000"/>
                        <a:buFont typeface="Arial" panose="020B0604020202020204" pitchFamily="34" charset="0"/>
                        <a:buChar char="•"/>
                      </a:pPr>
                      <a:r>
                        <a:rPr lang="en-US" sz="1100" dirty="0"/>
                        <a:t>La </a:t>
                      </a:r>
                      <a:r>
                        <a:rPr lang="en-US" sz="1100" dirty="0" err="1"/>
                        <a:t>disponibilidad</a:t>
                      </a:r>
                      <a:r>
                        <a:rPr lang="en-US" sz="1100" dirty="0"/>
                        <a:t> de </a:t>
                      </a:r>
                      <a:r>
                        <a:rPr lang="en-US" sz="1100" dirty="0" err="1"/>
                        <a:t>tiempo</a:t>
                      </a:r>
                      <a:r>
                        <a:rPr lang="en-US" sz="1100" dirty="0"/>
                        <a:t> de </a:t>
                      </a:r>
                      <a:r>
                        <a:rPr lang="en-US" sz="1100" dirty="0" err="1"/>
                        <a:t>cada</a:t>
                      </a:r>
                      <a:r>
                        <a:rPr lang="en-US" sz="1100" dirty="0"/>
                        <a:t> </a:t>
                      </a:r>
                      <a:r>
                        <a:rPr lang="en-US" sz="1100" dirty="0" err="1"/>
                        <a:t>uno</a:t>
                      </a:r>
                      <a:r>
                        <a:rPr lang="en-US" sz="1100" dirty="0"/>
                        <a:t> de </a:t>
                      </a:r>
                      <a:r>
                        <a:rPr lang="en-US" sz="1100" dirty="0" err="1"/>
                        <a:t>los</a:t>
                      </a:r>
                      <a:r>
                        <a:rPr lang="en-US" sz="1100" dirty="0"/>
                        <a:t> </a:t>
                      </a:r>
                      <a:r>
                        <a:rPr lang="en-US" sz="1100" dirty="0" err="1"/>
                        <a:t>integrantes</a:t>
                      </a:r>
                      <a:r>
                        <a:rPr lang="en-US" sz="1100" dirty="0"/>
                        <a:t> del </a:t>
                      </a:r>
                      <a:r>
                        <a:rPr lang="en-US" sz="1100" dirty="0" err="1"/>
                        <a:t>equipo</a:t>
                      </a:r>
                      <a:r>
                        <a:rPr lang="en-US" sz="1100" dirty="0"/>
                        <a:t>.</a:t>
                      </a:r>
                    </a:p>
                    <a:p>
                      <a:pPr marL="279400" lvl="0" indent="-171450" algn="just" rtl="0">
                        <a:lnSpc>
                          <a:spcPct val="115000"/>
                        </a:lnSpc>
                        <a:spcBef>
                          <a:spcPts val="0"/>
                        </a:spcBef>
                        <a:spcAft>
                          <a:spcPts val="0"/>
                        </a:spcAft>
                        <a:buSzPts val="1000"/>
                        <a:buFont typeface="Arial" panose="020B0604020202020204" pitchFamily="34" charset="0"/>
                        <a:buChar char="•"/>
                      </a:pPr>
                      <a:r>
                        <a:rPr lang="en-US" sz="1100" dirty="0" err="1">
                          <a:solidFill>
                            <a:srgbClr val="222222"/>
                          </a:solidFill>
                        </a:rPr>
                        <a:t>Integrarse</a:t>
                      </a:r>
                      <a:r>
                        <a:rPr lang="en-US" sz="1100" dirty="0">
                          <a:solidFill>
                            <a:srgbClr val="222222"/>
                          </a:solidFill>
                        </a:rPr>
                        <a:t>  a </a:t>
                      </a:r>
                      <a:r>
                        <a:rPr lang="en-US" sz="1100" dirty="0" err="1">
                          <a:solidFill>
                            <a:srgbClr val="222222"/>
                          </a:solidFill>
                        </a:rPr>
                        <a:t>trabajar</a:t>
                      </a:r>
                      <a:r>
                        <a:rPr lang="en-US" sz="1100" dirty="0">
                          <a:solidFill>
                            <a:srgbClr val="222222"/>
                          </a:solidFill>
                        </a:rPr>
                        <a:t> de </a:t>
                      </a:r>
                      <a:r>
                        <a:rPr lang="en-US" sz="1100" dirty="0" err="1">
                          <a:solidFill>
                            <a:srgbClr val="222222"/>
                          </a:solidFill>
                        </a:rPr>
                        <a:t>una</a:t>
                      </a:r>
                      <a:r>
                        <a:rPr lang="en-US" sz="1100" dirty="0">
                          <a:solidFill>
                            <a:srgbClr val="222222"/>
                          </a:solidFill>
                        </a:rPr>
                        <a:t> forma </a:t>
                      </a:r>
                      <a:r>
                        <a:rPr lang="en-US" sz="1100" dirty="0" err="1">
                          <a:solidFill>
                            <a:srgbClr val="222222"/>
                          </a:solidFill>
                        </a:rPr>
                        <a:t>interdisciplinaria</a:t>
                      </a:r>
                      <a:r>
                        <a:rPr lang="en-US" sz="1100" dirty="0">
                          <a:solidFill>
                            <a:srgbClr val="222222"/>
                          </a:solidFill>
                        </a:rPr>
                        <a:t>.</a:t>
                      </a:r>
                    </a:p>
                    <a:p>
                      <a:pPr marL="279400" lvl="0" indent="-171450" algn="just" rtl="0">
                        <a:lnSpc>
                          <a:spcPct val="115000"/>
                        </a:lnSpc>
                        <a:spcBef>
                          <a:spcPts val="0"/>
                        </a:spcBef>
                        <a:spcAft>
                          <a:spcPts val="0"/>
                        </a:spcAft>
                        <a:buSzPts val="1000"/>
                        <a:buFont typeface="Arial" panose="020B0604020202020204" pitchFamily="34" charset="0"/>
                        <a:buChar char="•"/>
                      </a:pPr>
                      <a:r>
                        <a:rPr lang="en-US" sz="1100" dirty="0">
                          <a:solidFill>
                            <a:srgbClr val="222222"/>
                          </a:solidFill>
                        </a:rPr>
                        <a:t>Las </a:t>
                      </a:r>
                      <a:r>
                        <a:rPr lang="en-US" sz="1100" dirty="0" err="1">
                          <a:solidFill>
                            <a:srgbClr val="222222"/>
                          </a:solidFill>
                        </a:rPr>
                        <a:t>fuentes</a:t>
                      </a:r>
                      <a:r>
                        <a:rPr lang="en-US" sz="1100" dirty="0">
                          <a:solidFill>
                            <a:srgbClr val="222222"/>
                          </a:solidFill>
                        </a:rPr>
                        <a:t> de </a:t>
                      </a:r>
                      <a:r>
                        <a:rPr lang="en-US" sz="1100" dirty="0" err="1">
                          <a:solidFill>
                            <a:srgbClr val="222222"/>
                          </a:solidFill>
                        </a:rPr>
                        <a:t>información</a:t>
                      </a:r>
                      <a:r>
                        <a:rPr lang="en-US" sz="1100" dirty="0">
                          <a:solidFill>
                            <a:srgbClr val="222222"/>
                          </a:solidFill>
                        </a:rPr>
                        <a:t>.</a:t>
                      </a:r>
                    </a:p>
                  </a:txBody>
                  <a:tcPr/>
                </a:tc>
                <a:extLst>
                  <a:ext uri="{0D108BD9-81ED-4DB2-BD59-A6C34878D82A}">
                    <a16:rowId xmlns:a16="http://schemas.microsoft.com/office/drawing/2014/main" val="153189078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22222"/>
                          </a:solidFill>
                          <a:latin typeface="Times New Roman" panose="02020603050405020304" pitchFamily="18" charset="0"/>
                          <a:cs typeface="Times New Roman" panose="02020603050405020304" pitchFamily="18" charset="0"/>
                        </a:rPr>
                        <a:t>¿De </a:t>
                      </a:r>
                      <a:r>
                        <a:rPr lang="en-US" sz="1200" b="1" dirty="0" err="1">
                          <a:solidFill>
                            <a:srgbClr val="222222"/>
                          </a:solidFill>
                          <a:latin typeface="Times New Roman" panose="02020603050405020304" pitchFamily="18" charset="0"/>
                          <a:cs typeface="Times New Roman" panose="02020603050405020304" pitchFamily="18" charset="0"/>
                        </a:rPr>
                        <a:t>qué</a:t>
                      </a:r>
                      <a:r>
                        <a:rPr lang="en-US" sz="1200" b="1" dirty="0">
                          <a:solidFill>
                            <a:srgbClr val="222222"/>
                          </a:solidFill>
                          <a:latin typeface="Times New Roman" panose="02020603050405020304" pitchFamily="18" charset="0"/>
                          <a:cs typeface="Times New Roman" panose="02020603050405020304" pitchFamily="18" charset="0"/>
                        </a:rPr>
                        <a:t> forma las </a:t>
                      </a:r>
                      <a:r>
                        <a:rPr lang="en-US" sz="1200" b="1" dirty="0" err="1">
                          <a:solidFill>
                            <a:srgbClr val="222222"/>
                          </a:solidFill>
                          <a:latin typeface="Times New Roman" panose="02020603050405020304" pitchFamily="18" charset="0"/>
                          <a:cs typeface="Times New Roman" panose="02020603050405020304" pitchFamily="18" charset="0"/>
                        </a:rPr>
                        <a:t>resolviste</a:t>
                      </a:r>
                      <a:r>
                        <a:rPr lang="en-US" sz="1200" b="1" dirty="0">
                          <a:solidFill>
                            <a:srgbClr val="222222"/>
                          </a:solidFill>
                          <a:latin typeface="Times New Roman" panose="02020603050405020304" pitchFamily="18" charset="0"/>
                          <a:cs typeface="Times New Roman" panose="02020603050405020304" pitchFamily="18" charset="0"/>
                        </a:rPr>
                        <a:t>?</a:t>
                      </a:r>
                    </a:p>
                    <a:p>
                      <a:endParaRPr lang="es-MX" sz="12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100" dirty="0"/>
                        <a:t>La forma en que se resolvió fue juntándonos algunos integrantes del equipo en algunas ocasiones para decidir al momento, la forma en que serían elaboradas las actividades y propuestas para que el contenido que cada uno sugirió resultara lo más provechoso para lograr un aprendizaje consistente en los alumnos. </a:t>
                      </a:r>
                      <a:r>
                        <a:rPr lang="en-US" sz="1100" dirty="0" err="1"/>
                        <a:t>Utilizar</a:t>
                      </a:r>
                      <a:r>
                        <a:rPr lang="en-US" sz="1100" dirty="0"/>
                        <a:t> las </a:t>
                      </a:r>
                      <a:r>
                        <a:rPr lang="en-US" sz="1100" dirty="0" err="1"/>
                        <a:t>herramientas</a:t>
                      </a:r>
                      <a:r>
                        <a:rPr lang="en-US" sz="1100" dirty="0"/>
                        <a:t> </a:t>
                      </a:r>
                      <a:r>
                        <a:rPr lang="en-US" sz="1100" dirty="0" err="1"/>
                        <a:t>actuales</a:t>
                      </a:r>
                      <a:r>
                        <a:rPr lang="en-US" sz="1100" dirty="0"/>
                        <a:t>, </a:t>
                      </a:r>
                      <a:r>
                        <a:rPr lang="en-US" sz="1100" dirty="0" err="1"/>
                        <a:t>como</a:t>
                      </a:r>
                      <a:r>
                        <a:rPr lang="en-US" sz="1100" dirty="0"/>
                        <a:t> las </a:t>
                      </a:r>
                      <a:r>
                        <a:rPr lang="en-US" sz="1100" dirty="0" err="1"/>
                        <a:t>redes</a:t>
                      </a:r>
                      <a:r>
                        <a:rPr lang="en-US" sz="1100" dirty="0"/>
                        <a:t> </a:t>
                      </a:r>
                      <a:r>
                        <a:rPr lang="en-US" sz="1100" dirty="0" err="1"/>
                        <a:t>sociales</a:t>
                      </a:r>
                      <a:r>
                        <a:rPr lang="en-US" sz="1100" dirty="0"/>
                        <a:t> para </a:t>
                      </a:r>
                      <a:r>
                        <a:rPr lang="en-US" sz="1100" dirty="0" err="1"/>
                        <a:t>interactuar</a:t>
                      </a:r>
                      <a:r>
                        <a:rPr lang="en-US" sz="1100" dirty="0"/>
                        <a:t>, </a:t>
                      </a:r>
                      <a:r>
                        <a:rPr lang="en-US" sz="1100" dirty="0" err="1"/>
                        <a:t>como</a:t>
                      </a:r>
                      <a:r>
                        <a:rPr lang="en-US" sz="1100" dirty="0"/>
                        <a:t> lo </a:t>
                      </a:r>
                      <a:r>
                        <a:rPr lang="en-US" sz="1100" dirty="0" err="1"/>
                        <a:t>fue</a:t>
                      </a:r>
                      <a:r>
                        <a:rPr lang="en-US" sz="1100" dirty="0"/>
                        <a:t> WhatsApp.</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err="1"/>
                        <a:t>Buscar</a:t>
                      </a:r>
                      <a:r>
                        <a:rPr lang="en-US" sz="1100" dirty="0"/>
                        <a:t> </a:t>
                      </a:r>
                      <a:r>
                        <a:rPr lang="en-US" sz="1100" dirty="0" err="1"/>
                        <a:t>información</a:t>
                      </a:r>
                      <a:r>
                        <a:rPr lang="en-US" sz="1100" dirty="0"/>
                        <a:t> </a:t>
                      </a:r>
                      <a:r>
                        <a:rPr lang="en-US" sz="1100" dirty="0" err="1"/>
                        <a:t>en</a:t>
                      </a:r>
                      <a:r>
                        <a:rPr lang="en-US" sz="1100" dirty="0"/>
                        <a:t> </a:t>
                      </a:r>
                      <a:r>
                        <a:rPr lang="en-US" sz="1100" dirty="0" err="1"/>
                        <a:t>otras</a:t>
                      </a:r>
                      <a:r>
                        <a:rPr lang="en-US" sz="1100" dirty="0"/>
                        <a:t> </a:t>
                      </a:r>
                      <a:r>
                        <a:rPr lang="en-US" sz="1100" dirty="0" err="1"/>
                        <a:t>fuentes</a:t>
                      </a:r>
                      <a:r>
                        <a:rPr lang="en-US" sz="1100" dirty="0"/>
                        <a:t> </a:t>
                      </a:r>
                      <a:r>
                        <a:rPr lang="en-US" sz="1100" dirty="0" err="1"/>
                        <a:t>alternas</a:t>
                      </a:r>
                      <a:r>
                        <a:rPr lang="en-US" sz="1100" dirty="0"/>
                        <a:t>, </a:t>
                      </a:r>
                      <a:r>
                        <a:rPr lang="en-US" sz="1100" dirty="0" err="1"/>
                        <a:t>platicar</a:t>
                      </a:r>
                      <a:r>
                        <a:rPr lang="en-US" sz="1100" dirty="0"/>
                        <a:t> con mis </a:t>
                      </a:r>
                      <a:r>
                        <a:rPr lang="en-US" sz="1100" dirty="0" err="1"/>
                        <a:t>compañeros</a:t>
                      </a:r>
                      <a:r>
                        <a:rPr lang="en-US" sz="1100" dirty="0"/>
                        <a:t> y </a:t>
                      </a:r>
                      <a:r>
                        <a:rPr lang="en-US" sz="1100" dirty="0" err="1"/>
                        <a:t>otras</a:t>
                      </a:r>
                      <a:r>
                        <a:rPr lang="en-US" sz="1100" dirty="0"/>
                        <a:t> personas para </a:t>
                      </a:r>
                      <a:r>
                        <a:rPr lang="en-US" sz="1100" dirty="0" err="1"/>
                        <a:t>obtener</a:t>
                      </a:r>
                      <a:r>
                        <a:rPr lang="en-US" sz="1100" dirty="0"/>
                        <a:t> </a:t>
                      </a:r>
                      <a:r>
                        <a:rPr lang="en-US" sz="1100" dirty="0" err="1"/>
                        <a:t>más</a:t>
                      </a:r>
                      <a:r>
                        <a:rPr lang="en-US" sz="1100" dirty="0"/>
                        <a:t> ideas </a:t>
                      </a:r>
                      <a:r>
                        <a:rPr lang="en-US" sz="1100" dirty="0" err="1"/>
                        <a:t>sobre</a:t>
                      </a:r>
                      <a:r>
                        <a:rPr lang="en-US" sz="1100" dirty="0"/>
                        <a:t> el </a:t>
                      </a:r>
                      <a:r>
                        <a:rPr lang="en-US" sz="1100" dirty="0" err="1"/>
                        <a:t>proyecto</a:t>
                      </a:r>
                      <a:r>
                        <a:rPr lang="en-US" sz="1100"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err="1"/>
                        <a:t>Asistiendo</a:t>
                      </a:r>
                      <a:r>
                        <a:rPr lang="en-US" sz="1100" dirty="0"/>
                        <a:t> a </a:t>
                      </a:r>
                      <a:r>
                        <a:rPr lang="en-US" sz="1100" dirty="0" err="1"/>
                        <a:t>cursos</a:t>
                      </a:r>
                      <a:r>
                        <a:rPr lang="en-US" sz="1100" dirty="0"/>
                        <a:t> de </a:t>
                      </a:r>
                      <a:r>
                        <a:rPr lang="en-US" sz="1100" dirty="0" err="1"/>
                        <a:t>capacitación</a:t>
                      </a:r>
                      <a:endParaRPr lang="en-US" sz="1100" dirty="0">
                        <a:solidFill>
                          <a:srgbClr val="222222"/>
                        </a:solidFill>
                      </a:endParaRPr>
                    </a:p>
                    <a:p>
                      <a:pPr marL="0" lvl="0" indent="0" algn="just" rtl="0">
                        <a:lnSpc>
                          <a:spcPct val="115000"/>
                        </a:lnSpc>
                        <a:spcBef>
                          <a:spcPts val="0"/>
                        </a:spcBef>
                        <a:spcAft>
                          <a:spcPts val="0"/>
                        </a:spcAft>
                        <a:buNone/>
                      </a:pPr>
                      <a:r>
                        <a:rPr lang="en-US" sz="1100" dirty="0" err="1">
                          <a:solidFill>
                            <a:srgbClr val="222222"/>
                          </a:solidFill>
                        </a:rPr>
                        <a:t>Utilizando</a:t>
                      </a:r>
                      <a:r>
                        <a:rPr lang="en-US" sz="1100" dirty="0">
                          <a:solidFill>
                            <a:srgbClr val="222222"/>
                          </a:solidFill>
                        </a:rPr>
                        <a:t> internet,  </a:t>
                      </a:r>
                      <a:r>
                        <a:rPr lang="en-US" sz="1100" dirty="0" err="1">
                          <a:solidFill>
                            <a:srgbClr val="222222"/>
                          </a:solidFill>
                        </a:rPr>
                        <a:t>en</a:t>
                      </a:r>
                      <a:r>
                        <a:rPr lang="en-US" sz="1100" dirty="0">
                          <a:solidFill>
                            <a:srgbClr val="222222"/>
                          </a:solidFill>
                        </a:rPr>
                        <a:t> links </a:t>
                      </a:r>
                      <a:r>
                        <a:rPr lang="en-US" sz="1100" dirty="0" err="1">
                          <a:solidFill>
                            <a:srgbClr val="222222"/>
                          </a:solidFill>
                        </a:rPr>
                        <a:t>confiables</a:t>
                      </a:r>
                      <a:r>
                        <a:rPr lang="en-US" sz="1100" dirty="0">
                          <a:solidFill>
                            <a:srgbClr val="222222"/>
                          </a:solidFill>
                        </a:rPr>
                        <a:t>.</a:t>
                      </a:r>
                    </a:p>
                  </a:txBody>
                  <a:tcPr/>
                </a:tc>
                <a:extLst>
                  <a:ext uri="{0D108BD9-81ED-4DB2-BD59-A6C34878D82A}">
                    <a16:rowId xmlns:a16="http://schemas.microsoft.com/office/drawing/2014/main" val="39662894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22222"/>
                          </a:solidFill>
                          <a:latin typeface="Times New Roman" panose="02020603050405020304" pitchFamily="18" charset="0"/>
                          <a:cs typeface="Times New Roman" panose="02020603050405020304" pitchFamily="18" charset="0"/>
                        </a:rPr>
                        <a:t>¿</a:t>
                      </a:r>
                      <a:r>
                        <a:rPr lang="en-US" sz="1200" b="1" dirty="0" err="1">
                          <a:solidFill>
                            <a:srgbClr val="222222"/>
                          </a:solidFill>
                          <a:latin typeface="Times New Roman" panose="02020603050405020304" pitchFamily="18" charset="0"/>
                          <a:cs typeface="Times New Roman" panose="02020603050405020304" pitchFamily="18" charset="0"/>
                        </a:rPr>
                        <a:t>Qué</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resultados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obtuviste</a:t>
                      </a:r>
                      <a:r>
                        <a:rPr lang="en-US" sz="1200" b="1" dirty="0">
                          <a:solidFill>
                            <a:srgbClr val="222222"/>
                          </a:solidFill>
                          <a:latin typeface="Times New Roman" panose="02020603050405020304" pitchFamily="18" charset="0"/>
                          <a:cs typeface="Times New Roman" panose="02020603050405020304" pitchFamily="18" charset="0"/>
                        </a:rPr>
                        <a:t> y </a:t>
                      </a:r>
                      <a:r>
                        <a:rPr lang="en-US" sz="1200" b="1" dirty="0" err="1">
                          <a:solidFill>
                            <a:srgbClr val="222222"/>
                          </a:solidFill>
                          <a:latin typeface="Times New Roman" panose="02020603050405020304" pitchFamily="18" charset="0"/>
                          <a:cs typeface="Times New Roman" panose="02020603050405020304" pitchFamily="18" charset="0"/>
                        </a:rPr>
                        <a:t>cómo</a:t>
                      </a:r>
                      <a:r>
                        <a:rPr lang="en-US" sz="1200" b="1" dirty="0">
                          <a:solidFill>
                            <a:srgbClr val="222222"/>
                          </a:solidFill>
                          <a:latin typeface="Times New Roman" panose="02020603050405020304" pitchFamily="18" charset="0"/>
                          <a:cs typeface="Times New Roman" panose="02020603050405020304" pitchFamily="18" charset="0"/>
                        </a:rPr>
                        <a:t> se </a:t>
                      </a:r>
                      <a:r>
                        <a:rPr lang="en-US" sz="1200" b="1" dirty="0" err="1">
                          <a:solidFill>
                            <a:srgbClr val="222222"/>
                          </a:solidFill>
                          <a:latin typeface="Times New Roman" panose="02020603050405020304" pitchFamily="18" charset="0"/>
                          <a:cs typeface="Times New Roman" panose="02020603050405020304" pitchFamily="18" charset="0"/>
                        </a:rPr>
                        <a:t>evidencian</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éstos</a:t>
                      </a:r>
                      <a:r>
                        <a:rPr lang="en-US" sz="1200" b="1" dirty="0">
                          <a:solidFill>
                            <a:srgbClr val="222222"/>
                          </a:solidFill>
                          <a:latin typeface="Times New Roman" panose="02020603050405020304" pitchFamily="18" charset="0"/>
                          <a:cs typeface="Times New Roman" panose="02020603050405020304" pitchFamily="18" charset="0"/>
                        </a:rPr>
                        <a:t>?</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100" dirty="0"/>
                        <a:t>En este proceso me quedó claro que el trabajo en equipo presencial es eficaz y es bueno dedicar un momento a actividades específicas, lo que se hace a distancia es más reflexivo y exige compromiso propio y grupal.</a:t>
                      </a:r>
                      <a:endParaRPr lang="en-US" sz="11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t>Se </a:t>
                      </a:r>
                      <a:r>
                        <a:rPr lang="en-US" sz="1100" dirty="0" err="1"/>
                        <a:t>evidenciará</a:t>
                      </a:r>
                      <a:r>
                        <a:rPr lang="en-US" sz="1100" dirty="0"/>
                        <a:t> el Proyecto </a:t>
                      </a:r>
                      <a:r>
                        <a:rPr lang="en-US" sz="1100" dirty="0" err="1"/>
                        <a:t>por</a:t>
                      </a:r>
                      <a:r>
                        <a:rPr lang="en-US" sz="1100" dirty="0"/>
                        <a:t> un </a:t>
                      </a:r>
                      <a:r>
                        <a:rPr lang="en-US" sz="1100" dirty="0" err="1"/>
                        <a:t>portafolio</a:t>
                      </a:r>
                      <a:r>
                        <a:rPr lang="en-US" sz="1100" dirty="0"/>
                        <a:t> </a:t>
                      </a:r>
                      <a:r>
                        <a:rPr lang="en-US" sz="1100" dirty="0" err="1"/>
                        <a:t>solicitado</a:t>
                      </a:r>
                      <a:r>
                        <a:rPr lang="en-US" sz="1100" dirty="0"/>
                        <a:t>, el </a:t>
                      </a:r>
                      <a:r>
                        <a:rPr lang="en-US" sz="1100" dirty="0" err="1"/>
                        <a:t>cuál</a:t>
                      </a:r>
                      <a:r>
                        <a:rPr lang="en-US" sz="1100" dirty="0"/>
                        <a:t> </a:t>
                      </a:r>
                      <a:r>
                        <a:rPr lang="en-US" sz="1100" dirty="0" err="1"/>
                        <a:t>es</a:t>
                      </a:r>
                      <a:r>
                        <a:rPr lang="en-US" sz="1100" dirty="0"/>
                        <a:t> </a:t>
                      </a:r>
                      <a:r>
                        <a:rPr lang="en-US" sz="1100" dirty="0" err="1"/>
                        <a:t>realizado</a:t>
                      </a:r>
                      <a:r>
                        <a:rPr lang="en-US" sz="1100" dirty="0"/>
                        <a:t> </a:t>
                      </a:r>
                      <a:r>
                        <a:rPr lang="en-US" sz="1100" dirty="0" err="1"/>
                        <a:t>por</a:t>
                      </a:r>
                      <a:r>
                        <a:rPr lang="en-US" sz="1100" dirty="0"/>
                        <a:t> </a:t>
                      </a:r>
                      <a:r>
                        <a:rPr lang="en-US" sz="1100" dirty="0" err="1"/>
                        <a:t>los</a:t>
                      </a:r>
                      <a:r>
                        <a:rPr lang="en-US" sz="1100" dirty="0"/>
                        <a:t> </a:t>
                      </a:r>
                      <a:r>
                        <a:rPr lang="en-US" sz="1100" dirty="0" err="1"/>
                        <a:t>profesores</a:t>
                      </a:r>
                      <a:r>
                        <a:rPr lang="en-US" sz="1100" dirty="0"/>
                        <a:t> que </a:t>
                      </a:r>
                      <a:r>
                        <a:rPr lang="en-US" sz="1100" dirty="0" err="1"/>
                        <a:t>conforman</a:t>
                      </a:r>
                      <a:r>
                        <a:rPr lang="en-US" sz="1100" dirty="0"/>
                        <a:t> el </a:t>
                      </a:r>
                      <a:r>
                        <a:rPr lang="en-US" sz="1100" dirty="0" err="1"/>
                        <a:t>equipo</a:t>
                      </a:r>
                      <a:r>
                        <a:rPr lang="en-US" sz="1100" dirty="0"/>
                        <a:t> de </a:t>
                      </a:r>
                      <a:r>
                        <a:rPr lang="en-US" sz="1100" dirty="0" err="1"/>
                        <a:t>trabajo</a:t>
                      </a:r>
                      <a:r>
                        <a:rPr lang="en-US" sz="1100" dirty="0"/>
                        <a:t>. </a:t>
                      </a:r>
                      <a:endParaRPr lang="es-MX" sz="1100" dirty="0"/>
                    </a:p>
                  </a:txBody>
                  <a:tcPr/>
                </a:tc>
                <a:extLst>
                  <a:ext uri="{0D108BD9-81ED-4DB2-BD59-A6C34878D82A}">
                    <a16:rowId xmlns:a16="http://schemas.microsoft.com/office/drawing/2014/main" val="3441292688"/>
                  </a:ext>
                </a:extLst>
              </a:tr>
              <a:tr h="195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22222"/>
                          </a:solidFill>
                          <a:latin typeface="Times New Roman" panose="02020603050405020304" pitchFamily="18" charset="0"/>
                          <a:cs typeface="Times New Roman" panose="02020603050405020304" pitchFamily="18" charset="0"/>
                        </a:rPr>
                        <a:t>¿</a:t>
                      </a:r>
                      <a:r>
                        <a:rPr lang="en-US" sz="1200" b="1" dirty="0" err="1">
                          <a:solidFill>
                            <a:srgbClr val="222222"/>
                          </a:solidFill>
                          <a:latin typeface="Times New Roman" panose="02020603050405020304" pitchFamily="18" charset="0"/>
                          <a:cs typeface="Times New Roman" panose="02020603050405020304" pitchFamily="18" charset="0"/>
                        </a:rPr>
                        <a:t>Qué</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aspectos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crees</a:t>
                      </a:r>
                      <a:r>
                        <a:rPr lang="en-US" sz="1200" b="1" dirty="0">
                          <a:solidFill>
                            <a:srgbClr val="222222"/>
                          </a:solidFill>
                          <a:latin typeface="Times New Roman" panose="02020603050405020304" pitchFamily="18" charset="0"/>
                          <a:cs typeface="Times New Roman" panose="02020603050405020304" pitchFamily="18" charset="0"/>
                        </a:rPr>
                        <a:t> que </a:t>
                      </a:r>
                      <a:r>
                        <a:rPr lang="en-US" sz="1200" b="1" dirty="0" err="1">
                          <a:solidFill>
                            <a:srgbClr val="222222"/>
                          </a:solidFill>
                          <a:latin typeface="Times New Roman" panose="02020603050405020304" pitchFamily="18" charset="0"/>
                          <a:cs typeface="Times New Roman" panose="02020603050405020304" pitchFamily="18" charset="0"/>
                        </a:rPr>
                        <a:t>puedes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seguir</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trabajando</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en</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ti</a:t>
                      </a:r>
                      <a:r>
                        <a:rPr lang="en-US" sz="1200" b="1" dirty="0">
                          <a:solidFill>
                            <a:srgbClr val="222222"/>
                          </a:solidFill>
                          <a:latin typeface="Times New Roman" panose="02020603050405020304" pitchFamily="18" charset="0"/>
                          <a:cs typeface="Times New Roman" panose="02020603050405020304" pitchFamily="18" charset="0"/>
                        </a:rPr>
                        <a:t> para </a:t>
                      </a:r>
                      <a:r>
                        <a:rPr lang="en-US" sz="1200" b="1" dirty="0" err="1">
                          <a:solidFill>
                            <a:srgbClr val="222222"/>
                          </a:solidFill>
                          <a:latin typeface="Times New Roman" panose="02020603050405020304" pitchFamily="18" charset="0"/>
                          <a:cs typeface="Times New Roman" panose="02020603050405020304" pitchFamily="18" charset="0"/>
                        </a:rPr>
                        <a:t>obtener</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mejores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resultados</a:t>
                      </a:r>
                      <a:r>
                        <a:rPr lang="en-US" sz="1200" b="1" dirty="0">
                          <a:solidFill>
                            <a:srgbClr val="222222"/>
                          </a:solidFill>
                          <a:latin typeface="Times New Roman" panose="02020603050405020304" pitchFamily="18" charset="0"/>
                          <a:cs typeface="Times New Roman" panose="02020603050405020304" pitchFamily="18" charset="0"/>
                        </a:rPr>
                        <a:t>?</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100" dirty="0"/>
                        <a:t>En este tipo de proyectos interdisciplinarios es recomendable revisar a detalle los programas de estudio de las asignaturas y disciplinas con las que se busca el enlace conceptual y metodológico. Utilizando como herramiento el aprendizaje por proyectos.</a:t>
                      </a:r>
                      <a:endParaRPr lang="en-US" sz="1100" dirty="0"/>
                    </a:p>
                  </a:txBody>
                  <a:tcPr/>
                </a:tc>
                <a:extLst>
                  <a:ext uri="{0D108BD9-81ED-4DB2-BD59-A6C34878D82A}">
                    <a16:rowId xmlns:a16="http://schemas.microsoft.com/office/drawing/2014/main" val="31016427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22222"/>
                          </a:solidFill>
                          <a:latin typeface="Times New Roman" panose="02020603050405020304" pitchFamily="18" charset="0"/>
                          <a:cs typeface="Times New Roman" panose="02020603050405020304" pitchFamily="18" charset="0"/>
                        </a:rPr>
                        <a:t>¿</a:t>
                      </a:r>
                      <a:r>
                        <a:rPr lang="en-US" sz="1200" b="1" dirty="0" err="1">
                          <a:solidFill>
                            <a:srgbClr val="222222"/>
                          </a:solidFill>
                          <a:latin typeface="Times New Roman" panose="02020603050405020304" pitchFamily="18" charset="0"/>
                          <a:cs typeface="Times New Roman" panose="02020603050405020304" pitchFamily="18" charset="0"/>
                        </a:rPr>
                        <a:t>Qué</a:t>
                      </a:r>
                      <a:r>
                        <a:rPr lang="en-US" sz="1200" b="1" dirty="0">
                          <a:solidFill>
                            <a:srgbClr val="222222"/>
                          </a:solidFill>
                          <a:latin typeface="Times New Roman" panose="02020603050405020304" pitchFamily="18" charset="0"/>
                          <a:cs typeface="Times New Roman" panose="02020603050405020304" pitchFamily="18" charset="0"/>
                        </a:rPr>
                        <a:t> de lo </a:t>
                      </a:r>
                      <a:r>
                        <a:rPr lang="en-US" sz="1200" b="1" dirty="0" err="1">
                          <a:solidFill>
                            <a:srgbClr val="222222"/>
                          </a:solidFill>
                          <a:latin typeface="Times New Roman" panose="02020603050405020304" pitchFamily="18" charset="0"/>
                          <a:cs typeface="Times New Roman" panose="02020603050405020304" pitchFamily="18" charset="0"/>
                        </a:rPr>
                        <a:t>aprendido</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en</a:t>
                      </a:r>
                      <a:r>
                        <a:rPr lang="en-US" sz="1200" b="1" dirty="0">
                          <a:solidFill>
                            <a:srgbClr val="222222"/>
                          </a:solidFill>
                          <a:latin typeface="Times New Roman" panose="02020603050405020304" pitchFamily="18" charset="0"/>
                          <a:cs typeface="Times New Roman" panose="02020603050405020304" pitchFamily="18" charset="0"/>
                        </a:rPr>
                        <a:t> el </a:t>
                      </a:r>
                      <a:r>
                        <a:rPr lang="en-US" sz="1200" b="1" dirty="0" err="1">
                          <a:solidFill>
                            <a:srgbClr val="222222"/>
                          </a:solidFill>
                          <a:latin typeface="Times New Roman" panose="02020603050405020304" pitchFamily="18" charset="0"/>
                          <a:cs typeface="Times New Roman" panose="02020603050405020304" pitchFamily="18" charset="0"/>
                        </a:rPr>
                        <a:t>proceso</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repercute</a:t>
                      </a:r>
                      <a:r>
                        <a:rPr lang="en-US" sz="1200" b="1" dirty="0">
                          <a:solidFill>
                            <a:srgbClr val="222222"/>
                          </a:solidFill>
                          <a:latin typeface="Times New Roman" panose="02020603050405020304" pitchFamily="18" charset="0"/>
                          <a:cs typeface="Times New Roman" panose="02020603050405020304" pitchFamily="18" charset="0"/>
                        </a:rPr>
                        <a:t> de forma </a:t>
                      </a:r>
                      <a:r>
                        <a:rPr lang="en-US" sz="1200" b="1" dirty="0" err="1">
                          <a:solidFill>
                            <a:srgbClr val="222222"/>
                          </a:solidFill>
                          <a:latin typeface="Times New Roman" panose="02020603050405020304" pitchFamily="18" charset="0"/>
                          <a:cs typeface="Times New Roman" panose="02020603050405020304" pitchFamily="18" charset="0"/>
                        </a:rPr>
                        <a:t>positiva</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en</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tu</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sesiones</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cotidianas</a:t>
                      </a:r>
                      <a:r>
                        <a:rPr lang="en-US" sz="1200" b="1" dirty="0">
                          <a:solidFill>
                            <a:srgbClr val="222222"/>
                          </a:solidFill>
                          <a:latin typeface="Times New Roman" panose="02020603050405020304" pitchFamily="18" charset="0"/>
                          <a:cs typeface="Times New Roman" panose="02020603050405020304" pitchFamily="18" charset="0"/>
                        </a:rPr>
                        <a:t> de </a:t>
                      </a:r>
                      <a:r>
                        <a:rPr lang="en-US" sz="1200" b="1" dirty="0" err="1">
                          <a:solidFill>
                            <a:srgbClr val="222222"/>
                          </a:solidFill>
                          <a:latin typeface="Times New Roman" panose="02020603050405020304" pitchFamily="18" charset="0"/>
                          <a:cs typeface="Times New Roman" panose="02020603050405020304" pitchFamily="18" charset="0"/>
                        </a:rPr>
                        <a:t>trabajo</a:t>
                      </a:r>
                      <a:r>
                        <a:rPr lang="en-US" sz="1200" b="1" dirty="0">
                          <a:solidFill>
                            <a:srgbClr val="222222"/>
                          </a:solidFill>
                          <a:latin typeface="Times New Roman" panose="02020603050405020304" pitchFamily="18" charset="0"/>
                          <a:cs typeface="Times New Roman" panose="02020603050405020304" pitchFamily="18" charset="0"/>
                        </a:rPr>
                        <a:t>?¿de </a:t>
                      </a:r>
                      <a:r>
                        <a:rPr lang="en-US" sz="1200" b="1" dirty="0" err="1">
                          <a:solidFill>
                            <a:srgbClr val="222222"/>
                          </a:solidFill>
                          <a:latin typeface="Times New Roman" panose="02020603050405020304" pitchFamily="18" charset="0"/>
                          <a:cs typeface="Times New Roman" panose="02020603050405020304" pitchFamily="18" charset="0"/>
                        </a:rPr>
                        <a:t>qué</a:t>
                      </a:r>
                      <a:r>
                        <a:rPr lang="en-US" sz="1200" b="1" dirty="0">
                          <a:solidFill>
                            <a:srgbClr val="222222"/>
                          </a:solidFill>
                          <a:latin typeface="Times New Roman" panose="02020603050405020304" pitchFamily="18" charset="0"/>
                          <a:cs typeface="Times New Roman" panose="02020603050405020304" pitchFamily="18" charset="0"/>
                        </a:rPr>
                        <a:t> </a:t>
                      </a:r>
                      <a:r>
                        <a:rPr lang="en-US" sz="1200" b="1" dirty="0" err="1">
                          <a:solidFill>
                            <a:srgbClr val="222222"/>
                          </a:solidFill>
                          <a:latin typeface="Times New Roman" panose="02020603050405020304" pitchFamily="18" charset="0"/>
                          <a:cs typeface="Times New Roman" panose="02020603050405020304" pitchFamily="18" charset="0"/>
                        </a:rPr>
                        <a:t>manera</a:t>
                      </a:r>
                      <a:r>
                        <a:rPr lang="en-US" sz="1200" b="1" dirty="0">
                          <a:solidFill>
                            <a:srgbClr val="222222"/>
                          </a:solidFill>
                          <a:latin typeface="Times New Roman" panose="02020603050405020304" pitchFamily="18" charset="0"/>
                          <a:cs typeface="Times New Roman" panose="02020603050405020304" pitchFamily="18" charset="0"/>
                        </a:rPr>
                        <a:t>?</a:t>
                      </a:r>
                    </a:p>
                  </a:txBody>
                  <a:tcPr/>
                </a:tc>
                <a:tc>
                  <a:txBody>
                    <a:bodyPr/>
                    <a:lstStyle/>
                    <a:p>
                      <a:pPr algn="just"/>
                      <a:r>
                        <a:rPr lang="en-US" sz="1100" dirty="0"/>
                        <a:t>La </a:t>
                      </a:r>
                      <a:r>
                        <a:rPr lang="en-US" sz="1100" dirty="0" err="1"/>
                        <a:t>buena</a:t>
                      </a:r>
                      <a:r>
                        <a:rPr lang="en-US" sz="1100" dirty="0"/>
                        <a:t> </a:t>
                      </a:r>
                      <a:r>
                        <a:rPr lang="en-US" sz="1100" dirty="0" err="1"/>
                        <a:t>disposición</a:t>
                      </a:r>
                      <a:r>
                        <a:rPr lang="en-US" sz="1100" dirty="0"/>
                        <a:t> </a:t>
                      </a:r>
                      <a:r>
                        <a:rPr lang="en-US" sz="1100" dirty="0" err="1"/>
                        <a:t>por</a:t>
                      </a:r>
                      <a:r>
                        <a:rPr lang="en-US" sz="1100" dirty="0"/>
                        <a:t> </a:t>
                      </a:r>
                      <a:r>
                        <a:rPr lang="en-US" sz="1100" dirty="0" err="1"/>
                        <a:t>parte</a:t>
                      </a:r>
                      <a:r>
                        <a:rPr lang="en-US" sz="1100" dirty="0"/>
                        <a:t> de mis </a:t>
                      </a:r>
                      <a:r>
                        <a:rPr lang="en-US" sz="1100" dirty="0" err="1"/>
                        <a:t>compañeros</a:t>
                      </a:r>
                      <a:r>
                        <a:rPr lang="en-US" sz="1100" dirty="0"/>
                        <a:t> de </a:t>
                      </a:r>
                      <a:r>
                        <a:rPr lang="en-US" sz="1100" dirty="0" err="1"/>
                        <a:t>trabajo</a:t>
                      </a:r>
                      <a:r>
                        <a:rPr lang="en-US" sz="1100" dirty="0"/>
                        <a:t>.  El Proyecto lo </a:t>
                      </a:r>
                      <a:r>
                        <a:rPr lang="en-US" sz="1100" dirty="0" err="1"/>
                        <a:t>arrancaremos</a:t>
                      </a:r>
                      <a:r>
                        <a:rPr lang="en-US" sz="1100" dirty="0"/>
                        <a:t> el </a:t>
                      </a:r>
                      <a:r>
                        <a:rPr lang="en-US" sz="1100" dirty="0" err="1"/>
                        <a:t>siguiente</a:t>
                      </a:r>
                      <a:r>
                        <a:rPr lang="en-US" sz="1100" dirty="0"/>
                        <a:t> </a:t>
                      </a:r>
                      <a:r>
                        <a:rPr lang="en-US" sz="1100" dirty="0" err="1"/>
                        <a:t>año</a:t>
                      </a:r>
                      <a:r>
                        <a:rPr lang="en-US" sz="1100" dirty="0"/>
                        <a:t> </a:t>
                      </a:r>
                      <a:r>
                        <a:rPr lang="en-US" sz="1100" dirty="0" err="1"/>
                        <a:t>lectivo</a:t>
                      </a:r>
                      <a:r>
                        <a:rPr lang="en-US" sz="1100" dirty="0"/>
                        <a:t> y </a:t>
                      </a:r>
                      <a:r>
                        <a:rPr lang="en-US" sz="1100" dirty="0" err="1"/>
                        <a:t>en</a:t>
                      </a:r>
                      <a:r>
                        <a:rPr lang="en-US" sz="1100" dirty="0"/>
                        <a:t> base a la </a:t>
                      </a:r>
                      <a:r>
                        <a:rPr lang="en-US" sz="1100" dirty="0" err="1"/>
                        <a:t>experiencia</a:t>
                      </a:r>
                      <a:r>
                        <a:rPr lang="en-US" sz="1100" dirty="0"/>
                        <a:t> se </a:t>
                      </a:r>
                      <a:r>
                        <a:rPr lang="en-US" sz="1100" dirty="0" err="1"/>
                        <a:t>podra</a:t>
                      </a:r>
                      <a:r>
                        <a:rPr lang="en-US" sz="1100" dirty="0"/>
                        <a:t> </a:t>
                      </a:r>
                      <a:r>
                        <a:rPr lang="en-US" sz="1100" dirty="0" err="1"/>
                        <a:t>corregir</a:t>
                      </a:r>
                      <a:r>
                        <a:rPr lang="en-US" sz="1100" dirty="0"/>
                        <a:t> </a:t>
                      </a:r>
                      <a:r>
                        <a:rPr lang="en-US" sz="1100" dirty="0" err="1"/>
                        <a:t>detalles</a:t>
                      </a:r>
                      <a:r>
                        <a:rPr lang="en-US" sz="1100" dirty="0"/>
                        <a:t>.</a:t>
                      </a:r>
                      <a:endParaRPr lang="es-MX" sz="1100" dirty="0"/>
                    </a:p>
                  </a:txBody>
                  <a:tcPr/>
                </a:tc>
                <a:extLst>
                  <a:ext uri="{0D108BD9-81ED-4DB2-BD59-A6C34878D82A}">
                    <a16:rowId xmlns:a16="http://schemas.microsoft.com/office/drawing/2014/main" val="2557827974"/>
                  </a:ext>
                </a:extLst>
              </a:tr>
            </a:tbl>
          </a:graphicData>
        </a:graphic>
      </p:graphicFrame>
    </p:spTree>
    <p:extLst>
      <p:ext uri="{BB962C8B-B14F-4D97-AF65-F5344CB8AC3E}">
        <p14:creationId xmlns:p14="http://schemas.microsoft.com/office/powerpoint/2010/main" val="1035867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917848"/>
            <a:ext cx="8229600" cy="1143000"/>
          </a:xfrm>
        </p:spPr>
        <p:txBody>
          <a:bodyPr>
            <a:noAutofit/>
          </a:bodyPr>
          <a:lstStyle/>
          <a:p>
            <a:r>
              <a:rPr lang="es-ES" sz="2000" dirty="0"/>
              <a:t>CUADRO DE ANÁLISIS DE LA INTERDISCIPLINARIEDAD Y EL APRENDIZAJE COOPERATIVO.</a:t>
            </a:r>
            <a:endParaRPr lang="es-MX" sz="2000" dirty="0"/>
          </a:p>
        </p:txBody>
      </p:sp>
      <p:graphicFrame>
        <p:nvGraphicFramePr>
          <p:cNvPr id="5" name="4 Marcador de contenido"/>
          <p:cNvGraphicFramePr>
            <a:graphicFrameLocks/>
          </p:cNvGraphicFramePr>
          <p:nvPr>
            <p:extLst>
              <p:ext uri="{D42A27DB-BD31-4B8C-83A1-F6EECF244321}">
                <p14:modId xmlns:p14="http://schemas.microsoft.com/office/powerpoint/2010/main" val="106150337"/>
              </p:ext>
            </p:extLst>
          </p:nvPr>
        </p:nvGraphicFramePr>
        <p:xfrm>
          <a:off x="457200" y="2155656"/>
          <a:ext cx="8229600" cy="2419752"/>
        </p:xfrm>
        <a:graphic>
          <a:graphicData uri="http://schemas.openxmlformats.org/drawingml/2006/table">
            <a:tbl>
              <a:tblPr firstRow="1" bandRow="1">
                <a:tableStyleId>{5C22544A-7EE6-4342-B048-85BDC9FD1C3A}</a:tableStyleId>
              </a:tblPr>
              <a:tblGrid>
                <a:gridCol w="2530624">
                  <a:extLst>
                    <a:ext uri="{9D8B030D-6E8A-4147-A177-3AD203B41FA5}">
                      <a16:colId xmlns:a16="http://schemas.microsoft.com/office/drawing/2014/main" val="20000"/>
                    </a:ext>
                  </a:extLst>
                </a:gridCol>
                <a:gridCol w="5698976">
                  <a:extLst>
                    <a:ext uri="{9D8B030D-6E8A-4147-A177-3AD203B41FA5}">
                      <a16:colId xmlns:a16="http://schemas.microsoft.com/office/drawing/2014/main" val="20001"/>
                    </a:ext>
                  </a:extLst>
                </a:gridCol>
              </a:tblGrid>
              <a:tr h="316632">
                <a:tc>
                  <a:txBody>
                    <a:bodyPr/>
                    <a:lstStyle/>
                    <a:p>
                      <a:pPr algn="ctr"/>
                      <a:endParaRPr lang="es-MX" sz="1200" dirty="0"/>
                    </a:p>
                  </a:txBody>
                  <a:tcPr/>
                </a:tc>
                <a:tc>
                  <a:txBody>
                    <a:bodyPr/>
                    <a:lstStyle/>
                    <a:p>
                      <a:pPr algn="ctr"/>
                      <a:r>
                        <a:rPr lang="es-ES" sz="1200" dirty="0"/>
                        <a:t>TRABAJO</a:t>
                      </a:r>
                      <a:r>
                        <a:rPr lang="es-ES" sz="1200" baseline="0" dirty="0"/>
                        <a:t> COOPERATIVO</a:t>
                      </a:r>
                      <a:endParaRPr lang="es-MX" sz="1200" dirty="0"/>
                    </a:p>
                  </a:txBody>
                  <a:tcPr/>
                </a:tc>
                <a:extLst>
                  <a:ext uri="{0D108BD9-81ED-4DB2-BD59-A6C34878D82A}">
                    <a16:rowId xmlns:a16="http://schemas.microsoft.com/office/drawing/2014/main" val="10000"/>
                  </a:ext>
                </a:extLst>
              </a:tr>
              <a:tr h="765762">
                <a:tc>
                  <a:txBody>
                    <a:bodyPr/>
                    <a:lstStyle/>
                    <a:p>
                      <a:pPr algn="just"/>
                      <a:r>
                        <a:rPr lang="es-ES" sz="1200" dirty="0"/>
                        <a:t>¿De</a:t>
                      </a:r>
                      <a:r>
                        <a:rPr lang="es-ES" sz="1200" baseline="0" dirty="0"/>
                        <a:t> qué manera se vinculan el trabajo interdisciplinario y el aprendizaje cooperativo?</a:t>
                      </a:r>
                      <a:endParaRPr lang="es-MX" sz="1200" dirty="0"/>
                    </a:p>
                  </a:txBody>
                  <a:tcPr/>
                </a:tc>
                <a:tc>
                  <a:txBody>
                    <a:bodyPr/>
                    <a:lstStyle/>
                    <a:p>
                      <a:r>
                        <a:rPr lang="es-ES" sz="1200" kern="1200" dirty="0">
                          <a:solidFill>
                            <a:schemeClr val="dk1"/>
                          </a:solidFill>
                          <a:effectLst/>
                          <a:latin typeface="+mn-lt"/>
                          <a:ea typeface="+mn-ea"/>
                          <a:cs typeface="+mn-cs"/>
                        </a:rPr>
                        <a:t>-LA INTERACCIÓN CON LOS COMPAÑEROS DE GRUPO PERMITE A LOS ESTUDIANTES OBTENER BENEFICIOS</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-QUE ESTÁN FUERA DE SU ALCANCE CUANDO TRABAJAN SOLOS, O CUANDO SUS INTERCAMBIOS SE RESTRINGEN AL</a:t>
                      </a:r>
                      <a:r>
                        <a:rPr lang="es-ES_tradnl" sz="1200" kern="1200" baseline="0" dirty="0">
                          <a:solidFill>
                            <a:schemeClr val="dk1"/>
                          </a:solidFill>
                          <a:effectLst/>
                          <a:latin typeface="+mn-lt"/>
                          <a:ea typeface="+mn-ea"/>
                          <a:cs typeface="+mn-cs"/>
                        </a:rPr>
                        <a:t> </a:t>
                      </a:r>
                      <a:r>
                        <a:rPr lang="es-ES" sz="1200" kern="1200" dirty="0">
                          <a:solidFill>
                            <a:schemeClr val="dk1"/>
                          </a:solidFill>
                          <a:effectLst/>
                          <a:latin typeface="+mn-lt"/>
                          <a:ea typeface="+mn-ea"/>
                          <a:cs typeface="+mn-cs"/>
                        </a:rPr>
                        <a:t>CONTACTO CON EL DOCENTE. ES DECIR, LA INTERACCIÓN PROMOCIONAL EN GENERAL Y EL PROCESAMIENTO DEL</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GRUPO EN PARTICULAR, HACEN POSIBLE EL APRENDIZAJE DE ACTITUDES, VALORES, HABILIDADES E INFORMACIÓN</a:t>
                      </a:r>
                      <a:endParaRPr lang="es-ES_tradnl" sz="1200" kern="1200" dirty="0">
                        <a:solidFill>
                          <a:schemeClr val="dk1"/>
                        </a:solidFill>
                        <a:effectLst/>
                        <a:latin typeface="+mn-lt"/>
                        <a:ea typeface="+mn-ea"/>
                        <a:cs typeface="+mn-cs"/>
                      </a:endParaRPr>
                    </a:p>
                    <a:p>
                      <a:r>
                        <a:rPr lang="es-ES" sz="1200" kern="1200" dirty="0">
                          <a:solidFill>
                            <a:schemeClr val="dk1"/>
                          </a:solidFill>
                          <a:effectLst/>
                          <a:latin typeface="+mn-lt"/>
                          <a:ea typeface="+mn-ea"/>
                          <a:cs typeface="+mn-cs"/>
                        </a:rPr>
                        <a:t>-ESPECÍFICA, QUE EL ADULTO ES INCAPAZ DE PROPORCIONAR AL NIÑO O AL JOVEN. ADICIONALMENTE, LA</a:t>
                      </a:r>
                      <a:r>
                        <a:rPr lang="es-ES_tradnl" sz="1200" kern="1200" baseline="0" dirty="0">
                          <a:solidFill>
                            <a:schemeClr val="dk1"/>
                          </a:solidFill>
                          <a:effectLst/>
                          <a:latin typeface="+mn-lt"/>
                          <a:ea typeface="+mn-ea"/>
                          <a:cs typeface="+mn-cs"/>
                        </a:rPr>
                        <a:t> </a:t>
                      </a:r>
                      <a:r>
                        <a:rPr lang="es-ES" sz="1200" kern="1200" dirty="0">
                          <a:solidFill>
                            <a:schemeClr val="dk1"/>
                          </a:solidFill>
                          <a:effectLst/>
                          <a:latin typeface="+mn-lt"/>
                          <a:ea typeface="+mn-ea"/>
                          <a:cs typeface="+mn-cs"/>
                        </a:rPr>
                        <a:t>INTERACCIÓN CON LOS COMPAÑEROS PROPORCIONA APOYOS, OPORTUNIDADES Y MODELOS PARA DESARROLLAR</a:t>
                      </a:r>
                      <a:r>
                        <a:rPr lang="es-ES_tradnl" sz="1200" kern="1200" baseline="0" dirty="0">
                          <a:solidFill>
                            <a:schemeClr val="dk1"/>
                          </a:solidFill>
                          <a:effectLst/>
                          <a:latin typeface="+mn-lt"/>
                          <a:ea typeface="+mn-ea"/>
                          <a:cs typeface="+mn-cs"/>
                        </a:rPr>
                        <a:t> </a:t>
                      </a:r>
                      <a:r>
                        <a:rPr lang="es-ES" sz="1200" kern="1200" dirty="0">
                          <a:solidFill>
                            <a:schemeClr val="dk1"/>
                          </a:solidFill>
                          <a:effectLst/>
                          <a:latin typeface="+mn-lt"/>
                          <a:ea typeface="+mn-ea"/>
                          <a:cs typeface="+mn-cs"/>
                        </a:rPr>
                        <a:t>CONDUCTA PROSOCIAL Y AUTÓNOMA.</a:t>
                      </a:r>
                      <a:r>
                        <a:rPr lang="es-ES_tradnl" sz="1200" kern="1200" dirty="0">
                          <a:solidFill>
                            <a:schemeClr val="dk1"/>
                          </a:solidFill>
                          <a:effectLst/>
                          <a:latin typeface="+mn-lt"/>
                          <a:ea typeface="+mn-ea"/>
                          <a:cs typeface="+mn-cs"/>
                        </a:rPr>
                        <a:t> </a:t>
                      </a:r>
                      <a:endParaRPr lang="es-MX"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1"/>
                  </a:ext>
                </a:extLst>
              </a:tr>
            </a:tbl>
          </a:graphicData>
        </a:graphic>
      </p:graphicFrame>
      <p:sp>
        <p:nvSpPr>
          <p:cNvPr id="6" name="CuadroTexto 5"/>
          <p:cNvSpPr txBox="1"/>
          <p:nvPr/>
        </p:nvSpPr>
        <p:spPr>
          <a:xfrm>
            <a:off x="2044041" y="272097"/>
            <a:ext cx="5111336" cy="923330"/>
          </a:xfrm>
          <a:prstGeom prst="rect">
            <a:avLst/>
          </a:prstGeom>
          <a:noFill/>
        </p:spPr>
        <p:txBody>
          <a:bodyPr wrap="none" rtlCol="0">
            <a:spAutoFit/>
          </a:bodyPr>
          <a:lstStyle/>
          <a:p>
            <a:pPr>
              <a:spcBef>
                <a:spcPct val="0"/>
              </a:spcBef>
              <a:buSzTx/>
              <a:buFontTx/>
              <a:buNone/>
            </a:pPr>
            <a:r>
              <a:rPr lang="es-MX" altLang="es-MX" dirty="0">
                <a:solidFill>
                  <a:srgbClr val="000000"/>
                </a:solidFill>
                <a:latin typeface="Open Sans" charset="0"/>
              </a:rPr>
              <a:t>1.</a:t>
            </a:r>
            <a:r>
              <a:rPr lang="es-MX" altLang="es-MX" b="1" dirty="0">
                <a:solidFill>
                  <a:srgbClr val="FC0D1B"/>
                </a:solidFill>
                <a:latin typeface="Open Sans" charset="0"/>
              </a:rPr>
              <a:t> </a:t>
            </a:r>
            <a:r>
              <a:rPr lang="es-MX" altLang="es-MX" b="1" dirty="0">
                <a:solidFill>
                  <a:srgbClr val="002060"/>
                </a:solidFill>
                <a:latin typeface="Open Sans" charset="0"/>
              </a:rPr>
              <a:t>Producto 1.</a:t>
            </a:r>
            <a:r>
              <a:rPr lang="es-MX" altLang="es-MX" b="1" dirty="0">
                <a:solidFill>
                  <a:srgbClr val="585858"/>
                </a:solidFill>
                <a:latin typeface="Open Sans" charset="0"/>
              </a:rPr>
              <a:t> </a:t>
            </a:r>
            <a:r>
              <a:rPr lang="es-MX" altLang="es-MX" b="1" dirty="0">
                <a:latin typeface="Open Sans" charset="0"/>
              </a:rPr>
              <a:t>C.A.I.A.C. Conclusiones Generales.</a:t>
            </a:r>
          </a:p>
          <a:p>
            <a:pPr>
              <a:spcBef>
                <a:spcPct val="0"/>
              </a:spcBef>
              <a:buSzTx/>
              <a:buFontTx/>
              <a:buNone/>
            </a:pPr>
            <a:endParaRPr lang="es-MX" altLang="es-MX" dirty="0">
              <a:solidFill>
                <a:srgbClr val="585858"/>
              </a:solidFill>
              <a:latin typeface="Open Sans" charset="0"/>
            </a:endParaRPr>
          </a:p>
          <a:p>
            <a:endParaRPr lang="es-ES_tradnl" dirty="0"/>
          </a:p>
        </p:txBody>
      </p:sp>
    </p:spTree>
    <p:extLst>
      <p:ext uri="{BB962C8B-B14F-4D97-AF65-F5344CB8AC3E}">
        <p14:creationId xmlns:p14="http://schemas.microsoft.com/office/powerpoint/2010/main" val="1054777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557808"/>
            <a:ext cx="8229600" cy="1143000"/>
          </a:xfrm>
        </p:spPr>
        <p:txBody>
          <a:bodyPr>
            <a:normAutofit/>
          </a:bodyPr>
          <a:lstStyle/>
          <a:p>
            <a:r>
              <a:rPr lang="es-ES" sz="2400" dirty="0"/>
              <a:t>FOTOGRAFÍAS DE LA SESIÓN TOMADAS</a:t>
            </a:r>
            <a:endParaRPr lang="es-MX" sz="2400"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104" y="1308513"/>
            <a:ext cx="3403380" cy="2552535"/>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622" y="1434585"/>
            <a:ext cx="3235284" cy="2426463"/>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04" y="3931935"/>
            <a:ext cx="3403380" cy="2552535"/>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764" y="3931935"/>
            <a:ext cx="3403380" cy="2552535"/>
          </a:xfrm>
          <a:prstGeom prst="rect">
            <a:avLst/>
          </a:prstGeom>
        </p:spPr>
      </p:pic>
      <p:sp>
        <p:nvSpPr>
          <p:cNvPr id="11" name="CuadroTexto 10"/>
          <p:cNvSpPr txBox="1"/>
          <p:nvPr/>
        </p:nvSpPr>
        <p:spPr>
          <a:xfrm>
            <a:off x="2627784" y="404664"/>
            <a:ext cx="3167983" cy="369332"/>
          </a:xfrm>
          <a:prstGeom prst="rect">
            <a:avLst/>
          </a:prstGeom>
          <a:noFill/>
        </p:spPr>
        <p:txBody>
          <a:bodyPr wrap="none" rtlCol="0">
            <a:spAutoFit/>
          </a:bodyPr>
          <a:lstStyle/>
          <a:p>
            <a:r>
              <a:rPr lang="es-MX" altLang="es-MX" dirty="0">
                <a:solidFill>
                  <a:srgbClr val="000000"/>
                </a:solidFill>
                <a:latin typeface="Open Sans" charset="0"/>
              </a:rPr>
              <a:t>2.</a:t>
            </a:r>
            <a:r>
              <a:rPr lang="es-MX" altLang="es-MX" b="1" dirty="0">
                <a:solidFill>
                  <a:srgbClr val="FC0D1B"/>
                </a:solidFill>
                <a:latin typeface="Open Sans" charset="0"/>
              </a:rPr>
              <a:t> </a:t>
            </a:r>
            <a:r>
              <a:rPr lang="es-MX" altLang="es-MX" b="1" dirty="0">
                <a:solidFill>
                  <a:srgbClr val="002060"/>
                </a:solidFill>
                <a:latin typeface="Open Sans" charset="0"/>
              </a:rPr>
              <a:t>Producto 3.</a:t>
            </a:r>
            <a:r>
              <a:rPr lang="es-MX" altLang="es-MX" dirty="0">
                <a:solidFill>
                  <a:srgbClr val="585858"/>
                </a:solidFill>
                <a:latin typeface="Open Sans" charset="0"/>
              </a:rPr>
              <a:t>  </a:t>
            </a:r>
            <a:r>
              <a:rPr lang="es-MX" altLang="es-MX" sz="1600" b="1" dirty="0">
                <a:latin typeface="Open Sans" charset="0"/>
              </a:rPr>
              <a:t>FOTOGRAFÍAS</a:t>
            </a:r>
            <a:endParaRPr lang="es-ES_tradnl" sz="1600" b="1" dirty="0"/>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3622" y="1307769"/>
            <a:ext cx="3404372" cy="2553279"/>
          </a:xfrm>
          <a:prstGeom prst="rect">
            <a:avLst/>
          </a:prstGeom>
        </p:spPr>
      </p:pic>
    </p:spTree>
    <p:extLst>
      <p:ext uri="{BB962C8B-B14F-4D97-AF65-F5344CB8AC3E}">
        <p14:creationId xmlns:p14="http://schemas.microsoft.com/office/powerpoint/2010/main" val="15066682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5217</TotalTime>
  <Words>4344</Words>
  <Application>Microsoft Macintosh PowerPoint</Application>
  <PresentationFormat>Presentación en pantalla (4:3)</PresentationFormat>
  <Paragraphs>711</Paragraphs>
  <Slides>71</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71</vt:i4>
      </vt:variant>
    </vt:vector>
  </HeadingPairs>
  <TitlesOfParts>
    <vt:vector size="79" baseType="lpstr">
      <vt:lpstr>Arial</vt:lpstr>
      <vt:lpstr>Avenir Next Demi Bold</vt:lpstr>
      <vt:lpstr>Calibri</vt:lpstr>
      <vt:lpstr>Century Gothic</vt:lpstr>
      <vt:lpstr>Open Sans</vt:lpstr>
      <vt:lpstr>Times New Roman</vt:lpstr>
      <vt:lpstr>Wingdings</vt:lpstr>
      <vt:lpstr>Tema de Office</vt:lpstr>
      <vt:lpstr>Presentación de PowerPoint</vt:lpstr>
      <vt:lpstr>INTEGRANTES Y ASIGNATURAS:</vt:lpstr>
      <vt:lpstr>CICLO ESCOLAR: 2018-2019 </vt:lpstr>
      <vt:lpstr>PROYECTO</vt:lpstr>
      <vt:lpstr>ÍNDICE</vt:lpstr>
      <vt:lpstr>CUADRO DE ANÁLISIS DE LA INTERDISCIPLINARIEDAD Y EL APRENDIZAJE COOPERATIVO.</vt:lpstr>
      <vt:lpstr>CUADRO DE ANÁLISIS DE LA INTERDISCIPLINARIEDAD Y EL APRENDIZAJE COOPERATIVO.</vt:lpstr>
      <vt:lpstr>CUADRO DE ANÁLISIS DE LA INTERDISCIPLINARIEDAD Y EL APRENDIZAJE COOPERATIVO.</vt:lpstr>
      <vt:lpstr>FOTOGRAFÍAS DE LA SESIÓN TOMADAS</vt:lpstr>
      <vt:lpstr>FOTOGRAFÍA DEL ORGANIZADOR GRÁFICO</vt:lpstr>
      <vt:lpstr>ORGANIZADOR 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10 </vt:lpstr>
      <vt:lpstr>Presentación de PowerPoint</vt:lpstr>
      <vt:lpstr>Presentación de PowerPoint</vt:lpstr>
      <vt:lpstr>Presentación de PowerPoint</vt:lpstr>
      <vt:lpstr>Producto 11</vt:lpstr>
      <vt:lpstr>Presentación de PowerPoint</vt:lpstr>
      <vt:lpstr>Planeador General Producto 12</vt:lpstr>
      <vt:lpstr>Planeador General</vt:lpstr>
      <vt:lpstr>Planeador General</vt:lpstr>
      <vt:lpstr>Plan de Trabajo</vt:lpstr>
      <vt:lpstr>Presentación de PowerPoint</vt:lpstr>
      <vt:lpstr>Presentación de PowerPoint</vt:lpstr>
      <vt:lpstr>Tiempo Estimado del Proyecto</vt:lpstr>
      <vt:lpstr>Plan de Acción</vt:lpstr>
      <vt:lpstr>ANTEPROYECTO</vt:lpstr>
      <vt:lpstr>ANTEPROYECTO</vt:lpstr>
      <vt:lpstr>PROYECTO</vt:lpstr>
      <vt:lpstr>PROYECTO</vt:lpstr>
      <vt:lpstr>PROYECTO</vt:lpstr>
      <vt:lpstr>PROYECTO</vt:lpstr>
      <vt:lpstr>LISTA DE COTEJO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Direccion-Preparator</dc:creator>
  <cp:lastModifiedBy>juangd87</cp:lastModifiedBy>
  <cp:revision>140</cp:revision>
  <dcterms:created xsi:type="dcterms:W3CDTF">2017-10-09T13:35:57Z</dcterms:created>
  <dcterms:modified xsi:type="dcterms:W3CDTF">2018-06-28T18:57:58Z</dcterms:modified>
</cp:coreProperties>
</file>