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5">
  <p:sldMasterIdLst>
    <p:sldMasterId id="2147483659"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72" r:id="rId14"/>
    <p:sldId id="273" r:id="rId15"/>
    <p:sldId id="274" r:id="rId16"/>
    <p:sldId id="275" r:id="rId17"/>
    <p:sldId id="276" r:id="rId18"/>
    <p:sldId id="277" r:id="rId19"/>
    <p:sldId id="278" r:id="rId20"/>
    <p:sldId id="279" r:id="rId21"/>
    <p:sldId id="280" r:id="rId22"/>
    <p:sldId id="284" r:id="rId23"/>
    <p:sldId id="282" r:id="rId24"/>
    <p:sldId id="267" r:id="rId25"/>
    <p:sldId id="268" r:id="rId26"/>
    <p:sldId id="269" r:id="rId27"/>
    <p:sldId id="270" r:id="rId28"/>
    <p:sldId id="285" r:id="rId29"/>
    <p:sldId id="286" r:id="rId30"/>
    <p:sldId id="288" r:id="rId31"/>
    <p:sldId id="287" r:id="rId32"/>
    <p:sldId id="289" r:id="rId33"/>
    <p:sldId id="290" r:id="rId34"/>
    <p:sldId id="291" r:id="rId35"/>
    <p:sldId id="292" r:id="rId36"/>
    <p:sldId id="294" r:id="rId37"/>
    <p:sldId id="295" r:id="rId38"/>
    <p:sldId id="297" r:id="rId39"/>
    <p:sldId id="298" r:id="rId40"/>
    <p:sldId id="299" r:id="rId41"/>
    <p:sldId id="300" r:id="rId42"/>
    <p:sldId id="301" r:id="rId43"/>
    <p:sldId id="303" r:id="rId44"/>
    <p:sldId id="296" r:id="rId45"/>
    <p:sldId id="304" r:id="rId46"/>
    <p:sldId id="305" r:id="rId47"/>
    <p:sldId id="307" r:id="rId48"/>
    <p:sldId id="308" r:id="rId49"/>
    <p:sldId id="309" r:id="rId50"/>
    <p:sldId id="310" r:id="rId5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18AC28-3063-4E14-A0AD-ABB6BB55374A}">
  <a:tblStyle styleId="{B218AC28-3063-4E14-A0AD-ABB6BB55374A}"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8" d="100"/>
          <a:sy n="68" d="100"/>
        </p:scale>
        <p:origin x="76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02CE9D-26FF-4FF2-A145-1293CA01D3A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MX"/>
        </a:p>
      </dgm:t>
    </dgm:pt>
    <dgm:pt modelId="{5ABFAED0-5D38-4E34-9BF7-F6C745E6C1A1}">
      <dgm:prSet phldrT="[Texto]"/>
      <dgm:spPr/>
      <dgm:t>
        <a:bodyPr/>
        <a:lstStyle/>
        <a:p>
          <a:r>
            <a:rPr lang="es-MX" dirty="0" smtClean="0"/>
            <a:t>Ingles</a:t>
          </a:r>
          <a:endParaRPr lang="es-MX" dirty="0"/>
        </a:p>
      </dgm:t>
    </dgm:pt>
    <dgm:pt modelId="{7FD04DEF-64BA-489D-860C-ED5ED0E74601}" type="parTrans" cxnId="{BDC59EFC-13E2-43DA-A527-3FC701BE06E9}">
      <dgm:prSet/>
      <dgm:spPr/>
      <dgm:t>
        <a:bodyPr/>
        <a:lstStyle/>
        <a:p>
          <a:endParaRPr lang="es-MX"/>
        </a:p>
      </dgm:t>
    </dgm:pt>
    <dgm:pt modelId="{ECE05765-9F7B-4B4B-85B5-F1D44EDD7649}" type="sibTrans" cxnId="{BDC59EFC-13E2-43DA-A527-3FC701BE06E9}">
      <dgm:prSet/>
      <dgm:spPr/>
      <dgm:t>
        <a:bodyPr/>
        <a:lstStyle/>
        <a:p>
          <a:endParaRPr lang="es-MX"/>
        </a:p>
      </dgm:t>
    </dgm:pt>
    <dgm:pt modelId="{9AABA236-414A-4BD7-A878-49B2515EF04B}">
      <dgm:prSet phldrT="[Texto]"/>
      <dgm:spPr/>
      <dgm:t>
        <a:bodyPr/>
        <a:lstStyle/>
        <a:p>
          <a:r>
            <a:rPr lang="es-MX" dirty="0" err="1" smtClean="0"/>
            <a:t>Follow</a:t>
          </a:r>
          <a:r>
            <a:rPr lang="es-MX" dirty="0" smtClean="0"/>
            <a:t> </a:t>
          </a:r>
          <a:r>
            <a:rPr lang="es-MX" dirty="0" err="1" smtClean="0"/>
            <a:t>Directions</a:t>
          </a:r>
          <a:r>
            <a:rPr lang="es-MX" dirty="0" smtClean="0"/>
            <a:t> to </a:t>
          </a:r>
          <a:r>
            <a:rPr lang="es-MX" dirty="0" err="1" smtClean="0"/>
            <a:t>solve</a:t>
          </a:r>
          <a:r>
            <a:rPr lang="es-MX" dirty="0" smtClean="0"/>
            <a:t> a </a:t>
          </a:r>
          <a:r>
            <a:rPr lang="es-MX" dirty="0" err="1" smtClean="0"/>
            <a:t>Maths</a:t>
          </a:r>
          <a:r>
            <a:rPr lang="es-MX" dirty="0" smtClean="0"/>
            <a:t> </a:t>
          </a:r>
          <a:r>
            <a:rPr lang="es-MX" dirty="0" err="1" smtClean="0"/>
            <a:t>problem</a:t>
          </a:r>
          <a:endParaRPr lang="es-MX" dirty="0"/>
        </a:p>
      </dgm:t>
    </dgm:pt>
    <dgm:pt modelId="{0D13D7EC-78D6-4209-9438-E3A328AAE8B5}" type="parTrans" cxnId="{E29FFE39-7B56-4319-8160-8D6B2608EC53}">
      <dgm:prSet/>
      <dgm:spPr/>
      <dgm:t>
        <a:bodyPr/>
        <a:lstStyle/>
        <a:p>
          <a:endParaRPr lang="es-MX"/>
        </a:p>
      </dgm:t>
    </dgm:pt>
    <dgm:pt modelId="{9EB15934-DB04-4BCF-BFED-39D9E0A0AF36}" type="sibTrans" cxnId="{E29FFE39-7B56-4319-8160-8D6B2608EC53}">
      <dgm:prSet/>
      <dgm:spPr/>
      <dgm:t>
        <a:bodyPr/>
        <a:lstStyle/>
        <a:p>
          <a:endParaRPr lang="es-MX"/>
        </a:p>
      </dgm:t>
    </dgm:pt>
    <dgm:pt modelId="{1985A223-6ABF-4117-8891-B1F7942B095D}">
      <dgm:prSet phldrT="[Texto]"/>
      <dgm:spPr/>
      <dgm:t>
        <a:bodyPr/>
        <a:lstStyle/>
        <a:p>
          <a:r>
            <a:rPr lang="es-MX" dirty="0" err="1" smtClean="0"/>
            <a:t>Follow</a:t>
          </a:r>
          <a:r>
            <a:rPr lang="es-MX" dirty="0" smtClean="0"/>
            <a:t> </a:t>
          </a:r>
          <a:r>
            <a:rPr lang="es-MX" dirty="0" err="1" smtClean="0"/>
            <a:t>directions</a:t>
          </a:r>
          <a:r>
            <a:rPr lang="es-MX" dirty="0" smtClean="0"/>
            <a:t> to </a:t>
          </a:r>
          <a:r>
            <a:rPr lang="es-MX" dirty="0" err="1" smtClean="0"/>
            <a:t>build</a:t>
          </a:r>
          <a:r>
            <a:rPr lang="es-MX" dirty="0" smtClean="0"/>
            <a:t> a </a:t>
          </a:r>
          <a:r>
            <a:rPr lang="es-MX" dirty="0" err="1" smtClean="0"/>
            <a:t>pyramid</a:t>
          </a:r>
          <a:r>
            <a:rPr lang="es-MX" dirty="0" smtClean="0"/>
            <a:t> in 3D</a:t>
          </a:r>
          <a:endParaRPr lang="es-MX" dirty="0"/>
        </a:p>
      </dgm:t>
    </dgm:pt>
    <dgm:pt modelId="{11C1FB9A-E329-4428-888C-D9CAE6F947B1}" type="parTrans" cxnId="{01651519-5733-4CF3-ACD5-15F65FD1C388}">
      <dgm:prSet/>
      <dgm:spPr/>
      <dgm:t>
        <a:bodyPr/>
        <a:lstStyle/>
        <a:p>
          <a:endParaRPr lang="es-MX"/>
        </a:p>
      </dgm:t>
    </dgm:pt>
    <dgm:pt modelId="{65ACA9A6-8112-4F5F-8711-9815B70A1AD5}" type="sibTrans" cxnId="{01651519-5733-4CF3-ACD5-15F65FD1C388}">
      <dgm:prSet/>
      <dgm:spPr/>
      <dgm:t>
        <a:bodyPr/>
        <a:lstStyle/>
        <a:p>
          <a:endParaRPr lang="es-MX"/>
        </a:p>
      </dgm:t>
    </dgm:pt>
    <dgm:pt modelId="{045B8D1A-9539-428F-883E-E807CE75D61F}">
      <dgm:prSet phldrT="[Texto]"/>
      <dgm:spPr/>
      <dgm:t>
        <a:bodyPr/>
        <a:lstStyle/>
        <a:p>
          <a:r>
            <a:rPr lang="es-MX" dirty="0" smtClean="0"/>
            <a:t>Matemáticas</a:t>
          </a:r>
          <a:endParaRPr lang="es-MX" dirty="0"/>
        </a:p>
      </dgm:t>
    </dgm:pt>
    <dgm:pt modelId="{0A675A05-DF16-4581-B8A7-4A8DF82A3053}" type="parTrans" cxnId="{E0D443DD-3017-423F-B01F-BACD4C1005F7}">
      <dgm:prSet/>
      <dgm:spPr/>
      <dgm:t>
        <a:bodyPr/>
        <a:lstStyle/>
        <a:p>
          <a:endParaRPr lang="es-MX"/>
        </a:p>
      </dgm:t>
    </dgm:pt>
    <dgm:pt modelId="{C32AE15B-5D89-4595-94AA-42A4A0971091}" type="sibTrans" cxnId="{E0D443DD-3017-423F-B01F-BACD4C1005F7}">
      <dgm:prSet/>
      <dgm:spPr/>
      <dgm:t>
        <a:bodyPr/>
        <a:lstStyle/>
        <a:p>
          <a:endParaRPr lang="es-MX"/>
        </a:p>
      </dgm:t>
    </dgm:pt>
    <dgm:pt modelId="{CE3FAB2A-C0B6-4F66-B3B8-E0D7293A165A}">
      <dgm:prSet phldrT="[Texto]"/>
      <dgm:spPr/>
      <dgm:t>
        <a:bodyPr/>
        <a:lstStyle/>
        <a:p>
          <a:r>
            <a:rPr lang="es-MX" dirty="0" smtClean="0"/>
            <a:t>Expresiones algebraicas</a:t>
          </a:r>
          <a:endParaRPr lang="es-MX" dirty="0"/>
        </a:p>
      </dgm:t>
    </dgm:pt>
    <dgm:pt modelId="{400E4E92-CDD9-4C7B-AB64-B66914D86B5D}" type="parTrans" cxnId="{99F82985-F5E4-4067-88E3-F540DD2870F1}">
      <dgm:prSet/>
      <dgm:spPr/>
      <dgm:t>
        <a:bodyPr/>
        <a:lstStyle/>
        <a:p>
          <a:endParaRPr lang="es-MX"/>
        </a:p>
      </dgm:t>
    </dgm:pt>
    <dgm:pt modelId="{934809E9-4D83-437D-929A-F60390C91100}" type="sibTrans" cxnId="{99F82985-F5E4-4067-88E3-F540DD2870F1}">
      <dgm:prSet/>
      <dgm:spPr/>
      <dgm:t>
        <a:bodyPr/>
        <a:lstStyle/>
        <a:p>
          <a:endParaRPr lang="es-MX"/>
        </a:p>
      </dgm:t>
    </dgm:pt>
    <dgm:pt modelId="{1626B6CE-6161-4DF9-8F0F-DE4197561BF9}">
      <dgm:prSet phldrT="[Texto]"/>
      <dgm:spPr/>
      <dgm:t>
        <a:bodyPr/>
        <a:lstStyle/>
        <a:p>
          <a:r>
            <a:rPr lang="es-MX" dirty="0" smtClean="0"/>
            <a:t>Problemas naturales y sociales</a:t>
          </a:r>
          <a:endParaRPr lang="es-MX" dirty="0"/>
        </a:p>
      </dgm:t>
    </dgm:pt>
    <dgm:pt modelId="{C6B9AE07-B564-46BE-A63B-A9AF9E05885A}" type="parTrans" cxnId="{2411D02C-3406-41C7-84E9-DB3C4337DFD1}">
      <dgm:prSet/>
      <dgm:spPr/>
      <dgm:t>
        <a:bodyPr/>
        <a:lstStyle/>
        <a:p>
          <a:endParaRPr lang="es-MX"/>
        </a:p>
      </dgm:t>
    </dgm:pt>
    <dgm:pt modelId="{A1DA9A28-AD9B-4956-9455-512F668DEF71}" type="sibTrans" cxnId="{2411D02C-3406-41C7-84E9-DB3C4337DFD1}">
      <dgm:prSet/>
      <dgm:spPr/>
      <dgm:t>
        <a:bodyPr/>
        <a:lstStyle/>
        <a:p>
          <a:endParaRPr lang="es-MX"/>
        </a:p>
      </dgm:t>
    </dgm:pt>
    <dgm:pt modelId="{EBFEF570-1AD2-4AA8-AFAF-184D71BCA1A4}">
      <dgm:prSet phldrT="[Texto]"/>
      <dgm:spPr/>
      <dgm:t>
        <a:bodyPr/>
        <a:lstStyle/>
        <a:p>
          <a:r>
            <a:rPr lang="es-MX" dirty="0" smtClean="0"/>
            <a:t>Dibujo</a:t>
          </a:r>
          <a:endParaRPr lang="es-MX" dirty="0"/>
        </a:p>
      </dgm:t>
    </dgm:pt>
    <dgm:pt modelId="{96343DBF-778A-4B4E-8FEC-82120352D8AA}" type="parTrans" cxnId="{59FB7896-6C06-4D7E-BAE7-D3F9C498EB0D}">
      <dgm:prSet/>
      <dgm:spPr/>
      <dgm:t>
        <a:bodyPr/>
        <a:lstStyle/>
        <a:p>
          <a:endParaRPr lang="es-MX"/>
        </a:p>
      </dgm:t>
    </dgm:pt>
    <dgm:pt modelId="{2509D3BE-B490-4A56-BA7E-83B91F55AD4B}" type="sibTrans" cxnId="{59FB7896-6C06-4D7E-BAE7-D3F9C498EB0D}">
      <dgm:prSet/>
      <dgm:spPr/>
      <dgm:t>
        <a:bodyPr/>
        <a:lstStyle/>
        <a:p>
          <a:endParaRPr lang="es-MX"/>
        </a:p>
      </dgm:t>
    </dgm:pt>
    <dgm:pt modelId="{EC85ADBE-4BCC-42F0-9E3C-B653F4B81903}">
      <dgm:prSet phldrT="[Texto]"/>
      <dgm:spPr/>
      <dgm:t>
        <a:bodyPr/>
        <a:lstStyle/>
        <a:p>
          <a:r>
            <a:rPr lang="es-MX" dirty="0" smtClean="0"/>
            <a:t>Elaboración de esquemas y diagramas </a:t>
          </a:r>
          <a:endParaRPr lang="es-MX" dirty="0"/>
        </a:p>
      </dgm:t>
    </dgm:pt>
    <dgm:pt modelId="{C7AA25CE-AE1C-4742-AA6B-FCE5EE78695C}" type="parTrans" cxnId="{3A30ED5C-6044-4439-AAE3-06D87E613FBD}">
      <dgm:prSet/>
      <dgm:spPr/>
      <dgm:t>
        <a:bodyPr/>
        <a:lstStyle/>
        <a:p>
          <a:endParaRPr lang="es-MX"/>
        </a:p>
      </dgm:t>
    </dgm:pt>
    <dgm:pt modelId="{421DB80A-83C6-4CC1-BE6C-88BB78A19C18}" type="sibTrans" cxnId="{3A30ED5C-6044-4439-AAE3-06D87E613FBD}">
      <dgm:prSet/>
      <dgm:spPr/>
      <dgm:t>
        <a:bodyPr/>
        <a:lstStyle/>
        <a:p>
          <a:endParaRPr lang="es-MX"/>
        </a:p>
      </dgm:t>
    </dgm:pt>
    <dgm:pt modelId="{81B8B6A3-2E05-49B6-9F5F-770083E4D7AD}">
      <dgm:prSet phldrT="[Texto]"/>
      <dgm:spPr/>
      <dgm:t>
        <a:bodyPr/>
        <a:lstStyle/>
        <a:p>
          <a:r>
            <a:rPr lang="es-MX" dirty="0" smtClean="0"/>
            <a:t>Elaboración de maqueta en 3D</a:t>
          </a:r>
          <a:endParaRPr lang="es-MX" dirty="0"/>
        </a:p>
      </dgm:t>
    </dgm:pt>
    <dgm:pt modelId="{2FDA574A-34A3-4E81-8D8A-161497D19B5D}" type="parTrans" cxnId="{C1742BCB-4845-463B-B445-021577C57770}">
      <dgm:prSet/>
      <dgm:spPr/>
      <dgm:t>
        <a:bodyPr/>
        <a:lstStyle/>
        <a:p>
          <a:endParaRPr lang="es-MX"/>
        </a:p>
      </dgm:t>
    </dgm:pt>
    <dgm:pt modelId="{584A6A99-7A2E-48A4-87BC-5DD16AABB154}" type="sibTrans" cxnId="{C1742BCB-4845-463B-B445-021577C57770}">
      <dgm:prSet/>
      <dgm:spPr/>
      <dgm:t>
        <a:bodyPr/>
        <a:lstStyle/>
        <a:p>
          <a:endParaRPr lang="es-MX"/>
        </a:p>
      </dgm:t>
    </dgm:pt>
    <dgm:pt modelId="{4E26C67C-1FEC-4A15-A9EF-51432F5B489A}" type="pres">
      <dgm:prSet presAssocID="{2002CE9D-26FF-4FF2-A145-1293CA01D3A3}" presName="Name0" presStyleCnt="0">
        <dgm:presLayoutVars>
          <dgm:dir/>
          <dgm:animLvl val="lvl"/>
          <dgm:resizeHandles val="exact"/>
        </dgm:presLayoutVars>
      </dgm:prSet>
      <dgm:spPr/>
      <dgm:t>
        <a:bodyPr/>
        <a:lstStyle/>
        <a:p>
          <a:endParaRPr lang="es-MX"/>
        </a:p>
      </dgm:t>
    </dgm:pt>
    <dgm:pt modelId="{6AD78AC1-2A3C-4085-82C6-ECF960521ED3}" type="pres">
      <dgm:prSet presAssocID="{2002CE9D-26FF-4FF2-A145-1293CA01D3A3}" presName="tSp" presStyleCnt="0"/>
      <dgm:spPr/>
    </dgm:pt>
    <dgm:pt modelId="{6DFFDD3D-AE9D-4356-B606-DDB93AC74220}" type="pres">
      <dgm:prSet presAssocID="{2002CE9D-26FF-4FF2-A145-1293CA01D3A3}" presName="bSp" presStyleCnt="0"/>
      <dgm:spPr/>
    </dgm:pt>
    <dgm:pt modelId="{AC7B7C0D-3DF7-4805-B982-4D03794A0AA5}" type="pres">
      <dgm:prSet presAssocID="{2002CE9D-26FF-4FF2-A145-1293CA01D3A3}" presName="process" presStyleCnt="0"/>
      <dgm:spPr/>
    </dgm:pt>
    <dgm:pt modelId="{5B310849-155E-4D5A-BBC6-23EB7DCF2B1A}" type="pres">
      <dgm:prSet presAssocID="{5ABFAED0-5D38-4E34-9BF7-F6C745E6C1A1}" presName="composite1" presStyleCnt="0"/>
      <dgm:spPr/>
    </dgm:pt>
    <dgm:pt modelId="{07631840-CDA7-4B00-A265-8DBE09D9B6CB}" type="pres">
      <dgm:prSet presAssocID="{5ABFAED0-5D38-4E34-9BF7-F6C745E6C1A1}" presName="dummyNode1" presStyleLbl="node1" presStyleIdx="0" presStyleCnt="3"/>
      <dgm:spPr/>
    </dgm:pt>
    <dgm:pt modelId="{4D1E83D0-2B83-4753-88B5-F026B103FB35}" type="pres">
      <dgm:prSet presAssocID="{5ABFAED0-5D38-4E34-9BF7-F6C745E6C1A1}" presName="childNode1" presStyleLbl="bgAcc1" presStyleIdx="0" presStyleCnt="3">
        <dgm:presLayoutVars>
          <dgm:bulletEnabled val="1"/>
        </dgm:presLayoutVars>
      </dgm:prSet>
      <dgm:spPr/>
      <dgm:t>
        <a:bodyPr/>
        <a:lstStyle/>
        <a:p>
          <a:endParaRPr lang="es-MX"/>
        </a:p>
      </dgm:t>
    </dgm:pt>
    <dgm:pt modelId="{A9E98FF7-B833-4FC2-9A6D-D37E9D45A551}" type="pres">
      <dgm:prSet presAssocID="{5ABFAED0-5D38-4E34-9BF7-F6C745E6C1A1}" presName="childNode1tx" presStyleLbl="bgAcc1" presStyleIdx="0" presStyleCnt="3">
        <dgm:presLayoutVars>
          <dgm:bulletEnabled val="1"/>
        </dgm:presLayoutVars>
      </dgm:prSet>
      <dgm:spPr/>
      <dgm:t>
        <a:bodyPr/>
        <a:lstStyle/>
        <a:p>
          <a:endParaRPr lang="es-MX"/>
        </a:p>
      </dgm:t>
    </dgm:pt>
    <dgm:pt modelId="{00A07808-AEDD-4669-A676-F292FC170950}" type="pres">
      <dgm:prSet presAssocID="{5ABFAED0-5D38-4E34-9BF7-F6C745E6C1A1}" presName="parentNode1" presStyleLbl="node1" presStyleIdx="0" presStyleCnt="3">
        <dgm:presLayoutVars>
          <dgm:chMax val="1"/>
          <dgm:bulletEnabled val="1"/>
        </dgm:presLayoutVars>
      </dgm:prSet>
      <dgm:spPr/>
      <dgm:t>
        <a:bodyPr/>
        <a:lstStyle/>
        <a:p>
          <a:endParaRPr lang="es-MX"/>
        </a:p>
      </dgm:t>
    </dgm:pt>
    <dgm:pt modelId="{B2749A88-5836-427B-875C-FB6682E5DA80}" type="pres">
      <dgm:prSet presAssocID="{5ABFAED0-5D38-4E34-9BF7-F6C745E6C1A1}" presName="connSite1" presStyleCnt="0"/>
      <dgm:spPr/>
    </dgm:pt>
    <dgm:pt modelId="{47EDBAD8-6F61-4646-910E-786E18CD9EA8}" type="pres">
      <dgm:prSet presAssocID="{ECE05765-9F7B-4B4B-85B5-F1D44EDD7649}" presName="Name9" presStyleLbl="sibTrans2D1" presStyleIdx="0" presStyleCnt="2"/>
      <dgm:spPr/>
      <dgm:t>
        <a:bodyPr/>
        <a:lstStyle/>
        <a:p>
          <a:endParaRPr lang="es-MX"/>
        </a:p>
      </dgm:t>
    </dgm:pt>
    <dgm:pt modelId="{0D8F9FB6-857E-4ED4-A5A4-00529BBD2073}" type="pres">
      <dgm:prSet presAssocID="{045B8D1A-9539-428F-883E-E807CE75D61F}" presName="composite2" presStyleCnt="0"/>
      <dgm:spPr/>
    </dgm:pt>
    <dgm:pt modelId="{C46F3156-61DC-41D2-91E3-B73AEE99E3BF}" type="pres">
      <dgm:prSet presAssocID="{045B8D1A-9539-428F-883E-E807CE75D61F}" presName="dummyNode2" presStyleLbl="node1" presStyleIdx="0" presStyleCnt="3"/>
      <dgm:spPr/>
    </dgm:pt>
    <dgm:pt modelId="{B211CB16-E8A0-472B-B9E2-791CF93756E1}" type="pres">
      <dgm:prSet presAssocID="{045B8D1A-9539-428F-883E-E807CE75D61F}" presName="childNode2" presStyleLbl="bgAcc1" presStyleIdx="1" presStyleCnt="3">
        <dgm:presLayoutVars>
          <dgm:bulletEnabled val="1"/>
        </dgm:presLayoutVars>
      </dgm:prSet>
      <dgm:spPr/>
      <dgm:t>
        <a:bodyPr/>
        <a:lstStyle/>
        <a:p>
          <a:endParaRPr lang="es-MX"/>
        </a:p>
      </dgm:t>
    </dgm:pt>
    <dgm:pt modelId="{2F4BD41F-9059-4995-9E68-A359FDD5587A}" type="pres">
      <dgm:prSet presAssocID="{045B8D1A-9539-428F-883E-E807CE75D61F}" presName="childNode2tx" presStyleLbl="bgAcc1" presStyleIdx="1" presStyleCnt="3">
        <dgm:presLayoutVars>
          <dgm:bulletEnabled val="1"/>
        </dgm:presLayoutVars>
      </dgm:prSet>
      <dgm:spPr/>
      <dgm:t>
        <a:bodyPr/>
        <a:lstStyle/>
        <a:p>
          <a:endParaRPr lang="es-MX"/>
        </a:p>
      </dgm:t>
    </dgm:pt>
    <dgm:pt modelId="{386056E1-AF18-4FA3-B6E3-F3ECAA652B5F}" type="pres">
      <dgm:prSet presAssocID="{045B8D1A-9539-428F-883E-E807CE75D61F}" presName="parentNode2" presStyleLbl="node1" presStyleIdx="1" presStyleCnt="3">
        <dgm:presLayoutVars>
          <dgm:chMax val="0"/>
          <dgm:bulletEnabled val="1"/>
        </dgm:presLayoutVars>
      </dgm:prSet>
      <dgm:spPr/>
      <dgm:t>
        <a:bodyPr/>
        <a:lstStyle/>
        <a:p>
          <a:endParaRPr lang="es-MX"/>
        </a:p>
      </dgm:t>
    </dgm:pt>
    <dgm:pt modelId="{C0B0A05D-1086-4EA5-8FD7-27613086D7E3}" type="pres">
      <dgm:prSet presAssocID="{045B8D1A-9539-428F-883E-E807CE75D61F}" presName="connSite2" presStyleCnt="0"/>
      <dgm:spPr/>
    </dgm:pt>
    <dgm:pt modelId="{E2BD9669-070D-477B-99F2-FB7B25E9D38F}" type="pres">
      <dgm:prSet presAssocID="{C32AE15B-5D89-4595-94AA-42A4A0971091}" presName="Name18" presStyleLbl="sibTrans2D1" presStyleIdx="1" presStyleCnt="2"/>
      <dgm:spPr/>
      <dgm:t>
        <a:bodyPr/>
        <a:lstStyle/>
        <a:p>
          <a:endParaRPr lang="es-MX"/>
        </a:p>
      </dgm:t>
    </dgm:pt>
    <dgm:pt modelId="{72110243-A1F8-4C91-94A6-EC18E1B8CDA3}" type="pres">
      <dgm:prSet presAssocID="{EBFEF570-1AD2-4AA8-AFAF-184D71BCA1A4}" presName="composite1" presStyleCnt="0"/>
      <dgm:spPr/>
    </dgm:pt>
    <dgm:pt modelId="{67CDD044-552A-4948-9E0D-1A74A7D501C9}" type="pres">
      <dgm:prSet presAssocID="{EBFEF570-1AD2-4AA8-AFAF-184D71BCA1A4}" presName="dummyNode1" presStyleLbl="node1" presStyleIdx="1" presStyleCnt="3"/>
      <dgm:spPr/>
    </dgm:pt>
    <dgm:pt modelId="{D8EB57C6-296F-49D2-97BA-DBB4D03C47B3}" type="pres">
      <dgm:prSet presAssocID="{EBFEF570-1AD2-4AA8-AFAF-184D71BCA1A4}" presName="childNode1" presStyleLbl="bgAcc1" presStyleIdx="2" presStyleCnt="3">
        <dgm:presLayoutVars>
          <dgm:bulletEnabled val="1"/>
        </dgm:presLayoutVars>
      </dgm:prSet>
      <dgm:spPr/>
      <dgm:t>
        <a:bodyPr/>
        <a:lstStyle/>
        <a:p>
          <a:endParaRPr lang="es-MX"/>
        </a:p>
      </dgm:t>
    </dgm:pt>
    <dgm:pt modelId="{C3269FA6-417A-4CC6-ABAF-E5B40608C8AB}" type="pres">
      <dgm:prSet presAssocID="{EBFEF570-1AD2-4AA8-AFAF-184D71BCA1A4}" presName="childNode1tx" presStyleLbl="bgAcc1" presStyleIdx="2" presStyleCnt="3">
        <dgm:presLayoutVars>
          <dgm:bulletEnabled val="1"/>
        </dgm:presLayoutVars>
      </dgm:prSet>
      <dgm:spPr/>
      <dgm:t>
        <a:bodyPr/>
        <a:lstStyle/>
        <a:p>
          <a:endParaRPr lang="es-MX"/>
        </a:p>
      </dgm:t>
    </dgm:pt>
    <dgm:pt modelId="{03617C48-82F4-434B-9DCB-88F585332BE0}" type="pres">
      <dgm:prSet presAssocID="{EBFEF570-1AD2-4AA8-AFAF-184D71BCA1A4}" presName="parentNode1" presStyleLbl="node1" presStyleIdx="2" presStyleCnt="3">
        <dgm:presLayoutVars>
          <dgm:chMax val="1"/>
          <dgm:bulletEnabled val="1"/>
        </dgm:presLayoutVars>
      </dgm:prSet>
      <dgm:spPr/>
      <dgm:t>
        <a:bodyPr/>
        <a:lstStyle/>
        <a:p>
          <a:endParaRPr lang="es-MX"/>
        </a:p>
      </dgm:t>
    </dgm:pt>
    <dgm:pt modelId="{FE137AD4-7CB0-42F6-9420-43C88214F7D3}" type="pres">
      <dgm:prSet presAssocID="{EBFEF570-1AD2-4AA8-AFAF-184D71BCA1A4}" presName="connSite1" presStyleCnt="0"/>
      <dgm:spPr/>
    </dgm:pt>
  </dgm:ptLst>
  <dgm:cxnLst>
    <dgm:cxn modelId="{E2A68232-29FD-486C-9162-9E382F7863D3}" type="presOf" srcId="{CE3FAB2A-C0B6-4F66-B3B8-E0D7293A165A}" destId="{B211CB16-E8A0-472B-B9E2-791CF93756E1}" srcOrd="0" destOrd="0" presId="urn:microsoft.com/office/officeart/2005/8/layout/hProcess4"/>
    <dgm:cxn modelId="{9E93E2D1-0D5E-40CE-9FFD-4218A661B171}" type="presOf" srcId="{ECE05765-9F7B-4B4B-85B5-F1D44EDD7649}" destId="{47EDBAD8-6F61-4646-910E-786E18CD9EA8}" srcOrd="0" destOrd="0" presId="urn:microsoft.com/office/officeart/2005/8/layout/hProcess4"/>
    <dgm:cxn modelId="{59FB7896-6C06-4D7E-BAE7-D3F9C498EB0D}" srcId="{2002CE9D-26FF-4FF2-A145-1293CA01D3A3}" destId="{EBFEF570-1AD2-4AA8-AFAF-184D71BCA1A4}" srcOrd="2" destOrd="0" parTransId="{96343DBF-778A-4B4E-8FEC-82120352D8AA}" sibTransId="{2509D3BE-B490-4A56-BA7E-83B91F55AD4B}"/>
    <dgm:cxn modelId="{01651519-5733-4CF3-ACD5-15F65FD1C388}" srcId="{5ABFAED0-5D38-4E34-9BF7-F6C745E6C1A1}" destId="{1985A223-6ABF-4117-8891-B1F7942B095D}" srcOrd="1" destOrd="0" parTransId="{11C1FB9A-E329-4428-888C-D9CAE6F947B1}" sibTransId="{65ACA9A6-8112-4F5F-8711-9815B70A1AD5}"/>
    <dgm:cxn modelId="{211C5452-97D5-4C2E-82E3-094C4131D8E5}" type="presOf" srcId="{2002CE9D-26FF-4FF2-A145-1293CA01D3A3}" destId="{4E26C67C-1FEC-4A15-A9EF-51432F5B489A}" srcOrd="0" destOrd="0" presId="urn:microsoft.com/office/officeart/2005/8/layout/hProcess4"/>
    <dgm:cxn modelId="{99F82985-F5E4-4067-88E3-F540DD2870F1}" srcId="{045B8D1A-9539-428F-883E-E807CE75D61F}" destId="{CE3FAB2A-C0B6-4F66-B3B8-E0D7293A165A}" srcOrd="0" destOrd="0" parTransId="{400E4E92-CDD9-4C7B-AB64-B66914D86B5D}" sibTransId="{934809E9-4D83-437D-929A-F60390C91100}"/>
    <dgm:cxn modelId="{E19B501C-9749-413F-A4CD-696B6ADE9887}" type="presOf" srcId="{045B8D1A-9539-428F-883E-E807CE75D61F}" destId="{386056E1-AF18-4FA3-B6E3-F3ECAA652B5F}" srcOrd="0" destOrd="0" presId="urn:microsoft.com/office/officeart/2005/8/layout/hProcess4"/>
    <dgm:cxn modelId="{C6EF4570-7373-4CCA-B015-229B0C6CECE7}" type="presOf" srcId="{5ABFAED0-5D38-4E34-9BF7-F6C745E6C1A1}" destId="{00A07808-AEDD-4669-A676-F292FC170950}" srcOrd="0" destOrd="0" presId="urn:microsoft.com/office/officeart/2005/8/layout/hProcess4"/>
    <dgm:cxn modelId="{A38926E8-BEF4-4B21-B519-B950BFE9A8E4}" type="presOf" srcId="{81B8B6A3-2E05-49B6-9F5F-770083E4D7AD}" destId="{D8EB57C6-296F-49D2-97BA-DBB4D03C47B3}" srcOrd="0" destOrd="1" presId="urn:microsoft.com/office/officeart/2005/8/layout/hProcess4"/>
    <dgm:cxn modelId="{1BFB31CD-8551-4A96-A250-97D2DE8620AC}" type="presOf" srcId="{1626B6CE-6161-4DF9-8F0F-DE4197561BF9}" destId="{2F4BD41F-9059-4995-9E68-A359FDD5587A}" srcOrd="1" destOrd="1" presId="urn:microsoft.com/office/officeart/2005/8/layout/hProcess4"/>
    <dgm:cxn modelId="{3A30ED5C-6044-4439-AAE3-06D87E613FBD}" srcId="{EBFEF570-1AD2-4AA8-AFAF-184D71BCA1A4}" destId="{EC85ADBE-4BCC-42F0-9E3C-B653F4B81903}" srcOrd="0" destOrd="0" parTransId="{C7AA25CE-AE1C-4742-AA6B-FCE5EE78695C}" sibTransId="{421DB80A-83C6-4CC1-BE6C-88BB78A19C18}"/>
    <dgm:cxn modelId="{5FF45BE9-039D-4BED-A10D-43DC0B4A6DA3}" type="presOf" srcId="{9AABA236-414A-4BD7-A878-49B2515EF04B}" destId="{A9E98FF7-B833-4FC2-9A6D-D37E9D45A551}" srcOrd="1" destOrd="0" presId="urn:microsoft.com/office/officeart/2005/8/layout/hProcess4"/>
    <dgm:cxn modelId="{76756083-984F-4023-A396-2A5596A9D56F}" type="presOf" srcId="{C32AE15B-5D89-4595-94AA-42A4A0971091}" destId="{E2BD9669-070D-477B-99F2-FB7B25E9D38F}" srcOrd="0" destOrd="0" presId="urn:microsoft.com/office/officeart/2005/8/layout/hProcess4"/>
    <dgm:cxn modelId="{C1742BCB-4845-463B-B445-021577C57770}" srcId="{EBFEF570-1AD2-4AA8-AFAF-184D71BCA1A4}" destId="{81B8B6A3-2E05-49B6-9F5F-770083E4D7AD}" srcOrd="1" destOrd="0" parTransId="{2FDA574A-34A3-4E81-8D8A-161497D19B5D}" sibTransId="{584A6A99-7A2E-48A4-87BC-5DD16AABB154}"/>
    <dgm:cxn modelId="{D0D45EC3-9E08-426E-A338-7961E65C73BB}" type="presOf" srcId="{EC85ADBE-4BCC-42F0-9E3C-B653F4B81903}" destId="{D8EB57C6-296F-49D2-97BA-DBB4D03C47B3}" srcOrd="0" destOrd="0" presId="urn:microsoft.com/office/officeart/2005/8/layout/hProcess4"/>
    <dgm:cxn modelId="{E9AB8022-6121-4C99-8B53-00A51D2E8F96}" type="presOf" srcId="{EC85ADBE-4BCC-42F0-9E3C-B653F4B81903}" destId="{C3269FA6-417A-4CC6-ABAF-E5B40608C8AB}" srcOrd="1" destOrd="0" presId="urn:microsoft.com/office/officeart/2005/8/layout/hProcess4"/>
    <dgm:cxn modelId="{E0D443DD-3017-423F-B01F-BACD4C1005F7}" srcId="{2002CE9D-26FF-4FF2-A145-1293CA01D3A3}" destId="{045B8D1A-9539-428F-883E-E807CE75D61F}" srcOrd="1" destOrd="0" parTransId="{0A675A05-DF16-4581-B8A7-4A8DF82A3053}" sibTransId="{C32AE15B-5D89-4595-94AA-42A4A0971091}"/>
    <dgm:cxn modelId="{DDFA9DF7-5E59-4CC1-AA4A-DA5D8933582D}" type="presOf" srcId="{9AABA236-414A-4BD7-A878-49B2515EF04B}" destId="{4D1E83D0-2B83-4753-88B5-F026B103FB35}" srcOrd="0" destOrd="0" presId="urn:microsoft.com/office/officeart/2005/8/layout/hProcess4"/>
    <dgm:cxn modelId="{2411D02C-3406-41C7-84E9-DB3C4337DFD1}" srcId="{045B8D1A-9539-428F-883E-E807CE75D61F}" destId="{1626B6CE-6161-4DF9-8F0F-DE4197561BF9}" srcOrd="1" destOrd="0" parTransId="{C6B9AE07-B564-46BE-A63B-A9AF9E05885A}" sibTransId="{A1DA9A28-AD9B-4956-9455-512F668DEF71}"/>
    <dgm:cxn modelId="{3BEEEA35-BAD6-4A81-B185-0D1A6F074E8B}" type="presOf" srcId="{CE3FAB2A-C0B6-4F66-B3B8-E0D7293A165A}" destId="{2F4BD41F-9059-4995-9E68-A359FDD5587A}" srcOrd="1" destOrd="0" presId="urn:microsoft.com/office/officeart/2005/8/layout/hProcess4"/>
    <dgm:cxn modelId="{4269067D-4720-4654-B4F3-34EF95A88873}" type="presOf" srcId="{1985A223-6ABF-4117-8891-B1F7942B095D}" destId="{A9E98FF7-B833-4FC2-9A6D-D37E9D45A551}" srcOrd="1" destOrd="1" presId="urn:microsoft.com/office/officeart/2005/8/layout/hProcess4"/>
    <dgm:cxn modelId="{F72A5B4F-5066-4720-99D0-19D3EA0BB582}" type="presOf" srcId="{81B8B6A3-2E05-49B6-9F5F-770083E4D7AD}" destId="{C3269FA6-417A-4CC6-ABAF-E5B40608C8AB}" srcOrd="1" destOrd="1" presId="urn:microsoft.com/office/officeart/2005/8/layout/hProcess4"/>
    <dgm:cxn modelId="{D240E84B-BED2-4199-A4F4-E373C6F7AB20}" type="presOf" srcId="{1626B6CE-6161-4DF9-8F0F-DE4197561BF9}" destId="{B211CB16-E8A0-472B-B9E2-791CF93756E1}" srcOrd="0" destOrd="1" presId="urn:microsoft.com/office/officeart/2005/8/layout/hProcess4"/>
    <dgm:cxn modelId="{D1F44E2B-F3AB-4E26-B5DB-40C57C39E28C}" type="presOf" srcId="{1985A223-6ABF-4117-8891-B1F7942B095D}" destId="{4D1E83D0-2B83-4753-88B5-F026B103FB35}" srcOrd="0" destOrd="1" presId="urn:microsoft.com/office/officeart/2005/8/layout/hProcess4"/>
    <dgm:cxn modelId="{927AFFD9-9852-4DCA-8785-4EBE42D34162}" type="presOf" srcId="{EBFEF570-1AD2-4AA8-AFAF-184D71BCA1A4}" destId="{03617C48-82F4-434B-9DCB-88F585332BE0}" srcOrd="0" destOrd="0" presId="urn:microsoft.com/office/officeart/2005/8/layout/hProcess4"/>
    <dgm:cxn modelId="{BDC59EFC-13E2-43DA-A527-3FC701BE06E9}" srcId="{2002CE9D-26FF-4FF2-A145-1293CA01D3A3}" destId="{5ABFAED0-5D38-4E34-9BF7-F6C745E6C1A1}" srcOrd="0" destOrd="0" parTransId="{7FD04DEF-64BA-489D-860C-ED5ED0E74601}" sibTransId="{ECE05765-9F7B-4B4B-85B5-F1D44EDD7649}"/>
    <dgm:cxn modelId="{E29FFE39-7B56-4319-8160-8D6B2608EC53}" srcId="{5ABFAED0-5D38-4E34-9BF7-F6C745E6C1A1}" destId="{9AABA236-414A-4BD7-A878-49B2515EF04B}" srcOrd="0" destOrd="0" parTransId="{0D13D7EC-78D6-4209-9438-E3A328AAE8B5}" sibTransId="{9EB15934-DB04-4BCF-BFED-39D9E0A0AF36}"/>
    <dgm:cxn modelId="{CD4A8B4A-5B10-4724-A709-A753A0B511CE}" type="presParOf" srcId="{4E26C67C-1FEC-4A15-A9EF-51432F5B489A}" destId="{6AD78AC1-2A3C-4085-82C6-ECF960521ED3}" srcOrd="0" destOrd="0" presId="urn:microsoft.com/office/officeart/2005/8/layout/hProcess4"/>
    <dgm:cxn modelId="{5CFACA99-570C-4543-9A55-E2636E751F38}" type="presParOf" srcId="{4E26C67C-1FEC-4A15-A9EF-51432F5B489A}" destId="{6DFFDD3D-AE9D-4356-B606-DDB93AC74220}" srcOrd="1" destOrd="0" presId="urn:microsoft.com/office/officeart/2005/8/layout/hProcess4"/>
    <dgm:cxn modelId="{9765E59B-1126-4B70-AD7D-A7620E582358}" type="presParOf" srcId="{4E26C67C-1FEC-4A15-A9EF-51432F5B489A}" destId="{AC7B7C0D-3DF7-4805-B982-4D03794A0AA5}" srcOrd="2" destOrd="0" presId="urn:microsoft.com/office/officeart/2005/8/layout/hProcess4"/>
    <dgm:cxn modelId="{EB03068A-EB14-46A6-914A-B37FF84465E3}" type="presParOf" srcId="{AC7B7C0D-3DF7-4805-B982-4D03794A0AA5}" destId="{5B310849-155E-4D5A-BBC6-23EB7DCF2B1A}" srcOrd="0" destOrd="0" presId="urn:microsoft.com/office/officeart/2005/8/layout/hProcess4"/>
    <dgm:cxn modelId="{E4041350-2960-4F7F-BB42-D8C8810B082E}" type="presParOf" srcId="{5B310849-155E-4D5A-BBC6-23EB7DCF2B1A}" destId="{07631840-CDA7-4B00-A265-8DBE09D9B6CB}" srcOrd="0" destOrd="0" presId="urn:microsoft.com/office/officeart/2005/8/layout/hProcess4"/>
    <dgm:cxn modelId="{F8E2E358-E9D0-4BAC-AD33-1F28C8106AED}" type="presParOf" srcId="{5B310849-155E-4D5A-BBC6-23EB7DCF2B1A}" destId="{4D1E83D0-2B83-4753-88B5-F026B103FB35}" srcOrd="1" destOrd="0" presId="urn:microsoft.com/office/officeart/2005/8/layout/hProcess4"/>
    <dgm:cxn modelId="{17CB6AC9-95AB-4C4E-9303-74E51744190D}" type="presParOf" srcId="{5B310849-155E-4D5A-BBC6-23EB7DCF2B1A}" destId="{A9E98FF7-B833-4FC2-9A6D-D37E9D45A551}" srcOrd="2" destOrd="0" presId="urn:microsoft.com/office/officeart/2005/8/layout/hProcess4"/>
    <dgm:cxn modelId="{FD13DF63-2C59-4CB9-B09F-0C66CF920317}" type="presParOf" srcId="{5B310849-155E-4D5A-BBC6-23EB7DCF2B1A}" destId="{00A07808-AEDD-4669-A676-F292FC170950}" srcOrd="3" destOrd="0" presId="urn:microsoft.com/office/officeart/2005/8/layout/hProcess4"/>
    <dgm:cxn modelId="{5DD998D1-8713-4019-BBBE-FFCFEBE23F28}" type="presParOf" srcId="{5B310849-155E-4D5A-BBC6-23EB7DCF2B1A}" destId="{B2749A88-5836-427B-875C-FB6682E5DA80}" srcOrd="4" destOrd="0" presId="urn:microsoft.com/office/officeart/2005/8/layout/hProcess4"/>
    <dgm:cxn modelId="{C8DD7B0F-4EDE-42A0-8E08-568C7C3BB22F}" type="presParOf" srcId="{AC7B7C0D-3DF7-4805-B982-4D03794A0AA5}" destId="{47EDBAD8-6F61-4646-910E-786E18CD9EA8}" srcOrd="1" destOrd="0" presId="urn:microsoft.com/office/officeart/2005/8/layout/hProcess4"/>
    <dgm:cxn modelId="{0088EA0B-4993-469C-9089-BE71B1E19945}" type="presParOf" srcId="{AC7B7C0D-3DF7-4805-B982-4D03794A0AA5}" destId="{0D8F9FB6-857E-4ED4-A5A4-00529BBD2073}" srcOrd="2" destOrd="0" presId="urn:microsoft.com/office/officeart/2005/8/layout/hProcess4"/>
    <dgm:cxn modelId="{9E58836C-A251-4AC4-B29D-0EEDA6D3C680}" type="presParOf" srcId="{0D8F9FB6-857E-4ED4-A5A4-00529BBD2073}" destId="{C46F3156-61DC-41D2-91E3-B73AEE99E3BF}" srcOrd="0" destOrd="0" presId="urn:microsoft.com/office/officeart/2005/8/layout/hProcess4"/>
    <dgm:cxn modelId="{8B2ADF7C-FD10-4526-AF62-F8CE22A185DF}" type="presParOf" srcId="{0D8F9FB6-857E-4ED4-A5A4-00529BBD2073}" destId="{B211CB16-E8A0-472B-B9E2-791CF93756E1}" srcOrd="1" destOrd="0" presId="urn:microsoft.com/office/officeart/2005/8/layout/hProcess4"/>
    <dgm:cxn modelId="{8A311943-A9EA-4A11-A876-E8CE5C1A3BB0}" type="presParOf" srcId="{0D8F9FB6-857E-4ED4-A5A4-00529BBD2073}" destId="{2F4BD41F-9059-4995-9E68-A359FDD5587A}" srcOrd="2" destOrd="0" presId="urn:microsoft.com/office/officeart/2005/8/layout/hProcess4"/>
    <dgm:cxn modelId="{DC61DAE0-687E-477F-80F3-4D6445DFB321}" type="presParOf" srcId="{0D8F9FB6-857E-4ED4-A5A4-00529BBD2073}" destId="{386056E1-AF18-4FA3-B6E3-F3ECAA652B5F}" srcOrd="3" destOrd="0" presId="urn:microsoft.com/office/officeart/2005/8/layout/hProcess4"/>
    <dgm:cxn modelId="{D71F1628-EBD3-4CF5-9CC0-97B2F50810AE}" type="presParOf" srcId="{0D8F9FB6-857E-4ED4-A5A4-00529BBD2073}" destId="{C0B0A05D-1086-4EA5-8FD7-27613086D7E3}" srcOrd="4" destOrd="0" presId="urn:microsoft.com/office/officeart/2005/8/layout/hProcess4"/>
    <dgm:cxn modelId="{8A9449F0-BEBA-4C27-8A4B-E23CDE483635}" type="presParOf" srcId="{AC7B7C0D-3DF7-4805-B982-4D03794A0AA5}" destId="{E2BD9669-070D-477B-99F2-FB7B25E9D38F}" srcOrd="3" destOrd="0" presId="urn:microsoft.com/office/officeart/2005/8/layout/hProcess4"/>
    <dgm:cxn modelId="{30D813F1-F58F-439A-A9B3-3FB83FBD465D}" type="presParOf" srcId="{AC7B7C0D-3DF7-4805-B982-4D03794A0AA5}" destId="{72110243-A1F8-4C91-94A6-EC18E1B8CDA3}" srcOrd="4" destOrd="0" presId="urn:microsoft.com/office/officeart/2005/8/layout/hProcess4"/>
    <dgm:cxn modelId="{8242FA42-2DAF-48AF-9E55-92B6F8F934D7}" type="presParOf" srcId="{72110243-A1F8-4C91-94A6-EC18E1B8CDA3}" destId="{67CDD044-552A-4948-9E0D-1A74A7D501C9}" srcOrd="0" destOrd="0" presId="urn:microsoft.com/office/officeart/2005/8/layout/hProcess4"/>
    <dgm:cxn modelId="{4DAB4F6A-A7CD-4F65-8689-666F6C2CBE3A}" type="presParOf" srcId="{72110243-A1F8-4C91-94A6-EC18E1B8CDA3}" destId="{D8EB57C6-296F-49D2-97BA-DBB4D03C47B3}" srcOrd="1" destOrd="0" presId="urn:microsoft.com/office/officeart/2005/8/layout/hProcess4"/>
    <dgm:cxn modelId="{E9A5A10E-BE36-468B-9973-1AD22A7DE596}" type="presParOf" srcId="{72110243-A1F8-4C91-94A6-EC18E1B8CDA3}" destId="{C3269FA6-417A-4CC6-ABAF-E5B40608C8AB}" srcOrd="2" destOrd="0" presId="urn:microsoft.com/office/officeart/2005/8/layout/hProcess4"/>
    <dgm:cxn modelId="{DCE0C6C4-476D-40FE-B837-466F0A387116}" type="presParOf" srcId="{72110243-A1F8-4C91-94A6-EC18E1B8CDA3}" destId="{03617C48-82F4-434B-9DCB-88F585332BE0}" srcOrd="3" destOrd="0" presId="urn:microsoft.com/office/officeart/2005/8/layout/hProcess4"/>
    <dgm:cxn modelId="{0E835BA1-4F63-42AE-A0E5-E3A36F11A3D0}" type="presParOf" srcId="{72110243-A1F8-4C91-94A6-EC18E1B8CDA3}" destId="{FE137AD4-7CB0-42F6-9420-43C88214F7D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99092760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09342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8141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36705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22298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13105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49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76932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07110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65475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6"/>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sp>
        <p:nvSpPr>
          <p:cNvPr id="11" name="Shape 11"/>
          <p:cNvSpPr/>
          <p:nvPr/>
        </p:nvSpPr>
        <p:spPr>
          <a:xfrm rot="10800000">
            <a:off x="6537563"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cxnSp>
        <p:nvCxnSpPr>
          <p:cNvPr id="12" name="Shape 12"/>
          <p:cNvCxnSpPr/>
          <p:nvPr/>
        </p:nvCxnSpPr>
        <p:spPr>
          <a:xfrm>
            <a:off x="4359602" y="2817464"/>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2" y="1188925"/>
            <a:ext cx="5783400" cy="1457400"/>
          </a:xfrm>
          <a:prstGeom prst="rect">
            <a:avLst/>
          </a:prstGeom>
        </p:spPr>
        <p:txBody>
          <a:bodyPr wrap="square"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2" y="3049450"/>
            <a:ext cx="5783400" cy="9090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wrap="square"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2" y="2817464"/>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wrap="square"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3" y="1260284"/>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3" y="1260284"/>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7"/>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wrap="square"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wrap="square"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wrap="square"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1"/>
              </a:buClr>
              <a:buSzPct val="100000"/>
              <a:buFont typeface="Roboto"/>
              <a:buChar char="●"/>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s" sz="1000">
                <a:solidFill>
                  <a:schemeClr val="dk1"/>
                </a:solidFill>
                <a:latin typeface="Roboto"/>
                <a:ea typeface="Roboto"/>
                <a:cs typeface="Roboto"/>
                <a:sym typeface="Roboto"/>
              </a:rPr>
              <a:t>‹Nº›</a:t>
            </a:fld>
            <a:endParaRPr lang="es"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623400" y="1199650"/>
            <a:ext cx="8520600" cy="1175700"/>
          </a:xfrm>
          <a:prstGeom prst="rect">
            <a:avLst/>
          </a:prstGeom>
        </p:spPr>
        <p:txBody>
          <a:bodyPr wrap="square" lIns="91425" tIns="91425" rIns="91425" bIns="91425" anchor="b" anchorCtr="0">
            <a:noAutofit/>
          </a:bodyPr>
          <a:lstStyle/>
          <a:p>
            <a:pPr lvl="0" rtl="0">
              <a:spcBef>
                <a:spcPts val="0"/>
              </a:spcBef>
              <a:buNone/>
            </a:pPr>
            <a:r>
              <a:rPr lang="es" sz="3600"/>
              <a:t>Preparatoria La Salle del Pedregal </a:t>
            </a:r>
          </a:p>
        </p:txBody>
      </p:sp>
      <p:sp>
        <p:nvSpPr>
          <p:cNvPr id="64" name="Shape 64"/>
          <p:cNvSpPr txBox="1">
            <a:spLocks noGrp="1"/>
          </p:cNvSpPr>
          <p:nvPr>
            <p:ph type="subTitle" idx="1"/>
          </p:nvPr>
        </p:nvSpPr>
        <p:spPr>
          <a:xfrm>
            <a:off x="380325" y="3571800"/>
            <a:ext cx="8520600" cy="792600"/>
          </a:xfrm>
          <a:prstGeom prst="rect">
            <a:avLst/>
          </a:prstGeom>
        </p:spPr>
        <p:txBody>
          <a:bodyPr wrap="square" lIns="91425" tIns="91425" rIns="91425" bIns="91425" anchor="t" anchorCtr="0">
            <a:noAutofit/>
          </a:bodyPr>
          <a:lstStyle/>
          <a:p>
            <a:pPr lvl="0">
              <a:spcBef>
                <a:spcPts val="0"/>
              </a:spcBef>
              <a:buClr>
                <a:schemeClr val="dk1"/>
              </a:buClr>
              <a:buSzPct val="30555"/>
              <a:buFont typeface="Arial"/>
              <a:buNone/>
            </a:pPr>
            <a:r>
              <a:rPr lang="es" sz="3600" dirty="0" smtClean="0">
                <a:solidFill>
                  <a:schemeClr val="dk1"/>
                </a:solidFill>
              </a:rPr>
              <a:t>Construcción de Silo Geométrico Multicultural </a:t>
            </a:r>
            <a:endParaRPr dirty="0"/>
          </a:p>
        </p:txBody>
      </p:sp>
      <p:pic>
        <p:nvPicPr>
          <p:cNvPr id="65" name="Shape 65"/>
          <p:cNvPicPr preferRelativeResize="0"/>
          <p:nvPr/>
        </p:nvPicPr>
        <p:blipFill>
          <a:blip r:embed="rId3">
            <a:alphaModFix/>
          </a:blip>
          <a:stretch>
            <a:fillRect/>
          </a:stretch>
        </p:blipFill>
        <p:spPr>
          <a:xfrm>
            <a:off x="0" y="10"/>
            <a:ext cx="9144002" cy="1504430"/>
          </a:xfrm>
          <a:prstGeom prst="rect">
            <a:avLst/>
          </a:prstGeom>
          <a:noFill/>
          <a:ln>
            <a:noFill/>
          </a:ln>
        </p:spPr>
      </p:pic>
      <p:pic>
        <p:nvPicPr>
          <p:cNvPr id="66" name="Shape 66"/>
          <p:cNvPicPr preferRelativeResize="0"/>
          <p:nvPr/>
        </p:nvPicPr>
        <p:blipFill>
          <a:blip r:embed="rId4">
            <a:alphaModFix/>
          </a:blip>
          <a:stretch>
            <a:fillRect/>
          </a:stretch>
        </p:blipFill>
        <p:spPr>
          <a:xfrm>
            <a:off x="4180044" y="2385725"/>
            <a:ext cx="1073677" cy="11757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78" y="1144124"/>
            <a:ext cx="8669865" cy="3856853"/>
          </a:xfrm>
          <a:prstGeom prst="rect">
            <a:avLst/>
          </a:prstGeom>
        </p:spPr>
      </p:pic>
      <p:sp>
        <p:nvSpPr>
          <p:cNvPr id="7" name="Título 6"/>
          <p:cNvSpPr>
            <a:spLocks noGrp="1"/>
          </p:cNvSpPr>
          <p:nvPr>
            <p:ph type="title"/>
          </p:nvPr>
        </p:nvSpPr>
        <p:spPr/>
        <p:txBody>
          <a:bodyPr/>
          <a:lstStyle/>
          <a:p>
            <a:r>
              <a:rPr lang="es-MX" dirty="0" smtClean="0"/>
              <a:t>Proceso de indagación</a:t>
            </a:r>
            <a:endParaRPr lang="es-MX" dirty="0"/>
          </a:p>
        </p:txBody>
      </p:sp>
    </p:spTree>
    <p:extLst>
      <p:ext uri="{BB962C8B-B14F-4D97-AF65-F5344CB8AC3E}">
        <p14:creationId xmlns:p14="http://schemas.microsoft.com/office/powerpoint/2010/main" val="343886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056" y="1096237"/>
            <a:ext cx="7857067" cy="3803141"/>
          </a:xfrm>
          <a:prstGeom prst="rect">
            <a:avLst/>
          </a:prstGeom>
        </p:spPr>
      </p:pic>
      <p:sp>
        <p:nvSpPr>
          <p:cNvPr id="4" name="Título 3"/>
          <p:cNvSpPr>
            <a:spLocks noGrp="1"/>
          </p:cNvSpPr>
          <p:nvPr>
            <p:ph type="title"/>
          </p:nvPr>
        </p:nvSpPr>
        <p:spPr/>
        <p:txBody>
          <a:bodyPr/>
          <a:lstStyle/>
          <a:p>
            <a:r>
              <a:rPr lang="es-MX" dirty="0" smtClean="0"/>
              <a:t>Preguntas Esenciales</a:t>
            </a:r>
            <a:endParaRPr lang="es-MX" dirty="0"/>
          </a:p>
        </p:txBody>
      </p:sp>
    </p:spTree>
    <p:extLst>
      <p:ext uri="{BB962C8B-B14F-4D97-AF65-F5344CB8AC3E}">
        <p14:creationId xmlns:p14="http://schemas.microsoft.com/office/powerpoint/2010/main" val="369810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E.I.P</a:t>
            </a:r>
            <a:r>
              <a:rPr lang="es-MX" dirty="0"/>
              <a:t>. </a:t>
            </a:r>
            <a:r>
              <a:rPr lang="es-MX" dirty="0" smtClean="0"/>
              <a:t>General </a:t>
            </a:r>
            <a:endParaRPr lang="es-MX" dirty="0"/>
          </a:p>
        </p:txBody>
      </p:sp>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853" y="1144125"/>
            <a:ext cx="6656294" cy="3653654"/>
          </a:xfrm>
          <a:prstGeom prst="rect">
            <a:avLst/>
          </a:prstGeom>
        </p:spPr>
      </p:pic>
    </p:spTree>
    <p:extLst>
      <p:ext uri="{BB962C8B-B14F-4D97-AF65-F5344CB8AC3E}">
        <p14:creationId xmlns:p14="http://schemas.microsoft.com/office/powerpoint/2010/main" val="1551019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853" y="1241778"/>
            <a:ext cx="6656294" cy="3635022"/>
          </a:xfrm>
          <a:prstGeom prst="rect">
            <a:avLst/>
          </a:prstGeom>
        </p:spPr>
      </p:pic>
    </p:spTree>
    <p:extLst>
      <p:ext uri="{BB962C8B-B14F-4D97-AF65-F5344CB8AC3E}">
        <p14:creationId xmlns:p14="http://schemas.microsoft.com/office/powerpoint/2010/main" val="1213636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853" y="1144124"/>
            <a:ext cx="6656294" cy="3845565"/>
          </a:xfrm>
          <a:prstGeom prst="rect">
            <a:avLst/>
          </a:prstGeom>
        </p:spPr>
      </p:pic>
    </p:spTree>
    <p:extLst>
      <p:ext uri="{BB962C8B-B14F-4D97-AF65-F5344CB8AC3E}">
        <p14:creationId xmlns:p14="http://schemas.microsoft.com/office/powerpoint/2010/main" val="419968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853" y="1121547"/>
            <a:ext cx="6656294" cy="3834276"/>
          </a:xfrm>
          <a:prstGeom prst="rect">
            <a:avLst/>
          </a:prstGeom>
        </p:spPr>
      </p:pic>
    </p:spTree>
    <p:extLst>
      <p:ext uri="{BB962C8B-B14F-4D97-AF65-F5344CB8AC3E}">
        <p14:creationId xmlns:p14="http://schemas.microsoft.com/office/powerpoint/2010/main" val="3028029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853" y="801075"/>
            <a:ext cx="6656294" cy="3999375"/>
          </a:xfrm>
          <a:prstGeom prst="rect">
            <a:avLst/>
          </a:prstGeom>
        </p:spPr>
      </p:pic>
    </p:spTree>
    <p:extLst>
      <p:ext uri="{BB962C8B-B14F-4D97-AF65-F5344CB8AC3E}">
        <p14:creationId xmlns:p14="http://schemas.microsoft.com/office/powerpoint/2010/main" val="3698103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853" y="722488"/>
            <a:ext cx="6656294" cy="4120445"/>
          </a:xfrm>
          <a:prstGeom prst="rect">
            <a:avLst/>
          </a:prstGeom>
        </p:spPr>
      </p:pic>
    </p:spTree>
    <p:extLst>
      <p:ext uri="{BB962C8B-B14F-4D97-AF65-F5344CB8AC3E}">
        <p14:creationId xmlns:p14="http://schemas.microsoft.com/office/powerpoint/2010/main" val="2085367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853" y="1144125"/>
            <a:ext cx="6656294" cy="3777832"/>
          </a:xfrm>
          <a:prstGeom prst="rect">
            <a:avLst/>
          </a:prstGeom>
        </p:spPr>
      </p:pic>
    </p:spTree>
    <p:extLst>
      <p:ext uri="{BB962C8B-B14F-4D97-AF65-F5344CB8AC3E}">
        <p14:creationId xmlns:p14="http://schemas.microsoft.com/office/powerpoint/2010/main" val="2730982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853" y="1144125"/>
            <a:ext cx="6656294" cy="3788833"/>
          </a:xfrm>
          <a:prstGeom prst="rect">
            <a:avLst/>
          </a:prstGeom>
        </p:spPr>
      </p:pic>
    </p:spTree>
    <p:extLst>
      <p:ext uri="{BB962C8B-B14F-4D97-AF65-F5344CB8AC3E}">
        <p14:creationId xmlns:p14="http://schemas.microsoft.com/office/powerpoint/2010/main" val="364135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s"/>
              <a:t>Profesores y Materias </a:t>
            </a:r>
          </a:p>
        </p:txBody>
      </p:sp>
      <p:sp>
        <p:nvSpPr>
          <p:cNvPr id="72" name="Shape 72"/>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a:buNone/>
            </a:pPr>
            <a:r>
              <a:rPr lang="es-MX" dirty="0"/>
              <a:t>Matemáticas: Javier Gutiérrez Flores</a:t>
            </a:r>
          </a:p>
          <a:p>
            <a:pPr lvl="0">
              <a:buNone/>
            </a:pPr>
            <a:r>
              <a:rPr lang="es-MX" dirty="0"/>
              <a:t>Ingles: Berenice Aguilar </a:t>
            </a:r>
            <a:r>
              <a:rPr lang="es-MX" dirty="0" smtClean="0"/>
              <a:t>Vázquez</a:t>
            </a:r>
            <a:endParaRPr lang="es-MX" dirty="0"/>
          </a:p>
          <a:p>
            <a:pPr lvl="0">
              <a:buNone/>
            </a:pPr>
            <a:r>
              <a:rPr lang="es-MX" dirty="0"/>
              <a:t>Dibujo: Homero </a:t>
            </a:r>
            <a:r>
              <a:rPr lang="es-MX" dirty="0" err="1" smtClean="0"/>
              <a:t>Santamarina</a:t>
            </a:r>
            <a:r>
              <a:rPr lang="es-MX" dirty="0" smtClean="0"/>
              <a:t> Padilla</a:t>
            </a:r>
            <a:endParaRPr lang="es-MX" dirty="0"/>
          </a:p>
          <a:p>
            <a:pPr lvl="0">
              <a:spcBef>
                <a:spcPts val="0"/>
              </a:spcBef>
              <a:buNone/>
            </a:pP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853" y="1144125"/>
            <a:ext cx="6656294" cy="3732389"/>
          </a:xfrm>
          <a:prstGeom prst="rect">
            <a:avLst/>
          </a:prstGeom>
        </p:spPr>
      </p:pic>
    </p:spTree>
    <p:extLst>
      <p:ext uri="{BB962C8B-B14F-4D97-AF65-F5344CB8AC3E}">
        <p14:creationId xmlns:p14="http://schemas.microsoft.com/office/powerpoint/2010/main" val="2924791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853" y="940924"/>
            <a:ext cx="6656294" cy="3999375"/>
          </a:xfrm>
          <a:prstGeom prst="rect">
            <a:avLst/>
          </a:prstGeom>
        </p:spPr>
      </p:pic>
    </p:spTree>
    <p:extLst>
      <p:ext uri="{BB962C8B-B14F-4D97-AF65-F5344CB8AC3E}">
        <p14:creationId xmlns:p14="http://schemas.microsoft.com/office/powerpoint/2010/main" val="3093171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853" y="643465"/>
            <a:ext cx="6656294" cy="4217811"/>
          </a:xfrm>
          <a:prstGeom prst="rect">
            <a:avLst/>
          </a:prstGeom>
        </p:spPr>
      </p:pic>
    </p:spTree>
    <p:extLst>
      <p:ext uri="{BB962C8B-B14F-4D97-AF65-F5344CB8AC3E}">
        <p14:creationId xmlns:p14="http://schemas.microsoft.com/office/powerpoint/2010/main" val="335310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853" y="936978"/>
            <a:ext cx="6656294" cy="3951111"/>
          </a:xfrm>
          <a:prstGeom prst="rect">
            <a:avLst/>
          </a:prstGeom>
        </p:spPr>
      </p:pic>
    </p:spTree>
    <p:extLst>
      <p:ext uri="{BB962C8B-B14F-4D97-AF65-F5344CB8AC3E}">
        <p14:creationId xmlns:p14="http://schemas.microsoft.com/office/powerpoint/2010/main" val="3533208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A.M.E RESUMEN</a:t>
            </a:r>
            <a:endParaRPr lang="es-MX"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853" y="1144124"/>
            <a:ext cx="6656294" cy="3744399"/>
          </a:xfrm>
          <a:prstGeom prst="rect">
            <a:avLst/>
          </a:prstGeom>
        </p:spPr>
      </p:pic>
    </p:spTree>
    <p:extLst>
      <p:ext uri="{BB962C8B-B14F-4D97-AF65-F5344CB8AC3E}">
        <p14:creationId xmlns:p14="http://schemas.microsoft.com/office/powerpoint/2010/main" val="3914119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119" y="632178"/>
            <a:ext cx="6656294" cy="4278489"/>
          </a:xfrm>
          <a:prstGeom prst="rect">
            <a:avLst/>
          </a:prstGeom>
        </p:spPr>
      </p:pic>
    </p:spTree>
    <p:extLst>
      <p:ext uri="{BB962C8B-B14F-4D97-AF65-F5344CB8AC3E}">
        <p14:creationId xmlns:p14="http://schemas.microsoft.com/office/powerpoint/2010/main" val="4239989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808" y="666044"/>
            <a:ext cx="6656294" cy="4003322"/>
          </a:xfrm>
          <a:prstGeom prst="rect">
            <a:avLst/>
          </a:prstGeom>
        </p:spPr>
      </p:pic>
    </p:spTree>
    <p:extLst>
      <p:ext uri="{BB962C8B-B14F-4D97-AF65-F5344CB8AC3E}">
        <p14:creationId xmlns:p14="http://schemas.microsoft.com/office/powerpoint/2010/main" val="1936237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Elaboración de </a:t>
            </a:r>
            <a:r>
              <a:rPr lang="es-MX" dirty="0" smtClean="0"/>
              <a:t>Proyecto</a:t>
            </a:r>
            <a:endParaRPr lang="es-MX" dirty="0"/>
          </a:p>
        </p:txBody>
      </p:sp>
      <p:sp>
        <p:nvSpPr>
          <p:cNvPr id="7" name="Rectángulo 6"/>
          <p:cNvSpPr/>
          <p:nvPr/>
        </p:nvSpPr>
        <p:spPr>
          <a:xfrm>
            <a:off x="112889" y="1310705"/>
            <a:ext cx="9031111" cy="3036729"/>
          </a:xfrm>
          <a:prstGeom prst="rect">
            <a:avLst/>
          </a:prstGeom>
        </p:spPr>
        <p:txBody>
          <a:bodyPr wrap="square">
            <a:spAutoFit/>
          </a:bodyPr>
          <a:lstStyle/>
          <a:p>
            <a:pPr algn="ctr"/>
            <a:r>
              <a:rPr lang="es-ES" sz="4800" b="1" dirty="0">
                <a:solidFill>
                  <a:schemeClr val="tx1"/>
                </a:solidFill>
                <a:latin typeface="Constantia" panose="02030602050306030303" pitchFamily="18" charset="0"/>
                <a:ea typeface="Constantia" panose="02030602050306030303" pitchFamily="18" charset="0"/>
                <a:cs typeface="Browallia New" panose="020B0604020202020204" pitchFamily="34" charset="-34"/>
              </a:rPr>
              <a:t>Modelo de Silo Geométrico Multicultural</a:t>
            </a:r>
            <a:endParaRPr lang="es-MX" dirty="0">
              <a:solidFill>
                <a:schemeClr val="tx1"/>
              </a:solidFill>
              <a:latin typeface="Constantia" panose="02030602050306030303" pitchFamily="18" charset="0"/>
              <a:ea typeface="Constantia" panose="02030602050306030303" pitchFamily="18" charset="0"/>
              <a:cs typeface="Browallia New" panose="020B0604020202020204" pitchFamily="34" charset="-34"/>
            </a:endParaRPr>
          </a:p>
          <a:p>
            <a:pPr algn="ctr">
              <a:lnSpc>
                <a:spcPct val="110000"/>
              </a:lnSpc>
              <a:spcBef>
                <a:spcPts val="600"/>
              </a:spcBef>
              <a:spcAft>
                <a:spcPts val="1000"/>
              </a:spcAft>
            </a:pPr>
            <a:r>
              <a:rPr lang="es-MX" sz="2800" dirty="0">
                <a:solidFill>
                  <a:schemeClr val="tx1"/>
                </a:solidFill>
                <a:latin typeface="Constantia" panose="02030602050306030303" pitchFamily="18" charset="0"/>
                <a:ea typeface="Constantia" panose="02030602050306030303" pitchFamily="18" charset="0"/>
                <a:cs typeface="Browallia New" panose="020B0604020202020204" pitchFamily="34" charset="-34"/>
              </a:rPr>
              <a:t>Proyecto: Ingles, Matemáticas, Dibujo.</a:t>
            </a:r>
            <a:endParaRPr lang="es-MX" dirty="0">
              <a:solidFill>
                <a:schemeClr val="tx1"/>
              </a:solidFill>
              <a:latin typeface="Constantia" panose="02030602050306030303" pitchFamily="18" charset="0"/>
              <a:ea typeface="Constantia" panose="02030602050306030303" pitchFamily="18" charset="0"/>
              <a:cs typeface="Browallia New" panose="020B0604020202020204" pitchFamily="34" charset="-34"/>
            </a:endParaRPr>
          </a:p>
          <a:p>
            <a:pPr>
              <a:lnSpc>
                <a:spcPct val="110000"/>
              </a:lnSpc>
            </a:pPr>
            <a:r>
              <a:rPr lang="es-ES" dirty="0">
                <a:solidFill>
                  <a:schemeClr val="tx1"/>
                </a:solidFill>
                <a:latin typeface="Constantia" panose="02030602050306030303" pitchFamily="18" charset="0"/>
                <a:ea typeface="Constantia" panose="02030602050306030303" pitchFamily="18" charset="0"/>
                <a:cs typeface="Browallia New" panose="020B0604020202020204" pitchFamily="34" charset="-34"/>
              </a:rPr>
              <a:t> Berenice Aguilar Vázquez, Javier Gutiérrez Flores, Homero Santamaría Padilla || Enero de 2018</a:t>
            </a:r>
            <a:endParaRPr lang="es-MX" dirty="0">
              <a:solidFill>
                <a:schemeClr val="tx1"/>
              </a:solidFill>
              <a:latin typeface="Constantia" panose="02030602050306030303" pitchFamily="18" charset="0"/>
              <a:ea typeface="Constantia" panose="02030602050306030303" pitchFamily="18" charset="0"/>
              <a:cs typeface="Browallia New" panose="020B0604020202020204" pitchFamily="34" charset="-34"/>
            </a:endParaRPr>
          </a:p>
          <a:p>
            <a:pPr>
              <a:lnSpc>
                <a:spcPct val="110000"/>
              </a:lnSpc>
              <a:spcBef>
                <a:spcPts val="600"/>
              </a:spcBef>
              <a:spcAft>
                <a:spcPts val="1000"/>
              </a:spcAft>
            </a:pPr>
            <a:r>
              <a:rPr lang="es-MX" sz="2800" dirty="0">
                <a:solidFill>
                  <a:schemeClr val="tx1"/>
                </a:solidFill>
                <a:latin typeface="Constantia" panose="02030602050306030303" pitchFamily="18" charset="0"/>
                <a:ea typeface="Constantia" panose="02030602050306030303" pitchFamily="18" charset="0"/>
                <a:cs typeface="Browallia New" panose="020B0604020202020204" pitchFamily="34" charset="-34"/>
              </a:rPr>
              <a:t> </a:t>
            </a:r>
            <a:endParaRPr lang="es-MX" dirty="0">
              <a:solidFill>
                <a:schemeClr val="tx1"/>
              </a:solidFill>
              <a:effectLst/>
              <a:latin typeface="Constantia" panose="02030602050306030303" pitchFamily="18" charset="0"/>
              <a:ea typeface="Constantia" panose="02030602050306030303" pitchFamily="18" charset="0"/>
              <a:cs typeface="Browallia New" panose="020B0604020202020204" pitchFamily="34" charset="-34"/>
            </a:endParaRPr>
          </a:p>
        </p:txBody>
      </p:sp>
    </p:spTree>
    <p:extLst>
      <p:ext uri="{BB962C8B-B14F-4D97-AF65-F5344CB8AC3E}">
        <p14:creationId xmlns:p14="http://schemas.microsoft.com/office/powerpoint/2010/main" val="76396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40267" y="63765"/>
            <a:ext cx="7326489" cy="4678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s-ES" altLang="es-MX" sz="1200" b="0" i="0" u="none" strike="noStrike" cap="none" normalizeH="0" baseline="0" dirty="0" smtClean="0" bmk="_Toc329354601">
                <a:ln>
                  <a:noFill/>
                </a:ln>
                <a:solidFill>
                  <a:schemeClr val="tx1"/>
                </a:solidFill>
                <a:effectLst/>
                <a:latin typeface="Constantia" panose="02030602050306030303" pitchFamily="18" charset="0"/>
                <a:ea typeface="Times New Roman" panose="02020603050405020304" pitchFamily="18" charset="0"/>
                <a:cs typeface="Browallia New" panose="020B0604020202020204" pitchFamily="34" charset="-34"/>
              </a:rPr>
              <a:t>INTRODUCCIÓN:</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altLang="es-MX" sz="1200" b="0" i="0" u="none" strike="noStrike" cap="none" normalizeH="0" baseline="0" dirty="0" smtClean="0" bmk="_Toc329354601">
                <a:ln>
                  <a:noFill/>
                </a:ln>
                <a:solidFill>
                  <a:schemeClr val="tx1"/>
                </a:solidFill>
                <a:effectLst/>
                <a:latin typeface="Constantia" panose="02030602050306030303" pitchFamily="18" charset="0"/>
                <a:ea typeface="Constantia" panose="02030602050306030303" pitchFamily="18" charset="0"/>
                <a:cs typeface="Browallia New" panose="020B0604020202020204" pitchFamily="34" charset="-34"/>
              </a:rPr>
              <a:t>El presente trabajo describe el acercamiento que se da entre tres materias de nivel preparatoria para desarrollar un silo con diferentes formas geométricas y las especificaciones están escritas en el idioma ingles además, de tenerse que construir los modelos a escala en la materia de dibujo, los cálculos de los modelos involucran a la materia de matemáticas.</a:t>
            </a:r>
            <a:endParaRPr kumimoji="0" lang="es-MX" altLang="es-MX" sz="1200" b="0" i="0" u="none" strike="noStrike" cap="none" normalizeH="0" baseline="0" dirty="0" smtClean="0" bmk="_Toc329354601">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altLang="es-MX" sz="1200" b="0" i="0" u="none" strike="noStrike" cap="none" normalizeH="0" baseline="0" dirty="0" smtClean="0" bmk="_Toc329354601">
                <a:ln>
                  <a:noFill/>
                </a:ln>
                <a:solidFill>
                  <a:schemeClr val="tx1"/>
                </a:solidFill>
                <a:effectLst/>
                <a:latin typeface="Constantia" panose="02030602050306030303" pitchFamily="18" charset="0"/>
                <a:ea typeface="Constantia" panose="02030602050306030303" pitchFamily="18" charset="0"/>
                <a:cs typeface="Browallia New" panose="020B0604020202020204" pitchFamily="34" charset="-34"/>
              </a:rPr>
              <a:t>La interacción que se da entre las diversas materias va de acuerdo a lo que establece el modelo de interdisciplinariedad, es decir, se busca el desarrollo de un pensamiento complejo, y evitar la disyunción </a:t>
            </a:r>
            <a:r>
              <a:rPr kumimoji="0" lang="es-MX" altLang="es-MX" sz="1200" b="0" i="0" u="none" strike="noStrike" cap="none" normalizeH="0" baseline="0" dirty="0" smtClean="0" bmk="_Toc329354601">
                <a:ln>
                  <a:noFill/>
                </a:ln>
                <a:solidFill>
                  <a:schemeClr val="tx1"/>
                </a:solidFill>
                <a:effectLst/>
                <a:latin typeface="Constantia" panose="02030602050306030303" pitchFamily="18" charset="0"/>
                <a:ea typeface="Constantia" panose="02030602050306030303" pitchFamily="18" charset="0"/>
                <a:cs typeface="Browallia New" panose="020B0604020202020204" pitchFamily="34" charset="-34"/>
              </a:rPr>
              <a:t>(</a:t>
            </a:r>
            <a:r>
              <a:rPr kumimoji="0" lang="es-MX" altLang="es-MX" sz="1200" b="0" i="0" u="none" strike="noStrike" cap="none" normalizeH="0" baseline="0" dirty="0" err="1" smtClean="0" bmk="_Toc329354601">
                <a:ln>
                  <a:noFill/>
                </a:ln>
                <a:solidFill>
                  <a:schemeClr val="tx1"/>
                </a:solidFill>
                <a:effectLst/>
                <a:latin typeface="Constantia" panose="02030602050306030303" pitchFamily="18" charset="0"/>
                <a:ea typeface="Constantia" panose="02030602050306030303" pitchFamily="18" charset="0"/>
                <a:cs typeface="Browallia New" panose="020B0604020202020204" pitchFamily="34" charset="-34"/>
              </a:rPr>
              <a:t>Morin</a:t>
            </a:r>
            <a:r>
              <a:rPr kumimoji="0" lang="es-MX" altLang="es-MX" sz="1200" b="0" i="0" u="none" strike="noStrike" cap="none" normalizeH="0" baseline="0" dirty="0" smtClean="0" bmk="_Toc329354601">
                <a:ln>
                  <a:noFill/>
                </a:ln>
                <a:solidFill>
                  <a:schemeClr val="tx1"/>
                </a:solidFill>
                <a:effectLst/>
                <a:latin typeface="Constantia" panose="02030602050306030303" pitchFamily="18" charset="0"/>
                <a:ea typeface="Constantia" panose="02030602050306030303" pitchFamily="18" charset="0"/>
                <a:cs typeface="Browallia New" panose="020B0604020202020204" pitchFamily="34" charset="-34"/>
              </a:rPr>
              <a:t>, 1994)</a:t>
            </a:r>
            <a:r>
              <a:rPr kumimoji="0" lang="es-ES" altLang="es-MX" sz="1200" b="0" i="0" u="none" strike="noStrike" cap="none" normalizeH="0" baseline="0" dirty="0" smtClean="0" bmk="_Toc329354601">
                <a:ln>
                  <a:noFill/>
                </a:ln>
                <a:solidFill>
                  <a:schemeClr val="tx1"/>
                </a:solidFill>
                <a:effectLst/>
                <a:latin typeface="Constantia" panose="02030602050306030303" pitchFamily="18" charset="0"/>
                <a:ea typeface="Constantia" panose="02030602050306030303" pitchFamily="18" charset="0"/>
                <a:cs typeface="Browallia New" panose="020B0604020202020204" pitchFamily="34" charset="-34"/>
              </a:rPr>
              <a:t>, que actualmente presenta el aprendizaje.</a:t>
            </a:r>
            <a:endParaRPr kumimoji="0" lang="es-MX" altLang="es-MX" sz="1200" b="0" i="0" u="none" strike="noStrike" cap="none" normalizeH="0" baseline="0" dirty="0" smtClean="0" bmk="_Toc329354601">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altLang="es-MX" sz="1200" b="0" i="0" u="none" strike="noStrike" cap="none" normalizeH="0" baseline="0" dirty="0" smtClean="0" bmk="_Toc329354601">
                <a:ln>
                  <a:noFill/>
                </a:ln>
                <a:solidFill>
                  <a:schemeClr val="tx1"/>
                </a:solidFill>
                <a:effectLst/>
                <a:latin typeface="Constantia" panose="02030602050306030303" pitchFamily="18" charset="0"/>
                <a:ea typeface="Constantia" panose="02030602050306030303" pitchFamily="18" charset="0"/>
                <a:cs typeface="Browallia New" panose="020B0604020202020204" pitchFamily="34" charset="-34"/>
              </a:rPr>
              <a:t>La importancia de poder resolver problemas de forma interdisciplinar es una de las metodologías propuestas por la UNAM, con el fin poner al alcance de los estudiantes un acercamiento de los planes y programas de la preparatoria en uno que permita integrando el cumulo de experiencia de los docentes en cada una de las disciplinas que expone frente a grupo. En una experiencia que permita realizar proyectos encaminados a aplicar los conocimientos vistos en el aula de clases de forma real, es decir, dar un acercamiento a la forma que la realidad cotidiana da solución de proyectos en el ámbito profesional.</a:t>
            </a:r>
            <a:endParaRPr kumimoji="0" lang="es-MX" altLang="es-MX" sz="1200" b="0" i="0" u="none" strike="noStrike" cap="none" normalizeH="0" baseline="0" dirty="0" smtClean="0" bmk="_Toc329354601">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altLang="es-MX" sz="1200" b="0" i="0" u="none" strike="noStrike" cap="none" normalizeH="0" baseline="0" dirty="0" smtClean="0" bmk="_Toc329354601">
                <a:ln>
                  <a:noFill/>
                </a:ln>
                <a:solidFill>
                  <a:schemeClr val="tx1"/>
                </a:solidFill>
                <a:effectLst/>
                <a:latin typeface="Constantia" panose="02030602050306030303" pitchFamily="18" charset="0"/>
                <a:ea typeface="Constantia" panose="02030602050306030303" pitchFamily="18" charset="0"/>
                <a:cs typeface="Browallia New" panose="020B0604020202020204" pitchFamily="34" charset="-34"/>
              </a:rPr>
              <a:t>Los alcances del proyecto están en función de los conocimientos que los estudiantes tienen en el nivel académico actual de cuarto grado en matemáticas, inglés y dibujo.</a:t>
            </a:r>
            <a:endParaRPr kumimoji="0" lang="es-ES" altLang="es-MX" sz="1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88050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6756" y="494258"/>
            <a:ext cx="8850488" cy="3207032"/>
          </a:xfrm>
          <a:prstGeom prst="rect">
            <a:avLst/>
          </a:prstGeom>
        </p:spPr>
        <p:txBody>
          <a:bodyPr wrap="square">
            <a:spAutoFit/>
          </a:bodyPr>
          <a:lstStyle/>
          <a:p>
            <a:pPr>
              <a:lnSpc>
                <a:spcPct val="110000"/>
              </a:lnSpc>
              <a:spcBef>
                <a:spcPts val="1200"/>
              </a:spcBef>
            </a:pPr>
            <a:r>
              <a:rPr lang="es-ES" sz="1800" b="1" cap="all" dirty="0">
                <a:solidFill>
                  <a:schemeClr val="tx1"/>
                </a:solidFill>
                <a:latin typeface="Constantia" panose="02030602050306030303" pitchFamily="18" charset="0"/>
                <a:ea typeface="Times New Roman" panose="02020603050405020304" pitchFamily="18" charset="0"/>
                <a:cs typeface="Browallia New" panose="020B0604020202020204" pitchFamily="34" charset="-34"/>
              </a:rPr>
              <a:t>Objetivo General</a:t>
            </a:r>
            <a:endParaRPr lang="es-MX" sz="1800" b="1" cap="all" dirty="0">
              <a:solidFill>
                <a:schemeClr val="tx1"/>
              </a:solidFill>
              <a:latin typeface="Constantia" panose="02030602050306030303" pitchFamily="18" charset="0"/>
              <a:ea typeface="Times New Roman" panose="02020603050405020304" pitchFamily="18" charset="0"/>
              <a:cs typeface="Browallia New" panose="020B0604020202020204" pitchFamily="34" charset="-34"/>
            </a:endParaRPr>
          </a:p>
          <a:p>
            <a:pPr>
              <a:lnSpc>
                <a:spcPct val="110000"/>
              </a:lnSpc>
              <a:spcBef>
                <a:spcPts val="600"/>
              </a:spcBef>
              <a:spcAft>
                <a:spcPts val="1000"/>
              </a:spcAft>
            </a:pPr>
            <a:r>
              <a:rPr lang="es-ES" dirty="0">
                <a:solidFill>
                  <a:schemeClr val="tx1"/>
                </a:solidFill>
                <a:latin typeface="Constantia" panose="02030602050306030303" pitchFamily="18" charset="0"/>
                <a:ea typeface="Constantia" panose="02030602050306030303" pitchFamily="18" charset="0"/>
                <a:cs typeface="Browallia New" panose="020B0604020202020204" pitchFamily="34" charset="-34"/>
              </a:rPr>
              <a:t>Despertar el interés de los estudiantes en la construcción a escala de un silo, a partir de especificaciones en el idioma inglés.</a:t>
            </a:r>
            <a:endParaRPr lang="es-MX" dirty="0">
              <a:solidFill>
                <a:schemeClr val="tx1"/>
              </a:solidFill>
              <a:latin typeface="Constantia" panose="02030602050306030303" pitchFamily="18" charset="0"/>
              <a:ea typeface="Constantia" panose="02030602050306030303" pitchFamily="18" charset="0"/>
              <a:cs typeface="Browallia New" panose="020B0604020202020204" pitchFamily="34" charset="-34"/>
            </a:endParaRPr>
          </a:p>
          <a:p>
            <a:pPr>
              <a:lnSpc>
                <a:spcPct val="110000"/>
              </a:lnSpc>
              <a:spcBef>
                <a:spcPts val="1200"/>
              </a:spcBef>
            </a:pPr>
            <a:r>
              <a:rPr lang="es-ES" sz="1800" b="1" cap="all" dirty="0">
                <a:solidFill>
                  <a:schemeClr val="tx1"/>
                </a:solidFill>
                <a:latin typeface="Constantia" panose="02030602050306030303" pitchFamily="18" charset="0"/>
                <a:ea typeface="Times New Roman" panose="02020603050405020304" pitchFamily="18" charset="0"/>
                <a:cs typeface="Browallia New" panose="020B0604020202020204" pitchFamily="34" charset="-34"/>
              </a:rPr>
              <a:t>Objetivos Particulares</a:t>
            </a:r>
            <a:endParaRPr lang="es-MX" sz="1800" b="1" cap="all" dirty="0">
              <a:solidFill>
                <a:schemeClr val="tx1"/>
              </a:solidFill>
              <a:latin typeface="Constantia" panose="02030602050306030303" pitchFamily="18" charset="0"/>
              <a:ea typeface="Times New Roman" panose="02020603050405020304" pitchFamily="18" charset="0"/>
              <a:cs typeface="Browallia New" panose="020B0604020202020204" pitchFamily="34" charset="-34"/>
            </a:endParaRPr>
          </a:p>
          <a:p>
            <a:pPr marL="342900" lvl="0" indent="-342900">
              <a:lnSpc>
                <a:spcPct val="110000"/>
              </a:lnSpc>
              <a:spcBef>
                <a:spcPts val="600"/>
              </a:spcBef>
              <a:spcAft>
                <a:spcPts val="1000"/>
              </a:spcAft>
              <a:buFont typeface="Symbol" panose="05050102010706020507" pitchFamily="18" charset="2"/>
              <a:buChar char=""/>
            </a:pPr>
            <a:r>
              <a:rPr lang="es-ES" dirty="0">
                <a:solidFill>
                  <a:schemeClr val="tx1"/>
                </a:solidFill>
                <a:latin typeface="Constantia" panose="02030602050306030303" pitchFamily="18" charset="0"/>
                <a:ea typeface="Constantia" panose="02030602050306030303" pitchFamily="18" charset="0"/>
                <a:cs typeface="Browallia New" panose="020B0604020202020204" pitchFamily="34" charset="-34"/>
              </a:rPr>
              <a:t>A partir de las especificaciones escritas en el idioma inglés, practicar la lectura y escritura del idioma</a:t>
            </a:r>
            <a:endParaRPr lang="es-MX" dirty="0">
              <a:solidFill>
                <a:schemeClr val="tx1"/>
              </a:solidFill>
              <a:latin typeface="Constantia" panose="02030602050306030303" pitchFamily="18" charset="0"/>
              <a:ea typeface="Constantia" panose="02030602050306030303" pitchFamily="18" charset="0"/>
              <a:cs typeface="Browallia New" panose="020B0604020202020204" pitchFamily="34" charset="-34"/>
            </a:endParaRPr>
          </a:p>
          <a:p>
            <a:pPr marL="342900" lvl="0" indent="-342900">
              <a:lnSpc>
                <a:spcPct val="110000"/>
              </a:lnSpc>
              <a:spcBef>
                <a:spcPts val="600"/>
              </a:spcBef>
              <a:spcAft>
                <a:spcPts val="1000"/>
              </a:spcAft>
              <a:buFont typeface="Symbol" panose="05050102010706020507" pitchFamily="18" charset="2"/>
              <a:buChar char=""/>
            </a:pPr>
            <a:r>
              <a:rPr lang="es-ES" dirty="0">
                <a:solidFill>
                  <a:schemeClr val="tx1"/>
                </a:solidFill>
                <a:latin typeface="Constantia" panose="02030602050306030303" pitchFamily="18" charset="0"/>
                <a:ea typeface="Constantia" panose="02030602050306030303" pitchFamily="18" charset="0"/>
                <a:cs typeface="Browallia New" panose="020B0604020202020204" pitchFamily="34" charset="-34"/>
              </a:rPr>
              <a:t>Hacer uso de los conocimientos adquiridos de matemáticas para determinar las dimensiones que ha de tener el modelo a escala del silo.</a:t>
            </a:r>
            <a:endParaRPr lang="es-MX" dirty="0">
              <a:solidFill>
                <a:schemeClr val="tx1"/>
              </a:solidFill>
              <a:latin typeface="Constantia" panose="02030602050306030303" pitchFamily="18" charset="0"/>
              <a:ea typeface="Constantia" panose="02030602050306030303" pitchFamily="18" charset="0"/>
              <a:cs typeface="Browallia New" panose="020B0604020202020204" pitchFamily="34" charset="-34"/>
            </a:endParaRPr>
          </a:p>
          <a:p>
            <a:pPr marL="342900" lvl="0" indent="-342900">
              <a:lnSpc>
                <a:spcPct val="110000"/>
              </a:lnSpc>
              <a:spcBef>
                <a:spcPts val="600"/>
              </a:spcBef>
              <a:spcAft>
                <a:spcPts val="1000"/>
              </a:spcAft>
              <a:buFont typeface="Symbol" panose="05050102010706020507" pitchFamily="18" charset="2"/>
              <a:buChar char=""/>
            </a:pPr>
            <a:r>
              <a:rPr lang="es-ES" dirty="0">
                <a:solidFill>
                  <a:schemeClr val="tx1"/>
                </a:solidFill>
                <a:latin typeface="Constantia" panose="02030602050306030303" pitchFamily="18" charset="0"/>
                <a:ea typeface="Constantia" panose="02030602050306030303" pitchFamily="18" charset="0"/>
                <a:cs typeface="Browallia New" panose="020B0604020202020204" pitchFamily="34" charset="-34"/>
              </a:rPr>
              <a:t>Una vez determinadas las dimensiones realizar un modelo a escala que represente de forma física la construcción del silo.</a:t>
            </a:r>
            <a:endParaRPr lang="es-MX" dirty="0">
              <a:solidFill>
                <a:schemeClr val="tx1"/>
              </a:solidFill>
              <a:effectLst/>
              <a:latin typeface="Constantia" panose="02030602050306030303" pitchFamily="18" charset="0"/>
              <a:ea typeface="Constantia" panose="02030602050306030303" pitchFamily="18" charset="0"/>
              <a:cs typeface="Browallia New" panose="020B0604020202020204" pitchFamily="34" charset="-34"/>
            </a:endParaRPr>
          </a:p>
        </p:txBody>
      </p:sp>
    </p:spTree>
    <p:extLst>
      <p:ext uri="{BB962C8B-B14F-4D97-AF65-F5344CB8AC3E}">
        <p14:creationId xmlns:p14="http://schemas.microsoft.com/office/powerpoint/2010/main" val="1467112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s"/>
              <a:t>Organizador Gráfico </a:t>
            </a:r>
          </a:p>
        </p:txBody>
      </p:sp>
      <p:sp>
        <p:nvSpPr>
          <p:cNvPr id="78" name="Shape 78"/>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a:spcBef>
                <a:spcPts val="0"/>
              </a:spcBef>
              <a:buNone/>
            </a:pPr>
            <a:r>
              <a:rPr lang="es" dirty="0" smtClean="0"/>
              <a:t>Construyendo Un México Nuevo</a:t>
            </a:r>
          </a:p>
        </p:txBody>
      </p:sp>
      <p:graphicFrame>
        <p:nvGraphicFramePr>
          <p:cNvPr id="3" name="Diagrama 2"/>
          <p:cNvGraphicFramePr/>
          <p:nvPr>
            <p:extLst>
              <p:ext uri="{D42A27DB-BD31-4B8C-83A1-F6EECF244321}">
                <p14:modId xmlns:p14="http://schemas.microsoft.com/office/powerpoint/2010/main" val="2916654409"/>
              </p:ext>
            </p:extLst>
          </p:nvPr>
        </p:nvGraphicFramePr>
        <p:xfrm>
          <a:off x="1524000" y="1289478"/>
          <a:ext cx="6096000" cy="3479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dirty="0" smtClean="0"/>
              <a:t>Preguntas Generadoras:</a:t>
            </a:r>
            <a:endParaRPr lang="es-MX" dirty="0"/>
          </a:p>
        </p:txBody>
      </p:sp>
      <p:sp>
        <p:nvSpPr>
          <p:cNvPr id="2" name="Marcador de texto 1"/>
          <p:cNvSpPr>
            <a:spLocks noGrp="1"/>
          </p:cNvSpPr>
          <p:nvPr>
            <p:ph type="body" idx="1"/>
          </p:nvPr>
        </p:nvSpPr>
        <p:spPr/>
        <p:txBody>
          <a:bodyPr/>
          <a:lstStyle/>
          <a:p>
            <a:r>
              <a:rPr lang="es-MX" dirty="0" smtClean="0"/>
              <a:t>Qué es un Silo?</a:t>
            </a:r>
          </a:p>
          <a:p>
            <a:r>
              <a:rPr lang="es-MX" dirty="0" smtClean="0"/>
              <a:t>Cuál es su capacidad?</a:t>
            </a:r>
          </a:p>
          <a:p>
            <a:r>
              <a:rPr lang="es-MX" dirty="0" smtClean="0"/>
              <a:t>Qué unidad se utiliza para medir su capacidad?</a:t>
            </a:r>
          </a:p>
          <a:p>
            <a:r>
              <a:rPr lang="es-MX" dirty="0" smtClean="0"/>
              <a:t>Cuales son las formas geométricas de un Silo?</a:t>
            </a:r>
          </a:p>
          <a:p>
            <a:r>
              <a:rPr lang="es-MX" dirty="0" smtClean="0"/>
              <a:t>Existen modelos matemáticos que permitan calcular la capacidad del Silo.</a:t>
            </a:r>
          </a:p>
          <a:p>
            <a:r>
              <a:rPr lang="es-MX" dirty="0" smtClean="0"/>
              <a:t>Se pueden modelar los silos en diferentes formas geométricas?</a:t>
            </a:r>
          </a:p>
          <a:p>
            <a:endParaRPr lang="es-MX" dirty="0" smtClean="0"/>
          </a:p>
          <a:p>
            <a:endParaRPr lang="es-MX" dirty="0"/>
          </a:p>
        </p:txBody>
      </p:sp>
      <p:sp>
        <p:nvSpPr>
          <p:cNvPr id="4" name="Marcador de texto 3"/>
          <p:cNvSpPr>
            <a:spLocks noGrp="1"/>
          </p:cNvSpPr>
          <p:nvPr>
            <p:ph type="body" idx="2"/>
          </p:nvPr>
        </p:nvSpPr>
        <p:spPr/>
        <p:txBody>
          <a:bodyPr/>
          <a:lstStyle/>
          <a:p>
            <a:r>
              <a:rPr lang="es-MX" dirty="0" smtClean="0"/>
              <a:t>Cómo podrías medir su capacidad si las medidas fueran dadas como un monomio?</a:t>
            </a:r>
          </a:p>
          <a:p>
            <a:r>
              <a:rPr lang="es-MX" dirty="0" smtClean="0"/>
              <a:t>Si te pidieran que hicieras un modelo a escala de un silo, lo podrías hacer?</a:t>
            </a:r>
            <a:endParaRPr lang="es-MX" dirty="0"/>
          </a:p>
          <a:p>
            <a:r>
              <a:rPr lang="es-MX" dirty="0" smtClean="0"/>
              <a:t>Con que material se te ocurre se pudiera hacer un modelo del Silo?</a:t>
            </a:r>
          </a:p>
          <a:p>
            <a:r>
              <a:rPr lang="es-MX" dirty="0" smtClean="0"/>
              <a:t>Si las especificaciones de la construcción del silo fueran en idioma ingles. Crees, que podrías entenderlas?</a:t>
            </a:r>
          </a:p>
          <a:p>
            <a:r>
              <a:rPr lang="es-MX" dirty="0" smtClean="0"/>
              <a:t>Habría  alguna barrera con el idioma?</a:t>
            </a:r>
            <a:endParaRPr lang="es-MX" dirty="0"/>
          </a:p>
        </p:txBody>
      </p:sp>
    </p:spTree>
    <p:extLst>
      <p:ext uri="{BB962C8B-B14F-4D97-AF65-F5344CB8AC3E}">
        <p14:creationId xmlns:p14="http://schemas.microsoft.com/office/powerpoint/2010/main" val="2453090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64445" y="96695"/>
            <a:ext cx="7936089" cy="4849533"/>
          </a:xfrm>
          <a:prstGeom prst="rect">
            <a:avLst/>
          </a:prstGeom>
        </p:spPr>
        <p:txBody>
          <a:bodyPr wrap="square">
            <a:spAutoFit/>
          </a:bodyPr>
          <a:lstStyle/>
          <a:p>
            <a:pPr>
              <a:lnSpc>
                <a:spcPct val="110000"/>
              </a:lnSpc>
              <a:spcBef>
                <a:spcPts val="1200"/>
              </a:spcBef>
            </a:pPr>
            <a:r>
              <a:rPr lang="es-ES" sz="1800" b="1" cap="all" dirty="0">
                <a:solidFill>
                  <a:schemeClr val="tx1"/>
                </a:solidFill>
                <a:latin typeface="Constantia" panose="02030602050306030303" pitchFamily="18" charset="0"/>
                <a:ea typeface="Times New Roman" panose="02020603050405020304" pitchFamily="18" charset="0"/>
                <a:cs typeface="Browallia New" panose="020B0604020202020204" pitchFamily="34" charset="-34"/>
              </a:rPr>
              <a:t>Desarrollo</a:t>
            </a:r>
            <a:endParaRPr lang="es-MX" sz="1800" b="1" cap="all" dirty="0">
              <a:solidFill>
                <a:schemeClr val="tx1"/>
              </a:solidFill>
              <a:latin typeface="Constantia" panose="02030602050306030303" pitchFamily="18" charset="0"/>
              <a:ea typeface="Times New Roman" panose="02020603050405020304" pitchFamily="18" charset="0"/>
              <a:cs typeface="Browallia New" panose="020B0604020202020204" pitchFamily="34" charset="-34"/>
            </a:endParaRPr>
          </a:p>
          <a:p>
            <a:pPr algn="just">
              <a:lnSpc>
                <a:spcPct val="110000"/>
              </a:lnSpc>
              <a:spcBef>
                <a:spcPts val="600"/>
              </a:spcBef>
              <a:spcAft>
                <a:spcPts val="1000"/>
              </a:spcAft>
            </a:pPr>
            <a:r>
              <a:rPr lang="es-ES" dirty="0">
                <a:solidFill>
                  <a:schemeClr val="tx1"/>
                </a:solidFill>
                <a:latin typeface="Constantia" panose="02030602050306030303" pitchFamily="18" charset="0"/>
                <a:ea typeface="Constantia" panose="02030602050306030303" pitchFamily="18" charset="0"/>
                <a:cs typeface="Browallia New" panose="020B0604020202020204" pitchFamily="34" charset="-34"/>
              </a:rPr>
              <a:t>A partir de un texto en ingles que describe las especificaciones que ha de tener el proyecto. se establece en tres momentos, la manera en que se ha de dar solución al mismo:</a:t>
            </a:r>
            <a:endParaRPr lang="es-MX" dirty="0">
              <a:solidFill>
                <a:schemeClr val="tx1"/>
              </a:solidFill>
              <a:latin typeface="Constantia" panose="02030602050306030303" pitchFamily="18" charset="0"/>
              <a:ea typeface="Constantia" panose="02030602050306030303" pitchFamily="18" charset="0"/>
              <a:cs typeface="Browallia New" panose="020B0604020202020204" pitchFamily="34" charset="-34"/>
            </a:endParaRPr>
          </a:p>
          <a:p>
            <a:pPr algn="just">
              <a:lnSpc>
                <a:spcPct val="110000"/>
              </a:lnSpc>
              <a:spcBef>
                <a:spcPts val="600"/>
              </a:spcBef>
              <a:spcAft>
                <a:spcPts val="1000"/>
              </a:spcAft>
            </a:pPr>
            <a:r>
              <a:rPr lang="es-ES" dirty="0">
                <a:solidFill>
                  <a:schemeClr val="tx1"/>
                </a:solidFill>
                <a:latin typeface="Constantia" panose="02030602050306030303" pitchFamily="18" charset="0"/>
                <a:ea typeface="Constantia" panose="02030602050306030303" pitchFamily="18" charset="0"/>
                <a:cs typeface="Browallia New" panose="020B0604020202020204" pitchFamily="34" charset="-34"/>
              </a:rPr>
              <a:t>En un primer momento, se hace uso de los contenidos de la materia de inglés para comprender las especificaciones que determinan las condiciones que ha de tener el proyecto para su elaboración. Mediante una lluvia de ideas se hace la traducción y se realizan las preguntas necesarias para poder despertar el interés de traducir, comprender y redactar el texto en español.</a:t>
            </a:r>
            <a:endParaRPr lang="es-MX" dirty="0">
              <a:solidFill>
                <a:schemeClr val="tx1"/>
              </a:solidFill>
              <a:latin typeface="Constantia" panose="02030602050306030303" pitchFamily="18" charset="0"/>
              <a:ea typeface="Constantia" panose="02030602050306030303" pitchFamily="18" charset="0"/>
              <a:cs typeface="Browallia New" panose="020B0604020202020204" pitchFamily="34" charset="-34"/>
            </a:endParaRPr>
          </a:p>
          <a:p>
            <a:pPr algn="just">
              <a:lnSpc>
                <a:spcPct val="110000"/>
              </a:lnSpc>
              <a:spcBef>
                <a:spcPts val="600"/>
              </a:spcBef>
              <a:spcAft>
                <a:spcPts val="1000"/>
              </a:spcAft>
            </a:pPr>
            <a:r>
              <a:rPr lang="es-ES" dirty="0">
                <a:solidFill>
                  <a:schemeClr val="tx1"/>
                </a:solidFill>
                <a:latin typeface="Constantia" panose="02030602050306030303" pitchFamily="18" charset="0"/>
                <a:ea typeface="Constantia" panose="02030602050306030303" pitchFamily="18" charset="0"/>
                <a:cs typeface="Browallia New" panose="020B0604020202020204" pitchFamily="34" charset="-34"/>
              </a:rPr>
              <a:t>En un segundo momento, una vez traducido o comprendido el texto y ya conocidas las especificaciones del proyecto; en la materia de matemáticas se han de realizar también una lluvia de ideas para poder generar las preguntas que han de llevar a los estudiantes a calcular las dimensiones del silo aplicando los temas vistos en el aula de clases.</a:t>
            </a:r>
            <a:endParaRPr lang="es-MX" dirty="0">
              <a:solidFill>
                <a:schemeClr val="tx1"/>
              </a:solidFill>
              <a:latin typeface="Constantia" panose="02030602050306030303" pitchFamily="18" charset="0"/>
              <a:ea typeface="Constantia" panose="02030602050306030303" pitchFamily="18" charset="0"/>
              <a:cs typeface="Browallia New" panose="020B0604020202020204" pitchFamily="34" charset="-34"/>
            </a:endParaRPr>
          </a:p>
          <a:p>
            <a:pPr algn="just">
              <a:lnSpc>
                <a:spcPct val="110000"/>
              </a:lnSpc>
              <a:spcBef>
                <a:spcPts val="600"/>
              </a:spcBef>
              <a:spcAft>
                <a:spcPts val="1000"/>
              </a:spcAft>
            </a:pPr>
            <a:r>
              <a:rPr lang="es-ES" dirty="0">
                <a:solidFill>
                  <a:schemeClr val="tx1"/>
                </a:solidFill>
                <a:latin typeface="Constantia" panose="02030602050306030303" pitchFamily="18" charset="0"/>
                <a:ea typeface="Constantia" panose="02030602050306030303" pitchFamily="18" charset="0"/>
                <a:cs typeface="Browallia New" panose="020B0604020202020204" pitchFamily="34" charset="-34"/>
              </a:rPr>
              <a:t>Es necesario describir la forma en la que se ha de hacer uso de las matemáticas, recurriendo a los temas vistos de polinomios, productos notables y factorización, así como de métodos iterativos para dar solución a los polinomios generados durante el cálculo de las figuras geométricas especificadas.</a:t>
            </a:r>
            <a:endParaRPr lang="es-MX" dirty="0">
              <a:solidFill>
                <a:schemeClr val="tx1"/>
              </a:solidFill>
              <a:latin typeface="Constantia" panose="02030602050306030303" pitchFamily="18" charset="0"/>
              <a:ea typeface="Constantia" panose="02030602050306030303" pitchFamily="18" charset="0"/>
              <a:cs typeface="Browallia New" panose="020B0604020202020204" pitchFamily="34" charset="-34"/>
            </a:endParaRPr>
          </a:p>
          <a:p>
            <a:pPr algn="just">
              <a:lnSpc>
                <a:spcPct val="110000"/>
              </a:lnSpc>
              <a:spcBef>
                <a:spcPts val="600"/>
              </a:spcBef>
              <a:spcAft>
                <a:spcPts val="1000"/>
              </a:spcAft>
            </a:pPr>
            <a:r>
              <a:rPr lang="es-ES" dirty="0">
                <a:solidFill>
                  <a:schemeClr val="tx1"/>
                </a:solidFill>
                <a:latin typeface="Constantia" panose="02030602050306030303" pitchFamily="18" charset="0"/>
                <a:ea typeface="Constantia" panose="02030602050306030303" pitchFamily="18" charset="0"/>
                <a:cs typeface="Browallia New" panose="020B0604020202020204" pitchFamily="34" charset="-34"/>
              </a:rPr>
              <a:t>En un tercer momento ya conocidas las dimensiones de los silos se han de proponer diversas técnicas y materiales para poder realizar los modelos a escala de las figuras geométricas de los silos.</a:t>
            </a:r>
            <a:endParaRPr lang="es-MX" dirty="0">
              <a:solidFill>
                <a:schemeClr val="tx1"/>
              </a:solidFill>
              <a:effectLst/>
              <a:latin typeface="Constantia" panose="02030602050306030303" pitchFamily="18" charset="0"/>
              <a:ea typeface="Constantia" panose="02030602050306030303" pitchFamily="18" charset="0"/>
              <a:cs typeface="Browallia New" panose="020B0604020202020204" pitchFamily="34" charset="-34"/>
            </a:endParaRPr>
          </a:p>
        </p:txBody>
      </p:sp>
    </p:spTree>
    <p:extLst>
      <p:ext uri="{BB962C8B-B14F-4D97-AF65-F5344CB8AC3E}">
        <p14:creationId xmlns:p14="http://schemas.microsoft.com/office/powerpoint/2010/main" val="3076313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154105" y="203200"/>
            <a:ext cx="207139" cy="4553061"/>
          </a:xfrm>
        </p:spPr>
        <p:txBody>
          <a:bodyPr/>
          <a:lstStyle/>
          <a:p>
            <a:r>
              <a:rPr lang="es-MX" sz="1200" dirty="0" smtClean="0"/>
              <a:t>Cuadro  </a:t>
            </a:r>
          </a:p>
          <a:p>
            <a:r>
              <a:rPr lang="es-MX" sz="1200" dirty="0" smtClean="0"/>
              <a:t> </a:t>
            </a:r>
          </a:p>
          <a:p>
            <a:r>
              <a:rPr lang="es-MX" sz="1200" dirty="0" smtClean="0"/>
              <a:t>General </a:t>
            </a:r>
          </a:p>
          <a:p>
            <a:endParaRPr lang="es-MX" sz="1200" dirty="0"/>
          </a:p>
          <a:p>
            <a:r>
              <a:rPr lang="es-MX" sz="1200" dirty="0" smtClean="0"/>
              <a:t>de </a:t>
            </a:r>
          </a:p>
          <a:p>
            <a:endParaRPr lang="es-MX" sz="1200" dirty="0"/>
          </a:p>
          <a:p>
            <a:r>
              <a:rPr lang="es-MX" sz="1200" dirty="0" smtClean="0"/>
              <a:t>Proceso</a:t>
            </a:r>
            <a:r>
              <a:rPr lang="es-MX" sz="1600" dirty="0" smtClean="0"/>
              <a:t>:</a:t>
            </a:r>
            <a:endParaRPr lang="es-MX" sz="1600" dirty="0"/>
          </a:p>
        </p:txBody>
      </p:sp>
      <p:sp>
        <p:nvSpPr>
          <p:cNvPr id="3" name="Rectángulo redondeado 2"/>
          <p:cNvSpPr/>
          <p:nvPr/>
        </p:nvSpPr>
        <p:spPr>
          <a:xfrm>
            <a:off x="1174042" y="1004712"/>
            <a:ext cx="2573867" cy="92568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dirty="0" smtClean="0"/>
              <a:t>Traducir especificaciones</a:t>
            </a:r>
            <a:endParaRPr lang="es-MX" dirty="0"/>
          </a:p>
        </p:txBody>
      </p:sp>
      <p:sp>
        <p:nvSpPr>
          <p:cNvPr id="6" name="Rectángulo redondeado 5"/>
          <p:cNvSpPr/>
          <p:nvPr/>
        </p:nvSpPr>
        <p:spPr>
          <a:xfrm>
            <a:off x="1128887" y="2250128"/>
            <a:ext cx="2664178" cy="9708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dirty="0" smtClean="0"/>
              <a:t>Calcular las dimensiones del Silo</a:t>
            </a:r>
            <a:endParaRPr lang="es-MX" dirty="0"/>
          </a:p>
        </p:txBody>
      </p:sp>
      <p:sp>
        <p:nvSpPr>
          <p:cNvPr id="7" name="Rectángulo redondeado 6"/>
          <p:cNvSpPr/>
          <p:nvPr/>
        </p:nvSpPr>
        <p:spPr>
          <a:xfrm>
            <a:off x="1100665" y="3740261"/>
            <a:ext cx="2720622" cy="1016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dirty="0" smtClean="0"/>
              <a:t>Realizar modelos de acuerdo a las dimensiones calculadas</a:t>
            </a:r>
            <a:endParaRPr lang="es-MX" dirty="0"/>
          </a:p>
        </p:txBody>
      </p:sp>
      <p:cxnSp>
        <p:nvCxnSpPr>
          <p:cNvPr id="9" name="Conector recto de flecha 8"/>
          <p:cNvCxnSpPr>
            <a:stCxn id="3" idx="2"/>
            <a:endCxn id="6" idx="0"/>
          </p:cNvCxnSpPr>
          <p:nvPr/>
        </p:nvCxnSpPr>
        <p:spPr>
          <a:xfrm>
            <a:off x="2460976" y="1930401"/>
            <a:ext cx="0" cy="319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a:stCxn id="6" idx="0"/>
            <a:endCxn id="6" idx="0"/>
          </p:cNvCxnSpPr>
          <p:nvPr/>
        </p:nvCxnSpPr>
        <p:spPr>
          <a:xfrm>
            <a:off x="2460976" y="2250128"/>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6" idx="2"/>
            <a:endCxn id="7" idx="0"/>
          </p:cNvCxnSpPr>
          <p:nvPr/>
        </p:nvCxnSpPr>
        <p:spPr>
          <a:xfrm>
            <a:off x="2460976" y="3220972"/>
            <a:ext cx="0" cy="5192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ectángulo redondeado 25"/>
          <p:cNvSpPr/>
          <p:nvPr/>
        </p:nvSpPr>
        <p:spPr>
          <a:xfrm>
            <a:off x="5582354" y="956171"/>
            <a:ext cx="2573867" cy="92568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dirty="0" smtClean="0"/>
              <a:t>Traducción de especificaciones y resultados escritos en idioma ingles</a:t>
            </a:r>
            <a:endParaRPr lang="es-MX" dirty="0"/>
          </a:p>
        </p:txBody>
      </p:sp>
      <p:sp>
        <p:nvSpPr>
          <p:cNvPr id="27" name="Rectángulo redondeado 26"/>
          <p:cNvSpPr/>
          <p:nvPr/>
        </p:nvSpPr>
        <p:spPr>
          <a:xfrm>
            <a:off x="5537199" y="2250128"/>
            <a:ext cx="2664178" cy="9708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dirty="0" smtClean="0"/>
              <a:t>Memoria de Cálculo</a:t>
            </a:r>
            <a:endParaRPr lang="es-MX" dirty="0"/>
          </a:p>
        </p:txBody>
      </p:sp>
      <p:sp>
        <p:nvSpPr>
          <p:cNvPr id="28" name="Rectángulo redondeado 27"/>
          <p:cNvSpPr/>
          <p:nvPr/>
        </p:nvSpPr>
        <p:spPr>
          <a:xfrm>
            <a:off x="5508977" y="3740261"/>
            <a:ext cx="2720622" cy="1016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dirty="0"/>
              <a:t>M</a:t>
            </a:r>
            <a:r>
              <a:rPr lang="es-MX" dirty="0" smtClean="0"/>
              <a:t>odelos  a escala de los silos</a:t>
            </a:r>
            <a:endParaRPr lang="es-MX" dirty="0"/>
          </a:p>
        </p:txBody>
      </p:sp>
      <p:cxnSp>
        <p:nvCxnSpPr>
          <p:cNvPr id="29" name="Conector recto de flecha 28"/>
          <p:cNvCxnSpPr>
            <a:stCxn id="26" idx="2"/>
            <a:endCxn id="27" idx="0"/>
          </p:cNvCxnSpPr>
          <p:nvPr/>
        </p:nvCxnSpPr>
        <p:spPr>
          <a:xfrm>
            <a:off x="6869288" y="1881860"/>
            <a:ext cx="0" cy="3682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ector recto de flecha 29"/>
          <p:cNvCxnSpPr>
            <a:stCxn id="27" idx="0"/>
            <a:endCxn id="27" idx="0"/>
          </p:cNvCxnSpPr>
          <p:nvPr/>
        </p:nvCxnSpPr>
        <p:spPr>
          <a:xfrm>
            <a:off x="6869288" y="2250128"/>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a:stCxn id="27" idx="2"/>
            <a:endCxn id="28" idx="0"/>
          </p:cNvCxnSpPr>
          <p:nvPr/>
        </p:nvCxnSpPr>
        <p:spPr>
          <a:xfrm>
            <a:off x="6869288" y="3220972"/>
            <a:ext cx="0" cy="5192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ectángulo redondeado 33"/>
          <p:cNvSpPr/>
          <p:nvPr/>
        </p:nvSpPr>
        <p:spPr>
          <a:xfrm>
            <a:off x="1174042" y="203200"/>
            <a:ext cx="2573867" cy="60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P r o c e s o </a:t>
            </a:r>
            <a:endParaRPr lang="es-MX" dirty="0"/>
          </a:p>
        </p:txBody>
      </p:sp>
      <p:sp>
        <p:nvSpPr>
          <p:cNvPr id="35" name="Rectángulo redondeado 34"/>
          <p:cNvSpPr/>
          <p:nvPr/>
        </p:nvSpPr>
        <p:spPr>
          <a:xfrm>
            <a:off x="5582354" y="117409"/>
            <a:ext cx="2573867" cy="60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E v i d e n c i a s </a:t>
            </a:r>
            <a:endParaRPr lang="es-MX" dirty="0"/>
          </a:p>
        </p:txBody>
      </p:sp>
      <p:cxnSp>
        <p:nvCxnSpPr>
          <p:cNvPr id="38" name="Conector recto de flecha 37"/>
          <p:cNvCxnSpPr>
            <a:stCxn id="3" idx="3"/>
          </p:cNvCxnSpPr>
          <p:nvPr/>
        </p:nvCxnSpPr>
        <p:spPr>
          <a:xfrm flipV="1">
            <a:off x="3747909" y="1455836"/>
            <a:ext cx="1834445" cy="117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Conector recto de flecha 40"/>
          <p:cNvCxnSpPr>
            <a:endCxn id="27" idx="1"/>
          </p:cNvCxnSpPr>
          <p:nvPr/>
        </p:nvCxnSpPr>
        <p:spPr>
          <a:xfrm flipV="1">
            <a:off x="3747909" y="2735550"/>
            <a:ext cx="1789290" cy="117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Conector recto de flecha 41"/>
          <p:cNvCxnSpPr>
            <a:endCxn id="28" idx="1"/>
          </p:cNvCxnSpPr>
          <p:nvPr/>
        </p:nvCxnSpPr>
        <p:spPr>
          <a:xfrm>
            <a:off x="3793065" y="4244222"/>
            <a:ext cx="1715912" cy="40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45809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Trabajo Cooperativo</a:t>
            </a:r>
            <a:endParaRPr lang="es-MX"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122" y="458025"/>
            <a:ext cx="3251200" cy="24384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54" y="3001464"/>
            <a:ext cx="1715911" cy="1988225"/>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353" y="1249164"/>
            <a:ext cx="4738757" cy="1647261"/>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9955" y="3330806"/>
            <a:ext cx="3899617" cy="1556700"/>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6844" y="3079903"/>
            <a:ext cx="1873956" cy="1807603"/>
          </a:xfrm>
          <a:prstGeom prst="rect">
            <a:avLst/>
          </a:prstGeom>
        </p:spPr>
      </p:pic>
    </p:spTree>
    <p:extLst>
      <p:ext uri="{BB962C8B-B14F-4D97-AF65-F5344CB8AC3E}">
        <p14:creationId xmlns:p14="http://schemas.microsoft.com/office/powerpoint/2010/main" val="13301121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389" y="96781"/>
            <a:ext cx="8368200" cy="686100"/>
          </a:xfrm>
        </p:spPr>
        <p:txBody>
          <a:bodyPr/>
          <a:lstStyle/>
          <a:p>
            <a:r>
              <a:rPr lang="es-MX" dirty="0" smtClean="0"/>
              <a:t>Proceso Reflexivo</a:t>
            </a:r>
            <a:endParaRPr lang="es-MX" dirty="0"/>
          </a:p>
        </p:txBody>
      </p:sp>
      <p:pic>
        <p:nvPicPr>
          <p:cNvPr id="6" name="Imagen 5"/>
          <p:cNvPicPr>
            <a:picLocks noChangeAspect="1"/>
          </p:cNvPicPr>
          <p:nvPr/>
        </p:nvPicPr>
        <p:blipFill>
          <a:blip r:embed="rId2"/>
          <a:stretch>
            <a:fillRect/>
          </a:stretch>
        </p:blipFill>
        <p:spPr>
          <a:xfrm>
            <a:off x="745067" y="782881"/>
            <a:ext cx="6750756" cy="4265942"/>
          </a:xfrm>
          <a:prstGeom prst="rect">
            <a:avLst/>
          </a:prstGeom>
        </p:spPr>
      </p:pic>
    </p:spTree>
    <p:extLst>
      <p:ext uri="{BB962C8B-B14F-4D97-AF65-F5344CB8AC3E}">
        <p14:creationId xmlns:p14="http://schemas.microsoft.com/office/powerpoint/2010/main" val="2061156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434" y="96780"/>
            <a:ext cx="8368200" cy="686100"/>
          </a:xfrm>
        </p:spPr>
        <p:txBody>
          <a:bodyPr/>
          <a:lstStyle/>
          <a:p>
            <a:r>
              <a:rPr lang="es-MX" dirty="0"/>
              <a:t>Proceso Reflexivo</a:t>
            </a:r>
          </a:p>
        </p:txBody>
      </p:sp>
      <p:pic>
        <p:nvPicPr>
          <p:cNvPr id="4" name="Imagen 3"/>
          <p:cNvPicPr>
            <a:picLocks noChangeAspect="1"/>
          </p:cNvPicPr>
          <p:nvPr/>
        </p:nvPicPr>
        <p:blipFill>
          <a:blip r:embed="rId2"/>
          <a:stretch>
            <a:fillRect/>
          </a:stretch>
        </p:blipFill>
        <p:spPr>
          <a:xfrm>
            <a:off x="1031367" y="782880"/>
            <a:ext cx="6453167" cy="4011552"/>
          </a:xfrm>
          <a:prstGeom prst="rect">
            <a:avLst/>
          </a:prstGeom>
        </p:spPr>
      </p:pic>
    </p:spTree>
    <p:extLst>
      <p:ext uri="{BB962C8B-B14F-4D97-AF65-F5344CB8AC3E}">
        <p14:creationId xmlns:p14="http://schemas.microsoft.com/office/powerpoint/2010/main" val="623995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9856" y="119358"/>
            <a:ext cx="8368200" cy="686100"/>
          </a:xfrm>
        </p:spPr>
        <p:txBody>
          <a:bodyPr/>
          <a:lstStyle/>
          <a:p>
            <a:r>
              <a:rPr lang="es-MX" dirty="0"/>
              <a:t>Proceso Reflexivo</a:t>
            </a:r>
          </a:p>
        </p:txBody>
      </p:sp>
      <p:pic>
        <p:nvPicPr>
          <p:cNvPr id="4" name="Imagen 3"/>
          <p:cNvPicPr>
            <a:picLocks noChangeAspect="1"/>
          </p:cNvPicPr>
          <p:nvPr/>
        </p:nvPicPr>
        <p:blipFill>
          <a:blip r:embed="rId2"/>
          <a:stretch>
            <a:fillRect/>
          </a:stretch>
        </p:blipFill>
        <p:spPr>
          <a:xfrm>
            <a:off x="948268" y="805458"/>
            <a:ext cx="6412088" cy="4006267"/>
          </a:xfrm>
          <a:prstGeom prst="rect">
            <a:avLst/>
          </a:prstGeom>
        </p:spPr>
      </p:pic>
    </p:spTree>
    <p:extLst>
      <p:ext uri="{BB962C8B-B14F-4D97-AF65-F5344CB8AC3E}">
        <p14:creationId xmlns:p14="http://schemas.microsoft.com/office/powerpoint/2010/main" val="9485996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433" y="0"/>
            <a:ext cx="8368200" cy="686100"/>
          </a:xfrm>
        </p:spPr>
        <p:txBody>
          <a:bodyPr/>
          <a:lstStyle/>
          <a:p>
            <a:r>
              <a:rPr lang="es-MX" dirty="0"/>
              <a:t>Proceso Reflexivo</a:t>
            </a:r>
          </a:p>
        </p:txBody>
      </p:sp>
      <p:pic>
        <p:nvPicPr>
          <p:cNvPr id="4" name="Imagen 3"/>
          <p:cNvPicPr>
            <a:picLocks noChangeAspect="1"/>
          </p:cNvPicPr>
          <p:nvPr/>
        </p:nvPicPr>
        <p:blipFill>
          <a:blip r:embed="rId2"/>
          <a:stretch>
            <a:fillRect/>
          </a:stretch>
        </p:blipFill>
        <p:spPr>
          <a:xfrm>
            <a:off x="981075" y="857955"/>
            <a:ext cx="6492170" cy="3784600"/>
          </a:xfrm>
          <a:prstGeom prst="rect">
            <a:avLst/>
          </a:prstGeom>
        </p:spPr>
      </p:pic>
    </p:spTree>
    <p:extLst>
      <p:ext uri="{BB962C8B-B14F-4D97-AF65-F5344CB8AC3E}">
        <p14:creationId xmlns:p14="http://schemas.microsoft.com/office/powerpoint/2010/main" val="7752885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Proceso Reflexivo</a:t>
            </a:r>
          </a:p>
        </p:txBody>
      </p:sp>
      <p:pic>
        <p:nvPicPr>
          <p:cNvPr id="3" name="Imagen 2"/>
          <p:cNvPicPr>
            <a:picLocks noChangeAspect="1"/>
          </p:cNvPicPr>
          <p:nvPr/>
        </p:nvPicPr>
        <p:blipFill>
          <a:blip r:embed="rId2"/>
          <a:stretch>
            <a:fillRect/>
          </a:stretch>
        </p:blipFill>
        <p:spPr>
          <a:xfrm>
            <a:off x="735541" y="1279525"/>
            <a:ext cx="6286147" cy="2990850"/>
          </a:xfrm>
          <a:prstGeom prst="rect">
            <a:avLst/>
          </a:prstGeom>
        </p:spPr>
      </p:pic>
    </p:spTree>
    <p:extLst>
      <p:ext uri="{BB962C8B-B14F-4D97-AF65-F5344CB8AC3E}">
        <p14:creationId xmlns:p14="http://schemas.microsoft.com/office/powerpoint/2010/main" val="589171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9189" y="85491"/>
            <a:ext cx="8368200" cy="686100"/>
          </a:xfrm>
        </p:spPr>
        <p:txBody>
          <a:bodyPr/>
          <a:lstStyle/>
          <a:p>
            <a:r>
              <a:rPr lang="es-MX" dirty="0" smtClean="0"/>
              <a:t>Evaluación: Tipos de aprendizaje Lecturas</a:t>
            </a:r>
            <a:endParaRPr lang="es-MX" dirty="0"/>
          </a:p>
        </p:txBody>
      </p:sp>
      <p:pic>
        <p:nvPicPr>
          <p:cNvPr id="3" name="Imagen 2"/>
          <p:cNvPicPr>
            <a:picLocks noChangeAspect="1"/>
          </p:cNvPicPr>
          <p:nvPr/>
        </p:nvPicPr>
        <p:blipFill>
          <a:blip r:embed="rId2"/>
          <a:stretch>
            <a:fillRect/>
          </a:stretch>
        </p:blipFill>
        <p:spPr>
          <a:xfrm>
            <a:off x="1411991" y="895222"/>
            <a:ext cx="5666141" cy="4015972"/>
          </a:xfrm>
          <a:prstGeom prst="rect">
            <a:avLst/>
          </a:prstGeom>
        </p:spPr>
      </p:pic>
    </p:spTree>
    <p:extLst>
      <p:ext uri="{BB962C8B-B14F-4D97-AF65-F5344CB8AC3E}">
        <p14:creationId xmlns:p14="http://schemas.microsoft.com/office/powerpoint/2010/main" val="882334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s"/>
              <a:t>Temática de Posible Proyecto </a:t>
            </a:r>
          </a:p>
        </p:txBody>
      </p:sp>
      <p:sp>
        <p:nvSpPr>
          <p:cNvPr id="84" name="Shape 84"/>
          <p:cNvSpPr txBox="1">
            <a:spLocks noGrp="1"/>
          </p:cNvSpPr>
          <p:nvPr>
            <p:ph type="body" idx="1"/>
          </p:nvPr>
        </p:nvSpPr>
        <p:spPr>
          <a:xfrm>
            <a:off x="387900" y="1144125"/>
            <a:ext cx="8368200" cy="989475"/>
          </a:xfrm>
          <a:prstGeom prst="rect">
            <a:avLst/>
          </a:prstGeom>
        </p:spPr>
        <p:txBody>
          <a:bodyPr wrap="square" lIns="91425" tIns="91425" rIns="91425" bIns="91425" anchor="t" anchorCtr="0">
            <a:noAutofit/>
          </a:bodyPr>
          <a:lstStyle/>
          <a:p>
            <a:pPr lvl="0">
              <a:spcBef>
                <a:spcPts val="0"/>
              </a:spcBef>
              <a:buNone/>
            </a:pPr>
            <a:r>
              <a:rPr lang="es-MX" sz="1200" dirty="0" smtClean="0"/>
              <a:t>P</a:t>
            </a:r>
            <a:r>
              <a:rPr lang="es-MX" sz="1400" dirty="0" smtClean="0"/>
              <a:t>or medio de este proyecto, los alumnos seguirán indicaciones y resolverán un problema matemático para después desarrollar modelos de figuras geométricas en 3D</a:t>
            </a:r>
            <a:endParaRPr sz="1400" dirty="0"/>
          </a:p>
        </p:txBody>
      </p:sp>
      <p:graphicFrame>
        <p:nvGraphicFramePr>
          <p:cNvPr id="85" name="Shape 85"/>
          <p:cNvGraphicFramePr/>
          <p:nvPr>
            <p:extLst>
              <p:ext uri="{D42A27DB-BD31-4B8C-83A1-F6EECF244321}">
                <p14:modId xmlns:p14="http://schemas.microsoft.com/office/powerpoint/2010/main" val="298358861"/>
              </p:ext>
            </p:extLst>
          </p:nvPr>
        </p:nvGraphicFramePr>
        <p:xfrm>
          <a:off x="387900" y="1830225"/>
          <a:ext cx="7239000" cy="3078420"/>
        </p:xfrm>
        <a:graphic>
          <a:graphicData uri="http://schemas.openxmlformats.org/drawingml/2006/table">
            <a:tbl>
              <a:tblPr>
                <a:noFill/>
                <a:tableStyleId>{B218AC28-3063-4E14-A0AD-ABB6BB55374A}</a:tableStyleId>
              </a:tblPr>
              <a:tblGrid>
                <a:gridCol w="2413000"/>
                <a:gridCol w="2413000"/>
                <a:gridCol w="2413000"/>
              </a:tblGrid>
              <a:tr h="610155">
                <a:tc>
                  <a:txBody>
                    <a:bodyPr/>
                    <a:lstStyle/>
                    <a:p>
                      <a:pPr lvl="0">
                        <a:spcBef>
                          <a:spcPts val="0"/>
                        </a:spcBef>
                        <a:buNone/>
                      </a:pPr>
                      <a:r>
                        <a:rPr lang="es" dirty="0">
                          <a:solidFill>
                            <a:srgbClr val="FFFFFF"/>
                          </a:solidFill>
                          <a:latin typeface="Roboto Slab"/>
                          <a:ea typeface="Roboto Slab"/>
                          <a:cs typeface="Roboto Slab"/>
                          <a:sym typeface="Roboto Slab"/>
                        </a:rPr>
                        <a:t>Materia y unidad </a:t>
                      </a:r>
                    </a:p>
                    <a:p>
                      <a:pPr lvl="0">
                        <a:spcBef>
                          <a:spcPts val="0"/>
                        </a:spcBef>
                        <a:buNone/>
                      </a:pPr>
                      <a:r>
                        <a:rPr lang="es" dirty="0" smtClean="0">
                          <a:solidFill>
                            <a:srgbClr val="FFFFFF"/>
                          </a:solidFill>
                          <a:latin typeface="Roboto Slab"/>
                          <a:ea typeface="Roboto Slab"/>
                          <a:cs typeface="Roboto Slab"/>
                          <a:sym typeface="Roboto Slab"/>
                        </a:rPr>
                        <a:t>Matematicas</a:t>
                      </a:r>
                      <a:r>
                        <a:rPr lang="es" baseline="0" dirty="0" smtClean="0">
                          <a:solidFill>
                            <a:srgbClr val="FFFFFF"/>
                          </a:solidFill>
                          <a:latin typeface="Roboto Slab"/>
                          <a:ea typeface="Roboto Slab"/>
                          <a:cs typeface="Roboto Slab"/>
                          <a:sym typeface="Roboto Slab"/>
                        </a:rPr>
                        <a:t> </a:t>
                      </a:r>
                    </a:p>
                    <a:p>
                      <a:pPr lvl="0">
                        <a:spcBef>
                          <a:spcPts val="0"/>
                        </a:spcBef>
                        <a:buNone/>
                      </a:pPr>
                      <a:r>
                        <a:rPr lang="es-MX" baseline="0" dirty="0" smtClean="0">
                          <a:solidFill>
                            <a:srgbClr val="FFFFFF"/>
                          </a:solidFill>
                          <a:latin typeface="Roboto Slab"/>
                          <a:ea typeface="Roboto Slab"/>
                          <a:cs typeface="Roboto Slab"/>
                          <a:sym typeface="Roboto Slab"/>
                        </a:rPr>
                        <a:t>U</a:t>
                      </a:r>
                      <a:r>
                        <a:rPr lang="es" baseline="0" dirty="0" smtClean="0">
                          <a:solidFill>
                            <a:srgbClr val="FFFFFF"/>
                          </a:solidFill>
                          <a:latin typeface="Roboto Slab"/>
                          <a:ea typeface="Roboto Slab"/>
                          <a:cs typeface="Roboto Slab"/>
                          <a:sym typeface="Roboto Slab"/>
                        </a:rPr>
                        <a:t>nidad 2</a:t>
                      </a:r>
                    </a:p>
                    <a:p>
                      <a:pPr lvl="0">
                        <a:spcBef>
                          <a:spcPts val="0"/>
                        </a:spcBef>
                        <a:buNone/>
                      </a:pPr>
                      <a:r>
                        <a:rPr lang="es" baseline="0" dirty="0" smtClean="0">
                          <a:solidFill>
                            <a:srgbClr val="FFFFFF"/>
                          </a:solidFill>
                          <a:latin typeface="Roboto Slab"/>
                          <a:ea typeface="Roboto Slab"/>
                          <a:cs typeface="Roboto Slab"/>
                          <a:sym typeface="Roboto Slab"/>
                        </a:rPr>
                        <a:t>Expresiones algebraicas para describir y generalizar</a:t>
                      </a:r>
                      <a:endParaRPr lang="es" dirty="0">
                        <a:solidFill>
                          <a:srgbClr val="FFFFFF"/>
                        </a:solidFill>
                        <a:latin typeface="Roboto Slab"/>
                        <a:ea typeface="Roboto Slab"/>
                        <a:cs typeface="Roboto Slab"/>
                        <a:sym typeface="Roboto Slab"/>
                      </a:endParaRP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s" dirty="0">
                          <a:solidFill>
                            <a:srgbClr val="FFFFFF"/>
                          </a:solidFill>
                          <a:latin typeface="Roboto Slab"/>
                          <a:ea typeface="Roboto Slab"/>
                          <a:cs typeface="Roboto Slab"/>
                          <a:sym typeface="Roboto Slab"/>
                        </a:rPr>
                        <a:t>Materia y unidad </a:t>
                      </a:r>
                    </a:p>
                    <a:p>
                      <a:pPr lvl="0" rtl="0">
                        <a:spcBef>
                          <a:spcPts val="0"/>
                        </a:spcBef>
                        <a:buNone/>
                      </a:pPr>
                      <a:r>
                        <a:rPr lang="es" dirty="0" smtClean="0">
                          <a:solidFill>
                            <a:srgbClr val="FFFFFF"/>
                          </a:solidFill>
                          <a:latin typeface="Roboto Slab"/>
                          <a:ea typeface="Roboto Slab"/>
                          <a:cs typeface="Roboto Slab"/>
                          <a:sym typeface="Roboto Slab"/>
                        </a:rPr>
                        <a:t>Ingles </a:t>
                      </a:r>
                    </a:p>
                    <a:p>
                      <a:pPr lvl="0" rtl="0">
                        <a:spcBef>
                          <a:spcPts val="0"/>
                        </a:spcBef>
                        <a:buNone/>
                      </a:pPr>
                      <a:r>
                        <a:rPr lang="es" dirty="0" smtClean="0">
                          <a:solidFill>
                            <a:srgbClr val="FFFFFF"/>
                          </a:solidFill>
                          <a:latin typeface="Roboto Slab"/>
                          <a:ea typeface="Roboto Slab"/>
                          <a:cs typeface="Roboto Slab"/>
                          <a:sym typeface="Roboto Slab"/>
                        </a:rPr>
                        <a:t>Unidad 3</a:t>
                      </a:r>
                    </a:p>
                    <a:p>
                      <a:pPr lvl="0" rtl="0">
                        <a:spcBef>
                          <a:spcPts val="0"/>
                        </a:spcBef>
                        <a:buNone/>
                      </a:pPr>
                      <a:r>
                        <a:rPr lang="es" dirty="0" smtClean="0">
                          <a:solidFill>
                            <a:srgbClr val="FFFFFF"/>
                          </a:solidFill>
                          <a:latin typeface="Roboto Slab"/>
                          <a:ea typeface="Roboto Slab"/>
                          <a:cs typeface="Roboto Slab"/>
                          <a:sym typeface="Roboto Slab"/>
                        </a:rPr>
                        <a:t>Who Controls</a:t>
                      </a:r>
                      <a:r>
                        <a:rPr lang="es" baseline="0" dirty="0" smtClean="0">
                          <a:solidFill>
                            <a:srgbClr val="FFFFFF"/>
                          </a:solidFill>
                          <a:latin typeface="Roboto Slab"/>
                          <a:ea typeface="Roboto Slab"/>
                          <a:cs typeface="Roboto Slab"/>
                          <a:sym typeface="Roboto Slab"/>
                        </a:rPr>
                        <a:t> the present controls the past</a:t>
                      </a:r>
                      <a:endParaRPr lang="es" dirty="0" smtClean="0">
                        <a:solidFill>
                          <a:srgbClr val="FFFFFF"/>
                        </a:solidFill>
                        <a:latin typeface="Roboto Slab"/>
                        <a:ea typeface="Roboto Slab"/>
                        <a:cs typeface="Roboto Slab"/>
                        <a:sym typeface="Roboto Slab"/>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s" dirty="0">
                          <a:solidFill>
                            <a:srgbClr val="FFFFFF"/>
                          </a:solidFill>
                          <a:latin typeface="Roboto Slab"/>
                          <a:ea typeface="Roboto Slab"/>
                          <a:cs typeface="Roboto Slab"/>
                          <a:sym typeface="Roboto Slab"/>
                        </a:rPr>
                        <a:t>Materia y </a:t>
                      </a:r>
                      <a:r>
                        <a:rPr lang="es" dirty="0" smtClean="0">
                          <a:solidFill>
                            <a:srgbClr val="FFFFFF"/>
                          </a:solidFill>
                          <a:latin typeface="Roboto Slab"/>
                          <a:ea typeface="Roboto Slab"/>
                          <a:cs typeface="Roboto Slab"/>
                          <a:sym typeface="Roboto Slab"/>
                        </a:rPr>
                        <a:t>unidad</a:t>
                      </a:r>
                    </a:p>
                    <a:p>
                      <a:pPr lvl="0" rtl="0">
                        <a:spcBef>
                          <a:spcPts val="0"/>
                        </a:spcBef>
                        <a:buNone/>
                      </a:pPr>
                      <a:r>
                        <a:rPr lang="es" dirty="0" smtClean="0">
                          <a:solidFill>
                            <a:srgbClr val="FFFFFF"/>
                          </a:solidFill>
                          <a:latin typeface="Roboto Slab"/>
                          <a:ea typeface="Roboto Slab"/>
                          <a:cs typeface="Roboto Slab"/>
                          <a:sym typeface="Roboto Slab"/>
                        </a:rPr>
                        <a:t>Dibujo</a:t>
                      </a:r>
                    </a:p>
                    <a:p>
                      <a:pPr lvl="0" rtl="0">
                        <a:spcBef>
                          <a:spcPts val="0"/>
                        </a:spcBef>
                        <a:buNone/>
                      </a:pPr>
                      <a:r>
                        <a:rPr lang="es" dirty="0" smtClean="0">
                          <a:solidFill>
                            <a:srgbClr val="FFFFFF"/>
                          </a:solidFill>
                          <a:latin typeface="Roboto Slab"/>
                          <a:ea typeface="Roboto Slab"/>
                          <a:cs typeface="Roboto Slab"/>
                          <a:sym typeface="Roboto Slab"/>
                        </a:rPr>
                        <a:t>Unidad 3</a:t>
                      </a:r>
                    </a:p>
                    <a:p>
                      <a:pPr lvl="0" rtl="0">
                        <a:spcBef>
                          <a:spcPts val="0"/>
                        </a:spcBef>
                        <a:buNone/>
                      </a:pPr>
                      <a:r>
                        <a:rPr lang="es" dirty="0" smtClean="0">
                          <a:solidFill>
                            <a:srgbClr val="FFFFFF"/>
                          </a:solidFill>
                          <a:latin typeface="Roboto Slab"/>
                          <a:ea typeface="Roboto Slab"/>
                          <a:cs typeface="Roboto Slab"/>
                          <a:sym typeface="Roboto Slab"/>
                        </a:rPr>
                        <a:t>Dibuja para pensar, Crear y Explicar ideas</a:t>
                      </a:r>
                    </a:p>
                  </a:txBody>
                  <a:tcPr marL="91425" marR="91425" marT="91425" marB="91425">
                    <a:lnL w="9525" cap="flat" cmpd="sng">
                      <a:solidFill>
                        <a:srgbClr val="9E9E9E"/>
                      </a:solidFill>
                      <a:prstDash val="solid"/>
                      <a:round/>
                      <a:headEnd type="none" w="med" len="med"/>
                      <a:tailEnd type="none" w="med" len="med"/>
                    </a:lnL>
                  </a:tcPr>
                </a:tc>
              </a:tr>
              <a:tr h="1559320">
                <a:tc>
                  <a:txBody>
                    <a:bodyPr/>
                    <a:lstStyle/>
                    <a:p>
                      <a:pPr lvl="0">
                        <a:spcBef>
                          <a:spcPts val="0"/>
                        </a:spcBef>
                        <a:buNone/>
                      </a:pPr>
                      <a:r>
                        <a:rPr lang="es" sz="1200" dirty="0" smtClean="0">
                          <a:solidFill>
                            <a:schemeClr val="tx1"/>
                          </a:solidFill>
                          <a:latin typeface="Roboto Slab"/>
                          <a:ea typeface="Roboto Slab"/>
                          <a:cs typeface="Roboto Slab"/>
                          <a:sym typeface="Roboto Slab"/>
                        </a:rPr>
                        <a:t>Tema</a:t>
                      </a:r>
                      <a:r>
                        <a:rPr lang="es" sz="1200" baseline="0" dirty="0" smtClean="0">
                          <a:solidFill>
                            <a:schemeClr val="tx1"/>
                          </a:solidFill>
                          <a:latin typeface="Roboto Slab"/>
                          <a:ea typeface="Roboto Slab"/>
                          <a:cs typeface="Roboto Slab"/>
                          <a:sym typeface="Roboto Slab"/>
                        </a:rPr>
                        <a:t> </a:t>
                      </a:r>
                    </a:p>
                    <a:p>
                      <a:pPr lvl="0">
                        <a:spcBef>
                          <a:spcPts val="0"/>
                        </a:spcBef>
                        <a:buNone/>
                      </a:pPr>
                      <a:r>
                        <a:rPr lang="es-MX" sz="1200" i="0" dirty="0" smtClean="0">
                          <a:solidFill>
                            <a:schemeClr val="tx1"/>
                          </a:solidFill>
                          <a:effectLst/>
                        </a:rPr>
                        <a:t>2.1 Expresiones algebraicas para describir y generalizar patrones y relaciones numéricas</a:t>
                      </a:r>
                      <a:br>
                        <a:rPr lang="es-MX" sz="1200" i="0" dirty="0" smtClean="0">
                          <a:solidFill>
                            <a:schemeClr val="tx1"/>
                          </a:solidFill>
                          <a:effectLst/>
                        </a:rPr>
                      </a:br>
                      <a:r>
                        <a:rPr lang="es-MX" sz="1200" i="0" dirty="0" smtClean="0">
                          <a:solidFill>
                            <a:schemeClr val="tx1"/>
                          </a:solidFill>
                          <a:effectLst/>
                        </a:rPr>
                        <a:t>en problemas naturales y sociales</a:t>
                      </a:r>
                      <a:br>
                        <a:rPr lang="es-MX" sz="1200" i="0" dirty="0" smtClean="0">
                          <a:solidFill>
                            <a:schemeClr val="tx1"/>
                          </a:solidFill>
                          <a:effectLst/>
                        </a:rPr>
                      </a:br>
                      <a:r>
                        <a:rPr lang="es-MX" sz="1200" i="0" dirty="0" smtClean="0">
                          <a:solidFill>
                            <a:schemeClr val="tx1"/>
                          </a:solidFill>
                          <a:effectLst/>
                        </a:rPr>
                        <a:t>2.2 Expresiones algebraicas</a:t>
                      </a:r>
                      <a:br>
                        <a:rPr lang="es-MX" sz="1200" i="0" dirty="0" smtClean="0">
                          <a:solidFill>
                            <a:schemeClr val="tx1"/>
                          </a:solidFill>
                          <a:effectLst/>
                        </a:rPr>
                      </a:br>
                      <a:r>
                        <a:rPr lang="es-MX" sz="1200" i="0" dirty="0" smtClean="0">
                          <a:solidFill>
                            <a:schemeClr val="tx1"/>
                          </a:solidFill>
                          <a:effectLst/>
                        </a:rPr>
                        <a:t>a) Polinomiales</a:t>
                      </a:r>
                      <a:r>
                        <a:rPr lang="es-MX" sz="1200" i="0" dirty="0" smtClean="0">
                          <a:solidFill>
                            <a:srgbClr val="000000"/>
                          </a:solidFill>
                          <a:effectLst/>
                        </a:rPr>
                        <a:t/>
                      </a:r>
                      <a:br>
                        <a:rPr lang="es-MX" sz="1200" i="0" dirty="0" smtClean="0">
                          <a:solidFill>
                            <a:srgbClr val="000000"/>
                          </a:solidFill>
                          <a:effectLst/>
                        </a:rPr>
                      </a:br>
                      <a:endParaRPr lang="es" sz="1200" dirty="0">
                        <a:solidFill>
                          <a:srgbClr val="FFFFFF"/>
                        </a:solidFill>
                        <a:latin typeface="Roboto Slab"/>
                        <a:ea typeface="Roboto Slab"/>
                        <a:cs typeface="Roboto Slab"/>
                        <a:sym typeface="Roboto Slab"/>
                      </a:endParaRP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s" sz="1200" dirty="0">
                          <a:solidFill>
                            <a:srgbClr val="FFFFFF"/>
                          </a:solidFill>
                          <a:latin typeface="Roboto Slab"/>
                          <a:ea typeface="Roboto Slab"/>
                          <a:cs typeface="Roboto Slab"/>
                          <a:sym typeface="Roboto Slab"/>
                        </a:rPr>
                        <a:t>Tema </a:t>
                      </a:r>
                    </a:p>
                    <a:p>
                      <a:pPr lvl="0" rtl="0">
                        <a:spcBef>
                          <a:spcPts val="0"/>
                        </a:spcBef>
                        <a:buNone/>
                      </a:pPr>
                      <a:r>
                        <a:rPr lang="es" sz="1200" dirty="0" smtClean="0">
                          <a:solidFill>
                            <a:srgbClr val="FFFFFF"/>
                          </a:solidFill>
                          <a:latin typeface="Roboto Slab"/>
                          <a:ea typeface="Roboto Slab"/>
                          <a:cs typeface="Roboto Slab"/>
                          <a:sym typeface="Roboto Slab"/>
                        </a:rPr>
                        <a:t>3.1 Noción de tiempo con contacto permanente por medio del intercambio de información presente simple.</a:t>
                      </a:r>
                    </a:p>
                    <a:p>
                      <a:pPr lvl="0" rtl="0">
                        <a:spcBef>
                          <a:spcPts val="0"/>
                        </a:spcBef>
                        <a:buNone/>
                      </a:pPr>
                      <a:r>
                        <a:rPr lang="es" sz="1200" dirty="0" smtClean="0">
                          <a:solidFill>
                            <a:srgbClr val="FFFFFF"/>
                          </a:solidFill>
                          <a:latin typeface="Roboto Slab"/>
                          <a:ea typeface="Roboto Slab"/>
                          <a:cs typeface="Roboto Slab"/>
                          <a:sym typeface="Roboto Slab"/>
                        </a:rPr>
                        <a:t>3.3</a:t>
                      </a:r>
                      <a:r>
                        <a:rPr lang="es" sz="1200" baseline="0" dirty="0" smtClean="0">
                          <a:solidFill>
                            <a:srgbClr val="FFFFFF"/>
                          </a:solidFill>
                          <a:latin typeface="Roboto Slab"/>
                          <a:ea typeface="Roboto Slab"/>
                          <a:cs typeface="Roboto Slab"/>
                          <a:sym typeface="Roboto Slab"/>
                        </a:rPr>
                        <a:t> Condicional cero</a:t>
                      </a:r>
                      <a:endParaRPr lang="es" sz="1200" dirty="0">
                        <a:solidFill>
                          <a:srgbClr val="FFFFFF"/>
                        </a:solidFill>
                        <a:latin typeface="Roboto Slab"/>
                        <a:ea typeface="Roboto Slab"/>
                        <a:cs typeface="Roboto Slab"/>
                        <a:sym typeface="Roboto Slab"/>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s" sz="1200" dirty="0">
                          <a:solidFill>
                            <a:srgbClr val="FFFFFF"/>
                          </a:solidFill>
                          <a:latin typeface="Roboto Slab"/>
                          <a:ea typeface="Roboto Slab"/>
                          <a:cs typeface="Roboto Slab"/>
                          <a:sym typeface="Roboto Slab"/>
                        </a:rPr>
                        <a:t>Tema </a:t>
                      </a:r>
                    </a:p>
                    <a:p>
                      <a:pPr lvl="0" rtl="0">
                        <a:spcBef>
                          <a:spcPts val="0"/>
                        </a:spcBef>
                        <a:buNone/>
                      </a:pPr>
                      <a:r>
                        <a:rPr lang="es" sz="1200" dirty="0" smtClean="0">
                          <a:solidFill>
                            <a:srgbClr val="FFFFFF"/>
                          </a:solidFill>
                          <a:latin typeface="Roboto Slab"/>
                          <a:ea typeface="Roboto Slab"/>
                          <a:cs typeface="Roboto Slab"/>
                          <a:sym typeface="Roboto Slab"/>
                        </a:rPr>
                        <a:t>3.4 Desarrollo de etapas del proceso creativo.(Documentación, bocetaje, propuesta y realización.</a:t>
                      </a:r>
                    </a:p>
                    <a:p>
                      <a:pPr lvl="0" rtl="0">
                        <a:spcBef>
                          <a:spcPts val="0"/>
                        </a:spcBef>
                        <a:buNone/>
                      </a:pPr>
                      <a:r>
                        <a:rPr lang="es" sz="1200" dirty="0" smtClean="0">
                          <a:solidFill>
                            <a:srgbClr val="FFFFFF"/>
                          </a:solidFill>
                          <a:latin typeface="Roboto Slab"/>
                          <a:ea typeface="Roboto Slab"/>
                          <a:cs typeface="Roboto Slab"/>
                          <a:sym typeface="Roboto Slab"/>
                        </a:rPr>
                        <a:t>3.5 Manejo de soportes, materiales</a:t>
                      </a:r>
                      <a:r>
                        <a:rPr lang="es" sz="1200" baseline="0" dirty="0" smtClean="0">
                          <a:solidFill>
                            <a:srgbClr val="FFFFFF"/>
                          </a:solidFill>
                          <a:latin typeface="Roboto Slab"/>
                          <a:ea typeface="Roboto Slab"/>
                          <a:cs typeface="Roboto Slab"/>
                          <a:sym typeface="Roboto Slab"/>
                        </a:rPr>
                        <a:t> y técnicas para la elaboración de proyectos</a:t>
                      </a:r>
                      <a:endParaRPr lang="es" sz="1200" dirty="0">
                        <a:solidFill>
                          <a:srgbClr val="FFFFFF"/>
                        </a:solidFill>
                        <a:latin typeface="Roboto Slab"/>
                        <a:ea typeface="Roboto Slab"/>
                        <a:cs typeface="Roboto Slab"/>
                        <a:sym typeface="Roboto Slab"/>
                      </a:endParaRPr>
                    </a:p>
                  </a:txBody>
                  <a:tcPr marL="91425" marR="91425" marT="91425" marB="91425">
                    <a:lnL w="9525" cap="flat" cmpd="sng">
                      <a:solidFill>
                        <a:srgbClr val="9E9E9E"/>
                      </a:solidFill>
                      <a:prstDash val="solid"/>
                      <a:round/>
                      <a:headEnd type="none" w="med" len="med"/>
                      <a:tailEnd type="none" w="med" len="med"/>
                    </a:ln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6612" y="85491"/>
            <a:ext cx="8368200" cy="686100"/>
          </a:xfrm>
        </p:spPr>
        <p:txBody>
          <a:bodyPr/>
          <a:lstStyle/>
          <a:p>
            <a:r>
              <a:rPr lang="es-MX" dirty="0"/>
              <a:t>Evaluación: Tipos de aprendizaje Lecturas</a:t>
            </a:r>
          </a:p>
        </p:txBody>
      </p:sp>
      <p:pic>
        <p:nvPicPr>
          <p:cNvPr id="3" name="Imagen 2"/>
          <p:cNvPicPr>
            <a:picLocks noChangeAspect="1"/>
          </p:cNvPicPr>
          <p:nvPr/>
        </p:nvPicPr>
        <p:blipFill>
          <a:blip r:embed="rId2"/>
          <a:stretch>
            <a:fillRect/>
          </a:stretch>
        </p:blipFill>
        <p:spPr>
          <a:xfrm>
            <a:off x="1082851" y="868607"/>
            <a:ext cx="5927550" cy="4160769"/>
          </a:xfrm>
          <a:prstGeom prst="rect">
            <a:avLst/>
          </a:prstGeom>
        </p:spPr>
      </p:pic>
    </p:spTree>
    <p:extLst>
      <p:ext uri="{BB962C8B-B14F-4D97-AF65-F5344CB8AC3E}">
        <p14:creationId xmlns:p14="http://schemas.microsoft.com/office/powerpoint/2010/main" val="16722602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6611" y="108069"/>
            <a:ext cx="8368200" cy="686100"/>
          </a:xfrm>
        </p:spPr>
        <p:txBody>
          <a:bodyPr/>
          <a:lstStyle/>
          <a:p>
            <a:r>
              <a:rPr lang="es-MX" dirty="0"/>
              <a:t>Evaluación: Tipos de aprendizaje Lecturas</a:t>
            </a:r>
          </a:p>
        </p:txBody>
      </p:sp>
      <p:pic>
        <p:nvPicPr>
          <p:cNvPr id="3" name="Imagen 2"/>
          <p:cNvPicPr>
            <a:picLocks noChangeAspect="1"/>
          </p:cNvPicPr>
          <p:nvPr/>
        </p:nvPicPr>
        <p:blipFill>
          <a:blip r:embed="rId2"/>
          <a:stretch>
            <a:fillRect/>
          </a:stretch>
        </p:blipFill>
        <p:spPr>
          <a:xfrm>
            <a:off x="1174927" y="936991"/>
            <a:ext cx="5835474" cy="4014598"/>
          </a:xfrm>
          <a:prstGeom prst="rect">
            <a:avLst/>
          </a:prstGeom>
        </p:spPr>
      </p:pic>
    </p:spTree>
    <p:extLst>
      <p:ext uri="{BB962C8B-B14F-4D97-AF65-F5344CB8AC3E}">
        <p14:creationId xmlns:p14="http://schemas.microsoft.com/office/powerpoint/2010/main" val="18944388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6611" y="220958"/>
            <a:ext cx="8368200" cy="686100"/>
          </a:xfrm>
        </p:spPr>
        <p:txBody>
          <a:bodyPr/>
          <a:lstStyle/>
          <a:p>
            <a:r>
              <a:rPr lang="es-MX" dirty="0"/>
              <a:t>Evaluación: Tipos de aprendizaje Lecturas</a:t>
            </a:r>
          </a:p>
        </p:txBody>
      </p:sp>
      <p:pic>
        <p:nvPicPr>
          <p:cNvPr id="4" name="Imagen 3"/>
          <p:cNvPicPr>
            <a:picLocks noChangeAspect="1"/>
          </p:cNvPicPr>
          <p:nvPr/>
        </p:nvPicPr>
        <p:blipFill>
          <a:blip r:embed="rId2"/>
          <a:stretch>
            <a:fillRect/>
          </a:stretch>
        </p:blipFill>
        <p:spPr>
          <a:xfrm>
            <a:off x="1281112" y="1048779"/>
            <a:ext cx="5763155" cy="3944967"/>
          </a:xfrm>
          <a:prstGeom prst="rect">
            <a:avLst/>
          </a:prstGeom>
        </p:spPr>
      </p:pic>
    </p:spTree>
    <p:extLst>
      <p:ext uri="{BB962C8B-B14F-4D97-AF65-F5344CB8AC3E}">
        <p14:creationId xmlns:p14="http://schemas.microsoft.com/office/powerpoint/2010/main" val="26692571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Evaluación: Tipos de aprendizaje Lecturas</a:t>
            </a:r>
          </a:p>
        </p:txBody>
      </p:sp>
      <p:pic>
        <p:nvPicPr>
          <p:cNvPr id="3" name="Imagen 2"/>
          <p:cNvPicPr>
            <a:picLocks noChangeAspect="1"/>
          </p:cNvPicPr>
          <p:nvPr/>
        </p:nvPicPr>
        <p:blipFill>
          <a:blip r:embed="rId2"/>
          <a:stretch>
            <a:fillRect/>
          </a:stretch>
        </p:blipFill>
        <p:spPr>
          <a:xfrm>
            <a:off x="923395" y="1144125"/>
            <a:ext cx="6619875" cy="3653653"/>
          </a:xfrm>
          <a:prstGeom prst="rect">
            <a:avLst/>
          </a:prstGeom>
        </p:spPr>
      </p:pic>
    </p:spTree>
    <p:extLst>
      <p:ext uri="{BB962C8B-B14F-4D97-AF65-F5344CB8AC3E}">
        <p14:creationId xmlns:p14="http://schemas.microsoft.com/office/powerpoint/2010/main" val="33347888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Evaluación: Rúbricas</a:t>
            </a:r>
            <a:endParaRPr lang="es-MX" dirty="0"/>
          </a:p>
        </p:txBody>
      </p:sp>
      <p:pic>
        <p:nvPicPr>
          <p:cNvPr id="5" name="Imagen 4"/>
          <p:cNvPicPr>
            <a:picLocks noChangeAspect="1"/>
          </p:cNvPicPr>
          <p:nvPr/>
        </p:nvPicPr>
        <p:blipFill>
          <a:blip r:embed="rId2"/>
          <a:stretch>
            <a:fillRect/>
          </a:stretch>
        </p:blipFill>
        <p:spPr>
          <a:xfrm>
            <a:off x="695148" y="1260461"/>
            <a:ext cx="6563607" cy="3704710"/>
          </a:xfrm>
          <a:prstGeom prst="rect">
            <a:avLst/>
          </a:prstGeom>
        </p:spPr>
      </p:pic>
    </p:spTree>
    <p:extLst>
      <p:ext uri="{BB962C8B-B14F-4D97-AF65-F5344CB8AC3E}">
        <p14:creationId xmlns:p14="http://schemas.microsoft.com/office/powerpoint/2010/main" val="3281616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Evaluación: Rúbricas</a:t>
            </a:r>
          </a:p>
        </p:txBody>
      </p:sp>
      <p:pic>
        <p:nvPicPr>
          <p:cNvPr id="3" name="Imagen 2"/>
          <p:cNvPicPr>
            <a:picLocks noChangeAspect="1"/>
          </p:cNvPicPr>
          <p:nvPr/>
        </p:nvPicPr>
        <p:blipFill>
          <a:blip r:embed="rId2"/>
          <a:stretch>
            <a:fillRect/>
          </a:stretch>
        </p:blipFill>
        <p:spPr>
          <a:xfrm>
            <a:off x="733954" y="1144125"/>
            <a:ext cx="7077956" cy="3827796"/>
          </a:xfrm>
          <a:prstGeom prst="rect">
            <a:avLst/>
          </a:prstGeom>
        </p:spPr>
      </p:pic>
    </p:spTree>
    <p:extLst>
      <p:ext uri="{BB962C8B-B14F-4D97-AF65-F5344CB8AC3E}">
        <p14:creationId xmlns:p14="http://schemas.microsoft.com/office/powerpoint/2010/main" val="17670327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Evaluación: Rúbricas</a:t>
            </a:r>
          </a:p>
        </p:txBody>
      </p:sp>
      <p:pic>
        <p:nvPicPr>
          <p:cNvPr id="3" name="Imagen 2"/>
          <p:cNvPicPr>
            <a:picLocks noChangeAspect="1"/>
          </p:cNvPicPr>
          <p:nvPr/>
        </p:nvPicPr>
        <p:blipFill>
          <a:blip r:embed="rId2"/>
          <a:stretch>
            <a:fillRect/>
          </a:stretch>
        </p:blipFill>
        <p:spPr>
          <a:xfrm>
            <a:off x="961086" y="1144125"/>
            <a:ext cx="6941136" cy="3889170"/>
          </a:xfrm>
          <a:prstGeom prst="rect">
            <a:avLst/>
          </a:prstGeom>
        </p:spPr>
      </p:pic>
    </p:spTree>
    <p:extLst>
      <p:ext uri="{BB962C8B-B14F-4D97-AF65-F5344CB8AC3E}">
        <p14:creationId xmlns:p14="http://schemas.microsoft.com/office/powerpoint/2010/main" val="5634191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Evaluación: Rúbricas</a:t>
            </a:r>
          </a:p>
        </p:txBody>
      </p:sp>
      <p:pic>
        <p:nvPicPr>
          <p:cNvPr id="3" name="Imagen 2"/>
          <p:cNvPicPr>
            <a:picLocks noChangeAspect="1"/>
          </p:cNvPicPr>
          <p:nvPr/>
        </p:nvPicPr>
        <p:blipFill>
          <a:blip r:embed="rId2"/>
          <a:stretch>
            <a:fillRect/>
          </a:stretch>
        </p:blipFill>
        <p:spPr>
          <a:xfrm>
            <a:off x="870156" y="1144125"/>
            <a:ext cx="6704688" cy="3691782"/>
          </a:xfrm>
          <a:prstGeom prst="rect">
            <a:avLst/>
          </a:prstGeom>
        </p:spPr>
      </p:pic>
    </p:spTree>
    <p:extLst>
      <p:ext uri="{BB962C8B-B14F-4D97-AF65-F5344CB8AC3E}">
        <p14:creationId xmlns:p14="http://schemas.microsoft.com/office/powerpoint/2010/main" val="32192272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Evaluación: </a:t>
            </a:r>
            <a:r>
              <a:rPr lang="es-MX" dirty="0" smtClean="0"/>
              <a:t>Formato</a:t>
            </a:r>
            <a:endParaRPr lang="es-MX" dirty="0"/>
          </a:p>
        </p:txBody>
      </p:sp>
      <p:pic>
        <p:nvPicPr>
          <p:cNvPr id="3" name="Imagen 2"/>
          <p:cNvPicPr>
            <a:picLocks noChangeAspect="1"/>
          </p:cNvPicPr>
          <p:nvPr/>
        </p:nvPicPr>
        <p:blipFill>
          <a:blip r:embed="rId2"/>
          <a:stretch>
            <a:fillRect/>
          </a:stretch>
        </p:blipFill>
        <p:spPr>
          <a:xfrm>
            <a:off x="575733" y="1309446"/>
            <a:ext cx="6920089" cy="3698587"/>
          </a:xfrm>
          <a:prstGeom prst="rect">
            <a:avLst/>
          </a:prstGeom>
        </p:spPr>
      </p:pic>
    </p:spTree>
    <p:extLst>
      <p:ext uri="{BB962C8B-B14F-4D97-AF65-F5344CB8AC3E}">
        <p14:creationId xmlns:p14="http://schemas.microsoft.com/office/powerpoint/2010/main" val="18147377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Evaluación: Formato</a:t>
            </a:r>
          </a:p>
        </p:txBody>
      </p:sp>
      <p:pic>
        <p:nvPicPr>
          <p:cNvPr id="3" name="Imagen 2"/>
          <p:cNvPicPr>
            <a:picLocks noChangeAspect="1"/>
          </p:cNvPicPr>
          <p:nvPr/>
        </p:nvPicPr>
        <p:blipFill>
          <a:blip r:embed="rId2"/>
          <a:stretch>
            <a:fillRect/>
          </a:stretch>
        </p:blipFill>
        <p:spPr>
          <a:xfrm>
            <a:off x="733778" y="1144125"/>
            <a:ext cx="6762044" cy="3609307"/>
          </a:xfrm>
          <a:prstGeom prst="rect">
            <a:avLst/>
          </a:prstGeom>
        </p:spPr>
      </p:pic>
    </p:spTree>
    <p:extLst>
      <p:ext uri="{BB962C8B-B14F-4D97-AF65-F5344CB8AC3E}">
        <p14:creationId xmlns:p14="http://schemas.microsoft.com/office/powerpoint/2010/main" val="1233090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s"/>
              <a:t>C.A.I.A.C  General</a:t>
            </a:r>
          </a:p>
        </p:txBody>
      </p:sp>
      <p:graphicFrame>
        <p:nvGraphicFramePr>
          <p:cNvPr id="4" name="Shape 91"/>
          <p:cNvGraphicFramePr/>
          <p:nvPr>
            <p:extLst>
              <p:ext uri="{D42A27DB-BD31-4B8C-83A1-F6EECF244321}">
                <p14:modId xmlns:p14="http://schemas.microsoft.com/office/powerpoint/2010/main" val="3747720315"/>
              </p:ext>
            </p:extLst>
          </p:nvPr>
        </p:nvGraphicFramePr>
        <p:xfrm>
          <a:off x="169334" y="770122"/>
          <a:ext cx="8771466" cy="4047411"/>
        </p:xfrm>
        <a:graphic>
          <a:graphicData uri="http://schemas.openxmlformats.org/drawingml/2006/table">
            <a:tbl>
              <a:tblPr>
                <a:noFill/>
                <a:tableStyleId>{B218AC28-3063-4E14-A0AD-ABB6BB55374A}</a:tableStyleId>
              </a:tblPr>
              <a:tblGrid>
                <a:gridCol w="2187020"/>
                <a:gridCol w="6584446"/>
              </a:tblGrid>
              <a:tr h="0">
                <a:tc gridSpan="2">
                  <a:txBody>
                    <a:bodyPr/>
                    <a:lstStyle/>
                    <a:p>
                      <a:pPr lvl="0" algn="ctr" rtl="0">
                        <a:spcBef>
                          <a:spcPts val="0"/>
                        </a:spcBef>
                        <a:buNone/>
                      </a:pPr>
                      <a:r>
                        <a:rPr lang="es" sz="1000" b="1" dirty="0">
                          <a:solidFill>
                            <a:schemeClr val="tx1"/>
                          </a:solidFill>
                          <a:latin typeface="Century Gothic"/>
                          <a:ea typeface="Century Gothic"/>
                          <a:cs typeface="Century Gothic"/>
                          <a:sym typeface="Century Gothic"/>
                        </a:rPr>
                        <a:t>La Interdisciplinariedad</a:t>
                      </a:r>
                    </a:p>
                  </a:txBody>
                  <a:tcPr marL="63500" marR="63500" marT="63500" marB="6350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tc hMerge="1">
                  <a:txBody>
                    <a:bodyPr/>
                    <a:lstStyle/>
                    <a:p>
                      <a:endParaRPr lang="es-MX"/>
                    </a:p>
                  </a:txBody>
                  <a:tcPr/>
                </a:tc>
              </a:tr>
              <a:tr h="722834">
                <a:tc>
                  <a:txBody>
                    <a:bodyPr/>
                    <a:lstStyle/>
                    <a:p>
                      <a:pPr lvl="0" rtl="0">
                        <a:spcBef>
                          <a:spcPts val="0"/>
                        </a:spcBef>
                        <a:buNone/>
                      </a:pPr>
                      <a:r>
                        <a:rPr lang="es" sz="1000" b="1" dirty="0">
                          <a:solidFill>
                            <a:schemeClr val="bg1">
                              <a:lumMod val="50000"/>
                            </a:schemeClr>
                          </a:solidFill>
                          <a:latin typeface="Century Gothic"/>
                          <a:ea typeface="Century Gothic"/>
                          <a:cs typeface="Century Gothic"/>
                          <a:sym typeface="Century Gothic"/>
                        </a:rPr>
                        <a:t>1. ¿Qué es?</a:t>
                      </a:r>
                    </a:p>
                  </a:txBody>
                  <a:tcPr marL="63500" marR="63500" marT="63500" marB="6350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pPr lvl="0" rtl="0">
                        <a:lnSpc>
                          <a:spcPct val="115000"/>
                        </a:lnSpc>
                        <a:spcBef>
                          <a:spcPts val="0"/>
                        </a:spcBef>
                        <a:buNone/>
                      </a:pPr>
                      <a:r>
                        <a:rPr lang="es-ES" sz="1350" kern="1200" dirty="0" smtClean="0">
                          <a:solidFill>
                            <a:schemeClr val="tx1"/>
                          </a:solidFill>
                          <a:effectLst/>
                          <a:latin typeface="Arial"/>
                          <a:ea typeface="Arial"/>
                          <a:cs typeface="Arial"/>
                        </a:rPr>
                        <a:t>Integración de dos o mas disciplinas para resolver problemas contextualizados con el fin de lograr un aprendizaje significativo y generar nuevo conocimiento.</a:t>
                      </a:r>
                      <a:endParaRPr lang="es" sz="1000" b="1" dirty="0">
                        <a:solidFill>
                          <a:schemeClr val="tx1"/>
                        </a:solidFill>
                      </a:endParaRPr>
                    </a:p>
                  </a:txBody>
                  <a:tcPr marL="63500" marR="63500" marT="63500" marB="6350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tr>
              <a:tr h="642652">
                <a:tc>
                  <a:txBody>
                    <a:bodyPr/>
                    <a:lstStyle/>
                    <a:p>
                      <a:pPr lvl="0" rtl="0">
                        <a:spcBef>
                          <a:spcPts val="0"/>
                        </a:spcBef>
                        <a:buNone/>
                      </a:pPr>
                      <a:r>
                        <a:rPr lang="es" sz="1000" b="1" dirty="0">
                          <a:solidFill>
                            <a:schemeClr val="bg1">
                              <a:lumMod val="50000"/>
                            </a:schemeClr>
                          </a:solidFill>
                          <a:latin typeface="Century Gothic"/>
                          <a:ea typeface="Century Gothic"/>
                          <a:cs typeface="Century Gothic"/>
                          <a:sym typeface="Century Gothic"/>
                        </a:rPr>
                        <a:t>2. ¿Qué</a:t>
                      </a:r>
                    </a:p>
                    <a:p>
                      <a:pPr lvl="0" rtl="0">
                        <a:spcBef>
                          <a:spcPts val="0"/>
                        </a:spcBef>
                        <a:buNone/>
                      </a:pPr>
                      <a:r>
                        <a:rPr lang="es" sz="1000" b="1" dirty="0">
                          <a:solidFill>
                            <a:schemeClr val="bg1">
                              <a:lumMod val="50000"/>
                            </a:schemeClr>
                          </a:solidFill>
                          <a:latin typeface="Century Gothic"/>
                          <a:ea typeface="Century Gothic"/>
                          <a:cs typeface="Century Gothic"/>
                          <a:sym typeface="Century Gothic"/>
                        </a:rPr>
                        <a:t>    características </a:t>
                      </a:r>
                    </a:p>
                    <a:p>
                      <a:pPr lvl="0" rtl="0">
                        <a:spcBef>
                          <a:spcPts val="0"/>
                        </a:spcBef>
                        <a:buNone/>
                      </a:pPr>
                      <a:r>
                        <a:rPr lang="es" sz="1000" b="1" dirty="0">
                          <a:solidFill>
                            <a:schemeClr val="bg1">
                              <a:lumMod val="50000"/>
                            </a:schemeClr>
                          </a:solidFill>
                          <a:latin typeface="Century Gothic"/>
                          <a:ea typeface="Century Gothic"/>
                          <a:cs typeface="Century Gothic"/>
                          <a:sym typeface="Century Gothic"/>
                        </a:rPr>
                        <a:t>    tiene ?</a:t>
                      </a:r>
                    </a:p>
                  </a:txBody>
                  <a:tcPr marL="63500" marR="63500" marT="63500" marB="6350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r>
                        <a:rPr lang="es-ES" sz="1350" kern="1200" dirty="0" smtClean="0">
                          <a:solidFill>
                            <a:schemeClr val="tx1"/>
                          </a:solidFill>
                          <a:effectLst/>
                          <a:latin typeface="Arial"/>
                          <a:ea typeface="Arial"/>
                          <a:cs typeface="Arial"/>
                        </a:rPr>
                        <a:t>Cooperativo</a:t>
                      </a:r>
                      <a:endParaRPr lang="es-MX" sz="1350" kern="1200" dirty="0" smtClean="0">
                        <a:solidFill>
                          <a:schemeClr val="tx1"/>
                        </a:solidFill>
                        <a:effectLst/>
                        <a:latin typeface="Arial"/>
                        <a:ea typeface="Arial"/>
                        <a:cs typeface="Arial"/>
                      </a:endParaRPr>
                    </a:p>
                    <a:p>
                      <a:r>
                        <a:rPr lang="es-ES" sz="1350" kern="1200" dirty="0" smtClean="0">
                          <a:solidFill>
                            <a:schemeClr val="tx1"/>
                          </a:solidFill>
                          <a:effectLst/>
                          <a:latin typeface="Arial"/>
                          <a:ea typeface="Arial"/>
                          <a:cs typeface="Arial"/>
                        </a:rPr>
                        <a:t>Motivacional</a:t>
                      </a:r>
                      <a:endParaRPr lang="es-MX" sz="1350" kern="1200" dirty="0" smtClean="0">
                        <a:solidFill>
                          <a:schemeClr val="tx1"/>
                        </a:solidFill>
                        <a:effectLst/>
                        <a:latin typeface="Arial"/>
                        <a:ea typeface="Arial"/>
                        <a:cs typeface="Arial"/>
                      </a:endParaRPr>
                    </a:p>
                    <a:p>
                      <a:r>
                        <a:rPr lang="es-ES" sz="1350" kern="1200" dirty="0" smtClean="0">
                          <a:solidFill>
                            <a:schemeClr val="tx1"/>
                          </a:solidFill>
                          <a:effectLst/>
                          <a:latin typeface="Arial"/>
                          <a:ea typeface="Arial"/>
                          <a:cs typeface="Arial"/>
                        </a:rPr>
                        <a:t>Transversal</a:t>
                      </a:r>
                      <a:endParaRPr lang="es-MX" sz="1350" kern="1200" dirty="0" smtClean="0">
                        <a:solidFill>
                          <a:schemeClr val="tx1"/>
                        </a:solidFill>
                        <a:effectLst/>
                        <a:latin typeface="Arial"/>
                        <a:ea typeface="Arial"/>
                        <a:cs typeface="Arial"/>
                      </a:endParaRPr>
                    </a:p>
                    <a:p>
                      <a:r>
                        <a:rPr lang="es-ES" sz="1350" kern="1200" dirty="0" smtClean="0">
                          <a:solidFill>
                            <a:schemeClr val="tx1"/>
                          </a:solidFill>
                          <a:effectLst/>
                          <a:latin typeface="Arial"/>
                          <a:ea typeface="Arial"/>
                          <a:cs typeface="Arial"/>
                        </a:rPr>
                        <a:t>Incluyente</a:t>
                      </a:r>
                      <a:endParaRPr lang="es-MX" sz="1350" kern="1200" dirty="0" smtClean="0">
                        <a:solidFill>
                          <a:schemeClr val="tx1"/>
                        </a:solidFill>
                        <a:effectLst/>
                        <a:latin typeface="Arial"/>
                        <a:ea typeface="Arial"/>
                        <a:cs typeface="Arial"/>
                      </a:endParaRPr>
                    </a:p>
                    <a:p>
                      <a:r>
                        <a:rPr lang="es-ES" sz="1350" kern="1200" dirty="0" smtClean="0">
                          <a:solidFill>
                            <a:schemeClr val="tx1"/>
                          </a:solidFill>
                          <a:effectLst/>
                          <a:latin typeface="Arial"/>
                          <a:ea typeface="Arial"/>
                          <a:cs typeface="Arial"/>
                        </a:rPr>
                        <a:t>Contextualizado</a:t>
                      </a:r>
                      <a:endParaRPr lang="es-MX" sz="1350" kern="1200" dirty="0" smtClean="0">
                        <a:solidFill>
                          <a:schemeClr val="tx1"/>
                        </a:solidFill>
                        <a:effectLst/>
                        <a:latin typeface="Arial"/>
                        <a:ea typeface="Arial"/>
                        <a:cs typeface="Arial"/>
                      </a:endParaRPr>
                    </a:p>
                    <a:p>
                      <a:r>
                        <a:rPr lang="es-ES" sz="1350" kern="1200" dirty="0" smtClean="0">
                          <a:solidFill>
                            <a:schemeClr val="tx1"/>
                          </a:solidFill>
                          <a:effectLst/>
                          <a:latin typeface="Arial"/>
                          <a:ea typeface="Arial"/>
                          <a:cs typeface="Arial"/>
                        </a:rPr>
                        <a:t>Fin común</a:t>
                      </a:r>
                      <a:endParaRPr lang="es" sz="1000" b="1" dirty="0">
                        <a:solidFill>
                          <a:schemeClr val="tx1"/>
                        </a:solidFill>
                      </a:endParaRPr>
                    </a:p>
                  </a:txBody>
                  <a:tcPr marL="63500" marR="63500" marT="63500" marB="6350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tr>
              <a:tr h="794737">
                <a:tc>
                  <a:txBody>
                    <a:bodyPr/>
                    <a:lstStyle/>
                    <a:p>
                      <a:pPr lvl="0" rtl="0">
                        <a:spcBef>
                          <a:spcPts val="0"/>
                        </a:spcBef>
                        <a:buNone/>
                      </a:pPr>
                      <a:r>
                        <a:rPr lang="es" sz="1000" b="1">
                          <a:solidFill>
                            <a:schemeClr val="bg1">
                              <a:lumMod val="50000"/>
                            </a:schemeClr>
                          </a:solidFill>
                          <a:latin typeface="Century Gothic"/>
                          <a:ea typeface="Century Gothic"/>
                          <a:cs typeface="Century Gothic"/>
                          <a:sym typeface="Century Gothic"/>
                        </a:rPr>
                        <a:t>3. ¿Por qué es </a:t>
                      </a:r>
                    </a:p>
                    <a:p>
                      <a:pPr lvl="0" rtl="0">
                        <a:spcBef>
                          <a:spcPts val="0"/>
                        </a:spcBef>
                        <a:buNone/>
                      </a:pPr>
                      <a:r>
                        <a:rPr lang="es" sz="1000" b="1">
                          <a:solidFill>
                            <a:schemeClr val="bg1">
                              <a:lumMod val="50000"/>
                            </a:schemeClr>
                          </a:solidFill>
                          <a:latin typeface="Century Gothic"/>
                          <a:ea typeface="Century Gothic"/>
                          <a:cs typeface="Century Gothic"/>
                          <a:sym typeface="Century Gothic"/>
                        </a:rPr>
                        <a:t>    importante en la </a:t>
                      </a:r>
                    </a:p>
                    <a:p>
                      <a:pPr lvl="0" rtl="0">
                        <a:spcBef>
                          <a:spcPts val="0"/>
                        </a:spcBef>
                        <a:buNone/>
                      </a:pPr>
                      <a:r>
                        <a:rPr lang="es" sz="1000" b="1">
                          <a:solidFill>
                            <a:schemeClr val="bg1">
                              <a:lumMod val="50000"/>
                            </a:schemeClr>
                          </a:solidFill>
                          <a:latin typeface="Century Gothic"/>
                          <a:ea typeface="Century Gothic"/>
                          <a:cs typeface="Century Gothic"/>
                          <a:sym typeface="Century Gothic"/>
                        </a:rPr>
                        <a:t>    educación?</a:t>
                      </a:r>
                    </a:p>
                  </a:txBody>
                  <a:tcPr marL="63500" marR="63500" marT="63500" marB="6350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r>
                        <a:rPr lang="es-ES" sz="1350" kern="1200" dirty="0" smtClean="0">
                          <a:solidFill>
                            <a:schemeClr val="tx1"/>
                          </a:solidFill>
                          <a:effectLst/>
                          <a:latin typeface="Arial"/>
                          <a:ea typeface="Arial"/>
                          <a:cs typeface="Arial"/>
                        </a:rPr>
                        <a:t>Porque favorece la aplicación de conocimientos, Lograr más desarrollo.</a:t>
                      </a:r>
                      <a:endParaRPr lang="es-MX" sz="1350" kern="1200" dirty="0" smtClean="0">
                        <a:solidFill>
                          <a:schemeClr val="tx1"/>
                        </a:solidFill>
                        <a:effectLst/>
                        <a:latin typeface="Arial"/>
                        <a:ea typeface="Arial"/>
                        <a:cs typeface="Arial"/>
                      </a:endParaRPr>
                    </a:p>
                    <a:p>
                      <a:r>
                        <a:rPr lang="es-ES" sz="1350" kern="1200" dirty="0" smtClean="0">
                          <a:solidFill>
                            <a:schemeClr val="tx1"/>
                          </a:solidFill>
                          <a:effectLst/>
                          <a:latin typeface="Arial"/>
                          <a:ea typeface="Arial"/>
                          <a:cs typeface="Arial"/>
                        </a:rPr>
                        <a:t>Desarrollo de pensamiento analítico y crítico.</a:t>
                      </a:r>
                      <a:endParaRPr lang="es-MX" sz="1350" kern="1200" dirty="0" smtClean="0">
                        <a:solidFill>
                          <a:schemeClr val="tx1"/>
                        </a:solidFill>
                        <a:effectLst/>
                        <a:latin typeface="Arial"/>
                        <a:ea typeface="Arial"/>
                        <a:cs typeface="Arial"/>
                      </a:endParaRPr>
                    </a:p>
                    <a:p>
                      <a:r>
                        <a:rPr lang="es-ES" sz="1350" kern="1200" dirty="0" smtClean="0">
                          <a:solidFill>
                            <a:schemeClr val="tx1"/>
                          </a:solidFill>
                          <a:effectLst/>
                          <a:latin typeface="Arial"/>
                          <a:ea typeface="Arial"/>
                          <a:cs typeface="Arial"/>
                        </a:rPr>
                        <a:t>Desarrollo de habilidades sociales necesarias para un trabajo conjunto.</a:t>
                      </a:r>
                      <a:endParaRPr sz="1000" b="1" dirty="0">
                        <a:solidFill>
                          <a:schemeClr val="tx1"/>
                        </a:solidFill>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tr>
              <a:tr h="400697">
                <a:tc>
                  <a:txBody>
                    <a:bodyPr/>
                    <a:lstStyle/>
                    <a:p>
                      <a:pPr lvl="0" rtl="0">
                        <a:spcBef>
                          <a:spcPts val="0"/>
                        </a:spcBef>
                        <a:buNone/>
                      </a:pPr>
                      <a:r>
                        <a:rPr lang="es" sz="1000" b="1">
                          <a:solidFill>
                            <a:schemeClr val="bg1">
                              <a:lumMod val="50000"/>
                            </a:schemeClr>
                          </a:solidFill>
                          <a:latin typeface="Century Gothic"/>
                          <a:ea typeface="Century Gothic"/>
                          <a:cs typeface="Century Gothic"/>
                          <a:sym typeface="Century Gothic"/>
                        </a:rPr>
                        <a:t>4. ¿Cómo motivar </a:t>
                      </a:r>
                    </a:p>
                    <a:p>
                      <a:pPr lvl="0" rtl="0">
                        <a:spcBef>
                          <a:spcPts val="0"/>
                        </a:spcBef>
                        <a:buNone/>
                      </a:pPr>
                      <a:r>
                        <a:rPr lang="es" sz="1000" b="1">
                          <a:solidFill>
                            <a:schemeClr val="bg1">
                              <a:lumMod val="50000"/>
                            </a:schemeClr>
                          </a:solidFill>
                          <a:latin typeface="Century Gothic"/>
                          <a:ea typeface="Century Gothic"/>
                          <a:cs typeface="Century Gothic"/>
                          <a:sym typeface="Century Gothic"/>
                        </a:rPr>
                        <a:t>    a los alumnos</a:t>
                      </a:r>
                    </a:p>
                    <a:p>
                      <a:pPr lvl="0" rtl="0">
                        <a:spcBef>
                          <a:spcPts val="0"/>
                        </a:spcBef>
                        <a:buNone/>
                      </a:pPr>
                      <a:r>
                        <a:rPr lang="es" sz="1000" b="1">
                          <a:solidFill>
                            <a:schemeClr val="bg1">
                              <a:lumMod val="50000"/>
                            </a:schemeClr>
                          </a:solidFill>
                          <a:latin typeface="Century Gothic"/>
                          <a:ea typeface="Century Gothic"/>
                          <a:cs typeface="Century Gothic"/>
                          <a:sym typeface="Century Gothic"/>
                        </a:rPr>
                        <a:t>    para el trabajo </a:t>
                      </a:r>
                    </a:p>
                    <a:p>
                      <a:pPr lvl="0" rtl="0">
                        <a:spcBef>
                          <a:spcPts val="0"/>
                        </a:spcBef>
                        <a:buNone/>
                      </a:pPr>
                      <a:r>
                        <a:rPr lang="es" sz="1000" b="1">
                          <a:solidFill>
                            <a:schemeClr val="bg1">
                              <a:lumMod val="50000"/>
                            </a:schemeClr>
                          </a:solidFill>
                          <a:latin typeface="Century Gothic"/>
                          <a:ea typeface="Century Gothic"/>
                          <a:cs typeface="Century Gothic"/>
                          <a:sym typeface="Century Gothic"/>
                        </a:rPr>
                        <a:t>interdisciplinario?</a:t>
                      </a:r>
                    </a:p>
                    <a:p>
                      <a:pPr lvl="0" rtl="0">
                        <a:spcBef>
                          <a:spcPts val="0"/>
                        </a:spcBef>
                        <a:buNone/>
                      </a:pPr>
                      <a:endParaRPr sz="1000" b="1">
                        <a:solidFill>
                          <a:schemeClr val="bg1">
                            <a:lumMod val="50000"/>
                          </a:schemeClr>
                        </a:solidFill>
                        <a:latin typeface="Century Gothic"/>
                        <a:ea typeface="Century Gothic"/>
                        <a:cs typeface="Century Gothic"/>
                        <a:sym typeface="Century Gothic"/>
                      </a:endParaRPr>
                    </a:p>
                  </a:txBody>
                  <a:tcPr marL="63500" marR="63500" marT="63500" marB="6350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kern="1200" dirty="0" smtClean="0">
                          <a:solidFill>
                            <a:schemeClr val="tx1"/>
                          </a:solidFill>
                          <a:effectLst/>
                          <a:latin typeface="Arial"/>
                          <a:ea typeface="Arial"/>
                          <a:cs typeface="Arial"/>
                        </a:rPr>
                        <a:t>Involucrando al alumno en definir los temas de su interés a desarrollar, con fines prácticos y utilizando las nuevas tecnológicas </a:t>
                      </a:r>
                      <a:endParaRPr lang="es-MX" sz="1350" kern="1200" dirty="0" smtClean="0">
                        <a:solidFill>
                          <a:schemeClr val="tx1"/>
                        </a:solidFill>
                        <a:effectLst/>
                        <a:latin typeface="Arial"/>
                        <a:ea typeface="Arial"/>
                        <a:cs typeface="Arial"/>
                      </a:endParaRPr>
                    </a:p>
                    <a:p>
                      <a:pPr lvl="0" rtl="0">
                        <a:spcBef>
                          <a:spcPts val="0"/>
                        </a:spcBef>
                        <a:buNone/>
                      </a:pPr>
                      <a:endParaRPr sz="1000" b="1" dirty="0">
                        <a:solidFill>
                          <a:schemeClr val="tx1"/>
                        </a:solidFill>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Evaluación: Formato</a:t>
            </a:r>
          </a:p>
        </p:txBody>
      </p:sp>
      <p:pic>
        <p:nvPicPr>
          <p:cNvPr id="3" name="Imagen 2"/>
          <p:cNvPicPr>
            <a:picLocks noChangeAspect="1"/>
          </p:cNvPicPr>
          <p:nvPr/>
        </p:nvPicPr>
        <p:blipFill>
          <a:blip r:embed="rId2"/>
          <a:stretch>
            <a:fillRect/>
          </a:stretch>
        </p:blipFill>
        <p:spPr>
          <a:xfrm>
            <a:off x="525192" y="1144125"/>
            <a:ext cx="7625386" cy="3814659"/>
          </a:xfrm>
          <a:prstGeom prst="rect">
            <a:avLst/>
          </a:prstGeom>
        </p:spPr>
      </p:pic>
    </p:spTree>
    <p:extLst>
      <p:ext uri="{BB962C8B-B14F-4D97-AF65-F5344CB8AC3E}">
        <p14:creationId xmlns:p14="http://schemas.microsoft.com/office/powerpoint/2010/main" val="1917099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spcBef>
                <a:spcPts val="0"/>
              </a:spcBef>
              <a:buNone/>
            </a:pPr>
            <a:r>
              <a:rPr lang="es"/>
              <a:t>C.A.I.A.C  General</a:t>
            </a:r>
          </a:p>
        </p:txBody>
      </p:sp>
      <p:graphicFrame>
        <p:nvGraphicFramePr>
          <p:cNvPr id="4" name="Shape 97"/>
          <p:cNvGraphicFramePr/>
          <p:nvPr>
            <p:extLst>
              <p:ext uri="{D42A27DB-BD31-4B8C-83A1-F6EECF244321}">
                <p14:modId xmlns:p14="http://schemas.microsoft.com/office/powerpoint/2010/main" val="679788397"/>
              </p:ext>
            </p:extLst>
          </p:nvPr>
        </p:nvGraphicFramePr>
        <p:xfrm>
          <a:off x="730575" y="1203925"/>
          <a:ext cx="7239000" cy="3293829"/>
        </p:xfrm>
        <a:graphic>
          <a:graphicData uri="http://schemas.openxmlformats.org/drawingml/2006/table">
            <a:tbl>
              <a:tblPr>
                <a:noFill/>
                <a:tableStyleId>{B218AC28-3063-4E14-A0AD-ABB6BB55374A}</a:tableStyleId>
              </a:tblPr>
              <a:tblGrid>
                <a:gridCol w="2118225"/>
                <a:gridCol w="5120775"/>
              </a:tblGrid>
              <a:tr h="449029">
                <a:tc gridSpan="2">
                  <a:txBody>
                    <a:bodyPr/>
                    <a:lstStyle/>
                    <a:p>
                      <a:pPr lvl="0" algn="ctr" rtl="0">
                        <a:spcBef>
                          <a:spcPts val="0"/>
                        </a:spcBef>
                        <a:buNone/>
                      </a:pPr>
                      <a:r>
                        <a:rPr lang="es" sz="1000" b="1" dirty="0">
                          <a:solidFill>
                            <a:srgbClr val="FFFFFF"/>
                          </a:solidFill>
                          <a:latin typeface="Century Gothic"/>
                          <a:ea typeface="Century Gothic"/>
                          <a:cs typeface="Century Gothic"/>
                          <a:sym typeface="Century Gothic"/>
                        </a:rPr>
                        <a:t>La Interdisciplinariedad</a:t>
                      </a:r>
                    </a:p>
                    <a:p>
                      <a:pPr lvl="0" rtl="0">
                        <a:spcBef>
                          <a:spcPts val="0"/>
                        </a:spcBef>
                        <a:buNone/>
                      </a:pPr>
                      <a:endParaRPr sz="1000" b="1" dirty="0">
                        <a:latin typeface="Century Gothic"/>
                        <a:ea typeface="Century Gothic"/>
                        <a:cs typeface="Century Gothic"/>
                        <a:sym typeface="Century Gothic"/>
                      </a:endParaRPr>
                    </a:p>
                  </a:txBody>
                  <a:tcPr marL="63500" marR="63500" marT="63500" marB="6350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tc hMerge="1">
                  <a:txBody>
                    <a:bodyPr/>
                    <a:lstStyle/>
                    <a:p>
                      <a:endParaRPr lang="es-MX"/>
                    </a:p>
                  </a:txBody>
                  <a:tcPr/>
                </a:tc>
              </a:tr>
              <a:tr h="381000">
                <a:tc>
                  <a:txBody>
                    <a:bodyPr/>
                    <a:lstStyle/>
                    <a:p>
                      <a:pPr lvl="0" rtl="0">
                        <a:spcBef>
                          <a:spcPts val="0"/>
                        </a:spcBef>
                        <a:buNone/>
                      </a:pPr>
                      <a:r>
                        <a:rPr lang="es" sz="1000" b="1" dirty="0">
                          <a:solidFill>
                            <a:schemeClr val="bg1">
                              <a:lumMod val="50000"/>
                            </a:schemeClr>
                          </a:solidFill>
                          <a:latin typeface="Century Gothic"/>
                          <a:ea typeface="Century Gothic"/>
                          <a:cs typeface="Century Gothic"/>
                          <a:sym typeface="Century Gothic"/>
                        </a:rPr>
                        <a:t>5. ¿Cuáles son los</a:t>
                      </a:r>
                    </a:p>
                    <a:p>
                      <a:pPr lvl="0" rtl="0">
                        <a:spcBef>
                          <a:spcPts val="0"/>
                        </a:spcBef>
                        <a:buNone/>
                      </a:pPr>
                      <a:r>
                        <a:rPr lang="es" sz="1000" b="1" dirty="0">
                          <a:solidFill>
                            <a:schemeClr val="bg1">
                              <a:lumMod val="50000"/>
                            </a:schemeClr>
                          </a:solidFill>
                          <a:latin typeface="Century Gothic"/>
                          <a:ea typeface="Century Gothic"/>
                          <a:cs typeface="Century Gothic"/>
                          <a:sym typeface="Century Gothic"/>
                        </a:rPr>
                        <a:t>    prerrequisitos </a:t>
                      </a:r>
                    </a:p>
                    <a:p>
                      <a:pPr lvl="0" rtl="0">
                        <a:spcBef>
                          <a:spcPts val="0"/>
                        </a:spcBef>
                        <a:buNone/>
                      </a:pPr>
                      <a:r>
                        <a:rPr lang="es" sz="1000" b="1" dirty="0">
                          <a:solidFill>
                            <a:schemeClr val="bg1">
                              <a:lumMod val="50000"/>
                            </a:schemeClr>
                          </a:solidFill>
                          <a:latin typeface="Century Gothic"/>
                          <a:ea typeface="Century Gothic"/>
                          <a:cs typeface="Century Gothic"/>
                          <a:sym typeface="Century Gothic"/>
                        </a:rPr>
                        <a:t>    materiales,</a:t>
                      </a:r>
                    </a:p>
                    <a:p>
                      <a:pPr lvl="0" rtl="0">
                        <a:spcBef>
                          <a:spcPts val="0"/>
                        </a:spcBef>
                        <a:buNone/>
                      </a:pPr>
                      <a:r>
                        <a:rPr lang="es" sz="1000" b="1" dirty="0">
                          <a:solidFill>
                            <a:schemeClr val="bg1">
                              <a:lumMod val="50000"/>
                            </a:schemeClr>
                          </a:solidFill>
                          <a:latin typeface="Century Gothic"/>
                          <a:ea typeface="Century Gothic"/>
                          <a:cs typeface="Century Gothic"/>
                          <a:sym typeface="Century Gothic"/>
                        </a:rPr>
                        <a:t>   organizacionales </a:t>
                      </a:r>
                    </a:p>
                    <a:p>
                      <a:pPr lvl="0" rtl="0">
                        <a:spcBef>
                          <a:spcPts val="0"/>
                        </a:spcBef>
                        <a:buNone/>
                      </a:pPr>
                      <a:r>
                        <a:rPr lang="es" sz="1000" b="1" dirty="0">
                          <a:solidFill>
                            <a:schemeClr val="bg1">
                              <a:lumMod val="50000"/>
                            </a:schemeClr>
                          </a:solidFill>
                          <a:latin typeface="Century Gothic"/>
                          <a:ea typeface="Century Gothic"/>
                          <a:cs typeface="Century Gothic"/>
                          <a:sym typeface="Century Gothic"/>
                        </a:rPr>
                        <a:t>   y personales </a:t>
                      </a:r>
                    </a:p>
                    <a:p>
                      <a:pPr lvl="0" rtl="0">
                        <a:spcBef>
                          <a:spcPts val="0"/>
                        </a:spcBef>
                        <a:buNone/>
                      </a:pPr>
                      <a:r>
                        <a:rPr lang="es" sz="1000" b="1" dirty="0">
                          <a:solidFill>
                            <a:schemeClr val="bg1">
                              <a:lumMod val="50000"/>
                            </a:schemeClr>
                          </a:solidFill>
                          <a:latin typeface="Century Gothic"/>
                          <a:ea typeface="Century Gothic"/>
                          <a:cs typeface="Century Gothic"/>
                          <a:sym typeface="Century Gothic"/>
                        </a:rPr>
                        <a:t>   para la</a:t>
                      </a:r>
                    </a:p>
                    <a:p>
                      <a:pPr lvl="0" rtl="0">
                        <a:spcBef>
                          <a:spcPts val="0"/>
                        </a:spcBef>
                        <a:buNone/>
                      </a:pPr>
                      <a:r>
                        <a:rPr lang="es" sz="1000" b="1" dirty="0">
                          <a:solidFill>
                            <a:schemeClr val="bg1">
                              <a:lumMod val="50000"/>
                            </a:schemeClr>
                          </a:solidFill>
                          <a:latin typeface="Century Gothic"/>
                          <a:ea typeface="Century Gothic"/>
                          <a:cs typeface="Century Gothic"/>
                          <a:sym typeface="Century Gothic"/>
                        </a:rPr>
                        <a:t>   planeación del </a:t>
                      </a:r>
                    </a:p>
                    <a:p>
                      <a:pPr lvl="0" rtl="0">
                        <a:spcBef>
                          <a:spcPts val="0"/>
                        </a:spcBef>
                        <a:buNone/>
                      </a:pPr>
                      <a:r>
                        <a:rPr lang="es" sz="1000" b="1" dirty="0">
                          <a:solidFill>
                            <a:schemeClr val="bg1">
                              <a:lumMod val="50000"/>
                            </a:schemeClr>
                          </a:solidFill>
                          <a:latin typeface="Century Gothic"/>
                          <a:ea typeface="Century Gothic"/>
                          <a:cs typeface="Century Gothic"/>
                          <a:sym typeface="Century Gothic"/>
                        </a:rPr>
                        <a:t>   trabajo           interdisciplinario?</a:t>
                      </a:r>
                    </a:p>
                  </a:txBody>
                  <a:tcPr marL="63500" marR="63500" marT="63500" marB="6350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pPr lvl="0" rtl="0">
                        <a:spcBef>
                          <a:spcPts val="0"/>
                        </a:spcBef>
                        <a:buNone/>
                      </a:pPr>
                      <a:r>
                        <a:rPr lang="es-ES" sz="1400" kern="1200" dirty="0" smtClean="0">
                          <a:solidFill>
                            <a:schemeClr val="tx1"/>
                          </a:solidFill>
                          <a:effectLst/>
                          <a:latin typeface="Arial"/>
                          <a:ea typeface="Arial"/>
                          <a:cs typeface="Arial"/>
                        </a:rPr>
                        <a:t>Reestructuración en el pensamiento y objetivos institucionales y un compromiso fehaciente para la capacitación continua y para la implementación de objetivos interdisciplinarios.</a:t>
                      </a:r>
                      <a:endParaRPr lang="es" sz="1050" b="1" dirty="0">
                        <a:solidFill>
                          <a:schemeClr val="tx1"/>
                        </a:solidFill>
                      </a:endParaRPr>
                    </a:p>
                  </a:txBody>
                  <a:tcPr marL="63500" marR="63500" marT="63500" marB="6350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tr>
              <a:tr h="381000">
                <a:tc>
                  <a:txBody>
                    <a:bodyPr/>
                    <a:lstStyle/>
                    <a:p>
                      <a:pPr lvl="0" rtl="0">
                        <a:spcBef>
                          <a:spcPts val="0"/>
                        </a:spcBef>
                        <a:buNone/>
                      </a:pPr>
                      <a:r>
                        <a:rPr lang="es" sz="1000" b="1">
                          <a:solidFill>
                            <a:schemeClr val="bg1">
                              <a:lumMod val="50000"/>
                            </a:schemeClr>
                          </a:solidFill>
                          <a:latin typeface="Century Gothic"/>
                          <a:ea typeface="Century Gothic"/>
                          <a:cs typeface="Century Gothic"/>
                          <a:sym typeface="Century Gothic"/>
                        </a:rPr>
                        <a:t>6. ¿Qué papel </a:t>
                      </a:r>
                    </a:p>
                    <a:p>
                      <a:pPr lvl="0" rtl="0">
                        <a:spcBef>
                          <a:spcPts val="0"/>
                        </a:spcBef>
                        <a:buNone/>
                      </a:pPr>
                      <a:r>
                        <a:rPr lang="es" sz="1000" b="1">
                          <a:solidFill>
                            <a:schemeClr val="bg1">
                              <a:lumMod val="50000"/>
                            </a:schemeClr>
                          </a:solidFill>
                          <a:latin typeface="Century Gothic"/>
                          <a:ea typeface="Century Gothic"/>
                          <a:cs typeface="Century Gothic"/>
                          <a:sym typeface="Century Gothic"/>
                        </a:rPr>
                        <a:t>     juega la </a:t>
                      </a:r>
                    </a:p>
                    <a:p>
                      <a:pPr lvl="0" rtl="0">
                        <a:spcBef>
                          <a:spcPts val="0"/>
                        </a:spcBef>
                        <a:buNone/>
                      </a:pPr>
                      <a:r>
                        <a:rPr lang="es" sz="1000" b="1">
                          <a:solidFill>
                            <a:schemeClr val="bg1">
                              <a:lumMod val="50000"/>
                            </a:schemeClr>
                          </a:solidFill>
                          <a:latin typeface="Century Gothic"/>
                          <a:ea typeface="Century Gothic"/>
                          <a:cs typeface="Century Gothic"/>
                          <a:sym typeface="Century Gothic"/>
                        </a:rPr>
                        <a:t>     planeación en</a:t>
                      </a:r>
                    </a:p>
                    <a:p>
                      <a:pPr lvl="0" rtl="0">
                        <a:spcBef>
                          <a:spcPts val="0"/>
                        </a:spcBef>
                        <a:buNone/>
                      </a:pPr>
                      <a:r>
                        <a:rPr lang="es" sz="1000" b="1">
                          <a:solidFill>
                            <a:schemeClr val="bg1">
                              <a:lumMod val="50000"/>
                            </a:schemeClr>
                          </a:solidFill>
                          <a:latin typeface="Century Gothic"/>
                          <a:ea typeface="Century Gothic"/>
                          <a:cs typeface="Century Gothic"/>
                          <a:sym typeface="Century Gothic"/>
                        </a:rPr>
                        <a:t>     el trabajo</a:t>
                      </a:r>
                    </a:p>
                    <a:p>
                      <a:pPr lvl="0" rtl="0">
                        <a:spcBef>
                          <a:spcPts val="0"/>
                        </a:spcBef>
                        <a:buNone/>
                      </a:pPr>
                      <a:r>
                        <a:rPr lang="es" sz="1000" b="1">
                          <a:solidFill>
                            <a:schemeClr val="bg1">
                              <a:lumMod val="50000"/>
                            </a:schemeClr>
                          </a:solidFill>
                          <a:latin typeface="Century Gothic"/>
                          <a:ea typeface="Century Gothic"/>
                          <a:cs typeface="Century Gothic"/>
                          <a:sym typeface="Century Gothic"/>
                        </a:rPr>
                        <a:t>     interdisciplinario</a:t>
                      </a:r>
                    </a:p>
                    <a:p>
                      <a:pPr lvl="0" rtl="0">
                        <a:spcBef>
                          <a:spcPts val="0"/>
                        </a:spcBef>
                        <a:buNone/>
                      </a:pPr>
                      <a:r>
                        <a:rPr lang="es" sz="1000" b="1">
                          <a:solidFill>
                            <a:schemeClr val="bg1">
                              <a:lumMod val="50000"/>
                            </a:schemeClr>
                          </a:solidFill>
                          <a:latin typeface="Century Gothic"/>
                          <a:ea typeface="Century Gothic"/>
                          <a:cs typeface="Century Gothic"/>
                          <a:sym typeface="Century Gothic"/>
                        </a:rPr>
                        <a:t>     y qué </a:t>
                      </a:r>
                    </a:p>
                    <a:p>
                      <a:pPr lvl="0" rtl="0">
                        <a:spcBef>
                          <a:spcPts val="0"/>
                        </a:spcBef>
                        <a:buNone/>
                      </a:pPr>
                      <a:r>
                        <a:rPr lang="es" sz="1000" b="1">
                          <a:solidFill>
                            <a:schemeClr val="bg1">
                              <a:lumMod val="50000"/>
                            </a:schemeClr>
                          </a:solidFill>
                          <a:latin typeface="Century Gothic"/>
                          <a:ea typeface="Century Gothic"/>
                          <a:cs typeface="Century Gothic"/>
                          <a:sym typeface="Century Gothic"/>
                        </a:rPr>
                        <a:t>     características</a:t>
                      </a:r>
                    </a:p>
                    <a:p>
                      <a:pPr lvl="0" rtl="0">
                        <a:spcBef>
                          <a:spcPts val="0"/>
                        </a:spcBef>
                        <a:buNone/>
                      </a:pPr>
                      <a:r>
                        <a:rPr lang="es" sz="1000" b="1">
                          <a:solidFill>
                            <a:schemeClr val="bg1">
                              <a:lumMod val="50000"/>
                            </a:schemeClr>
                          </a:solidFill>
                          <a:latin typeface="Century Gothic"/>
                          <a:ea typeface="Century Gothic"/>
                          <a:cs typeface="Century Gothic"/>
                          <a:sym typeface="Century Gothic"/>
                        </a:rPr>
                        <a:t>     debe tener? </a:t>
                      </a:r>
                    </a:p>
                  </a:txBody>
                  <a:tcPr marL="63500" marR="63500" marT="63500" marB="63500" anchor="ctr">
                    <a:lnL w="12700" cap="flat" cmpd="sng">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pPr>
                        <a:lnSpc>
                          <a:spcPct val="115000"/>
                        </a:lnSpc>
                        <a:spcAft>
                          <a:spcPts val="0"/>
                        </a:spcAft>
                      </a:pPr>
                      <a:r>
                        <a:rPr lang="es-ES"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Implementación y optimización de los tiempos de aprendizaje con un fin común</a:t>
                      </a:r>
                      <a:endParaRPr lang="es-MX" sz="1800" dirty="0">
                        <a:solidFill>
                          <a:schemeClr val="tx1"/>
                        </a:solidFill>
                        <a:effectLst/>
                        <a:latin typeface="Arial" panose="020B0604020202020204" pitchFamily="34" charset="0"/>
                        <a:ea typeface="Arial" panose="020B0604020202020204" pitchFamily="34" charset="0"/>
                      </a:endParaRPr>
                    </a:p>
                  </a:txBody>
                  <a:tcPr marL="63500" marR="63500" marT="63500" marB="6350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spcBef>
                <a:spcPts val="0"/>
              </a:spcBef>
              <a:buNone/>
            </a:pPr>
            <a:r>
              <a:rPr lang="es"/>
              <a:t>C.A.I.A.C  General</a:t>
            </a:r>
          </a:p>
        </p:txBody>
      </p:sp>
      <p:graphicFrame>
        <p:nvGraphicFramePr>
          <p:cNvPr id="103" name="Shape 103"/>
          <p:cNvGraphicFramePr/>
          <p:nvPr>
            <p:extLst>
              <p:ext uri="{D42A27DB-BD31-4B8C-83A1-F6EECF244321}">
                <p14:modId xmlns:p14="http://schemas.microsoft.com/office/powerpoint/2010/main" val="1854696616"/>
              </p:ext>
            </p:extLst>
          </p:nvPr>
        </p:nvGraphicFramePr>
        <p:xfrm>
          <a:off x="952500" y="2000250"/>
          <a:ext cx="7239000" cy="1981200"/>
        </p:xfrm>
        <a:graphic>
          <a:graphicData uri="http://schemas.openxmlformats.org/drawingml/2006/table">
            <a:tbl>
              <a:tblPr>
                <a:noFill/>
                <a:tableStyleId>{B218AC28-3063-4E14-A0AD-ABB6BB55374A}</a:tableStyleId>
              </a:tblPr>
              <a:tblGrid>
                <a:gridCol w="1517700"/>
                <a:gridCol w="5721300"/>
              </a:tblGrid>
              <a:tr h="381000">
                <a:tc gridSpan="2">
                  <a:txBody>
                    <a:bodyPr/>
                    <a:lstStyle/>
                    <a:p>
                      <a:pPr lvl="0" algn="ctr" rtl="0">
                        <a:spcBef>
                          <a:spcPts val="0"/>
                        </a:spcBef>
                        <a:buNone/>
                      </a:pPr>
                      <a:r>
                        <a:rPr lang="es" sz="1000" b="1" dirty="0">
                          <a:solidFill>
                            <a:srgbClr val="FFFFFF"/>
                          </a:solidFill>
                          <a:latin typeface="Century Gothic"/>
                          <a:ea typeface="Century Gothic"/>
                          <a:cs typeface="Century Gothic"/>
                          <a:sym typeface="Century Gothic"/>
                        </a:rPr>
                        <a:t>El Aprendizaje Cooperativo</a:t>
                      </a:r>
                    </a:p>
                  </a:txBody>
                  <a:tcPr marL="63500" marR="63500" marT="63500" marB="6350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tc hMerge="1">
                  <a:txBody>
                    <a:bodyPr/>
                    <a:lstStyle/>
                    <a:p>
                      <a:endParaRPr lang="es-MX"/>
                    </a:p>
                  </a:txBody>
                  <a:tcPr/>
                </a:tc>
              </a:tr>
              <a:tr h="381000">
                <a:tc>
                  <a:txBody>
                    <a:bodyPr/>
                    <a:lstStyle/>
                    <a:p>
                      <a:pPr lvl="0" rtl="0">
                        <a:spcBef>
                          <a:spcPts val="0"/>
                        </a:spcBef>
                        <a:buNone/>
                      </a:pPr>
                      <a:r>
                        <a:rPr lang="es" sz="1000" b="1">
                          <a:latin typeface="Century Gothic"/>
                          <a:ea typeface="Century Gothic"/>
                          <a:cs typeface="Century Gothic"/>
                          <a:sym typeface="Century Gothic"/>
                        </a:rPr>
                        <a:t>1.</a:t>
                      </a:r>
                      <a:r>
                        <a:rPr lang="es" sz="1000">
                          <a:latin typeface="Century Gothic"/>
                          <a:ea typeface="Century Gothic"/>
                          <a:cs typeface="Century Gothic"/>
                          <a:sym typeface="Century Gothic"/>
                        </a:rPr>
                        <a:t> ¿Qué es?</a:t>
                      </a:r>
                    </a:p>
                  </a:txBody>
                  <a:tcPr marL="63500" marR="63500" marT="63500" marB="6350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pPr lvl="0" rtl="0">
                        <a:spcBef>
                          <a:spcPts val="0"/>
                        </a:spcBef>
                        <a:buNone/>
                      </a:pPr>
                      <a:r>
                        <a:rPr lang="es-MX" sz="1000" dirty="0" smtClean="0">
                          <a:solidFill>
                            <a:schemeClr val="tx1"/>
                          </a:solidFill>
                          <a:latin typeface="Century Gothic"/>
                          <a:ea typeface="Century Gothic"/>
                          <a:cs typeface="Century Gothic"/>
                          <a:sym typeface="Century Gothic"/>
                        </a:rPr>
                        <a:t>Se da entre los alumnos al poder  formar equipos de trabajo para dar</a:t>
                      </a:r>
                      <a:r>
                        <a:rPr lang="es-MX" sz="1000" baseline="0" dirty="0" smtClean="0">
                          <a:solidFill>
                            <a:schemeClr val="tx1"/>
                          </a:solidFill>
                          <a:latin typeface="Century Gothic"/>
                          <a:ea typeface="Century Gothic"/>
                          <a:cs typeface="Century Gothic"/>
                          <a:sym typeface="Century Gothic"/>
                        </a:rPr>
                        <a:t> solución al  problema que se plantea</a:t>
                      </a:r>
                      <a:endParaRPr sz="1000" dirty="0">
                        <a:solidFill>
                          <a:schemeClr val="tx1"/>
                        </a:solidFill>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tr>
              <a:tr h="381000">
                <a:tc>
                  <a:txBody>
                    <a:bodyPr/>
                    <a:lstStyle/>
                    <a:p>
                      <a:pPr lvl="0" rtl="0">
                        <a:spcBef>
                          <a:spcPts val="0"/>
                        </a:spcBef>
                        <a:buNone/>
                      </a:pPr>
                      <a:r>
                        <a:rPr lang="es" sz="1000" b="1">
                          <a:latin typeface="Century Gothic"/>
                          <a:ea typeface="Century Gothic"/>
                          <a:cs typeface="Century Gothic"/>
                          <a:sym typeface="Century Gothic"/>
                        </a:rPr>
                        <a:t>2.</a:t>
                      </a:r>
                      <a:r>
                        <a:rPr lang="es" sz="1000">
                          <a:latin typeface="Century Gothic"/>
                          <a:ea typeface="Century Gothic"/>
                          <a:cs typeface="Century Gothic"/>
                          <a:sym typeface="Century Gothic"/>
                        </a:rPr>
                        <a:t> ¿Cuáles son</a:t>
                      </a:r>
                    </a:p>
                    <a:p>
                      <a:pPr lvl="0" rtl="0">
                        <a:spcBef>
                          <a:spcPts val="0"/>
                        </a:spcBef>
                        <a:buNone/>
                      </a:pPr>
                      <a:r>
                        <a:rPr lang="es" sz="1000">
                          <a:latin typeface="Century Gothic"/>
                          <a:ea typeface="Century Gothic"/>
                          <a:cs typeface="Century Gothic"/>
                          <a:sym typeface="Century Gothic"/>
                        </a:rPr>
                        <a:t>    sus </a:t>
                      </a:r>
                    </a:p>
                    <a:p>
                      <a:pPr lvl="0" rtl="0">
                        <a:spcBef>
                          <a:spcPts val="0"/>
                        </a:spcBef>
                        <a:buNone/>
                      </a:pPr>
                      <a:r>
                        <a:rPr lang="es" sz="1000">
                          <a:latin typeface="Century Gothic"/>
                          <a:ea typeface="Century Gothic"/>
                          <a:cs typeface="Century Gothic"/>
                          <a:sym typeface="Century Gothic"/>
                        </a:rPr>
                        <a:t>    características?</a:t>
                      </a:r>
                    </a:p>
                  </a:txBody>
                  <a:tcPr marL="63500" marR="63500" marT="63500" marB="6350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pPr lvl="0" rtl="0">
                        <a:spcBef>
                          <a:spcPts val="0"/>
                        </a:spcBef>
                        <a:buNone/>
                      </a:pPr>
                      <a:r>
                        <a:rPr lang="es-MX" sz="1000" dirty="0" smtClean="0">
                          <a:solidFill>
                            <a:schemeClr val="tx1"/>
                          </a:solidFill>
                          <a:latin typeface="Century Gothic"/>
                          <a:ea typeface="Century Gothic"/>
                          <a:cs typeface="Century Gothic"/>
                          <a:sym typeface="Century Gothic"/>
                        </a:rPr>
                        <a:t>Integración</a:t>
                      </a:r>
                      <a:r>
                        <a:rPr lang="es-MX" sz="1000" baseline="0" dirty="0" smtClean="0">
                          <a:solidFill>
                            <a:schemeClr val="tx1"/>
                          </a:solidFill>
                          <a:latin typeface="Century Gothic"/>
                          <a:ea typeface="Century Gothic"/>
                          <a:cs typeface="Century Gothic"/>
                          <a:sym typeface="Century Gothic"/>
                        </a:rPr>
                        <a:t> y socialización de los </a:t>
                      </a:r>
                      <a:r>
                        <a:rPr lang="es-MX" sz="1000" baseline="0" dirty="0" err="1" smtClean="0">
                          <a:solidFill>
                            <a:schemeClr val="tx1"/>
                          </a:solidFill>
                          <a:latin typeface="Century Gothic"/>
                          <a:ea typeface="Century Gothic"/>
                          <a:cs typeface="Century Gothic"/>
                          <a:sym typeface="Century Gothic"/>
                        </a:rPr>
                        <a:t>estudaintes</a:t>
                      </a:r>
                      <a:endParaRPr sz="1000" dirty="0">
                        <a:solidFill>
                          <a:schemeClr val="tx1"/>
                        </a:solidFill>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tr>
              <a:tr h="381000">
                <a:tc>
                  <a:txBody>
                    <a:bodyPr/>
                    <a:lstStyle/>
                    <a:p>
                      <a:pPr lvl="0" rtl="0">
                        <a:spcBef>
                          <a:spcPts val="0"/>
                        </a:spcBef>
                        <a:buNone/>
                      </a:pPr>
                      <a:r>
                        <a:rPr lang="es" sz="1000" b="1">
                          <a:latin typeface="Century Gothic"/>
                          <a:ea typeface="Century Gothic"/>
                          <a:cs typeface="Century Gothic"/>
                          <a:sym typeface="Century Gothic"/>
                        </a:rPr>
                        <a:t>3.</a:t>
                      </a:r>
                      <a:r>
                        <a:rPr lang="es" sz="1000">
                          <a:latin typeface="Century Gothic"/>
                          <a:ea typeface="Century Gothic"/>
                          <a:cs typeface="Century Gothic"/>
                          <a:sym typeface="Century Gothic"/>
                        </a:rPr>
                        <a:t> ¿ Cuáles son sus</a:t>
                      </a:r>
                    </a:p>
                    <a:p>
                      <a:pPr lvl="0" rtl="0">
                        <a:spcBef>
                          <a:spcPts val="0"/>
                        </a:spcBef>
                        <a:buNone/>
                      </a:pPr>
                      <a:r>
                        <a:rPr lang="es" sz="1000">
                          <a:latin typeface="Century Gothic"/>
                          <a:ea typeface="Century Gothic"/>
                          <a:cs typeface="Century Gothic"/>
                          <a:sym typeface="Century Gothic"/>
                        </a:rPr>
                        <a:t>    objetivos? </a:t>
                      </a:r>
                    </a:p>
                    <a:p>
                      <a:pPr lvl="0" rtl="0">
                        <a:spcBef>
                          <a:spcPts val="0"/>
                        </a:spcBef>
                        <a:buNone/>
                      </a:pPr>
                      <a:endParaRPr sz="1000">
                        <a:latin typeface="Century Gothic"/>
                        <a:ea typeface="Century Gothic"/>
                        <a:cs typeface="Century Gothic"/>
                        <a:sym typeface="Century Gothic"/>
                      </a:endParaRPr>
                    </a:p>
                  </a:txBody>
                  <a:tcPr marL="63500" marR="63500" marT="63500" marB="6350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pPr lvl="0" rtl="0">
                        <a:spcBef>
                          <a:spcPts val="0"/>
                        </a:spcBef>
                        <a:buNone/>
                      </a:pPr>
                      <a:r>
                        <a:rPr lang="es-MX" sz="1000" dirty="0" smtClean="0">
                          <a:solidFill>
                            <a:schemeClr val="tx1"/>
                          </a:solidFill>
                          <a:latin typeface="Century Gothic"/>
                          <a:ea typeface="Century Gothic"/>
                          <a:cs typeface="Century Gothic"/>
                          <a:sym typeface="Century Gothic"/>
                        </a:rPr>
                        <a:t>Aplicación</a:t>
                      </a:r>
                      <a:r>
                        <a:rPr lang="es-MX" sz="1000" baseline="0" dirty="0" smtClean="0">
                          <a:solidFill>
                            <a:schemeClr val="tx1"/>
                          </a:solidFill>
                          <a:latin typeface="Century Gothic"/>
                          <a:ea typeface="Century Gothic"/>
                          <a:cs typeface="Century Gothic"/>
                          <a:sym typeface="Century Gothic"/>
                        </a:rPr>
                        <a:t> de las matemáticas a la vida cotidiana</a:t>
                      </a:r>
                    </a:p>
                    <a:p>
                      <a:pPr lvl="0" rtl="0">
                        <a:spcBef>
                          <a:spcPts val="0"/>
                        </a:spcBef>
                        <a:buNone/>
                      </a:pPr>
                      <a:r>
                        <a:rPr lang="es-MX" sz="1000" baseline="0" dirty="0" smtClean="0">
                          <a:solidFill>
                            <a:schemeClr val="tx1"/>
                          </a:solidFill>
                          <a:latin typeface="Century Gothic"/>
                          <a:ea typeface="Century Gothic"/>
                          <a:cs typeface="Century Gothic"/>
                          <a:sym typeface="Century Gothic"/>
                        </a:rPr>
                        <a:t>Aplicación del idioma ingles </a:t>
                      </a:r>
                    </a:p>
                    <a:p>
                      <a:pPr lvl="0" rtl="0">
                        <a:spcBef>
                          <a:spcPts val="0"/>
                        </a:spcBef>
                        <a:buNone/>
                      </a:pPr>
                      <a:r>
                        <a:rPr lang="es-MX" sz="1000" baseline="0" dirty="0" smtClean="0">
                          <a:solidFill>
                            <a:schemeClr val="tx1"/>
                          </a:solidFill>
                          <a:latin typeface="Century Gothic"/>
                          <a:ea typeface="Century Gothic"/>
                          <a:cs typeface="Century Gothic"/>
                          <a:sym typeface="Century Gothic"/>
                        </a:rPr>
                        <a:t>Aplicación del modelado par ver físicamente la construcción del modelo</a:t>
                      </a:r>
                      <a:endParaRPr sz="1000" dirty="0">
                        <a:solidFill>
                          <a:schemeClr val="tx1"/>
                        </a:solidFill>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rtl="0">
              <a:spcBef>
                <a:spcPts val="0"/>
              </a:spcBef>
              <a:buNone/>
            </a:pPr>
            <a:r>
              <a:rPr lang="es"/>
              <a:t>C.A.I.A.C  General</a:t>
            </a:r>
          </a:p>
        </p:txBody>
      </p:sp>
      <p:graphicFrame>
        <p:nvGraphicFramePr>
          <p:cNvPr id="109" name="Shape 109"/>
          <p:cNvGraphicFramePr/>
          <p:nvPr>
            <p:extLst>
              <p:ext uri="{D42A27DB-BD31-4B8C-83A1-F6EECF244321}">
                <p14:modId xmlns:p14="http://schemas.microsoft.com/office/powerpoint/2010/main" val="1997371834"/>
              </p:ext>
            </p:extLst>
          </p:nvPr>
        </p:nvGraphicFramePr>
        <p:xfrm>
          <a:off x="874175" y="1308350"/>
          <a:ext cx="7239000" cy="3073400"/>
        </p:xfrm>
        <a:graphic>
          <a:graphicData uri="http://schemas.openxmlformats.org/drawingml/2006/table">
            <a:tbl>
              <a:tblPr>
                <a:noFill/>
                <a:tableStyleId>{B218AC28-3063-4E14-A0AD-ABB6BB55374A}</a:tableStyleId>
              </a:tblPr>
              <a:tblGrid>
                <a:gridCol w="2144325"/>
                <a:gridCol w="5094675"/>
              </a:tblGrid>
              <a:tr h="381000">
                <a:tc gridSpan="2">
                  <a:txBody>
                    <a:bodyPr/>
                    <a:lstStyle/>
                    <a:p>
                      <a:pPr lvl="0" algn="ctr" rtl="0">
                        <a:spcBef>
                          <a:spcPts val="0"/>
                        </a:spcBef>
                        <a:buNone/>
                      </a:pPr>
                      <a:r>
                        <a:rPr lang="es" sz="1000" b="1" dirty="0">
                          <a:solidFill>
                            <a:srgbClr val="FFFFFF"/>
                          </a:solidFill>
                          <a:latin typeface="Century Gothic"/>
                          <a:ea typeface="Century Gothic"/>
                          <a:cs typeface="Century Gothic"/>
                          <a:sym typeface="Century Gothic"/>
                        </a:rPr>
                        <a:t>El Aprendizaje Cooperativo</a:t>
                      </a:r>
                    </a:p>
                  </a:txBody>
                  <a:tcPr marL="63500" marR="63500" marT="63500" marB="6350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tc hMerge="1">
                  <a:txBody>
                    <a:bodyPr/>
                    <a:lstStyle/>
                    <a:p>
                      <a:endParaRPr lang="es-MX"/>
                    </a:p>
                  </a:txBody>
                  <a:tcPr/>
                </a:tc>
              </a:tr>
              <a:tr h="381000">
                <a:tc>
                  <a:txBody>
                    <a:bodyPr/>
                    <a:lstStyle/>
                    <a:p>
                      <a:pPr lvl="0" rtl="0">
                        <a:spcBef>
                          <a:spcPts val="0"/>
                        </a:spcBef>
                        <a:buNone/>
                      </a:pPr>
                      <a:r>
                        <a:rPr lang="es" sz="1000" dirty="0">
                          <a:latin typeface="Century Gothic"/>
                          <a:ea typeface="Century Gothic"/>
                          <a:cs typeface="Century Gothic"/>
                          <a:sym typeface="Century Gothic"/>
                        </a:rPr>
                        <a:t>4. ¿Cuáles son las</a:t>
                      </a:r>
                    </a:p>
                    <a:p>
                      <a:pPr lvl="0" rtl="0">
                        <a:spcBef>
                          <a:spcPts val="0"/>
                        </a:spcBef>
                        <a:buNone/>
                      </a:pPr>
                      <a:r>
                        <a:rPr lang="es" sz="1000" dirty="0">
                          <a:latin typeface="Century Gothic"/>
                          <a:ea typeface="Century Gothic"/>
                          <a:cs typeface="Century Gothic"/>
                          <a:sym typeface="Century Gothic"/>
                        </a:rPr>
                        <a:t>     acciones de  </a:t>
                      </a:r>
                    </a:p>
                    <a:p>
                      <a:pPr lvl="0" rtl="0">
                        <a:spcBef>
                          <a:spcPts val="0"/>
                        </a:spcBef>
                        <a:buNone/>
                      </a:pPr>
                      <a:r>
                        <a:rPr lang="es" sz="1000" dirty="0">
                          <a:latin typeface="Century Gothic"/>
                          <a:ea typeface="Century Gothic"/>
                          <a:cs typeface="Century Gothic"/>
                          <a:sym typeface="Century Gothic"/>
                        </a:rPr>
                        <a:t>     planeación y   acompañamiento </a:t>
                      </a:r>
                    </a:p>
                    <a:p>
                      <a:pPr lvl="0" rtl="0">
                        <a:spcBef>
                          <a:spcPts val="0"/>
                        </a:spcBef>
                        <a:buNone/>
                      </a:pPr>
                      <a:r>
                        <a:rPr lang="es" sz="1000" dirty="0">
                          <a:latin typeface="Century Gothic"/>
                          <a:ea typeface="Century Gothic"/>
                          <a:cs typeface="Century Gothic"/>
                          <a:sym typeface="Century Gothic"/>
                        </a:rPr>
                        <a:t>    más importantes </a:t>
                      </a:r>
                    </a:p>
                    <a:p>
                      <a:pPr lvl="0" rtl="0">
                        <a:spcBef>
                          <a:spcPts val="0"/>
                        </a:spcBef>
                        <a:buNone/>
                      </a:pPr>
                      <a:r>
                        <a:rPr lang="es" sz="1000" dirty="0">
                          <a:latin typeface="Century Gothic"/>
                          <a:ea typeface="Century Gothic"/>
                          <a:cs typeface="Century Gothic"/>
                          <a:sym typeface="Century Gothic"/>
                        </a:rPr>
                        <a:t>    del  profesor, en</a:t>
                      </a:r>
                    </a:p>
                    <a:p>
                      <a:pPr lvl="0" rtl="0">
                        <a:spcBef>
                          <a:spcPts val="0"/>
                        </a:spcBef>
                        <a:buNone/>
                      </a:pPr>
                      <a:r>
                        <a:rPr lang="es" sz="1000" dirty="0">
                          <a:latin typeface="Century Gothic"/>
                          <a:ea typeface="Century Gothic"/>
                          <a:cs typeface="Century Gothic"/>
                          <a:sym typeface="Century Gothic"/>
                        </a:rPr>
                        <a:t>    éste tipo de</a:t>
                      </a:r>
                    </a:p>
                    <a:p>
                      <a:pPr lvl="0" rtl="0">
                        <a:spcBef>
                          <a:spcPts val="0"/>
                        </a:spcBef>
                        <a:buNone/>
                      </a:pPr>
                      <a:r>
                        <a:rPr lang="es" sz="1000" dirty="0">
                          <a:latin typeface="Century Gothic"/>
                          <a:ea typeface="Century Gothic"/>
                          <a:cs typeface="Century Gothic"/>
                          <a:sym typeface="Century Gothic"/>
                        </a:rPr>
                        <a:t>     trabajo?</a:t>
                      </a:r>
                    </a:p>
                    <a:p>
                      <a:pPr lvl="0" rtl="0">
                        <a:spcBef>
                          <a:spcPts val="0"/>
                        </a:spcBef>
                        <a:buNone/>
                      </a:pPr>
                      <a:endParaRPr sz="1000" dirty="0">
                        <a:latin typeface="Century Gothic"/>
                        <a:ea typeface="Century Gothic"/>
                        <a:cs typeface="Century Gothic"/>
                        <a:sym typeface="Century Gothic"/>
                      </a:endParaRPr>
                    </a:p>
                  </a:txBody>
                  <a:tcPr marL="63500" marR="63500" marT="63500" marB="6350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pPr lvl="0" rtl="0">
                        <a:spcBef>
                          <a:spcPts val="0"/>
                        </a:spcBef>
                        <a:buNone/>
                      </a:pPr>
                      <a:r>
                        <a:rPr lang="es-MX" sz="1000" dirty="0" smtClean="0">
                          <a:solidFill>
                            <a:schemeClr val="tx1"/>
                          </a:solidFill>
                          <a:latin typeface="Century Gothic"/>
                          <a:ea typeface="Century Gothic"/>
                          <a:cs typeface="Century Gothic"/>
                          <a:sym typeface="Century Gothic"/>
                        </a:rPr>
                        <a:t>Matemáticas: El</a:t>
                      </a:r>
                      <a:r>
                        <a:rPr lang="es-MX" sz="1000" baseline="0" dirty="0" smtClean="0">
                          <a:solidFill>
                            <a:schemeClr val="tx1"/>
                          </a:solidFill>
                          <a:latin typeface="Century Gothic"/>
                          <a:ea typeface="Century Gothic"/>
                          <a:cs typeface="Century Gothic"/>
                          <a:sym typeface="Century Gothic"/>
                        </a:rPr>
                        <a:t> planteamiento y solución del problema.</a:t>
                      </a:r>
                    </a:p>
                    <a:p>
                      <a:pPr lvl="0" rtl="0">
                        <a:spcBef>
                          <a:spcPts val="0"/>
                        </a:spcBef>
                        <a:buNone/>
                      </a:pPr>
                      <a:endParaRPr lang="es-MX" sz="1000" baseline="0" dirty="0" smtClean="0">
                        <a:solidFill>
                          <a:schemeClr val="tx1"/>
                        </a:solidFill>
                        <a:latin typeface="Century Gothic"/>
                        <a:ea typeface="Century Gothic"/>
                        <a:cs typeface="Century Gothic"/>
                        <a:sym typeface="Century Gothic"/>
                      </a:endParaRPr>
                    </a:p>
                    <a:p>
                      <a:pPr lvl="0" rtl="0">
                        <a:spcBef>
                          <a:spcPts val="0"/>
                        </a:spcBef>
                        <a:buNone/>
                      </a:pPr>
                      <a:r>
                        <a:rPr lang="es-MX" sz="1000" baseline="0" dirty="0" smtClean="0">
                          <a:solidFill>
                            <a:schemeClr val="tx1"/>
                          </a:solidFill>
                          <a:latin typeface="Century Gothic"/>
                          <a:ea typeface="Century Gothic"/>
                          <a:cs typeface="Century Gothic"/>
                          <a:sym typeface="Century Gothic"/>
                        </a:rPr>
                        <a:t>Ingles: La importancia de una segunda lengua para poder comprender el problema</a:t>
                      </a:r>
                    </a:p>
                    <a:p>
                      <a:pPr lvl="0" rtl="0">
                        <a:spcBef>
                          <a:spcPts val="0"/>
                        </a:spcBef>
                        <a:buNone/>
                      </a:pPr>
                      <a:endParaRPr lang="es-MX" sz="1000" baseline="0" dirty="0" smtClean="0">
                        <a:solidFill>
                          <a:schemeClr val="tx1"/>
                        </a:solidFill>
                        <a:latin typeface="Century Gothic"/>
                        <a:ea typeface="Century Gothic"/>
                        <a:cs typeface="Century Gothic"/>
                        <a:sym typeface="Century Gothic"/>
                      </a:endParaRPr>
                    </a:p>
                    <a:p>
                      <a:pPr lvl="0" rtl="0">
                        <a:spcBef>
                          <a:spcPts val="0"/>
                        </a:spcBef>
                        <a:buNone/>
                      </a:pPr>
                      <a:r>
                        <a:rPr lang="es-MX" sz="1000" baseline="0" dirty="0" smtClean="0">
                          <a:solidFill>
                            <a:schemeClr val="tx1"/>
                          </a:solidFill>
                          <a:latin typeface="Century Gothic"/>
                          <a:ea typeface="Century Gothic"/>
                          <a:cs typeface="Century Gothic"/>
                          <a:sym typeface="Century Gothic"/>
                        </a:rPr>
                        <a:t>Dibujo: La construcción de manera física del modelo planteado</a:t>
                      </a:r>
                      <a:endParaRPr sz="1000" dirty="0">
                        <a:solidFill>
                          <a:schemeClr val="tx1"/>
                        </a:solidFill>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tr>
              <a:tr h="381000">
                <a:tc>
                  <a:txBody>
                    <a:bodyPr/>
                    <a:lstStyle/>
                    <a:p>
                      <a:pPr lvl="0" rtl="0">
                        <a:spcBef>
                          <a:spcPts val="0"/>
                        </a:spcBef>
                        <a:buNone/>
                      </a:pPr>
                      <a:r>
                        <a:rPr lang="es" sz="1000">
                          <a:latin typeface="Century Gothic"/>
                          <a:ea typeface="Century Gothic"/>
                          <a:cs typeface="Century Gothic"/>
                          <a:sym typeface="Century Gothic"/>
                        </a:rPr>
                        <a:t>5. ¿De qué</a:t>
                      </a:r>
                    </a:p>
                    <a:p>
                      <a:pPr lvl="0" rtl="0">
                        <a:spcBef>
                          <a:spcPts val="0"/>
                        </a:spcBef>
                        <a:buNone/>
                      </a:pPr>
                      <a:r>
                        <a:rPr lang="es" sz="1000">
                          <a:latin typeface="Century Gothic"/>
                          <a:ea typeface="Century Gothic"/>
                          <a:cs typeface="Century Gothic"/>
                          <a:sym typeface="Century Gothic"/>
                        </a:rPr>
                        <a:t>    manera</a:t>
                      </a:r>
                    </a:p>
                    <a:p>
                      <a:pPr lvl="0" rtl="0">
                        <a:spcBef>
                          <a:spcPts val="0"/>
                        </a:spcBef>
                        <a:buNone/>
                      </a:pPr>
                      <a:r>
                        <a:rPr lang="es" sz="1000">
                          <a:latin typeface="Century Gothic"/>
                          <a:ea typeface="Century Gothic"/>
                          <a:cs typeface="Century Gothic"/>
                          <a:sym typeface="Century Gothic"/>
                        </a:rPr>
                        <a:t>    se  vinculan  el</a:t>
                      </a:r>
                    </a:p>
                    <a:p>
                      <a:pPr lvl="0" rtl="0">
                        <a:spcBef>
                          <a:spcPts val="0"/>
                        </a:spcBef>
                        <a:buNone/>
                      </a:pPr>
                      <a:r>
                        <a:rPr lang="es" sz="1000">
                          <a:latin typeface="Century Gothic"/>
                          <a:ea typeface="Century Gothic"/>
                          <a:cs typeface="Century Gothic"/>
                          <a:sym typeface="Century Gothic"/>
                        </a:rPr>
                        <a:t>    trabajo</a:t>
                      </a:r>
                    </a:p>
                    <a:p>
                      <a:pPr lvl="0" rtl="0">
                        <a:spcBef>
                          <a:spcPts val="0"/>
                        </a:spcBef>
                        <a:buNone/>
                      </a:pPr>
                      <a:r>
                        <a:rPr lang="es" sz="1000">
                          <a:latin typeface="Century Gothic"/>
                          <a:ea typeface="Century Gothic"/>
                          <a:cs typeface="Century Gothic"/>
                          <a:sym typeface="Century Gothic"/>
                        </a:rPr>
                        <a:t>    interdisciplinario, </a:t>
                      </a:r>
                    </a:p>
                    <a:p>
                      <a:pPr lvl="0" rtl="0">
                        <a:spcBef>
                          <a:spcPts val="0"/>
                        </a:spcBef>
                        <a:buNone/>
                      </a:pPr>
                      <a:r>
                        <a:rPr lang="es" sz="1000">
                          <a:latin typeface="Century Gothic"/>
                          <a:ea typeface="Century Gothic"/>
                          <a:cs typeface="Century Gothic"/>
                          <a:sym typeface="Century Gothic"/>
                        </a:rPr>
                        <a:t>    y el aprendizaje</a:t>
                      </a:r>
                    </a:p>
                    <a:p>
                      <a:pPr lvl="0" rtl="0">
                        <a:spcBef>
                          <a:spcPts val="0"/>
                        </a:spcBef>
                        <a:buNone/>
                      </a:pPr>
                      <a:r>
                        <a:rPr lang="es" sz="1000">
                          <a:latin typeface="Century Gothic"/>
                          <a:ea typeface="Century Gothic"/>
                          <a:cs typeface="Century Gothic"/>
                          <a:sym typeface="Century Gothic"/>
                        </a:rPr>
                        <a:t>    cooperativo?</a:t>
                      </a:r>
                    </a:p>
                  </a:txBody>
                  <a:tcPr marL="63500" marR="63500" marT="63500" marB="6350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pPr lvl="0" rtl="0">
                        <a:spcBef>
                          <a:spcPts val="0"/>
                        </a:spcBef>
                        <a:buNone/>
                      </a:pPr>
                      <a:r>
                        <a:rPr lang="es-MX" sz="1000" dirty="0" smtClean="0">
                          <a:solidFill>
                            <a:schemeClr val="tx1"/>
                          </a:solidFill>
                          <a:latin typeface="Century Gothic"/>
                          <a:ea typeface="Century Gothic"/>
                          <a:cs typeface="Century Gothic"/>
                          <a:sym typeface="Century Gothic"/>
                        </a:rPr>
                        <a:t>Al integrar  materias</a:t>
                      </a:r>
                      <a:r>
                        <a:rPr lang="es-MX" sz="1000" baseline="0" dirty="0" smtClean="0">
                          <a:solidFill>
                            <a:schemeClr val="tx1"/>
                          </a:solidFill>
                          <a:latin typeface="Century Gothic"/>
                          <a:ea typeface="Century Gothic"/>
                          <a:cs typeface="Century Gothic"/>
                          <a:sym typeface="Century Gothic"/>
                        </a:rPr>
                        <a:t> de diferentes  disciplinas para dar solución al problema planteado y hacer que los estudiantes se integren formando redes sociales entre ellos .</a:t>
                      </a:r>
                      <a:endParaRPr sz="1000" dirty="0">
                        <a:solidFill>
                          <a:schemeClr val="tx1"/>
                        </a:solidFill>
                        <a:latin typeface="Century Gothic"/>
                        <a:ea typeface="Century Gothic"/>
                        <a:cs typeface="Century Gothic"/>
                        <a:sym typeface="Century Gothic"/>
                      </a:endParaRPr>
                    </a:p>
                  </a:txBody>
                  <a:tcPr marL="63500" marR="63500" marT="63500" marB="6350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s" dirty="0" smtClean="0"/>
              <a:t>Evidencias </a:t>
            </a:r>
            <a:endParaRPr lang="es" dirty="0"/>
          </a:p>
        </p:txBody>
      </p:sp>
      <p:sp>
        <p:nvSpPr>
          <p:cNvPr id="115" name="Shape 115"/>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a:spcBef>
                <a:spcPts val="0"/>
              </a:spcBef>
              <a:buNone/>
            </a:pPr>
            <a:r>
              <a:rPr lang="es" dirty="0" smtClean="0"/>
              <a:t> </a:t>
            </a:r>
            <a:endParaRPr lang="es" dirty="0"/>
          </a:p>
        </p:txBody>
      </p:sp>
      <p:pic>
        <p:nvPicPr>
          <p:cNvPr id="4" name="Marcador de contenido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44" y="1465922"/>
            <a:ext cx="1676048" cy="1608697"/>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400" y="1489824"/>
            <a:ext cx="1352551" cy="1014413"/>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8334" y="587022"/>
            <a:ext cx="1870781" cy="2281987"/>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9500" y="3141134"/>
            <a:ext cx="1870781" cy="173355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237" y="2619845"/>
            <a:ext cx="1763183" cy="1807766"/>
          </a:xfrm>
          <a:prstGeom prst="rect">
            <a:avLst/>
          </a:prstGeom>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7639" y="864512"/>
            <a:ext cx="1798461" cy="1348846"/>
          </a:xfrm>
          <a:prstGeom prst="rect">
            <a:avLst/>
          </a:prstGeom>
        </p:spPr>
      </p:pic>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8611" y="3093089"/>
            <a:ext cx="1291167" cy="1781594"/>
          </a:xfrm>
          <a:prstGeom prst="rect">
            <a:avLst/>
          </a:prstGeom>
        </p:spPr>
      </p:pic>
      <p:pic>
        <p:nvPicPr>
          <p:cNvPr id="11" name="Imagen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843" y="3420318"/>
            <a:ext cx="2085908" cy="1564431"/>
          </a:xfrm>
          <a:prstGeom prst="rect">
            <a:avLst/>
          </a:prstGeom>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TotalTime>
  <Words>1470</Words>
  <Application>Microsoft Office PowerPoint</Application>
  <PresentationFormat>Presentación en pantalla (16:9)</PresentationFormat>
  <Paragraphs>191</Paragraphs>
  <Slides>50</Slides>
  <Notes>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50</vt:i4>
      </vt:variant>
    </vt:vector>
  </HeadingPairs>
  <TitlesOfParts>
    <vt:vector size="59" baseType="lpstr">
      <vt:lpstr>Arial</vt:lpstr>
      <vt:lpstr>Browallia New</vt:lpstr>
      <vt:lpstr>Century Gothic</vt:lpstr>
      <vt:lpstr>Constantia</vt:lpstr>
      <vt:lpstr>Roboto</vt:lpstr>
      <vt:lpstr>Roboto Slab</vt:lpstr>
      <vt:lpstr>Symbol</vt:lpstr>
      <vt:lpstr>Times New Roman</vt:lpstr>
      <vt:lpstr>Marina</vt:lpstr>
      <vt:lpstr>Preparatoria La Salle del Pedregal </vt:lpstr>
      <vt:lpstr>Profesores y Materias </vt:lpstr>
      <vt:lpstr>Organizador Gráfico </vt:lpstr>
      <vt:lpstr>Temática de Posible Proyecto </vt:lpstr>
      <vt:lpstr>C.A.I.A.C  General</vt:lpstr>
      <vt:lpstr>C.A.I.A.C  General</vt:lpstr>
      <vt:lpstr>C.A.I.A.C  General</vt:lpstr>
      <vt:lpstr>C.A.I.A.C  General</vt:lpstr>
      <vt:lpstr>Evidencias </vt:lpstr>
      <vt:lpstr>Proceso de indagación</vt:lpstr>
      <vt:lpstr>Preguntas Esenciales</vt:lpstr>
      <vt:lpstr>E.I.P. General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A.M.E RESUMEN</vt:lpstr>
      <vt:lpstr>Presentación de PowerPoint</vt:lpstr>
      <vt:lpstr>Presentación de PowerPoint</vt:lpstr>
      <vt:lpstr>Elaboración de Proyecto</vt:lpstr>
      <vt:lpstr>Presentación de PowerPoint</vt:lpstr>
      <vt:lpstr>Presentación de PowerPoint</vt:lpstr>
      <vt:lpstr>Preguntas Generadoras:</vt:lpstr>
      <vt:lpstr>Presentación de PowerPoint</vt:lpstr>
      <vt:lpstr>Presentación de PowerPoint</vt:lpstr>
      <vt:lpstr>Trabajo Cooperativo</vt:lpstr>
      <vt:lpstr>Proceso Reflexivo</vt:lpstr>
      <vt:lpstr>Proceso Reflexivo</vt:lpstr>
      <vt:lpstr>Proceso Reflexivo</vt:lpstr>
      <vt:lpstr>Proceso Reflexivo</vt:lpstr>
      <vt:lpstr>Proceso Reflexivo</vt:lpstr>
      <vt:lpstr>Evaluación: Tipos de aprendizaje Lecturas</vt:lpstr>
      <vt:lpstr>Evaluación: Tipos de aprendizaje Lecturas</vt:lpstr>
      <vt:lpstr>Evaluación: Tipos de aprendizaje Lecturas</vt:lpstr>
      <vt:lpstr>Evaluación: Tipos de aprendizaje Lecturas</vt:lpstr>
      <vt:lpstr>Evaluación: Tipos de aprendizaje Lecturas</vt:lpstr>
      <vt:lpstr>Evaluación: Rúbricas</vt:lpstr>
      <vt:lpstr>Evaluación: Rúbricas</vt:lpstr>
      <vt:lpstr>Evaluación: Rúbricas</vt:lpstr>
      <vt:lpstr>Evaluación: Rúbricas</vt:lpstr>
      <vt:lpstr>Evaluación: Formato</vt:lpstr>
      <vt:lpstr>Evaluación: Formato</vt:lpstr>
      <vt:lpstr>Evaluación: Formato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Preparatoria La Salle del Pedregal</dc:title>
  <dc:creator>Javier</dc:creator>
  <cp:lastModifiedBy>Windows User</cp:lastModifiedBy>
  <cp:revision>42</cp:revision>
  <dcterms:modified xsi:type="dcterms:W3CDTF">2018-04-24T12:23:19Z</dcterms:modified>
</cp:coreProperties>
</file>