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52" r:id="rId2"/>
    <p:sldMasterId id="2147483864" r:id="rId3"/>
    <p:sldMasterId id="2147483876" r:id="rId4"/>
    <p:sldMasterId id="2147483888" r:id="rId5"/>
    <p:sldMasterId id="2147483900" r:id="rId6"/>
    <p:sldMasterId id="2147483912" r:id="rId7"/>
    <p:sldMasterId id="2147483924" r:id="rId8"/>
    <p:sldMasterId id="2147483936" r:id="rId9"/>
    <p:sldMasterId id="2147483948" r:id="rId10"/>
    <p:sldMasterId id="2147483960" r:id="rId11"/>
    <p:sldMasterId id="2147483972" r:id="rId12"/>
    <p:sldMasterId id="2147483984" r:id="rId13"/>
    <p:sldMasterId id="2147483996" r:id="rId14"/>
    <p:sldMasterId id="2147484008" r:id="rId15"/>
    <p:sldMasterId id="2147484020" r:id="rId16"/>
    <p:sldMasterId id="2147484032" r:id="rId17"/>
    <p:sldMasterId id="2147484044" r:id="rId18"/>
    <p:sldMasterId id="2147484056" r:id="rId19"/>
    <p:sldMasterId id="2147484068" r:id="rId20"/>
    <p:sldMasterId id="2147484080" r:id="rId21"/>
    <p:sldMasterId id="2147484092" r:id="rId22"/>
    <p:sldMasterId id="2147484104" r:id="rId23"/>
    <p:sldMasterId id="2147484116" r:id="rId24"/>
    <p:sldMasterId id="2147484128" r:id="rId25"/>
    <p:sldMasterId id="2147484140" r:id="rId26"/>
    <p:sldMasterId id="2147484152" r:id="rId27"/>
    <p:sldMasterId id="2147484164" r:id="rId28"/>
    <p:sldMasterId id="2147484176" r:id="rId29"/>
    <p:sldMasterId id="2147484188" r:id="rId30"/>
    <p:sldMasterId id="2147484200" r:id="rId31"/>
    <p:sldMasterId id="2147484212" r:id="rId32"/>
    <p:sldMasterId id="2147484224" r:id="rId33"/>
  </p:sldMasterIdLst>
  <p:sldIdLst>
    <p:sldId id="256" r:id="rId34"/>
    <p:sldId id="257" r:id="rId35"/>
    <p:sldId id="332" r:id="rId36"/>
    <p:sldId id="258" r:id="rId37"/>
    <p:sldId id="333" r:id="rId38"/>
    <p:sldId id="334" r:id="rId39"/>
    <p:sldId id="335" r:id="rId40"/>
    <p:sldId id="355" r:id="rId41"/>
    <p:sldId id="356" r:id="rId42"/>
    <p:sldId id="357" r:id="rId43"/>
    <p:sldId id="358" r:id="rId44"/>
    <p:sldId id="359" r:id="rId45"/>
    <p:sldId id="360" r:id="rId46"/>
    <p:sldId id="361" r:id="rId47"/>
    <p:sldId id="362" r:id="rId48"/>
    <p:sldId id="376" r:id="rId49"/>
    <p:sldId id="377" r:id="rId50"/>
    <p:sldId id="378" r:id="rId51"/>
    <p:sldId id="379" r:id="rId52"/>
    <p:sldId id="387" r:id="rId53"/>
    <p:sldId id="388" r:id="rId54"/>
    <p:sldId id="389" r:id="rId55"/>
    <p:sldId id="390" r:id="rId56"/>
    <p:sldId id="391" r:id="rId57"/>
    <p:sldId id="392" r:id="rId58"/>
    <p:sldId id="393" r:id="rId59"/>
    <p:sldId id="394" r:id="rId60"/>
    <p:sldId id="395" r:id="rId61"/>
    <p:sldId id="403" r:id="rId62"/>
    <p:sldId id="404" r:id="rId63"/>
    <p:sldId id="405" r:id="rId64"/>
    <p:sldId id="406" r:id="rId65"/>
    <p:sldId id="407" r:id="rId66"/>
    <p:sldId id="408" r:id="rId67"/>
    <p:sldId id="409" r:id="rId68"/>
    <p:sldId id="367" r:id="rId69"/>
    <p:sldId id="368" r:id="rId70"/>
    <p:sldId id="374" r:id="rId71"/>
    <p:sldId id="375" r:id="rId72"/>
    <p:sldId id="415" r:id="rId73"/>
    <p:sldId id="417" r:id="rId74"/>
    <p:sldId id="418" r:id="rId75"/>
    <p:sldId id="419" r:id="rId76"/>
    <p:sldId id="420" r:id="rId77"/>
    <p:sldId id="373" r:id="rId78"/>
    <p:sldId id="336" r:id="rId79"/>
  </p:sldIdLst>
  <p:sldSz cx="12192000" cy="6858000"/>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08" autoAdjust="0"/>
    <p:restoredTop sz="94291" autoAdjust="0"/>
  </p:normalViewPr>
  <p:slideViewPr>
    <p:cSldViewPr snapToGrid="0">
      <p:cViewPr varScale="1">
        <p:scale>
          <a:sx n="69" d="100"/>
          <a:sy n="69" d="100"/>
        </p:scale>
        <p:origin x="90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6.xml"/><Relationship Id="rId21" Type="http://schemas.openxmlformats.org/officeDocument/2006/relationships/slideMaster" Target="slideMasters/slideMaster21.xml"/><Relationship Id="rId34" Type="http://schemas.openxmlformats.org/officeDocument/2006/relationships/slide" Target="slides/slide1.xml"/><Relationship Id="rId42" Type="http://schemas.openxmlformats.org/officeDocument/2006/relationships/slide" Target="slides/slide9.xml"/><Relationship Id="rId47" Type="http://schemas.openxmlformats.org/officeDocument/2006/relationships/slide" Target="slides/slide14.xml"/><Relationship Id="rId50" Type="http://schemas.openxmlformats.org/officeDocument/2006/relationships/slide" Target="slides/slide17.xml"/><Relationship Id="rId55" Type="http://schemas.openxmlformats.org/officeDocument/2006/relationships/slide" Target="slides/slide22.xml"/><Relationship Id="rId63" Type="http://schemas.openxmlformats.org/officeDocument/2006/relationships/slide" Target="slides/slide30.xml"/><Relationship Id="rId68" Type="http://schemas.openxmlformats.org/officeDocument/2006/relationships/slide" Target="slides/slide35.xml"/><Relationship Id="rId76" Type="http://schemas.openxmlformats.org/officeDocument/2006/relationships/slide" Target="slides/slide43.xml"/><Relationship Id="rId7" Type="http://schemas.openxmlformats.org/officeDocument/2006/relationships/slideMaster" Target="slideMasters/slideMaster7.xml"/><Relationship Id="rId71"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4.xml"/><Relationship Id="rId40" Type="http://schemas.openxmlformats.org/officeDocument/2006/relationships/slide" Target="slides/slide7.xml"/><Relationship Id="rId45" Type="http://schemas.openxmlformats.org/officeDocument/2006/relationships/slide" Target="slides/slide12.xml"/><Relationship Id="rId53" Type="http://schemas.openxmlformats.org/officeDocument/2006/relationships/slide" Target="slides/slide20.xml"/><Relationship Id="rId58" Type="http://schemas.openxmlformats.org/officeDocument/2006/relationships/slide" Target="slides/slide25.xml"/><Relationship Id="rId66" Type="http://schemas.openxmlformats.org/officeDocument/2006/relationships/slide" Target="slides/slide33.xml"/><Relationship Id="rId74" Type="http://schemas.openxmlformats.org/officeDocument/2006/relationships/slide" Target="slides/slide41.xml"/><Relationship Id="rId79" Type="http://schemas.openxmlformats.org/officeDocument/2006/relationships/slide" Target="slides/slide46.xml"/><Relationship Id="rId5" Type="http://schemas.openxmlformats.org/officeDocument/2006/relationships/slideMaster" Target="slideMasters/slideMaster5.xml"/><Relationship Id="rId61" Type="http://schemas.openxmlformats.org/officeDocument/2006/relationships/slide" Target="slides/slide28.xml"/><Relationship Id="rId82"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 Target="slides/slide11.xml"/><Relationship Id="rId52" Type="http://schemas.openxmlformats.org/officeDocument/2006/relationships/slide" Target="slides/slide19.xml"/><Relationship Id="rId60" Type="http://schemas.openxmlformats.org/officeDocument/2006/relationships/slide" Target="slides/slide27.xml"/><Relationship Id="rId65" Type="http://schemas.openxmlformats.org/officeDocument/2006/relationships/slide" Target="slides/slide32.xml"/><Relationship Id="rId73" Type="http://schemas.openxmlformats.org/officeDocument/2006/relationships/slide" Target="slides/slide40.xml"/><Relationship Id="rId78" Type="http://schemas.openxmlformats.org/officeDocument/2006/relationships/slide" Target="slides/slide45.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2.xml"/><Relationship Id="rId43" Type="http://schemas.openxmlformats.org/officeDocument/2006/relationships/slide" Target="slides/slide10.xml"/><Relationship Id="rId48" Type="http://schemas.openxmlformats.org/officeDocument/2006/relationships/slide" Target="slides/slide15.xml"/><Relationship Id="rId56" Type="http://schemas.openxmlformats.org/officeDocument/2006/relationships/slide" Target="slides/slide23.xml"/><Relationship Id="rId64" Type="http://schemas.openxmlformats.org/officeDocument/2006/relationships/slide" Target="slides/slide31.xml"/><Relationship Id="rId69" Type="http://schemas.openxmlformats.org/officeDocument/2006/relationships/slide" Target="slides/slide36.xml"/><Relationship Id="rId77" Type="http://schemas.openxmlformats.org/officeDocument/2006/relationships/slide" Target="slides/slide44.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80" Type="http://schemas.openxmlformats.org/officeDocument/2006/relationships/presProps" Target="presProps.xml"/><Relationship Id="rId85"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5.xml"/><Relationship Id="rId46" Type="http://schemas.openxmlformats.org/officeDocument/2006/relationships/slide" Target="slides/slide13.xml"/><Relationship Id="rId59" Type="http://schemas.openxmlformats.org/officeDocument/2006/relationships/slide" Target="slides/slide26.xml"/><Relationship Id="rId67" Type="http://schemas.openxmlformats.org/officeDocument/2006/relationships/slide" Target="slides/slide34.xml"/><Relationship Id="rId20" Type="http://schemas.openxmlformats.org/officeDocument/2006/relationships/slideMaster" Target="slideMasters/slideMaster20.xml"/><Relationship Id="rId41" Type="http://schemas.openxmlformats.org/officeDocument/2006/relationships/slide" Target="slides/slide8.xml"/><Relationship Id="rId54" Type="http://schemas.openxmlformats.org/officeDocument/2006/relationships/slide" Target="slides/slide21.xml"/><Relationship Id="rId62" Type="http://schemas.openxmlformats.org/officeDocument/2006/relationships/slide" Target="slides/slide29.xml"/><Relationship Id="rId70" Type="http://schemas.openxmlformats.org/officeDocument/2006/relationships/slide" Target="slides/slide37.xml"/><Relationship Id="rId75" Type="http://schemas.openxmlformats.org/officeDocument/2006/relationships/slide" Target="slides/slide4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3.xml"/><Relationship Id="rId49" Type="http://schemas.openxmlformats.org/officeDocument/2006/relationships/slide" Target="slides/slide16.xml"/><Relationship Id="rId57"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a Vázquez Bautista" userId="30b29622f6b876bf" providerId="LiveId" clId="{802AB69C-FE56-433E-8D43-300935A848F7}"/>
    <pc:docChg chg="undo custSel addSld modSld">
      <pc:chgData name="Johana Vázquez Bautista" userId="30b29622f6b876bf" providerId="LiveId" clId="{802AB69C-FE56-433E-8D43-300935A848F7}" dt="2018-06-21T03:02:59.445" v="1225" actId="255"/>
      <pc:docMkLst>
        <pc:docMk/>
      </pc:docMkLst>
      <pc:sldChg chg="modSp">
        <pc:chgData name="Johana Vázquez Bautista" userId="30b29622f6b876bf" providerId="LiveId" clId="{802AB69C-FE56-433E-8D43-300935A848F7}" dt="2018-06-21T00:47:08.084" v="9" actId="255"/>
        <pc:sldMkLst>
          <pc:docMk/>
          <pc:sldMk cId="536208714" sldId="257"/>
        </pc:sldMkLst>
        <pc:spChg chg="mod">
          <ac:chgData name="Johana Vázquez Bautista" userId="30b29622f6b876bf" providerId="LiveId" clId="{802AB69C-FE56-433E-8D43-300935A848F7}" dt="2018-06-21T00:47:08.084" v="9" actId="255"/>
          <ac:spMkLst>
            <pc:docMk/>
            <pc:sldMk cId="536208714" sldId="257"/>
            <ac:spMk id="3" creationId="{00000000-0000-0000-0000-000000000000}"/>
          </ac:spMkLst>
        </pc:spChg>
      </pc:sldChg>
      <pc:sldChg chg="modSp">
        <pc:chgData name="Johana Vázquez Bautista" userId="30b29622f6b876bf" providerId="LiveId" clId="{802AB69C-FE56-433E-8D43-300935A848F7}" dt="2018-06-21T00:47:43.726" v="14" actId="14100"/>
        <pc:sldMkLst>
          <pc:docMk/>
          <pc:sldMk cId="3124840044" sldId="258"/>
        </pc:sldMkLst>
        <pc:spChg chg="mod">
          <ac:chgData name="Johana Vázquez Bautista" userId="30b29622f6b876bf" providerId="LiveId" clId="{802AB69C-FE56-433E-8D43-300935A848F7}" dt="2018-06-21T00:47:43.726" v="14" actId="14100"/>
          <ac:spMkLst>
            <pc:docMk/>
            <pc:sldMk cId="3124840044" sldId="258"/>
            <ac:spMk id="2" creationId="{00000000-0000-0000-0000-000000000000}"/>
          </ac:spMkLst>
        </pc:spChg>
      </pc:sldChg>
      <pc:sldChg chg="modSp">
        <pc:chgData name="Johana Vázquez Bautista" userId="30b29622f6b876bf" providerId="LiveId" clId="{802AB69C-FE56-433E-8D43-300935A848F7}" dt="2018-06-21T00:48:28.803" v="22" actId="14100"/>
        <pc:sldMkLst>
          <pc:docMk/>
          <pc:sldMk cId="1911329129" sldId="259"/>
        </pc:sldMkLst>
        <pc:picChg chg="mod">
          <ac:chgData name="Johana Vázquez Bautista" userId="30b29622f6b876bf" providerId="LiveId" clId="{802AB69C-FE56-433E-8D43-300935A848F7}" dt="2018-06-21T00:48:28.803" v="22" actId="14100"/>
          <ac:picMkLst>
            <pc:docMk/>
            <pc:sldMk cId="1911329129" sldId="259"/>
            <ac:picMk id="4" creationId="{00000000-0000-0000-0000-000000000000}"/>
          </ac:picMkLst>
        </pc:picChg>
      </pc:sldChg>
      <pc:sldChg chg="modSp">
        <pc:chgData name="Johana Vázquez Bautista" userId="30b29622f6b876bf" providerId="LiveId" clId="{802AB69C-FE56-433E-8D43-300935A848F7}" dt="2018-06-21T00:48:53.941" v="26" actId="14100"/>
        <pc:sldMkLst>
          <pc:docMk/>
          <pc:sldMk cId="4085648084" sldId="260"/>
        </pc:sldMkLst>
        <pc:picChg chg="mod">
          <ac:chgData name="Johana Vázquez Bautista" userId="30b29622f6b876bf" providerId="LiveId" clId="{802AB69C-FE56-433E-8D43-300935A848F7}" dt="2018-06-21T00:48:53.941" v="26" actId="14100"/>
          <ac:picMkLst>
            <pc:docMk/>
            <pc:sldMk cId="4085648084" sldId="260"/>
            <ac:picMk id="4" creationId="{00000000-0000-0000-0000-000000000000}"/>
          </ac:picMkLst>
        </pc:picChg>
      </pc:sldChg>
      <pc:sldChg chg="modSp">
        <pc:chgData name="Johana Vázquez Bautista" userId="30b29622f6b876bf" providerId="LiveId" clId="{802AB69C-FE56-433E-8D43-300935A848F7}" dt="2018-06-21T00:55:25.363" v="82" actId="14100"/>
        <pc:sldMkLst>
          <pc:docMk/>
          <pc:sldMk cId="1472962044" sldId="261"/>
        </pc:sldMkLst>
        <pc:picChg chg="mod modCrop">
          <ac:chgData name="Johana Vázquez Bautista" userId="30b29622f6b876bf" providerId="LiveId" clId="{802AB69C-FE56-433E-8D43-300935A848F7}" dt="2018-06-21T00:55:25.363" v="82" actId="14100"/>
          <ac:picMkLst>
            <pc:docMk/>
            <pc:sldMk cId="1472962044" sldId="261"/>
            <ac:picMk id="4" creationId="{00000000-0000-0000-0000-000000000000}"/>
          </ac:picMkLst>
        </pc:picChg>
      </pc:sldChg>
      <pc:sldChg chg="modSp">
        <pc:chgData name="Johana Vázquez Bautista" userId="30b29622f6b876bf" providerId="LiveId" clId="{802AB69C-FE56-433E-8D43-300935A848F7}" dt="2018-06-21T00:49:32.176" v="33" actId="14100"/>
        <pc:sldMkLst>
          <pc:docMk/>
          <pc:sldMk cId="387412994" sldId="262"/>
        </pc:sldMkLst>
        <pc:picChg chg="mod">
          <ac:chgData name="Johana Vázquez Bautista" userId="30b29622f6b876bf" providerId="LiveId" clId="{802AB69C-FE56-433E-8D43-300935A848F7}" dt="2018-06-21T00:49:32.176" v="33" actId="14100"/>
          <ac:picMkLst>
            <pc:docMk/>
            <pc:sldMk cId="387412994" sldId="262"/>
            <ac:picMk id="4" creationId="{00000000-0000-0000-0000-000000000000}"/>
          </ac:picMkLst>
        </pc:picChg>
      </pc:sldChg>
      <pc:sldChg chg="modSp">
        <pc:chgData name="Johana Vázquez Bautista" userId="30b29622f6b876bf" providerId="LiveId" clId="{802AB69C-FE56-433E-8D43-300935A848F7}" dt="2018-06-21T00:50:06.279" v="37" actId="255"/>
        <pc:sldMkLst>
          <pc:docMk/>
          <pc:sldMk cId="292007466" sldId="263"/>
        </pc:sldMkLst>
        <pc:spChg chg="mod">
          <ac:chgData name="Johana Vázquez Bautista" userId="30b29622f6b876bf" providerId="LiveId" clId="{802AB69C-FE56-433E-8D43-300935A848F7}" dt="2018-06-21T00:50:06.279" v="37" actId="255"/>
          <ac:spMkLst>
            <pc:docMk/>
            <pc:sldMk cId="292007466" sldId="263"/>
            <ac:spMk id="2" creationId="{00000000-0000-0000-0000-000000000000}"/>
          </ac:spMkLst>
        </pc:spChg>
      </pc:sldChg>
      <pc:sldChg chg="modSp">
        <pc:chgData name="Johana Vázquez Bautista" userId="30b29622f6b876bf" providerId="LiveId" clId="{802AB69C-FE56-433E-8D43-300935A848F7}" dt="2018-06-21T00:54:13.270" v="70" actId="113"/>
        <pc:sldMkLst>
          <pc:docMk/>
          <pc:sldMk cId="2121382401" sldId="264"/>
        </pc:sldMkLst>
        <pc:spChg chg="mod">
          <ac:chgData name="Johana Vázquez Bautista" userId="30b29622f6b876bf" providerId="LiveId" clId="{802AB69C-FE56-433E-8D43-300935A848F7}" dt="2018-06-21T00:54:05.525" v="69" actId="113"/>
          <ac:spMkLst>
            <pc:docMk/>
            <pc:sldMk cId="2121382401" sldId="264"/>
            <ac:spMk id="2" creationId="{00000000-0000-0000-0000-000000000000}"/>
          </ac:spMkLst>
        </pc:spChg>
        <pc:spChg chg="mod">
          <ac:chgData name="Johana Vázquez Bautista" userId="30b29622f6b876bf" providerId="LiveId" clId="{802AB69C-FE56-433E-8D43-300935A848F7}" dt="2018-06-21T00:54:13.270" v="70" actId="113"/>
          <ac:spMkLst>
            <pc:docMk/>
            <pc:sldMk cId="2121382401" sldId="264"/>
            <ac:spMk id="3" creationId="{00000000-0000-0000-0000-000000000000}"/>
          </ac:spMkLst>
        </pc:spChg>
      </pc:sldChg>
      <pc:sldChg chg="modSp">
        <pc:chgData name="Johana Vázquez Bautista" userId="30b29622f6b876bf" providerId="LiveId" clId="{802AB69C-FE56-433E-8D43-300935A848F7}" dt="2018-06-21T00:54:28.980" v="71" actId="14100"/>
        <pc:sldMkLst>
          <pc:docMk/>
          <pc:sldMk cId="1316526203" sldId="265"/>
        </pc:sldMkLst>
        <pc:spChg chg="mod">
          <ac:chgData name="Johana Vázquez Bautista" userId="30b29622f6b876bf" providerId="LiveId" clId="{802AB69C-FE56-433E-8D43-300935A848F7}" dt="2018-06-21T00:54:28.980" v="71" actId="14100"/>
          <ac:spMkLst>
            <pc:docMk/>
            <pc:sldMk cId="1316526203" sldId="265"/>
            <ac:spMk id="2" creationId="{00000000-0000-0000-0000-000000000000}"/>
          </ac:spMkLst>
        </pc:spChg>
      </pc:sldChg>
      <pc:sldChg chg="modSp">
        <pc:chgData name="Johana Vázquez Bautista" userId="30b29622f6b876bf" providerId="LiveId" clId="{802AB69C-FE56-433E-8D43-300935A848F7}" dt="2018-06-21T00:56:18.009" v="91" actId="14100"/>
        <pc:sldMkLst>
          <pc:docMk/>
          <pc:sldMk cId="189249576" sldId="266"/>
        </pc:sldMkLst>
        <pc:spChg chg="mod">
          <ac:chgData name="Johana Vázquez Bautista" userId="30b29622f6b876bf" providerId="LiveId" clId="{802AB69C-FE56-433E-8D43-300935A848F7}" dt="2018-06-21T00:55:58.465" v="86" actId="1076"/>
          <ac:spMkLst>
            <pc:docMk/>
            <pc:sldMk cId="189249576" sldId="266"/>
            <ac:spMk id="2" creationId="{00000000-0000-0000-0000-000000000000}"/>
          </ac:spMkLst>
        </pc:spChg>
        <pc:picChg chg="mod">
          <ac:chgData name="Johana Vázquez Bautista" userId="30b29622f6b876bf" providerId="LiveId" clId="{802AB69C-FE56-433E-8D43-300935A848F7}" dt="2018-06-21T00:56:18.009" v="91" actId="14100"/>
          <ac:picMkLst>
            <pc:docMk/>
            <pc:sldMk cId="189249576" sldId="266"/>
            <ac:picMk id="4" creationId="{00000000-0000-0000-0000-000000000000}"/>
          </ac:picMkLst>
        </pc:picChg>
      </pc:sldChg>
      <pc:sldChg chg="modSp">
        <pc:chgData name="Johana Vázquez Bautista" userId="30b29622f6b876bf" providerId="LiveId" clId="{802AB69C-FE56-433E-8D43-300935A848F7}" dt="2018-06-21T00:57:43.165" v="103" actId="255"/>
        <pc:sldMkLst>
          <pc:docMk/>
          <pc:sldMk cId="1527597660" sldId="267"/>
        </pc:sldMkLst>
        <pc:spChg chg="mod">
          <ac:chgData name="Johana Vázquez Bautista" userId="30b29622f6b876bf" providerId="LiveId" clId="{802AB69C-FE56-433E-8D43-300935A848F7}" dt="2018-06-21T00:57:03.781" v="97" actId="255"/>
          <ac:spMkLst>
            <pc:docMk/>
            <pc:sldMk cId="1527597660" sldId="267"/>
            <ac:spMk id="2" creationId="{00000000-0000-0000-0000-000000000000}"/>
          </ac:spMkLst>
        </pc:spChg>
        <pc:spChg chg="mod">
          <ac:chgData name="Johana Vázquez Bautista" userId="30b29622f6b876bf" providerId="LiveId" clId="{802AB69C-FE56-433E-8D43-300935A848F7}" dt="2018-06-21T00:57:43.165" v="103" actId="255"/>
          <ac:spMkLst>
            <pc:docMk/>
            <pc:sldMk cId="1527597660" sldId="267"/>
            <ac:spMk id="3" creationId="{00000000-0000-0000-0000-000000000000}"/>
          </ac:spMkLst>
        </pc:spChg>
      </pc:sldChg>
      <pc:sldChg chg="modSp">
        <pc:chgData name="Johana Vázquez Bautista" userId="30b29622f6b876bf" providerId="LiveId" clId="{802AB69C-FE56-433E-8D43-300935A848F7}" dt="2018-06-21T01:17:36.776" v="186" actId="14100"/>
        <pc:sldMkLst>
          <pc:docMk/>
          <pc:sldMk cId="1479383507" sldId="270"/>
        </pc:sldMkLst>
        <pc:spChg chg="mod">
          <ac:chgData name="Johana Vázquez Bautista" userId="30b29622f6b876bf" providerId="LiveId" clId="{802AB69C-FE56-433E-8D43-300935A848F7}" dt="2018-06-21T01:17:36.776" v="186" actId="14100"/>
          <ac:spMkLst>
            <pc:docMk/>
            <pc:sldMk cId="1479383507" sldId="270"/>
            <ac:spMk id="2" creationId="{00000000-0000-0000-0000-000000000000}"/>
          </ac:spMkLst>
        </pc:spChg>
      </pc:sldChg>
      <pc:sldChg chg="modSp">
        <pc:chgData name="Johana Vázquez Bautista" userId="30b29622f6b876bf" providerId="LiveId" clId="{802AB69C-FE56-433E-8D43-300935A848F7}" dt="2018-06-21T00:59:39.085" v="114" actId="123"/>
        <pc:sldMkLst>
          <pc:docMk/>
          <pc:sldMk cId="1151436433" sldId="271"/>
        </pc:sldMkLst>
        <pc:spChg chg="mod">
          <ac:chgData name="Johana Vázquez Bautista" userId="30b29622f6b876bf" providerId="LiveId" clId="{802AB69C-FE56-433E-8D43-300935A848F7}" dt="2018-06-21T00:59:02.734" v="107" actId="14100"/>
          <ac:spMkLst>
            <pc:docMk/>
            <pc:sldMk cId="1151436433" sldId="271"/>
            <ac:spMk id="2" creationId="{00000000-0000-0000-0000-000000000000}"/>
          </ac:spMkLst>
        </pc:spChg>
        <pc:spChg chg="mod">
          <ac:chgData name="Johana Vázquez Bautista" userId="30b29622f6b876bf" providerId="LiveId" clId="{802AB69C-FE56-433E-8D43-300935A848F7}" dt="2018-06-21T00:59:39.085" v="114" actId="123"/>
          <ac:spMkLst>
            <pc:docMk/>
            <pc:sldMk cId="1151436433" sldId="271"/>
            <ac:spMk id="3" creationId="{00000000-0000-0000-0000-000000000000}"/>
          </ac:spMkLst>
        </pc:spChg>
      </pc:sldChg>
      <pc:sldChg chg="modSp">
        <pc:chgData name="Johana Vázquez Bautista" userId="30b29622f6b876bf" providerId="LiveId" clId="{802AB69C-FE56-433E-8D43-300935A848F7}" dt="2018-06-21T01:01:57.645" v="141" actId="255"/>
        <pc:sldMkLst>
          <pc:docMk/>
          <pc:sldMk cId="2770302996" sldId="272"/>
        </pc:sldMkLst>
        <pc:spChg chg="mod">
          <ac:chgData name="Johana Vázquez Bautista" userId="30b29622f6b876bf" providerId="LiveId" clId="{802AB69C-FE56-433E-8D43-300935A848F7}" dt="2018-06-21T01:00:52.460" v="128" actId="14100"/>
          <ac:spMkLst>
            <pc:docMk/>
            <pc:sldMk cId="2770302996" sldId="272"/>
            <ac:spMk id="2" creationId="{00000000-0000-0000-0000-000000000000}"/>
          </ac:spMkLst>
        </pc:spChg>
        <pc:spChg chg="mod">
          <ac:chgData name="Johana Vázquez Bautista" userId="30b29622f6b876bf" providerId="LiveId" clId="{802AB69C-FE56-433E-8D43-300935A848F7}" dt="2018-06-21T01:01:57.645" v="141" actId="255"/>
          <ac:spMkLst>
            <pc:docMk/>
            <pc:sldMk cId="2770302996" sldId="272"/>
            <ac:spMk id="3" creationId="{00000000-0000-0000-0000-000000000000}"/>
          </ac:spMkLst>
        </pc:spChg>
      </pc:sldChg>
      <pc:sldChg chg="modSp">
        <pc:chgData name="Johana Vázquez Bautista" userId="30b29622f6b876bf" providerId="LiveId" clId="{802AB69C-FE56-433E-8D43-300935A848F7}" dt="2018-06-21T01:03:32.971" v="159" actId="14100"/>
        <pc:sldMkLst>
          <pc:docMk/>
          <pc:sldMk cId="1675664631" sldId="273"/>
        </pc:sldMkLst>
        <pc:spChg chg="mod">
          <ac:chgData name="Johana Vázquez Bautista" userId="30b29622f6b876bf" providerId="LiveId" clId="{802AB69C-FE56-433E-8D43-300935A848F7}" dt="2018-06-21T01:03:19.202" v="157" actId="1076"/>
          <ac:spMkLst>
            <pc:docMk/>
            <pc:sldMk cId="1675664631" sldId="273"/>
            <ac:spMk id="2" creationId="{00000000-0000-0000-0000-000000000000}"/>
          </ac:spMkLst>
        </pc:spChg>
        <pc:spChg chg="mod">
          <ac:chgData name="Johana Vázquez Bautista" userId="30b29622f6b876bf" providerId="LiveId" clId="{802AB69C-FE56-433E-8D43-300935A848F7}" dt="2018-06-21T01:03:32.971" v="159" actId="14100"/>
          <ac:spMkLst>
            <pc:docMk/>
            <pc:sldMk cId="1675664631" sldId="273"/>
            <ac:spMk id="3" creationId="{00000000-0000-0000-0000-000000000000}"/>
          </ac:spMkLst>
        </pc:spChg>
      </pc:sldChg>
      <pc:sldChg chg="modSp">
        <pc:chgData name="Johana Vázquez Bautista" userId="30b29622f6b876bf" providerId="LiveId" clId="{802AB69C-FE56-433E-8D43-300935A848F7}" dt="2018-06-21T01:13:10.819" v="161" actId="255"/>
        <pc:sldMkLst>
          <pc:docMk/>
          <pc:sldMk cId="189159378" sldId="274"/>
        </pc:sldMkLst>
        <pc:spChg chg="mod">
          <ac:chgData name="Johana Vázquez Bautista" userId="30b29622f6b876bf" providerId="LiveId" clId="{802AB69C-FE56-433E-8D43-300935A848F7}" dt="2018-06-21T01:13:10.819" v="161" actId="255"/>
          <ac:spMkLst>
            <pc:docMk/>
            <pc:sldMk cId="189159378" sldId="274"/>
            <ac:spMk id="3" creationId="{00000000-0000-0000-0000-000000000000}"/>
          </ac:spMkLst>
        </pc:spChg>
      </pc:sldChg>
      <pc:sldChg chg="modSp">
        <pc:chgData name="Johana Vázquez Bautista" userId="30b29622f6b876bf" providerId="LiveId" clId="{802AB69C-FE56-433E-8D43-300935A848F7}" dt="2018-06-21T01:13:48.394" v="166" actId="14100"/>
        <pc:sldMkLst>
          <pc:docMk/>
          <pc:sldMk cId="2205651144" sldId="282"/>
        </pc:sldMkLst>
        <pc:spChg chg="mod">
          <ac:chgData name="Johana Vázquez Bautista" userId="30b29622f6b876bf" providerId="LiveId" clId="{802AB69C-FE56-433E-8D43-300935A848F7}" dt="2018-06-21T01:13:28.115" v="162" actId="255"/>
          <ac:spMkLst>
            <pc:docMk/>
            <pc:sldMk cId="2205651144" sldId="282"/>
            <ac:spMk id="2" creationId="{00000000-0000-0000-0000-000000000000}"/>
          </ac:spMkLst>
        </pc:spChg>
        <pc:spChg chg="mod">
          <ac:chgData name="Johana Vázquez Bautista" userId="30b29622f6b876bf" providerId="LiveId" clId="{802AB69C-FE56-433E-8D43-300935A848F7}" dt="2018-06-21T01:13:48.394" v="166" actId="14100"/>
          <ac:spMkLst>
            <pc:docMk/>
            <pc:sldMk cId="2205651144" sldId="282"/>
            <ac:spMk id="3" creationId="{00000000-0000-0000-0000-000000000000}"/>
          </ac:spMkLst>
        </pc:spChg>
      </pc:sldChg>
      <pc:sldChg chg="modSp">
        <pc:chgData name="Johana Vázquez Bautista" userId="30b29622f6b876bf" providerId="LiveId" clId="{802AB69C-FE56-433E-8D43-300935A848F7}" dt="2018-06-21T01:15:19.682" v="170" actId="14100"/>
        <pc:sldMkLst>
          <pc:docMk/>
          <pc:sldMk cId="3982892549" sldId="283"/>
        </pc:sldMkLst>
        <pc:picChg chg="mod modCrop">
          <ac:chgData name="Johana Vázquez Bautista" userId="30b29622f6b876bf" providerId="LiveId" clId="{802AB69C-FE56-433E-8D43-300935A848F7}" dt="2018-06-21T01:15:19.682" v="170" actId="14100"/>
          <ac:picMkLst>
            <pc:docMk/>
            <pc:sldMk cId="3982892549" sldId="283"/>
            <ac:picMk id="6" creationId="{00000000-0000-0000-0000-000000000000}"/>
          </ac:picMkLst>
        </pc:picChg>
      </pc:sldChg>
      <pc:sldChg chg="modSp">
        <pc:chgData name="Johana Vázquez Bautista" userId="30b29622f6b876bf" providerId="LiveId" clId="{802AB69C-FE56-433E-8D43-300935A848F7}" dt="2018-06-21T01:16:33.056" v="177" actId="14100"/>
        <pc:sldMkLst>
          <pc:docMk/>
          <pc:sldMk cId="2119641014" sldId="284"/>
        </pc:sldMkLst>
        <pc:picChg chg="mod modCrop">
          <ac:chgData name="Johana Vázquez Bautista" userId="30b29622f6b876bf" providerId="LiveId" clId="{802AB69C-FE56-433E-8D43-300935A848F7}" dt="2018-06-21T01:16:33.056" v="177" actId="14100"/>
          <ac:picMkLst>
            <pc:docMk/>
            <pc:sldMk cId="2119641014" sldId="284"/>
            <ac:picMk id="3074" creationId="{00000000-0000-0000-0000-000000000000}"/>
          </ac:picMkLst>
        </pc:picChg>
      </pc:sldChg>
      <pc:sldChg chg="modSp">
        <pc:chgData name="Johana Vázquez Bautista" userId="30b29622f6b876bf" providerId="LiveId" clId="{802AB69C-FE56-433E-8D43-300935A848F7}" dt="2018-06-21T01:17:07.216" v="183" actId="14100"/>
        <pc:sldMkLst>
          <pc:docMk/>
          <pc:sldMk cId="1982438227" sldId="285"/>
        </pc:sldMkLst>
        <pc:picChg chg="mod modCrop">
          <ac:chgData name="Johana Vázquez Bautista" userId="30b29622f6b876bf" providerId="LiveId" clId="{802AB69C-FE56-433E-8D43-300935A848F7}" dt="2018-06-21T01:17:07.216" v="183" actId="14100"/>
          <ac:picMkLst>
            <pc:docMk/>
            <pc:sldMk cId="1982438227" sldId="285"/>
            <ac:picMk id="2049" creationId="{00000000-0000-0000-0000-000000000000}"/>
          </ac:picMkLst>
        </pc:picChg>
      </pc:sldChg>
      <pc:sldChg chg="modSp">
        <pc:chgData name="Johana Vázquez Bautista" userId="30b29622f6b876bf" providerId="LiveId" clId="{802AB69C-FE56-433E-8D43-300935A848F7}" dt="2018-06-21T01:18:48.238" v="191" actId="255"/>
        <pc:sldMkLst>
          <pc:docMk/>
          <pc:sldMk cId="2940616091" sldId="301"/>
        </pc:sldMkLst>
        <pc:spChg chg="mod">
          <ac:chgData name="Johana Vázquez Bautista" userId="30b29622f6b876bf" providerId="LiveId" clId="{802AB69C-FE56-433E-8D43-300935A848F7}" dt="2018-06-21T01:18:48.238" v="191" actId="255"/>
          <ac:spMkLst>
            <pc:docMk/>
            <pc:sldMk cId="2940616091" sldId="301"/>
            <ac:spMk id="2" creationId="{00000000-0000-0000-0000-000000000000}"/>
          </ac:spMkLst>
        </pc:spChg>
      </pc:sldChg>
      <pc:sldChg chg="modSp">
        <pc:chgData name="Johana Vázquez Bautista" userId="30b29622f6b876bf" providerId="LiveId" clId="{802AB69C-FE56-433E-8D43-300935A848F7}" dt="2018-06-21T01:19:02.643" v="193" actId="255"/>
        <pc:sldMkLst>
          <pc:docMk/>
          <pc:sldMk cId="3263892944" sldId="302"/>
        </pc:sldMkLst>
        <pc:spChg chg="mod">
          <ac:chgData name="Johana Vázquez Bautista" userId="30b29622f6b876bf" providerId="LiveId" clId="{802AB69C-FE56-433E-8D43-300935A848F7}" dt="2018-06-21T01:19:02.643" v="193" actId="255"/>
          <ac:spMkLst>
            <pc:docMk/>
            <pc:sldMk cId="3263892944" sldId="302"/>
            <ac:spMk id="2" creationId="{00000000-0000-0000-0000-000000000000}"/>
          </ac:spMkLst>
        </pc:spChg>
      </pc:sldChg>
      <pc:sldChg chg="modSp">
        <pc:chgData name="Johana Vázquez Bautista" userId="30b29622f6b876bf" providerId="LiveId" clId="{802AB69C-FE56-433E-8D43-300935A848F7}" dt="2018-06-21T01:19:23.559" v="196" actId="2711"/>
        <pc:sldMkLst>
          <pc:docMk/>
          <pc:sldMk cId="500937117" sldId="303"/>
        </pc:sldMkLst>
        <pc:spChg chg="mod">
          <ac:chgData name="Johana Vázquez Bautista" userId="30b29622f6b876bf" providerId="LiveId" clId="{802AB69C-FE56-433E-8D43-300935A848F7}" dt="2018-06-21T01:19:23.559" v="196" actId="2711"/>
          <ac:spMkLst>
            <pc:docMk/>
            <pc:sldMk cId="500937117" sldId="303"/>
            <ac:spMk id="2" creationId="{00000000-0000-0000-0000-000000000000}"/>
          </ac:spMkLst>
        </pc:spChg>
      </pc:sldChg>
      <pc:sldChg chg="modSp">
        <pc:chgData name="Johana Vázquez Bautista" userId="30b29622f6b876bf" providerId="LiveId" clId="{802AB69C-FE56-433E-8D43-300935A848F7}" dt="2018-06-21T03:02:59.445" v="1225" actId="255"/>
        <pc:sldMkLst>
          <pc:docMk/>
          <pc:sldMk cId="3384369248" sldId="304"/>
        </pc:sldMkLst>
        <pc:spChg chg="mod">
          <ac:chgData name="Johana Vázquez Bautista" userId="30b29622f6b876bf" providerId="LiveId" clId="{802AB69C-FE56-433E-8D43-300935A848F7}" dt="2018-06-21T03:02:59.445" v="1225" actId="255"/>
          <ac:spMkLst>
            <pc:docMk/>
            <pc:sldMk cId="3384369248" sldId="304"/>
            <ac:spMk id="2" creationId="{00000000-0000-0000-0000-000000000000}"/>
          </ac:spMkLst>
        </pc:spChg>
        <pc:picChg chg="mod">
          <ac:chgData name="Johana Vázquez Bautista" userId="30b29622f6b876bf" providerId="LiveId" clId="{802AB69C-FE56-433E-8D43-300935A848F7}" dt="2018-06-21T03:02:42.029" v="1223" actId="14100"/>
          <ac:picMkLst>
            <pc:docMk/>
            <pc:sldMk cId="3384369248" sldId="304"/>
            <ac:picMk id="5" creationId="{00000000-0000-0000-0000-000000000000}"/>
          </ac:picMkLst>
        </pc:picChg>
        <pc:picChg chg="mod">
          <ac:chgData name="Johana Vázquez Bautista" userId="30b29622f6b876bf" providerId="LiveId" clId="{802AB69C-FE56-433E-8D43-300935A848F7}" dt="2018-06-21T03:02:36.267" v="1221" actId="1076"/>
          <ac:picMkLst>
            <pc:docMk/>
            <pc:sldMk cId="3384369248" sldId="304"/>
            <ac:picMk id="7" creationId="{00000000-0000-0000-0000-000000000000}"/>
          </ac:picMkLst>
        </pc:picChg>
      </pc:sldChg>
      <pc:sldChg chg="delSp modSp">
        <pc:chgData name="Johana Vázquez Bautista" userId="30b29622f6b876bf" providerId="LiveId" clId="{802AB69C-FE56-433E-8D43-300935A848F7}" dt="2018-06-21T02:31:43.307" v="671" actId="2062"/>
        <pc:sldMkLst>
          <pc:docMk/>
          <pc:sldMk cId="2845213720" sldId="307"/>
        </pc:sldMkLst>
        <pc:graphicFrameChg chg="mod modGraphic">
          <ac:chgData name="Johana Vázquez Bautista" userId="30b29622f6b876bf" providerId="LiveId" clId="{802AB69C-FE56-433E-8D43-300935A848F7}" dt="2018-06-21T02:31:43.307" v="671" actId="2062"/>
          <ac:graphicFrameMkLst>
            <pc:docMk/>
            <pc:sldMk cId="2845213720" sldId="307"/>
            <ac:graphicFrameMk id="2" creationId="{591FB431-6F04-4631-912A-35B9004067E3}"/>
          </ac:graphicFrameMkLst>
        </pc:graphicFrameChg>
        <pc:graphicFrameChg chg="del">
          <ac:chgData name="Johana Vázquez Bautista" userId="30b29622f6b876bf" providerId="LiveId" clId="{802AB69C-FE56-433E-8D43-300935A848F7}" dt="2018-06-21T01:19:35.454" v="197" actId="478"/>
          <ac:graphicFrameMkLst>
            <pc:docMk/>
            <pc:sldMk cId="2845213720" sldId="307"/>
            <ac:graphicFrameMk id="3" creationId="{00000000-0000-0000-0000-000000000000}"/>
          </ac:graphicFrameMkLst>
        </pc:graphicFrameChg>
      </pc:sldChg>
      <pc:sldChg chg="modSp add">
        <pc:chgData name="Johana Vázquez Bautista" userId="30b29622f6b876bf" providerId="LiveId" clId="{802AB69C-FE56-433E-8D43-300935A848F7}" dt="2018-06-21T03:01:59.327" v="1214" actId="14100"/>
        <pc:sldMkLst>
          <pc:docMk/>
          <pc:sldMk cId="3488408061" sldId="308"/>
        </pc:sldMkLst>
        <pc:graphicFrameChg chg="mod modGraphic">
          <ac:chgData name="Johana Vázquez Bautista" userId="30b29622f6b876bf" providerId="LiveId" clId="{802AB69C-FE56-433E-8D43-300935A848F7}" dt="2018-06-21T03:01:59.327" v="1214" actId="14100"/>
          <ac:graphicFrameMkLst>
            <pc:docMk/>
            <pc:sldMk cId="3488408061" sldId="308"/>
            <ac:graphicFrameMk id="2" creationId="{89221049-4DAF-4C17-8FB8-07C41CBD9398}"/>
          </ac:graphicFrameMkLst>
        </pc:graphicFrameChg>
      </pc:sldChg>
    </pc:docChg>
  </pc:docChgLst>
</pc:chgInfo>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D91B805F-FF0F-4BAA-A3A3-E4F945D687F8}" type="datetimeFigureOut">
              <a:rPr lang="en-US" dirty="0"/>
              <a:pPr/>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80B5C51-60B3-48EF-AA78-DB950F30DBA2}" type="datetimeFigureOut">
              <a:rPr lang="en-US" dirty="0"/>
              <a:pPr/>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8176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7796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5691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4169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2024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2448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1342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3204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340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699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35D676B-6E73-4E3B-A9B3-4966DB9B52A5}" type="datetimeFigureOut">
              <a:rPr lang="en-US" dirty="0"/>
              <a:pPr/>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050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4211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5611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2908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4941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4616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7009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7031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0463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654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8459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4265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9366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2479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9884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0554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0685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098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6825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3162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563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7278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3749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01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8434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3831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2967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9917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6837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8094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3020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590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4047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3029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8894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8940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4778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65352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77419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25258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78259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94422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9327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9531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30034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05289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87442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64950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21316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55859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99256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49495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35717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341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9810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08883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87502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5527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7838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79042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88965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04968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01571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82148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1927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95438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07659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31984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41451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11066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81585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4978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55364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84119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62255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8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2775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43199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78682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25980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70656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109088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38668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73378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41233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268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1695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3609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00603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70223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50140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333632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76151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5038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83591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8243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08372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93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261F3A6-CC5D-4649-8527-DB0C21FDDFD9}" type="datetimeFigureOut">
              <a:rPr lang="en-US" dirty="0"/>
              <a:pPr/>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419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26528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201364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19765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99503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2748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51757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60620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3101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80559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2996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8558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78495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41976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26142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34829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55973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137962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33922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62891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812452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8362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13162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573248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419129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83386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185961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605579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33229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149159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372927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8678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6410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07024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238689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886645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98775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37185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807523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67313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50902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041027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305257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7823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0768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5920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344432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943211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306309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54314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787012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26677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637165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756628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2903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1925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010500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995210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456895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338512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04317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9311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7765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17371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7269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261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33763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33563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6688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37857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9475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024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8760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45880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371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32992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558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67241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95883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90061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07543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16918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61151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24574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49168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30439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14898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614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84117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76268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87992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91801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95738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43665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73720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6766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12139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42438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614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08926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90273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40646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4024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45665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42574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74249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89287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43239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24391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755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5B6F927C-B73E-4F9D-ADFE-F6E23BD7CEE8}" type="datetimeFigureOut">
              <a:rPr lang="en-US" dirty="0"/>
              <a:pPr/>
              <a:t>7/3/2019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‹Nº›</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55326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92084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81147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59077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78601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0668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38890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57135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80085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62206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600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32959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66842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64688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7712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56243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12489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58712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33853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93481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73977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478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83439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32675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57108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70797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7300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91263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77447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6130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3058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7179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384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3856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95367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2444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00407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21709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93981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89864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32352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63105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59768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083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18565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2025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75405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12289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40566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62970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18044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31540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88526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8818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979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50997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27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01159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20515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81531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51440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40591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85210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24999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24617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808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97265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66808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77713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95706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937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5043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164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40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5B1FFFF-984A-4EE5-9BF2-EC9310C878F1}" type="datetimeFigureOut">
              <a:rPr lang="en-US" dirty="0"/>
              <a:pPr/>
              <a:t>7/3/2019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415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995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5138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790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247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9981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0576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1808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590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21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dirty="0"/>
              <a:pPr/>
              <a:t>7/3/2019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597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35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6495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255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9696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8823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022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069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462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492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0416292-3725-4763-8973-4C59F0403D99}" type="datetimeFigureOut">
              <a:rPr lang="en-US" dirty="0"/>
              <a:pPr/>
              <a:t>7/3/2019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0748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0817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5928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3671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570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3392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0156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383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72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701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996D1-8909-469F-911A-4C12C68BF5D9}" type="datetimeFigureOut">
              <a:rPr lang="en-US" dirty="0"/>
              <a:pPr/>
              <a:t>7/3/2019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5936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5674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2311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9494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9735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7557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4707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5690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9769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274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E16A73BC-5D11-4675-B334-102E1E8C9B50}" type="datetimeFigureOut">
              <a:rPr lang="en-US" dirty="0"/>
              <a:pPr/>
              <a:t>7/3/2019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1311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9913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7372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4521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609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9162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7040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1936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3884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816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27B8E45F-652B-4E89-8925-000B0AB8FD98}" type="datetimeFigureOut">
              <a:rPr lang="en-US" dirty="0"/>
              <a:pPr/>
              <a:t>7/3/2019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7233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653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4833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9487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9108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1669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5920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703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1959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661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C4A3462A-2D5B-48AF-A3D4-EF8A90A50A80}" type="datetimeFigureOut">
              <a:rPr lang="en-US" dirty="0"/>
              <a:pPr/>
              <a:t>7/3/2019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073891"/>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649155"/>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699811"/>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19326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8800645"/>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2551853"/>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125728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5460289"/>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0076312"/>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5560526"/>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83550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5944800"/>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6074863"/>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7587828"/>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9453152"/>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914059"/>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714964"/>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410612"/>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806653"/>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591995"/>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247905"/>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06302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8291"/>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858567"/>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63126"/>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613859"/>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38865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58692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15999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43419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43993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28FB6B-BB24-41F8-A9DB-A0B8A1CF77E2}"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03/07/2019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B49E-5524-44C8-84B4-F582B238E2A1}"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06919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13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png"/><Relationship Id="rId1" Type="http://schemas.openxmlformats.org/officeDocument/2006/relationships/slideLayout" Target="../slideLayouts/slideLayout134.xml"/><Relationship Id="rId5" Type="http://schemas.openxmlformats.org/officeDocument/2006/relationships/image" Target="../media/image17.jpg"/><Relationship Id="rId4" Type="http://schemas.openxmlformats.org/officeDocument/2006/relationships/image" Target="../media/image16.jpg"/></Relationships>
</file>

<file path=ppt/slides/_rels/slide4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134.xml"/><Relationship Id="rId5" Type="http://schemas.openxmlformats.org/officeDocument/2006/relationships/image" Target="../media/image20.jpg"/><Relationship Id="rId4" Type="http://schemas.openxmlformats.org/officeDocument/2006/relationships/image" Target="../media/image19.jpg"/></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png"/><Relationship Id="rId1" Type="http://schemas.openxmlformats.org/officeDocument/2006/relationships/slideLayout" Target="../slideLayouts/slideLayout1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70086" y="1167452"/>
            <a:ext cx="9966960" cy="4162878"/>
          </a:xfrm>
        </p:spPr>
        <p:txBody>
          <a:bodyPr/>
          <a:lstStyle/>
          <a:p>
            <a:pPr algn="ctr"/>
            <a:r>
              <a:rPr lang="es-MX" sz="5500" dirty="0">
                <a:latin typeface="Arial Rounded MT Bold" panose="020F0704030504030204" pitchFamily="34" charset="0"/>
                <a:cs typeface="Arial" panose="020B0604020202020204" pitchFamily="34" charset="0"/>
              </a:rPr>
              <a:t>Preparatoria </a:t>
            </a:r>
            <a:r>
              <a:rPr lang="es-MX" sz="5500" dirty="0" smtClean="0">
                <a:latin typeface="Arial Rounded MT Bold" panose="020F0704030504030204" pitchFamily="34" charset="0"/>
                <a:cs typeface="Arial" panose="020B0604020202020204" pitchFamily="34" charset="0"/>
              </a:rPr>
              <a:t>Ateniense</a:t>
            </a:r>
            <a:r>
              <a:rPr lang="es-MX" sz="5500" dirty="0">
                <a:latin typeface="Arial Rounded MT Bold" panose="020F0704030504030204" pitchFamily="34" charset="0"/>
                <a:cs typeface="Arial" panose="020B0604020202020204" pitchFamily="34" charset="0"/>
              </a:rPr>
              <a:t>, A.C</a:t>
            </a:r>
            <a:r>
              <a:rPr lang="es-MX" sz="6000" dirty="0" smtClean="0">
                <a:latin typeface="Arial Rounded MT Bold" panose="020F0704030504030204" pitchFamily="34" charset="0"/>
                <a:cs typeface="Arial" panose="020B0604020202020204" pitchFamily="34" charset="0"/>
              </a:rPr>
              <a:t>.</a:t>
            </a:r>
            <a:r>
              <a:rPr lang="es-MX" sz="800" dirty="0" smtClean="0">
                <a:latin typeface="Arial Rounded MT Bold" panose="020F0704030504030204" pitchFamily="34" charset="0"/>
                <a:cs typeface="Arial" panose="020B0604020202020204" pitchFamily="34" charset="0"/>
              </a:rPr>
              <a:t/>
            </a:r>
            <a:br>
              <a:rPr lang="es-MX" sz="800" dirty="0" smtClean="0">
                <a:latin typeface="Arial Rounded MT Bold" panose="020F0704030504030204" pitchFamily="34" charset="0"/>
                <a:cs typeface="Arial" panose="020B0604020202020204" pitchFamily="34" charset="0"/>
              </a:rPr>
            </a:br>
            <a:r>
              <a:rPr lang="es-MX" sz="6000" dirty="0" smtClean="0">
                <a:latin typeface="Arial Rounded MT Bold" panose="020F0704030504030204" pitchFamily="34" charset="0"/>
                <a:cs typeface="Arial" panose="020B0604020202020204" pitchFamily="34" charset="0"/>
              </a:rPr>
              <a:t/>
            </a:r>
            <a:br>
              <a:rPr lang="es-MX" sz="6000" dirty="0" smtClean="0">
                <a:latin typeface="Arial Rounded MT Bold" panose="020F0704030504030204" pitchFamily="34" charset="0"/>
                <a:cs typeface="Arial" panose="020B0604020202020204" pitchFamily="34" charset="0"/>
              </a:rPr>
            </a:br>
            <a:r>
              <a:rPr lang="es-MX" sz="4000" dirty="0" smtClean="0">
                <a:latin typeface="Arial Rounded MT Bold" panose="020F0704030504030204" pitchFamily="34" charset="0"/>
                <a:cs typeface="Arial" panose="020B0604020202020204" pitchFamily="34" charset="0"/>
              </a:rPr>
              <a:t>Equipo No. </a:t>
            </a:r>
            <a:r>
              <a:rPr lang="es-MX" sz="4000" smtClean="0">
                <a:latin typeface="Arial Rounded MT Bold" panose="020F0704030504030204" pitchFamily="34" charset="0"/>
                <a:cs typeface="Arial" panose="020B0604020202020204" pitchFamily="34" charset="0"/>
              </a:rPr>
              <a:t>2 </a:t>
            </a:r>
            <a:r>
              <a:rPr lang="es-MX" sz="4000" dirty="0" smtClean="0">
                <a:latin typeface="Arial Rounded MT Bold" panose="020F0704030504030204" pitchFamily="34" charset="0"/>
                <a:cs typeface="Arial" panose="020B0604020202020204" pitchFamily="34" charset="0"/>
              </a:rPr>
              <a:t/>
            </a:r>
            <a:br>
              <a:rPr lang="es-MX" sz="4000" dirty="0" smtClean="0">
                <a:latin typeface="Arial Rounded MT Bold" panose="020F0704030504030204" pitchFamily="34" charset="0"/>
                <a:cs typeface="Arial" panose="020B0604020202020204" pitchFamily="34" charset="0"/>
              </a:rPr>
            </a:br>
            <a:r>
              <a:rPr lang="es-MX" sz="4000" dirty="0" smtClean="0">
                <a:latin typeface="Arial Rounded MT Bold" panose="020F0704030504030204" pitchFamily="34" charset="0"/>
                <a:cs typeface="Arial" panose="020B0604020202020204" pitchFamily="34" charset="0"/>
              </a:rPr>
              <a:t/>
            </a:r>
            <a:br>
              <a:rPr lang="es-MX" sz="4000" dirty="0" smtClean="0">
                <a:latin typeface="Arial Rounded MT Bold" panose="020F0704030504030204" pitchFamily="34" charset="0"/>
                <a:cs typeface="Arial" panose="020B0604020202020204" pitchFamily="34" charset="0"/>
              </a:rPr>
            </a:br>
            <a:r>
              <a:rPr lang="es-MX" sz="4000" dirty="0" smtClean="0">
                <a:latin typeface="Arial Rounded MT Bold" panose="020F0704030504030204" pitchFamily="34" charset="0"/>
                <a:cs typeface="Arial" panose="020B0604020202020204" pitchFamily="34" charset="0"/>
              </a:rPr>
              <a:t>Grado: CUARTO  Grupos: 4010-4020</a:t>
            </a:r>
            <a:endParaRPr lang="es-MX" sz="4000" dirty="0">
              <a:latin typeface="Arial Rounded MT Bold" panose="020F070403050403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5125116" y="0"/>
            <a:ext cx="1419641" cy="1261902"/>
          </a:xfrm>
          <a:prstGeom prst="rect">
            <a:avLst/>
          </a:prstGeom>
        </p:spPr>
      </p:pic>
    </p:spTree>
    <p:extLst>
      <p:ext uri="{BB962C8B-B14F-4D97-AF65-F5344CB8AC3E}">
        <p14:creationId xmlns:p14="http://schemas.microsoft.com/office/powerpoint/2010/main" val="12632148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57809" y="154546"/>
            <a:ext cx="11330608" cy="6299263"/>
          </a:xfrm>
        </p:spPr>
        <p:txBody>
          <a:bodyPr>
            <a:noAutofit/>
          </a:bodyPr>
          <a:lstStyle/>
          <a:p>
            <a:pPr marL="0" lvl="0" indent="0" algn="just">
              <a:spcBef>
                <a:spcPts val="1200"/>
              </a:spcBef>
              <a:buClr>
                <a:srgbClr val="967E96"/>
              </a:buClr>
              <a:buSzPct val="85000"/>
              <a:buNone/>
            </a:pPr>
            <a:endPar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ctr">
              <a:lnSpc>
                <a:spcPct val="100000"/>
              </a:lnSpc>
              <a:spcBef>
                <a:spcPts val="0"/>
              </a:spcBef>
              <a:buNone/>
            </a:pPr>
            <a:r>
              <a:rPr lang="es-MX" sz="2000" b="1" dirty="0">
                <a:solidFill>
                  <a:prstClr val="black"/>
                </a:solidFill>
                <a:latin typeface="Arial" panose="020B0604020202020204" pitchFamily="34" charset="0"/>
                <a:cs typeface="Arial" panose="020B0604020202020204" pitchFamily="34" charset="0"/>
              </a:rPr>
              <a:t>Lic. Johana Vázquez Bautista. </a:t>
            </a:r>
          </a:p>
          <a:p>
            <a:pPr marL="0" lvl="0" indent="0" algn="ctr">
              <a:lnSpc>
                <a:spcPct val="100000"/>
              </a:lnSpc>
              <a:spcBef>
                <a:spcPts val="0"/>
              </a:spcBef>
              <a:buNone/>
            </a:pPr>
            <a:r>
              <a:rPr lang="es-MX" sz="2000" b="1" dirty="0">
                <a:solidFill>
                  <a:prstClr val="black"/>
                </a:solidFill>
                <a:latin typeface="Arial" panose="020B0604020202020204" pitchFamily="34" charset="0"/>
                <a:cs typeface="Arial" panose="020B0604020202020204" pitchFamily="34" charset="0"/>
              </a:rPr>
              <a:t>Asignatura (Lengua Española)</a:t>
            </a:r>
            <a:br>
              <a:rPr lang="es-MX" sz="2000" b="1" dirty="0">
                <a:solidFill>
                  <a:prstClr val="black"/>
                </a:solidFill>
                <a:latin typeface="Arial" panose="020B0604020202020204" pitchFamily="34" charset="0"/>
                <a:cs typeface="Arial" panose="020B0604020202020204" pitchFamily="34" charset="0"/>
              </a:rPr>
            </a:br>
            <a:r>
              <a:rPr lang="es-MX" sz="2000" b="1" dirty="0">
                <a:solidFill>
                  <a:prstClr val="black"/>
                </a:solidFill>
                <a:latin typeface="Arial" panose="020B0604020202020204" pitchFamily="34" charset="0"/>
                <a:cs typeface="Arial" panose="020B0604020202020204" pitchFamily="34" charset="0"/>
              </a:rPr>
              <a:t>Una actividad de Fase de desarrollo del proyecto</a:t>
            </a:r>
            <a:endParaRPr lang="es-MX" sz="2000" dirty="0">
              <a:solidFill>
                <a:prstClr val="black"/>
              </a:solidFill>
            </a:endParaRPr>
          </a:p>
          <a:p>
            <a:pPr marL="0" lvl="0" indent="0" algn="just">
              <a:spcBef>
                <a:spcPts val="1200"/>
              </a:spcBef>
              <a:buClr>
                <a:srgbClr val="967E96"/>
              </a:buClr>
              <a:buSzPct val="85000"/>
              <a:buNone/>
            </a:pPr>
            <a:endPar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9.1.- Nombre de la actividad</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¿Sexualidad y literatura?</a:t>
            </a: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Objetivo: </a:t>
            </a:r>
            <a:r>
              <a:rPr lang="es-MX" sz="1600" dirty="0">
                <a:latin typeface="Arial" panose="020B0604020202020204" pitchFamily="34" charset="0"/>
                <a:cs typeface="Arial" panose="020B0604020202020204" pitchFamily="34" charset="0"/>
              </a:rPr>
              <a:t>Seleccionará una obra de la literatura contemporánea usando como medio discriminatorio lo elementos del texto literario narrativo.</a:t>
            </a:r>
            <a:endParaRPr lang="es-MX" sz="1600" dirty="0">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Grado: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4to.               </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Grupos: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4010 - 4020</a:t>
            </a: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Fecha en que se llevará a cabo la actividad</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15 de octubre al 11 de noviembre de 2018.</a:t>
            </a: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9.2.- Asignaturas participantes</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Lengua Española</a:t>
            </a: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Temas o conceptos: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Elementos del texto narrativo, textos expositivos (resumen), la monografía, registro de bibliografía, hemerografía y referencias electrónicas.</a:t>
            </a: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Fuentes de apoyo: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9.3.- Justificación de la actividad</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Una vez que se ha recabo la información teórica sobre el tema sigue la búsqueda de material de lectura pero con enfoque a la literatura en lengua española contemporánea. Se hará un acercamiento a la literatura erótica.</a:t>
            </a: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9.4.- Descripción de Apertura de la actividad</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Los alumnos harán una investigación sobre lo qué es la literatura erótica en lengua española y algunas novelas que puedan ejemplificarla.</a:t>
            </a:r>
            <a:endParaRPr lang="es-MX" sz="1600" dirty="0">
              <a:solidFill>
                <a:prstClr val="black"/>
              </a:solidFill>
              <a:latin typeface="Arial" panose="020B0604020202020204" pitchFamily="34" charset="0"/>
              <a:cs typeface="Arial" panose="020B0604020202020204" pitchFamily="34" charset="0"/>
            </a:endParaRPr>
          </a:p>
          <a:p>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9781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91548" y="582315"/>
            <a:ext cx="11492622" cy="575542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9.5.-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desarrollo de la actividad</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Los alumnos, por equipo, investigarán el concepto de “Literatura erótica” en internet y buscarán dos novelas representativas de este género, una española y otra mexicana.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9.6.-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cierre de la actividad</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una vez realizada la investigación y comprendido el concepto de “Literatura erótica” los alumnos procederán a buscar dos ejemplos de la misma. Buscarán la biografía del autor y la entregarán por escrito al profesor.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9.7.-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 lo que se hará con los resultados de la actividad</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Después de realizar la actividad, cada uno de los equipos elaborará un informe sobre la investigación realizada.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9.8.-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Análisis</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Los alumnos cumplieron con la actividad, sin embargo, aún muestran deficiencias en la manera de investigar y elegir pues aún cuando realizan la lectura de la información recabada falta la comprensión de la misma.</a:t>
            </a: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9.9.-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Toma de decisiones</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Después de la revisión del informe los alumnos han elegido, de acuerdo a su trabajo, dos textos representativos de la literatura erótica para su lectura. El grupo 4010 eligió </a:t>
            </a:r>
            <a:r>
              <a:rPr kumimoji="0" lang="es-MX" sz="16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Las edades de Lulú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 Almudena Grandes, mientras que el grupo 4020 eligió </a:t>
            </a:r>
            <a:r>
              <a:rPr kumimoji="0" lang="es-MX" sz="16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Como agua para chocolate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 Laura Esquivel.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HERRAMIENTAS Y EVIDENCIAS: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Bibliotecas, revistas, libros, internet, etc. Informe escrito y obra seleccionada para su lectura.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Manuscritas: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Informe (Resumen).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Digitales: Internet, libros PDF.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Impresas: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Físicas: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Libros </a:t>
            </a:r>
            <a:r>
              <a:rPr kumimoji="0" lang="es-MX" sz="16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Las edades de Lulú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y </a:t>
            </a:r>
            <a:r>
              <a:rPr kumimoji="0" lang="es-MX" sz="16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Como agua para Chocolate</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044497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1791" y="154546"/>
            <a:ext cx="11688418" cy="6022417"/>
          </a:xfrm>
        </p:spPr>
        <p:txBody>
          <a:bodyPr>
            <a:noAutofit/>
          </a:bodyPr>
          <a:lstStyle/>
          <a:p>
            <a:pPr marL="0" lvl="0" indent="0" algn="just">
              <a:spcBef>
                <a:spcPts val="1200"/>
              </a:spcBef>
              <a:buClr>
                <a:srgbClr val="967E96"/>
              </a:buClr>
              <a:buSzPct val="85000"/>
              <a:buNone/>
            </a:pPr>
            <a:endPar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ctr">
              <a:lnSpc>
                <a:spcPct val="100000"/>
              </a:lnSpc>
              <a:spcBef>
                <a:spcPts val="0"/>
              </a:spcBef>
              <a:buNone/>
            </a:pPr>
            <a:r>
              <a:rPr lang="es-MX" sz="2000" b="1" dirty="0">
                <a:solidFill>
                  <a:prstClr val="black"/>
                </a:solidFill>
                <a:latin typeface="Arial" panose="020B0604020202020204" pitchFamily="34" charset="0"/>
                <a:cs typeface="Arial" panose="020B0604020202020204" pitchFamily="34" charset="0"/>
              </a:rPr>
              <a:t>Lic. Johana Vázquez Bautista. </a:t>
            </a:r>
          </a:p>
          <a:p>
            <a:pPr marL="0" lvl="0" indent="0" algn="ctr">
              <a:lnSpc>
                <a:spcPct val="100000"/>
              </a:lnSpc>
              <a:spcBef>
                <a:spcPts val="0"/>
              </a:spcBef>
              <a:buNone/>
            </a:pPr>
            <a:r>
              <a:rPr lang="es-MX" sz="2000" b="1" dirty="0">
                <a:solidFill>
                  <a:prstClr val="black"/>
                </a:solidFill>
                <a:latin typeface="Arial" panose="020B0604020202020204" pitchFamily="34" charset="0"/>
                <a:cs typeface="Arial" panose="020B0604020202020204" pitchFamily="34" charset="0"/>
              </a:rPr>
              <a:t>Asignatura (Lengua Española)</a:t>
            </a:r>
            <a:br>
              <a:rPr lang="es-MX" sz="2000" b="1" dirty="0">
                <a:solidFill>
                  <a:prstClr val="black"/>
                </a:solidFill>
                <a:latin typeface="Arial" panose="020B0604020202020204" pitchFamily="34" charset="0"/>
                <a:cs typeface="Arial" panose="020B0604020202020204" pitchFamily="34" charset="0"/>
              </a:rPr>
            </a:br>
            <a:r>
              <a:rPr lang="es-MX" sz="2000" b="1" dirty="0">
                <a:solidFill>
                  <a:prstClr val="black"/>
                </a:solidFill>
                <a:latin typeface="Arial" panose="020B0604020202020204" pitchFamily="34" charset="0"/>
                <a:cs typeface="Arial" panose="020B0604020202020204" pitchFamily="34" charset="0"/>
              </a:rPr>
              <a:t>Una actividad de desarrollo del proyecto</a:t>
            </a:r>
            <a:endParaRPr lang="es-MX" sz="2000" dirty="0">
              <a:solidFill>
                <a:prstClr val="black"/>
              </a:solidFill>
            </a:endParaRPr>
          </a:p>
          <a:p>
            <a:pPr marL="0" lvl="0" indent="0" algn="just">
              <a:spcBef>
                <a:spcPts val="1200"/>
              </a:spcBef>
              <a:buClr>
                <a:srgbClr val="967E96"/>
              </a:buClr>
              <a:buSzPct val="85000"/>
              <a:buNone/>
            </a:pPr>
            <a:endPar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10.1.- Nombre de la actividad</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De lecturas a lecturas</a:t>
            </a: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Objetivo:</a:t>
            </a:r>
            <a:r>
              <a:rPr lang="es-MX" dirty="0"/>
              <a:t> </a:t>
            </a:r>
            <a:r>
              <a:rPr lang="es-MX" sz="1600" dirty="0">
                <a:latin typeface="Arial" panose="020B0604020202020204" pitchFamily="34" charset="0"/>
                <a:cs typeface="Arial" panose="020B0604020202020204" pitchFamily="34" charset="0"/>
              </a:rPr>
              <a:t>Reconocerá la importancia de una monografía, así como las fases de la investigación.</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Grado: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4to         </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Grupos: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4010 – 4020 </a:t>
            </a: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Fecha en que se llevará a cabo la actividad</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a:latin typeface="Arial" panose="020B0604020202020204" pitchFamily="34" charset="0"/>
                <a:cs typeface="Arial" panose="020B0604020202020204" pitchFamily="34" charset="0"/>
              </a:rPr>
              <a:t>8 de enero al 4 de marzo del 2019</a:t>
            </a: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10.2.- Asignaturas participantes</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Lengua Española</a:t>
            </a:r>
          </a:p>
          <a:p>
            <a:pPr mar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Temas o conceptos:</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La monografía, registro de bibliografía, hemerografía y referencias electrónicas.</a:t>
            </a: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Fuentes de apoyo: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10.3.- Justificación de la actividad</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Para fomentar el hábito de la lectura es necesario comenzar con la actividad lectora y un medio de hacerlo es a través de la investigación.</a:t>
            </a: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10.4.- Descripción de Apertura de la actividad</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Después de ver en clase el tema de la monografía y las fases de la investigación  documental, por equipos, los alumnos aplicarán cada una de ellas a sus trabajos de investigación previamente realizados.</a:t>
            </a:r>
            <a:endParaRPr lang="es-MX"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691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8783" y="582315"/>
            <a:ext cx="11807687" cy="501675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10.5.-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desarrollo de la actividad</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Los alumnos contrastarán los pasos que realizaron en su investigación con los vistos en clase y complementarán las investigaciones que ya han realizado.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10.6.-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cierre de la actividad</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Redactarán una monografía sobre la Literatura erótica con énfasis en el libro de su elección.</a:t>
            </a: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10.7.-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 lo que se hará con los resultados de la actividad</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10.8.-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Análisis</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Hubo mejoría en los trabajos realizados y se logró un avance en la lectura del libro seleccionado por cada uno de los grupos. Aún falta integrar a todo el grupo en la lectura. </a:t>
            </a: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10.9.-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Toma de decisiones</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Los alumnos deberán entregar un reporte de lectura y resolverán un examen oral sobre el texto.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HERRAMIENTAS Y EVIDENCIAS: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Reporte de lectura. Monografía.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Manuscritas: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Copias, libros, etc.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Digitales: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Impresas: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Libros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Físicas:</a:t>
            </a: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26121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25287" y="154546"/>
            <a:ext cx="11728174" cy="6312515"/>
          </a:xfrm>
        </p:spPr>
        <p:txBody>
          <a:bodyPr>
            <a:noAutofit/>
          </a:bodyPr>
          <a:lstStyle/>
          <a:p>
            <a:pPr marL="0" lvl="0" indent="0" algn="just">
              <a:spcBef>
                <a:spcPts val="1200"/>
              </a:spcBef>
              <a:buClr>
                <a:srgbClr val="967E96"/>
              </a:buClr>
              <a:buSzPct val="85000"/>
              <a:buNone/>
            </a:pPr>
            <a:endPar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ctr">
              <a:lnSpc>
                <a:spcPct val="100000"/>
              </a:lnSpc>
              <a:spcBef>
                <a:spcPts val="0"/>
              </a:spcBef>
              <a:buNone/>
            </a:pPr>
            <a:r>
              <a:rPr lang="es-MX" sz="2000" b="1" dirty="0">
                <a:solidFill>
                  <a:prstClr val="black"/>
                </a:solidFill>
                <a:latin typeface="Arial" panose="020B0604020202020204" pitchFamily="34" charset="0"/>
                <a:cs typeface="Arial" panose="020B0604020202020204" pitchFamily="34" charset="0"/>
              </a:rPr>
              <a:t>Lic. Johana Vázquez Bautista. </a:t>
            </a:r>
          </a:p>
          <a:p>
            <a:pPr marL="0" lvl="0" indent="0" algn="ctr">
              <a:lnSpc>
                <a:spcPct val="100000"/>
              </a:lnSpc>
              <a:spcBef>
                <a:spcPts val="0"/>
              </a:spcBef>
              <a:buNone/>
            </a:pPr>
            <a:r>
              <a:rPr lang="es-MX" sz="2000" b="1" dirty="0">
                <a:solidFill>
                  <a:prstClr val="black"/>
                </a:solidFill>
                <a:latin typeface="Arial" panose="020B0604020202020204" pitchFamily="34" charset="0"/>
                <a:cs typeface="Arial" panose="020B0604020202020204" pitchFamily="34" charset="0"/>
              </a:rPr>
              <a:t>Asignatura (Lengua Española)</a:t>
            </a:r>
            <a:br>
              <a:rPr lang="es-MX" sz="2000" b="1" dirty="0">
                <a:solidFill>
                  <a:prstClr val="black"/>
                </a:solidFill>
                <a:latin typeface="Arial" panose="020B0604020202020204" pitchFamily="34" charset="0"/>
                <a:cs typeface="Arial" panose="020B0604020202020204" pitchFamily="34" charset="0"/>
              </a:rPr>
            </a:br>
            <a:r>
              <a:rPr lang="es-MX" sz="2000" b="1" dirty="0">
                <a:solidFill>
                  <a:prstClr val="black"/>
                </a:solidFill>
                <a:latin typeface="Arial" panose="020B0604020202020204" pitchFamily="34" charset="0"/>
                <a:cs typeface="Arial" panose="020B0604020202020204" pitchFamily="34" charset="0"/>
              </a:rPr>
              <a:t>Una actividad de cierre de proyecto</a:t>
            </a:r>
            <a:endParaRPr lang="es-MX" sz="2000" dirty="0">
              <a:solidFill>
                <a:prstClr val="black"/>
              </a:solidFill>
            </a:endParaRPr>
          </a:p>
          <a:p>
            <a:pPr marL="0" lvl="0" indent="0" algn="just">
              <a:spcBef>
                <a:spcPts val="1200"/>
              </a:spcBef>
              <a:buClr>
                <a:srgbClr val="967E96"/>
              </a:buClr>
              <a:buSzPct val="85000"/>
              <a:buNone/>
            </a:pPr>
            <a:endPar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11.1.- Nombre de la actividad</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Círculo de lectura</a:t>
            </a: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Objetivo: </a:t>
            </a:r>
            <a:r>
              <a:rPr lang="es-MX" sz="1600" dirty="0">
                <a:latin typeface="Arial" panose="020B0604020202020204" pitchFamily="34" charset="0"/>
                <a:cs typeface="Arial" panose="020B0604020202020204" pitchFamily="34" charset="0"/>
              </a:rPr>
              <a:t>Fomentará el trabajo en equipo al diseñar la presentación de los textos leídos mediante un mini círculo de lectura.</a:t>
            </a: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Grado: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4to                </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Grupos: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4010 - 4020</a:t>
            </a: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Fecha en que se llevará a cabo la actividad</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a:latin typeface="Arial" panose="020B0604020202020204" pitchFamily="34" charset="0"/>
                <a:cs typeface="Arial" panose="020B0604020202020204" pitchFamily="34" charset="0"/>
              </a:rPr>
              <a:t>5 de marzo al 16 de mayo</a:t>
            </a: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11.2.- Asignaturas participantes</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Lengua española.</a:t>
            </a:r>
          </a:p>
          <a:p>
            <a:pPr mar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Temas o conceptos: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Elementos del texto narrativo, textos expositivos (resumen), la monografía, registro de bibliografía, hemerografía y referencias electrónicas.</a:t>
            </a: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Fuentes de apoyo: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11.3.- Justificación de la actividad</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Una vez que se ha logrado concluir la lectura de un texto narrativo perteneciente a la literatura erótica es necesario mostrar la relación que tiene con el tema del proyecto y la asignatura.</a:t>
            </a:r>
          </a:p>
          <a:p>
            <a:pPr marL="0" lvl="0" indent="0" algn="just">
              <a:spcBef>
                <a:spcPts val="1200"/>
              </a:spcBef>
              <a:buClr>
                <a:srgbClr val="967E96"/>
              </a:buClr>
              <a:buSzPct val="85000"/>
              <a:buNone/>
            </a:pP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11.4.- Descripción de Apertura de la actividad</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Los alumnos concluirán la lectura del libro seleccionado y entregarán un reporte de lectura.</a:t>
            </a:r>
            <a:endParaRPr lang="es-MX" sz="1600" dirty="0">
              <a:solidFill>
                <a:prstClr val="black"/>
              </a:solidFill>
              <a:latin typeface="Arial" panose="020B0604020202020204" pitchFamily="34" charset="0"/>
              <a:cs typeface="Arial" panose="020B0604020202020204" pitchFamily="34" charset="0"/>
            </a:endParaRPr>
          </a:p>
          <a:p>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7134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5287" y="582315"/>
            <a:ext cx="11558883" cy="452431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11.5.-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desarrollo de la actividad</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Mediante equipos los alumnos debatirán sobre la relación del tema “El joven, sexo y sexualidad” con la literatura erótica.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11.6.-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cierre de la actividad</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Redactará un breve ensayo con las conclusiones del debate.</a:t>
            </a: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11.7.-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 lo que se hará con los resultados de la actividad</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Presentación del círculo de lectura.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11.8.-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Análisis</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 elegirán cincos representantes por grupo para la conducción del círculo de lectura.</a:t>
            </a: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11.9.-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Toma de decisiones</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 destacará la relación del tema “El joven y su sexualidad” desde la perspectiva artística, es decir, como ejemplo de la literatura erótica.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HERRAMIENTAS Y EVIDENCIAS: </a:t>
            </a: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Reporte de lectura. Vídeo y fotografías del círculo de lectura.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Manuscritas: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Reporte de lectura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Digitales: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Impresas: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Físicas: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Fotografía o videos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98498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54546"/>
            <a:ext cx="10515600" cy="6302238"/>
          </a:xfrm>
        </p:spPr>
        <p:txBody>
          <a:bodyPr>
            <a:noAutofit/>
          </a:bodyPr>
          <a:lstStyle/>
          <a:p>
            <a:pPr marL="0" lvl="0" indent="0" algn="just">
              <a:spcBef>
                <a:spcPts val="1200"/>
              </a:spcBef>
              <a:buClr>
                <a:srgbClr val="967E96"/>
              </a:buClr>
              <a:buSzPct val="85000"/>
              <a:buNone/>
            </a:pPr>
            <a:endParaRPr lang="es-MX" sz="1600" b="1" u="sng" dirty="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ctr">
              <a:lnSpc>
                <a:spcPct val="100000"/>
              </a:lnSpc>
              <a:spcBef>
                <a:spcPts val="0"/>
              </a:spcBef>
              <a:buNone/>
            </a:pPr>
            <a:r>
              <a:rPr lang="es-MX" sz="1800" b="1" dirty="0" smtClean="0">
                <a:solidFill>
                  <a:prstClr val="black"/>
                </a:solidFill>
                <a:latin typeface="Arial" panose="020B0604020202020204" pitchFamily="34" charset="0"/>
                <a:cs typeface="Arial" panose="020B0604020202020204" pitchFamily="34" charset="0"/>
              </a:rPr>
              <a:t>Mtra. en </a:t>
            </a:r>
            <a:r>
              <a:rPr lang="es-MX" sz="1800" b="1" dirty="0" err="1" smtClean="0">
                <a:solidFill>
                  <a:prstClr val="black"/>
                </a:solidFill>
                <a:latin typeface="Arial" panose="020B0604020202020204" pitchFamily="34" charset="0"/>
                <a:cs typeface="Arial" panose="020B0604020202020204" pitchFamily="34" charset="0"/>
              </a:rPr>
              <a:t>Psic</a:t>
            </a:r>
            <a:r>
              <a:rPr lang="es-MX" sz="1800" b="1" dirty="0" smtClean="0">
                <a:solidFill>
                  <a:prstClr val="black"/>
                </a:solidFill>
                <a:latin typeface="Arial" panose="020B0604020202020204" pitchFamily="34" charset="0"/>
                <a:cs typeface="Arial" panose="020B0604020202020204" pitchFamily="34" charset="0"/>
              </a:rPr>
              <a:t>. Ana Luisa Castañeda Meza</a:t>
            </a:r>
          </a:p>
          <a:p>
            <a:pPr marL="0" lvl="0" indent="0" algn="ctr">
              <a:lnSpc>
                <a:spcPct val="100000"/>
              </a:lnSpc>
              <a:spcBef>
                <a:spcPts val="0"/>
              </a:spcBef>
              <a:buNone/>
            </a:pPr>
            <a:r>
              <a:rPr lang="es-MX" sz="1800" b="1" dirty="0" smtClean="0">
                <a:solidFill>
                  <a:prstClr val="black"/>
                </a:solidFill>
                <a:latin typeface="Arial" panose="020B0604020202020204" pitchFamily="34" charset="0"/>
                <a:cs typeface="Arial" panose="020B0604020202020204" pitchFamily="34" charset="0"/>
              </a:rPr>
              <a:t>ORIENTACIÓN EDUCATIVA 4º.</a:t>
            </a:r>
            <a:r>
              <a:rPr lang="es-MX" sz="1800" b="1" dirty="0">
                <a:solidFill>
                  <a:prstClr val="black"/>
                </a:solidFill>
                <a:latin typeface="Arial" panose="020B0604020202020204" pitchFamily="34" charset="0"/>
                <a:cs typeface="Arial" panose="020B0604020202020204" pitchFamily="34" charset="0"/>
              </a:rPr>
              <a:t/>
            </a:r>
            <a:br>
              <a:rPr lang="es-MX" sz="1800" b="1" dirty="0">
                <a:solidFill>
                  <a:prstClr val="black"/>
                </a:solidFill>
                <a:latin typeface="Arial" panose="020B0604020202020204" pitchFamily="34" charset="0"/>
                <a:cs typeface="Arial" panose="020B0604020202020204" pitchFamily="34" charset="0"/>
              </a:rPr>
            </a:br>
            <a:r>
              <a:rPr lang="es-MX" sz="1800" b="1" dirty="0" smtClean="0">
                <a:solidFill>
                  <a:prstClr val="black"/>
                </a:solidFill>
                <a:latin typeface="Arial" panose="020B0604020202020204" pitchFamily="34" charset="0"/>
                <a:cs typeface="Arial" panose="020B0604020202020204" pitchFamily="34" charset="0"/>
              </a:rPr>
              <a:t>Fomento a la lectura:</a:t>
            </a:r>
          </a:p>
          <a:p>
            <a:pPr marL="0" lvl="0" indent="0" algn="ctr">
              <a:lnSpc>
                <a:spcPct val="100000"/>
              </a:lnSpc>
              <a:spcBef>
                <a:spcPts val="0"/>
              </a:spcBef>
              <a:buNone/>
            </a:pPr>
            <a:r>
              <a:rPr lang="es-MX" sz="1800" b="1" dirty="0" smtClean="0">
                <a:solidFill>
                  <a:prstClr val="black"/>
                </a:solidFill>
                <a:latin typeface="Arial" panose="020B0604020202020204" pitchFamily="34" charset="0"/>
                <a:cs typeface="Arial" panose="020B0604020202020204" pitchFamily="34" charset="0"/>
              </a:rPr>
              <a:t> Sexualidad; anticoncepción, embarazo y aborto</a:t>
            </a:r>
            <a:endParaRPr lang="es-MX" sz="1800" dirty="0">
              <a:solidFill>
                <a:prstClr val="black"/>
              </a:solidFill>
            </a:endParaRPr>
          </a:p>
          <a:p>
            <a:pPr marL="0" lvl="0" indent="0" algn="just">
              <a:spcBef>
                <a:spcPts val="1200"/>
              </a:spcBef>
              <a:buClr>
                <a:srgbClr val="967E96"/>
              </a:buClr>
              <a:buSzPct val="85000"/>
              <a:buNone/>
            </a:pPr>
            <a:r>
              <a:rPr lang="es-MX" sz="16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8.1</a:t>
            </a: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 Nombre de la actividad</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 “Fomento a la lectura: Sexualidad; anticoncepción, embarazo y aborto”</a:t>
            </a:r>
          </a:p>
          <a:p>
            <a:pPr marL="0" indent="0" algn="just">
              <a:spcBef>
                <a:spcPts val="1200"/>
              </a:spcBef>
              <a:buClr>
                <a:srgbClr val="967E96"/>
              </a:buClr>
              <a:buSzPct val="85000"/>
              <a:buNone/>
            </a:pPr>
            <a:r>
              <a:rPr lang="es-MX" sz="1600" b="1" dirty="0" smtClean="0">
                <a:solidFill>
                  <a:prstClr val="black"/>
                </a:solidFill>
                <a:latin typeface="Arial" panose="020B0604020202020204" pitchFamily="34" charset="0"/>
                <a:ea typeface="Calibri" panose="020F0502020204030204" pitchFamily="34" charset="0"/>
                <a:cs typeface="Arial" panose="020B0604020202020204" pitchFamily="34" charset="0"/>
              </a:rPr>
              <a:t>Objetivo</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b="1" dirty="0" smtClean="0">
                <a:solidFill>
                  <a:prstClr val="black"/>
                </a:solidFill>
                <a:latin typeface="Arial" pitchFamily="34" charset="0"/>
                <a:ea typeface="Calibri" panose="020F0502020204030204" pitchFamily="34" charset="0"/>
                <a:cs typeface="Arial" pitchFamily="34" charset="0"/>
              </a:rPr>
              <a:t> </a:t>
            </a:r>
            <a:r>
              <a:rPr lang="es-MX" sz="1600" dirty="0" smtClean="0">
                <a:latin typeface="Arial" pitchFamily="34" charset="0"/>
                <a:cs typeface="Arial" pitchFamily="34" charset="0"/>
              </a:rPr>
              <a:t>El objetivo del tema es buscar que el alumno adquiera interés y cree un hábito de lectura. </a:t>
            </a:r>
            <a:r>
              <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Los alumnos en  grupo se organicen para la elección de temas a presentar y creen un producto donde ellos planteen el desarrollo de los temas de su interés, para el fomento a la lectura. </a:t>
            </a:r>
            <a:r>
              <a:rPr lang="es-MX" sz="1600" dirty="0" smtClean="0">
                <a:latin typeface="Arial" pitchFamily="34" charset="0"/>
                <a:cs typeface="Arial" pitchFamily="34" charset="0"/>
              </a:rPr>
              <a:t>La Presentación de trabajos con el método de presentación didáctica elegido de manera que se presentara en la semana de la muestra pedagógica del 13 al 17 mayo.</a:t>
            </a:r>
          </a:p>
          <a:p>
            <a:pPr marL="0" lvl="0" indent="0" algn="just">
              <a:spcBef>
                <a:spcPts val="1200"/>
              </a:spcBef>
              <a:buClr>
                <a:srgbClr val="967E96"/>
              </a:buClr>
              <a:buSzPct val="85000"/>
              <a:buNone/>
            </a:pPr>
            <a:r>
              <a:rPr lang="es-MX" sz="1600" b="1" dirty="0" smtClean="0">
                <a:solidFill>
                  <a:prstClr val="black"/>
                </a:solidFill>
                <a:latin typeface="Arial" panose="020B0604020202020204" pitchFamily="34" charset="0"/>
                <a:ea typeface="Calibri" panose="020F0502020204030204" pitchFamily="34" charset="0"/>
                <a:cs typeface="Arial" panose="020B0604020202020204" pitchFamily="34" charset="0"/>
              </a:rPr>
              <a:t>Grado</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         4º         </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Grupos: </a:t>
            </a:r>
            <a:r>
              <a:rPr lang="es-MX" sz="16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4010 y 4020</a:t>
            </a: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Fecha en que se llevará a cabo la actividad</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 13 de mayo del 2019</a:t>
            </a: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8.2.- Asignaturas participantes</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 Orientación Educativa,  Literatura, Informática y Geografía</a:t>
            </a: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Temas o conceptos: </a:t>
            </a:r>
            <a:r>
              <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 .Sexualidad;  anticoncepción, embarazo y aborto.</a:t>
            </a: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Fuentes de apoyo: </a:t>
            </a:r>
            <a:r>
              <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 Libros, artículos, una obra de teatro llamada Domingo Siete, lecturas de arte erótico, curso virtual de habilidades virtuales, curso de orientación en las unidades temáticas: Adolescencia, toma de decisiones, procesamiento de la información y comprensión lectora.</a:t>
            </a: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1667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65909" y="980497"/>
            <a:ext cx="10515600" cy="4351338"/>
          </a:xfrm>
        </p:spPr>
        <p:txBody>
          <a:bodyPr>
            <a:normAutofit lnSpcReduction="10000"/>
          </a:bodyPr>
          <a:lstStyle/>
          <a:p>
            <a:pPr marL="0" lvl="0" indent="0" algn="just">
              <a:spcBef>
                <a:spcPts val="1200"/>
              </a:spcBef>
              <a:buClr>
                <a:srgbClr val="967E96"/>
              </a:buClr>
              <a:buSzPct val="85000"/>
              <a:buNone/>
            </a:pPr>
            <a:r>
              <a:rPr lang="es-MX" sz="16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8.3.- Justificación de la actividad</a:t>
            </a:r>
            <a:r>
              <a:rPr lang="es-MX" sz="16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p>
          <a:p>
            <a:pPr lvl="0"/>
            <a:r>
              <a:rPr lang="es-MX" sz="1600" dirty="0" smtClean="0">
                <a:solidFill>
                  <a:prstClr val="black"/>
                </a:solidFill>
                <a:latin typeface="Arial" panose="020B0604020202020204" pitchFamily="34" charset="0"/>
                <a:cs typeface="Arial" panose="020B0604020202020204" pitchFamily="34" charset="0"/>
              </a:rPr>
              <a:t>Como parte de mejorar las competencias académicas de la Preparatoria UNAM, este ciclo escolar se está incluyendo un proyecto muy estimulante que tiene como finalidad, el de fomentar un aprendizaje de tipo horizontal, donde se integren profesor como supervisor del aprendizaje y el alumno como parte dinámica del mismo, rompiendo con el esquema lineal vertical centrado solo en el profesor como </a:t>
            </a:r>
            <a:r>
              <a:rPr lang="es-MX" sz="1600" dirty="0" err="1" smtClean="0">
                <a:solidFill>
                  <a:prstClr val="black"/>
                </a:solidFill>
                <a:latin typeface="Arial" panose="020B0604020202020204" pitchFamily="34" charset="0"/>
                <a:cs typeface="Arial" panose="020B0604020202020204" pitchFamily="34" charset="0"/>
              </a:rPr>
              <a:t>impartidor</a:t>
            </a:r>
            <a:r>
              <a:rPr lang="es-MX" sz="1600" dirty="0" smtClean="0">
                <a:solidFill>
                  <a:prstClr val="black"/>
                </a:solidFill>
                <a:latin typeface="Arial" panose="020B0604020202020204" pitchFamily="34" charset="0"/>
                <a:cs typeface="Arial" panose="020B0604020202020204" pitchFamily="34" charset="0"/>
              </a:rPr>
              <a:t> del conocimiento.</a:t>
            </a:r>
          </a:p>
          <a:p>
            <a:r>
              <a:rPr lang="es-MX" sz="1600" dirty="0" smtClean="0">
                <a:latin typeface="Arial" panose="020B0604020202020204" pitchFamily="34" charset="0"/>
                <a:cs typeface="Arial" panose="020B0604020202020204" pitchFamily="34" charset="0"/>
              </a:rPr>
              <a:t>De acuerdo a Andoni </a:t>
            </a:r>
            <a:r>
              <a:rPr lang="es-MX" sz="1600" dirty="0" err="1" smtClean="0">
                <a:latin typeface="Arial" panose="020B0604020202020204" pitchFamily="34" charset="0"/>
                <a:cs typeface="Arial" panose="020B0604020202020204" pitchFamily="34" charset="0"/>
              </a:rPr>
              <a:t>Garritz</a:t>
            </a:r>
            <a:r>
              <a:rPr lang="es-MX" sz="1600" dirty="0" smtClean="0">
                <a:latin typeface="Arial" panose="020B0604020202020204" pitchFamily="34" charset="0"/>
                <a:cs typeface="Arial" panose="020B0604020202020204" pitchFamily="34" charset="0"/>
              </a:rPr>
              <a:t>, (2010), en “</a:t>
            </a:r>
            <a:r>
              <a:rPr lang="es-MX" sz="1600" i="1" dirty="0" smtClean="0">
                <a:latin typeface="Arial" panose="020B0604020202020204" pitchFamily="34" charset="0"/>
                <a:cs typeface="Arial" panose="020B0604020202020204" pitchFamily="34" charset="0"/>
              </a:rPr>
              <a:t>Las habilidades para desarrollar y promover el aprendizaje</a:t>
            </a:r>
            <a:r>
              <a:rPr lang="es-MX" sz="1600" dirty="0" smtClean="0">
                <a:latin typeface="Arial" panose="020B0604020202020204" pitchFamily="34" charset="0"/>
                <a:cs typeface="Arial" panose="020B0604020202020204" pitchFamily="34" charset="0"/>
              </a:rPr>
              <a:t>”, destaca en una revisión bibliográfica, que “las actividades estudiantiles, están orientadas a desarrollar cierto tipo de conocimiento y entendimiento de diversas ideas” cit. en Gordon (1990) y Schwab (1960, 1966, 1978).</a:t>
            </a:r>
          </a:p>
          <a:p>
            <a:r>
              <a:rPr lang="es-MX" sz="1600" dirty="0" smtClean="0">
                <a:latin typeface="Arial" panose="020B0604020202020204" pitchFamily="34" charset="0"/>
                <a:cs typeface="Arial" panose="020B0604020202020204" pitchFamily="34" charset="0"/>
              </a:rPr>
              <a:t>La interdisciplinariedad, es un medio. La integración una finalidad del Proceso de aprendizaje. “Promover la movilización de procesos y saberes que aseguran la realización de la acción y su éxito; es decir, promover y facilitar en los estudiantes, tanto la integración de los procesos de aprendizaje como la integración del saber” (“Los 7 saberes necesarios”, cap. II Principios del conocimiento pertinente, pp15-22 y 18-25; Interdisciplinariedad en la educación y Estrategias didácticas para el aprendizaje significativo).</a:t>
            </a:r>
          </a:p>
          <a:p>
            <a:pPr marL="0" lvl="0" indent="0" algn="just">
              <a:spcBef>
                <a:spcPts val="1200"/>
              </a:spcBef>
              <a:buClr>
                <a:srgbClr val="967E96"/>
              </a:buClr>
              <a:buSzPct val="85000"/>
              <a:buNone/>
            </a:pPr>
            <a:r>
              <a:rPr lang="es-MX" sz="16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8.4.- Descripción de Apertura de la actividad</a:t>
            </a:r>
            <a:r>
              <a:rPr lang="es-MX" sz="1600" b="1"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p>
          <a:p>
            <a:pPr marL="0" lvl="0" indent="0" algn="just">
              <a:spcBef>
                <a:spcPts val="1200"/>
              </a:spcBef>
              <a:buClr>
                <a:srgbClr val="967E96"/>
              </a:buClr>
              <a:buSzPct val="85000"/>
              <a:buNone/>
            </a:pPr>
            <a:endParaRPr lang="es-ES_tradnl" sz="1600" b="1" dirty="0" smtClean="0">
              <a:solidFill>
                <a:prstClr val="black"/>
              </a:solidFill>
              <a:latin typeface="Arial" panose="020B0604020202020204" pitchFamily="34" charset="0"/>
              <a:cs typeface="Arial" panose="020B0604020202020204" pitchFamily="34" charset="0"/>
            </a:endParaRPr>
          </a:p>
          <a:p>
            <a:pPr marL="0" lvl="0" indent="0" algn="just">
              <a:spcBef>
                <a:spcPts val="1200"/>
              </a:spcBef>
              <a:buClr>
                <a:srgbClr val="967E96"/>
              </a:buClr>
              <a:buSzPct val="85000"/>
              <a:buNone/>
            </a:pPr>
            <a:r>
              <a:rPr lang="es-MX" sz="1600" dirty="0" smtClean="0">
                <a:latin typeface="Arial" panose="020B0604020202020204" pitchFamily="34" charset="0"/>
                <a:cs typeface="Arial" panose="020B0604020202020204" pitchFamily="34" charset="0"/>
              </a:rPr>
              <a:t>I. Descripción del proyecto conexiones. Evaluación Diagnóstica. Encuadre. Elección del Tema</a:t>
            </a:r>
            <a:endParaRPr lang="es-MX" sz="1600" dirty="0" smtClean="0">
              <a:solidFill>
                <a:prstClr val="black"/>
              </a:solidFill>
              <a:latin typeface="Arial" panose="020B0604020202020204" pitchFamily="34" charset="0"/>
              <a:cs typeface="Arial" panose="020B0604020202020204" pitchFamily="34" charset="0"/>
            </a:endParaRPr>
          </a:p>
          <a:p>
            <a:endParaRPr lang="es-MX" dirty="0"/>
          </a:p>
        </p:txBody>
      </p:sp>
    </p:spTree>
    <p:extLst>
      <p:ext uri="{BB962C8B-B14F-4D97-AF65-F5344CB8AC3E}">
        <p14:creationId xmlns:p14="http://schemas.microsoft.com/office/powerpoint/2010/main" val="1412522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623455"/>
            <a:ext cx="10515600" cy="942109"/>
          </a:xfrm>
        </p:spPr>
        <p:txBody>
          <a:bodyPr>
            <a:normAutofit fontScale="90000"/>
          </a:bodyPr>
          <a:lstStyle/>
          <a:p>
            <a:pPr>
              <a:lnSpc>
                <a:spcPct val="115000"/>
              </a:lnSpc>
              <a:spcAft>
                <a:spcPts val="1000"/>
              </a:spcAft>
            </a:pPr>
            <a:r>
              <a:rPr lang="es-MX" sz="2200" dirty="0" smtClean="0">
                <a:latin typeface="Calibri"/>
                <a:ea typeface="Century Gothic"/>
                <a:cs typeface="Century Gothic"/>
              </a:rPr>
              <a:t/>
            </a:r>
            <a:br>
              <a:rPr lang="es-MX" sz="2200" dirty="0" smtClean="0">
                <a:latin typeface="Calibri"/>
                <a:ea typeface="Century Gothic"/>
                <a:cs typeface="Century Gothic"/>
              </a:rPr>
            </a:br>
            <a:r>
              <a:rPr lang="es-MX" sz="2200" dirty="0" smtClean="0">
                <a:latin typeface="Calibri"/>
                <a:ea typeface="Century Gothic"/>
                <a:cs typeface="Century Gothic"/>
              </a:rPr>
              <a:t/>
            </a:r>
            <a:br>
              <a:rPr lang="es-MX" sz="2200" dirty="0" smtClean="0">
                <a:latin typeface="Calibri"/>
                <a:ea typeface="Century Gothic"/>
                <a:cs typeface="Century Gothic"/>
              </a:rPr>
            </a:br>
            <a:r>
              <a:rPr lang="es-MX" sz="1600" dirty="0" smtClean="0">
                <a:latin typeface="Arial" panose="020B0604020202020204" pitchFamily="34" charset="0"/>
                <a:ea typeface="Century Gothic"/>
                <a:cs typeface="Arial" panose="020B0604020202020204" pitchFamily="34" charset="0"/>
              </a:rPr>
              <a:t>1.-Fase, Orientación</a:t>
            </a:r>
            <a:r>
              <a:rPr lang="es-MX" sz="1600" dirty="0" smtClean="0">
                <a:latin typeface="Arial" panose="020B0604020202020204" pitchFamily="34" charset="0"/>
                <a:ea typeface="Calibri"/>
                <a:cs typeface="Arial" panose="020B0604020202020204" pitchFamily="34" charset="0"/>
              </a:rPr>
              <a:t/>
            </a:r>
            <a:br>
              <a:rPr lang="es-MX" sz="1600" dirty="0" smtClean="0">
                <a:latin typeface="Arial" panose="020B0604020202020204" pitchFamily="34" charset="0"/>
                <a:ea typeface="Calibri"/>
                <a:cs typeface="Arial" panose="020B0604020202020204" pitchFamily="34" charset="0"/>
              </a:rPr>
            </a:br>
            <a:r>
              <a:rPr lang="es-MX" sz="1600" dirty="0" smtClean="0">
                <a:latin typeface="Arial" panose="020B0604020202020204" pitchFamily="34" charset="0"/>
                <a:ea typeface="Century Gothic"/>
                <a:cs typeface="Arial" panose="020B0604020202020204" pitchFamily="34" charset="0"/>
              </a:rPr>
              <a:t>Que el alumno o la alumna identifique recursos en él o ella misma para la indagación de la información;</a:t>
            </a:r>
            <a:r>
              <a:rPr lang="es-MX" sz="1600" dirty="0" smtClean="0">
                <a:latin typeface="Calibri"/>
                <a:ea typeface="Calibri"/>
                <a:cs typeface="Times New Roman"/>
              </a:rPr>
              <a:t/>
            </a:r>
            <a:br>
              <a:rPr lang="es-MX" sz="1600" dirty="0" smtClean="0">
                <a:latin typeface="Calibri"/>
                <a:ea typeface="Calibri"/>
                <a:cs typeface="Times New Roman"/>
              </a:rPr>
            </a:br>
            <a:endParaRPr lang="es-MX" sz="1600" dirty="0"/>
          </a:p>
        </p:txBody>
      </p:sp>
      <p:sp>
        <p:nvSpPr>
          <p:cNvPr id="3" name="2 Marcador de contenido"/>
          <p:cNvSpPr>
            <a:spLocks noGrp="1"/>
          </p:cNvSpPr>
          <p:nvPr>
            <p:ph idx="1"/>
          </p:nvPr>
        </p:nvSpPr>
        <p:spPr/>
        <p:txBody>
          <a:bodyPr>
            <a:normAutofit/>
          </a:bodyPr>
          <a:lstStyle/>
          <a:p>
            <a:r>
              <a:rPr lang="es-MX" sz="1400" b="1" dirty="0" smtClean="0">
                <a:latin typeface="Arial" panose="020B0604020202020204" pitchFamily="34" charset="0"/>
                <a:cs typeface="Arial" panose="020B0604020202020204" pitchFamily="34" charset="0"/>
              </a:rPr>
              <a:t>FASE I DESCRIPCIÓN</a:t>
            </a:r>
            <a:endParaRPr lang="es-MX" sz="1400" dirty="0" smtClean="0">
              <a:latin typeface="Arial" panose="020B0604020202020204" pitchFamily="34" charset="0"/>
              <a:cs typeface="Arial" panose="020B0604020202020204" pitchFamily="34" charset="0"/>
            </a:endParaRPr>
          </a:p>
          <a:p>
            <a:r>
              <a:rPr lang="es-MX" sz="1400" dirty="0" smtClean="0">
                <a:latin typeface="Arial" panose="020B0604020202020204" pitchFamily="34" charset="0"/>
                <a:cs typeface="Arial" panose="020B0604020202020204" pitchFamily="34" charset="0"/>
              </a:rPr>
              <a:t>El maestro es el primer investigador o indagador de la información, por lo tanto el mismo debe entender, relacionar y facilitar los elementos de la misma a través de promover el pensamiento crítico en sus alumnos. Esto ayuda al alumno a valorar las competencias, a tomar sus decisiones y a procesar la información de manera confiable.</a:t>
            </a:r>
          </a:p>
          <a:p>
            <a:r>
              <a:rPr lang="es-MX" sz="1400" dirty="0" smtClean="0">
                <a:latin typeface="Arial" panose="020B0604020202020204" pitchFamily="34" charset="0"/>
                <a:cs typeface="Arial" panose="020B0604020202020204" pitchFamily="34" charset="0"/>
              </a:rPr>
              <a:t>Se pretende llevar una metodología que aterriza en la realidad:</a:t>
            </a:r>
          </a:p>
          <a:p>
            <a:pPr lvl="0"/>
            <a:r>
              <a:rPr lang="es-MX" sz="1400" dirty="0" smtClean="0">
                <a:latin typeface="Arial" panose="020B0604020202020204" pitchFamily="34" charset="0"/>
                <a:cs typeface="Arial" panose="020B0604020202020204" pitchFamily="34" charset="0"/>
              </a:rPr>
              <a:t>Cuestionar metas y propósitos</a:t>
            </a:r>
          </a:p>
          <a:p>
            <a:pPr lvl="0"/>
            <a:r>
              <a:rPr lang="es-MX" sz="1400" dirty="0" smtClean="0">
                <a:latin typeface="Arial" panose="020B0604020202020204" pitchFamily="34" charset="0"/>
                <a:cs typeface="Arial" panose="020B0604020202020204" pitchFamily="34" charset="0"/>
              </a:rPr>
              <a:t>Preguntar</a:t>
            </a:r>
          </a:p>
          <a:p>
            <a:pPr lvl="0"/>
            <a:r>
              <a:rPr lang="es-MX" sz="1400" dirty="0" smtClean="0">
                <a:latin typeface="Arial" panose="020B0604020202020204" pitchFamily="34" charset="0"/>
                <a:cs typeface="Arial" panose="020B0604020202020204" pitchFamily="34" charset="0"/>
              </a:rPr>
              <a:t>Recopilar información, datos y experiencias e integrarla</a:t>
            </a:r>
          </a:p>
          <a:p>
            <a:pPr lvl="0"/>
            <a:r>
              <a:rPr lang="es-MX" sz="1400" dirty="0" smtClean="0">
                <a:latin typeface="Arial" panose="020B0604020202020204" pitchFamily="34" charset="0"/>
                <a:cs typeface="Arial" panose="020B0604020202020204" pitchFamily="34" charset="0"/>
              </a:rPr>
              <a:t>Aplicar inferencias y conclusiones</a:t>
            </a:r>
          </a:p>
          <a:p>
            <a:pPr lvl="0"/>
            <a:r>
              <a:rPr lang="es-MX" sz="1400" dirty="0" smtClean="0">
                <a:latin typeface="Arial" panose="020B0604020202020204" pitchFamily="34" charset="0"/>
                <a:cs typeface="Arial" panose="020B0604020202020204" pitchFamily="34" charset="0"/>
              </a:rPr>
              <a:t>Generar conceptos e ideas</a:t>
            </a:r>
          </a:p>
          <a:p>
            <a:pPr lvl="0"/>
            <a:r>
              <a:rPr lang="es-MX" sz="1400" dirty="0" smtClean="0">
                <a:latin typeface="Arial" panose="020B0604020202020204" pitchFamily="34" charset="0"/>
                <a:cs typeface="Arial" panose="020B0604020202020204" pitchFamily="34" charset="0"/>
              </a:rPr>
              <a:t>Realizar suposiciones</a:t>
            </a:r>
          </a:p>
          <a:p>
            <a:pPr lvl="0"/>
            <a:r>
              <a:rPr lang="es-MX" sz="1400" dirty="0" smtClean="0">
                <a:latin typeface="Arial" panose="020B0604020202020204" pitchFamily="34" charset="0"/>
                <a:cs typeface="Arial" panose="020B0604020202020204" pitchFamily="34" charset="0"/>
              </a:rPr>
              <a:t>Visualizar implicaciones y consecuencias</a:t>
            </a:r>
          </a:p>
          <a:p>
            <a:pPr lvl="0"/>
            <a:r>
              <a:rPr lang="es-MX" sz="1400" dirty="0" smtClean="0">
                <a:latin typeface="Arial" panose="020B0604020202020204" pitchFamily="34" charset="0"/>
                <a:cs typeface="Arial" panose="020B0604020202020204" pitchFamily="34" charset="0"/>
              </a:rPr>
              <a:t>Intercambiar puntos de vista y perspectivas</a:t>
            </a:r>
          </a:p>
          <a:p>
            <a:endParaRPr lang="es-MX" dirty="0"/>
          </a:p>
        </p:txBody>
      </p:sp>
    </p:spTree>
    <p:extLst>
      <p:ext uri="{BB962C8B-B14F-4D97-AF65-F5344CB8AC3E}">
        <p14:creationId xmlns:p14="http://schemas.microsoft.com/office/powerpoint/2010/main" val="597175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38200" y="1586204"/>
            <a:ext cx="10515600" cy="4590759"/>
          </a:xfrm>
        </p:spPr>
        <p:txBody>
          <a:bodyPr>
            <a:normAutofit fontScale="55000" lnSpcReduction="20000"/>
          </a:bodyPr>
          <a:lstStyle/>
          <a:p>
            <a:pPr algn="just">
              <a:lnSpc>
                <a:spcPct val="115000"/>
              </a:lnSpc>
              <a:spcAft>
                <a:spcPts val="1000"/>
              </a:spcAft>
            </a:pPr>
            <a:r>
              <a:rPr lang="es-MX" dirty="0" smtClean="0">
                <a:latin typeface="Arial" panose="020B0604020202020204" pitchFamily="34" charset="0"/>
                <a:ea typeface="Century Gothic"/>
                <a:cs typeface="Arial" panose="020B0604020202020204" pitchFamily="34" charset="0"/>
              </a:rPr>
              <a:t>Por medio del </a:t>
            </a:r>
            <a:r>
              <a:rPr lang="es-MX" dirty="0" err="1" smtClean="0">
                <a:latin typeface="Arial" panose="020B0604020202020204" pitchFamily="34" charset="0"/>
                <a:ea typeface="Century Gothic"/>
                <a:cs typeface="Arial" panose="020B0604020202020204" pitchFamily="34" charset="0"/>
              </a:rPr>
              <a:t>autocuestionamiento</a:t>
            </a:r>
            <a:r>
              <a:rPr lang="es-MX" dirty="0" smtClean="0">
                <a:latin typeface="Arial" panose="020B0604020202020204" pitchFamily="34" charset="0"/>
                <a:ea typeface="Century Gothic"/>
                <a:cs typeface="Arial" panose="020B0604020202020204" pitchFamily="34" charset="0"/>
              </a:rPr>
              <a:t>,  es que se llega  a la reflexión, indaga objetivos, los asocia con la realidad actual y así asciende a conceptualizaciones que se verán reflejadas en una mesa de expertos, de ahí que lo conceptual se procese con documentación sustentable.</a:t>
            </a:r>
            <a:endParaRPr lang="es-MX" dirty="0" smtClean="0">
              <a:latin typeface="Arial" panose="020B0604020202020204" pitchFamily="34" charset="0"/>
              <a:ea typeface="Calibri"/>
              <a:cs typeface="Arial" panose="020B0604020202020204" pitchFamily="34" charset="0"/>
            </a:endParaRPr>
          </a:p>
          <a:p>
            <a:pPr>
              <a:lnSpc>
                <a:spcPct val="115000"/>
              </a:lnSpc>
              <a:spcAft>
                <a:spcPts val="1000"/>
              </a:spcAft>
            </a:pPr>
            <a:r>
              <a:rPr lang="es-MX" dirty="0" smtClean="0">
                <a:latin typeface="Arial" panose="020B0604020202020204" pitchFamily="34" charset="0"/>
                <a:ea typeface="Century Gothic"/>
                <a:cs typeface="Arial" panose="020B0604020202020204" pitchFamily="34" charset="0"/>
              </a:rPr>
              <a:t>Tomar en cuenta aspectos en el mismo docente y Alumno que trabaja grupalmente:</a:t>
            </a:r>
            <a:endParaRPr lang="es-MX" dirty="0" smtClean="0">
              <a:latin typeface="Arial" panose="020B0604020202020204" pitchFamily="34" charset="0"/>
              <a:ea typeface="Calibri"/>
              <a:cs typeface="Arial" panose="020B0604020202020204" pitchFamily="34" charset="0"/>
            </a:endParaRPr>
          </a:p>
          <a:p>
            <a:pPr>
              <a:lnSpc>
                <a:spcPct val="115000"/>
              </a:lnSpc>
              <a:spcAft>
                <a:spcPts val="1000"/>
              </a:spcAft>
            </a:pPr>
            <a:r>
              <a:rPr lang="es-MX" b="1" dirty="0" smtClean="0">
                <a:latin typeface="Arial" panose="020B0604020202020204" pitchFamily="34" charset="0"/>
                <a:ea typeface="Century Gothic"/>
                <a:cs typeface="Arial" panose="020B0604020202020204" pitchFamily="34" charset="0"/>
              </a:rPr>
              <a:t>DOCENTE						ALUMNO</a:t>
            </a:r>
            <a:endParaRPr lang="es-MX" dirty="0" smtClean="0">
              <a:latin typeface="Arial" panose="020B0604020202020204" pitchFamily="34" charset="0"/>
              <a:ea typeface="Calibri"/>
              <a:cs typeface="Arial" panose="020B0604020202020204" pitchFamily="34" charset="0"/>
            </a:endParaRPr>
          </a:p>
          <a:p>
            <a:pPr>
              <a:lnSpc>
                <a:spcPct val="115000"/>
              </a:lnSpc>
              <a:spcAft>
                <a:spcPts val="1000"/>
              </a:spcAft>
            </a:pPr>
            <a:r>
              <a:rPr lang="es-MX" dirty="0" smtClean="0">
                <a:latin typeface="Arial" panose="020B0604020202020204" pitchFamily="34" charset="0"/>
                <a:ea typeface="Century Gothic"/>
                <a:cs typeface="Arial" panose="020B0604020202020204" pitchFamily="34" charset="0"/>
              </a:rPr>
              <a:t>Visionario		Analítico			Creativo		</a:t>
            </a:r>
            <a:r>
              <a:rPr lang="es-MX" dirty="0" err="1" smtClean="0">
                <a:latin typeface="Arial" panose="020B0604020202020204" pitchFamily="34" charset="0"/>
                <a:ea typeface="Century Gothic"/>
                <a:cs typeface="Arial" panose="020B0604020202020204" pitchFamily="34" charset="0"/>
              </a:rPr>
              <a:t>Acertivo</a:t>
            </a:r>
            <a:endParaRPr lang="es-MX" dirty="0" smtClean="0">
              <a:latin typeface="Arial" panose="020B0604020202020204" pitchFamily="34" charset="0"/>
              <a:ea typeface="Calibri"/>
              <a:cs typeface="Arial" panose="020B0604020202020204" pitchFamily="34" charset="0"/>
            </a:endParaRPr>
          </a:p>
          <a:p>
            <a:pPr>
              <a:lnSpc>
                <a:spcPct val="115000"/>
              </a:lnSpc>
              <a:spcAft>
                <a:spcPts val="1000"/>
              </a:spcAft>
            </a:pPr>
            <a:r>
              <a:rPr lang="es-MX" dirty="0" smtClean="0">
                <a:latin typeface="Arial" panose="020B0604020202020204" pitchFamily="34" charset="0"/>
                <a:ea typeface="Century Gothic"/>
                <a:cs typeface="Arial" panose="020B0604020202020204" pitchFamily="34" charset="0"/>
              </a:rPr>
              <a:t>Humilde			Reflexivo			Optimista		Conocedor</a:t>
            </a:r>
            <a:endParaRPr lang="es-MX" dirty="0" smtClean="0">
              <a:latin typeface="Arial" panose="020B0604020202020204" pitchFamily="34" charset="0"/>
              <a:ea typeface="Calibri"/>
              <a:cs typeface="Arial" panose="020B0604020202020204" pitchFamily="34" charset="0"/>
            </a:endParaRPr>
          </a:p>
          <a:p>
            <a:pPr>
              <a:lnSpc>
                <a:spcPct val="115000"/>
              </a:lnSpc>
              <a:spcAft>
                <a:spcPts val="1000"/>
              </a:spcAft>
            </a:pPr>
            <a:r>
              <a:rPr lang="es-MX" dirty="0" smtClean="0">
                <a:latin typeface="Arial" panose="020B0604020202020204" pitchFamily="34" charset="0"/>
                <a:ea typeface="Century Gothic"/>
                <a:cs typeface="Arial" panose="020B0604020202020204" pitchFamily="34" charset="0"/>
              </a:rPr>
              <a:t>Flexible			Facilitador			Ambicioso		Motivación</a:t>
            </a:r>
            <a:endParaRPr lang="es-MX" dirty="0" smtClean="0">
              <a:latin typeface="Arial" panose="020B0604020202020204" pitchFamily="34" charset="0"/>
              <a:ea typeface="Calibri"/>
              <a:cs typeface="Arial" panose="020B0604020202020204" pitchFamily="34" charset="0"/>
            </a:endParaRPr>
          </a:p>
          <a:p>
            <a:pPr>
              <a:lnSpc>
                <a:spcPct val="115000"/>
              </a:lnSpc>
              <a:spcAft>
                <a:spcPts val="1000"/>
              </a:spcAft>
            </a:pPr>
            <a:r>
              <a:rPr lang="es-MX" dirty="0" smtClean="0">
                <a:latin typeface="Arial" panose="020B0604020202020204" pitchFamily="34" charset="0"/>
                <a:ea typeface="Century Gothic"/>
                <a:cs typeface="Arial" panose="020B0604020202020204" pitchFamily="34" charset="0"/>
              </a:rPr>
              <a:t>Hábil			Empático			Determinante	Interés</a:t>
            </a:r>
            <a:endParaRPr lang="es-MX" dirty="0" smtClean="0">
              <a:latin typeface="Arial" panose="020B0604020202020204" pitchFamily="34" charset="0"/>
              <a:ea typeface="Calibri"/>
              <a:cs typeface="Arial" panose="020B0604020202020204" pitchFamily="34" charset="0"/>
            </a:endParaRPr>
          </a:p>
          <a:p>
            <a:pPr>
              <a:lnSpc>
                <a:spcPct val="115000"/>
              </a:lnSpc>
              <a:spcAft>
                <a:spcPts val="1000"/>
              </a:spcAft>
            </a:pPr>
            <a:r>
              <a:rPr lang="es-MX" dirty="0" smtClean="0">
                <a:latin typeface="Arial" panose="020B0604020202020204" pitchFamily="34" charset="0"/>
                <a:ea typeface="Century Gothic"/>
                <a:cs typeface="Arial" panose="020B0604020202020204" pitchFamily="34" charset="0"/>
              </a:rPr>
              <a:t>Capaz			Voluntad				Curioso</a:t>
            </a:r>
            <a:endParaRPr lang="es-MX" dirty="0" smtClean="0">
              <a:latin typeface="Arial" panose="020B0604020202020204" pitchFamily="34" charset="0"/>
              <a:ea typeface="Calibri"/>
              <a:cs typeface="Arial" panose="020B0604020202020204" pitchFamily="34" charset="0"/>
            </a:endParaRPr>
          </a:p>
          <a:p>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860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68927" y="166255"/>
            <a:ext cx="10540538" cy="1163781"/>
          </a:xfrm>
        </p:spPr>
        <p:txBody>
          <a:bodyPr/>
          <a:lstStyle/>
          <a:p>
            <a:pPr algn="ctr"/>
            <a:r>
              <a:rPr lang="es-MX" sz="3600" dirty="0">
                <a:latin typeface="Arial" panose="020B0604020202020204" pitchFamily="34" charset="0"/>
                <a:cs typeface="Arial" panose="020B0604020202020204" pitchFamily="34" charset="0"/>
              </a:rPr>
              <a:t>Responsables del proyecto</a:t>
            </a:r>
            <a:endParaRPr lang="es-MX" sz="44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768927" y="1330036"/>
            <a:ext cx="10326703" cy="5122278"/>
          </a:xfrm>
        </p:spPr>
        <p:txBody>
          <a:bodyPr numCol="2">
            <a:normAutofit/>
          </a:bodyPr>
          <a:lstStyle/>
          <a:p>
            <a:endParaRPr lang="es-MX" dirty="0"/>
          </a:p>
          <a:p>
            <a:pPr marL="457200" indent="-457200" algn="just">
              <a:buFont typeface="Arial" charset="0"/>
              <a:buChar char="•"/>
            </a:pPr>
            <a:r>
              <a:rPr lang="es-MX" sz="1800" dirty="0">
                <a:solidFill>
                  <a:schemeClr val="tx1"/>
                </a:solidFill>
                <a:latin typeface="Arial" panose="020B0604020202020204" pitchFamily="34" charset="0"/>
                <a:cs typeface="Arial" panose="020B0604020202020204" pitchFamily="34" charset="0"/>
              </a:rPr>
              <a:t>Johana Vázquez Bautista </a:t>
            </a:r>
            <a:r>
              <a:rPr lang="es-MX" sz="1800" dirty="0" smtClean="0">
                <a:solidFill>
                  <a:schemeClr val="tx1"/>
                </a:solidFill>
                <a:latin typeface="Arial" panose="020B0604020202020204" pitchFamily="34" charset="0"/>
                <a:cs typeface="Arial" panose="020B0604020202020204" pitchFamily="34" charset="0"/>
              </a:rPr>
              <a:t>(Lengua Española</a:t>
            </a:r>
            <a:r>
              <a:rPr lang="es-MX" sz="1800" dirty="0">
                <a:solidFill>
                  <a:schemeClr val="tx1"/>
                </a:solidFill>
                <a:latin typeface="Arial" panose="020B0604020202020204" pitchFamily="34" charset="0"/>
                <a:cs typeface="Arial" panose="020B0604020202020204" pitchFamily="34" charset="0"/>
              </a:rPr>
              <a:t>)</a:t>
            </a:r>
          </a:p>
          <a:p>
            <a:pPr marL="457200" indent="-457200" algn="just">
              <a:buFont typeface="Arial" charset="0"/>
              <a:buChar char="•"/>
            </a:pPr>
            <a:r>
              <a:rPr lang="es-MX" sz="1800" dirty="0" smtClean="0">
                <a:solidFill>
                  <a:schemeClr val="tx1"/>
                </a:solidFill>
                <a:latin typeface="Arial" panose="020B0604020202020204" pitchFamily="34" charset="0"/>
                <a:cs typeface="Arial" panose="020B0604020202020204" pitchFamily="34" charset="0"/>
              </a:rPr>
              <a:t>Ana </a:t>
            </a:r>
            <a:r>
              <a:rPr lang="es-MX" sz="1800" dirty="0">
                <a:solidFill>
                  <a:schemeClr val="tx1"/>
                </a:solidFill>
                <a:latin typeface="Arial" panose="020B0604020202020204" pitchFamily="34" charset="0"/>
                <a:cs typeface="Arial" panose="020B0604020202020204" pitchFamily="34" charset="0"/>
              </a:rPr>
              <a:t>Luisa Castañeda Meza (</a:t>
            </a:r>
            <a:r>
              <a:rPr lang="es-MX" sz="1800" dirty="0" smtClean="0">
                <a:solidFill>
                  <a:schemeClr val="tx1"/>
                </a:solidFill>
                <a:latin typeface="Arial" panose="020B0604020202020204" pitchFamily="34" charset="0"/>
                <a:cs typeface="Arial" panose="020B0604020202020204" pitchFamily="34" charset="0"/>
              </a:rPr>
              <a:t>Orientación Educativa</a:t>
            </a:r>
            <a:r>
              <a:rPr lang="es-MX" sz="1800" dirty="0">
                <a:solidFill>
                  <a:schemeClr val="tx1"/>
                </a:solidFill>
                <a:latin typeface="Arial" panose="020B0604020202020204" pitchFamily="34" charset="0"/>
                <a:cs typeface="Arial" panose="020B0604020202020204" pitchFamily="34" charset="0"/>
              </a:rPr>
              <a:t>)</a:t>
            </a:r>
          </a:p>
          <a:p>
            <a:pPr marL="457200" indent="-457200" algn="just">
              <a:buFont typeface="Arial" charset="0"/>
              <a:buChar char="•"/>
            </a:pPr>
            <a:r>
              <a:rPr lang="es-MX" sz="1800" dirty="0" smtClean="0">
                <a:solidFill>
                  <a:schemeClr val="tx1"/>
                </a:solidFill>
                <a:latin typeface="Arial" panose="020B0604020202020204" pitchFamily="34" charset="0"/>
                <a:cs typeface="Arial" panose="020B0604020202020204" pitchFamily="34" charset="0"/>
              </a:rPr>
              <a:t>Guadalupe </a:t>
            </a:r>
            <a:r>
              <a:rPr lang="es-MX" sz="1800" dirty="0">
                <a:solidFill>
                  <a:schemeClr val="tx1"/>
                </a:solidFill>
                <a:latin typeface="Arial" panose="020B0604020202020204" pitchFamily="34" charset="0"/>
                <a:cs typeface="Arial" panose="020B0604020202020204" pitchFamily="34" charset="0"/>
              </a:rPr>
              <a:t>Anaya Aguilar (Informática)</a:t>
            </a:r>
          </a:p>
          <a:p>
            <a:pPr marL="457200" indent="-457200" algn="just">
              <a:buFont typeface="Arial" charset="0"/>
              <a:buChar char="•"/>
            </a:pPr>
            <a:r>
              <a:rPr lang="es-MX" sz="1800" dirty="0" smtClean="0">
                <a:solidFill>
                  <a:schemeClr val="tx1"/>
                </a:solidFill>
                <a:latin typeface="Arial" panose="020B0604020202020204" pitchFamily="34" charset="0"/>
                <a:cs typeface="Arial" panose="020B0604020202020204" pitchFamily="34" charset="0"/>
              </a:rPr>
              <a:t>Luis </a:t>
            </a:r>
            <a:r>
              <a:rPr lang="es-MX" sz="1800" dirty="0">
                <a:solidFill>
                  <a:schemeClr val="tx1"/>
                </a:solidFill>
                <a:latin typeface="Arial" panose="020B0604020202020204" pitchFamily="34" charset="0"/>
                <a:cs typeface="Arial" panose="020B0604020202020204" pitchFamily="34" charset="0"/>
              </a:rPr>
              <a:t>Antonio Ibarra Carrillo (Geografía</a:t>
            </a:r>
            <a:r>
              <a:rPr lang="es-MX" sz="1800" dirty="0" smtClean="0">
                <a:solidFill>
                  <a:schemeClr val="tx1"/>
                </a:solidFill>
                <a:latin typeface="Arial" panose="020B0604020202020204" pitchFamily="34" charset="0"/>
                <a:cs typeface="Arial" panose="020B0604020202020204" pitchFamily="34" charset="0"/>
              </a:rPr>
              <a:t>)</a:t>
            </a:r>
          </a:p>
          <a:p>
            <a:pPr marL="457200" indent="-457200" algn="just">
              <a:buFont typeface="Arial" charset="0"/>
              <a:buChar char="•"/>
            </a:pPr>
            <a:endParaRPr lang="es-MX" sz="1800" dirty="0">
              <a:solidFill>
                <a:schemeClr val="tx1"/>
              </a:solidFill>
              <a:latin typeface="Arial" panose="020B0604020202020204" pitchFamily="34" charset="0"/>
              <a:cs typeface="Arial" panose="020B0604020202020204" pitchFamily="34" charset="0"/>
            </a:endParaRPr>
          </a:p>
          <a:p>
            <a:pPr marL="457200" indent="-457200">
              <a:buFont typeface="Arial" charset="0"/>
              <a:buChar char="•"/>
            </a:pPr>
            <a:endParaRPr lang="es-MX" sz="1400" dirty="0">
              <a:latin typeface="Arial" pitchFamily="34" charset="0"/>
              <a:cs typeface="Arial" pitchFamily="34" charset="0"/>
            </a:endParaRPr>
          </a:p>
          <a:p>
            <a:pPr marL="457200" indent="-457200">
              <a:buFont typeface="Arial" charset="0"/>
              <a:buChar char="•"/>
            </a:pPr>
            <a:endParaRPr lang="es-MX" sz="2200" b="0" dirty="0">
              <a:latin typeface="Arial" pitchFamily="34" charset="0"/>
              <a:cs typeface="Arial" pitchFamily="34" charset="0"/>
            </a:endParaRPr>
          </a:p>
          <a:p>
            <a:pPr marL="457200" indent="-457200">
              <a:buFont typeface="Arial" charset="0"/>
              <a:buChar char="•"/>
            </a:pPr>
            <a:endParaRPr lang="es-MX" sz="2200" b="0" dirty="0">
              <a:latin typeface="Arial" pitchFamily="34" charset="0"/>
              <a:cs typeface="Arial" pitchFamily="34" charset="0"/>
            </a:endParaRPr>
          </a:p>
        </p:txBody>
      </p:sp>
    </p:spTree>
    <p:extLst>
      <p:ext uri="{BB962C8B-B14F-4D97-AF65-F5344CB8AC3E}">
        <p14:creationId xmlns:p14="http://schemas.microsoft.com/office/powerpoint/2010/main" val="536208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38200" y="1260764"/>
            <a:ext cx="10515600" cy="4916199"/>
          </a:xfrm>
        </p:spPr>
        <p:txBody>
          <a:bodyPr>
            <a:normAutofit fontScale="62500" lnSpcReduction="20000"/>
          </a:bodyPr>
          <a:lstStyle/>
          <a:p>
            <a:r>
              <a:rPr lang="es-MX" dirty="0" smtClean="0">
                <a:latin typeface="Arial" panose="020B0604020202020204" pitchFamily="34" charset="0"/>
                <a:cs typeface="Arial" panose="020B0604020202020204" pitchFamily="34" charset="0"/>
              </a:rPr>
              <a:t>El docente:</a:t>
            </a:r>
          </a:p>
          <a:p>
            <a:pPr lvl="0"/>
            <a:r>
              <a:rPr lang="es-MX" dirty="0" smtClean="0">
                <a:latin typeface="Arial" panose="020B0604020202020204" pitchFamily="34" charset="0"/>
                <a:cs typeface="Arial" panose="020B0604020202020204" pitchFamily="34" charset="0"/>
              </a:rPr>
              <a:t>Sugiriere estrategias para identificar recursos personales para la indagación de la información (creatividad)</a:t>
            </a:r>
          </a:p>
          <a:p>
            <a:pPr lvl="0"/>
            <a:r>
              <a:rPr lang="es-MX" dirty="0" smtClean="0">
                <a:latin typeface="Arial" panose="020B0604020202020204" pitchFamily="34" charset="0"/>
                <a:cs typeface="Arial" panose="020B0604020202020204" pitchFamily="34" charset="0"/>
              </a:rPr>
              <a:t>Explica con argumentos simples las actividades:</a:t>
            </a:r>
          </a:p>
          <a:p>
            <a:pPr lvl="0"/>
            <a:r>
              <a:rPr lang="es-MX" dirty="0" smtClean="0">
                <a:latin typeface="Arial" panose="020B0604020202020204" pitchFamily="34" charset="0"/>
                <a:cs typeface="Arial" panose="020B0604020202020204" pitchFamily="34" charset="0"/>
              </a:rPr>
              <a:t>Fomenta temas de interés:</a:t>
            </a:r>
          </a:p>
          <a:p>
            <a:r>
              <a:rPr lang="es-MX" dirty="0" smtClean="0">
                <a:latin typeface="Arial" panose="020B0604020202020204" pitchFamily="34" charset="0"/>
                <a:cs typeface="Arial" panose="020B0604020202020204" pitchFamily="34" charset="0"/>
              </a:rPr>
              <a:t>¿Qué es la Sexualidad en la adolescencia? Los jóvenes no están informados acerca del manejo fisiológico y psicológico de su sexualidad en diferentes etapas de su juventud</a:t>
            </a:r>
          </a:p>
          <a:p>
            <a:r>
              <a:rPr lang="es-MX" dirty="0" smtClean="0">
                <a:latin typeface="Arial" panose="020B0604020202020204" pitchFamily="34" charset="0"/>
                <a:cs typeface="Arial" panose="020B0604020202020204" pitchFamily="34" charset="0"/>
              </a:rPr>
              <a:t>¿Cómo es el desarrollo psicosexual en las diferentes etapas? El desarrollo psicosexual es diferente en distintas edades, tanto en hombre y mujeres</a:t>
            </a:r>
          </a:p>
          <a:p>
            <a:r>
              <a:rPr lang="es-MX" dirty="0" smtClean="0">
                <a:latin typeface="Arial" panose="020B0604020202020204" pitchFamily="34" charset="0"/>
                <a:cs typeface="Arial" panose="020B0604020202020204" pitchFamily="34" charset="0"/>
              </a:rPr>
              <a:t> ¿Qué les caracteriza? Es una etapa que involucra múltiples cambios que afectan a si mismos, a su entorno y a la toma de decisiones</a:t>
            </a:r>
          </a:p>
          <a:p>
            <a:r>
              <a:rPr lang="es-MX" dirty="0" smtClean="0">
                <a:latin typeface="Arial" panose="020B0604020202020204" pitchFamily="34" charset="0"/>
                <a:cs typeface="Arial" panose="020B0604020202020204" pitchFamily="34" charset="0"/>
              </a:rPr>
              <a:t> ¿Cuales son los problemas que caracterizan a estas etapas?.La crisis de la edad, del cambio, de ajustes y readaptaciones, cambios de humor, rebeldía, </a:t>
            </a:r>
            <a:r>
              <a:rPr lang="es-MX" dirty="0" err="1" smtClean="0">
                <a:latin typeface="Arial" panose="020B0604020202020204" pitchFamily="34" charset="0"/>
                <a:cs typeface="Arial" panose="020B0604020202020204" pitchFamily="34" charset="0"/>
              </a:rPr>
              <a:t>bullying</a:t>
            </a:r>
            <a:r>
              <a:rPr lang="es-MX" dirty="0" smtClean="0">
                <a:latin typeface="Arial" panose="020B0604020202020204" pitchFamily="34" charset="0"/>
                <a:cs typeface="Arial" panose="020B0604020202020204" pitchFamily="34" charset="0"/>
              </a:rPr>
              <a:t>, deserción, embarazo, drogadicción, delincuencia y en su opuesto, el amor, la responsabilidad, el compromiso, toma de decisiones, descubrimiento de talentos, adquisición de una personalidad </a:t>
            </a:r>
          </a:p>
          <a:p>
            <a:r>
              <a:rPr lang="es-MX" dirty="0" smtClean="0">
                <a:latin typeface="Arial" panose="020B0604020202020204" pitchFamily="34" charset="0"/>
                <a:cs typeface="Arial" panose="020B0604020202020204" pitchFamily="34" charset="0"/>
              </a:rPr>
              <a:t>¿Cómo solucionarlos los problemas? Con creatividad, con experiencia propia y de otros, con iniciativa y perspectiva visionaria.</a:t>
            </a:r>
          </a:p>
          <a:p>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0572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MX" sz="1400" dirty="0" smtClean="0">
                <a:latin typeface="Arial" panose="020B0604020202020204" pitchFamily="34" charset="0"/>
                <a:cs typeface="Arial" panose="020B0604020202020204" pitchFamily="34" charset="0"/>
              </a:rPr>
              <a:t>El alumno:</a:t>
            </a:r>
          </a:p>
          <a:p>
            <a:r>
              <a:rPr lang="es-MX" sz="1400" dirty="0" smtClean="0">
                <a:latin typeface="Arial" panose="020B0604020202020204" pitchFamily="34" charset="0"/>
                <a:cs typeface="Arial" panose="020B0604020202020204" pitchFamily="34" charset="0"/>
              </a:rPr>
              <a:t>Construye bajo los temas de sexualidad, Por ejemplo:</a:t>
            </a:r>
          </a:p>
          <a:p>
            <a:pPr lvl="0"/>
            <a:r>
              <a:rPr lang="es-MX" sz="1400" dirty="0" smtClean="0">
                <a:latin typeface="Arial" panose="020B0604020202020204" pitchFamily="34" charset="0"/>
                <a:cs typeface="Arial" panose="020B0604020202020204" pitchFamily="34" charset="0"/>
              </a:rPr>
              <a:t>Adolescencia y sexualidad</a:t>
            </a:r>
          </a:p>
          <a:p>
            <a:pPr lvl="0"/>
            <a:r>
              <a:rPr lang="es-MX" sz="1400" dirty="0" smtClean="0">
                <a:latin typeface="Arial" panose="020B0604020202020204" pitchFamily="34" charset="0"/>
                <a:cs typeface="Arial" panose="020B0604020202020204" pitchFamily="34" charset="0"/>
              </a:rPr>
              <a:t>Desarrollo psicológico</a:t>
            </a:r>
          </a:p>
          <a:p>
            <a:pPr lvl="0"/>
            <a:r>
              <a:rPr lang="es-MX" sz="1400" dirty="0" smtClean="0">
                <a:latin typeface="Arial" panose="020B0604020202020204" pitchFamily="34" charset="0"/>
                <a:cs typeface="Arial" panose="020B0604020202020204" pitchFamily="34" charset="0"/>
              </a:rPr>
              <a:t>Problemas asociados Soluciones y acciones</a:t>
            </a:r>
          </a:p>
          <a:p>
            <a:pPr lvl="0"/>
            <a:r>
              <a:rPr lang="es-MX" sz="1400" dirty="0" smtClean="0">
                <a:latin typeface="Arial" panose="020B0604020202020204" pitchFamily="34" charset="0"/>
                <a:cs typeface="Arial" panose="020B0604020202020204" pitchFamily="34" charset="0"/>
              </a:rPr>
              <a:t>Integración de la información y Realización  de evidencia</a:t>
            </a:r>
          </a:p>
          <a:p>
            <a:endParaRPr lang="es-MX" dirty="0"/>
          </a:p>
        </p:txBody>
      </p:sp>
    </p:spTree>
    <p:extLst>
      <p:ext uri="{BB962C8B-B14F-4D97-AF65-F5344CB8AC3E}">
        <p14:creationId xmlns:p14="http://schemas.microsoft.com/office/powerpoint/2010/main" val="12085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7241" y="246414"/>
            <a:ext cx="11429606" cy="600164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8.5.-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desarrollo de la actividad</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(pasos  y organización del grupo. Incluir materiales, herramientas y evidencias de aprendizaje):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2.-Fase, Indagación: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Sensibilizándose para la motivación y la realización de ello.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II. Orientación y Procesamiento de la Información. “Conexiones” entre profesores y alumnos. Elección de técnicas e instrumentos de recolección de la información Diseño de estrategia didáctica de aprendizaje.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3.-Fase Conexiones: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 través de estrategias sugeridas por la maestra y profesores de distintas asignaturas y de acuerdo a los recursos de los alumnos de indagación, creatividad,  planeación se finaliza el proyecto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III. Integración de la información. Indagación y Comprensión lectora. Solución de Problemas. Elección de estrategias de aprendizaje.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8.6.-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cierre de la actividad</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(pasos  y organización del grupo. Incluir materiales, herramientas y evidencias de aprendizaje</a:t>
            </a: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IV.  Presentación de evidencias.  CONEXIONES en una muestra pedagógica el día 13 de mayo del 2019</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Material : Pc , Cañón y Apuntador,</a:t>
            </a:r>
            <a:r>
              <a:rPr kumimoji="0" lang="es-ES_tradnl" sz="1600" b="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Videos,</a:t>
            </a:r>
            <a:r>
              <a:rPr lang="es-ES_tradnl" sz="1600" dirty="0">
                <a:solidFill>
                  <a:prstClr val="black"/>
                </a:solidFill>
                <a:latin typeface="Arial" panose="020B0604020202020204" pitchFamily="34" charset="0"/>
                <a:cs typeface="Arial" panose="020B0604020202020204" pitchFamily="34" charset="0"/>
              </a:rPr>
              <a:t> </a:t>
            </a:r>
            <a:r>
              <a:rPr lang="es-ES_tradnl" sz="1600" dirty="0" smtClean="0">
                <a:solidFill>
                  <a:prstClr val="black"/>
                </a:solidFill>
                <a:latin typeface="Arial" panose="020B0604020202020204" pitchFamily="34" charset="0"/>
                <a:cs typeface="Arial" panose="020B0604020202020204" pitchFamily="34" charset="0"/>
              </a:rPr>
              <a:t>U</a:t>
            </a:r>
            <a:r>
              <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n Tríptico,</a:t>
            </a:r>
            <a:r>
              <a:rPr kumimoji="0" lang="es-ES_tradnl" sz="1600" b="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Sillas, Espacio para proyectar,</a:t>
            </a:r>
            <a:r>
              <a:rPr kumimoji="0" lang="es-ES_tradnl" sz="1600" b="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Pantalla y </a:t>
            </a:r>
            <a:r>
              <a:rPr kumimoji="0" lang="es-ES_tradnl" sz="1600" b="0"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Mouse,Bocina</a:t>
            </a:r>
            <a:r>
              <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y micrófonos</a:t>
            </a:r>
            <a:endPar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05832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306286" y="1032150"/>
            <a:ext cx="9722497" cy="455509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8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8.7.- </a:t>
            </a:r>
            <a:r>
              <a:rPr kumimoji="0" lang="es-MX" sz="16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 lo que se hará con los resultados de la actividad</a:t>
            </a:r>
            <a:r>
              <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Evaluación:  </a:t>
            </a:r>
            <a:r>
              <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20% Por asignatura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Conocimientos  del tema.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Respaldo de la información.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Integración multidisciplinaria en interdisciplinaridad: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Un mismo tema….diferentes enfoques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Evidencia. Producto concluido y presentado.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8.8.- </a:t>
            </a:r>
            <a:r>
              <a:rPr kumimoji="0" lang="es-MX" sz="16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Análisis</a:t>
            </a:r>
            <a:r>
              <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(contrastación de lo esperado y lo sucedido. Argumentos claros y precisos sobre: 1.- Logros alcanzados. 2.- Aspectos a mejorar):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_tradnl"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Logros:</a:t>
            </a:r>
            <a:endPar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Que el alumno adquiera el  interés por el habito a la lectura. Siento que falto mayor integración de los profesores para el fomento a la lectura. </a:t>
            </a:r>
            <a:r>
              <a:rPr kumimoji="0" lang="es-ES_tradnl" sz="1600" b="0"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Quiza</a:t>
            </a:r>
            <a:r>
              <a:rPr kumimoji="0" lang="es-ES_tradnl"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en un futuro se logre. Aun así mis alumnos alcanzaron lo siguiente:</a:t>
            </a:r>
            <a:endPar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21639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8417" y="428265"/>
            <a:ext cx="10170367" cy="46100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Los alumnos alcanzan su objetivo, adquiriendo los siguientes procesos: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Análisis y síntesis de la información.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Hábitos de lectura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Fuentes de motivación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Resolución de problemas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Planeación y anticipación de modelos de organización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Elaboración de diagramas de flujo que fomenten el desarrollo de lecturas y su investigación para un producto final.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Socialización e integración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El proceso seguido en el alumno fue: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1000"/>
              </a:lnSpc>
              <a:spcBef>
                <a:spcPts val="0"/>
              </a:spcBef>
              <a:spcAft>
                <a:spcPts val="0"/>
              </a:spcAft>
              <a:buClrTx/>
              <a:buSzTx/>
              <a:buFontTx/>
              <a:buChar char="-"/>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Indagación de la información</a:t>
            </a:r>
          </a:p>
          <a:p>
            <a:pPr marL="0" marR="0" lvl="0" indent="0" algn="l" defTabSz="914400" rtl="0" eaLnBrk="1" fontAlgn="auto" latinLnBrk="0" hangingPunct="1">
              <a:lnSpc>
                <a:spcPts val="1000"/>
              </a:lnSpc>
              <a:spcBef>
                <a:spcPts val="0"/>
              </a:spcBef>
              <a:spcAft>
                <a:spcPts val="0"/>
              </a:spcAft>
              <a:buClrTx/>
              <a:buSzTx/>
              <a:buFontTx/>
              <a:buChar char="-"/>
              <a:tabLst/>
              <a:defRPr/>
            </a:pPr>
            <a:endPar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1000"/>
              </a:lnSpc>
              <a:spcBef>
                <a:spcPts val="0"/>
              </a:spcBef>
              <a:spcAft>
                <a:spcPts val="0"/>
              </a:spcAft>
              <a:buClrTx/>
              <a:buSzTx/>
              <a:buFontTx/>
              <a:buChar char="-"/>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Selección de temas</a:t>
            </a:r>
          </a:p>
          <a:p>
            <a:pPr marL="0" marR="0" lvl="0" indent="0" algn="l" defTabSz="914400" rtl="0" eaLnBrk="1" fontAlgn="auto" latinLnBrk="0" hangingPunct="1">
              <a:lnSpc>
                <a:spcPts val="1000"/>
              </a:lnSpc>
              <a:spcBef>
                <a:spcPts val="0"/>
              </a:spcBef>
              <a:spcAft>
                <a:spcPts val="0"/>
              </a:spcAft>
              <a:buClrTx/>
              <a:buSzTx/>
              <a:buFontTx/>
              <a:buChar char="-"/>
              <a:tabLst/>
              <a:defRPr/>
            </a:pPr>
            <a:endPar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1000"/>
              </a:lnSpc>
              <a:spcBef>
                <a:spcPts val="0"/>
              </a:spcBef>
              <a:spcAft>
                <a:spcPts val="0"/>
              </a:spcAft>
              <a:buClrTx/>
              <a:buSzTx/>
              <a:buFontTx/>
              <a:buChar char="-"/>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Comprensión Lectora</a:t>
            </a:r>
          </a:p>
          <a:p>
            <a:pPr marL="0" marR="0" lvl="0" indent="0" algn="l" defTabSz="914400" rtl="0" eaLnBrk="1" fontAlgn="auto" latinLnBrk="0" hangingPunct="1">
              <a:lnSpc>
                <a:spcPts val="1000"/>
              </a:lnSpc>
              <a:spcBef>
                <a:spcPts val="0"/>
              </a:spcBef>
              <a:spcAft>
                <a:spcPts val="0"/>
              </a:spcAft>
              <a:buClrTx/>
              <a:buSzTx/>
              <a:buFontTx/>
              <a:buChar char="-"/>
              <a:tabLst/>
              <a:defRPr/>
            </a:pPr>
            <a:endPar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1000"/>
              </a:lnSpc>
              <a:spcBef>
                <a:spcPts val="0"/>
              </a:spcBef>
              <a:spcAft>
                <a:spcPts val="0"/>
              </a:spcAft>
              <a:buClrTx/>
              <a:buSzTx/>
              <a:buFontTx/>
              <a:buChar char="-"/>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Toma de decisiones</a:t>
            </a:r>
          </a:p>
          <a:p>
            <a:pPr marL="0" marR="0" lvl="0" indent="0" algn="l" defTabSz="914400" rtl="0" eaLnBrk="1" fontAlgn="auto" latinLnBrk="0" hangingPunct="1">
              <a:lnSpc>
                <a:spcPts val="1000"/>
              </a:lnSpc>
              <a:spcBef>
                <a:spcPts val="0"/>
              </a:spcBef>
              <a:spcAft>
                <a:spcPts val="0"/>
              </a:spcAft>
              <a:buClrTx/>
              <a:buSzTx/>
              <a:buFontTx/>
              <a:buChar char="-"/>
              <a:tabLst/>
              <a:defRPr/>
            </a:pPr>
            <a:endPar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1000"/>
              </a:lnSpc>
              <a:spcBef>
                <a:spcPts val="0"/>
              </a:spcBef>
              <a:spcAft>
                <a:spcPts val="0"/>
              </a:spcAft>
              <a:buClrTx/>
              <a:buSzTx/>
              <a:buFontTx/>
              <a:buChar char="-"/>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Análisis y Síntesis de la Información</a:t>
            </a:r>
          </a:p>
          <a:p>
            <a:pPr marL="0" marR="0" lvl="0" indent="0" algn="l" defTabSz="914400" rtl="0" eaLnBrk="1" fontAlgn="auto" latinLnBrk="0" hangingPunct="1">
              <a:lnSpc>
                <a:spcPts val="1000"/>
              </a:lnSpc>
              <a:spcBef>
                <a:spcPts val="0"/>
              </a:spcBef>
              <a:spcAft>
                <a:spcPts val="0"/>
              </a:spcAft>
              <a:buClrTx/>
              <a:buSzTx/>
              <a:buFontTx/>
              <a:buChar char="-"/>
              <a:tabLst/>
              <a:defRPr/>
            </a:pPr>
            <a:endPar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1000"/>
              </a:lnSpc>
              <a:spcBef>
                <a:spcPts val="0"/>
              </a:spcBef>
              <a:spcAft>
                <a:spcPts val="0"/>
              </a:spcAft>
              <a:buClrTx/>
              <a:buSzTx/>
              <a:buFontTx/>
              <a:buChar char="-"/>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Procesos de la información</a:t>
            </a:r>
          </a:p>
          <a:p>
            <a:pPr marL="0" marR="0" lvl="0" indent="0" algn="l" defTabSz="914400" rtl="0" eaLnBrk="1" fontAlgn="auto" latinLnBrk="0" hangingPunct="1">
              <a:lnSpc>
                <a:spcPts val="1000"/>
              </a:lnSpc>
              <a:spcBef>
                <a:spcPts val="0"/>
              </a:spcBef>
              <a:spcAft>
                <a:spcPts val="0"/>
              </a:spcAft>
              <a:buClrTx/>
              <a:buSzTx/>
              <a:buFontTx/>
              <a:buChar char="-"/>
              <a:tabLst/>
              <a:defRPr/>
            </a:pPr>
            <a:endPar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1000"/>
              </a:lnSpc>
              <a:spcBef>
                <a:spcPts val="0"/>
              </a:spcBef>
              <a:spcAft>
                <a:spcPts val="0"/>
              </a:spcAft>
              <a:buClrTx/>
              <a:buSzTx/>
              <a:buFontTx/>
              <a:buChar char="-"/>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Solución de problemas</a:t>
            </a:r>
          </a:p>
          <a:p>
            <a:pPr marL="0" marR="0" lvl="0" indent="0" algn="l" defTabSz="914400" rtl="0" eaLnBrk="1" fontAlgn="auto" latinLnBrk="0" hangingPunct="1">
              <a:lnSpc>
                <a:spcPts val="1000"/>
              </a:lnSpc>
              <a:spcBef>
                <a:spcPts val="0"/>
              </a:spcBef>
              <a:spcAft>
                <a:spcPts val="0"/>
              </a:spcAft>
              <a:buClrTx/>
              <a:buSzTx/>
              <a:buFontTx/>
              <a:buChar char="-"/>
              <a:tabLst/>
              <a:defRPr/>
            </a:pPr>
            <a:endPar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1000"/>
              </a:lnSpc>
              <a:spcBef>
                <a:spcPts val="0"/>
              </a:spcBef>
              <a:spcAft>
                <a:spcPts val="0"/>
              </a:spcAft>
              <a:buClrTx/>
              <a:buSzTx/>
              <a:buFontTx/>
              <a:buChar char="-"/>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Habilidades Digitales</a:t>
            </a: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7178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29208" y="889844"/>
            <a:ext cx="11457992" cy="3754874"/>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8.9.- </a:t>
            </a:r>
            <a:r>
              <a:rPr kumimoji="0" lang="es-MX" sz="14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Toma de decisiones</a:t>
            </a: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(señalar cualquier forma de decisiones en función del análisis):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1.- El programa se aplique al inicio del ciclo escolar realizando un buen encuadre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2.- Que los maestros se integren para homologar los alcance y facilitar nuestra labor y no confundir a los alumnos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3.- Sensibilizar a los alumnos a mejorar la calidad de sus trabajos.</a:t>
            </a:r>
            <a:endPar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HERRAMIENTAS Y EVIDENCIAS: </a:t>
            </a:r>
            <a:endPar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(integrar diferentes tipos de herramientas utilizadas por los profesores y evidencias de aprendizaje, para apoyar los puntos señalados en la estructura de cada actividad):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_tradnl"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Manuscritas: </a:t>
            </a:r>
            <a:r>
              <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(organizadores gráficos, textos en general, dibujos, entre otras):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Digitales: (</a:t>
            </a:r>
            <a:r>
              <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Videos, audios, documentales, software entre otras):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Impresas: (</a:t>
            </a:r>
            <a:r>
              <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Fotocopias, instrucciones, investigaciones, relatos, ,entre otras):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Físicas: </a:t>
            </a:r>
            <a:r>
              <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Fotografía o videos de prototipos, objetos físicos entre otras):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42362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54546"/>
            <a:ext cx="10515600" cy="6022417"/>
          </a:xfrm>
        </p:spPr>
        <p:txBody>
          <a:bodyPr>
            <a:noAutofit/>
          </a:bodyPr>
          <a:lstStyle/>
          <a:p>
            <a:pPr marL="0" lvl="0" indent="0" algn="just">
              <a:spcBef>
                <a:spcPts val="1200"/>
              </a:spcBef>
              <a:buClr>
                <a:srgbClr val="967E96"/>
              </a:buClr>
              <a:buSzPct val="85000"/>
              <a:buNone/>
            </a:pPr>
            <a:endParaRPr lang="es-MX" sz="2000" b="1" u="sng"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ctr">
              <a:lnSpc>
                <a:spcPct val="100000"/>
              </a:lnSpc>
              <a:spcBef>
                <a:spcPts val="0"/>
              </a:spcBef>
              <a:buNone/>
            </a:pPr>
            <a:r>
              <a:rPr lang="es-MX" sz="1400" b="1" dirty="0">
                <a:solidFill>
                  <a:prstClr val="black"/>
                </a:solidFill>
                <a:latin typeface="Arial" panose="020B0604020202020204" pitchFamily="34" charset="0"/>
                <a:cs typeface="Arial" panose="020B0604020202020204" pitchFamily="34" charset="0"/>
              </a:rPr>
              <a:t>Profa: Guadalupe Anaya Aguilar </a:t>
            </a:r>
          </a:p>
          <a:p>
            <a:pPr marL="0" lvl="0" indent="0" algn="ctr">
              <a:lnSpc>
                <a:spcPct val="100000"/>
              </a:lnSpc>
              <a:spcBef>
                <a:spcPts val="0"/>
              </a:spcBef>
              <a:buNone/>
            </a:pPr>
            <a:r>
              <a:rPr lang="es-MX" sz="1400" b="1" dirty="0">
                <a:solidFill>
                  <a:prstClr val="black"/>
                </a:solidFill>
                <a:latin typeface="Arial" panose="020B0604020202020204" pitchFamily="34" charset="0"/>
                <a:cs typeface="Arial" panose="020B0604020202020204" pitchFamily="34" charset="0"/>
              </a:rPr>
              <a:t>Asignatura (  Informática)</a:t>
            </a:r>
            <a:br>
              <a:rPr lang="es-MX" sz="1400" b="1" dirty="0">
                <a:solidFill>
                  <a:prstClr val="black"/>
                </a:solidFill>
                <a:latin typeface="Arial" panose="020B0604020202020204" pitchFamily="34" charset="0"/>
                <a:cs typeface="Arial" panose="020B0604020202020204" pitchFamily="34" charset="0"/>
              </a:rPr>
            </a:br>
            <a:r>
              <a:rPr lang="es-MX" sz="1400" b="1" dirty="0">
                <a:solidFill>
                  <a:prstClr val="black"/>
                </a:solidFill>
                <a:latin typeface="Arial" panose="020B0604020202020204" pitchFamily="34" charset="0"/>
                <a:cs typeface="Arial" panose="020B0604020202020204" pitchFamily="34" charset="0"/>
              </a:rPr>
              <a:t>Una actividad para dar inicio o detonación del proyecto</a:t>
            </a:r>
            <a:endParaRPr lang="es-MX" sz="1400" dirty="0">
              <a:solidFill>
                <a:prstClr val="black"/>
              </a:solidFill>
            </a:endParaRPr>
          </a:p>
          <a:p>
            <a:pPr marL="0" lvl="0" indent="0" algn="just">
              <a:spcBef>
                <a:spcPts val="1200"/>
              </a:spcBef>
              <a:buClr>
                <a:srgbClr val="967E96"/>
              </a:buClr>
              <a:buSzPct val="85000"/>
              <a:buNone/>
            </a:pPr>
            <a:r>
              <a:rPr lang="es-MX" sz="1400" b="1" u="sng" dirty="0">
                <a:solidFill>
                  <a:prstClr val="black"/>
                </a:solidFill>
                <a:latin typeface="Arial" panose="020B0604020202020204" pitchFamily="34" charset="0"/>
                <a:ea typeface="Calibri" panose="020F0502020204030204" pitchFamily="34" charset="0"/>
                <a:cs typeface="Arial" panose="020B0604020202020204" pitchFamily="34" charset="0"/>
              </a:rPr>
              <a:t>8.1.- Nombre de la actividad</a:t>
            </a: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 Sexualidad en el adolescente.</a:t>
            </a:r>
          </a:p>
          <a:p>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Objetivo:</a:t>
            </a:r>
          </a:p>
          <a:p>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Fomentar la lectura del estudiante.</a:t>
            </a:r>
          </a:p>
          <a:p>
            <a:r>
              <a:rPr lang="es-MX" sz="1400" dirty="0">
                <a:latin typeface="Arial" panose="020B0604020202020204" pitchFamily="34" charset="0"/>
                <a:cs typeface="Arial" panose="020B0604020202020204" pitchFamily="34" charset="0"/>
              </a:rPr>
              <a:t>Utilizar la computadora y el internet como una herramienta de trabajo especifica</a:t>
            </a:r>
          </a:p>
          <a:p>
            <a:r>
              <a:rPr lang="es-MX" sz="1400" dirty="0">
                <a:latin typeface="Arial" panose="020B0604020202020204" pitchFamily="34" charset="0"/>
                <a:cs typeface="Arial" panose="020B0604020202020204" pitchFamily="34" charset="0"/>
              </a:rPr>
              <a:t>Investigación clara, oportuna del tema en especifico (sexualidad en el adolescente)</a:t>
            </a:r>
          </a:p>
          <a:p>
            <a:pPr marL="0" lvl="0" indent="0" algn="just">
              <a:spcBef>
                <a:spcPts val="1200"/>
              </a:spcBef>
              <a:buClr>
                <a:srgbClr val="967E96"/>
              </a:buClr>
              <a:buSzPct val="85000"/>
              <a:buNone/>
            </a:pP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Grado: </a:t>
            </a: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 4to.                 </a:t>
            </a: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Grupos: 4010 y 4020</a:t>
            </a:r>
            <a:endParaRPr lang="es-MX"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Fecha en que se llevará a cabo la actividad</a:t>
            </a: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  13 de mayo de 2019</a:t>
            </a:r>
          </a:p>
          <a:p>
            <a:pPr marL="0" lvl="0" indent="0" algn="just">
              <a:spcBef>
                <a:spcPts val="1200"/>
              </a:spcBef>
              <a:buClr>
                <a:srgbClr val="967E96"/>
              </a:buClr>
              <a:buSzPct val="85000"/>
              <a:buNone/>
            </a:pPr>
            <a:r>
              <a:rPr lang="es-MX" sz="1400" b="1" u="sng" dirty="0">
                <a:solidFill>
                  <a:prstClr val="black"/>
                </a:solidFill>
                <a:latin typeface="Arial" panose="020B0604020202020204" pitchFamily="34" charset="0"/>
                <a:ea typeface="Calibri" panose="020F0502020204030204" pitchFamily="34" charset="0"/>
                <a:cs typeface="Arial" panose="020B0604020202020204" pitchFamily="34" charset="0"/>
              </a:rPr>
              <a:t>8.2.- Asignaturas participantes</a:t>
            </a: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 Todas</a:t>
            </a:r>
          </a:p>
          <a:p>
            <a:pPr marL="0" lvl="0" indent="0" algn="just">
              <a:spcBef>
                <a:spcPts val="1200"/>
              </a:spcBef>
              <a:buClr>
                <a:srgbClr val="967E96"/>
              </a:buClr>
              <a:buSzPct val="85000"/>
              <a:buNone/>
            </a:pP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Temas o conceptos: </a:t>
            </a:r>
            <a:endParaRPr lang="es-MX"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spcBef>
                <a:spcPts val="1200"/>
              </a:spcBef>
              <a:buClr>
                <a:srgbClr val="967E96"/>
              </a:buClr>
              <a:buSzPct val="85000"/>
            </a:pP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Embarazos no deseados </a:t>
            </a:r>
          </a:p>
          <a:p>
            <a:pPr algn="just">
              <a:spcBef>
                <a:spcPts val="1200"/>
              </a:spcBef>
              <a:buClr>
                <a:srgbClr val="967E96"/>
              </a:buClr>
              <a:buSzPct val="85000"/>
            </a:pP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Métodos anticonceptivos..</a:t>
            </a:r>
          </a:p>
          <a:p>
            <a:pPr algn="just">
              <a:spcBef>
                <a:spcPts val="1200"/>
              </a:spcBef>
              <a:buClr>
                <a:srgbClr val="967E96"/>
              </a:buClr>
              <a:buSzPct val="85000"/>
            </a:pP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Tipos de abortos</a:t>
            </a:r>
          </a:p>
          <a:p>
            <a:pPr algn="just">
              <a:spcBef>
                <a:spcPts val="1200"/>
              </a:spcBef>
              <a:buClr>
                <a:srgbClr val="967E96"/>
              </a:buClr>
              <a:buSzPct val="85000"/>
            </a:pP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Estadísticas de embarazos entre adolescentes en toda la Republica Mexicana</a:t>
            </a:r>
          </a:p>
          <a:p>
            <a:pPr algn="just">
              <a:spcBef>
                <a:spcPts val="1200"/>
              </a:spcBef>
              <a:buClr>
                <a:srgbClr val="967E96"/>
              </a:buClr>
              <a:buSzPct val="85000"/>
            </a:pP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ETS / ITS</a:t>
            </a:r>
          </a:p>
          <a:p>
            <a:pPr algn="just">
              <a:spcBef>
                <a:spcPts val="1200"/>
              </a:spcBef>
              <a:buClr>
                <a:srgbClr val="967E96"/>
              </a:buClr>
              <a:buSzPct val="85000"/>
            </a:pP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indent="0" algn="just">
              <a:spcBef>
                <a:spcPts val="1200"/>
              </a:spcBef>
              <a:buClr>
                <a:srgbClr val="967E96"/>
              </a:buClr>
              <a:buSzPct val="85000"/>
              <a:buNone/>
            </a:pP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89588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32602" y="184750"/>
            <a:ext cx="10998558" cy="5878532"/>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0"/>
              </a:spcAft>
              <a:buClr>
                <a:srgbClr val="967E96"/>
              </a:buClr>
              <a:buSzPct val="85000"/>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Fuentes de apoyo: </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http://Medineplus.gov </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http://sexoysalud.consumer.es/etapas-de-la-vida/en-la-adolescencia</a:t>
            </a:r>
          </a:p>
          <a:p>
            <a:pPr marL="0" marR="0" lvl="0" indent="0" algn="just" defTabSz="914400" rtl="0" eaLnBrk="1" fontAlgn="auto" latinLnBrk="0" hangingPunct="1">
              <a:lnSpc>
                <a:spcPct val="100000"/>
              </a:lnSpc>
              <a:spcBef>
                <a:spcPts val="1200"/>
              </a:spcBef>
              <a:spcAft>
                <a:spcPts val="0"/>
              </a:spcAft>
              <a:buClr>
                <a:srgbClr val="967E96"/>
              </a:buClr>
              <a:buSzPct val="85000"/>
              <a:buFontTx/>
              <a:buNone/>
              <a:tabLst/>
              <a:defRPr/>
            </a:pP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8.3.- Justificación de la actividad</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Fomento a la lectura</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Toma de conciencia de la sexualidad temprana en el adolescente</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Consecuencias de la sexualidad (embarazos no deseados, </a:t>
            </a:r>
            <a:r>
              <a:rPr kumimoji="0" lang="es-MX" sz="1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Ets</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Its</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00000"/>
              </a:lnSpc>
              <a:spcBef>
                <a:spcPts val="1200"/>
              </a:spcBef>
              <a:spcAft>
                <a:spcPts val="0"/>
              </a:spcAft>
              <a:buClr>
                <a:srgbClr val="967E96"/>
              </a:buClr>
              <a:buSzPct val="85000"/>
              <a:buFontTx/>
              <a:buNone/>
              <a:tabLst/>
              <a:defRPr/>
            </a:pP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8.4.- Descripción de Apertura de la actividad</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Presentación de la profesora acerca del tema, el desarrollo y las conclusiones del tema seleccionado</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Platica de los algunos alumnos de sus experiencias de la investigación  del tema</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 CORRAS, CAMINA)</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endPar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8.5.- </a:t>
            </a: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desarrollo de la actividad</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(pasos  y organización del grupo. Incluir materiales, herramientas y evidencias de aprendizaje):</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Asignación de equipos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Investigación del tema</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Formular las preguntas del tema</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Entrevistas (adolescentes, adultos y doctores)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Como evidencia REVISTA INFORMATIVA DEL TEMA</a:t>
            </a:r>
          </a:p>
        </p:txBody>
      </p:sp>
    </p:spTree>
    <p:extLst>
      <p:ext uri="{BB962C8B-B14F-4D97-AF65-F5344CB8AC3E}">
        <p14:creationId xmlns:p14="http://schemas.microsoft.com/office/powerpoint/2010/main" val="4020394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6898BFB-2455-4148-A04E-85D3673D9A37}"/>
              </a:ext>
            </a:extLst>
          </p:cNvPr>
          <p:cNvSpPr/>
          <p:nvPr/>
        </p:nvSpPr>
        <p:spPr>
          <a:xfrm>
            <a:off x="454531" y="333137"/>
            <a:ext cx="10906538" cy="5478423"/>
          </a:xfrm>
          <a:prstGeom prst="rect">
            <a:avLst/>
          </a:prstGeom>
        </p:spPr>
        <p:txBody>
          <a:bodyPr wrap="square">
            <a:spAutoFit/>
          </a:bodyPr>
          <a:lstStyle/>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8.6.- </a:t>
            </a: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cierre de la actividad</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Presentación de la revista</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Explicación breve de la experiencia adquirida con la investigación.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Agradecimiento a los presentes.</a:t>
            </a:r>
            <a:endPar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8.7.- </a:t>
            </a: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 lo que se hará con los resultados de la actividad</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Fomentar mas trabajos de conectividad con las demás materias.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Prestar atención a los educandos en sus problemas.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8.8.- </a:t>
            </a: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Análisis</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Logros alcanzados: Toma de conciencia de los alumnos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Aspectos a mejorar): Mayor compromiso de TODOS los involucrados (Maestros y alumnos)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8.9.- </a:t>
            </a: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Toma de decisiones</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Involucrar a los padres, alumnos y maestros ( trinomio perfecto)ben este tipo de actividades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HERRAMIENTAS Y EVIDENCIAS: </a:t>
            </a: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Diferentes revistas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Diferentes equipos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Manuscritas: </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Revistas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Digitales: </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Documentales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Impresas:</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Cuestionarios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Físicas: </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Fotografías, revista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26767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54546"/>
            <a:ext cx="10515600" cy="6022417"/>
          </a:xfrm>
        </p:spPr>
        <p:txBody>
          <a:bodyPr>
            <a:noAutofit/>
          </a:bodyPr>
          <a:lstStyle/>
          <a:p>
            <a:pPr marL="0" lvl="0" indent="0" algn="just">
              <a:spcBef>
                <a:spcPts val="1200"/>
              </a:spcBef>
              <a:buClr>
                <a:srgbClr val="967E96"/>
              </a:buClr>
              <a:buSzPct val="85000"/>
              <a:buNone/>
            </a:pPr>
            <a:endParaRPr lang="es-MX" sz="2000" b="1" u="sng"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ctr">
              <a:lnSpc>
                <a:spcPct val="100000"/>
              </a:lnSpc>
              <a:spcBef>
                <a:spcPts val="0"/>
              </a:spcBef>
              <a:buNone/>
            </a:pPr>
            <a:r>
              <a:rPr lang="es-MX" sz="1400" b="1" dirty="0">
                <a:solidFill>
                  <a:prstClr val="black"/>
                </a:solidFill>
                <a:latin typeface="Arial" panose="020B0604020202020204" pitchFamily="34" charset="0"/>
                <a:cs typeface="Arial" panose="020B0604020202020204" pitchFamily="34" charset="0"/>
              </a:rPr>
              <a:t>Profa: Guadalupe Anaya Aguilar </a:t>
            </a:r>
          </a:p>
          <a:p>
            <a:pPr marL="0" lvl="0" indent="0" algn="ctr">
              <a:lnSpc>
                <a:spcPct val="100000"/>
              </a:lnSpc>
              <a:spcBef>
                <a:spcPts val="0"/>
              </a:spcBef>
              <a:buNone/>
            </a:pPr>
            <a:r>
              <a:rPr lang="es-MX" sz="1400" b="1" dirty="0">
                <a:solidFill>
                  <a:prstClr val="black"/>
                </a:solidFill>
                <a:latin typeface="Arial" panose="020B0604020202020204" pitchFamily="34" charset="0"/>
                <a:cs typeface="Arial" panose="020B0604020202020204" pitchFamily="34" charset="0"/>
              </a:rPr>
              <a:t>Asignatura (  Informática)</a:t>
            </a:r>
            <a:br>
              <a:rPr lang="es-MX" sz="1400" b="1" dirty="0">
                <a:solidFill>
                  <a:prstClr val="black"/>
                </a:solidFill>
                <a:latin typeface="Arial" panose="020B0604020202020204" pitchFamily="34" charset="0"/>
                <a:cs typeface="Arial" panose="020B0604020202020204" pitchFamily="34" charset="0"/>
              </a:rPr>
            </a:br>
            <a:r>
              <a:rPr lang="es-MX" sz="1400" b="1" dirty="0">
                <a:solidFill>
                  <a:prstClr val="black"/>
                </a:solidFill>
                <a:latin typeface="Arial" panose="020B0604020202020204" pitchFamily="34" charset="0"/>
                <a:cs typeface="Arial" panose="020B0604020202020204" pitchFamily="34" charset="0"/>
              </a:rPr>
              <a:t>Una actividad para dar inicio o detonación del proyecto</a:t>
            </a:r>
            <a:endParaRPr lang="es-MX" sz="1400" dirty="0">
              <a:solidFill>
                <a:prstClr val="black"/>
              </a:solidFill>
            </a:endParaRPr>
          </a:p>
          <a:p>
            <a:pPr marL="0" lvl="0" indent="0" algn="just">
              <a:spcBef>
                <a:spcPts val="1200"/>
              </a:spcBef>
              <a:buClr>
                <a:srgbClr val="967E96"/>
              </a:buClr>
              <a:buSzPct val="85000"/>
              <a:buNone/>
            </a:pPr>
            <a:r>
              <a:rPr lang="es-MX" sz="1400" b="1" u="sng" dirty="0">
                <a:solidFill>
                  <a:prstClr val="black"/>
                </a:solidFill>
                <a:latin typeface="Arial" panose="020B0604020202020204" pitchFamily="34" charset="0"/>
                <a:ea typeface="Calibri" panose="020F0502020204030204" pitchFamily="34" charset="0"/>
                <a:cs typeface="Arial" panose="020B0604020202020204" pitchFamily="34" charset="0"/>
              </a:rPr>
              <a:t>9.1.- Nombre de la actividad</a:t>
            </a: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 Sexualidad en el adolescente.</a:t>
            </a:r>
          </a:p>
          <a:p>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Objetivo:</a:t>
            </a:r>
          </a:p>
          <a:p>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Fomentar la lectura del estudiante.</a:t>
            </a:r>
          </a:p>
          <a:p>
            <a:r>
              <a:rPr lang="es-MX" sz="1400" dirty="0">
                <a:latin typeface="Arial" panose="020B0604020202020204" pitchFamily="34" charset="0"/>
                <a:cs typeface="Arial" panose="020B0604020202020204" pitchFamily="34" charset="0"/>
              </a:rPr>
              <a:t>Utilizar la computadora y el internet como una herramienta de trabajo especifica</a:t>
            </a:r>
          </a:p>
          <a:p>
            <a:r>
              <a:rPr lang="es-MX" sz="1400" dirty="0">
                <a:latin typeface="Arial" panose="020B0604020202020204" pitchFamily="34" charset="0"/>
                <a:cs typeface="Arial" panose="020B0604020202020204" pitchFamily="34" charset="0"/>
              </a:rPr>
              <a:t>Investigación clara, oportuna del tema en especifico (sexualidad en el adolescente)</a:t>
            </a:r>
          </a:p>
          <a:p>
            <a:pPr marL="0" lvl="0" indent="0" algn="just">
              <a:spcBef>
                <a:spcPts val="1200"/>
              </a:spcBef>
              <a:buClr>
                <a:srgbClr val="967E96"/>
              </a:buClr>
              <a:buSzPct val="85000"/>
              <a:buNone/>
            </a:pP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Grado: </a:t>
            </a: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 4to.                 </a:t>
            </a: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Grupos: 4010 y 4020</a:t>
            </a:r>
            <a:endParaRPr lang="es-MX"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Fecha en que se llevará a cabo la actividad</a:t>
            </a: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  13 de mayo de 2019</a:t>
            </a:r>
          </a:p>
          <a:p>
            <a:pPr marL="0" lvl="0" indent="0" algn="just">
              <a:spcBef>
                <a:spcPts val="1200"/>
              </a:spcBef>
              <a:buClr>
                <a:srgbClr val="967E96"/>
              </a:buClr>
              <a:buSzPct val="85000"/>
              <a:buNone/>
            </a:pPr>
            <a:r>
              <a:rPr lang="es-MX" sz="1400" b="1" u="sng" dirty="0">
                <a:solidFill>
                  <a:prstClr val="black"/>
                </a:solidFill>
                <a:latin typeface="Arial" panose="020B0604020202020204" pitchFamily="34" charset="0"/>
                <a:ea typeface="Calibri" panose="020F0502020204030204" pitchFamily="34" charset="0"/>
                <a:cs typeface="Arial" panose="020B0604020202020204" pitchFamily="34" charset="0"/>
              </a:rPr>
              <a:t>9.2.- Asignaturas participantes</a:t>
            </a: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 Todas</a:t>
            </a:r>
          </a:p>
          <a:p>
            <a:pPr marL="0" lvl="0" indent="0" algn="just">
              <a:spcBef>
                <a:spcPts val="1200"/>
              </a:spcBef>
              <a:buClr>
                <a:srgbClr val="967E96"/>
              </a:buClr>
              <a:buSzPct val="85000"/>
              <a:buNone/>
            </a:pP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Temas o conceptos: </a:t>
            </a:r>
            <a:endParaRPr lang="es-MX"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spcBef>
                <a:spcPts val="1200"/>
              </a:spcBef>
              <a:buClr>
                <a:srgbClr val="967E96"/>
              </a:buClr>
              <a:buSzPct val="85000"/>
            </a:pP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Embarazos no deseados </a:t>
            </a:r>
          </a:p>
          <a:p>
            <a:pPr algn="just">
              <a:spcBef>
                <a:spcPts val="1200"/>
              </a:spcBef>
              <a:buClr>
                <a:srgbClr val="967E96"/>
              </a:buClr>
              <a:buSzPct val="85000"/>
            </a:pP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Métodos anticonceptivos..</a:t>
            </a:r>
          </a:p>
          <a:p>
            <a:pPr algn="just">
              <a:spcBef>
                <a:spcPts val="1200"/>
              </a:spcBef>
              <a:buClr>
                <a:srgbClr val="967E96"/>
              </a:buClr>
              <a:buSzPct val="85000"/>
            </a:pP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Tipos de abortos</a:t>
            </a:r>
          </a:p>
          <a:p>
            <a:pPr algn="just">
              <a:spcBef>
                <a:spcPts val="1200"/>
              </a:spcBef>
              <a:buClr>
                <a:srgbClr val="967E96"/>
              </a:buClr>
              <a:buSzPct val="85000"/>
            </a:pP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Estadísticas de embarazos entre adolescentes en toda la Republica Mexicana</a:t>
            </a:r>
          </a:p>
          <a:p>
            <a:pPr algn="just">
              <a:spcBef>
                <a:spcPts val="1200"/>
              </a:spcBef>
              <a:buClr>
                <a:srgbClr val="967E96"/>
              </a:buClr>
              <a:buSzPct val="85000"/>
            </a:pP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ETS / ITS</a:t>
            </a:r>
          </a:p>
          <a:p>
            <a:pPr algn="just">
              <a:spcBef>
                <a:spcPts val="1200"/>
              </a:spcBef>
              <a:buClr>
                <a:srgbClr val="967E96"/>
              </a:buClr>
              <a:buSzPct val="85000"/>
            </a:pP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indent="0" algn="just">
              <a:spcBef>
                <a:spcPts val="1200"/>
              </a:spcBef>
              <a:buClr>
                <a:srgbClr val="967E96"/>
              </a:buClr>
              <a:buSzPct val="85000"/>
              <a:buNone/>
            </a:pP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39692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latin typeface="Arial" panose="020B0604020202020204" pitchFamily="34" charset="0"/>
                <a:cs typeface="Arial" panose="020B0604020202020204" pitchFamily="34" charset="0"/>
              </a:rPr>
              <a:t>Ciclo escolar: 2018-2019</a:t>
            </a:r>
            <a:endParaRPr lang="es-MX"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p:txBody>
          <a:bodyPr/>
          <a:lstStyle/>
          <a:p>
            <a:endParaRPr lang="es-MX" dirty="0" smtClean="0"/>
          </a:p>
          <a:p>
            <a:endParaRPr lang="es-MX" dirty="0"/>
          </a:p>
        </p:txBody>
      </p:sp>
      <p:sp>
        <p:nvSpPr>
          <p:cNvPr id="4" name="Rectángulo 3"/>
          <p:cNvSpPr/>
          <p:nvPr/>
        </p:nvSpPr>
        <p:spPr>
          <a:xfrm>
            <a:off x="498764" y="2143007"/>
            <a:ext cx="10834254" cy="1611723"/>
          </a:xfrm>
          <a:prstGeom prst="rect">
            <a:avLst/>
          </a:prstGeom>
        </p:spPr>
        <p:txBody>
          <a:bodyPr wrap="square">
            <a:spAutoFit/>
          </a:bodyPr>
          <a:lstStyle/>
          <a:p>
            <a:pPr lvl="0" algn="ctr" defTabSz="914400">
              <a:lnSpc>
                <a:spcPct val="120000"/>
              </a:lnSpc>
              <a:spcBef>
                <a:spcPts val="1000"/>
              </a:spcBef>
              <a:buClr>
                <a:srgbClr val="B71E42"/>
              </a:buClr>
              <a:buSzPct val="100000"/>
            </a:pPr>
            <a:r>
              <a:rPr lang="es-MX" sz="2600" dirty="0">
                <a:solidFill>
                  <a:prstClr val="black"/>
                </a:solidFill>
                <a:latin typeface="Arial" panose="020B0604020202020204" pitchFamily="34" charset="0"/>
                <a:cs typeface="Arial" panose="020B0604020202020204" pitchFamily="34" charset="0"/>
              </a:rPr>
              <a:t>Fecha de Inicio: </a:t>
            </a:r>
            <a:r>
              <a:rPr lang="es-MX" sz="2600" dirty="0" smtClean="0">
                <a:solidFill>
                  <a:prstClr val="black"/>
                </a:solidFill>
                <a:latin typeface="Arial" panose="020B0604020202020204" pitchFamily="34" charset="0"/>
                <a:cs typeface="Arial" panose="020B0604020202020204" pitchFamily="34" charset="0"/>
              </a:rPr>
              <a:t> Lunes 13 </a:t>
            </a:r>
            <a:r>
              <a:rPr lang="es-MX" sz="2600" dirty="0">
                <a:solidFill>
                  <a:prstClr val="black"/>
                </a:solidFill>
                <a:latin typeface="Arial" panose="020B0604020202020204" pitchFamily="34" charset="0"/>
                <a:cs typeface="Arial" panose="020B0604020202020204" pitchFamily="34" charset="0"/>
              </a:rPr>
              <a:t>de Agosto de 2018. </a:t>
            </a:r>
            <a:endParaRPr lang="es-MX" sz="2600" dirty="0" smtClean="0">
              <a:solidFill>
                <a:prstClr val="black"/>
              </a:solidFill>
              <a:latin typeface="Arial" panose="020B0604020202020204" pitchFamily="34" charset="0"/>
              <a:cs typeface="Arial" panose="020B0604020202020204" pitchFamily="34" charset="0"/>
            </a:endParaRPr>
          </a:p>
          <a:p>
            <a:pPr lvl="0" algn="ctr" defTabSz="914400">
              <a:lnSpc>
                <a:spcPct val="120000"/>
              </a:lnSpc>
              <a:spcBef>
                <a:spcPts val="1000"/>
              </a:spcBef>
              <a:buClr>
                <a:srgbClr val="B71E42"/>
              </a:buClr>
              <a:buSzPct val="100000"/>
            </a:pPr>
            <a:r>
              <a:rPr lang="es-MX" sz="2600" dirty="0" smtClean="0">
                <a:solidFill>
                  <a:prstClr val="black"/>
                </a:solidFill>
                <a:latin typeface="Arial" panose="020B0604020202020204" pitchFamily="34" charset="0"/>
                <a:cs typeface="Arial" panose="020B0604020202020204" pitchFamily="34" charset="0"/>
              </a:rPr>
              <a:t> </a:t>
            </a:r>
            <a:r>
              <a:rPr lang="es-MX" sz="2600" dirty="0">
                <a:solidFill>
                  <a:prstClr val="black"/>
                </a:solidFill>
                <a:latin typeface="Arial" panose="020B0604020202020204" pitchFamily="34" charset="0"/>
                <a:cs typeface="Arial" panose="020B0604020202020204" pitchFamily="34" charset="0"/>
              </a:rPr>
              <a:t>Fecha de termino:  </a:t>
            </a:r>
            <a:r>
              <a:rPr lang="es-MX" sz="2600" dirty="0" smtClean="0">
                <a:solidFill>
                  <a:prstClr val="black"/>
                </a:solidFill>
                <a:latin typeface="Arial" panose="020B0604020202020204" pitchFamily="34" charset="0"/>
                <a:cs typeface="Arial" panose="020B0604020202020204" pitchFamily="34" charset="0"/>
              </a:rPr>
              <a:t>Lunes 13 </a:t>
            </a:r>
            <a:r>
              <a:rPr lang="es-MX" sz="2600" dirty="0">
                <a:solidFill>
                  <a:prstClr val="black"/>
                </a:solidFill>
                <a:latin typeface="Arial" panose="020B0604020202020204" pitchFamily="34" charset="0"/>
                <a:cs typeface="Arial" panose="020B0604020202020204" pitchFamily="34" charset="0"/>
              </a:rPr>
              <a:t>de Mayo de 2019 </a:t>
            </a:r>
          </a:p>
          <a:p>
            <a:pPr lvl="0" defTabSz="914400">
              <a:lnSpc>
                <a:spcPct val="90000"/>
              </a:lnSpc>
              <a:spcBef>
                <a:spcPts val="1200"/>
              </a:spcBef>
              <a:buClr>
                <a:srgbClr val="967E96"/>
              </a:buClr>
              <a:buSzPct val="85000"/>
            </a:pPr>
            <a:endParaRPr lang="es-MX" sz="2000" b="1" dirty="0">
              <a:solidFill>
                <a:srgbClr val="967E96">
                  <a:lumMod val="75000"/>
                </a:srgbClr>
              </a:solidFill>
            </a:endParaRPr>
          </a:p>
        </p:txBody>
      </p:sp>
    </p:spTree>
    <p:extLst>
      <p:ext uri="{BB962C8B-B14F-4D97-AF65-F5344CB8AC3E}">
        <p14:creationId xmlns:p14="http://schemas.microsoft.com/office/powerpoint/2010/main" val="3271156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32602" y="184750"/>
            <a:ext cx="10998558" cy="5878532"/>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0"/>
              </a:spcAft>
              <a:buClr>
                <a:srgbClr val="967E96"/>
              </a:buClr>
              <a:buSzPct val="85000"/>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Fuentes de apoyo: </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http://Medineplus.gov </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http://sexoysalud.consumer.es/etapas-de-la-vida/en-la-adolescencia</a:t>
            </a:r>
          </a:p>
          <a:p>
            <a:pPr marL="0" marR="0" lvl="0" indent="0" algn="just" defTabSz="914400" rtl="0" eaLnBrk="1" fontAlgn="auto" latinLnBrk="0" hangingPunct="1">
              <a:lnSpc>
                <a:spcPct val="100000"/>
              </a:lnSpc>
              <a:spcBef>
                <a:spcPts val="1200"/>
              </a:spcBef>
              <a:spcAft>
                <a:spcPts val="0"/>
              </a:spcAft>
              <a:buClr>
                <a:srgbClr val="967E96"/>
              </a:buClr>
              <a:buSzPct val="85000"/>
              <a:buFontTx/>
              <a:buNone/>
              <a:tabLst/>
              <a:defRPr/>
            </a:pP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9.3.- Justificación de la actividad</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Fomento a la lectura</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Toma de conciencia de la sexualidad temprana en el adolescente</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Consecuencias de la sexualidad (embarazos no deseados, </a:t>
            </a:r>
            <a:r>
              <a:rPr kumimoji="0" lang="es-MX" sz="1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Ets</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Its</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00000"/>
              </a:lnSpc>
              <a:spcBef>
                <a:spcPts val="1200"/>
              </a:spcBef>
              <a:spcAft>
                <a:spcPts val="0"/>
              </a:spcAft>
              <a:buClr>
                <a:srgbClr val="967E96"/>
              </a:buClr>
              <a:buSzPct val="85000"/>
              <a:buFontTx/>
              <a:buNone/>
              <a:tabLst/>
              <a:defRPr/>
            </a:pP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9.4.- Descripción de Apertura de la actividad</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Presentación de la profesora acerca del tema, el desarrollo y las conclusiones del tema seleccionado</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Platica de los algunos alumnos de sus experiencias de la investigación  del tema</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 CORRAS, CAMINA)</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endPar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9.5.- </a:t>
            </a: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desarrollo de la actividad</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(pasos  y organización del grupo. Incluir materiales, herramientas y evidencias de aprendizaje):</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Asignación de equipos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Investigación del tema</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Formular las preguntas del tema</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Entrevistas (adolescentes, adultos y doctores)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Como evidencia REVISTA INFORMATIVA DEL TEMA</a:t>
            </a:r>
          </a:p>
        </p:txBody>
      </p:sp>
    </p:spTree>
    <p:extLst>
      <p:ext uri="{BB962C8B-B14F-4D97-AF65-F5344CB8AC3E}">
        <p14:creationId xmlns:p14="http://schemas.microsoft.com/office/powerpoint/2010/main" val="3467037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6898BFB-2455-4148-A04E-85D3673D9A37}"/>
              </a:ext>
            </a:extLst>
          </p:cNvPr>
          <p:cNvSpPr/>
          <p:nvPr/>
        </p:nvSpPr>
        <p:spPr>
          <a:xfrm>
            <a:off x="454531" y="333137"/>
            <a:ext cx="10906538" cy="5539978"/>
          </a:xfrm>
          <a:prstGeom prst="rect">
            <a:avLst/>
          </a:prstGeom>
        </p:spPr>
        <p:txBody>
          <a:bodyPr wrap="square">
            <a:spAutoFit/>
          </a:bodyPr>
          <a:lstStyle/>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9.6.- </a:t>
            </a: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cierre de la actividad</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Presentación de la revista</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Explicación breve de la experiencia adquirida con la investigación.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Agradecimiento a los presentes.</a:t>
            </a:r>
            <a:endPar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9.7.- </a:t>
            </a: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 lo que se hará con los resultados de la actividad</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Fomentar mas trabajos de conectividad con las demás materias.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Prestar atención a los educandos en sus problemas.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9.8.- </a:t>
            </a: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Análisis</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Logros alcanzados: Toma de conciencia de los alumnos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Aspectos a mejorar): Mayor compromiso de TODOS los involucrados (Maestros y alumnos)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9.9.- </a:t>
            </a: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Toma de decisiones</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Involucrar a los padres, alumnos y maestros ( trinomio perfecto)ben este tipo de actividades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HERRAMIENTAS Y EVIDENCIAS: </a:t>
            </a: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Diferentes revistas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Diferentes equipos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Manuscritas: </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Revistas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Digitales: </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Documentales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Impresas:</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Cuestionarios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Físicas: </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Fotografías, revista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8315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2400" dirty="0">
                <a:latin typeface="Arial" panose="020B0604020202020204" pitchFamily="34" charset="0"/>
                <a:cs typeface="Arial" panose="020B0604020202020204" pitchFamily="34" charset="0"/>
              </a:rPr>
              <a:t>Objetivo del proyecto de conexiones de tu asignatura:</a:t>
            </a:r>
          </a:p>
        </p:txBody>
      </p:sp>
      <p:sp>
        <p:nvSpPr>
          <p:cNvPr id="3" name="Marcador de contenido 2"/>
          <p:cNvSpPr>
            <a:spLocks noGrp="1"/>
          </p:cNvSpPr>
          <p:nvPr>
            <p:ph idx="1"/>
          </p:nvPr>
        </p:nvSpPr>
        <p:spPr>
          <a:xfrm>
            <a:off x="838200" y="1825625"/>
            <a:ext cx="10515600" cy="2344593"/>
          </a:xfrm>
        </p:spPr>
        <p:txBody>
          <a:bodyPr>
            <a:normAutofit/>
          </a:bodyPr>
          <a:lstStyle/>
          <a:p>
            <a:endParaRPr lang="es-MX" sz="16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Fomentar la lectura entre los adolescentes, con temas de su interés.</a:t>
            </a:r>
          </a:p>
          <a:p>
            <a:r>
              <a:rPr lang="es-MX" sz="1400" dirty="0">
                <a:latin typeface="Arial" panose="020B0604020202020204" pitchFamily="34" charset="0"/>
                <a:cs typeface="Arial" panose="020B0604020202020204" pitchFamily="34" charset="0"/>
              </a:rPr>
              <a:t>Manejar los conocimientos biológicos, psicológicos y de relaciones interpersonales y sociales relacionados con la sexualidad en el adolescente </a:t>
            </a:r>
          </a:p>
          <a:p>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895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54546"/>
            <a:ext cx="10515600" cy="6022417"/>
          </a:xfrm>
        </p:spPr>
        <p:txBody>
          <a:bodyPr>
            <a:noAutofit/>
          </a:bodyPr>
          <a:lstStyle/>
          <a:p>
            <a:pPr marL="0" lvl="0" indent="0" algn="just">
              <a:spcBef>
                <a:spcPts val="1200"/>
              </a:spcBef>
              <a:buClr>
                <a:srgbClr val="967E96"/>
              </a:buClr>
              <a:buSzPct val="85000"/>
              <a:buNone/>
            </a:pPr>
            <a:endParaRPr lang="es-MX" sz="2000" b="1" u="sng"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ctr">
              <a:lnSpc>
                <a:spcPct val="100000"/>
              </a:lnSpc>
              <a:spcBef>
                <a:spcPts val="0"/>
              </a:spcBef>
              <a:buNone/>
            </a:pPr>
            <a:r>
              <a:rPr lang="es-MX" sz="1400" b="1" dirty="0">
                <a:solidFill>
                  <a:prstClr val="black"/>
                </a:solidFill>
                <a:latin typeface="Arial" panose="020B0604020202020204" pitchFamily="34" charset="0"/>
                <a:cs typeface="Arial" panose="020B0604020202020204" pitchFamily="34" charset="0"/>
              </a:rPr>
              <a:t>Profa: Guadalupe Anaya Aguilar </a:t>
            </a:r>
          </a:p>
          <a:p>
            <a:pPr marL="0" lvl="0" indent="0" algn="ctr">
              <a:lnSpc>
                <a:spcPct val="100000"/>
              </a:lnSpc>
              <a:spcBef>
                <a:spcPts val="0"/>
              </a:spcBef>
              <a:buNone/>
            </a:pPr>
            <a:r>
              <a:rPr lang="es-MX" sz="1400" b="1" dirty="0">
                <a:solidFill>
                  <a:prstClr val="black"/>
                </a:solidFill>
                <a:latin typeface="Arial" panose="020B0604020202020204" pitchFamily="34" charset="0"/>
                <a:cs typeface="Arial" panose="020B0604020202020204" pitchFamily="34" charset="0"/>
              </a:rPr>
              <a:t>Asignatura (  Informática)</a:t>
            </a:r>
            <a:br>
              <a:rPr lang="es-MX" sz="1400" b="1" dirty="0">
                <a:solidFill>
                  <a:prstClr val="black"/>
                </a:solidFill>
                <a:latin typeface="Arial" panose="020B0604020202020204" pitchFamily="34" charset="0"/>
                <a:cs typeface="Arial" panose="020B0604020202020204" pitchFamily="34" charset="0"/>
              </a:rPr>
            </a:br>
            <a:r>
              <a:rPr lang="es-MX" sz="1400" b="1" dirty="0">
                <a:solidFill>
                  <a:prstClr val="black"/>
                </a:solidFill>
                <a:latin typeface="Arial" panose="020B0604020202020204" pitchFamily="34" charset="0"/>
                <a:cs typeface="Arial" panose="020B0604020202020204" pitchFamily="34" charset="0"/>
              </a:rPr>
              <a:t>Una actividad para dar inicio o detonación del proyecto</a:t>
            </a:r>
            <a:endParaRPr lang="es-MX" sz="1400" dirty="0">
              <a:solidFill>
                <a:prstClr val="black"/>
              </a:solidFill>
            </a:endParaRPr>
          </a:p>
          <a:p>
            <a:pPr marL="0" lvl="0" indent="0" algn="just">
              <a:spcBef>
                <a:spcPts val="1200"/>
              </a:spcBef>
              <a:buClr>
                <a:srgbClr val="967E96"/>
              </a:buClr>
              <a:buSzPct val="85000"/>
              <a:buNone/>
            </a:pPr>
            <a:r>
              <a:rPr lang="es-MX" sz="1400" b="1" u="sng" dirty="0">
                <a:solidFill>
                  <a:prstClr val="black"/>
                </a:solidFill>
                <a:latin typeface="Arial" panose="020B0604020202020204" pitchFamily="34" charset="0"/>
                <a:ea typeface="Calibri" panose="020F0502020204030204" pitchFamily="34" charset="0"/>
                <a:cs typeface="Arial" panose="020B0604020202020204" pitchFamily="34" charset="0"/>
              </a:rPr>
              <a:t>10.1.- Nombre de la actividad</a:t>
            </a: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 Sexualidad en el adolescente.</a:t>
            </a:r>
          </a:p>
          <a:p>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Objetivo:</a:t>
            </a:r>
          </a:p>
          <a:p>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Fomentar la lectura del estudiante.</a:t>
            </a:r>
          </a:p>
          <a:p>
            <a:r>
              <a:rPr lang="es-MX" sz="1400" dirty="0">
                <a:latin typeface="Arial" panose="020B0604020202020204" pitchFamily="34" charset="0"/>
                <a:cs typeface="Arial" panose="020B0604020202020204" pitchFamily="34" charset="0"/>
              </a:rPr>
              <a:t>Utilizar la computadora y el internet como una herramienta de trabajo especifica</a:t>
            </a:r>
          </a:p>
          <a:p>
            <a:r>
              <a:rPr lang="es-MX" sz="1400" dirty="0">
                <a:latin typeface="Arial" panose="020B0604020202020204" pitchFamily="34" charset="0"/>
                <a:cs typeface="Arial" panose="020B0604020202020204" pitchFamily="34" charset="0"/>
              </a:rPr>
              <a:t>Investigación clara, oportuna del tema en especifico (sexualidad en el adolescente)</a:t>
            </a:r>
          </a:p>
          <a:p>
            <a:pPr marL="0" lvl="0" indent="0" algn="just">
              <a:spcBef>
                <a:spcPts val="1200"/>
              </a:spcBef>
              <a:buClr>
                <a:srgbClr val="967E96"/>
              </a:buClr>
              <a:buSzPct val="85000"/>
              <a:buNone/>
            </a:pP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Grado: </a:t>
            </a: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 4to.                 </a:t>
            </a: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Grupos: 4010 y 4020</a:t>
            </a:r>
            <a:endParaRPr lang="es-MX"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Fecha en que se llevará a cabo la actividad</a:t>
            </a: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  13 de mayo de 2019</a:t>
            </a:r>
          </a:p>
          <a:p>
            <a:pPr marL="0" lvl="0" indent="0" algn="just">
              <a:spcBef>
                <a:spcPts val="1200"/>
              </a:spcBef>
              <a:buClr>
                <a:srgbClr val="967E96"/>
              </a:buClr>
              <a:buSzPct val="85000"/>
              <a:buNone/>
            </a:pPr>
            <a:r>
              <a:rPr lang="es-MX" sz="1400" b="1" u="sng" dirty="0">
                <a:solidFill>
                  <a:prstClr val="black"/>
                </a:solidFill>
                <a:latin typeface="Arial" panose="020B0604020202020204" pitchFamily="34" charset="0"/>
                <a:ea typeface="Calibri" panose="020F0502020204030204" pitchFamily="34" charset="0"/>
                <a:cs typeface="Arial" panose="020B0604020202020204" pitchFamily="34" charset="0"/>
              </a:rPr>
              <a:t>10.2.- Asignaturas participantes</a:t>
            </a: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 Todas</a:t>
            </a:r>
          </a:p>
          <a:p>
            <a:pPr marL="0" lvl="0" indent="0" algn="just">
              <a:spcBef>
                <a:spcPts val="1200"/>
              </a:spcBef>
              <a:buClr>
                <a:srgbClr val="967E96"/>
              </a:buClr>
              <a:buSzPct val="85000"/>
              <a:buNone/>
            </a:pP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Temas o conceptos: </a:t>
            </a:r>
            <a:endParaRPr lang="es-MX"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spcBef>
                <a:spcPts val="1200"/>
              </a:spcBef>
              <a:buClr>
                <a:srgbClr val="967E96"/>
              </a:buClr>
              <a:buSzPct val="85000"/>
            </a:pP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Embarazos no deseados </a:t>
            </a:r>
          </a:p>
          <a:p>
            <a:pPr algn="just">
              <a:spcBef>
                <a:spcPts val="1200"/>
              </a:spcBef>
              <a:buClr>
                <a:srgbClr val="967E96"/>
              </a:buClr>
              <a:buSzPct val="85000"/>
            </a:pP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Métodos anticonceptivos..</a:t>
            </a:r>
          </a:p>
          <a:p>
            <a:pPr algn="just">
              <a:spcBef>
                <a:spcPts val="1200"/>
              </a:spcBef>
              <a:buClr>
                <a:srgbClr val="967E96"/>
              </a:buClr>
              <a:buSzPct val="85000"/>
            </a:pP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Tipos de abortos</a:t>
            </a:r>
          </a:p>
          <a:p>
            <a:pPr algn="just">
              <a:spcBef>
                <a:spcPts val="1200"/>
              </a:spcBef>
              <a:buClr>
                <a:srgbClr val="967E96"/>
              </a:buClr>
              <a:buSzPct val="85000"/>
            </a:pP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Estadísticas de embarazos entre adolescentes en toda la Republica Mexicana</a:t>
            </a:r>
          </a:p>
          <a:p>
            <a:pPr algn="just">
              <a:spcBef>
                <a:spcPts val="1200"/>
              </a:spcBef>
              <a:buClr>
                <a:srgbClr val="967E96"/>
              </a:buClr>
              <a:buSzPct val="85000"/>
            </a:pP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ETS / ITS</a:t>
            </a:r>
          </a:p>
          <a:p>
            <a:pPr algn="just">
              <a:spcBef>
                <a:spcPts val="1200"/>
              </a:spcBef>
              <a:buClr>
                <a:srgbClr val="967E96"/>
              </a:buClr>
              <a:buSzPct val="85000"/>
            </a:pP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indent="0" algn="just">
              <a:spcBef>
                <a:spcPts val="1200"/>
              </a:spcBef>
              <a:buClr>
                <a:srgbClr val="967E96"/>
              </a:buClr>
              <a:buSzPct val="85000"/>
              <a:buNone/>
            </a:pP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88447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32602" y="184750"/>
            <a:ext cx="10998558" cy="5878532"/>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0"/>
              </a:spcAft>
              <a:buClr>
                <a:srgbClr val="967E96"/>
              </a:buClr>
              <a:buSzPct val="85000"/>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Fuentes de apoyo: </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http://Medineplus.gov </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http://sexoysalud.consumer.es/etapas-de-la-vida/en-la-adolescencia</a:t>
            </a:r>
          </a:p>
          <a:p>
            <a:pPr marL="0" marR="0" lvl="0" indent="0" algn="just" defTabSz="914400" rtl="0" eaLnBrk="1" fontAlgn="auto" latinLnBrk="0" hangingPunct="1">
              <a:lnSpc>
                <a:spcPct val="100000"/>
              </a:lnSpc>
              <a:spcBef>
                <a:spcPts val="1200"/>
              </a:spcBef>
              <a:spcAft>
                <a:spcPts val="0"/>
              </a:spcAft>
              <a:buClr>
                <a:srgbClr val="967E96"/>
              </a:buClr>
              <a:buSzPct val="85000"/>
              <a:buFontTx/>
              <a:buNone/>
              <a:tabLst/>
              <a:defRPr/>
            </a:pP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10.3.- Justificación de la actividad</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Fomento a la lectura</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Toma de conciencia de la sexualidad temprana en el adolescente</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Consecuencias de la sexualidad (embarazos no deseados, </a:t>
            </a:r>
            <a:r>
              <a:rPr kumimoji="0" lang="es-MX" sz="1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Ets</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Its</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00000"/>
              </a:lnSpc>
              <a:spcBef>
                <a:spcPts val="1200"/>
              </a:spcBef>
              <a:spcAft>
                <a:spcPts val="0"/>
              </a:spcAft>
              <a:buClr>
                <a:srgbClr val="967E96"/>
              </a:buClr>
              <a:buSzPct val="85000"/>
              <a:buFontTx/>
              <a:buNone/>
              <a:tabLst/>
              <a:defRPr/>
            </a:pP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10.4.- Descripción de Apertura de la actividad</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Presentación de la profesora acerca del tema, el desarrollo y las conclusiones del tema seleccionado</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Platica de los algunos alumnos de sus experiencias de la investigación  del tema</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 CORRAS, CAMINA)</a:t>
            </a:r>
          </a:p>
          <a:p>
            <a:pPr marL="285750" marR="0" lvl="0" indent="-285750" algn="just" defTabSz="914400" rtl="0" eaLnBrk="1" fontAlgn="auto" latinLnBrk="0" hangingPunct="1">
              <a:lnSpc>
                <a:spcPct val="100000"/>
              </a:lnSpc>
              <a:spcBef>
                <a:spcPts val="1200"/>
              </a:spcBef>
              <a:spcAft>
                <a:spcPts val="0"/>
              </a:spcAft>
              <a:buClr>
                <a:srgbClr val="967E96"/>
              </a:buClr>
              <a:buSzPct val="85000"/>
              <a:buFont typeface="Arial" panose="020B0604020202020204" pitchFamily="34" charset="0"/>
              <a:buChar char="•"/>
              <a:tabLst/>
              <a:defRPr/>
            </a:pPr>
            <a:endPar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10.5.- </a:t>
            </a: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desarrollo de la actividad</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(pasos  y organización del grupo. Incluir materiales, herramientas y evidencias de aprendizaje):</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Asignación de equipos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Investigación del tema</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Formular las preguntas del tema</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Entrevistas (adolescentes, adultos y doctores)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Como evidencia REVISTA INFORMATIVA DEL TEMA</a:t>
            </a:r>
          </a:p>
        </p:txBody>
      </p:sp>
    </p:spTree>
    <p:extLst>
      <p:ext uri="{BB962C8B-B14F-4D97-AF65-F5344CB8AC3E}">
        <p14:creationId xmlns:p14="http://schemas.microsoft.com/office/powerpoint/2010/main" val="734968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6898BFB-2455-4148-A04E-85D3673D9A37}"/>
              </a:ext>
            </a:extLst>
          </p:cNvPr>
          <p:cNvSpPr/>
          <p:nvPr/>
        </p:nvSpPr>
        <p:spPr>
          <a:xfrm>
            <a:off x="454531" y="333137"/>
            <a:ext cx="10906538" cy="547842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10.6.- </a:t>
            </a: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cierre de la actividad</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Presentación de la revista</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Explicación breve de la experiencia adquirida con la investigación.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Agradecimiento a los presentes.</a:t>
            </a:r>
            <a:endPar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10.7.- </a:t>
            </a: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 lo que se hará con los resultados de la actividad</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Fomentar mas trabajos de conectividad con las demás materias.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Prestar atención a los educandos en sus problemas.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10.8.- </a:t>
            </a: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Análisis</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Logros alcanzados: Toma de conciencia de los alumnos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Aspectos a mejorar): Mayor compromiso de TODOS los involucrados (Maestros y alumnos)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10.9.- </a:t>
            </a:r>
            <a:r>
              <a:rPr kumimoji="0" lang="es-MX" sz="1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Toma de decisiones</a:t>
            </a: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Involucrar a los padres, alumnos y maestros ( trinomio perfecto)ben este tipo de actividades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HERRAMIENTAS Y EVIDENCIAS: </a:t>
            </a:r>
            <a:endPar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Diferentes revistas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Diferentes equipos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Manuscritas: </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Revistas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Digitales: </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Documentales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Impresas:</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Cuestionarios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Físicas: </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Fotografías, revista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22875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54546"/>
            <a:ext cx="10515600" cy="6022417"/>
          </a:xfrm>
        </p:spPr>
        <p:txBody>
          <a:bodyPr>
            <a:noAutofit/>
          </a:bodyPr>
          <a:lstStyle/>
          <a:p>
            <a:pPr marL="0" lvl="0" indent="0" algn="just">
              <a:spcBef>
                <a:spcPts val="1200"/>
              </a:spcBef>
              <a:buClr>
                <a:srgbClr val="967E96"/>
              </a:buClr>
              <a:buSzPct val="85000"/>
              <a:buNone/>
            </a:pPr>
            <a:endParaRPr lang="es-MX" sz="1600" b="1" u="sng" dirty="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ctr">
              <a:lnSpc>
                <a:spcPct val="100000"/>
              </a:lnSpc>
              <a:spcBef>
                <a:spcPts val="0"/>
              </a:spcBef>
              <a:buNone/>
            </a:pPr>
            <a:r>
              <a:rPr lang="es-MX" sz="2400" b="1" dirty="0" smtClean="0">
                <a:solidFill>
                  <a:prstClr val="black"/>
                </a:solidFill>
                <a:latin typeface="Arial" panose="020B0604020202020204" pitchFamily="34" charset="0"/>
                <a:cs typeface="Arial" panose="020B0604020202020204" pitchFamily="34" charset="0"/>
              </a:rPr>
              <a:t>Lic. Luis Antonio Ibarra Carrillo                          </a:t>
            </a:r>
          </a:p>
          <a:p>
            <a:pPr marL="0" lvl="0" indent="0" algn="ctr">
              <a:lnSpc>
                <a:spcPct val="100000"/>
              </a:lnSpc>
              <a:spcBef>
                <a:spcPts val="0"/>
              </a:spcBef>
              <a:buNone/>
            </a:pPr>
            <a:r>
              <a:rPr lang="es-MX" sz="2400" b="1" dirty="0" smtClean="0">
                <a:solidFill>
                  <a:prstClr val="black"/>
                </a:solidFill>
                <a:latin typeface="Arial" panose="020B0604020202020204" pitchFamily="34" charset="0"/>
                <a:cs typeface="Arial" panose="020B0604020202020204" pitchFamily="34" charset="0"/>
              </a:rPr>
              <a:t>Asignatura (GEGRAFÍA)</a:t>
            </a:r>
            <a:r>
              <a:rPr lang="es-MX" sz="2400" b="1" dirty="0">
                <a:solidFill>
                  <a:prstClr val="black"/>
                </a:solidFill>
                <a:latin typeface="Arial" panose="020B0604020202020204" pitchFamily="34" charset="0"/>
                <a:cs typeface="Arial" panose="020B0604020202020204" pitchFamily="34" charset="0"/>
              </a:rPr>
              <a:t/>
            </a:r>
            <a:br>
              <a:rPr lang="es-MX" sz="2400" b="1" dirty="0">
                <a:solidFill>
                  <a:prstClr val="black"/>
                </a:solidFill>
                <a:latin typeface="Arial" panose="020B0604020202020204" pitchFamily="34" charset="0"/>
                <a:cs typeface="Arial" panose="020B0604020202020204" pitchFamily="34" charset="0"/>
              </a:rPr>
            </a:br>
            <a:r>
              <a:rPr lang="es-MX" sz="2400" b="1" dirty="0" smtClean="0">
                <a:solidFill>
                  <a:prstClr val="black"/>
                </a:solidFill>
                <a:latin typeface="Arial" panose="020B0604020202020204" pitchFamily="34" charset="0"/>
                <a:cs typeface="Arial" panose="020B0604020202020204" pitchFamily="34" charset="0"/>
              </a:rPr>
              <a:t>Una actividad de fase de desarrollo del proyecto</a:t>
            </a:r>
            <a:endParaRPr lang="es-MX" sz="2400" dirty="0">
              <a:solidFill>
                <a:prstClr val="black"/>
              </a:solidFill>
              <a:latin typeface="Arial" panose="020B0604020202020204" pitchFamily="34" charset="0"/>
              <a:cs typeface="Arial" panose="020B0604020202020204" pitchFamily="34" charset="0"/>
            </a:endParaRPr>
          </a:p>
          <a:p>
            <a:pPr marL="0" lvl="0" indent="0" algn="just">
              <a:spcBef>
                <a:spcPts val="1200"/>
              </a:spcBef>
              <a:buClr>
                <a:srgbClr val="967E96"/>
              </a:buClr>
              <a:buSzPct val="85000"/>
              <a:buNone/>
            </a:pPr>
            <a:endPar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400" b="1" u="sng" dirty="0">
                <a:solidFill>
                  <a:prstClr val="black"/>
                </a:solidFill>
                <a:latin typeface="Arial" panose="020B0604020202020204" pitchFamily="34" charset="0"/>
                <a:ea typeface="Calibri" panose="020F0502020204030204" pitchFamily="34" charset="0"/>
                <a:cs typeface="Arial" panose="020B0604020202020204" pitchFamily="34" charset="0"/>
              </a:rPr>
              <a:t>9</a:t>
            </a:r>
            <a:r>
              <a:rPr lang="es-MX" sz="14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.1</a:t>
            </a:r>
            <a:r>
              <a:rPr lang="es-MX" sz="1400" b="1" u="sng" dirty="0">
                <a:solidFill>
                  <a:prstClr val="black"/>
                </a:solidFill>
                <a:latin typeface="Arial" panose="020B0604020202020204" pitchFamily="34" charset="0"/>
                <a:ea typeface="Calibri" panose="020F0502020204030204" pitchFamily="34" charset="0"/>
                <a:cs typeface="Arial" panose="020B0604020202020204" pitchFamily="34" charset="0"/>
              </a:rPr>
              <a:t>.- Nombre de la actividad</a:t>
            </a: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400" dirty="0" smtClean="0">
                <a:solidFill>
                  <a:prstClr val="black"/>
                </a:solidFill>
                <a:latin typeface="Arial" panose="020B0604020202020204" pitchFamily="34" charset="0"/>
                <a:ea typeface="Calibri" panose="020F0502020204030204" pitchFamily="34" charset="0"/>
                <a:cs typeface="Arial" panose="020B0604020202020204" pitchFamily="34" charset="0"/>
              </a:rPr>
              <a:t>Fomento a la lectura.</a:t>
            </a:r>
          </a:p>
          <a:p>
            <a:pPr marL="0" lvl="0" indent="0" algn="just">
              <a:spcBef>
                <a:spcPts val="1200"/>
              </a:spcBef>
              <a:buClr>
                <a:srgbClr val="967E96"/>
              </a:buClr>
              <a:buSzPct val="85000"/>
              <a:buNone/>
            </a:pPr>
            <a:r>
              <a:rPr lang="es-MX" sz="1400" b="1" dirty="0" smtClean="0">
                <a:solidFill>
                  <a:prstClr val="black"/>
                </a:solidFill>
                <a:latin typeface="Arial" panose="020B0604020202020204" pitchFamily="34" charset="0"/>
                <a:ea typeface="Calibri" panose="020F0502020204030204" pitchFamily="34" charset="0"/>
                <a:cs typeface="Arial" panose="020B0604020202020204" pitchFamily="34" charset="0"/>
              </a:rPr>
              <a:t>Objetivo</a:t>
            </a: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400" b="1" dirty="0" smtClean="0">
                <a:solidFill>
                  <a:prstClr val="black"/>
                </a:solidFill>
                <a:latin typeface="Arial" panose="020B0604020202020204" pitchFamily="34" charset="0"/>
                <a:ea typeface="Calibri" panose="020F0502020204030204" pitchFamily="34" charset="0"/>
                <a:cs typeface="Arial" panose="020B0604020202020204" pitchFamily="34" charset="0"/>
              </a:rPr>
              <a:t>Promover la lectura cotidiana como complemento en las diferentes asignaturas. </a:t>
            </a:r>
            <a:endParaRPr lang="es-MX" sz="1400" dirty="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400" b="1" dirty="0" smtClean="0">
                <a:solidFill>
                  <a:prstClr val="black"/>
                </a:solidFill>
                <a:latin typeface="Arial" panose="020B0604020202020204" pitchFamily="34" charset="0"/>
                <a:ea typeface="Calibri" panose="020F0502020204030204" pitchFamily="34" charset="0"/>
                <a:cs typeface="Arial" panose="020B0604020202020204" pitchFamily="34" charset="0"/>
              </a:rPr>
              <a:t>Grado</a:t>
            </a: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400" dirty="0" smtClean="0">
                <a:solidFill>
                  <a:prstClr val="black"/>
                </a:solidFill>
                <a:latin typeface="Arial" panose="020B0604020202020204" pitchFamily="34" charset="0"/>
                <a:ea typeface="Calibri" panose="020F0502020204030204" pitchFamily="34" charset="0"/>
                <a:cs typeface="Arial" panose="020B0604020202020204" pitchFamily="34" charset="0"/>
              </a:rPr>
              <a:t>   4to               </a:t>
            </a: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Grupos: </a:t>
            </a:r>
            <a:r>
              <a:rPr lang="es-MX" sz="1400" b="1" dirty="0" smtClean="0">
                <a:solidFill>
                  <a:prstClr val="black"/>
                </a:solidFill>
                <a:latin typeface="Arial" panose="020B0604020202020204" pitchFamily="34" charset="0"/>
                <a:ea typeface="Calibri" panose="020F0502020204030204" pitchFamily="34" charset="0"/>
                <a:cs typeface="Arial" panose="020B0604020202020204" pitchFamily="34" charset="0"/>
              </a:rPr>
              <a:t>4010-4020</a:t>
            </a:r>
            <a:endParaRPr lang="es-MX"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Fecha en que se llevará a cabo la actividad</a:t>
            </a:r>
            <a:r>
              <a:rPr lang="es-MX" sz="1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400" dirty="0" smtClean="0">
                <a:solidFill>
                  <a:prstClr val="black"/>
                </a:solidFill>
                <a:latin typeface="Arial" panose="020B0604020202020204" pitchFamily="34" charset="0"/>
                <a:ea typeface="Calibri" panose="020F0502020204030204" pitchFamily="34" charset="0"/>
                <a:cs typeface="Arial" panose="020B0604020202020204" pitchFamily="34" charset="0"/>
              </a:rPr>
              <a:t> Durante todo el curso 2018-2019</a:t>
            </a:r>
            <a:endParaRPr lang="es-MX"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4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9.2</a:t>
            </a:r>
            <a:r>
              <a:rPr lang="es-MX" sz="1400" b="1" u="sng" dirty="0">
                <a:solidFill>
                  <a:prstClr val="black"/>
                </a:solidFill>
                <a:latin typeface="Arial" panose="020B0604020202020204" pitchFamily="34" charset="0"/>
                <a:ea typeface="Calibri" panose="020F0502020204030204" pitchFamily="34" charset="0"/>
                <a:cs typeface="Arial" panose="020B0604020202020204" pitchFamily="34" charset="0"/>
              </a:rPr>
              <a:t>.- Asignaturas participantes</a:t>
            </a:r>
            <a:r>
              <a:rPr lang="es-MX" sz="14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Lengua española, orientación educativa, informática y geografía. </a:t>
            </a:r>
            <a:r>
              <a:rPr lang="es-MX" sz="14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s-MX"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Temas o conceptos: </a:t>
            </a:r>
            <a:r>
              <a:rPr lang="es-MX" sz="1400" dirty="0" smtClean="0">
                <a:solidFill>
                  <a:prstClr val="black"/>
                </a:solidFill>
                <a:latin typeface="Arial" panose="020B0604020202020204" pitchFamily="34" charset="0"/>
                <a:ea typeface="Calibri" panose="020F0502020204030204" pitchFamily="34" charset="0"/>
                <a:cs typeface="Arial" panose="020B0604020202020204" pitchFamily="34" charset="0"/>
              </a:rPr>
              <a:t> .Sexo y adolescencia.</a:t>
            </a:r>
            <a:endParaRPr lang="es-MX"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Fuentes de apoyo: </a:t>
            </a:r>
            <a:r>
              <a:rPr lang="es-MX" sz="1400" dirty="0" smtClean="0">
                <a:solidFill>
                  <a:prstClr val="black"/>
                </a:solidFill>
                <a:latin typeface="Arial" panose="020B0604020202020204" pitchFamily="34" charset="0"/>
                <a:ea typeface="Calibri" panose="020F0502020204030204" pitchFamily="34" charset="0"/>
                <a:cs typeface="Arial" panose="020B0604020202020204" pitchFamily="34" charset="0"/>
              </a:rPr>
              <a:t> Libros, enciclopedias, revistas, paginas de internet</a:t>
            </a:r>
            <a:endParaRPr lang="es-MX"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400" b="1" u="sng" dirty="0">
                <a:solidFill>
                  <a:prstClr val="black"/>
                </a:solidFill>
                <a:latin typeface="Arial" panose="020B0604020202020204" pitchFamily="34" charset="0"/>
                <a:ea typeface="Calibri" panose="020F0502020204030204" pitchFamily="34" charset="0"/>
                <a:cs typeface="Arial" panose="020B0604020202020204" pitchFamily="34" charset="0"/>
              </a:rPr>
              <a:t>9</a:t>
            </a:r>
            <a:r>
              <a:rPr lang="es-MX" sz="14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.3</a:t>
            </a:r>
            <a:r>
              <a:rPr lang="es-MX" sz="1400" b="1" u="sng" dirty="0">
                <a:solidFill>
                  <a:prstClr val="black"/>
                </a:solidFill>
                <a:latin typeface="Arial" panose="020B0604020202020204" pitchFamily="34" charset="0"/>
                <a:ea typeface="Calibri" panose="020F0502020204030204" pitchFamily="34" charset="0"/>
                <a:cs typeface="Arial" panose="020B0604020202020204" pitchFamily="34" charset="0"/>
              </a:rPr>
              <a:t>.- Justificación de la actividad</a:t>
            </a:r>
            <a:r>
              <a:rPr lang="es-MX" sz="14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400" dirty="0" smtClean="0">
                <a:solidFill>
                  <a:prstClr val="black"/>
                </a:solidFill>
                <a:latin typeface="Arial" panose="020B0604020202020204" pitchFamily="34" charset="0"/>
                <a:ea typeface="Calibri" panose="020F0502020204030204" pitchFamily="34" charset="0"/>
                <a:cs typeface="Arial" panose="020B0604020202020204" pitchFamily="34" charset="0"/>
              </a:rPr>
              <a:t> En todas las materias son muy importantes las lecturas complementarias para reforzar los temas en curso. Y además crean un habito de formación para los estudiantes.</a:t>
            </a:r>
            <a:endParaRPr lang="es-MX"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4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9.4</a:t>
            </a:r>
            <a:r>
              <a:rPr lang="es-MX" sz="1400" b="1" u="sng" dirty="0">
                <a:solidFill>
                  <a:prstClr val="black"/>
                </a:solidFill>
                <a:latin typeface="Arial" panose="020B0604020202020204" pitchFamily="34" charset="0"/>
                <a:ea typeface="Calibri" panose="020F0502020204030204" pitchFamily="34" charset="0"/>
                <a:cs typeface="Arial" panose="020B0604020202020204" pitchFamily="34" charset="0"/>
              </a:rPr>
              <a:t>.- Descripción de Apertura de la actividad</a:t>
            </a:r>
            <a:r>
              <a:rPr lang="es-MX" sz="14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400" dirty="0" smtClean="0">
                <a:solidFill>
                  <a:prstClr val="black"/>
                </a:solidFill>
                <a:latin typeface="Arial" panose="020B0604020202020204" pitchFamily="34" charset="0"/>
                <a:ea typeface="Calibri" panose="020F0502020204030204" pitchFamily="34" charset="0"/>
                <a:cs typeface="Arial" panose="020B0604020202020204" pitchFamily="34" charset="0"/>
              </a:rPr>
              <a:t>Los profesores se reúnen para definir el tema del proyecto y posteriormente planear las actividades durante el curso</a:t>
            </a:r>
            <a:r>
              <a:rPr lang="es-MX" sz="1400" b="1"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s-MX" sz="1400" dirty="0">
              <a:solidFill>
                <a:prstClr val="black"/>
              </a:solidFill>
              <a:latin typeface="Arial" panose="020B0604020202020204" pitchFamily="34" charset="0"/>
              <a:cs typeface="Arial" panose="020B0604020202020204" pitchFamily="34" charset="0"/>
            </a:endParaRPr>
          </a:p>
          <a:p>
            <a:endParaRPr lang="es-MX"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12075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85612" y="582315"/>
            <a:ext cx="10998558" cy="526297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9.5.-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desarrollo de la </a:t>
            </a:r>
            <a:r>
              <a:rPr kumimoji="0" lang="es-MX" sz="16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actividad</a:t>
            </a:r>
            <a:r>
              <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Hacer un trabajo de investigación estructurado, con introducción, justificación, desarrollo, conclusión y bibliografía. En el desarrollo lleve de llevar cuadros de información, graficas de población y mapas.</a:t>
            </a: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a:t>
            </a:r>
            <a:r>
              <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.6</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cierre de la actividad</a:t>
            </a:r>
            <a:r>
              <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Los alumnos asistieron a una obra de teatro titulada “Domingo 7” como actividad complementaria para el cierre del proyecto, en donde tuvieron que contestar un cuestionario sobre la trama.</a:t>
            </a: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a:t>
            </a:r>
            <a:r>
              <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.7</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 lo que se hará con los resultados de la actividad</a:t>
            </a:r>
            <a:r>
              <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Se hizo una exposición con todos los resultados, con videos y láminas. </a:t>
            </a: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a:t>
            </a:r>
            <a:r>
              <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Análisis</a:t>
            </a: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Se cumplieron los objetivos y logros trazados, pero aun así se pueden mejorar muchos aspectos para proyectos futuros, tanto en organización como en resultados.</a:t>
            </a: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a:t>
            </a:r>
            <a:r>
              <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Toma de decisiones</a:t>
            </a:r>
            <a:r>
              <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Que los alumnos tengan mayor participación y creatividad en sus trabajos.</a:t>
            </a: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HERRAMIENTAS Y EVIDENCIAS: </a:t>
            </a:r>
            <a:endPar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INEGI, libros, revistas, enciclopedias, videos, páginas de internet, evidencias, gráficas, mapas, cuadros, cuestionarios, videos y exposición.</a:t>
            </a: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Manuscritas</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Trabajo de investigación, cuestionarios, , cuadros, mapas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Digitales</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Videos, audios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Impresas</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Fotocopias</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instrucciones, investigaciones, relatos:</a:t>
            </a: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Físicas: </a:t>
            </a:r>
            <a:r>
              <a:rPr kumimoji="0" lang="es-MX"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Fotografía y esquemas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682757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54546"/>
            <a:ext cx="10515600" cy="6022417"/>
          </a:xfrm>
        </p:spPr>
        <p:txBody>
          <a:bodyPr>
            <a:noAutofit/>
          </a:bodyPr>
          <a:lstStyle/>
          <a:p>
            <a:pPr marL="0" lvl="0" indent="0" algn="just">
              <a:spcBef>
                <a:spcPts val="1200"/>
              </a:spcBef>
              <a:buClr>
                <a:srgbClr val="967E96"/>
              </a:buClr>
              <a:buSzPct val="85000"/>
              <a:buNone/>
            </a:pPr>
            <a:endParaRPr lang="es-MX" sz="1600" b="1" u="sng" dirty="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ctr">
              <a:lnSpc>
                <a:spcPct val="100000"/>
              </a:lnSpc>
              <a:spcBef>
                <a:spcPts val="0"/>
              </a:spcBef>
              <a:buNone/>
            </a:pPr>
            <a:r>
              <a:rPr lang="es-MX" sz="1400" b="1" dirty="0">
                <a:solidFill>
                  <a:prstClr val="black"/>
                </a:solidFill>
                <a:latin typeface="Arial" panose="020B0604020202020204" pitchFamily="34" charset="0"/>
                <a:cs typeface="Arial" panose="020B0604020202020204" pitchFamily="34" charset="0"/>
              </a:rPr>
              <a:t>Lic.  </a:t>
            </a:r>
            <a:r>
              <a:rPr lang="es-MX" sz="1400" b="1" dirty="0" smtClean="0">
                <a:solidFill>
                  <a:prstClr val="black"/>
                </a:solidFill>
                <a:latin typeface="Arial" panose="020B0604020202020204" pitchFamily="34" charset="0"/>
                <a:cs typeface="Arial" panose="020B0604020202020204" pitchFamily="34" charset="0"/>
              </a:rPr>
              <a:t>Luis Antonio Ibarra Carrillo                           </a:t>
            </a:r>
          </a:p>
          <a:p>
            <a:pPr marL="0" lvl="0" indent="0" algn="ctr">
              <a:lnSpc>
                <a:spcPct val="100000"/>
              </a:lnSpc>
              <a:spcBef>
                <a:spcPts val="0"/>
              </a:spcBef>
              <a:buNone/>
            </a:pPr>
            <a:r>
              <a:rPr lang="es-MX" sz="1400" b="1" dirty="0" smtClean="0">
                <a:solidFill>
                  <a:prstClr val="black"/>
                </a:solidFill>
                <a:latin typeface="Arial" panose="020B0604020202020204" pitchFamily="34" charset="0"/>
                <a:cs typeface="Arial" panose="020B0604020202020204" pitchFamily="34" charset="0"/>
              </a:rPr>
              <a:t>   </a:t>
            </a:r>
            <a:r>
              <a:rPr lang="es-MX" sz="1400" b="1" dirty="0">
                <a:solidFill>
                  <a:prstClr val="black"/>
                </a:solidFill>
                <a:latin typeface="Arial" panose="020B0604020202020204" pitchFamily="34" charset="0"/>
                <a:cs typeface="Arial" panose="020B0604020202020204" pitchFamily="34" charset="0"/>
              </a:rPr>
              <a:t>Asignatura </a:t>
            </a:r>
            <a:r>
              <a:rPr lang="es-MX" sz="1400" b="1" dirty="0" smtClean="0">
                <a:solidFill>
                  <a:prstClr val="black"/>
                </a:solidFill>
                <a:latin typeface="Arial" panose="020B0604020202020204" pitchFamily="34" charset="0"/>
                <a:cs typeface="Arial" panose="020B0604020202020204" pitchFamily="34" charset="0"/>
              </a:rPr>
              <a:t>(Geografía)</a:t>
            </a:r>
            <a:r>
              <a:rPr lang="es-MX" sz="1400" b="1" dirty="0">
                <a:solidFill>
                  <a:prstClr val="black"/>
                </a:solidFill>
                <a:latin typeface="Arial" panose="020B0604020202020204" pitchFamily="34" charset="0"/>
                <a:cs typeface="Arial" panose="020B0604020202020204" pitchFamily="34" charset="0"/>
              </a:rPr>
              <a:t/>
            </a:r>
            <a:br>
              <a:rPr lang="es-MX" sz="1400" b="1" dirty="0">
                <a:solidFill>
                  <a:prstClr val="black"/>
                </a:solidFill>
                <a:latin typeface="Arial" panose="020B0604020202020204" pitchFamily="34" charset="0"/>
                <a:cs typeface="Arial" panose="020B0604020202020204" pitchFamily="34" charset="0"/>
              </a:rPr>
            </a:br>
            <a:r>
              <a:rPr lang="es-MX" sz="1400" b="1" dirty="0" smtClean="0">
                <a:solidFill>
                  <a:prstClr val="black"/>
                </a:solidFill>
                <a:latin typeface="Arial" panose="020B0604020202020204" pitchFamily="34" charset="0"/>
                <a:cs typeface="Arial" panose="020B0604020202020204" pitchFamily="34" charset="0"/>
              </a:rPr>
              <a:t>Una actividad de desarrollo del proyecto</a:t>
            </a:r>
            <a:endParaRPr lang="es-MX" sz="1400" dirty="0">
              <a:solidFill>
                <a:prstClr val="black"/>
              </a:solidFill>
            </a:endParaRPr>
          </a:p>
          <a:p>
            <a:pPr marL="0" lvl="0" indent="0" algn="just">
              <a:spcBef>
                <a:spcPts val="1200"/>
              </a:spcBef>
              <a:buClr>
                <a:srgbClr val="967E96"/>
              </a:buClr>
              <a:buSzPct val="85000"/>
              <a:buNone/>
            </a:pPr>
            <a:endPar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10.1</a:t>
            </a: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 Nombre de la actividad</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Fomento a la lectura. Despertar el interés entre los jóvenes para inculcar la actividad lectora, mediante conferencias y motivación en clase practicándola.</a:t>
            </a:r>
          </a:p>
          <a:p>
            <a:pPr marL="0" lvl="0" indent="0" algn="just">
              <a:spcBef>
                <a:spcPts val="1200"/>
              </a:spcBef>
              <a:buClr>
                <a:srgbClr val="967E96"/>
              </a:buClr>
              <a:buSzPct val="85000"/>
              <a:buNone/>
            </a:pPr>
            <a:r>
              <a:rPr lang="es-MX" sz="1600" b="1" dirty="0" smtClean="0">
                <a:solidFill>
                  <a:prstClr val="black"/>
                </a:solidFill>
                <a:latin typeface="Arial" panose="020B0604020202020204" pitchFamily="34" charset="0"/>
                <a:ea typeface="Calibri" panose="020F0502020204030204" pitchFamily="34" charset="0"/>
                <a:cs typeface="Arial" panose="020B0604020202020204" pitchFamily="34" charset="0"/>
              </a:rPr>
              <a:t>Objetivo: Que el alumno aplique constantemente la lectura como una actividad cotidiana en su formación.</a:t>
            </a:r>
            <a:endPar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dirty="0" smtClean="0">
                <a:solidFill>
                  <a:prstClr val="black"/>
                </a:solidFill>
                <a:latin typeface="Arial" panose="020B0604020202020204" pitchFamily="34" charset="0"/>
                <a:ea typeface="Calibri" panose="020F0502020204030204" pitchFamily="34" charset="0"/>
                <a:cs typeface="Arial" panose="020B0604020202020204" pitchFamily="34" charset="0"/>
              </a:rPr>
              <a:t>Grado: Cuarto </a:t>
            </a:r>
            <a:r>
              <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b="1" dirty="0" smtClean="0">
                <a:solidFill>
                  <a:prstClr val="black"/>
                </a:solidFill>
                <a:latin typeface="Arial" panose="020B0604020202020204" pitchFamily="34" charset="0"/>
                <a:ea typeface="Calibri" panose="020F0502020204030204" pitchFamily="34" charset="0"/>
                <a:cs typeface="Arial" panose="020B0604020202020204" pitchFamily="34" charset="0"/>
              </a:rPr>
              <a:t>Grupos: 4010-4020.</a:t>
            </a:r>
            <a:endPar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dirty="0" smtClean="0">
                <a:solidFill>
                  <a:prstClr val="black"/>
                </a:solidFill>
                <a:latin typeface="Arial" panose="020B0604020202020204" pitchFamily="34" charset="0"/>
                <a:ea typeface="Calibri" panose="020F0502020204030204" pitchFamily="34" charset="0"/>
                <a:cs typeface="Arial" panose="020B0604020202020204" pitchFamily="34" charset="0"/>
              </a:rPr>
              <a:t>Fecha en que se llevará a cabo la actividad</a:t>
            </a:r>
            <a:r>
              <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 Durante el curso 2018-2019 </a:t>
            </a:r>
          </a:p>
          <a:p>
            <a:pPr marL="0" lvl="0" indent="0" algn="just">
              <a:spcBef>
                <a:spcPts val="1200"/>
              </a:spcBef>
              <a:buClr>
                <a:srgbClr val="967E96"/>
              </a:buClr>
              <a:buSzPct val="85000"/>
              <a:buNone/>
            </a:pPr>
            <a:r>
              <a:rPr lang="es-MX" sz="16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10.2.- Asignaturas participantes</a:t>
            </a:r>
            <a:r>
              <a:rPr lang="es-MX" sz="16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 Lengua Española-Orientación Educativa-Informática-Geografía.</a:t>
            </a:r>
          </a:p>
          <a:p>
            <a:pPr marL="0" lvl="0" indent="0" algn="just">
              <a:spcBef>
                <a:spcPts val="1200"/>
              </a:spcBef>
              <a:buClr>
                <a:srgbClr val="967E96"/>
              </a:buClr>
              <a:buSzPct val="85000"/>
              <a:buNone/>
            </a:pPr>
            <a:r>
              <a:rPr lang="es-MX" sz="1600" b="1" dirty="0" smtClean="0">
                <a:solidFill>
                  <a:prstClr val="black"/>
                </a:solidFill>
                <a:latin typeface="Arial" panose="020B0604020202020204" pitchFamily="34" charset="0"/>
                <a:ea typeface="Calibri" panose="020F0502020204030204" pitchFamily="34" charset="0"/>
                <a:cs typeface="Arial" panose="020B0604020202020204" pitchFamily="34" charset="0"/>
              </a:rPr>
              <a:t>Temas o conceptos: </a:t>
            </a:r>
            <a:r>
              <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 Sexo, Adolescencia</a:t>
            </a:r>
          </a:p>
          <a:p>
            <a:pPr marL="0" lvl="0" indent="0" algn="just">
              <a:spcBef>
                <a:spcPts val="1200"/>
              </a:spcBef>
              <a:buClr>
                <a:srgbClr val="967E96"/>
              </a:buClr>
              <a:buSzPct val="85000"/>
              <a:buNone/>
            </a:pPr>
            <a:r>
              <a:rPr lang="es-MX" sz="1600" b="1" dirty="0" smtClean="0">
                <a:solidFill>
                  <a:prstClr val="black"/>
                </a:solidFill>
                <a:latin typeface="Arial" panose="020B0604020202020204" pitchFamily="34" charset="0"/>
                <a:ea typeface="Calibri" panose="020F0502020204030204" pitchFamily="34" charset="0"/>
                <a:cs typeface="Arial" panose="020B0604020202020204" pitchFamily="34" charset="0"/>
              </a:rPr>
              <a:t>Fuentes de apoyo: </a:t>
            </a:r>
            <a:r>
              <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 INEGI-Libros-Revistas-Videos-Internet-Enciclopedias.</a:t>
            </a:r>
          </a:p>
          <a:p>
            <a:pPr marL="0" lvl="0" indent="0" algn="just">
              <a:spcBef>
                <a:spcPts val="1200"/>
              </a:spcBef>
              <a:buClr>
                <a:srgbClr val="967E96"/>
              </a:buClr>
              <a:buSzPct val="85000"/>
              <a:buNone/>
            </a:pPr>
            <a:r>
              <a:rPr lang="es-MX" sz="16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10.3.- Justificación de la actividad</a:t>
            </a:r>
            <a:r>
              <a:rPr lang="es-MX" sz="16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 En todas las asignaturas debe haber una actividad complementaria para reforzar los temas en curso de cada una y las lecturas son muy importantes.</a:t>
            </a:r>
          </a:p>
          <a:p>
            <a:pPr marL="0" lvl="0" indent="0" algn="just">
              <a:spcBef>
                <a:spcPts val="1200"/>
              </a:spcBef>
              <a:buClr>
                <a:srgbClr val="967E96"/>
              </a:buClr>
              <a:buSzPct val="85000"/>
              <a:buNone/>
            </a:pPr>
            <a:r>
              <a:rPr lang="es-MX" sz="16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10.4.- Descripción de Apertura de la actividad</a:t>
            </a:r>
            <a:r>
              <a:rPr lang="es-MX" sz="16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En la apertura los profesores involucrados deciden el </a:t>
            </a:r>
            <a:endParaRPr lang="es-MX" sz="1600" dirty="0" smtClean="0">
              <a:solidFill>
                <a:prstClr val="black"/>
              </a:solidFill>
              <a:latin typeface="Arial" panose="020B0604020202020204" pitchFamily="34" charset="0"/>
              <a:cs typeface="Arial" panose="020B0604020202020204" pitchFamily="34" charset="0"/>
            </a:endParaRPr>
          </a:p>
          <a:p>
            <a:r>
              <a:rPr lang="es-MX" sz="1600" dirty="0" smtClean="0">
                <a:latin typeface="Arial" panose="020B0604020202020204" pitchFamily="34" charset="0"/>
                <a:cs typeface="Arial" panose="020B0604020202020204" pitchFamily="34" charset="0"/>
              </a:rPr>
              <a:t>Titulo del proyecto, así como planean las actividades para cada asignatura.</a:t>
            </a:r>
          </a:p>
          <a:p>
            <a:r>
              <a:rPr lang="es-MX" sz="1600" dirty="0" smtClean="0">
                <a:latin typeface="Arial" panose="020B0604020202020204" pitchFamily="34" charset="0"/>
                <a:cs typeface="Arial" panose="020B0604020202020204" pitchFamily="34" charset="0"/>
              </a:rPr>
              <a:t>Cómo pregunta detonadora.  ¿Por qué es importante la lectura entre los jóvenes?.</a:t>
            </a:r>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45690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85612" y="582315"/>
            <a:ext cx="10998558" cy="5693866"/>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10.5.- </a:t>
            </a:r>
            <a:r>
              <a:rPr kumimoji="0" lang="es-MX" sz="14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desarrollo de la actividad</a:t>
            </a: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(Hacer un trabajo de investigación estructurado con introducción, desarrollo. Conclusión y bibliografía. El tema embarazos en la adolescencia.  En forma individual se realizan los trabajos, presentando la información con cuadros, gráficas y mapas. En  pasos  y organización del grupo. Incluir materiales, herramientas y evidencias de aprendizaje):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10.6.- </a:t>
            </a:r>
            <a:r>
              <a:rPr kumimoji="0" lang="es-MX" sz="14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cierre de la actividad</a:t>
            </a: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En la parte final los alumnos van a una obra de teatro domingo 7, para complementar su información</a:t>
            </a:r>
            <a:r>
              <a:rPr kumimoji="0" lang="es-MX" sz="1400" b="1"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ón</a:t>
            </a: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Como resultado es un cuestionario sobre la obra. </a:t>
            </a:r>
            <a:r>
              <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(pasos  y organización del grupo. Incluir materiales, herramientas y evidencias de aprendizaje):</a:t>
            </a:r>
            <a:endPar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10.7.- </a:t>
            </a:r>
            <a:r>
              <a:rPr kumimoji="0" lang="es-MX" sz="14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 lo que se hará con los resultados de la actividad</a:t>
            </a: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10.8.- </a:t>
            </a:r>
            <a:r>
              <a:rPr kumimoji="0" lang="es-MX" sz="14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a:t>
            </a: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(contrastación de lo esperado y lo sucedido. Argumentos claros y precisos sobre: 1.- Logros alcanzados. 2.- Aspectos a mejorar):</a:t>
            </a:r>
            <a:endPar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10.9.- </a:t>
            </a:r>
            <a:r>
              <a:rPr kumimoji="0" lang="es-MX" sz="14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Toma de decisiones</a:t>
            </a: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(señalar cualquier forma de decisiones en función del análisis):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HERRAMIENTAS Y EVIDENCIAS: </a:t>
            </a:r>
            <a:endPar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(integrar diferentes tipos de herramientas utilizadas por los profesores y evidencias de aprendizaje, para apoyar los puntos señalados en la estructura de cada actividad):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Manuscritas: </a:t>
            </a:r>
            <a:r>
              <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(organizadores gráficos, textos en general, dibujos, entre otras):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Digitales: (</a:t>
            </a:r>
            <a:r>
              <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Videos, audios, documentales, software entre otras):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Impresas: (</a:t>
            </a:r>
            <a:r>
              <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Fotocopias, instrucciones, investigaciones, relatos, ,entre otras):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Físicas: </a:t>
            </a:r>
            <a:r>
              <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Fotografía o videos de prototipos, objetos físicos entre otras):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599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91570" y="600501"/>
            <a:ext cx="10385946" cy="3657600"/>
          </a:xfrm>
        </p:spPr>
        <p:txBody>
          <a:bodyPr/>
          <a:lstStyle/>
          <a:p>
            <a:pPr lvl="0" algn="ctr">
              <a:lnSpc>
                <a:spcPct val="120000"/>
              </a:lnSpc>
              <a:spcBef>
                <a:spcPts val="1000"/>
              </a:spcBef>
              <a:buClr>
                <a:srgbClr val="B71E42"/>
              </a:buClr>
              <a:buSzPct val="100000"/>
            </a:pPr>
            <a:r>
              <a:rPr lang="es-MX" sz="3600" dirty="0">
                <a:solidFill>
                  <a:prstClr val="black"/>
                </a:solidFill>
                <a:latin typeface="Arial" panose="020B0604020202020204" pitchFamily="34" charset="0"/>
                <a:cs typeface="Arial" panose="020B0604020202020204" pitchFamily="34" charset="0"/>
              </a:rPr>
              <a:t>Nombre del Proyecto:</a:t>
            </a:r>
            <a:br>
              <a:rPr lang="es-MX" sz="3600" dirty="0">
                <a:solidFill>
                  <a:prstClr val="black"/>
                </a:solidFill>
                <a:latin typeface="Arial" panose="020B0604020202020204" pitchFamily="34" charset="0"/>
                <a:cs typeface="Arial" panose="020B0604020202020204" pitchFamily="34" charset="0"/>
              </a:rPr>
            </a:br>
            <a:r>
              <a:rPr lang="es-MX" sz="3600" dirty="0">
                <a:solidFill>
                  <a:prstClr val="black"/>
                </a:solidFill>
                <a:latin typeface="Garamond" panose="02020404030301010803" pitchFamily="18" charset="0"/>
                <a:cs typeface="Arial" panose="020B0604020202020204" pitchFamily="34" charset="0"/>
              </a:rPr>
              <a:t/>
            </a:r>
            <a:br>
              <a:rPr lang="es-MX" sz="3600" dirty="0">
                <a:solidFill>
                  <a:prstClr val="black"/>
                </a:solidFill>
                <a:latin typeface="Garamond" panose="02020404030301010803" pitchFamily="18" charset="0"/>
                <a:cs typeface="Arial" panose="020B0604020202020204" pitchFamily="34" charset="0"/>
              </a:rPr>
            </a:br>
            <a:r>
              <a:rPr lang="es-MX" sz="3600" b="0" cap="all" dirty="0" smtClean="0">
                <a:solidFill>
                  <a:prstClr val="black"/>
                </a:solidFill>
                <a:latin typeface="Arial" panose="020B0604020202020204" pitchFamily="34" charset="0"/>
                <a:ea typeface="+mn-ea"/>
                <a:cs typeface="Arial" panose="020B0604020202020204" pitchFamily="34" charset="0"/>
              </a:rPr>
              <a:t>LA LECTURA EL CAMINO A LA SABIDURIA</a:t>
            </a:r>
            <a:br>
              <a:rPr lang="es-MX" sz="3600" b="0" cap="all" dirty="0" smtClean="0">
                <a:solidFill>
                  <a:prstClr val="black"/>
                </a:solidFill>
                <a:latin typeface="Arial" panose="020B0604020202020204" pitchFamily="34" charset="0"/>
                <a:ea typeface="+mn-ea"/>
                <a:cs typeface="Arial" panose="020B0604020202020204" pitchFamily="34" charset="0"/>
              </a:rPr>
            </a:br>
            <a:endParaRPr lang="es-MX" sz="36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1424067" y="4804757"/>
            <a:ext cx="8721618" cy="1069848"/>
          </a:xfrm>
        </p:spPr>
        <p:txBody>
          <a:bodyPr>
            <a:normAutofit/>
          </a:bodyPr>
          <a:lstStyle/>
          <a:p>
            <a:endParaRPr lang="es-MX" dirty="0" smtClean="0"/>
          </a:p>
          <a:p>
            <a:pPr algn="ctr"/>
            <a:r>
              <a:rPr lang="es-MX" dirty="0" smtClean="0">
                <a:latin typeface="Arial" panose="020B0604020202020204" pitchFamily="34" charset="0"/>
                <a:cs typeface="Arial" panose="020B0604020202020204" pitchFamily="34" charset="0"/>
              </a:rPr>
              <a:t>Subtema: SEXUALIDAD EN LA ADOLESCENCIA</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8400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484632"/>
            <a:ext cx="10058400" cy="665295"/>
          </a:xfrm>
        </p:spPr>
        <p:txBody>
          <a:bodyPr>
            <a:normAutofit/>
          </a:bodyPr>
          <a:lstStyle/>
          <a:p>
            <a:pPr algn="ctr"/>
            <a:r>
              <a:rPr lang="es-MX" sz="1800" dirty="0" smtClean="0">
                <a:latin typeface="Arial" panose="020B0604020202020204" pitchFamily="34" charset="0"/>
                <a:cs typeface="Arial" panose="020B0604020202020204" pitchFamily="34" charset="0"/>
              </a:rPr>
              <a:t>Cierre del proyecto: MUESTRA PEDAGÓGICA</a:t>
            </a:r>
            <a:endParaRPr lang="es-MX" sz="18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57" y="1149927"/>
            <a:ext cx="3127513" cy="2509630"/>
          </a:xfrm>
          <a:prstGeom prst="rect">
            <a:avLst/>
          </a:prstGeom>
        </p:spPr>
      </p:pic>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5109" y="1149927"/>
            <a:ext cx="3067878" cy="250963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790" y="1149928"/>
            <a:ext cx="2793458" cy="2509630"/>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57" y="3876260"/>
            <a:ext cx="3127513" cy="2524539"/>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5109" y="3867651"/>
            <a:ext cx="3134967" cy="2533148"/>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4790" y="3867651"/>
            <a:ext cx="2937575" cy="2509631"/>
          </a:xfrm>
          <a:prstGeom prst="rect">
            <a:avLst/>
          </a:prstGeom>
        </p:spPr>
      </p:pic>
    </p:spTree>
    <p:extLst>
      <p:ext uri="{BB962C8B-B14F-4D97-AF65-F5344CB8AC3E}">
        <p14:creationId xmlns:p14="http://schemas.microsoft.com/office/powerpoint/2010/main" val="1074442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549275"/>
          </a:xfrm>
        </p:spPr>
        <p:txBody>
          <a:bodyPr/>
          <a:lstStyle/>
          <a:p>
            <a:pPr algn="ctr"/>
            <a:r>
              <a:rPr lang="es-MX" sz="1800" b="1" dirty="0">
                <a:blipFill>
                  <a:blip r:embed="rId2">
                    <a:extLst>
                      <a:ext uri="{28A0092B-C50C-407E-A947-70E740481C1C}">
                        <a14:useLocalDpi xmlns:a14="http://schemas.microsoft.com/office/drawing/2010/main" val="0"/>
                      </a:ext>
                    </a:extLst>
                  </a:blip>
                  <a:tile tx="6350" ty="-127000" sx="65000" sy="64000" flip="none" algn="tl"/>
                </a:blipFill>
                <a:latin typeface="Arial" panose="020B0604020202020204" pitchFamily="34" charset="0"/>
                <a:cs typeface="Arial" panose="020B0604020202020204" pitchFamily="34" charset="0"/>
              </a:rPr>
              <a:t>Cierre del proyecto: MUESTRA PEDAGÓGICA</a:t>
            </a:r>
            <a:endParaRPr lang="es-MX" dirty="0"/>
          </a:p>
        </p:txBody>
      </p:sp>
      <p:pic>
        <p:nvPicPr>
          <p:cNvPr id="5" name="Marcador de contenido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843" y="914400"/>
            <a:ext cx="3628079" cy="2882347"/>
          </a:xfr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7078" y="1573005"/>
            <a:ext cx="3604591" cy="3464339"/>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844" y="3975651"/>
            <a:ext cx="3628078" cy="2683566"/>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0051" y="1573005"/>
            <a:ext cx="2505075" cy="4708525"/>
          </a:xfrm>
          <a:prstGeom prst="rect">
            <a:avLst/>
          </a:prstGeom>
        </p:spPr>
      </p:pic>
    </p:spTree>
    <p:extLst>
      <p:ext uri="{BB962C8B-B14F-4D97-AF65-F5344CB8AC3E}">
        <p14:creationId xmlns:p14="http://schemas.microsoft.com/office/powerpoint/2010/main" val="1831508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568325"/>
          </a:xfrm>
        </p:spPr>
        <p:txBody>
          <a:bodyPr/>
          <a:lstStyle/>
          <a:p>
            <a:pPr algn="ctr"/>
            <a:r>
              <a:rPr lang="es-MX" sz="1800" b="1" dirty="0">
                <a:blipFill>
                  <a:blip r:embed="rId2">
                    <a:extLst>
                      <a:ext uri="{28A0092B-C50C-407E-A947-70E740481C1C}">
                        <a14:useLocalDpi xmlns:a14="http://schemas.microsoft.com/office/drawing/2010/main" val="0"/>
                      </a:ext>
                    </a:extLst>
                  </a:blip>
                  <a:tile tx="6350" ty="-127000" sx="65000" sy="64000" flip="none" algn="tl"/>
                </a:blipFill>
                <a:latin typeface="Arial" panose="020B0604020202020204" pitchFamily="34" charset="0"/>
                <a:cs typeface="Arial" panose="020B0604020202020204" pitchFamily="34" charset="0"/>
              </a:rPr>
              <a:t>Cierre del proyecto: MUESTRA </a:t>
            </a:r>
            <a:r>
              <a:rPr lang="es-MX" sz="1800" b="1" dirty="0" smtClean="0">
                <a:blipFill>
                  <a:blip r:embed="rId2">
                    <a:extLst>
                      <a:ext uri="{28A0092B-C50C-407E-A947-70E740481C1C}">
                        <a14:useLocalDpi xmlns:a14="http://schemas.microsoft.com/office/drawing/2010/main" val="0"/>
                      </a:ext>
                    </a:extLst>
                  </a:blip>
                  <a:tile tx="6350" ty="-127000" sx="65000" sy="64000" flip="none" algn="tl"/>
                </a:blipFill>
                <a:latin typeface="Arial" panose="020B0604020202020204" pitchFamily="34" charset="0"/>
                <a:cs typeface="Arial" panose="020B0604020202020204" pitchFamily="34" charset="0"/>
              </a:rPr>
              <a:t>PEDAGÓGICA (revista)</a:t>
            </a:r>
            <a:endParaRPr lang="es-MX" dirty="0"/>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458154"/>
            <a:ext cx="2286988" cy="4142149"/>
          </a:xfr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4737" y="1579365"/>
            <a:ext cx="2833914" cy="4020938"/>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8200" y="1579365"/>
            <a:ext cx="3314701" cy="4020938"/>
          </a:xfrm>
          <a:prstGeom prst="rect">
            <a:avLst/>
          </a:prstGeom>
        </p:spPr>
      </p:pic>
    </p:spTree>
    <p:extLst>
      <p:ext uri="{BB962C8B-B14F-4D97-AF65-F5344CB8AC3E}">
        <p14:creationId xmlns:p14="http://schemas.microsoft.com/office/powerpoint/2010/main" val="3766350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701675"/>
          </a:xfrm>
        </p:spPr>
        <p:txBody>
          <a:bodyPr/>
          <a:lstStyle/>
          <a:p>
            <a:pPr algn="ctr"/>
            <a:r>
              <a:rPr lang="es-MX" sz="1800" b="1" dirty="0">
                <a:blipFill>
                  <a:blip r:embed="rId2">
                    <a:extLst>
                      <a:ext uri="{28A0092B-C50C-407E-A947-70E740481C1C}">
                        <a14:useLocalDpi xmlns:a14="http://schemas.microsoft.com/office/drawing/2010/main" val="0"/>
                      </a:ext>
                    </a:extLst>
                  </a:blip>
                  <a:tile tx="6350" ty="-127000" sx="65000" sy="64000" flip="none" algn="tl"/>
                </a:blipFill>
                <a:latin typeface="Arial" panose="020B0604020202020204" pitchFamily="34" charset="0"/>
                <a:cs typeface="Arial" panose="020B0604020202020204" pitchFamily="34" charset="0"/>
              </a:rPr>
              <a:t>Cierre del proyecto: MUESTRA </a:t>
            </a:r>
            <a:r>
              <a:rPr lang="es-MX" sz="1800" b="1" dirty="0" smtClean="0">
                <a:blipFill>
                  <a:blip r:embed="rId2">
                    <a:extLst>
                      <a:ext uri="{28A0092B-C50C-407E-A947-70E740481C1C}">
                        <a14:useLocalDpi xmlns:a14="http://schemas.microsoft.com/office/drawing/2010/main" val="0"/>
                      </a:ext>
                    </a:extLst>
                  </a:blip>
                  <a:tile tx="6350" ty="-127000" sx="65000" sy="64000" flip="none" algn="tl"/>
                </a:blipFill>
                <a:latin typeface="Arial" panose="020B0604020202020204" pitchFamily="34" charset="0"/>
                <a:cs typeface="Arial" panose="020B0604020202020204" pitchFamily="34" charset="0"/>
              </a:rPr>
              <a:t>PEDAGÓGICA (revista)</a:t>
            </a:r>
            <a:endParaRPr lang="es-MX" dirty="0"/>
          </a:p>
        </p:txBody>
      </p:sp>
      <p:pic>
        <p:nvPicPr>
          <p:cNvPr id="6" name="Marcador de contenido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7254" y="1714499"/>
            <a:ext cx="3048000" cy="4038601"/>
          </a:xfr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378" y="1714498"/>
            <a:ext cx="3407286" cy="4038601"/>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5560" y="1714498"/>
            <a:ext cx="3467100" cy="4038602"/>
          </a:xfrm>
          <a:prstGeom prst="rect">
            <a:avLst/>
          </a:prstGeom>
        </p:spPr>
      </p:pic>
    </p:spTree>
    <p:extLst>
      <p:ext uri="{BB962C8B-B14F-4D97-AF65-F5344CB8AC3E}">
        <p14:creationId xmlns:p14="http://schemas.microsoft.com/office/powerpoint/2010/main" val="2431837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35420"/>
          </a:xfrm>
        </p:spPr>
        <p:txBody>
          <a:bodyPr/>
          <a:lstStyle/>
          <a:p>
            <a:pPr algn="ctr"/>
            <a:r>
              <a:rPr lang="es-MX" sz="1800" b="1" dirty="0">
                <a:blipFill>
                  <a:blip r:embed="rId2">
                    <a:extLst>
                      <a:ext uri="{28A0092B-C50C-407E-A947-70E740481C1C}">
                        <a14:useLocalDpi xmlns:a14="http://schemas.microsoft.com/office/drawing/2010/main" val="0"/>
                      </a:ext>
                    </a:extLst>
                  </a:blip>
                  <a:tile tx="6350" ty="-127000" sx="65000" sy="64000" flip="none" algn="tl"/>
                </a:blipFill>
                <a:latin typeface="Arial" panose="020B0604020202020204" pitchFamily="34" charset="0"/>
                <a:cs typeface="Arial" panose="020B0604020202020204" pitchFamily="34" charset="0"/>
              </a:rPr>
              <a:t>Cierre del proyecto: MUESTRA PEDAGÓGICA </a:t>
            </a:r>
            <a:r>
              <a:rPr lang="es-MX" sz="1800" b="1" dirty="0" smtClean="0">
                <a:blipFill>
                  <a:blip r:embed="rId2">
                    <a:extLst>
                      <a:ext uri="{28A0092B-C50C-407E-A947-70E740481C1C}">
                        <a14:useLocalDpi xmlns:a14="http://schemas.microsoft.com/office/drawing/2010/main" val="0"/>
                      </a:ext>
                    </a:extLst>
                  </a:blip>
                  <a:tile tx="6350" ty="-127000" sx="65000" sy="64000" flip="none" algn="tl"/>
                </a:blipFill>
                <a:latin typeface="Arial" panose="020B0604020202020204" pitchFamily="34" charset="0"/>
                <a:cs typeface="Arial" panose="020B0604020202020204" pitchFamily="34" charset="0"/>
              </a:rPr>
              <a:t>(video)</a:t>
            </a:r>
            <a:endParaRPr lang="es-MX" dirty="0"/>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6582" y="900113"/>
            <a:ext cx="10889673" cy="5276850"/>
          </a:xfrm>
        </p:spPr>
      </p:pic>
    </p:spTree>
    <p:extLst>
      <p:ext uri="{BB962C8B-B14F-4D97-AF65-F5344CB8AC3E}">
        <p14:creationId xmlns:p14="http://schemas.microsoft.com/office/powerpoint/2010/main" val="1385098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484632"/>
            <a:ext cx="10058400" cy="983950"/>
          </a:xfrm>
        </p:spPr>
        <p:txBody>
          <a:bodyPr/>
          <a:lstStyle/>
          <a:p>
            <a:pPr algn="ctr"/>
            <a:r>
              <a:rPr lang="es-MX" dirty="0" smtClean="0">
                <a:latin typeface="Arial" panose="020B0604020202020204" pitchFamily="34" charset="0"/>
                <a:cs typeface="Arial" panose="020B0604020202020204" pitchFamily="34" charset="0"/>
              </a:rPr>
              <a:t>Autoevaluación</a:t>
            </a:r>
            <a:endParaRPr lang="es-MX"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69848" y="1468582"/>
            <a:ext cx="10058400" cy="4703618"/>
          </a:xfrm>
        </p:spPr>
        <p:txBody>
          <a:bodyPr>
            <a:normAutofit/>
          </a:bodyPr>
          <a:lstStyle/>
          <a:p>
            <a:pPr algn="just"/>
            <a:r>
              <a:rPr lang="es-MX" sz="1600" dirty="0" smtClean="0">
                <a:latin typeface="Arial" panose="020B0604020202020204" pitchFamily="34" charset="0"/>
                <a:cs typeface="Arial" panose="020B0604020202020204" pitchFamily="34" charset="0"/>
              </a:rPr>
              <a:t>Durante el proceso de realización del proyecto, surgieron diversos contratiempos, los cuales provocaron la necesidad de reorganizar algunas actividades para llegar a una exitosa implementación.</a:t>
            </a:r>
          </a:p>
          <a:p>
            <a:pPr lvl="0" algn="just">
              <a:buClr>
                <a:srgbClr val="967E96"/>
              </a:buClr>
            </a:pPr>
            <a:r>
              <a:rPr lang="es-MX" sz="1600" dirty="0" smtClean="0">
                <a:latin typeface="Arial" panose="020B0604020202020204" pitchFamily="34" charset="0"/>
                <a:cs typeface="Arial" panose="020B0604020202020204" pitchFamily="34" charset="0"/>
              </a:rPr>
              <a:t>La participación interdisciplinaria de los docentes, se organizó y llevó a cabo con diversas actividades de manera ordenada, </a:t>
            </a:r>
            <a:r>
              <a:rPr lang="es-MX" sz="1600" dirty="0">
                <a:latin typeface="Arial" panose="020B0604020202020204" pitchFamily="34" charset="0"/>
                <a:cs typeface="Arial" panose="020B0604020202020204" pitchFamily="34" charset="0"/>
              </a:rPr>
              <a:t>logrando los </a:t>
            </a:r>
            <a:r>
              <a:rPr lang="es-MX" sz="1600" dirty="0" smtClean="0">
                <a:latin typeface="Arial" panose="020B0604020202020204" pitchFamily="34" charset="0"/>
                <a:cs typeface="Arial" panose="020B0604020202020204" pitchFamily="34" charset="0"/>
              </a:rPr>
              <a:t>objetivos </a:t>
            </a:r>
            <a:r>
              <a:rPr lang="es-MX" sz="1600" dirty="0">
                <a:solidFill>
                  <a:prstClr val="black"/>
                </a:solidFill>
                <a:latin typeface="Arial" panose="020B0604020202020204" pitchFamily="34" charset="0"/>
                <a:cs typeface="Arial" panose="020B0604020202020204" pitchFamily="34" charset="0"/>
              </a:rPr>
              <a:t>para </a:t>
            </a:r>
            <a:r>
              <a:rPr lang="es-MX" sz="1600" dirty="0" smtClean="0">
                <a:solidFill>
                  <a:prstClr val="black"/>
                </a:solidFill>
                <a:latin typeface="Arial" panose="020B0604020202020204" pitchFamily="34" charset="0"/>
                <a:cs typeface="Arial" panose="020B0604020202020204" pitchFamily="34" charset="0"/>
              </a:rPr>
              <a:t>el cierre del proyecto.</a:t>
            </a:r>
            <a:endParaRPr lang="es-MX" sz="1600" dirty="0" smtClean="0">
              <a:latin typeface="Arial" panose="020B0604020202020204" pitchFamily="34" charset="0"/>
              <a:cs typeface="Arial" panose="020B0604020202020204" pitchFamily="34" charset="0"/>
            </a:endParaRPr>
          </a:p>
          <a:p>
            <a:pPr algn="just"/>
            <a:r>
              <a:rPr lang="es-MX" sz="1600" dirty="0" smtClean="0">
                <a:latin typeface="Arial" panose="020B0604020202020204" pitchFamily="34" charset="0"/>
                <a:cs typeface="Arial" panose="020B0604020202020204" pitchFamily="34" charset="0"/>
              </a:rPr>
              <a:t>Los estudiantes mostraron interés, participación en la planeación, además de la realización y presentación del proyecto.</a:t>
            </a:r>
          </a:p>
          <a:p>
            <a:pPr algn="just"/>
            <a:r>
              <a:rPr lang="es-MX" sz="1600" dirty="0" smtClean="0">
                <a:latin typeface="Arial" panose="020B0604020202020204" pitchFamily="34" charset="0"/>
                <a:cs typeface="Arial" panose="020B0604020202020204" pitchFamily="34" charset="0"/>
              </a:rPr>
              <a:t>Los Directivos del Colegio otorgaron apoyo tanto a profesores como a  estudiantes durante todo el proceso para la realización del proyecto, además de brindar la flexibilidad en la reorganización de horarios para actividades requeridas en el proyecto conexiones.</a:t>
            </a:r>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6789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MX" sz="2800" dirty="0" smtClean="0">
                <a:latin typeface="Arial" panose="020B0604020202020204" pitchFamily="34" charset="0"/>
                <a:cs typeface="Arial" panose="020B0604020202020204" pitchFamily="34" charset="0"/>
              </a:rPr>
              <a:t>Cambios realizados</a:t>
            </a:r>
            <a:endParaRPr lang="es-MX" sz="28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737339" y="1913589"/>
            <a:ext cx="10058400" cy="2606709"/>
          </a:xfrm>
        </p:spPr>
        <p:txBody>
          <a:bodyPr>
            <a:normAutofit/>
          </a:bodyPr>
          <a:lstStyle/>
          <a:p>
            <a:pPr algn="just"/>
            <a:r>
              <a:rPr lang="es-MX" sz="1200" dirty="0" smtClean="0">
                <a:latin typeface="Arial" panose="020B0604020202020204" pitchFamily="34" charset="0"/>
                <a:cs typeface="Arial" panose="020B0604020202020204" pitchFamily="34" charset="0"/>
              </a:rPr>
              <a:t>Con base a la planeación inicial del proyecto,  se llevaron a cabo cambios enfocados a las necesidades reales de nuestros estudiantes, mediante la depuración de actividades excesivas planeadas, que los estudiantes y maestros expresaron eran innecesarias.</a:t>
            </a:r>
          </a:p>
          <a:p>
            <a:pPr lvl="0" algn="just">
              <a:buClr>
                <a:srgbClr val="967E96"/>
              </a:buClr>
            </a:pPr>
            <a:r>
              <a:rPr lang="es-MX" sz="1200" dirty="0">
                <a:solidFill>
                  <a:prstClr val="black"/>
                </a:solidFill>
                <a:latin typeface="Arial" panose="020B0604020202020204" pitchFamily="34" charset="0"/>
                <a:cs typeface="Arial" panose="020B0604020202020204" pitchFamily="34" charset="0"/>
              </a:rPr>
              <a:t>El Proyecto se realizo en su totalidad como se había planteado en la </a:t>
            </a:r>
            <a:r>
              <a:rPr lang="es-MX" sz="1200" dirty="0" smtClean="0">
                <a:solidFill>
                  <a:prstClr val="black"/>
                </a:solidFill>
                <a:latin typeface="Arial" panose="020B0604020202020204" pitchFamily="34" charset="0"/>
                <a:cs typeface="Arial" panose="020B0604020202020204" pitchFamily="34" charset="0"/>
              </a:rPr>
              <a:t>Etapa</a:t>
            </a:r>
            <a:endParaRPr lang="es-MX" sz="1200" dirty="0" smtClean="0">
              <a:latin typeface="Arial" panose="020B0604020202020204" pitchFamily="34" charset="0"/>
              <a:cs typeface="Arial" panose="020B0604020202020204" pitchFamily="34" charset="0"/>
            </a:endParaRPr>
          </a:p>
          <a:p>
            <a:r>
              <a:rPr lang="es-MX" sz="1200" dirty="0" smtClean="0">
                <a:solidFill>
                  <a:prstClr val="black"/>
                </a:solidFill>
                <a:latin typeface="Arial" panose="020B0604020202020204" pitchFamily="34" charset="0"/>
                <a:cs typeface="Arial" panose="020B0604020202020204" pitchFamily="34" charset="0"/>
              </a:rPr>
              <a:t>Se </a:t>
            </a:r>
            <a:r>
              <a:rPr lang="es-MX" sz="1200" dirty="0">
                <a:solidFill>
                  <a:prstClr val="black"/>
                </a:solidFill>
                <a:latin typeface="Arial" panose="020B0604020202020204" pitchFamily="34" charset="0"/>
                <a:cs typeface="Arial" panose="020B0604020202020204" pitchFamily="34" charset="0"/>
              </a:rPr>
              <a:t>cambió el nombre de la presentación del proyecto “Los </a:t>
            </a:r>
            <a:r>
              <a:rPr lang="es-MX" sz="1200" dirty="0" smtClean="0">
                <a:solidFill>
                  <a:prstClr val="black"/>
                </a:solidFill>
                <a:latin typeface="Arial" panose="020B0604020202020204" pitchFamily="34" charset="0"/>
                <a:cs typeface="Arial" panose="020B0604020202020204" pitchFamily="34" charset="0"/>
              </a:rPr>
              <a:t>Literatos” </a:t>
            </a:r>
            <a:r>
              <a:rPr lang="es-MX" sz="1200" dirty="0">
                <a:solidFill>
                  <a:prstClr val="black"/>
                </a:solidFill>
                <a:latin typeface="Arial" panose="020B0604020202020204" pitchFamily="34" charset="0"/>
                <a:cs typeface="Arial" panose="020B0604020202020204" pitchFamily="34" charset="0"/>
              </a:rPr>
              <a:t>por el tema que desde un principio se acordó </a:t>
            </a:r>
            <a:r>
              <a:rPr lang="es-MX" sz="1200" dirty="0" smtClean="0">
                <a:solidFill>
                  <a:prstClr val="black"/>
                </a:solidFill>
                <a:latin typeface="Arial" panose="020B0604020202020204" pitchFamily="34" charset="0"/>
                <a:cs typeface="Arial" panose="020B0604020202020204" pitchFamily="34" charset="0"/>
              </a:rPr>
              <a:t>“</a:t>
            </a:r>
            <a:r>
              <a:rPr lang="es-MX" sz="1200" b="1" cap="all" dirty="0" smtClean="0">
                <a:solidFill>
                  <a:prstClr val="black"/>
                </a:solidFill>
                <a:latin typeface="Arial" panose="020B0604020202020204" pitchFamily="34" charset="0"/>
                <a:ea typeface="+mj-ea"/>
                <a:cs typeface="Arial" panose="020B0604020202020204" pitchFamily="34" charset="0"/>
              </a:rPr>
              <a:t>FOMENTO </a:t>
            </a:r>
            <a:r>
              <a:rPr lang="es-MX" sz="1200" b="1" cap="all" dirty="0">
                <a:solidFill>
                  <a:prstClr val="black"/>
                </a:solidFill>
                <a:latin typeface="Arial" panose="020B0604020202020204" pitchFamily="34" charset="0"/>
                <a:ea typeface="+mj-ea"/>
                <a:cs typeface="Arial" panose="020B0604020202020204" pitchFamily="34" charset="0"/>
              </a:rPr>
              <a:t>A LA LECTURA PARA ESTUDIANTES  DE 4° AÑO DE LA PREPARATORIA </a:t>
            </a:r>
            <a:r>
              <a:rPr lang="es-MX" sz="1200" b="1" cap="all" dirty="0" smtClean="0">
                <a:solidFill>
                  <a:prstClr val="black"/>
                </a:solidFill>
                <a:latin typeface="Arial" panose="020B0604020202020204" pitchFamily="34" charset="0"/>
                <a:ea typeface="+mj-ea"/>
                <a:cs typeface="Arial" panose="020B0604020202020204" pitchFamily="34" charset="0"/>
              </a:rPr>
              <a:t>ATENIENSE”</a:t>
            </a:r>
            <a:endParaRPr lang="es-MX" sz="1200" b="1" dirty="0">
              <a:solidFill>
                <a:prstClr val="black"/>
              </a:solidFill>
              <a:latin typeface="Arial" panose="020B0604020202020204" pitchFamily="34" charset="0"/>
              <a:cs typeface="Arial" panose="020B0604020202020204" pitchFamily="34" charset="0"/>
            </a:endParaRPr>
          </a:p>
          <a:p>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352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235527"/>
            <a:ext cx="10058400" cy="928255"/>
          </a:xfrm>
        </p:spPr>
        <p:txBody>
          <a:bodyPr>
            <a:normAutofit/>
          </a:bodyPr>
          <a:lstStyle/>
          <a:p>
            <a:pPr algn="ctr"/>
            <a:r>
              <a:rPr lang="es-MX" sz="4400" dirty="0" smtClean="0">
                <a:latin typeface="Arial" panose="020B0604020202020204" pitchFamily="34" charset="0"/>
                <a:cs typeface="Arial" panose="020B0604020202020204" pitchFamily="34" charset="0"/>
              </a:rPr>
              <a:t>INTRODUCCIÓN</a:t>
            </a:r>
            <a:endParaRPr lang="es-MX" sz="44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69848" y="1163782"/>
            <a:ext cx="10058400" cy="5043054"/>
          </a:xfrm>
        </p:spPr>
        <p:txBody>
          <a:bodyPr>
            <a:normAutofit/>
          </a:bodyPr>
          <a:lstStyle/>
          <a:p>
            <a:pPr marR="114300" lvl="0" algn="just">
              <a:lnSpc>
                <a:spcPct val="115000"/>
              </a:lnSpc>
              <a:spcBef>
                <a:spcPts val="370"/>
              </a:spcBef>
              <a:buClr>
                <a:srgbClr val="967E96"/>
              </a:buClr>
            </a:pPr>
            <a:r>
              <a:rPr lang="es-ES" sz="2200" dirty="0" smtClean="0">
                <a:solidFill>
                  <a:prstClr val="black"/>
                </a:solidFill>
                <a:latin typeface="Arial" panose="020B0604020202020204" pitchFamily="34" charset="0"/>
                <a:ea typeface="Century Gothic" panose="020B0502020202020204" pitchFamily="34" charset="0"/>
                <a:cs typeface="Arial" panose="020B0604020202020204" pitchFamily="34" charset="0"/>
              </a:rPr>
              <a:t>Los estudiantes con los que cuenta nuestro plantel se encuentran en una etapa de desarrollo fundamental, a saber, la adolescencia y su entrada a la edad adulta. Es así que se pretende analizar las diversas circunstancias y necesidades de la población estudiantil en dos áreas: Humanidades y Ciencias.</a:t>
            </a:r>
          </a:p>
          <a:p>
            <a:pPr marR="114300" lvl="0" algn="just">
              <a:lnSpc>
                <a:spcPct val="115000"/>
              </a:lnSpc>
              <a:spcBef>
                <a:spcPts val="370"/>
              </a:spcBef>
              <a:buClr>
                <a:srgbClr val="967E96"/>
              </a:buClr>
            </a:pPr>
            <a:r>
              <a:rPr lang="es-ES" sz="2200" dirty="0" smtClean="0">
                <a:solidFill>
                  <a:prstClr val="black"/>
                </a:solidFill>
                <a:latin typeface="Arial" panose="020B0604020202020204" pitchFamily="34" charset="0"/>
                <a:ea typeface="Century Gothic" panose="020B0502020202020204" pitchFamily="34" charset="0"/>
                <a:cs typeface="Arial" panose="020B0604020202020204" pitchFamily="34" charset="0"/>
              </a:rPr>
              <a:t>Este proyecto pretende fomentar la lectura en los alumnos de cuarto grado de preparatoria partiendo de un tema de interés general, dando pie a la construcción de diversas actividades que los conduzcan al objetivo final del proyecto.</a:t>
            </a:r>
          </a:p>
          <a:p>
            <a:pPr marR="114300" lvl="0" algn="just">
              <a:lnSpc>
                <a:spcPct val="115000"/>
              </a:lnSpc>
              <a:spcBef>
                <a:spcPts val="370"/>
              </a:spcBef>
              <a:buClr>
                <a:srgbClr val="967E96"/>
              </a:buClr>
            </a:pPr>
            <a:r>
              <a:rPr lang="es-ES" sz="2200" dirty="0" smtClean="0">
                <a:solidFill>
                  <a:prstClr val="black"/>
                </a:solidFill>
                <a:latin typeface="Arial" panose="020B0604020202020204" pitchFamily="34" charset="0"/>
                <a:ea typeface="Century Gothic" panose="020B0502020202020204" pitchFamily="34" charset="0"/>
                <a:cs typeface="Arial" panose="020B0604020202020204" pitchFamily="34" charset="0"/>
              </a:rPr>
              <a:t>Se realizaron actividades en las materias involucradas en este proyecto, las cuales estuvieron enfocadas a alcanzar las metas propuestas.</a:t>
            </a:r>
          </a:p>
          <a:p>
            <a:pPr marL="0" marR="114300" lvl="0" indent="0" algn="just">
              <a:lnSpc>
                <a:spcPct val="115000"/>
              </a:lnSpc>
              <a:spcBef>
                <a:spcPts val="370"/>
              </a:spcBef>
              <a:buClr>
                <a:srgbClr val="967E96"/>
              </a:buClr>
              <a:buNone/>
            </a:pPr>
            <a:endParaRPr lang="es-ES" sz="2200" dirty="0" smtClean="0">
              <a:solidFill>
                <a:prstClr val="black"/>
              </a:solidFill>
              <a:latin typeface="Arial" panose="020B0604020202020204" pitchFamily="34" charset="0"/>
              <a:ea typeface="Century Gothic" panose="020B0502020202020204" pitchFamily="34" charset="0"/>
              <a:cs typeface="Arial" panose="020B0604020202020204" pitchFamily="34" charset="0"/>
            </a:endParaRPr>
          </a:p>
          <a:p>
            <a:pPr marR="114300" lvl="0" algn="just">
              <a:lnSpc>
                <a:spcPct val="115000"/>
              </a:lnSpc>
              <a:spcBef>
                <a:spcPts val="370"/>
              </a:spcBef>
              <a:buClr>
                <a:srgbClr val="967E96"/>
              </a:buClr>
            </a:pPr>
            <a:endParaRPr lang="es-ES" sz="2200" dirty="0" smtClean="0">
              <a:solidFill>
                <a:prstClr val="black"/>
              </a:solidFill>
              <a:latin typeface="Gadugi" panose="020B0502040204020203" pitchFamily="34" charset="0"/>
              <a:ea typeface="Century Gothic" panose="020B0502020202020204" pitchFamily="34" charset="0"/>
              <a:cs typeface="Century Gothic" panose="020B0502020202020204" pitchFamily="34" charset="0"/>
            </a:endParaRPr>
          </a:p>
          <a:p>
            <a:pPr marR="114300" lvl="0" algn="just">
              <a:lnSpc>
                <a:spcPct val="115000"/>
              </a:lnSpc>
              <a:spcBef>
                <a:spcPts val="370"/>
              </a:spcBef>
              <a:buClr>
                <a:srgbClr val="967E96"/>
              </a:buClr>
            </a:pPr>
            <a:endParaRPr lang="es-ES" sz="2200" dirty="0" smtClean="0">
              <a:solidFill>
                <a:prstClr val="black"/>
              </a:solidFill>
              <a:latin typeface="Gadugi" panose="020B0502040204020203" pitchFamily="34" charset="0"/>
              <a:ea typeface="Century Gothic" panose="020B0502020202020204" pitchFamily="34" charset="0"/>
              <a:cs typeface="Century Gothic" panose="020B0502020202020204" pitchFamily="34" charset="0"/>
            </a:endParaRPr>
          </a:p>
          <a:p>
            <a:pPr marR="114300" lvl="0" algn="just">
              <a:lnSpc>
                <a:spcPct val="115000"/>
              </a:lnSpc>
              <a:spcBef>
                <a:spcPts val="370"/>
              </a:spcBef>
              <a:buClr>
                <a:srgbClr val="967E96"/>
              </a:buClr>
            </a:pPr>
            <a:endParaRPr lang="es-MX" sz="2200" dirty="0">
              <a:solidFill>
                <a:prstClr val="black"/>
              </a:solidFill>
              <a:latin typeface="Gadugi" panose="020B0502040204020203" pitchFamily="34" charset="0"/>
              <a:ea typeface="Arial" panose="020B0604020202020204" pitchFamily="34" charset="0"/>
            </a:endParaRPr>
          </a:p>
        </p:txBody>
      </p:sp>
    </p:spTree>
    <p:extLst>
      <p:ext uri="{BB962C8B-B14F-4D97-AF65-F5344CB8AC3E}">
        <p14:creationId xmlns:p14="http://schemas.microsoft.com/office/powerpoint/2010/main" val="349948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484632"/>
            <a:ext cx="10058400" cy="720713"/>
          </a:xfrm>
        </p:spPr>
        <p:txBody>
          <a:bodyPr>
            <a:normAutofit fontScale="90000"/>
          </a:bodyPr>
          <a:lstStyle/>
          <a:p>
            <a:pPr algn="ctr"/>
            <a:r>
              <a:rPr lang="es-MX" dirty="0" smtClean="0">
                <a:latin typeface="Arial" panose="020B0604020202020204" pitchFamily="34" charset="0"/>
                <a:cs typeface="Arial" panose="020B0604020202020204" pitchFamily="34" charset="0"/>
              </a:rPr>
              <a:t>Objetivo General del Proyecto</a:t>
            </a:r>
            <a:endParaRPr lang="es-MX"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69848" y="1205345"/>
            <a:ext cx="10058400" cy="4966855"/>
          </a:xfrm>
        </p:spPr>
        <p:txBody>
          <a:bodyPr>
            <a:normAutofit lnSpcReduction="10000"/>
          </a:bodyPr>
          <a:lstStyle/>
          <a:p>
            <a:pPr marL="342900" lvl="0" indent="-342900" algn="just">
              <a:lnSpc>
                <a:spcPct val="115000"/>
              </a:lnSpc>
              <a:buFont typeface="Wingdings" panose="05000000000000000000" pitchFamily="2" charset="2"/>
              <a:buChar char=""/>
              <a:tabLst>
                <a:tab pos="457200" algn="l"/>
              </a:tabLst>
            </a:pPr>
            <a:r>
              <a:rPr lang="es-MX" dirty="0">
                <a:solidFill>
                  <a:srgbClr val="000000"/>
                </a:solidFill>
                <a:latin typeface="Arial" panose="020B0604020202020204" pitchFamily="34" charset="0"/>
                <a:ea typeface="Calibri" panose="020F0502020204030204" pitchFamily="34" charset="0"/>
                <a:cs typeface="Arial" panose="020B0604020202020204" pitchFamily="34" charset="0"/>
              </a:rPr>
              <a:t>Hacer conciencia a la comunidad estudiantil sobre los problemas que han estado arrastrando durante su formación académica, por medio del análisis de vivencias y antecedentes académicos, con la finalidad de identificar con claridad los elementos que causan mas conflicto a su estabilidad como estudiantes e incluso como seres humanos.</a:t>
            </a:r>
            <a:endParaRPr lang="es-MX"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buFont typeface="Wingdings" panose="05000000000000000000" pitchFamily="2" charset="2"/>
              <a:buChar char=""/>
              <a:tabLst>
                <a:tab pos="457200" algn="l"/>
              </a:tabLst>
            </a:pPr>
            <a:r>
              <a:rPr lang="es-MX" dirty="0">
                <a:solidFill>
                  <a:srgbClr val="000000"/>
                </a:solidFill>
                <a:latin typeface="Arial" panose="020B0604020202020204" pitchFamily="34" charset="0"/>
                <a:ea typeface="Calibri" panose="020F0502020204030204" pitchFamily="34" charset="0"/>
                <a:cs typeface="Arial" panose="020B0604020202020204" pitchFamily="34" charset="0"/>
              </a:rPr>
              <a:t>Se pretenden aplicar </a:t>
            </a:r>
            <a:r>
              <a:rPr lang="es-MX" dirty="0">
                <a:solidFill>
                  <a:srgbClr val="000000"/>
                </a:solidFill>
                <a:latin typeface="Arial" panose="020B0604020202020204" pitchFamily="34" charset="0"/>
                <a:ea typeface="Century Gothic" panose="020B0502020202020204" pitchFamily="34" charset="0"/>
                <a:cs typeface="Arial" panose="020B0604020202020204" pitchFamily="34" charset="0"/>
              </a:rPr>
              <a:t>Técnicas e instrumentos de recolección de la información: </a:t>
            </a:r>
            <a:endParaRPr lang="es-MX" dirty="0" smtClean="0">
              <a:solidFill>
                <a:srgbClr val="000000"/>
              </a:solidFill>
              <a:latin typeface="Arial" panose="020B0604020202020204" pitchFamily="34" charset="0"/>
              <a:ea typeface="Century Gothic" panose="020B0502020202020204" pitchFamily="34" charset="0"/>
              <a:cs typeface="Arial" panose="020B0604020202020204" pitchFamily="34" charset="0"/>
            </a:endParaRPr>
          </a:p>
          <a:p>
            <a:pPr marL="0" lvl="0" indent="0" algn="just">
              <a:lnSpc>
                <a:spcPct val="115000"/>
              </a:lnSpc>
              <a:buNone/>
              <a:tabLst>
                <a:tab pos="457200" algn="l"/>
              </a:tabLst>
            </a:pPr>
            <a:r>
              <a:rPr lang="es-MX" dirty="0" smtClean="0">
                <a:solidFill>
                  <a:srgbClr val="000000"/>
                </a:solidFill>
                <a:latin typeface="Arial" panose="020B0604020202020204" pitchFamily="34" charset="0"/>
                <a:ea typeface="Century Gothic" panose="020B0502020202020204" pitchFamily="34" charset="0"/>
                <a:cs typeface="Arial" panose="020B0604020202020204" pitchFamily="34" charset="0"/>
              </a:rPr>
              <a:t>a)Formales</a:t>
            </a:r>
            <a:r>
              <a:rPr lang="es-MX" dirty="0">
                <a:solidFill>
                  <a:srgbClr val="000000"/>
                </a:solidFill>
                <a:latin typeface="Arial" panose="020B0604020202020204" pitchFamily="34" charset="0"/>
                <a:ea typeface="Century Gothic" panose="020B0502020202020204" pitchFamily="34" charset="0"/>
                <a:cs typeface="Arial" panose="020B0604020202020204" pitchFamily="34" charset="0"/>
              </a:rPr>
              <a:t>: exámenes, mapas conceptuales b) </a:t>
            </a:r>
            <a:r>
              <a:rPr lang="es-MX" dirty="0" err="1">
                <a:solidFill>
                  <a:srgbClr val="000000"/>
                </a:solidFill>
                <a:latin typeface="Arial" panose="020B0604020202020204" pitchFamily="34" charset="0"/>
                <a:ea typeface="Century Gothic" panose="020B0502020202020204" pitchFamily="34" charset="0"/>
                <a:cs typeface="Arial" panose="020B0604020202020204" pitchFamily="34" charset="0"/>
              </a:rPr>
              <a:t>Semiformales</a:t>
            </a:r>
            <a:r>
              <a:rPr lang="es-MX" dirty="0">
                <a:solidFill>
                  <a:srgbClr val="000000"/>
                </a:solidFill>
                <a:latin typeface="Arial" panose="020B0604020202020204" pitchFamily="34" charset="0"/>
                <a:ea typeface="Century Gothic" panose="020B0502020202020204" pitchFamily="34" charset="0"/>
                <a:cs typeface="Arial" panose="020B0604020202020204" pitchFamily="34" charset="0"/>
              </a:rPr>
              <a:t>: Lectura de textos, trabajos, tareas y propuestas; c) </a:t>
            </a:r>
            <a:r>
              <a:rPr lang="es-MX" dirty="0" smtClean="0">
                <a:solidFill>
                  <a:srgbClr val="000000"/>
                </a:solidFill>
                <a:latin typeface="Arial" panose="020B0604020202020204" pitchFamily="34" charset="0"/>
                <a:ea typeface="Century Gothic" panose="020B0502020202020204" pitchFamily="34" charset="0"/>
                <a:cs typeface="Arial" panose="020B0604020202020204" pitchFamily="34" charset="0"/>
              </a:rPr>
              <a:t>Informales: Trabajos </a:t>
            </a:r>
            <a:r>
              <a:rPr lang="es-MX" dirty="0">
                <a:solidFill>
                  <a:srgbClr val="000000"/>
                </a:solidFill>
                <a:latin typeface="Arial" panose="020B0604020202020204" pitchFamily="34" charset="0"/>
                <a:ea typeface="Century Gothic" panose="020B0502020202020204" pitchFamily="34" charset="0"/>
                <a:cs typeface="Arial" panose="020B0604020202020204" pitchFamily="34" charset="0"/>
              </a:rPr>
              <a:t>Individuales y grupales en </a:t>
            </a:r>
            <a:r>
              <a:rPr lang="es-MX" dirty="0">
                <a:solidFill>
                  <a:srgbClr val="000000"/>
                </a:solidFill>
                <a:latin typeface="Arial" panose="020B0604020202020204" pitchFamily="34" charset="0"/>
                <a:ea typeface="Calibri" panose="020F0502020204030204" pitchFamily="34" charset="0"/>
                <a:cs typeface="Arial" panose="020B0604020202020204" pitchFamily="34" charset="0"/>
              </a:rPr>
              <a:t>este ciclo escolar 2018-2019 con un enfoque de aprendizaje interdisciplinario que proyecte la aplicación de tareas interdisciplinarias entre docentes y alumnos de 4º año de preparatoria incorporada al sistema de UNAM, para destacar la importancia del descubrimiento y uso de las habilidades en la lectura de ciertos temas que se viven en la “edad preparatoriana” (Programa Conexiones DGIRE 2018). Porque se necesita mejorar la calidad educativa y para mejorar los procesos de enseñanza aprendizaje.</a:t>
            </a:r>
            <a:endParaRPr lang="es-MX"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s-MX" sz="1800" dirty="0">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Tree>
    <p:extLst>
      <p:ext uri="{BB962C8B-B14F-4D97-AF65-F5344CB8AC3E}">
        <p14:creationId xmlns:p14="http://schemas.microsoft.com/office/powerpoint/2010/main" val="1882056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latin typeface="Arial" panose="020B0604020202020204" pitchFamily="34" charset="0"/>
                <a:cs typeface="Arial" panose="020B0604020202020204" pitchFamily="34" charset="0"/>
              </a:rPr>
              <a:t>Objetivo de cada asignatura</a:t>
            </a:r>
            <a:endParaRPr lang="es-MX"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69848" y="1620982"/>
            <a:ext cx="10058400" cy="4551218"/>
          </a:xfrm>
        </p:spPr>
        <p:txBody>
          <a:bodyPr>
            <a:normAutofit/>
          </a:bodyPr>
          <a:lstStyle/>
          <a:p>
            <a:pPr marL="457200" lvl="0" indent="-457200" algn="just">
              <a:buClr>
                <a:srgbClr val="967E96"/>
              </a:buClr>
              <a:buFont typeface="Arial" charset="0"/>
              <a:buChar char="•"/>
            </a:pPr>
            <a:r>
              <a:rPr lang="es-MX" sz="1800" b="1" dirty="0">
                <a:solidFill>
                  <a:prstClr val="black"/>
                </a:solidFill>
                <a:latin typeface="Arial" panose="020B0604020202020204" pitchFamily="34" charset="0"/>
                <a:cs typeface="Arial" panose="020B0604020202020204" pitchFamily="34" charset="0"/>
              </a:rPr>
              <a:t>Johana Vázquez Bautista (Lengua </a:t>
            </a:r>
            <a:r>
              <a:rPr lang="es-MX" sz="1800" b="1" dirty="0" smtClean="0">
                <a:solidFill>
                  <a:prstClr val="black"/>
                </a:solidFill>
                <a:latin typeface="Arial" panose="020B0604020202020204" pitchFamily="34" charset="0"/>
                <a:cs typeface="Arial" panose="020B0604020202020204" pitchFamily="34" charset="0"/>
              </a:rPr>
              <a:t>Española)</a:t>
            </a:r>
          </a:p>
          <a:p>
            <a:pPr marL="0" lvl="0" indent="0" algn="just">
              <a:buClr>
                <a:srgbClr val="967E96"/>
              </a:buClr>
              <a:buNone/>
            </a:pPr>
            <a:r>
              <a:rPr lang="es-MX" sz="1400" dirty="0" smtClean="0">
                <a:latin typeface="Arial" panose="020B0604020202020204" pitchFamily="34" charset="0"/>
                <a:cs typeface="Arial" panose="020B0604020202020204" pitchFamily="34" charset="0"/>
              </a:rPr>
              <a:t>Por </a:t>
            </a:r>
            <a:r>
              <a:rPr lang="es-MX" sz="1400" dirty="0">
                <a:latin typeface="Arial" panose="020B0604020202020204" pitchFamily="34" charset="0"/>
                <a:cs typeface="Arial" panose="020B0604020202020204" pitchFamily="34" charset="0"/>
              </a:rPr>
              <a:t>medio del proyecto Conexiones los alumnos fomentarán el hábito de la lectura mediante la investigación de un tema referente a la Literatura en lengua </a:t>
            </a:r>
            <a:r>
              <a:rPr lang="es-MX" sz="1400" dirty="0" smtClean="0">
                <a:latin typeface="Arial" panose="020B0604020202020204" pitchFamily="34" charset="0"/>
                <a:cs typeface="Arial" panose="020B0604020202020204" pitchFamily="34" charset="0"/>
              </a:rPr>
              <a:t>española.</a:t>
            </a:r>
            <a:endParaRPr lang="es-MX" sz="1400" b="1" dirty="0">
              <a:solidFill>
                <a:prstClr val="black"/>
              </a:solidFill>
              <a:latin typeface="Arial" panose="020B0604020202020204" pitchFamily="34" charset="0"/>
              <a:cs typeface="Arial" panose="020B0604020202020204" pitchFamily="34" charset="0"/>
            </a:endParaRPr>
          </a:p>
          <a:p>
            <a:pPr marL="457200" lvl="0" indent="-457200" algn="just">
              <a:buClr>
                <a:srgbClr val="967E96"/>
              </a:buClr>
              <a:buFont typeface="Arial" charset="0"/>
              <a:buChar char="•"/>
            </a:pPr>
            <a:r>
              <a:rPr lang="es-MX" sz="1800" b="1" dirty="0" smtClean="0">
                <a:solidFill>
                  <a:prstClr val="black"/>
                </a:solidFill>
                <a:latin typeface="Arial" panose="020B0604020202020204" pitchFamily="34" charset="0"/>
                <a:cs typeface="Arial" panose="020B0604020202020204" pitchFamily="34" charset="0"/>
              </a:rPr>
              <a:t>Ana Luisa Castañeda Meza (Orientación Educativa)</a:t>
            </a:r>
          </a:p>
          <a:p>
            <a:pPr marL="0" lvl="0" indent="0" algn="just">
              <a:buClr>
                <a:srgbClr val="967E96"/>
              </a:buClr>
              <a:buNone/>
            </a:pPr>
            <a:r>
              <a:rPr lang="es-MX"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Integración </a:t>
            </a:r>
            <a:r>
              <a:rPr lang="es-MX" sz="1400" dirty="0">
                <a:solidFill>
                  <a:srgbClr val="000000"/>
                </a:solidFill>
                <a:latin typeface="Arial" panose="020B0604020202020204" pitchFamily="34" charset="0"/>
                <a:ea typeface="Calibri" panose="020F0502020204030204" pitchFamily="34" charset="0"/>
                <a:cs typeface="Arial" panose="020B0604020202020204" pitchFamily="34" charset="0"/>
              </a:rPr>
              <a:t>de la información. Indagación y Comprensión lectora. Solución de Problemas. Elección de estrategias de aprendizaje.</a:t>
            </a:r>
            <a:endParaRPr lang="es-MX" sz="1400" dirty="0">
              <a:latin typeface="Arial" panose="020B0604020202020204" pitchFamily="34" charset="0"/>
              <a:ea typeface="Times New Roman" panose="02020603050405020304" pitchFamily="18" charset="0"/>
              <a:cs typeface="Arial" panose="020B0604020202020204" pitchFamily="34" charset="0"/>
            </a:endParaRPr>
          </a:p>
          <a:p>
            <a:pPr marL="457200" lvl="0" indent="-457200" algn="just">
              <a:buClr>
                <a:srgbClr val="967E96"/>
              </a:buClr>
              <a:buFont typeface="Arial" charset="0"/>
              <a:buChar char="•"/>
            </a:pPr>
            <a:r>
              <a:rPr lang="es-MX" sz="1800" b="1" dirty="0" smtClean="0">
                <a:solidFill>
                  <a:prstClr val="black"/>
                </a:solidFill>
                <a:latin typeface="Arial" panose="020B0604020202020204" pitchFamily="34" charset="0"/>
                <a:cs typeface="Arial" panose="020B0604020202020204" pitchFamily="34" charset="0"/>
              </a:rPr>
              <a:t>Guadalupe </a:t>
            </a:r>
            <a:r>
              <a:rPr lang="es-MX" sz="1800" b="1" dirty="0">
                <a:solidFill>
                  <a:prstClr val="black"/>
                </a:solidFill>
                <a:latin typeface="Arial" panose="020B0604020202020204" pitchFamily="34" charset="0"/>
                <a:cs typeface="Arial" panose="020B0604020202020204" pitchFamily="34" charset="0"/>
              </a:rPr>
              <a:t>Anaya Aguilar (</a:t>
            </a:r>
            <a:r>
              <a:rPr lang="es-MX" sz="1800" b="1" dirty="0" smtClean="0">
                <a:solidFill>
                  <a:prstClr val="black"/>
                </a:solidFill>
                <a:latin typeface="Arial" panose="020B0604020202020204" pitchFamily="34" charset="0"/>
                <a:cs typeface="Arial" panose="020B0604020202020204" pitchFamily="34" charset="0"/>
              </a:rPr>
              <a:t>Informática)</a:t>
            </a:r>
          </a:p>
          <a:p>
            <a:pPr marL="0" lvl="0" indent="0" algn="just">
              <a:buClr>
                <a:srgbClr val="967E96"/>
              </a:buClr>
              <a:buNone/>
            </a:pPr>
            <a:r>
              <a:rPr lang="es-MX" sz="1400" dirty="0" smtClean="0">
                <a:solidFill>
                  <a:prstClr val="black"/>
                </a:solidFill>
                <a:latin typeface="Arial" panose="020B0604020202020204" pitchFamily="34" charset="0"/>
                <a:cs typeface="Arial" panose="020B0604020202020204" pitchFamily="34" charset="0"/>
              </a:rPr>
              <a:t>Fomentar </a:t>
            </a:r>
            <a:r>
              <a:rPr lang="es-MX" sz="1400" dirty="0">
                <a:solidFill>
                  <a:prstClr val="black"/>
                </a:solidFill>
                <a:latin typeface="Arial" panose="020B0604020202020204" pitchFamily="34" charset="0"/>
                <a:cs typeface="Arial" panose="020B0604020202020204" pitchFamily="34" charset="0"/>
              </a:rPr>
              <a:t>la lectura entre los adolescentes, con temas de su </a:t>
            </a:r>
            <a:r>
              <a:rPr lang="es-MX" sz="1400" dirty="0" smtClean="0">
                <a:solidFill>
                  <a:prstClr val="black"/>
                </a:solidFill>
                <a:latin typeface="Arial" panose="020B0604020202020204" pitchFamily="34" charset="0"/>
                <a:cs typeface="Arial" panose="020B0604020202020204" pitchFamily="34" charset="0"/>
              </a:rPr>
              <a:t>interés</a:t>
            </a:r>
          </a:p>
          <a:p>
            <a:pPr marL="0" lvl="0" indent="0" algn="just">
              <a:buClr>
                <a:srgbClr val="967E96"/>
              </a:buClr>
              <a:buNone/>
            </a:pPr>
            <a:r>
              <a:rPr lang="es-MX" sz="1400" dirty="0" smtClean="0">
                <a:solidFill>
                  <a:prstClr val="black"/>
                </a:solidFill>
                <a:latin typeface="Arial" panose="020B0604020202020204" pitchFamily="34" charset="0"/>
                <a:cs typeface="Arial" panose="020B0604020202020204" pitchFamily="34" charset="0"/>
              </a:rPr>
              <a:t>Manejar  los  </a:t>
            </a:r>
            <a:r>
              <a:rPr lang="es-MX" sz="1400" dirty="0">
                <a:solidFill>
                  <a:prstClr val="black"/>
                </a:solidFill>
                <a:latin typeface="Arial" panose="020B0604020202020204" pitchFamily="34" charset="0"/>
                <a:cs typeface="Arial" panose="020B0604020202020204" pitchFamily="34" charset="0"/>
              </a:rPr>
              <a:t>conocimientos </a:t>
            </a:r>
            <a:r>
              <a:rPr lang="es-MX" sz="1400" dirty="0" smtClean="0">
                <a:solidFill>
                  <a:prstClr val="black"/>
                </a:solidFill>
                <a:latin typeface="Arial" panose="020B0604020202020204" pitchFamily="34" charset="0"/>
                <a:cs typeface="Arial" panose="020B0604020202020204" pitchFamily="34" charset="0"/>
              </a:rPr>
              <a:t> biológicos</a:t>
            </a:r>
            <a:r>
              <a:rPr lang="es-MX" sz="1400" dirty="0">
                <a:solidFill>
                  <a:prstClr val="black"/>
                </a:solidFill>
                <a:latin typeface="Arial" panose="020B0604020202020204" pitchFamily="34" charset="0"/>
                <a:cs typeface="Arial" panose="020B0604020202020204" pitchFamily="34" charset="0"/>
              </a:rPr>
              <a:t>, </a:t>
            </a:r>
            <a:r>
              <a:rPr lang="es-MX" sz="1400" dirty="0" smtClean="0">
                <a:solidFill>
                  <a:prstClr val="black"/>
                </a:solidFill>
                <a:latin typeface="Arial" panose="020B0604020202020204" pitchFamily="34" charset="0"/>
                <a:cs typeface="Arial" panose="020B0604020202020204" pitchFamily="34" charset="0"/>
              </a:rPr>
              <a:t> psicológicos  y  de  relaciones   interpersonales   y   sociales   relacionados   con   la </a:t>
            </a:r>
          </a:p>
          <a:p>
            <a:pPr marL="0" lvl="0" indent="0">
              <a:spcBef>
                <a:spcPts val="1000"/>
              </a:spcBef>
              <a:buClrTx/>
              <a:buSzTx/>
              <a:buNone/>
            </a:pPr>
            <a:r>
              <a:rPr lang="es-MX" sz="1400" dirty="0" smtClean="0">
                <a:solidFill>
                  <a:prstClr val="black"/>
                </a:solidFill>
                <a:latin typeface="Arial" panose="020B0604020202020204" pitchFamily="34" charset="0"/>
                <a:cs typeface="Arial" panose="020B0604020202020204" pitchFamily="34" charset="0"/>
              </a:rPr>
              <a:t>sexualidad</a:t>
            </a:r>
            <a:r>
              <a:rPr lang="es-MX" sz="1400" dirty="0">
                <a:solidFill>
                  <a:prstClr val="black"/>
                </a:solidFill>
                <a:latin typeface="Arial" panose="020B0604020202020204" pitchFamily="34" charset="0"/>
                <a:cs typeface="Arial" panose="020B0604020202020204" pitchFamily="34" charset="0"/>
              </a:rPr>
              <a:t> en </a:t>
            </a:r>
            <a:r>
              <a:rPr lang="es-MX" sz="1400" dirty="0" smtClean="0">
                <a:solidFill>
                  <a:prstClr val="black"/>
                </a:solidFill>
                <a:latin typeface="Arial" panose="020B0604020202020204" pitchFamily="34" charset="0"/>
                <a:cs typeface="Arial" panose="020B0604020202020204" pitchFamily="34" charset="0"/>
              </a:rPr>
              <a:t>el adolescente.</a:t>
            </a:r>
            <a:endParaRPr lang="es-MX" sz="1400" dirty="0">
              <a:solidFill>
                <a:prstClr val="black"/>
              </a:solidFill>
              <a:latin typeface="Arial" panose="020B0604020202020204" pitchFamily="34" charset="0"/>
              <a:cs typeface="Arial" panose="020B0604020202020204" pitchFamily="34" charset="0"/>
            </a:endParaRPr>
          </a:p>
          <a:p>
            <a:pPr marL="457200" lvl="0" indent="-457200" algn="just">
              <a:buClr>
                <a:srgbClr val="967E96"/>
              </a:buClr>
              <a:buFont typeface="Arial" charset="0"/>
              <a:buChar char="•"/>
            </a:pPr>
            <a:r>
              <a:rPr lang="es-MX" sz="1800" b="1" dirty="0" smtClean="0">
                <a:solidFill>
                  <a:prstClr val="black"/>
                </a:solidFill>
                <a:latin typeface="Arial" panose="020B0604020202020204" pitchFamily="34" charset="0"/>
                <a:cs typeface="Arial" panose="020B0604020202020204" pitchFamily="34" charset="0"/>
              </a:rPr>
              <a:t>Luis </a:t>
            </a:r>
            <a:r>
              <a:rPr lang="es-MX" sz="1800" b="1" dirty="0">
                <a:solidFill>
                  <a:prstClr val="black"/>
                </a:solidFill>
                <a:latin typeface="Arial" panose="020B0604020202020204" pitchFamily="34" charset="0"/>
                <a:cs typeface="Arial" panose="020B0604020202020204" pitchFamily="34" charset="0"/>
              </a:rPr>
              <a:t>Antonio Ibarra Carrillo (Geografía</a:t>
            </a:r>
            <a:r>
              <a:rPr lang="es-MX" sz="1800" b="1" dirty="0" smtClean="0">
                <a:solidFill>
                  <a:prstClr val="black"/>
                </a:solidFill>
                <a:latin typeface="Arial" panose="020B0604020202020204" pitchFamily="34" charset="0"/>
                <a:cs typeface="Arial" panose="020B0604020202020204" pitchFamily="34" charset="0"/>
              </a:rPr>
              <a:t>)</a:t>
            </a:r>
          </a:p>
          <a:p>
            <a:pPr marL="0" lvl="0" indent="0">
              <a:spcBef>
                <a:spcPts val="1000"/>
              </a:spcBef>
              <a:buClrTx/>
              <a:buSzTx/>
              <a:buNone/>
            </a:pPr>
            <a:r>
              <a:rPr lang="es-MX" sz="1400" dirty="0">
                <a:solidFill>
                  <a:prstClr val="black"/>
                </a:solidFill>
                <a:latin typeface="Arial" panose="020B0604020202020204" pitchFamily="34" charset="0"/>
                <a:cs typeface="Arial" panose="020B0604020202020204" pitchFamily="34" charset="0"/>
              </a:rPr>
              <a:t>En la materia de Geografía se pretende que el alumno analice e identifique las características de la población progresiva, en sus diferentes ambientes, considerando sus características socio-económicas.</a:t>
            </a:r>
          </a:p>
          <a:p>
            <a:pPr marL="457200" lvl="0" indent="-457200" algn="just">
              <a:buClr>
                <a:srgbClr val="967E96"/>
              </a:buClr>
              <a:buFont typeface="Arial" charset="0"/>
              <a:buChar char="•"/>
            </a:pPr>
            <a:endParaRPr lang="es-MX" sz="1400" b="1" dirty="0">
              <a:solidFill>
                <a:prstClr val="black"/>
              </a:solidFill>
              <a:latin typeface="Arial" panose="020B0604020202020204" pitchFamily="34" charset="0"/>
              <a:cs typeface="Arial" panose="020B0604020202020204" pitchFamily="34" charset="0"/>
            </a:endParaRPr>
          </a:p>
          <a:p>
            <a:endParaRPr lang="es-MX" dirty="0"/>
          </a:p>
        </p:txBody>
      </p:sp>
    </p:spTree>
    <p:extLst>
      <p:ext uri="{BB962C8B-B14F-4D97-AF65-F5344CB8AC3E}">
        <p14:creationId xmlns:p14="http://schemas.microsoft.com/office/powerpoint/2010/main" val="3836332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30087" y="154546"/>
            <a:ext cx="11410122" cy="6431784"/>
          </a:xfrm>
        </p:spPr>
        <p:txBody>
          <a:bodyPr>
            <a:noAutofit/>
          </a:bodyPr>
          <a:lstStyle/>
          <a:p>
            <a:pPr marL="0" lvl="0" indent="0" algn="just">
              <a:spcBef>
                <a:spcPts val="1200"/>
              </a:spcBef>
              <a:buClr>
                <a:srgbClr val="967E96"/>
              </a:buClr>
              <a:buSzPct val="85000"/>
              <a:buNone/>
            </a:pPr>
            <a:endPar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ctr">
              <a:lnSpc>
                <a:spcPct val="100000"/>
              </a:lnSpc>
              <a:spcBef>
                <a:spcPts val="0"/>
              </a:spcBef>
              <a:buNone/>
            </a:pPr>
            <a:r>
              <a:rPr lang="es-MX" sz="2400" b="1" dirty="0">
                <a:solidFill>
                  <a:prstClr val="black"/>
                </a:solidFill>
                <a:latin typeface="Arial" panose="020B0604020202020204" pitchFamily="34" charset="0"/>
                <a:cs typeface="Arial" panose="020B0604020202020204" pitchFamily="34" charset="0"/>
              </a:rPr>
              <a:t>Lic. Johana Vázquez Bautista. </a:t>
            </a:r>
          </a:p>
          <a:p>
            <a:pPr marL="0" lvl="0" indent="0" algn="ctr">
              <a:lnSpc>
                <a:spcPct val="100000"/>
              </a:lnSpc>
              <a:spcBef>
                <a:spcPts val="0"/>
              </a:spcBef>
              <a:buNone/>
            </a:pPr>
            <a:r>
              <a:rPr lang="es-MX" sz="2400" b="1" dirty="0">
                <a:solidFill>
                  <a:prstClr val="black"/>
                </a:solidFill>
                <a:latin typeface="Arial" panose="020B0604020202020204" pitchFamily="34" charset="0"/>
                <a:cs typeface="Arial" panose="020B0604020202020204" pitchFamily="34" charset="0"/>
              </a:rPr>
              <a:t>Asignatura (Lengua Española)</a:t>
            </a:r>
            <a:br>
              <a:rPr lang="es-MX" sz="2400" b="1" dirty="0">
                <a:solidFill>
                  <a:prstClr val="black"/>
                </a:solidFill>
                <a:latin typeface="Arial" panose="020B0604020202020204" pitchFamily="34" charset="0"/>
                <a:cs typeface="Arial" panose="020B0604020202020204" pitchFamily="34" charset="0"/>
              </a:rPr>
            </a:br>
            <a:r>
              <a:rPr lang="es-MX" sz="2400" b="1" dirty="0">
                <a:solidFill>
                  <a:prstClr val="black"/>
                </a:solidFill>
                <a:latin typeface="Arial" panose="020B0604020202020204" pitchFamily="34" charset="0"/>
                <a:cs typeface="Arial" panose="020B0604020202020204" pitchFamily="34" charset="0"/>
              </a:rPr>
              <a:t>Una actividad para dar inicio o detonación del proyecto</a:t>
            </a:r>
            <a:endParaRPr lang="es-MX" sz="2400" dirty="0">
              <a:solidFill>
                <a:prstClr val="black"/>
              </a:solidFill>
              <a:latin typeface="Arial" panose="020B0604020202020204" pitchFamily="34" charset="0"/>
              <a:cs typeface="Arial" panose="020B0604020202020204" pitchFamily="34" charset="0"/>
            </a:endParaRP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8.1.- Nombre de la actividad</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Entre libros.</a:t>
            </a: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Objetivo: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Los alumnos realizarán una visita a la biblioteca con la finalidad de recopilar la información necesaria para sustentar su proyecto.</a:t>
            </a: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Grado: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4°                 </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Grupos: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4010 - 4020</a:t>
            </a: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Fecha en que se llevará a cabo la actividad</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a:latin typeface="Arial" panose="020B0604020202020204" pitchFamily="34" charset="0"/>
                <a:cs typeface="Arial" panose="020B0604020202020204" pitchFamily="34" charset="0"/>
              </a:rPr>
              <a:t>13 de agosto al 10 de octubre de 2018</a:t>
            </a:r>
            <a:endParaRPr lang="es-MX"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8.2.- Asignaturas participantes</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Lengua Española</a:t>
            </a: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Temas o conceptos: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Elementos del texto narrativo, textos expositivos (resumen), la monografía, registro de bibliografía, hemerografía y referencias electrónicas.</a:t>
            </a:r>
          </a:p>
          <a:p>
            <a:pPr marL="0" lvl="0" indent="0" algn="just">
              <a:spcBef>
                <a:spcPts val="1200"/>
              </a:spcBef>
              <a:buClr>
                <a:srgbClr val="967E96"/>
              </a:buClr>
              <a:buSzPct val="85000"/>
              <a:buNone/>
            </a:pP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Fuentes de apoyo: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8.3.- Justificación de la actividad</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MX" sz="1600" dirty="0">
                <a:solidFill>
                  <a:prstClr val="black"/>
                </a:solidFill>
                <a:latin typeface="Arial" panose="020B0604020202020204" pitchFamily="34" charset="0"/>
                <a:ea typeface="Calibri" panose="020F0502020204030204" pitchFamily="34" charset="0"/>
                <a:cs typeface="Arial" panose="020B0604020202020204" pitchFamily="34" charset="0"/>
              </a:rPr>
              <a:t> La actividad es necesaria para lograrlos objetivos del proyecto ya que la actividad de investigación y documentación fortalece el desarrollo intelectual y académico de los alumnos, y al mismo tiempo fomenta la lectura puesto que para recabar la información requerida es necesario discernir cuál se es útil y cuál no.</a:t>
            </a:r>
          </a:p>
          <a:p>
            <a:pPr marL="0" lvl="0" indent="0" algn="just">
              <a:spcBef>
                <a:spcPts val="1200"/>
              </a:spcBef>
              <a:buClr>
                <a:srgbClr val="967E96"/>
              </a:buClr>
              <a:buSzPct val="85000"/>
              <a:buNone/>
            </a:pPr>
            <a:r>
              <a:rPr lang="es-MX" sz="1600" b="1" u="sng" dirty="0">
                <a:solidFill>
                  <a:prstClr val="black"/>
                </a:solidFill>
                <a:latin typeface="Arial" panose="020B0604020202020204" pitchFamily="34" charset="0"/>
                <a:ea typeface="Calibri" panose="020F0502020204030204" pitchFamily="34" charset="0"/>
                <a:cs typeface="Arial" panose="020B0604020202020204" pitchFamily="34" charset="0"/>
              </a:rPr>
              <a:t>8.4.- Descripción de Apertura de la actividad</a:t>
            </a:r>
            <a:r>
              <a:rPr lang="es-MX" sz="1600" b="1"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s-MX" sz="1600" dirty="0">
              <a:solidFill>
                <a:prstClr val="black"/>
              </a:solidFill>
              <a:latin typeface="Arial" panose="020B0604020202020204" pitchFamily="34" charset="0"/>
              <a:cs typeface="Arial" panose="020B0604020202020204" pitchFamily="34" charset="0"/>
            </a:endParaRPr>
          </a:p>
          <a:p>
            <a:pPr marL="0" indent="0">
              <a:buNone/>
            </a:pPr>
            <a:r>
              <a:rPr lang="es-MX" sz="1600" dirty="0">
                <a:latin typeface="Arial" panose="020B0604020202020204" pitchFamily="34" charset="0"/>
                <a:cs typeface="Arial" panose="020B0604020202020204" pitchFamily="34" charset="0"/>
              </a:rPr>
              <a:t>En primer lugar se les dará a conocer la actividad a los alumnos, así como los requisitos que deben reunir para la entrega de la misma. Los alumnos elaborarán un cuestionario de máximo treinta preguntas que ellos puedan responder después de la visita a la biblioteca.</a:t>
            </a:r>
          </a:p>
        </p:txBody>
      </p:sp>
    </p:spTree>
    <p:extLst>
      <p:ext uri="{BB962C8B-B14F-4D97-AF65-F5344CB8AC3E}">
        <p14:creationId xmlns:p14="http://schemas.microsoft.com/office/powerpoint/2010/main" val="1058176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6558" y="277515"/>
            <a:ext cx="11558883" cy="600164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8.5.-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desarrollo de la actividad</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Los alumnos realizarán la visita a la biblioteca de su elección y realizarán la búsqueda del material correspondiente que les permita trabajar con el proyecto asignado. Además realizarán la búsqueda de textos literarios, en lengua española, que tenga relación con el tema “El joven, el sexo y su sexualidad”.</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8.6.-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del cierre de la actividad</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Una vez realizada la visita a la biblioteca y recabada la información inicial, los alumnos elaborarán un fichero (fichas bibliográficas y  de resumen) para organizar la información.</a:t>
            </a: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8.7.-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Descripción de lo que se hará con los resultados de la actividad</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Una vez terminada la actividad se procederá a la revisión de la información recopilada de tal modo que los alumnos puedan discernir (con ayuda del profesor) aquello que les será útil para el proyecto de lo que no.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8.8.-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Análisis</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 realidad, después de la actividad, es que la mayoría de los alumnos tienen deficiencias para buscar y discernir la información que les es útil para su proyecto. Se logró un primer acercamiento a la lectura pero es necesario reforzarlo. </a:t>
            </a: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8.9.- </a:t>
            </a: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Toma de decisiones</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Pedir a los alumnos una actividad complementaria que permita una lectura más efectiva de la información obtenida con la visita a la biblioteca.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HERRAMIENTAS Y EVIDENCIAS: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Cuestionario, fichero, bibliografía, etc.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Manuscritas: </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Cuestionario impreso, fichas bibliográficas y organigramas.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Digitales: </a:t>
            </a: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Impresas:</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Copias de la información encontrada en la biblioteca.</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Físicas: </a:t>
            </a: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640211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po de madera">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10.xml><?xml version="1.0" encoding="utf-8"?>
<a:theme xmlns:a="http://schemas.openxmlformats.org/drawingml/2006/main" name="8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5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6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7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8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9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0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3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4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5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6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7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8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29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30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3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TM03090434[[fn=Madera]]</Template>
  <TotalTime>2840</TotalTime>
  <Words>3251</Words>
  <Application>Microsoft Office PowerPoint</Application>
  <PresentationFormat>Panorámica</PresentationFormat>
  <Paragraphs>532</Paragraphs>
  <Slides>46</Slides>
  <Notes>0</Notes>
  <HiddenSlides>0</HiddenSlides>
  <MMClips>0</MMClips>
  <ScaleCrop>false</ScaleCrop>
  <HeadingPairs>
    <vt:vector size="6" baseType="variant">
      <vt:variant>
        <vt:lpstr>Fuentes usadas</vt:lpstr>
      </vt:variant>
      <vt:variant>
        <vt:i4>10</vt:i4>
      </vt:variant>
      <vt:variant>
        <vt:lpstr>Tema</vt:lpstr>
      </vt:variant>
      <vt:variant>
        <vt:i4>33</vt:i4>
      </vt:variant>
      <vt:variant>
        <vt:lpstr>Títulos de diapositiva</vt:lpstr>
      </vt:variant>
      <vt:variant>
        <vt:i4>46</vt:i4>
      </vt:variant>
    </vt:vector>
  </HeadingPairs>
  <TitlesOfParts>
    <vt:vector size="89" baseType="lpstr">
      <vt:lpstr>Arial</vt:lpstr>
      <vt:lpstr>Arial Rounded MT Bold</vt:lpstr>
      <vt:lpstr>Bookman Old Style</vt:lpstr>
      <vt:lpstr>Calibri</vt:lpstr>
      <vt:lpstr>Calibri Light</vt:lpstr>
      <vt:lpstr>Century Gothic</vt:lpstr>
      <vt:lpstr>Gadugi</vt:lpstr>
      <vt:lpstr>Garamond</vt:lpstr>
      <vt:lpstr>Times New Roman</vt:lpstr>
      <vt:lpstr>Wingdings</vt:lpstr>
      <vt:lpstr>Tipo de madera</vt:lpstr>
      <vt:lpstr>Tema de Office</vt:lpstr>
      <vt:lpstr>1_Tema de Office</vt:lpstr>
      <vt:lpstr>2_Tema de Office</vt:lpstr>
      <vt:lpstr>3_Tema de Office</vt:lpstr>
      <vt:lpstr>4_Tema de Office</vt:lpstr>
      <vt:lpstr>5_Tema de Office</vt:lpstr>
      <vt:lpstr>6_Tema de Office</vt:lpstr>
      <vt:lpstr>7_Tema de Office</vt:lpstr>
      <vt:lpstr>8_Tema de Office</vt:lpstr>
      <vt:lpstr>9_Tema de Office</vt:lpstr>
      <vt:lpstr>10_Tema de Office</vt:lpstr>
      <vt:lpstr>11_Tema de Office</vt:lpstr>
      <vt:lpstr>12_Tema de Office</vt:lpstr>
      <vt:lpstr>13_Tema de Office</vt:lpstr>
      <vt:lpstr>14_Tema de Office</vt:lpstr>
      <vt:lpstr>15_Tema de Office</vt:lpstr>
      <vt:lpstr>16_Tema de Office</vt:lpstr>
      <vt:lpstr>17_Tema de Office</vt:lpstr>
      <vt:lpstr>18_Tema de Office</vt:lpstr>
      <vt:lpstr>19_Tema de Office</vt:lpstr>
      <vt:lpstr>20_Tema de Office</vt:lpstr>
      <vt:lpstr>21_Tema de Office</vt:lpstr>
      <vt:lpstr>22_Tema de Office</vt:lpstr>
      <vt:lpstr>23_Tema de Office</vt:lpstr>
      <vt:lpstr>24_Tema de Office</vt:lpstr>
      <vt:lpstr>25_Tema de Office</vt:lpstr>
      <vt:lpstr>26_Tema de Office</vt:lpstr>
      <vt:lpstr>27_Tema de Office</vt:lpstr>
      <vt:lpstr>28_Tema de Office</vt:lpstr>
      <vt:lpstr>29_Tema de Office</vt:lpstr>
      <vt:lpstr>30_Tema de Office</vt:lpstr>
      <vt:lpstr>31_Tema de Office</vt:lpstr>
      <vt:lpstr>Preparatoria Ateniense, A.C.  Equipo No. 2   Grado: CUARTO  Grupos: 4010-4020</vt:lpstr>
      <vt:lpstr>Responsables del proyecto</vt:lpstr>
      <vt:lpstr>Ciclo escolar: 2018-2019</vt:lpstr>
      <vt:lpstr>Nombre del Proyecto:  LA LECTURA EL CAMINO A LA SABIDURIA </vt:lpstr>
      <vt:lpstr>INTRODUCCIÓN</vt:lpstr>
      <vt:lpstr>Objetivo General del Proyecto</vt:lpstr>
      <vt:lpstr>Objetivo de cada asignatura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1.-Fase, Orientación Que el alumno o la alumna identifique recursos en él o ella misma para la indagación de la información;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Objetivo del proyecto de conexiones de tu asignatura: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Cierre del proyecto: MUESTRA PEDAGÓGICA</vt:lpstr>
      <vt:lpstr>Cierre del proyecto: MUESTRA PEDAGÓGICA</vt:lpstr>
      <vt:lpstr>Cierre del proyecto: MUESTRA PEDAGÓGICA (revista)</vt:lpstr>
      <vt:lpstr>Cierre del proyecto: MUESTRA PEDAGÓGICA (revista)</vt:lpstr>
      <vt:lpstr>Cierre del proyecto: MUESTRA PEDAGÓGICA (video)</vt:lpstr>
      <vt:lpstr>Autoevaluación</vt:lpstr>
      <vt:lpstr>Cambios realizados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Preparatoria Ateniense, A.C.</dc:title>
  <dc:creator>Lili</dc:creator>
  <cp:lastModifiedBy>Ateniense</cp:lastModifiedBy>
  <cp:revision>315</cp:revision>
  <cp:lastPrinted>2018-06-22T17:07:19Z</cp:lastPrinted>
  <dcterms:created xsi:type="dcterms:W3CDTF">2017-10-31T19:24:24Z</dcterms:created>
  <dcterms:modified xsi:type="dcterms:W3CDTF">2019-07-03T18:35:59Z</dcterms:modified>
</cp:coreProperties>
</file>