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6" r:id="rId5"/>
    <p:sldId id="276" r:id="rId6"/>
    <p:sldId id="274" r:id="rId7"/>
    <p:sldId id="277" r:id="rId8"/>
    <p:sldId id="295" r:id="rId9"/>
    <p:sldId id="290" r:id="rId10"/>
    <p:sldId id="291" r:id="rId11"/>
    <p:sldId id="292" r:id="rId12"/>
    <p:sldId id="259" r:id="rId13"/>
    <p:sldId id="296" r:id="rId14"/>
    <p:sldId id="269" r:id="rId15"/>
    <p:sldId id="263" r:id="rId16"/>
    <p:sldId id="275" r:id="rId17"/>
    <p:sldId id="261" r:id="rId18"/>
    <p:sldId id="265" r:id="rId19"/>
    <p:sldId id="266" r:id="rId20"/>
    <p:sldId id="278" r:id="rId21"/>
    <p:sldId id="282" r:id="rId22"/>
    <p:sldId id="283" r:id="rId23"/>
    <p:sldId id="284" r:id="rId24"/>
    <p:sldId id="285" r:id="rId25"/>
    <p:sldId id="286" r:id="rId26"/>
    <p:sldId id="267" r:id="rId27"/>
    <p:sldId id="270" r:id="rId28"/>
    <p:sldId id="271" r:id="rId29"/>
    <p:sldId id="272" r:id="rId30"/>
    <p:sldId id="273" r:id="rId31"/>
    <p:sldId id="287" r:id="rId32"/>
    <p:sldId id="288" r:id="rId33"/>
    <p:sldId id="289" r:id="rId34"/>
    <p:sldId id="281" r:id="rId35"/>
    <p:sldId id="280" r:id="rId36"/>
    <p:sldId id="294" r:id="rId3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03D3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FC4B786E-71AD-4F41-8590-65573CDA3F6D}" type="datetimeFigureOut">
              <a:rPr lang="es-MX" smtClean="0"/>
              <a:pPr/>
              <a:t>27/06/2019</a:t>
            </a:fld>
            <a:endParaRPr lang="es-MX"/>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MX"/>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30B800ED-E417-4EA2-BB11-C21673C69E2B}"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C4B786E-71AD-4F41-8590-65573CDA3F6D}" type="datetimeFigureOut">
              <a:rPr lang="es-MX" smtClean="0"/>
              <a:pPr/>
              <a:t>27/06/2019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0B800ED-E417-4EA2-BB11-C21673C69E2B}"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C4B786E-71AD-4F41-8590-65573CDA3F6D}" type="datetimeFigureOut">
              <a:rPr lang="es-MX" smtClean="0"/>
              <a:pPr/>
              <a:t>27/06/2019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0B800ED-E417-4EA2-BB11-C21673C69E2B}"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5" name="Footer Placeholder 4"/>
          <p:cNvSpPr>
            <a:spLocks noGrp="1"/>
          </p:cNvSpPr>
          <p:nvPr>
            <p:ph type="ftr" sz="quarter" idx="11"/>
          </p:nvPr>
        </p:nvSpPr>
        <p:spPr/>
        <p:txBody>
          <a:bodyPr/>
          <a:lstStyle/>
          <a:p>
            <a:pPr defTabSz="342900"/>
            <a:endParaRPr lang="en-US" dirty="0"/>
          </a:p>
        </p:txBody>
      </p:sp>
      <p:sp>
        <p:nvSpPr>
          <p:cNvPr id="6" name="Slide Number Placeholder 5"/>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01705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5" name="Footer Placeholder 4"/>
          <p:cNvSpPr>
            <a:spLocks noGrp="1"/>
          </p:cNvSpPr>
          <p:nvPr>
            <p:ph type="ftr" sz="quarter" idx="11"/>
          </p:nvPr>
        </p:nvSpPr>
        <p:spPr/>
        <p:txBody>
          <a:bodyPr/>
          <a:lstStyle/>
          <a:p>
            <a:pPr defTabSz="342900"/>
            <a:endParaRPr lang="en-US" dirty="0"/>
          </a:p>
        </p:txBody>
      </p:sp>
      <p:sp>
        <p:nvSpPr>
          <p:cNvPr id="6" name="Slide Number Placeholder 5"/>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4219325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5" name="Footer Placeholder 4"/>
          <p:cNvSpPr>
            <a:spLocks noGrp="1"/>
          </p:cNvSpPr>
          <p:nvPr>
            <p:ph type="ftr" sz="quarter" idx="11"/>
          </p:nvPr>
        </p:nvSpPr>
        <p:spPr/>
        <p:txBody>
          <a:bodyPr/>
          <a:lstStyle/>
          <a:p>
            <a:pPr defTabSz="342900"/>
            <a:endParaRPr lang="en-US" dirty="0"/>
          </a:p>
        </p:txBody>
      </p:sp>
      <p:sp>
        <p:nvSpPr>
          <p:cNvPr id="6" name="Slide Number Placeholder 5"/>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0782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6" name="Footer Placeholder 5"/>
          <p:cNvSpPr>
            <a:spLocks noGrp="1"/>
          </p:cNvSpPr>
          <p:nvPr>
            <p:ph type="ftr" sz="quarter" idx="11"/>
          </p:nvPr>
        </p:nvSpPr>
        <p:spPr/>
        <p:txBody>
          <a:bodyPr/>
          <a:lstStyle/>
          <a:p>
            <a:pPr defTabSz="342900"/>
            <a:endParaRPr lang="en-US" dirty="0"/>
          </a:p>
        </p:txBody>
      </p:sp>
      <p:sp>
        <p:nvSpPr>
          <p:cNvPr id="7" name="Slide Number Placeholder 6"/>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2375038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8" name="Footer Placeholder 7"/>
          <p:cNvSpPr>
            <a:spLocks noGrp="1"/>
          </p:cNvSpPr>
          <p:nvPr>
            <p:ph type="ftr" sz="quarter" idx="11"/>
          </p:nvPr>
        </p:nvSpPr>
        <p:spPr/>
        <p:txBody>
          <a:bodyPr/>
          <a:lstStyle/>
          <a:p>
            <a:pPr defTabSz="342900"/>
            <a:endParaRPr lang="en-US" dirty="0"/>
          </a:p>
        </p:txBody>
      </p:sp>
      <p:sp>
        <p:nvSpPr>
          <p:cNvPr id="9" name="Slide Number Placeholder 8"/>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3089852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4" name="Footer Placeholder 3"/>
          <p:cNvSpPr>
            <a:spLocks noGrp="1"/>
          </p:cNvSpPr>
          <p:nvPr>
            <p:ph type="ftr" sz="quarter" idx="11"/>
          </p:nvPr>
        </p:nvSpPr>
        <p:spPr/>
        <p:txBody>
          <a:bodyPr/>
          <a:lstStyle/>
          <a:p>
            <a:pPr defTabSz="342900"/>
            <a:endParaRPr lang="en-US" dirty="0"/>
          </a:p>
        </p:txBody>
      </p:sp>
      <p:sp>
        <p:nvSpPr>
          <p:cNvPr id="5" name="Slide Number Placeholder 4"/>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280588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defTabSz="342900"/>
            <a:endParaRPr lang="en-US" dirty="0"/>
          </a:p>
        </p:txBody>
      </p:sp>
      <p:sp>
        <p:nvSpPr>
          <p:cNvPr id="9" name="Slide Number Placeholder 8"/>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3559770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defTabSz="342900"/>
            <a:fld id="{87DE6118-2437-4B30-8E3C-4D2BE6020583}" type="datetimeFigureOut">
              <a:rPr lang="en-US" smtClean="0"/>
              <a:pPr defTabSz="342900"/>
              <a:t>6/27/2019</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defTabSz="342900"/>
            <a:endParaRPr lang="en-US" dirty="0">
              <a:solidFill>
                <a:srgbClr val="32323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defTabSz="342900"/>
            <a:fld id="{69E57DC2-970A-4B3E-BB1C-7A09969E49DF}" type="slidenum">
              <a:rPr lang="en-US" smtClean="0">
                <a:solidFill>
                  <a:srgbClr val="323232"/>
                </a:solidFill>
              </a:rPr>
              <a:pPr defTabSz="342900"/>
              <a:t>‹Nº›</a:t>
            </a:fld>
            <a:endParaRPr lang="en-US" dirty="0">
              <a:solidFill>
                <a:srgbClr val="323232"/>
              </a:solidFill>
            </a:endParaRPr>
          </a:p>
        </p:txBody>
      </p:sp>
    </p:spTree>
    <p:extLst>
      <p:ext uri="{BB962C8B-B14F-4D97-AF65-F5344CB8AC3E}">
        <p14:creationId xmlns:p14="http://schemas.microsoft.com/office/powerpoint/2010/main" xmlns="" val="119056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FC4B786E-71AD-4F41-8590-65573CDA3F6D}" type="datetimeFigureOut">
              <a:rPr lang="es-MX" smtClean="0"/>
              <a:pPr/>
              <a:t>27/06/2019</a:t>
            </a:fld>
            <a:endParaRPr lang="es-MX"/>
          </a:p>
        </p:txBody>
      </p:sp>
      <p:sp>
        <p:nvSpPr>
          <p:cNvPr id="9" name="8 Marcador de número de diapositiva"/>
          <p:cNvSpPr>
            <a:spLocks noGrp="1"/>
          </p:cNvSpPr>
          <p:nvPr>
            <p:ph type="sldNum" sz="quarter" idx="15"/>
          </p:nvPr>
        </p:nvSpPr>
        <p:spPr/>
        <p:txBody>
          <a:bodyPr rtlCol="0"/>
          <a:lstStyle/>
          <a:p>
            <a:fld id="{30B800ED-E417-4EA2-BB11-C21673C69E2B}" type="slidenum">
              <a:rPr lang="es-MX" smtClean="0"/>
              <a:pPr/>
              <a:t>‹Nº›</a:t>
            </a:fld>
            <a:endParaRPr lang="es-MX"/>
          </a:p>
        </p:txBody>
      </p:sp>
      <p:sp>
        <p:nvSpPr>
          <p:cNvPr id="10" name="9 Marcador de pie de página"/>
          <p:cNvSpPr>
            <a:spLocks noGrp="1"/>
          </p:cNvSpPr>
          <p:nvPr>
            <p:ph type="ftr" sz="quarter" idx="16"/>
          </p:nvPr>
        </p:nvSpPr>
        <p:spPr/>
        <p:txBody>
          <a:bodyPr rtlCol="0"/>
          <a:lstStyle/>
          <a:p>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6" name="Footer Placeholder 5"/>
          <p:cNvSpPr>
            <a:spLocks noGrp="1"/>
          </p:cNvSpPr>
          <p:nvPr>
            <p:ph type="ftr" sz="quarter" idx="11"/>
          </p:nvPr>
        </p:nvSpPr>
        <p:spPr/>
        <p:txBody>
          <a:bodyPr/>
          <a:lstStyle/>
          <a:p>
            <a:pPr defTabSz="342900"/>
            <a:endParaRPr lang="en-US" dirty="0"/>
          </a:p>
        </p:txBody>
      </p:sp>
      <p:sp>
        <p:nvSpPr>
          <p:cNvPr id="7" name="Slide Number Placeholder 6"/>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1591042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5" name="Footer Placeholder 4"/>
          <p:cNvSpPr>
            <a:spLocks noGrp="1"/>
          </p:cNvSpPr>
          <p:nvPr>
            <p:ph type="ftr" sz="quarter" idx="11"/>
          </p:nvPr>
        </p:nvSpPr>
        <p:spPr/>
        <p:txBody>
          <a:bodyPr/>
          <a:lstStyle/>
          <a:p>
            <a:pPr defTabSz="342900"/>
            <a:endParaRPr lang="en-US" dirty="0"/>
          </a:p>
        </p:txBody>
      </p:sp>
      <p:sp>
        <p:nvSpPr>
          <p:cNvPr id="6" name="Slide Number Placeholder 5"/>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3078706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5" name="Footer Placeholder 4"/>
          <p:cNvSpPr>
            <a:spLocks noGrp="1"/>
          </p:cNvSpPr>
          <p:nvPr>
            <p:ph type="ftr" sz="quarter" idx="11"/>
          </p:nvPr>
        </p:nvSpPr>
        <p:spPr/>
        <p:txBody>
          <a:bodyPr/>
          <a:lstStyle/>
          <a:p>
            <a:pPr defTabSz="342900"/>
            <a:endParaRPr lang="en-US" dirty="0"/>
          </a:p>
        </p:txBody>
      </p:sp>
      <p:sp>
        <p:nvSpPr>
          <p:cNvPr id="6" name="Slide Number Placeholder 5"/>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1929925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5" name="Footer Placeholder 4"/>
          <p:cNvSpPr>
            <a:spLocks noGrp="1"/>
          </p:cNvSpPr>
          <p:nvPr>
            <p:ph type="ftr" sz="quarter" idx="11"/>
          </p:nvPr>
        </p:nvSpPr>
        <p:spPr/>
        <p:txBody>
          <a:bodyPr/>
          <a:lstStyle/>
          <a:p>
            <a:pPr defTabSz="342900"/>
            <a:endParaRPr lang="en-US" dirty="0"/>
          </a:p>
        </p:txBody>
      </p:sp>
      <p:sp>
        <p:nvSpPr>
          <p:cNvPr id="6" name="Slide Number Placeholder 5"/>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10760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5" name="Footer Placeholder 4"/>
          <p:cNvSpPr>
            <a:spLocks noGrp="1"/>
          </p:cNvSpPr>
          <p:nvPr>
            <p:ph type="ftr" sz="quarter" idx="11"/>
          </p:nvPr>
        </p:nvSpPr>
        <p:spPr/>
        <p:txBody>
          <a:bodyPr/>
          <a:lstStyle/>
          <a:p>
            <a:pPr defTabSz="342900"/>
            <a:endParaRPr lang="en-US" dirty="0"/>
          </a:p>
        </p:txBody>
      </p:sp>
      <p:sp>
        <p:nvSpPr>
          <p:cNvPr id="6" name="Slide Number Placeholder 5"/>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3473577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5" name="Footer Placeholder 4"/>
          <p:cNvSpPr>
            <a:spLocks noGrp="1"/>
          </p:cNvSpPr>
          <p:nvPr>
            <p:ph type="ftr" sz="quarter" idx="11"/>
          </p:nvPr>
        </p:nvSpPr>
        <p:spPr/>
        <p:txBody>
          <a:bodyPr/>
          <a:lstStyle/>
          <a:p>
            <a:pPr defTabSz="342900"/>
            <a:endParaRPr lang="en-US" dirty="0"/>
          </a:p>
        </p:txBody>
      </p:sp>
      <p:sp>
        <p:nvSpPr>
          <p:cNvPr id="6" name="Slide Number Placeholder 5"/>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88279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6" name="Footer Placeholder 5"/>
          <p:cNvSpPr>
            <a:spLocks noGrp="1"/>
          </p:cNvSpPr>
          <p:nvPr>
            <p:ph type="ftr" sz="quarter" idx="11"/>
          </p:nvPr>
        </p:nvSpPr>
        <p:spPr/>
        <p:txBody>
          <a:bodyPr/>
          <a:lstStyle/>
          <a:p>
            <a:pPr defTabSz="342900"/>
            <a:endParaRPr lang="en-US" dirty="0"/>
          </a:p>
        </p:txBody>
      </p:sp>
      <p:sp>
        <p:nvSpPr>
          <p:cNvPr id="7" name="Slide Number Placeholder 6"/>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674965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8" name="Footer Placeholder 7"/>
          <p:cNvSpPr>
            <a:spLocks noGrp="1"/>
          </p:cNvSpPr>
          <p:nvPr>
            <p:ph type="ftr" sz="quarter" idx="11"/>
          </p:nvPr>
        </p:nvSpPr>
        <p:spPr/>
        <p:txBody>
          <a:bodyPr/>
          <a:lstStyle/>
          <a:p>
            <a:pPr defTabSz="342900"/>
            <a:endParaRPr lang="en-US" dirty="0"/>
          </a:p>
        </p:txBody>
      </p:sp>
      <p:sp>
        <p:nvSpPr>
          <p:cNvPr id="9" name="Slide Number Placeholder 8"/>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470012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4" name="Footer Placeholder 3"/>
          <p:cNvSpPr>
            <a:spLocks noGrp="1"/>
          </p:cNvSpPr>
          <p:nvPr>
            <p:ph type="ftr" sz="quarter" idx="11"/>
          </p:nvPr>
        </p:nvSpPr>
        <p:spPr/>
        <p:txBody>
          <a:bodyPr/>
          <a:lstStyle/>
          <a:p>
            <a:pPr defTabSz="342900"/>
            <a:endParaRPr lang="en-US" dirty="0"/>
          </a:p>
        </p:txBody>
      </p:sp>
      <p:sp>
        <p:nvSpPr>
          <p:cNvPr id="5" name="Slide Number Placeholder 4"/>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2637160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defTabSz="342900"/>
            <a:endParaRPr lang="en-US" dirty="0"/>
          </a:p>
        </p:txBody>
      </p:sp>
      <p:sp>
        <p:nvSpPr>
          <p:cNvPr id="9" name="Slide Number Placeholder 8"/>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352390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FC4B786E-71AD-4F41-8590-65573CDA3F6D}" type="datetimeFigureOut">
              <a:rPr lang="es-MX" smtClean="0"/>
              <a:pPr/>
              <a:t>27/06/2019</a:t>
            </a:fld>
            <a:endParaRPr lang="es-MX"/>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MX"/>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30B800ED-E417-4EA2-BB11-C21673C69E2B}"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defTabSz="342900"/>
            <a:fld id="{87DE6118-2437-4B30-8E3C-4D2BE6020583}" type="datetimeFigureOut">
              <a:rPr lang="en-US" smtClean="0"/>
              <a:pPr defTabSz="342900"/>
              <a:t>6/27/2019</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defTabSz="342900"/>
            <a:endParaRPr lang="en-US" dirty="0">
              <a:solidFill>
                <a:srgbClr val="32323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defTabSz="342900"/>
            <a:fld id="{69E57DC2-970A-4B3E-BB1C-7A09969E49DF}" type="slidenum">
              <a:rPr lang="en-US" smtClean="0">
                <a:solidFill>
                  <a:srgbClr val="323232"/>
                </a:solidFill>
              </a:rPr>
              <a:pPr defTabSz="342900"/>
              <a:t>‹Nº›</a:t>
            </a:fld>
            <a:endParaRPr lang="en-US" dirty="0">
              <a:solidFill>
                <a:srgbClr val="323232"/>
              </a:solidFill>
            </a:endParaRPr>
          </a:p>
        </p:txBody>
      </p:sp>
    </p:spTree>
    <p:extLst>
      <p:ext uri="{BB962C8B-B14F-4D97-AF65-F5344CB8AC3E}">
        <p14:creationId xmlns:p14="http://schemas.microsoft.com/office/powerpoint/2010/main" xmlns="" val="3254499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6" name="Footer Placeholder 5"/>
          <p:cNvSpPr>
            <a:spLocks noGrp="1"/>
          </p:cNvSpPr>
          <p:nvPr>
            <p:ph type="ftr" sz="quarter" idx="11"/>
          </p:nvPr>
        </p:nvSpPr>
        <p:spPr/>
        <p:txBody>
          <a:bodyPr/>
          <a:lstStyle/>
          <a:p>
            <a:pPr defTabSz="342900"/>
            <a:endParaRPr lang="en-US" dirty="0"/>
          </a:p>
        </p:txBody>
      </p:sp>
      <p:sp>
        <p:nvSpPr>
          <p:cNvPr id="7" name="Slide Number Placeholder 6"/>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4041572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5" name="Footer Placeholder 4"/>
          <p:cNvSpPr>
            <a:spLocks noGrp="1"/>
          </p:cNvSpPr>
          <p:nvPr>
            <p:ph type="ftr" sz="quarter" idx="11"/>
          </p:nvPr>
        </p:nvSpPr>
        <p:spPr/>
        <p:txBody>
          <a:bodyPr/>
          <a:lstStyle/>
          <a:p>
            <a:pPr defTabSz="342900"/>
            <a:endParaRPr lang="en-US" dirty="0"/>
          </a:p>
        </p:txBody>
      </p:sp>
      <p:sp>
        <p:nvSpPr>
          <p:cNvPr id="6" name="Slide Number Placeholder 5"/>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1488763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5" name="Footer Placeholder 4"/>
          <p:cNvSpPr>
            <a:spLocks noGrp="1"/>
          </p:cNvSpPr>
          <p:nvPr>
            <p:ph type="ftr" sz="quarter" idx="11"/>
          </p:nvPr>
        </p:nvSpPr>
        <p:spPr/>
        <p:txBody>
          <a:bodyPr/>
          <a:lstStyle/>
          <a:p>
            <a:pPr defTabSz="342900"/>
            <a:endParaRPr lang="en-US" dirty="0"/>
          </a:p>
        </p:txBody>
      </p:sp>
      <p:sp>
        <p:nvSpPr>
          <p:cNvPr id="6" name="Slide Number Placeholder 5"/>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3437645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5" name="Footer Placeholder 4"/>
          <p:cNvSpPr>
            <a:spLocks noGrp="1"/>
          </p:cNvSpPr>
          <p:nvPr>
            <p:ph type="ftr" sz="quarter" idx="11"/>
          </p:nvPr>
        </p:nvSpPr>
        <p:spPr/>
        <p:txBody>
          <a:bodyPr/>
          <a:lstStyle/>
          <a:p>
            <a:pPr defTabSz="342900"/>
            <a:endParaRPr lang="en-US" dirty="0"/>
          </a:p>
        </p:txBody>
      </p:sp>
      <p:sp>
        <p:nvSpPr>
          <p:cNvPr id="6" name="Slide Number Placeholder 5"/>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60950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5" name="Footer Placeholder 4"/>
          <p:cNvSpPr>
            <a:spLocks noGrp="1"/>
          </p:cNvSpPr>
          <p:nvPr>
            <p:ph type="ftr" sz="quarter" idx="11"/>
          </p:nvPr>
        </p:nvSpPr>
        <p:spPr/>
        <p:txBody>
          <a:bodyPr/>
          <a:lstStyle/>
          <a:p>
            <a:pPr defTabSz="342900"/>
            <a:endParaRPr lang="en-US" dirty="0"/>
          </a:p>
        </p:txBody>
      </p:sp>
      <p:sp>
        <p:nvSpPr>
          <p:cNvPr id="6" name="Slide Number Placeholder 5"/>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13642223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5" name="Footer Placeholder 4"/>
          <p:cNvSpPr>
            <a:spLocks noGrp="1"/>
          </p:cNvSpPr>
          <p:nvPr>
            <p:ph type="ftr" sz="quarter" idx="11"/>
          </p:nvPr>
        </p:nvSpPr>
        <p:spPr/>
        <p:txBody>
          <a:bodyPr/>
          <a:lstStyle/>
          <a:p>
            <a:pPr defTabSz="342900"/>
            <a:endParaRPr lang="en-US" dirty="0"/>
          </a:p>
        </p:txBody>
      </p:sp>
      <p:sp>
        <p:nvSpPr>
          <p:cNvPr id="6" name="Slide Number Placeholder 5"/>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95325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6" name="Footer Placeholder 5"/>
          <p:cNvSpPr>
            <a:spLocks noGrp="1"/>
          </p:cNvSpPr>
          <p:nvPr>
            <p:ph type="ftr" sz="quarter" idx="11"/>
          </p:nvPr>
        </p:nvSpPr>
        <p:spPr/>
        <p:txBody>
          <a:bodyPr/>
          <a:lstStyle/>
          <a:p>
            <a:pPr defTabSz="342900"/>
            <a:endParaRPr lang="en-US" dirty="0"/>
          </a:p>
        </p:txBody>
      </p:sp>
      <p:sp>
        <p:nvSpPr>
          <p:cNvPr id="7" name="Slide Number Placeholder 6"/>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3954371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8" name="Footer Placeholder 7"/>
          <p:cNvSpPr>
            <a:spLocks noGrp="1"/>
          </p:cNvSpPr>
          <p:nvPr>
            <p:ph type="ftr" sz="quarter" idx="11"/>
          </p:nvPr>
        </p:nvSpPr>
        <p:spPr/>
        <p:txBody>
          <a:bodyPr/>
          <a:lstStyle/>
          <a:p>
            <a:pPr defTabSz="342900"/>
            <a:endParaRPr lang="en-US" dirty="0"/>
          </a:p>
        </p:txBody>
      </p:sp>
      <p:sp>
        <p:nvSpPr>
          <p:cNvPr id="9" name="Slide Number Placeholder 8"/>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2028498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4" name="Footer Placeholder 3"/>
          <p:cNvSpPr>
            <a:spLocks noGrp="1"/>
          </p:cNvSpPr>
          <p:nvPr>
            <p:ph type="ftr" sz="quarter" idx="11"/>
          </p:nvPr>
        </p:nvSpPr>
        <p:spPr/>
        <p:txBody>
          <a:bodyPr/>
          <a:lstStyle/>
          <a:p>
            <a:pPr defTabSz="342900"/>
            <a:endParaRPr lang="en-US" dirty="0"/>
          </a:p>
        </p:txBody>
      </p:sp>
      <p:sp>
        <p:nvSpPr>
          <p:cNvPr id="5" name="Slide Number Placeholder 4"/>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417668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FC4B786E-71AD-4F41-8590-65573CDA3F6D}" type="datetimeFigureOut">
              <a:rPr lang="es-MX" smtClean="0"/>
              <a:pPr/>
              <a:t>27/06/2019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0B800ED-E417-4EA2-BB11-C21673C69E2B}" type="slidenum">
              <a:rPr lang="es-MX" smtClean="0"/>
              <a:pPr/>
              <a:t>‹Nº›</a:t>
            </a:fld>
            <a:endParaRPr lang="es-MX"/>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defTabSz="342900"/>
            <a:endParaRPr lang="en-US" dirty="0"/>
          </a:p>
        </p:txBody>
      </p:sp>
      <p:sp>
        <p:nvSpPr>
          <p:cNvPr id="9" name="Slide Number Placeholder 8"/>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1341739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defTabSz="342900"/>
            <a:fld id="{87DE6118-2437-4B30-8E3C-4D2BE6020583}" type="datetimeFigureOut">
              <a:rPr lang="en-US" smtClean="0"/>
              <a:pPr defTabSz="342900"/>
              <a:t>6/27/2019</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defTabSz="342900"/>
            <a:endParaRPr lang="en-US" dirty="0">
              <a:solidFill>
                <a:srgbClr val="32323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defTabSz="342900"/>
            <a:fld id="{69E57DC2-970A-4B3E-BB1C-7A09969E49DF}" type="slidenum">
              <a:rPr lang="en-US" smtClean="0">
                <a:solidFill>
                  <a:srgbClr val="323232"/>
                </a:solidFill>
              </a:rPr>
              <a:pPr defTabSz="342900"/>
              <a:t>‹Nº›</a:t>
            </a:fld>
            <a:endParaRPr lang="en-US" dirty="0">
              <a:solidFill>
                <a:srgbClr val="323232"/>
              </a:solidFill>
            </a:endParaRPr>
          </a:p>
        </p:txBody>
      </p:sp>
    </p:spTree>
    <p:extLst>
      <p:ext uri="{BB962C8B-B14F-4D97-AF65-F5344CB8AC3E}">
        <p14:creationId xmlns:p14="http://schemas.microsoft.com/office/powerpoint/2010/main" xmlns="" val="2438429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6" name="Footer Placeholder 5"/>
          <p:cNvSpPr>
            <a:spLocks noGrp="1"/>
          </p:cNvSpPr>
          <p:nvPr>
            <p:ph type="ftr" sz="quarter" idx="11"/>
          </p:nvPr>
        </p:nvSpPr>
        <p:spPr/>
        <p:txBody>
          <a:bodyPr/>
          <a:lstStyle/>
          <a:p>
            <a:pPr defTabSz="342900"/>
            <a:endParaRPr lang="en-US" dirty="0"/>
          </a:p>
        </p:txBody>
      </p:sp>
      <p:sp>
        <p:nvSpPr>
          <p:cNvPr id="7" name="Slide Number Placeholder 6"/>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172280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5" name="Footer Placeholder 4"/>
          <p:cNvSpPr>
            <a:spLocks noGrp="1"/>
          </p:cNvSpPr>
          <p:nvPr>
            <p:ph type="ftr" sz="quarter" idx="11"/>
          </p:nvPr>
        </p:nvSpPr>
        <p:spPr/>
        <p:txBody>
          <a:bodyPr/>
          <a:lstStyle/>
          <a:p>
            <a:pPr defTabSz="342900"/>
            <a:endParaRPr lang="en-US" dirty="0"/>
          </a:p>
        </p:txBody>
      </p:sp>
      <p:sp>
        <p:nvSpPr>
          <p:cNvPr id="6" name="Slide Number Placeholder 5"/>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1117610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defTabSz="342900"/>
            <a:fld id="{87DE6118-2437-4B30-8E3C-4D2BE6020583}" type="datetimeFigureOut">
              <a:rPr lang="en-US" smtClean="0"/>
              <a:pPr defTabSz="342900"/>
              <a:t>6/27/2019</a:t>
            </a:fld>
            <a:endParaRPr lang="en-US" dirty="0"/>
          </a:p>
        </p:txBody>
      </p:sp>
      <p:sp>
        <p:nvSpPr>
          <p:cNvPr id="5" name="Footer Placeholder 4"/>
          <p:cNvSpPr>
            <a:spLocks noGrp="1"/>
          </p:cNvSpPr>
          <p:nvPr>
            <p:ph type="ftr" sz="quarter" idx="11"/>
          </p:nvPr>
        </p:nvSpPr>
        <p:spPr/>
        <p:txBody>
          <a:bodyPr/>
          <a:lstStyle/>
          <a:p>
            <a:pPr defTabSz="342900"/>
            <a:endParaRPr lang="en-US" dirty="0"/>
          </a:p>
        </p:txBody>
      </p:sp>
      <p:sp>
        <p:nvSpPr>
          <p:cNvPr id="6" name="Slide Number Placeholder 5"/>
          <p:cNvSpPr>
            <a:spLocks noGrp="1"/>
          </p:cNvSpPr>
          <p:nvPr>
            <p:ph type="sldNum" sz="quarter" idx="12"/>
          </p:nvPr>
        </p:nvSpPr>
        <p:spPr/>
        <p:txBody>
          <a:bodyPr/>
          <a:lstStyle/>
          <a:p>
            <a:pPr defTabSz="342900"/>
            <a:fld id="{69E57DC2-970A-4B3E-BB1C-7A09969E49DF}" type="slidenum">
              <a:rPr lang="en-US" smtClean="0"/>
              <a:pPr defTabSz="342900"/>
              <a:t>‹Nº›</a:t>
            </a:fld>
            <a:endParaRPr lang="en-US" dirty="0"/>
          </a:p>
        </p:txBody>
      </p:sp>
    </p:spTree>
    <p:extLst>
      <p:ext uri="{BB962C8B-B14F-4D97-AF65-F5344CB8AC3E}">
        <p14:creationId xmlns:p14="http://schemas.microsoft.com/office/powerpoint/2010/main" xmlns="" val="1410479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FC4B786E-71AD-4F41-8590-65573CDA3F6D}" type="datetimeFigureOut">
              <a:rPr lang="es-MX" smtClean="0"/>
              <a:pPr/>
              <a:t>27/06/2019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0B800ED-E417-4EA2-BB11-C21673C69E2B}" type="slidenum">
              <a:rPr lang="es-MX" smtClean="0"/>
              <a:pPr/>
              <a:t>‹Nº›</a:t>
            </a:fld>
            <a:endParaRPr lang="es-MX"/>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FC4B786E-71AD-4F41-8590-65573CDA3F6D}" type="datetimeFigureOut">
              <a:rPr lang="es-MX" smtClean="0"/>
              <a:pPr/>
              <a:t>27/06/2019</a:t>
            </a:fld>
            <a:endParaRPr lang="es-MX"/>
          </a:p>
        </p:txBody>
      </p:sp>
      <p:sp>
        <p:nvSpPr>
          <p:cNvPr id="7" name="6 Marcador de número de diapositiva"/>
          <p:cNvSpPr>
            <a:spLocks noGrp="1"/>
          </p:cNvSpPr>
          <p:nvPr>
            <p:ph type="sldNum" sz="quarter" idx="11"/>
          </p:nvPr>
        </p:nvSpPr>
        <p:spPr/>
        <p:txBody>
          <a:bodyPr rtlCol="0"/>
          <a:lstStyle/>
          <a:p>
            <a:fld id="{30B800ED-E417-4EA2-BB11-C21673C69E2B}" type="slidenum">
              <a:rPr lang="es-MX" smtClean="0"/>
              <a:pPr/>
              <a:t>‹Nº›</a:t>
            </a:fld>
            <a:endParaRPr lang="es-MX"/>
          </a:p>
        </p:txBody>
      </p:sp>
      <p:sp>
        <p:nvSpPr>
          <p:cNvPr id="8" name="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C4B786E-71AD-4F41-8590-65573CDA3F6D}" type="datetimeFigureOut">
              <a:rPr lang="es-MX" smtClean="0"/>
              <a:pPr/>
              <a:t>27/06/2019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0B800ED-E417-4EA2-BB11-C21673C69E2B}"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FC4B786E-71AD-4F41-8590-65573CDA3F6D}" type="datetimeFigureOut">
              <a:rPr lang="es-MX" smtClean="0"/>
              <a:pPr/>
              <a:t>27/06/2019</a:t>
            </a:fld>
            <a:endParaRPr lang="es-MX"/>
          </a:p>
        </p:txBody>
      </p:sp>
      <p:sp>
        <p:nvSpPr>
          <p:cNvPr id="22" name="21 Marcador de número de diapositiva"/>
          <p:cNvSpPr>
            <a:spLocks noGrp="1"/>
          </p:cNvSpPr>
          <p:nvPr>
            <p:ph type="sldNum" sz="quarter" idx="15"/>
          </p:nvPr>
        </p:nvSpPr>
        <p:spPr/>
        <p:txBody>
          <a:bodyPr rtlCol="0"/>
          <a:lstStyle/>
          <a:p>
            <a:fld id="{30B800ED-E417-4EA2-BB11-C21673C69E2B}" type="slidenum">
              <a:rPr lang="es-MX" smtClean="0"/>
              <a:pPr/>
              <a:t>‹Nº›</a:t>
            </a:fld>
            <a:endParaRPr lang="es-MX"/>
          </a:p>
        </p:txBody>
      </p:sp>
      <p:sp>
        <p:nvSpPr>
          <p:cNvPr id="23" name="22 Marcador de pie de página"/>
          <p:cNvSpPr>
            <a:spLocks noGrp="1"/>
          </p:cNvSpPr>
          <p:nvPr>
            <p:ph type="ftr" sz="quarter" idx="16"/>
          </p:nvPr>
        </p:nvSpPr>
        <p:spPr/>
        <p:txBody>
          <a:bodyPr rtlCol="0"/>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FC4B786E-71AD-4F41-8590-65573CDA3F6D}" type="datetimeFigureOut">
              <a:rPr lang="es-MX" smtClean="0"/>
              <a:pPr/>
              <a:t>27/06/2019</a:t>
            </a:fld>
            <a:endParaRPr lang="es-MX"/>
          </a:p>
        </p:txBody>
      </p:sp>
      <p:sp>
        <p:nvSpPr>
          <p:cNvPr id="18" name="17 Marcador de número de diapositiva"/>
          <p:cNvSpPr>
            <a:spLocks noGrp="1"/>
          </p:cNvSpPr>
          <p:nvPr>
            <p:ph type="sldNum" sz="quarter" idx="11"/>
          </p:nvPr>
        </p:nvSpPr>
        <p:spPr/>
        <p:txBody>
          <a:bodyPr rtlCol="0"/>
          <a:lstStyle/>
          <a:p>
            <a:fld id="{30B800ED-E417-4EA2-BB11-C21673C69E2B}" type="slidenum">
              <a:rPr lang="es-MX" smtClean="0"/>
              <a:pPr/>
              <a:t>‹Nº›</a:t>
            </a:fld>
            <a:endParaRPr lang="es-MX"/>
          </a:p>
        </p:txBody>
      </p:sp>
      <p:sp>
        <p:nvSpPr>
          <p:cNvPr id="21" name="20 Marcador de pie de página"/>
          <p:cNvSpPr>
            <a:spLocks noGrp="1"/>
          </p:cNvSpPr>
          <p:nvPr>
            <p:ph type="ftr" sz="quarter" idx="12"/>
          </p:nvPr>
        </p:nvSpPr>
        <p:spPr/>
        <p:txBody>
          <a:bodyPr rtlCol="0"/>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C4B786E-71AD-4F41-8590-65573CDA3F6D}" type="datetimeFigureOut">
              <a:rPr lang="es-MX" smtClean="0"/>
              <a:pPr/>
              <a:t>27/06/2019</a:t>
            </a:fld>
            <a:endParaRPr lang="es-MX"/>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MX"/>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0B800ED-E417-4EA2-BB11-C21673C69E2B}"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pPr defTabSz="342900"/>
            <a:fld id="{87DE6118-2437-4B30-8E3C-4D2BE6020583}" type="datetimeFigureOut">
              <a:rPr lang="en-US" smtClean="0"/>
              <a:pPr defTabSz="342900"/>
              <a:t>6/27/2019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pPr defTabSz="342900"/>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pPr defTabSz="342900"/>
            <a:fld id="{69E57DC2-970A-4B3E-BB1C-7A09969E49DF}" type="slidenum">
              <a:rPr lang="en-US" smtClean="0"/>
              <a:pPr defTabSz="342900"/>
              <a:t>‹Nº›</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520511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pPr defTabSz="342900"/>
            <a:fld id="{87DE6118-2437-4B30-8E3C-4D2BE6020583}" type="datetimeFigureOut">
              <a:rPr lang="en-US" smtClean="0"/>
              <a:pPr defTabSz="342900"/>
              <a:t>6/27/2019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pPr defTabSz="342900"/>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pPr defTabSz="342900"/>
            <a:fld id="{69E57DC2-970A-4B3E-BB1C-7A09969E49DF}" type="slidenum">
              <a:rPr lang="en-US" smtClean="0"/>
              <a:pPr defTabSz="342900"/>
              <a:t>‹Nº›</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672351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pPr defTabSz="342900"/>
            <a:fld id="{87DE6118-2437-4B30-8E3C-4D2BE6020583}" type="datetimeFigureOut">
              <a:rPr lang="en-US" smtClean="0"/>
              <a:pPr defTabSz="342900"/>
              <a:t>6/27/2019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pPr defTabSz="342900"/>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pPr defTabSz="342900"/>
            <a:fld id="{69E57DC2-970A-4B3E-BB1C-7A09969E49DF}" type="slidenum">
              <a:rPr lang="en-US" smtClean="0"/>
              <a:pPr defTabSz="342900"/>
              <a:t>‹Nº›</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710924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3" Type="http://schemas.openxmlformats.org/officeDocument/2006/relationships/hyperlink" Target="https://elpais.com/elpais/2016/08/19/el_aleph/1471624428_368503.htm" TargetMode="External"/><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28.png"/><Relationship Id="rId11" Type="http://schemas.microsoft.com/office/2007/relationships/hdphoto" Target="../media/hdphoto2.wdp"/><Relationship Id="rId5" Type="http://schemas.openxmlformats.org/officeDocument/2006/relationships/hyperlink" Target="https://cafyd-umss.jimdo.com/" TargetMode="External"/><Relationship Id="rId10" Type="http://schemas.openxmlformats.org/officeDocument/2006/relationships/image" Target="../media/image31.png"/><Relationship Id="rId4" Type="http://schemas.openxmlformats.org/officeDocument/2006/relationships/hyperlink" Target="https://imperiodelaciencia.wordpress.com/2012/07/27/ciencia-olimpica-la-quimica-en-los-deportes/" TargetMode="External"/><Relationship Id="rId9"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a:p>
        </p:txBody>
      </p:sp>
      <p:pic>
        <p:nvPicPr>
          <p:cNvPr id="1026" name="Picture 2"/>
          <p:cNvPicPr>
            <a:picLocks noChangeAspect="1" noChangeArrowheads="1"/>
          </p:cNvPicPr>
          <p:nvPr/>
        </p:nvPicPr>
        <p:blipFill>
          <a:blip r:embed="rId2" cstate="print"/>
          <a:srcRect/>
          <a:stretch>
            <a:fillRect/>
          </a:stretch>
        </p:blipFill>
        <p:spPr bwMode="auto">
          <a:xfrm>
            <a:off x="179512" y="260649"/>
            <a:ext cx="8625089" cy="626469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MX" dirty="0" smtClean="0"/>
              <a:t>EL ORGANIZADOR GRAFICO VINCULANDO LAS MATERIAS Y CONCEPTOS DE CADA UNA, ENTRELAZANDO LOS TEMAS DE LAS MISMAS</a:t>
            </a:r>
            <a:endParaRPr lang="en-US" dirty="0"/>
          </a:p>
        </p:txBody>
      </p:sp>
      <p:sp>
        <p:nvSpPr>
          <p:cNvPr id="3" name="Subtítulo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07624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IMG_20180222_212706891.jpg"/>
          <p:cNvPicPr>
            <a:picLocks noChangeAspect="1"/>
          </p:cNvPicPr>
          <p:nvPr/>
        </p:nvPicPr>
        <p:blipFill>
          <a:blip r:embed="rId2" cstate="print"/>
          <a:stretch>
            <a:fillRect/>
          </a:stretch>
        </p:blipFill>
        <p:spPr>
          <a:xfrm>
            <a:off x="467544" y="476672"/>
            <a:ext cx="7704856" cy="59815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accent1">
                    <a:lumMod val="50000"/>
                  </a:schemeClr>
                </a:solidFill>
              </a:rPr>
              <a:t>LA BUENA PRACTICA DEL DEPORTE</a:t>
            </a:r>
            <a:endParaRPr lang="es-MX" dirty="0">
              <a:solidFill>
                <a:schemeClr val="accent1">
                  <a:lumMod val="50000"/>
                </a:schemeClr>
              </a:solidFill>
            </a:endParaRPr>
          </a:p>
        </p:txBody>
      </p:sp>
      <p:sp>
        <p:nvSpPr>
          <p:cNvPr id="3" name="2 Marcador de contenido"/>
          <p:cNvSpPr>
            <a:spLocks noGrp="1"/>
          </p:cNvSpPr>
          <p:nvPr>
            <p:ph sz="quarter" idx="1"/>
          </p:nvPr>
        </p:nvSpPr>
        <p:spPr/>
        <p:txBody>
          <a:bodyPr>
            <a:normAutofit/>
          </a:bodyPr>
          <a:lstStyle/>
          <a:p>
            <a:r>
              <a:rPr lang="es-MX" dirty="0" smtClean="0">
                <a:solidFill>
                  <a:schemeClr val="accent6">
                    <a:lumMod val="75000"/>
                  </a:schemeClr>
                </a:solidFill>
              </a:rPr>
              <a:t>La práctica deportiva cada vez es mas común en nuestro país, aunque un gran porcentaje de la población lo practica sin tomar en cuenta las medidas necesarias para su desarrollo.</a:t>
            </a:r>
          </a:p>
          <a:p>
            <a:r>
              <a:rPr lang="es-MX" dirty="0" smtClean="0">
                <a:solidFill>
                  <a:schemeClr val="accent6">
                    <a:lumMod val="75000"/>
                  </a:schemeClr>
                </a:solidFill>
              </a:rPr>
              <a:t>El conocimiento de estos aspectos que se deben tomar en cuenta para la práctica deportiva  y es fundamental, con ello evitamos lesiones, somos mas precisos, mejoramos capacidades físicas y tenemos un magnifico rendimiento deportivo. Gracias a que tomamos en cuenta aspectos físicos, químicos y matemáticos, los cuales hacen de la práctica deportiva un modo de vida.</a:t>
            </a:r>
            <a:endParaRPr lang="es-MX" dirty="0">
              <a:solidFill>
                <a:schemeClr val="accent6">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latin typeface="Century Schoolbook" panose="02040604050505020304" pitchFamily="18" charset="0"/>
              </a:rPr>
              <a:t>Introducción o justificación</a:t>
            </a:r>
            <a:endParaRPr lang="es-MX" dirty="0">
              <a:latin typeface="Century Schoolbook" panose="02040604050505020304" pitchFamily="18" charset="0"/>
            </a:endParaRPr>
          </a:p>
        </p:txBody>
      </p:sp>
      <p:sp>
        <p:nvSpPr>
          <p:cNvPr id="3" name="Marcador de contenido 2"/>
          <p:cNvSpPr>
            <a:spLocks noGrp="1"/>
          </p:cNvSpPr>
          <p:nvPr>
            <p:ph idx="1"/>
          </p:nvPr>
        </p:nvSpPr>
        <p:spPr/>
        <p:txBody>
          <a:bodyPr/>
          <a:lstStyle/>
          <a:p>
            <a:pPr algn="just"/>
            <a:endParaRPr lang="es-MX" dirty="0" smtClean="0"/>
          </a:p>
          <a:p>
            <a:pPr algn="just"/>
            <a:r>
              <a:rPr lang="es-MX" sz="2100" dirty="0">
                <a:latin typeface="Century Schoolbook" panose="02040604050505020304" pitchFamily="18" charset="0"/>
              </a:rPr>
              <a:t>Los deportes dentro del ámbito escolar permite el desarrollo biológico y psicológicos de los individuos, habitualmente se práctica gran cantidad de actividades deportivas con conocimiento empírico, sin embargo detrás de cada movimiento se encuentran factores matemáticos y químicos que nos pueden ayudar a entender estas disciplinas desde un enfoque del conocimiento científico, logrando hacer más eficiente la práctica deportiva. </a:t>
            </a:r>
          </a:p>
        </p:txBody>
      </p:sp>
    </p:spTree>
    <p:extLst>
      <p:ext uri="{BB962C8B-B14F-4D97-AF65-F5344CB8AC3E}">
        <p14:creationId xmlns:p14="http://schemas.microsoft.com/office/powerpoint/2010/main" xmlns="" val="2520729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79512" y="2204864"/>
            <a:ext cx="8625607" cy="3806180"/>
          </a:xfrm>
          <a:prstGeom prst="rect">
            <a:avLst/>
          </a:prstGeom>
          <a:noFill/>
          <a:ln w="9525">
            <a:noFill/>
            <a:miter lim="800000"/>
            <a:headEnd/>
            <a:tailEnd/>
          </a:ln>
        </p:spPr>
      </p:pic>
      <p:sp>
        <p:nvSpPr>
          <p:cNvPr id="3" name="CuadroTexto 2"/>
          <p:cNvSpPr txBox="1"/>
          <p:nvPr/>
        </p:nvSpPr>
        <p:spPr>
          <a:xfrm>
            <a:off x="1403648" y="1340769"/>
            <a:ext cx="6192688" cy="646331"/>
          </a:xfrm>
          <a:prstGeom prst="rect">
            <a:avLst/>
          </a:prstGeom>
          <a:noFill/>
        </p:spPr>
        <p:txBody>
          <a:bodyPr wrap="square" rtlCol="0">
            <a:spAutoFit/>
          </a:bodyPr>
          <a:lstStyle/>
          <a:p>
            <a:r>
              <a:rPr lang="es-ES" smtClean="0"/>
              <a:t>CHECAR EL OBJETIVO, REDACTARLO TOMANDO EN CUENTA TAXONOMIA </a:t>
            </a:r>
            <a:endParaRPr lang="es-ES" sz="1800" kern="1200">
              <a:solidFill>
                <a:schemeClr val="tx1"/>
              </a:solidFill>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7467600" cy="1728192"/>
          </a:xfrm>
        </p:spPr>
        <p:txBody>
          <a:bodyPr>
            <a:normAutofit fontScale="90000"/>
          </a:bodyPr>
          <a:lstStyle/>
          <a:p>
            <a:r>
              <a:rPr lang="es-MX" dirty="0" smtClean="0">
                <a:solidFill>
                  <a:schemeClr val="accent3">
                    <a:lumMod val="75000"/>
                  </a:schemeClr>
                </a:solidFill>
              </a:rPr>
              <a:t>OBJETIVO GENERAL: comprender la importancia del cuidado personal para una buena practica y rendimiento deportivos</a:t>
            </a:r>
            <a:endParaRPr lang="es-MX" dirty="0">
              <a:solidFill>
                <a:schemeClr val="accent3">
                  <a:lumMod val="75000"/>
                </a:schemeClr>
              </a:solidFill>
            </a:endParaRPr>
          </a:p>
        </p:txBody>
      </p:sp>
      <p:sp>
        <p:nvSpPr>
          <p:cNvPr id="3" name="2 Marcador de contenido"/>
          <p:cNvSpPr>
            <a:spLocks noGrp="1"/>
          </p:cNvSpPr>
          <p:nvPr>
            <p:ph sz="quarter" idx="1"/>
          </p:nvPr>
        </p:nvSpPr>
        <p:spPr>
          <a:xfrm>
            <a:off x="539552" y="2564904"/>
            <a:ext cx="7467600" cy="3693024"/>
          </a:xfrm>
        </p:spPr>
        <p:txBody>
          <a:bodyPr>
            <a:normAutofit lnSpcReduction="10000"/>
          </a:bodyPr>
          <a:lstStyle/>
          <a:p>
            <a:r>
              <a:rPr lang="es-MX" dirty="0" smtClean="0">
                <a:solidFill>
                  <a:schemeClr val="tx1">
                    <a:lumMod val="75000"/>
                    <a:lumOff val="25000"/>
                  </a:schemeClr>
                </a:solidFill>
              </a:rPr>
              <a:t>PROPÓSITOS POR ASIGNATURA:</a:t>
            </a:r>
          </a:p>
          <a:p>
            <a:r>
              <a:rPr lang="es-MX" dirty="0" smtClean="0">
                <a:solidFill>
                  <a:schemeClr val="accent1">
                    <a:lumMod val="50000"/>
                  </a:schemeClr>
                </a:solidFill>
              </a:rPr>
              <a:t>MATE: Que los alumnos elaboren estrategias de intervención en los diferentes deportes para ser mas precisos.</a:t>
            </a:r>
          </a:p>
          <a:p>
            <a:r>
              <a:rPr lang="es-MX" dirty="0" smtClean="0">
                <a:solidFill>
                  <a:schemeClr val="accent1">
                    <a:lumMod val="50000"/>
                  </a:schemeClr>
                </a:solidFill>
              </a:rPr>
              <a:t>QUÍMICA: Que los alumnos comprendan los procesos químicos del cuerpo durante la practica deportiva para un mejor rendimiento.</a:t>
            </a:r>
          </a:p>
          <a:p>
            <a:r>
              <a:rPr lang="es-MX" dirty="0" smtClean="0">
                <a:solidFill>
                  <a:schemeClr val="accent1">
                    <a:lumMod val="50000"/>
                  </a:schemeClr>
                </a:solidFill>
              </a:rPr>
              <a:t>E. F.: Que los alumnos adquieran una mejor condición física mediante una evaluación funcional para crear su propia rutina de ejercicio.</a:t>
            </a:r>
            <a:endParaRPr lang="es-MX" dirty="0">
              <a:solidFill>
                <a:schemeClr val="accent1">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620688"/>
            <a:ext cx="7467600" cy="5760640"/>
          </a:xfrm>
        </p:spPr>
        <p:txBody>
          <a:bodyPr>
            <a:noAutofit/>
          </a:bodyPr>
          <a:lstStyle/>
          <a:p>
            <a:pPr algn="ctr"/>
            <a:r>
              <a:rPr lang="es-MX" sz="4000" b="1" dirty="0" smtClean="0">
                <a:solidFill>
                  <a:srgbClr val="603D36"/>
                </a:solidFill>
              </a:rPr>
              <a:t>¿</a:t>
            </a:r>
            <a:r>
              <a:rPr lang="es-MX" sz="2800" b="1" dirty="0" smtClean="0">
                <a:solidFill>
                  <a:srgbClr val="603D36"/>
                </a:solidFill>
              </a:rPr>
              <a:t>CÓMO ENCONTRAR LA FORMULA PERFECTA EN EL DEPORTE?</a:t>
            </a:r>
            <a:br>
              <a:rPr lang="es-MX" sz="2800" b="1" dirty="0" smtClean="0">
                <a:solidFill>
                  <a:srgbClr val="603D36"/>
                </a:solidFill>
              </a:rPr>
            </a:br>
            <a:r>
              <a:rPr lang="es-MX" sz="2800" b="1" dirty="0" smtClean="0">
                <a:solidFill>
                  <a:srgbClr val="603D36"/>
                </a:solidFill>
              </a:rPr>
              <a:t/>
            </a:r>
            <a:br>
              <a:rPr lang="es-MX" sz="2800" b="1" dirty="0" smtClean="0">
                <a:solidFill>
                  <a:srgbClr val="603D36"/>
                </a:solidFill>
              </a:rPr>
            </a:br>
            <a:r>
              <a:rPr lang="es-MX" sz="2800" b="1" dirty="0" smtClean="0">
                <a:solidFill>
                  <a:srgbClr val="603D36"/>
                </a:solidFill>
              </a:rPr>
              <a:t>¿Qué BENEFICIOS TIENE LA CORRECTA NUTRICIÓN Y LOS PROCESOS QUÍMICOS EN LA PRACTICA DEL DEPORTE?</a:t>
            </a:r>
            <a:br>
              <a:rPr lang="es-MX" sz="2800" b="1" dirty="0" smtClean="0">
                <a:solidFill>
                  <a:srgbClr val="603D36"/>
                </a:solidFill>
              </a:rPr>
            </a:br>
            <a:r>
              <a:rPr lang="es-MX" sz="2800" b="1" dirty="0" smtClean="0">
                <a:solidFill>
                  <a:srgbClr val="603D36"/>
                </a:solidFill>
              </a:rPr>
              <a:t/>
            </a:r>
            <a:br>
              <a:rPr lang="es-MX" sz="2800" b="1" dirty="0" smtClean="0">
                <a:solidFill>
                  <a:srgbClr val="603D36"/>
                </a:solidFill>
              </a:rPr>
            </a:br>
            <a:r>
              <a:rPr lang="es-MX" sz="2800" b="1" dirty="0" smtClean="0">
                <a:solidFill>
                  <a:srgbClr val="603D36"/>
                </a:solidFill>
              </a:rPr>
              <a:t>¿COMO MEJORAR LA CONDICIÓN FÍSICA Y DESARROLLAR LAS CAPACIDADES FISICAS PARA LA PRACTICA DEPORTIVA?</a:t>
            </a:r>
            <a:br>
              <a:rPr lang="es-MX" sz="2800" b="1" dirty="0" smtClean="0">
                <a:solidFill>
                  <a:srgbClr val="603D36"/>
                </a:solidFill>
              </a:rPr>
            </a:br>
            <a:endParaRPr lang="es-MX" sz="2800" b="1" dirty="0">
              <a:solidFill>
                <a:srgbClr val="603D3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Cuestionario:</a:t>
            </a:r>
            <a:endParaRPr lang="es-MX" dirty="0"/>
          </a:p>
        </p:txBody>
      </p:sp>
      <p:sp>
        <p:nvSpPr>
          <p:cNvPr id="3" name="Marcador de contenido 2"/>
          <p:cNvSpPr>
            <a:spLocks noGrp="1"/>
          </p:cNvSpPr>
          <p:nvPr>
            <p:ph idx="1"/>
          </p:nvPr>
        </p:nvSpPr>
        <p:spPr/>
        <p:txBody>
          <a:bodyPr/>
          <a:lstStyle/>
          <a:p>
            <a:pPr algn="just"/>
            <a:r>
              <a:rPr lang="es-MX" dirty="0" smtClean="0"/>
              <a:t>1.- ¿Existe alguna relación entre la práctica de un deporte y las matemáticas?</a:t>
            </a:r>
          </a:p>
          <a:p>
            <a:pPr algn="just"/>
            <a:endParaRPr lang="es-MX" dirty="0"/>
          </a:p>
          <a:p>
            <a:pPr algn="just"/>
            <a:r>
              <a:rPr lang="es-MX" dirty="0" smtClean="0"/>
              <a:t>2.-  ¿Existe alguna relación entre la practica de un deporte y la química?</a:t>
            </a:r>
          </a:p>
          <a:p>
            <a:pPr algn="just"/>
            <a:endParaRPr lang="es-MX" dirty="0"/>
          </a:p>
          <a:p>
            <a:pPr algn="just"/>
            <a:r>
              <a:rPr lang="es-MX" dirty="0" smtClean="0"/>
              <a:t>3.- ¿Existe alguna relación entre la química y las matemáticas?</a:t>
            </a:r>
          </a:p>
          <a:p>
            <a:pPr algn="just"/>
            <a:endParaRPr lang="es-MX" dirty="0"/>
          </a:p>
          <a:p>
            <a:pPr algn="just"/>
            <a:r>
              <a:rPr lang="es-MX" dirty="0" smtClean="0"/>
              <a:t>4.- ¿La combinación del deporte y las matemáticas nos pueden ayudar a tener mejores resultados en la práctica deportiva?</a:t>
            </a:r>
          </a:p>
        </p:txBody>
      </p:sp>
    </p:spTree>
    <p:extLst>
      <p:ext uri="{BB962C8B-B14F-4D97-AF65-F5344CB8AC3E}">
        <p14:creationId xmlns:p14="http://schemas.microsoft.com/office/powerpoint/2010/main" xmlns="" val="317168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467544" y="620688"/>
            <a:ext cx="7821604" cy="5112568"/>
          </a:xfrm>
          <a:prstGeom prst="rect">
            <a:avLst/>
          </a:prstGeom>
        </p:spPr>
      </p:pic>
    </p:spTree>
    <p:extLst>
      <p:ext uri="{BB962C8B-B14F-4D97-AF65-F5344CB8AC3E}">
        <p14:creationId xmlns:p14="http://schemas.microsoft.com/office/powerpoint/2010/main" xmlns="" val="857432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467544" y="620688"/>
            <a:ext cx="7632847" cy="5219448"/>
          </a:xfrm>
          <a:prstGeom prst="rect">
            <a:avLst/>
          </a:prstGeom>
        </p:spPr>
      </p:pic>
    </p:spTree>
    <p:extLst>
      <p:ext uri="{BB962C8B-B14F-4D97-AF65-F5344CB8AC3E}">
        <p14:creationId xmlns:p14="http://schemas.microsoft.com/office/powerpoint/2010/main" xmlns="" val="201737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EQUIPO No. 1</a:t>
            </a:r>
            <a:endParaRPr lang="es-MX" dirty="0"/>
          </a:p>
        </p:txBody>
      </p:sp>
      <p:sp>
        <p:nvSpPr>
          <p:cNvPr id="3" name="Marcador de contenido 2"/>
          <p:cNvSpPr>
            <a:spLocks noGrp="1"/>
          </p:cNvSpPr>
          <p:nvPr>
            <p:ph idx="1"/>
          </p:nvPr>
        </p:nvSpPr>
        <p:spPr/>
        <p:txBody>
          <a:bodyPr/>
          <a:lstStyle/>
          <a:p>
            <a:r>
              <a:rPr lang="es-MX" dirty="0" smtClean="0"/>
              <a:t>Q.F.B. Freddy Isidro Maldonado			Química</a:t>
            </a:r>
          </a:p>
          <a:p>
            <a:r>
              <a:rPr lang="es-MX" dirty="0" smtClean="0"/>
              <a:t>L.E.F. Ismael Miramontes Hernández		Educación Física</a:t>
            </a:r>
          </a:p>
          <a:p>
            <a:r>
              <a:rPr lang="es-MX" dirty="0" smtClean="0"/>
              <a:t>I.Q.I. Roberto Gil Méndez				Matemáticas</a:t>
            </a:r>
          </a:p>
          <a:p>
            <a:endParaRPr lang="es-MX" dirty="0"/>
          </a:p>
          <a:p>
            <a:pPr algn="ctr"/>
            <a:r>
              <a:rPr lang="es-MX" sz="2700" dirty="0"/>
              <a:t>CICLO </a:t>
            </a:r>
            <a:r>
              <a:rPr lang="es-MX" sz="2700" dirty="0" smtClean="0"/>
              <a:t>2019-2020</a:t>
            </a:r>
            <a:endParaRPr lang="es-MX" sz="2700" dirty="0"/>
          </a:p>
          <a:p>
            <a:pPr algn="ctr"/>
            <a:endParaRPr lang="es-MX" dirty="0" smtClean="0"/>
          </a:p>
          <a:p>
            <a:pPr algn="just"/>
            <a:r>
              <a:rPr lang="es-MX" dirty="0" smtClean="0"/>
              <a:t>Inicio de Proyecto:  	</a:t>
            </a:r>
            <a:r>
              <a:rPr lang="es-MX" dirty="0"/>
              <a:t>A</a:t>
            </a:r>
            <a:r>
              <a:rPr lang="es-MX" dirty="0" smtClean="0"/>
              <a:t>gosto de 2019</a:t>
            </a:r>
          </a:p>
          <a:p>
            <a:pPr algn="just"/>
            <a:r>
              <a:rPr lang="es-MX" dirty="0" smtClean="0"/>
              <a:t>Fin de proyecto: 		</a:t>
            </a:r>
            <a:r>
              <a:rPr lang="es-MX" dirty="0"/>
              <a:t>M</a:t>
            </a:r>
            <a:r>
              <a:rPr lang="es-MX" dirty="0" smtClean="0"/>
              <a:t>ayo de 2020</a:t>
            </a:r>
            <a:endParaRPr lang="es-MX" dirty="0"/>
          </a:p>
        </p:txBody>
      </p:sp>
    </p:spTree>
    <p:extLst>
      <p:ext uri="{BB962C8B-B14F-4D97-AF65-F5344CB8AC3E}">
        <p14:creationId xmlns:p14="http://schemas.microsoft.com/office/powerpoint/2010/main" xmlns="" val="3913807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623550" y="1052735"/>
            <a:ext cx="7777252" cy="4680521"/>
          </a:xfrm>
          <a:prstGeom prst="rect">
            <a:avLst/>
          </a:prstGeom>
        </p:spPr>
      </p:pic>
    </p:spTree>
    <p:extLst>
      <p:ext uri="{BB962C8B-B14F-4D97-AF65-F5344CB8AC3E}">
        <p14:creationId xmlns:p14="http://schemas.microsoft.com/office/powerpoint/2010/main" xmlns="" val="1979742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430003" y="1058690"/>
            <a:ext cx="7858379" cy="4098502"/>
          </a:xfrm>
          <a:prstGeom prst="rect">
            <a:avLst/>
          </a:prstGeom>
        </p:spPr>
      </p:pic>
    </p:spTree>
    <p:extLst>
      <p:ext uri="{BB962C8B-B14F-4D97-AF65-F5344CB8AC3E}">
        <p14:creationId xmlns:p14="http://schemas.microsoft.com/office/powerpoint/2010/main" xmlns="" val="2335959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539552" y="692696"/>
            <a:ext cx="7518401" cy="5328592"/>
          </a:xfrm>
          <a:prstGeom prst="rect">
            <a:avLst/>
          </a:prstGeom>
        </p:spPr>
      </p:pic>
    </p:spTree>
    <p:extLst>
      <p:ext uri="{BB962C8B-B14F-4D97-AF65-F5344CB8AC3E}">
        <p14:creationId xmlns:p14="http://schemas.microsoft.com/office/powerpoint/2010/main" xmlns="" val="2733175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descr="IMG_20180222_205731353.jpg"/>
          <p:cNvPicPr>
            <a:picLocks noGrp="1" noChangeAspect="1"/>
          </p:cNvPicPr>
          <p:nvPr>
            <p:ph sz="quarter" idx="1"/>
          </p:nvPr>
        </p:nvPicPr>
        <p:blipFill>
          <a:blip r:embed="rId2" cstate="print"/>
          <a:stretch>
            <a:fillRect/>
          </a:stretch>
        </p:blipFill>
        <p:spPr>
          <a:xfrm>
            <a:off x="611561" y="476250"/>
            <a:ext cx="7272808" cy="599757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IMG_20180222_205804047.jpg"/>
          <p:cNvPicPr>
            <a:picLocks noGrp="1" noChangeAspect="1"/>
          </p:cNvPicPr>
          <p:nvPr>
            <p:ph sz="quarter" idx="1"/>
          </p:nvPr>
        </p:nvPicPr>
        <p:blipFill>
          <a:blip r:embed="rId2" cstate="print"/>
          <a:stretch>
            <a:fillRect/>
          </a:stretch>
        </p:blipFill>
        <p:spPr>
          <a:xfrm>
            <a:off x="467544" y="552682"/>
            <a:ext cx="7632848" cy="5921144"/>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IMG_20180222_205902459.jpg"/>
          <p:cNvPicPr>
            <a:picLocks noGrp="1" noChangeAspect="1"/>
          </p:cNvPicPr>
          <p:nvPr>
            <p:ph sz="quarter" idx="1"/>
          </p:nvPr>
        </p:nvPicPr>
        <p:blipFill>
          <a:blip r:embed="rId2" cstate="print"/>
          <a:stretch>
            <a:fillRect/>
          </a:stretch>
        </p:blipFill>
        <p:spPr>
          <a:xfrm>
            <a:off x="395536" y="548680"/>
            <a:ext cx="7776864" cy="592514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IMG_20180222_205958792.jpg"/>
          <p:cNvPicPr>
            <a:picLocks noGrp="1" noChangeAspect="1"/>
          </p:cNvPicPr>
          <p:nvPr>
            <p:ph sz="quarter" idx="1"/>
          </p:nvPr>
        </p:nvPicPr>
        <p:blipFill>
          <a:blip r:embed="rId2" cstate="print"/>
          <a:stretch>
            <a:fillRect/>
          </a:stretch>
        </p:blipFill>
        <p:spPr>
          <a:xfrm>
            <a:off x="467544" y="608576"/>
            <a:ext cx="7632848" cy="5865249"/>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IMG_20180222_235237512.jpg"/>
          <p:cNvPicPr>
            <a:picLocks noGrp="1" noChangeAspect="1"/>
          </p:cNvPicPr>
          <p:nvPr>
            <p:ph sz="quarter" idx="1"/>
          </p:nvPr>
        </p:nvPicPr>
        <p:blipFill>
          <a:blip r:embed="rId2" cstate="print"/>
          <a:stretch>
            <a:fillRect/>
          </a:stretch>
        </p:blipFill>
        <p:spPr>
          <a:xfrm>
            <a:off x="467545" y="474786"/>
            <a:ext cx="7704856" cy="5999039"/>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cstate="print"/>
          <a:srcRect l="8667" t="8056" r="8333" b="12500"/>
          <a:stretch/>
        </p:blipFill>
        <p:spPr bwMode="auto">
          <a:xfrm>
            <a:off x="1014412" y="704850"/>
            <a:ext cx="7115175" cy="54483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104727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cstate="print"/>
          <a:srcRect l="10000" t="14306" r="8222" b="10833"/>
          <a:stretch/>
        </p:blipFill>
        <p:spPr bwMode="auto">
          <a:xfrm>
            <a:off x="1066800" y="862012"/>
            <a:ext cx="7010400" cy="513397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9445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36712"/>
            <a:ext cx="7859216" cy="580926"/>
          </a:xfrm>
        </p:spPr>
        <p:txBody>
          <a:bodyPr>
            <a:noAutofit/>
          </a:bodyPr>
          <a:lstStyle/>
          <a:p>
            <a:pPr algn="ctr"/>
            <a:r>
              <a:rPr lang="es-MX" sz="4000" dirty="0" smtClean="0"/>
              <a:t>Nombre del proyecto</a:t>
            </a:r>
            <a:endParaRPr lang="es-MX" sz="4000" dirty="0"/>
          </a:p>
        </p:txBody>
      </p:sp>
      <p:pic>
        <p:nvPicPr>
          <p:cNvPr id="4" name="Picture 2"/>
          <p:cNvPicPr>
            <a:picLocks noChangeAspect="1" noChangeArrowheads="1"/>
          </p:cNvPicPr>
          <p:nvPr/>
        </p:nvPicPr>
        <p:blipFill>
          <a:blip r:embed="rId2" cstate="print"/>
          <a:srcRect/>
          <a:stretch>
            <a:fillRect/>
          </a:stretch>
        </p:blipFill>
        <p:spPr bwMode="auto">
          <a:xfrm>
            <a:off x="642392" y="3315639"/>
            <a:ext cx="7488832" cy="2808312"/>
          </a:xfrm>
          <a:prstGeom prst="rect">
            <a:avLst/>
          </a:prstGeom>
          <a:noFill/>
          <a:ln w="9525">
            <a:noFill/>
            <a:miter lim="800000"/>
            <a:headEnd/>
            <a:tailEnd/>
          </a:ln>
        </p:spPr>
      </p:pic>
      <p:sp>
        <p:nvSpPr>
          <p:cNvPr id="3" name="Marcador de contenido 2"/>
          <p:cNvSpPr>
            <a:spLocks noGrp="1"/>
          </p:cNvSpPr>
          <p:nvPr>
            <p:ph idx="1"/>
          </p:nvPr>
        </p:nvSpPr>
        <p:spPr>
          <a:xfrm>
            <a:off x="825763" y="620688"/>
            <a:ext cx="7467600" cy="4873752"/>
          </a:xfrm>
        </p:spPr>
        <p:txBody>
          <a:bodyPr>
            <a:normAutofit/>
          </a:bodyPr>
          <a:lstStyle/>
          <a:p>
            <a:endParaRPr lang="es-MX" sz="2700" dirty="0"/>
          </a:p>
          <a:p>
            <a:endParaRPr lang="es-MX" sz="2700" dirty="0"/>
          </a:p>
          <a:p>
            <a:endParaRPr lang="es-MX" sz="2700" dirty="0"/>
          </a:p>
          <a:p>
            <a:pPr algn="ctr"/>
            <a:r>
              <a:rPr lang="es-MX" sz="4000" dirty="0" smtClean="0"/>
              <a:t>LO QUE COMO, LO QUE PIENSO Y LO QUE HAGO.</a:t>
            </a:r>
            <a:endParaRPr lang="es-MX" sz="4000" dirty="0"/>
          </a:p>
        </p:txBody>
      </p:sp>
    </p:spTree>
    <p:extLst>
      <p:ext uri="{BB962C8B-B14F-4D97-AF65-F5344CB8AC3E}">
        <p14:creationId xmlns:p14="http://schemas.microsoft.com/office/powerpoint/2010/main" xmlns="" val="1587834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cstate="print"/>
          <a:srcRect l="9333" t="22361" r="11111" b="13194"/>
          <a:stretch/>
        </p:blipFill>
        <p:spPr bwMode="auto">
          <a:xfrm>
            <a:off x="1162050" y="1219200"/>
            <a:ext cx="6819900" cy="44196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60110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3464523781"/>
              </p:ext>
            </p:extLst>
          </p:nvPr>
        </p:nvGraphicFramePr>
        <p:xfrm>
          <a:off x="1331640" y="764704"/>
          <a:ext cx="5821656" cy="5292852"/>
        </p:xfrm>
        <a:graphic>
          <a:graphicData uri="http://schemas.openxmlformats.org/drawingml/2006/table">
            <a:tbl>
              <a:tblPr>
                <a:tableStyleId>{5C22544A-7EE6-4342-B048-85BDC9FD1C3A}</a:tableStyleId>
              </a:tblPr>
              <a:tblGrid>
                <a:gridCol w="282963">
                  <a:extLst>
                    <a:ext uri="{9D8B030D-6E8A-4147-A177-3AD203B41FA5}">
                      <a16:colId xmlns:a16="http://schemas.microsoft.com/office/drawing/2014/main" xmlns="" val="1420849476"/>
                    </a:ext>
                  </a:extLst>
                </a:gridCol>
                <a:gridCol w="2725291">
                  <a:extLst>
                    <a:ext uri="{9D8B030D-6E8A-4147-A177-3AD203B41FA5}">
                      <a16:colId xmlns:a16="http://schemas.microsoft.com/office/drawing/2014/main" xmlns="" val="1210060014"/>
                    </a:ext>
                  </a:extLst>
                </a:gridCol>
                <a:gridCol w="162096">
                  <a:extLst>
                    <a:ext uri="{9D8B030D-6E8A-4147-A177-3AD203B41FA5}">
                      <a16:colId xmlns:a16="http://schemas.microsoft.com/office/drawing/2014/main" xmlns="" val="262140428"/>
                    </a:ext>
                  </a:extLst>
                </a:gridCol>
                <a:gridCol w="626080">
                  <a:extLst>
                    <a:ext uri="{9D8B030D-6E8A-4147-A177-3AD203B41FA5}">
                      <a16:colId xmlns:a16="http://schemas.microsoft.com/office/drawing/2014/main" xmlns="" val="44603610"/>
                    </a:ext>
                  </a:extLst>
                </a:gridCol>
                <a:gridCol w="93748">
                  <a:extLst>
                    <a:ext uri="{9D8B030D-6E8A-4147-A177-3AD203B41FA5}">
                      <a16:colId xmlns:a16="http://schemas.microsoft.com/office/drawing/2014/main" xmlns="" val="2837077361"/>
                    </a:ext>
                  </a:extLst>
                </a:gridCol>
                <a:gridCol w="690530">
                  <a:extLst>
                    <a:ext uri="{9D8B030D-6E8A-4147-A177-3AD203B41FA5}">
                      <a16:colId xmlns:a16="http://schemas.microsoft.com/office/drawing/2014/main" xmlns="" val="1496210010"/>
                    </a:ext>
                  </a:extLst>
                </a:gridCol>
                <a:gridCol w="552424">
                  <a:extLst>
                    <a:ext uri="{9D8B030D-6E8A-4147-A177-3AD203B41FA5}">
                      <a16:colId xmlns:a16="http://schemas.microsoft.com/office/drawing/2014/main" xmlns="" val="2865847243"/>
                    </a:ext>
                  </a:extLst>
                </a:gridCol>
                <a:gridCol w="93748">
                  <a:extLst>
                    <a:ext uri="{9D8B030D-6E8A-4147-A177-3AD203B41FA5}">
                      <a16:colId xmlns:a16="http://schemas.microsoft.com/office/drawing/2014/main" xmlns="" val="56532408"/>
                    </a:ext>
                  </a:extLst>
                </a:gridCol>
                <a:gridCol w="594776">
                  <a:extLst>
                    <a:ext uri="{9D8B030D-6E8A-4147-A177-3AD203B41FA5}">
                      <a16:colId xmlns:a16="http://schemas.microsoft.com/office/drawing/2014/main" xmlns="" val="1667032759"/>
                    </a:ext>
                  </a:extLst>
                </a:gridCol>
              </a:tblGrid>
              <a:tr h="332249">
                <a:tc gridSpan="3">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300" marR="44300" marT="0" marB="0"/>
                </a:tc>
                <a:tc hMerge="1">
                  <a:txBody>
                    <a:bodyPr/>
                    <a:lstStyle/>
                    <a:p>
                      <a:endParaRPr lang="en-US"/>
                    </a:p>
                  </a:txBody>
                  <a:tcPr/>
                </a:tc>
                <a:tc hMerge="1">
                  <a:txBody>
                    <a:bodyPr/>
                    <a:lstStyle/>
                    <a:p>
                      <a:endParaRPr lang="en-US"/>
                    </a:p>
                  </a:txBody>
                  <a:tcPr/>
                </a:tc>
                <a:tc gridSpan="3">
                  <a:txBody>
                    <a:bodyPr/>
                    <a:lstStyle/>
                    <a:p>
                      <a:pPr>
                        <a:lnSpc>
                          <a:spcPct val="115000"/>
                        </a:lnSpc>
                        <a:spcAft>
                          <a:spcPts val="0"/>
                        </a:spcAft>
                      </a:pPr>
                      <a:r>
                        <a:rPr lang="es-MX" sz="1100">
                          <a:effectLst/>
                        </a:rPr>
                        <a:t>AUTOEVALUACIÓN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300" marR="44300" marT="0" marB="0"/>
                </a:tc>
                <a:tc hMerge="1">
                  <a:txBody>
                    <a:bodyPr/>
                    <a:lstStyle/>
                    <a:p>
                      <a:endParaRPr lang="en-US"/>
                    </a:p>
                  </a:txBody>
                  <a:tcPr/>
                </a:tc>
                <a:tc hMerge="1">
                  <a:txBody>
                    <a:bodyPr/>
                    <a:lstStyle/>
                    <a:p>
                      <a:endParaRPr lang="en-US"/>
                    </a:p>
                  </a:txBody>
                  <a:tcPr/>
                </a:tc>
                <a:tc gridSpan="3">
                  <a:txBody>
                    <a:bodyPr/>
                    <a:lstStyle/>
                    <a:p>
                      <a:pPr>
                        <a:lnSpc>
                          <a:spcPct val="115000"/>
                        </a:lnSpc>
                        <a:spcAft>
                          <a:spcPts val="0"/>
                        </a:spcAft>
                      </a:pPr>
                      <a:r>
                        <a:rPr lang="es-MX" sz="1100">
                          <a:effectLst/>
                        </a:rPr>
                        <a:t>COEVALUACIÓN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300" marR="4430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17631784"/>
                  </a:ext>
                </a:extLst>
              </a:tr>
              <a:tr h="209602">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000">
                          <a:effectLst/>
                        </a:rPr>
                        <a:t>I</a:t>
                      </a:r>
                      <a:r>
                        <a:rPr lang="es-MX" sz="1200">
                          <a:effectLst/>
                        </a:rPr>
                        <a:t>NDICADORES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gn="ctr">
                        <a:lnSpc>
                          <a:spcPct val="115000"/>
                        </a:lnSpc>
                        <a:spcAft>
                          <a:spcPts val="0"/>
                        </a:spcAft>
                      </a:pPr>
                      <a:r>
                        <a:rPr lang="es-MX" sz="1000">
                          <a:effectLst/>
                        </a:rPr>
                        <a:t>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gn="ctr">
                        <a:lnSpc>
                          <a:spcPct val="115000"/>
                        </a:lnSpc>
                        <a:spcAft>
                          <a:spcPts val="0"/>
                        </a:spcAft>
                      </a:pPr>
                      <a:r>
                        <a:rPr lang="es-MX" sz="10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gn="ctr">
                        <a:lnSpc>
                          <a:spcPct val="115000"/>
                        </a:lnSpc>
                        <a:spcAft>
                          <a:spcPts val="0"/>
                        </a:spcAft>
                      </a:pPr>
                      <a:r>
                        <a:rPr lang="es-MX" sz="1000">
                          <a:effectLst/>
                        </a:rPr>
                        <a:t>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gn="ctr">
                        <a:lnSpc>
                          <a:spcPct val="115000"/>
                        </a:lnSpc>
                        <a:spcAft>
                          <a:spcPts val="0"/>
                        </a:spcAft>
                      </a:pPr>
                      <a:r>
                        <a:rPr lang="es-MX" sz="10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extLst>
                  <a:ext uri="{0D108BD9-81ED-4DB2-BD59-A6C34878D82A}">
                    <a16:rowId xmlns:a16="http://schemas.microsoft.com/office/drawing/2014/main" xmlns="" val="3619395932"/>
                  </a:ext>
                </a:extLst>
              </a:tr>
              <a:tr h="349337">
                <a:tc>
                  <a:txBody>
                    <a:bodyPr/>
                    <a:lstStyle/>
                    <a:p>
                      <a:pPr>
                        <a:lnSpc>
                          <a:spcPct val="115000"/>
                        </a:lnSpc>
                        <a:spcAft>
                          <a:spcPts val="0"/>
                        </a:spcAft>
                      </a:pPr>
                      <a:r>
                        <a:rPr lang="es-MX"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000">
                          <a:effectLst/>
                        </a:rPr>
                        <a:t>¿TUVO BUENA DISPOSICIÓN PARA INTEGRARSE AL GRUPO DE TRABAJO?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gridSpan="2">
                  <a:txBody>
                    <a:bodyPr/>
                    <a:lstStyle/>
                    <a:p>
                      <a:pPr>
                        <a:lnSpc>
                          <a:spcPct val="115000"/>
                        </a:lnSpc>
                        <a:spcAft>
                          <a:spcPts val="0"/>
                        </a:spcAft>
                      </a:pPr>
                      <a:r>
                        <a:rPr lang="es-MX"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extLst>
                  <a:ext uri="{0D108BD9-81ED-4DB2-BD59-A6C34878D82A}">
                    <a16:rowId xmlns:a16="http://schemas.microsoft.com/office/drawing/2014/main" xmlns="" val="1842946760"/>
                  </a:ext>
                </a:extLst>
              </a:tr>
              <a:tr h="349337">
                <a:tc>
                  <a:txBody>
                    <a:bodyPr/>
                    <a:lstStyle/>
                    <a:p>
                      <a:pPr>
                        <a:lnSpc>
                          <a:spcPct val="115000"/>
                        </a:lnSpc>
                        <a:spcAft>
                          <a:spcPts val="0"/>
                        </a:spcAft>
                      </a:pPr>
                      <a:r>
                        <a:rPr lang="es-MX"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000">
                          <a:effectLst/>
                        </a:rPr>
                        <a:t>¿CUMPLIO SU ROL RESPONSABLEMENTE?</a:t>
                      </a:r>
                      <a:endParaRPr lang="en-US" sz="1100">
                        <a:effectLst/>
                      </a:endParaRPr>
                    </a:p>
                    <a:p>
                      <a:pPr>
                        <a:lnSpc>
                          <a:spcPct val="115000"/>
                        </a:lnSpc>
                        <a:spcAft>
                          <a:spcPts val="0"/>
                        </a:spcAft>
                      </a:pPr>
                      <a:r>
                        <a:rPr lang="es-MX"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extLst>
                  <a:ext uri="{0D108BD9-81ED-4DB2-BD59-A6C34878D82A}">
                    <a16:rowId xmlns:a16="http://schemas.microsoft.com/office/drawing/2014/main" xmlns="" val="768742320"/>
                  </a:ext>
                </a:extLst>
              </a:tr>
              <a:tr h="349337">
                <a:tc>
                  <a:txBody>
                    <a:bodyPr/>
                    <a:lstStyle/>
                    <a:p>
                      <a:pPr>
                        <a:lnSpc>
                          <a:spcPct val="115000"/>
                        </a:lnSpc>
                        <a:spcAft>
                          <a:spcPts val="0"/>
                        </a:spcAft>
                      </a:pPr>
                      <a:r>
                        <a:rPr lang="es-MX"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000">
                          <a:effectLst/>
                        </a:rPr>
                        <a:t>‘¿APORTO AL GRUPO MATERIALES E IDEAS CUANDO FUE NECESARIO?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extLst>
                  <a:ext uri="{0D108BD9-81ED-4DB2-BD59-A6C34878D82A}">
                    <a16:rowId xmlns:a16="http://schemas.microsoft.com/office/drawing/2014/main" xmlns="" val="3367133469"/>
                  </a:ext>
                </a:extLst>
              </a:tr>
              <a:tr h="349337">
                <a:tc>
                  <a:txBody>
                    <a:bodyPr/>
                    <a:lstStyle/>
                    <a:p>
                      <a:pPr>
                        <a:lnSpc>
                          <a:spcPct val="115000"/>
                        </a:lnSpc>
                        <a:spcAft>
                          <a:spcPts val="0"/>
                        </a:spcAft>
                      </a:pPr>
                      <a:r>
                        <a:rPr lang="es-MX"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000">
                          <a:effectLst/>
                        </a:rPr>
                        <a:t>¿PARTICIPO ACTIVAMENTE EN LA ARGUMENTACIÓN DE SU GRUPO?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extLst>
                  <a:ext uri="{0D108BD9-81ED-4DB2-BD59-A6C34878D82A}">
                    <a16:rowId xmlns:a16="http://schemas.microsoft.com/office/drawing/2014/main" xmlns="" val="3610107445"/>
                  </a:ext>
                </a:extLst>
              </a:tr>
              <a:tr h="349337">
                <a:tc>
                  <a:txBody>
                    <a:bodyPr/>
                    <a:lstStyle/>
                    <a:p>
                      <a:pPr>
                        <a:lnSpc>
                          <a:spcPct val="115000"/>
                        </a:lnSpc>
                        <a:spcAft>
                          <a:spcPts val="0"/>
                        </a:spcAft>
                      </a:pPr>
                      <a:r>
                        <a:rPr lang="es-MX"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000">
                          <a:effectLst/>
                        </a:rPr>
                        <a:t>¿CUMPLIO CON LOS TIEMPOS ESTABLECIDOS?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extLst>
                  <a:ext uri="{0D108BD9-81ED-4DB2-BD59-A6C34878D82A}">
                    <a16:rowId xmlns:a16="http://schemas.microsoft.com/office/drawing/2014/main" xmlns="" val="151270508"/>
                  </a:ext>
                </a:extLst>
              </a:tr>
              <a:tr h="349337">
                <a:tc>
                  <a:txBody>
                    <a:bodyPr/>
                    <a:lstStyle/>
                    <a:p>
                      <a:pPr>
                        <a:lnSpc>
                          <a:spcPct val="115000"/>
                        </a:lnSpc>
                        <a:spcAft>
                          <a:spcPts val="0"/>
                        </a:spcAft>
                      </a:pPr>
                      <a:r>
                        <a:rPr lang="es-MX"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000">
                          <a:effectLst/>
                        </a:rPr>
                        <a:t>¿SIGUIÓ LAS INSTRUCCIONES PARA REALIZAR LAS ACTIVIDADES?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extLst>
                  <a:ext uri="{0D108BD9-81ED-4DB2-BD59-A6C34878D82A}">
                    <a16:rowId xmlns:a16="http://schemas.microsoft.com/office/drawing/2014/main" xmlns="" val="2401319947"/>
                  </a:ext>
                </a:extLst>
              </a:tr>
              <a:tr h="349337">
                <a:tc>
                  <a:txBody>
                    <a:bodyPr/>
                    <a:lstStyle/>
                    <a:p>
                      <a:pPr>
                        <a:lnSpc>
                          <a:spcPct val="115000"/>
                        </a:lnSpc>
                        <a:spcAft>
                          <a:spcPts val="0"/>
                        </a:spcAft>
                      </a:pPr>
                      <a:r>
                        <a:rPr lang="es-MX"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000">
                          <a:effectLst/>
                        </a:rPr>
                        <a:t>RELICIONÓ LOS CONCEPTOS DE LAS DISCIPLINAS INVOLUCRADAS?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extLst>
                  <a:ext uri="{0D108BD9-81ED-4DB2-BD59-A6C34878D82A}">
                    <a16:rowId xmlns:a16="http://schemas.microsoft.com/office/drawing/2014/main" xmlns="" val="444363088"/>
                  </a:ext>
                </a:extLst>
              </a:tr>
              <a:tr h="349337">
                <a:tc>
                  <a:txBody>
                    <a:bodyPr/>
                    <a:lstStyle/>
                    <a:p>
                      <a:pPr>
                        <a:lnSpc>
                          <a:spcPct val="115000"/>
                        </a:lnSpc>
                        <a:spcAft>
                          <a:spcPts val="0"/>
                        </a:spcAft>
                      </a:pPr>
                      <a:r>
                        <a:rPr lang="es-MX"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a:txBody>
                    <a:bodyPr/>
                    <a:lstStyle/>
                    <a:p>
                      <a:pPr>
                        <a:lnSpc>
                          <a:spcPct val="115000"/>
                        </a:lnSpc>
                        <a:spcAft>
                          <a:spcPts val="0"/>
                        </a:spcAft>
                      </a:pPr>
                      <a:r>
                        <a:rPr lang="es-MX" sz="1000">
                          <a:effectLst/>
                        </a:rPr>
                        <a:t>¿REALIZÓLASCONCLUSIONESPERTINENTE DEL PROYECTO?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a:txBody>
                    <a:bodyPr/>
                    <a:lstStyle/>
                    <a:p>
                      <a:pPr>
                        <a:lnSpc>
                          <a:spcPct val="115000"/>
                        </a:lnSpc>
                        <a:spcAft>
                          <a:spcPts val="0"/>
                        </a:spcAft>
                      </a:pPr>
                      <a:r>
                        <a:rPr lang="es-MX"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extLst>
                  <a:ext uri="{0D108BD9-81ED-4DB2-BD59-A6C34878D82A}">
                    <a16:rowId xmlns:a16="http://schemas.microsoft.com/office/drawing/2014/main" xmlns="" val="1094024759"/>
                  </a:ext>
                </a:extLst>
              </a:tr>
              <a:tr h="384270">
                <a:tc>
                  <a:txBody>
                    <a:bodyPr/>
                    <a:lstStyle/>
                    <a:p>
                      <a:pPr>
                        <a:lnSpc>
                          <a:spcPct val="115000"/>
                        </a:lnSpc>
                        <a:spcAft>
                          <a:spcPts val="0"/>
                        </a:spcAft>
                      </a:pPr>
                      <a:r>
                        <a:rPr lang="es-MX" sz="11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a:txBody>
                    <a:bodyPr/>
                    <a:lstStyle/>
                    <a:p>
                      <a:pPr>
                        <a:lnSpc>
                          <a:spcPct val="115000"/>
                        </a:lnSpc>
                        <a:spcAft>
                          <a:spcPts val="0"/>
                        </a:spcAft>
                      </a:pPr>
                      <a:r>
                        <a:rPr lang="es-MX" sz="1100">
                          <a:effectLst/>
                        </a:rPr>
                        <a:t>¿PARTICIPÓ EN LA PUESTA EN COMÚN DEL RPOYECTO?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a:txBody>
                    <a:bodyPr/>
                    <a:lstStyle/>
                    <a:p>
                      <a:pPr>
                        <a:lnSpc>
                          <a:spcPct val="115000"/>
                        </a:lnSpc>
                        <a:spcAft>
                          <a:spcPts val="0"/>
                        </a:spcAft>
                      </a:pPr>
                      <a:r>
                        <a:rPr lang="es-MX"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extLst>
                  <a:ext uri="{0D108BD9-81ED-4DB2-BD59-A6C34878D82A}">
                    <a16:rowId xmlns:a16="http://schemas.microsoft.com/office/drawing/2014/main" xmlns="" val="973518784"/>
                  </a:ext>
                </a:extLst>
              </a:tr>
              <a:tr h="384270">
                <a:tc>
                  <a:txBody>
                    <a:bodyPr/>
                    <a:lstStyle/>
                    <a:p>
                      <a:pPr>
                        <a:lnSpc>
                          <a:spcPct val="115000"/>
                        </a:lnSpc>
                        <a:spcAft>
                          <a:spcPts val="0"/>
                        </a:spcAft>
                      </a:pPr>
                      <a:r>
                        <a:rPr lang="es-MX"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100">
                          <a:effectLst/>
                        </a:rPr>
                        <a:t>¿ENTREGÓ LAS TAREAS  EN LOS TIEMPOS ESTABLECIDOS?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extLst>
                  <a:ext uri="{0D108BD9-81ED-4DB2-BD59-A6C34878D82A}">
                    <a16:rowId xmlns:a16="http://schemas.microsoft.com/office/drawing/2014/main" xmlns="" val="3580217497"/>
                  </a:ext>
                </a:extLst>
              </a:tr>
              <a:tr h="384270">
                <a:tc>
                  <a:txBody>
                    <a:bodyPr/>
                    <a:lstStyle/>
                    <a:p>
                      <a:pPr>
                        <a:lnSpc>
                          <a:spcPct val="115000"/>
                        </a:lnSpc>
                        <a:spcAft>
                          <a:spcPts val="0"/>
                        </a:spcAft>
                      </a:pPr>
                      <a:r>
                        <a:rPr lang="es-MX"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100">
                          <a:effectLst/>
                        </a:rPr>
                        <a:t>¿COLABORÓ AL TRABAJO EN EQUIPO?</a:t>
                      </a:r>
                      <a:endParaRPr lang="en-US" sz="1100">
                        <a:effectLst/>
                      </a:endParaRPr>
                    </a:p>
                    <a:p>
                      <a:pPr>
                        <a:lnSpc>
                          <a:spcPct val="115000"/>
                        </a:lnSpc>
                        <a:spcAft>
                          <a:spcPts val="0"/>
                        </a:spcAft>
                      </a:pPr>
                      <a:r>
                        <a:rPr lang="es-MX"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extLst>
                  <a:ext uri="{0D108BD9-81ED-4DB2-BD59-A6C34878D82A}">
                    <a16:rowId xmlns:a16="http://schemas.microsoft.com/office/drawing/2014/main" xmlns="" val="1490783643"/>
                  </a:ext>
                </a:extLst>
              </a:tr>
              <a:tr h="384270">
                <a:tc>
                  <a:txBody>
                    <a:bodyPr/>
                    <a:lstStyle/>
                    <a:p>
                      <a:pPr>
                        <a:lnSpc>
                          <a:spcPct val="115000"/>
                        </a:lnSpc>
                        <a:spcAft>
                          <a:spcPts val="0"/>
                        </a:spcAft>
                      </a:pPr>
                      <a:r>
                        <a:rPr lang="es-MX"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000">
                          <a:effectLst/>
                        </a:rPr>
                        <a:t>¿CUMPLIÓ CON LOS OBJETIVOS DE CADA ASIGNATURA?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gridSpan="2">
                  <a:txBody>
                    <a:bodyPr/>
                    <a:lstStyle/>
                    <a:p>
                      <a:pPr>
                        <a:lnSpc>
                          <a:spcPct val="115000"/>
                        </a:lnSpc>
                        <a:spcAft>
                          <a:spcPts val="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tc hMerge="1">
                  <a:txBody>
                    <a:bodyPr/>
                    <a:lstStyle/>
                    <a:p>
                      <a:endParaRPr lang="en-US"/>
                    </a:p>
                  </a:txBody>
                  <a:tcPr/>
                </a:tc>
                <a:tc>
                  <a:txBody>
                    <a:bodyPr/>
                    <a:lstStyle/>
                    <a:p>
                      <a:pPr>
                        <a:lnSpc>
                          <a:spcPct val="115000"/>
                        </a:lnSpc>
                        <a:spcAft>
                          <a:spcPts val="0"/>
                        </a:spcAft>
                      </a:pPr>
                      <a:r>
                        <a:rPr lang="es-MX"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48" marR="68348" marT="0" marB="0"/>
                </a:tc>
                <a:extLst>
                  <a:ext uri="{0D108BD9-81ED-4DB2-BD59-A6C34878D82A}">
                    <a16:rowId xmlns:a16="http://schemas.microsoft.com/office/drawing/2014/main" xmlns="" val="4075970574"/>
                  </a:ext>
                </a:extLst>
              </a:tr>
            </a:tbl>
          </a:graphicData>
        </a:graphic>
      </p:graphicFrame>
    </p:spTree>
    <p:extLst>
      <p:ext uri="{BB962C8B-B14F-4D97-AF65-F5344CB8AC3E}">
        <p14:creationId xmlns:p14="http://schemas.microsoft.com/office/powerpoint/2010/main" xmlns="" val="3112729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xmlns="" val="56888879"/>
              </p:ext>
            </p:extLst>
          </p:nvPr>
        </p:nvGraphicFramePr>
        <p:xfrm>
          <a:off x="457200" y="1600200"/>
          <a:ext cx="7491848" cy="2729865"/>
        </p:xfrm>
        <a:graphic>
          <a:graphicData uri="http://schemas.openxmlformats.org/drawingml/2006/table">
            <a:tbl>
              <a:tblPr firstRow="1" bandRow="1"/>
              <a:tblGrid>
                <a:gridCol w="3745924">
                  <a:extLst>
                    <a:ext uri="{9D8B030D-6E8A-4147-A177-3AD203B41FA5}">
                      <a16:colId xmlns:a16="http://schemas.microsoft.com/office/drawing/2014/main" xmlns="" val="2970916413"/>
                    </a:ext>
                  </a:extLst>
                </a:gridCol>
                <a:gridCol w="3745924">
                  <a:extLst>
                    <a:ext uri="{9D8B030D-6E8A-4147-A177-3AD203B41FA5}">
                      <a16:colId xmlns:a16="http://schemas.microsoft.com/office/drawing/2014/main" xmlns="" val="220758612"/>
                    </a:ext>
                  </a:extLst>
                </a:gridCol>
              </a:tblGrid>
              <a:tr h="222885">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285750" indent="-285750" algn="ctr">
                        <a:buFont typeface="Wingdings" panose="05000000000000000000" pitchFamily="2" charset="2"/>
                        <a:buChar char="ü"/>
                      </a:pPr>
                      <a:r>
                        <a:rPr lang="es-MX" sz="1000" b="1" dirty="0" smtClean="0">
                          <a:solidFill>
                            <a:schemeClr val="tx1"/>
                          </a:solidFill>
                        </a:rPr>
                        <a:t>AVANCES</a:t>
                      </a:r>
                      <a:endParaRPr lang="es-MX" sz="1000" b="1" dirty="0">
                        <a:solidFill>
                          <a:schemeClr val="tx1"/>
                        </a:solidFill>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285750" indent="-285750" algn="ctr">
                        <a:buFont typeface="Wingdings" panose="05000000000000000000" pitchFamily="2" charset="2"/>
                        <a:buChar char="v"/>
                      </a:pPr>
                      <a:r>
                        <a:rPr lang="es-MX" sz="1000" dirty="0" smtClean="0">
                          <a:solidFill>
                            <a:schemeClr val="tx1"/>
                          </a:solidFill>
                        </a:rPr>
                        <a:t>TROPIEZOS</a:t>
                      </a:r>
                      <a:endParaRPr lang="es-MX" sz="1000" dirty="0">
                        <a:solidFill>
                          <a:schemeClr val="tx1"/>
                        </a:solidFill>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3234148725"/>
                  </a:ext>
                </a:extLst>
              </a:tr>
              <a:tr h="222885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742950" lvl="1" indent="-285750">
                        <a:buFont typeface="Wingdings" panose="05000000000000000000" pitchFamily="2" charset="2"/>
                        <a:buChar char="ü"/>
                      </a:pPr>
                      <a:r>
                        <a:rPr lang="es-MX" sz="1000" dirty="0" smtClean="0"/>
                        <a:t>Se da un acercamiento</a:t>
                      </a:r>
                      <a:r>
                        <a:rPr lang="es-MX" sz="1000" baseline="0" dirty="0" smtClean="0"/>
                        <a:t> entre profesores de distintas áreas.</a:t>
                      </a:r>
                    </a:p>
                    <a:p>
                      <a:pPr marL="742950" lvl="1" indent="-285750">
                        <a:buFont typeface="Wingdings" panose="05000000000000000000" pitchFamily="2" charset="2"/>
                        <a:buChar char="ü"/>
                      </a:pPr>
                      <a:r>
                        <a:rPr lang="es-MX" sz="1000" baseline="0" dirty="0" smtClean="0"/>
                        <a:t>Se conoce el trabajo que realizan en otras materias.</a:t>
                      </a:r>
                    </a:p>
                    <a:p>
                      <a:pPr marL="742950" lvl="1" indent="-285750">
                        <a:buFont typeface="Wingdings" panose="05000000000000000000" pitchFamily="2" charset="2"/>
                        <a:buChar char="ü"/>
                      </a:pPr>
                      <a:r>
                        <a:rPr lang="es-MX" sz="1000" baseline="0" dirty="0" smtClean="0"/>
                        <a:t>Se fomenta la interdisciplinariedad.</a:t>
                      </a:r>
                    </a:p>
                    <a:p>
                      <a:pPr marL="742950" lvl="1" indent="-285750">
                        <a:buFont typeface="Wingdings" panose="05000000000000000000" pitchFamily="2" charset="2"/>
                        <a:buChar char="ü"/>
                      </a:pPr>
                      <a:r>
                        <a:rPr lang="es-MX" sz="1000" baseline="0" dirty="0" smtClean="0"/>
                        <a:t> Se propicia el trabajo cooperativo .</a:t>
                      </a:r>
                    </a:p>
                    <a:p>
                      <a:pPr marL="742950" lvl="1" indent="-285750">
                        <a:buFont typeface="Wingdings" panose="05000000000000000000" pitchFamily="2" charset="2"/>
                        <a:buChar char="ü"/>
                      </a:pPr>
                      <a:r>
                        <a:rPr lang="es-MX" sz="1000" baseline="0" dirty="0" smtClean="0"/>
                        <a:t>Se dan a conocer los métodos de las diferentes disciplinas.</a:t>
                      </a:r>
                    </a:p>
                    <a:p>
                      <a:pPr marL="742950" lvl="1" indent="-285750">
                        <a:buFont typeface="Wingdings" panose="05000000000000000000" pitchFamily="2" charset="2"/>
                        <a:buChar char="ü"/>
                      </a:pPr>
                      <a:r>
                        <a:rPr lang="es-MX" sz="1000" baseline="0" dirty="0" smtClean="0"/>
                        <a:t>Se ponen en práctica valores como la tolerancia entre docentes.</a:t>
                      </a:r>
                    </a:p>
                    <a:p>
                      <a:pPr marL="742950" lvl="1" indent="-285750">
                        <a:buFont typeface="Wingdings" panose="05000000000000000000" pitchFamily="2" charset="2"/>
                        <a:buChar char="ü"/>
                      </a:pPr>
                      <a:r>
                        <a:rPr lang="es-MX" sz="1000" baseline="0" dirty="0" smtClean="0"/>
                        <a:t>Se ponen en práctica habilidades diferentes en cada participante del proyecto.</a:t>
                      </a:r>
                    </a:p>
                    <a:p>
                      <a:pPr marL="742950" lvl="1" indent="-285750">
                        <a:buFont typeface="Wingdings" panose="05000000000000000000" pitchFamily="2" charset="2"/>
                        <a:buChar char="ü"/>
                      </a:pPr>
                      <a:r>
                        <a:rPr lang="es-MX" sz="1000" baseline="0" dirty="0" smtClean="0"/>
                        <a:t>Se refuerzan conocimientos en los alumnos y profesores.</a:t>
                      </a:r>
                    </a:p>
                    <a:p>
                      <a:pPr marL="742950" lvl="1" indent="-285750">
                        <a:buFont typeface="Wingdings" panose="05000000000000000000" pitchFamily="2" charset="2"/>
                        <a:buChar char="ü"/>
                      </a:pPr>
                      <a:r>
                        <a:rPr lang="es-MX" sz="1000" baseline="0" dirty="0" smtClean="0"/>
                        <a:t>Se plasma en actividades concretas.</a:t>
                      </a:r>
                    </a:p>
                    <a:p>
                      <a:pPr marL="742950" lvl="1" indent="-285750">
                        <a:buFont typeface="Wingdings" panose="05000000000000000000" pitchFamily="2" charset="2"/>
                        <a:buChar char="ü"/>
                      </a:pPr>
                      <a:endParaRPr lang="es-MX" sz="1000" baseline="0" dirty="0" smtClean="0"/>
                    </a:p>
                    <a:p>
                      <a:pPr marL="457200" lvl="1" indent="0">
                        <a:buFont typeface="Wingdings" panose="05000000000000000000" pitchFamily="2" charset="2"/>
                        <a:buNone/>
                      </a:pPr>
                      <a:endParaRPr lang="es-MX" sz="10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285750" indent="-285750">
                        <a:buFont typeface="Wingdings" panose="05000000000000000000" pitchFamily="2" charset="2"/>
                        <a:buChar char="v"/>
                      </a:pPr>
                      <a:r>
                        <a:rPr lang="es-MX" sz="1000" dirty="0" smtClean="0"/>
                        <a:t>Al inicio se dio una resistencia a estas actividades.</a:t>
                      </a:r>
                    </a:p>
                    <a:p>
                      <a:pPr marL="285750" indent="-285750">
                        <a:buFont typeface="Wingdings" panose="05000000000000000000" pitchFamily="2" charset="2"/>
                        <a:buChar char="v"/>
                      </a:pPr>
                      <a:r>
                        <a:rPr lang="es-MX" sz="1000" dirty="0" smtClean="0"/>
                        <a:t>Dificultad para salir de la zona de confort.</a:t>
                      </a:r>
                    </a:p>
                    <a:p>
                      <a:pPr marL="285750" indent="-285750">
                        <a:buFont typeface="Wingdings" panose="05000000000000000000" pitchFamily="2" charset="2"/>
                        <a:buChar char="v"/>
                      </a:pPr>
                      <a:r>
                        <a:rPr lang="es-MX" sz="1000" dirty="0" smtClean="0"/>
                        <a:t>Falta</a:t>
                      </a:r>
                      <a:r>
                        <a:rPr lang="es-MX" sz="1000" baseline="0" dirty="0" smtClean="0"/>
                        <a:t> de tiempo para las reuniones entre equipos heterogéneos.</a:t>
                      </a:r>
                    </a:p>
                    <a:p>
                      <a:pPr marL="285750" indent="-285750">
                        <a:buFont typeface="Wingdings" panose="05000000000000000000" pitchFamily="2" charset="2"/>
                        <a:buChar char="v"/>
                      </a:pPr>
                      <a:r>
                        <a:rPr lang="es-MX" sz="1000" baseline="0" dirty="0" smtClean="0"/>
                        <a:t>El poco o nulo manejo de las TIC por parte de algunos integrantes.</a:t>
                      </a:r>
                    </a:p>
                    <a:p>
                      <a:pPr marL="285750" indent="-285750">
                        <a:buFont typeface="Wingdings" panose="05000000000000000000" pitchFamily="2" charset="2"/>
                        <a:buChar char="v"/>
                      </a:pPr>
                      <a:r>
                        <a:rPr lang="es-MX" sz="1000" baseline="0" dirty="0" smtClean="0"/>
                        <a:t>El discurso argumentativo es diferente en cada área y en ocasiones dificulta la comprensión entre docentes.</a:t>
                      </a:r>
                    </a:p>
                    <a:p>
                      <a:pPr marL="285750" indent="-285750">
                        <a:buFont typeface="Wingdings" panose="05000000000000000000" pitchFamily="2" charset="2"/>
                        <a:buChar char="v"/>
                      </a:pPr>
                      <a:r>
                        <a:rPr lang="es-MX" sz="1000" baseline="0" dirty="0" smtClean="0"/>
                        <a:t>La manera de abordar proyectos en las diferentes disciplinas, es diferente.</a:t>
                      </a:r>
                    </a:p>
                    <a:p>
                      <a:pPr marL="285750" indent="-285750">
                        <a:buFont typeface="Wingdings" panose="05000000000000000000" pitchFamily="2" charset="2"/>
                        <a:buChar char="v"/>
                      </a:pPr>
                      <a:r>
                        <a:rPr lang="es-MX" sz="1000" baseline="0" dirty="0" smtClean="0"/>
                        <a:t>Resistencia a cambiar métodos pertenecientes a la escuela tradicional.</a:t>
                      </a:r>
                    </a:p>
                    <a:p>
                      <a:pPr marL="285750" indent="-285750">
                        <a:buFont typeface="Wingdings" panose="05000000000000000000" pitchFamily="2" charset="2"/>
                        <a:buChar char="v"/>
                      </a:pPr>
                      <a:r>
                        <a:rPr lang="es-MX" sz="1000" baseline="0" dirty="0" smtClean="0"/>
                        <a:t>Instrucciones poco claras en la plataforma de conexiones, lo cual provocó confusión al momento de subir las evidencias.</a:t>
                      </a:r>
                      <a:endParaRPr lang="es-MX" sz="10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3285559203"/>
                  </a:ext>
                </a:extLst>
              </a:tr>
            </a:tbl>
          </a:graphicData>
        </a:graphic>
      </p:graphicFrame>
    </p:spTree>
    <p:extLst>
      <p:ext uri="{BB962C8B-B14F-4D97-AF65-F5344CB8AC3E}">
        <p14:creationId xmlns:p14="http://schemas.microsoft.com/office/powerpoint/2010/main" xmlns="" val="1185236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el deporte y las matematica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35694" y="1569178"/>
            <a:ext cx="2331688" cy="76190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CuadroTexto"/>
          <p:cNvSpPr txBox="1"/>
          <p:nvPr/>
        </p:nvSpPr>
        <p:spPr>
          <a:xfrm>
            <a:off x="2286000" y="6461718"/>
            <a:ext cx="4572000" cy="170560"/>
          </a:xfrm>
          <a:prstGeom prst="rect">
            <a:avLst/>
          </a:prstGeom>
          <a:noFill/>
        </p:spPr>
        <p:txBody>
          <a:bodyPr wrap="square" rtlCol="0">
            <a:spAutoFit/>
          </a:bodyPr>
          <a:lstStyle/>
          <a:p>
            <a:r>
              <a:rPr lang="es-MX" sz="254" dirty="0">
                <a:hlinkClick r:id="rId3"/>
              </a:rPr>
              <a:t>1.- https://elpais.com/elpais/2016/08/19/el_aleph/1471624428_368503.htm</a:t>
            </a:r>
            <a:r>
              <a:rPr lang="es-MX" sz="254" dirty="0"/>
              <a:t>, 300119;2.- </a:t>
            </a:r>
            <a:r>
              <a:rPr lang="es-MX" sz="254" dirty="0">
                <a:hlinkClick r:id="rId4"/>
              </a:rPr>
              <a:t>https://imperiodelaciencia.wordpress.com/2012/07/27/ciencia-olimpica-la-quimica-en-los-deportes/</a:t>
            </a:r>
            <a:r>
              <a:rPr lang="es-MX" sz="254" dirty="0"/>
              <a:t>, 300119; 3.-https://es.123rf.com/photo_26967032_tabla-peri%C3%B3dica-de-los-elementos.html, 300119; 4.- </a:t>
            </a:r>
            <a:r>
              <a:rPr lang="es-MX" sz="254" dirty="0">
                <a:hlinkClick r:id="rId5"/>
              </a:rPr>
              <a:t>https://cafyd-umss.jimdo.com/</a:t>
            </a:r>
            <a:r>
              <a:rPr lang="es-MX" sz="254" dirty="0"/>
              <a:t>, 300119 </a:t>
            </a:r>
          </a:p>
        </p:txBody>
      </p:sp>
      <p:pic>
        <p:nvPicPr>
          <p:cNvPr id="1030" name="Picture 6" descr="Resultado de imagen para DGIRE"/>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b="27654"/>
          <a:stretch/>
        </p:blipFill>
        <p:spPr bwMode="auto">
          <a:xfrm>
            <a:off x="2438429" y="168749"/>
            <a:ext cx="1567177" cy="28845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logo-dgire"/>
          <p:cNvPicPr>
            <a:picLocks noChangeAspect="1" noChangeArrowheads="1"/>
          </p:cNvPicPr>
          <p:nvPr/>
        </p:nvPicPr>
        <p:blipFill rotWithShape="1">
          <a:blip r:embed="rId7" cstate="print">
            <a:duotone>
              <a:prstClr val="black"/>
              <a:schemeClr val="tx2">
                <a:tint val="45000"/>
                <a:satMod val="400000"/>
              </a:schemeClr>
            </a:duotone>
            <a:extLst>
              <a:ext uri="{BEBA8EAE-BF5A-486C-A8C5-ECC9F3942E4B}">
                <a14:imgProps xmlns:a14="http://schemas.microsoft.com/office/drawing/2010/main" xmlns="">
                  <a14:imgLayer r:embed="rId8">
                    <a14:imgEffect>
                      <a14:artisticGlowEdges/>
                    </a14:imgEffect>
                    <a14:imgEffect>
                      <a14:colorTemperature colorTemp="9500"/>
                    </a14:imgEffect>
                  </a14:imgLayer>
                </a14:imgProps>
              </a:ext>
              <a:ext uri="{28A0092B-C50C-407E-A947-70E740481C1C}">
                <a14:useLocalDpi xmlns:a14="http://schemas.microsoft.com/office/drawing/2010/main" xmlns="" val="0"/>
              </a:ext>
            </a:extLst>
          </a:blip>
          <a:srcRect l="22988" t="17519" r="20148" b="15141"/>
          <a:stretch/>
        </p:blipFill>
        <p:spPr bwMode="auto">
          <a:xfrm>
            <a:off x="6385535" y="111329"/>
            <a:ext cx="292536" cy="256532"/>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Resultado de imagen para QUIMICA Y EL DEPORTE"/>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611208" y="2651855"/>
            <a:ext cx="1048643" cy="76190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CuadroTexto"/>
          <p:cNvSpPr txBox="1"/>
          <p:nvPr/>
        </p:nvSpPr>
        <p:spPr>
          <a:xfrm>
            <a:off x="2438430" y="579160"/>
            <a:ext cx="4239641" cy="276999"/>
          </a:xfrm>
          <a:prstGeom prst="rect">
            <a:avLst/>
          </a:prstGeom>
          <a:noFill/>
        </p:spPr>
        <p:txBody>
          <a:bodyPr wrap="square" rtlCol="0">
            <a:spAutoFit/>
          </a:bodyPr>
          <a:lstStyle/>
          <a:p>
            <a:pPr algn="ctr"/>
            <a:r>
              <a:rPr lang="es-MX" sz="1200" dirty="0"/>
              <a:t>El deporte y las interacciones químicas y matemáticas</a:t>
            </a:r>
          </a:p>
        </p:txBody>
      </p:sp>
      <p:sp>
        <p:nvSpPr>
          <p:cNvPr id="8" name="7 CuadroTexto"/>
          <p:cNvSpPr txBox="1"/>
          <p:nvPr/>
        </p:nvSpPr>
        <p:spPr>
          <a:xfrm>
            <a:off x="2438430" y="883955"/>
            <a:ext cx="4239641" cy="795795"/>
          </a:xfrm>
          <a:prstGeom prst="rect">
            <a:avLst/>
          </a:prstGeom>
          <a:noFill/>
        </p:spPr>
        <p:txBody>
          <a:bodyPr wrap="square" rtlCol="0">
            <a:spAutoFit/>
          </a:bodyPr>
          <a:lstStyle/>
          <a:p>
            <a:pPr algn="just"/>
            <a:r>
              <a:rPr lang="es-MX" sz="508" dirty="0">
                <a:latin typeface="Arial" panose="020B0604020202020204" pitchFamily="34" charset="0"/>
                <a:cs typeface="Arial" panose="020B0604020202020204" pitchFamily="34" charset="0"/>
              </a:rPr>
              <a:t>Las matemáticas, la química, las disciplinas deportivas y todas las materias que el alumno experimenta durante su formación académica no son del todo ajenas unas de otras, más bien son complemento y todas y cada una de las materias son necesarias para el desarrollo del ser humano, biológica  e intelectualmente. El presente proyecto tiene la intensión de abordar  la ´química y las matemática desde la disciplina deportiva.</a:t>
            </a:r>
          </a:p>
          <a:p>
            <a:pPr algn="just"/>
            <a:endParaRPr lang="es-MX" sz="508" dirty="0">
              <a:latin typeface="Arial" panose="020B0604020202020204" pitchFamily="34" charset="0"/>
              <a:cs typeface="Arial" panose="020B0604020202020204" pitchFamily="34" charset="0"/>
            </a:endParaRPr>
          </a:p>
          <a:p>
            <a:pPr algn="just"/>
            <a:r>
              <a:rPr lang="es-MX" sz="508" dirty="0">
                <a:latin typeface="Arial" panose="020B0604020202020204" pitchFamily="34" charset="0"/>
                <a:cs typeface="Arial" panose="020B0604020202020204" pitchFamily="34" charset="0"/>
              </a:rPr>
              <a:t>AUTORES: Q.F.B. </a:t>
            </a:r>
            <a:r>
              <a:rPr lang="es-MX" sz="508" b="1" dirty="0">
                <a:latin typeface="Arial" panose="020B0604020202020204" pitchFamily="34" charset="0"/>
                <a:cs typeface="Arial" panose="020B0604020202020204" pitchFamily="34" charset="0"/>
              </a:rPr>
              <a:t>Freddy Isidro Maldonado</a:t>
            </a:r>
            <a:r>
              <a:rPr lang="es-MX" sz="508" dirty="0">
                <a:latin typeface="Arial" panose="020B0604020202020204" pitchFamily="34" charset="0"/>
                <a:cs typeface="Arial" panose="020B0604020202020204" pitchFamily="34" charset="0"/>
              </a:rPr>
              <a:t>, asignatura: Química; L.E.F. </a:t>
            </a:r>
            <a:r>
              <a:rPr lang="es-MX" sz="508" b="1" dirty="0">
                <a:latin typeface="Arial" panose="020B0604020202020204" pitchFamily="34" charset="0"/>
                <a:cs typeface="Arial" panose="020B0604020202020204" pitchFamily="34" charset="0"/>
              </a:rPr>
              <a:t>Ismael Miramontes Hernández</a:t>
            </a:r>
            <a:r>
              <a:rPr lang="es-MX" sz="508" dirty="0">
                <a:latin typeface="Arial" panose="020B0604020202020204" pitchFamily="34" charset="0"/>
                <a:cs typeface="Arial" panose="020B0604020202020204" pitchFamily="34" charset="0"/>
              </a:rPr>
              <a:t>, asignatura: Educación Física e I.Q.I. </a:t>
            </a:r>
            <a:r>
              <a:rPr lang="es-MX" sz="508" b="1" dirty="0">
                <a:latin typeface="Arial" panose="020B0604020202020204" pitchFamily="34" charset="0"/>
                <a:cs typeface="Arial" panose="020B0604020202020204" pitchFamily="34" charset="0"/>
              </a:rPr>
              <a:t>Roberto Gil Méndez</a:t>
            </a:r>
            <a:r>
              <a:rPr lang="es-MX" sz="508" dirty="0">
                <a:latin typeface="Arial" panose="020B0604020202020204" pitchFamily="34" charset="0"/>
                <a:cs typeface="Arial" panose="020B0604020202020204" pitchFamily="34" charset="0"/>
              </a:rPr>
              <a:t>, asignatura:  Matemáticas.  Profesores del instituto Zaragoza (IZ)del Sistema Incorporado (SI) de la Dirección General de Incorporación y Revalidación de Estudios (DGIRE), de la Universidad Nacional Autónoma de México (UNAM)</a:t>
            </a:r>
          </a:p>
          <a:p>
            <a:pPr algn="just"/>
            <a:endParaRPr lang="es-MX" sz="508" dirty="0">
              <a:latin typeface="Arial" panose="020B0604020202020204" pitchFamily="34" charset="0"/>
              <a:cs typeface="Arial" panose="020B0604020202020204" pitchFamily="34" charset="0"/>
            </a:endParaRPr>
          </a:p>
        </p:txBody>
      </p:sp>
      <p:sp>
        <p:nvSpPr>
          <p:cNvPr id="11" name="10 Rectángulo"/>
          <p:cNvSpPr/>
          <p:nvPr/>
        </p:nvSpPr>
        <p:spPr>
          <a:xfrm>
            <a:off x="2438429" y="2529937"/>
            <a:ext cx="3047958" cy="103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es-ES" sz="339" b="1" dirty="0">
                <a:solidFill>
                  <a:schemeClr val="tx1"/>
                </a:solidFill>
                <a:latin typeface="Arial" panose="020B0604020202020204" pitchFamily="34" charset="0"/>
                <a:cs typeface="Arial" panose="020B0604020202020204" pitchFamily="34" charset="0"/>
              </a:rPr>
              <a:t>          La Química en los deportes</a:t>
            </a:r>
            <a:r>
              <a:rPr lang="es-ES" sz="339" dirty="0">
                <a:solidFill>
                  <a:schemeClr val="tx1"/>
                </a:solidFill>
                <a:latin typeface="Arial" panose="020B0604020202020204" pitchFamily="34" charset="0"/>
                <a:cs typeface="Arial" panose="020B0604020202020204" pitchFamily="34" charset="0"/>
              </a:rPr>
              <a:t>: ¿Qué es? ¿con qué se come? Bien, no es un término oficial, pero para ponerlo en palabras simples, son las aplicaciones prácticas de la química en el desempeño de los atletas. Abarca desde los suplementos alimenticios hasta los materiales de la ropa o aditamentos. Por ejemplo, el Triatlón es una disciplina en donde la resistencia de los atletas se pone a prueba. El gasto energético para realizar esta prueba es uno de los más altos, tan altos que si no comes adecuadamente, simplemente te desmayarías antes de terminar la prueba.</a:t>
            </a:r>
          </a:p>
          <a:p>
            <a:pPr algn="just" fontAlgn="base"/>
            <a:endParaRPr lang="es-ES" sz="339" dirty="0">
              <a:solidFill>
                <a:schemeClr val="tx1"/>
              </a:solidFill>
              <a:latin typeface="Arial" panose="020B0604020202020204" pitchFamily="34" charset="0"/>
              <a:cs typeface="Arial" panose="020B0604020202020204" pitchFamily="34" charset="0"/>
            </a:endParaRPr>
          </a:p>
          <a:p>
            <a:pPr algn="just" fontAlgn="base"/>
            <a:r>
              <a:rPr lang="es-ES" sz="339" dirty="0">
                <a:solidFill>
                  <a:schemeClr val="tx1"/>
                </a:solidFill>
                <a:latin typeface="Arial" panose="020B0604020202020204" pitchFamily="34" charset="0"/>
                <a:cs typeface="Arial" panose="020B0604020202020204" pitchFamily="34" charset="0"/>
              </a:rPr>
              <a:t>          ¿Alguna vez han intentado correr cuando terminan de comer? para aquellos que lo hayan intentado, sabrán que es muy difícil, en especial porque se sienten “pesados” y si acaso corren, lo hacen despacio. ¡Imagínense empezar un triatlón en estas condiciones! Una solución sería comer horas antes, pero si come mucho empezaría con desventaja, pero si no come no terminaría la prueba.</a:t>
            </a:r>
          </a:p>
          <a:p>
            <a:pPr algn="just" fontAlgn="base"/>
            <a:endParaRPr lang="es-ES" sz="339" dirty="0">
              <a:solidFill>
                <a:schemeClr val="tx1"/>
              </a:solidFill>
              <a:latin typeface="Arial" panose="020B0604020202020204" pitchFamily="34" charset="0"/>
              <a:cs typeface="Arial" panose="020B0604020202020204" pitchFamily="34" charset="0"/>
            </a:endParaRPr>
          </a:p>
          <a:p>
            <a:pPr algn="just" fontAlgn="base"/>
            <a:r>
              <a:rPr lang="es-ES" sz="339" dirty="0">
                <a:solidFill>
                  <a:schemeClr val="tx1"/>
                </a:solidFill>
                <a:latin typeface="Arial" panose="020B0604020202020204" pitchFamily="34" charset="0"/>
                <a:cs typeface="Arial" panose="020B0604020202020204" pitchFamily="34" charset="0"/>
              </a:rPr>
              <a:t>          Para solucionar este dilema, la química tiene la solución. A muchos deportistas se les brindan algunas barras </a:t>
            </a:r>
            <a:r>
              <a:rPr lang="es-ES" sz="339" i="1" dirty="0" err="1">
                <a:solidFill>
                  <a:schemeClr val="tx1"/>
                </a:solidFill>
                <a:latin typeface="Arial" panose="020B0604020202020204" pitchFamily="34" charset="0"/>
                <a:cs typeface="Arial" panose="020B0604020202020204" pitchFamily="34" charset="0"/>
              </a:rPr>
              <a:t>chiclosas</a:t>
            </a:r>
            <a:r>
              <a:rPr lang="es-ES" sz="339" dirty="0">
                <a:solidFill>
                  <a:schemeClr val="tx1"/>
                </a:solidFill>
                <a:latin typeface="Arial" panose="020B0604020202020204" pitchFamily="34" charset="0"/>
                <a:cs typeface="Arial" panose="020B0604020202020204" pitchFamily="34" charset="0"/>
              </a:rPr>
              <a:t> de color negro al inicio de la competencia, esas barras contienen los carbohidratos y nutrimentos necesarios para que el atleta termine la prueba. Así que cuando vean esta competencia, fíjense en las bocas </a:t>
            </a:r>
            <a:r>
              <a:rPr lang="es-ES" sz="339" i="1" dirty="0">
                <a:solidFill>
                  <a:schemeClr val="tx1"/>
                </a:solidFill>
                <a:latin typeface="Arial" panose="020B0604020202020204" pitchFamily="34" charset="0"/>
                <a:cs typeface="Arial" panose="020B0604020202020204" pitchFamily="34" charset="0"/>
              </a:rPr>
              <a:t>negras.</a:t>
            </a:r>
          </a:p>
          <a:p>
            <a:pPr algn="just" fontAlgn="base"/>
            <a:endParaRPr lang="es-ES" sz="339" dirty="0">
              <a:solidFill>
                <a:schemeClr val="tx1"/>
              </a:solidFill>
              <a:latin typeface="Arial" panose="020B0604020202020204" pitchFamily="34" charset="0"/>
              <a:cs typeface="Arial" panose="020B0604020202020204" pitchFamily="34" charset="0"/>
            </a:endParaRPr>
          </a:p>
          <a:p>
            <a:pPr algn="just" fontAlgn="base"/>
            <a:r>
              <a:rPr lang="es-ES" sz="339" dirty="0">
                <a:solidFill>
                  <a:schemeClr val="tx1"/>
                </a:solidFill>
                <a:latin typeface="Arial" panose="020B0604020202020204" pitchFamily="34" charset="0"/>
                <a:cs typeface="Arial" panose="020B0604020202020204" pitchFamily="34" charset="0"/>
              </a:rPr>
              <a:t>          La química también se ve involucrada en los materiales. Como ya muchos sabrán, las bicicletas de los atletas son generalmente de fibra de carbono, de manera que sean lo más livianas y resistentes posible. Los trajes de baño están hechos con nuevos materiales que ofrecen menor resistencia al agua, permitiendo a los nadadores un mejor tiempo.</a:t>
            </a:r>
          </a:p>
          <a:p>
            <a:pPr algn="just" fontAlgn="base"/>
            <a:endParaRPr lang="es-ES" sz="339" dirty="0">
              <a:solidFill>
                <a:schemeClr val="tx1"/>
              </a:solidFill>
              <a:latin typeface="Arial" panose="020B0604020202020204" pitchFamily="34" charset="0"/>
              <a:cs typeface="Arial" panose="020B0604020202020204" pitchFamily="34" charset="0"/>
            </a:endParaRPr>
          </a:p>
          <a:p>
            <a:pPr algn="just" fontAlgn="base"/>
            <a:r>
              <a:rPr lang="es-ES" sz="339" dirty="0">
                <a:solidFill>
                  <a:schemeClr val="tx1"/>
                </a:solidFill>
                <a:latin typeface="Arial" panose="020B0604020202020204" pitchFamily="34" charset="0"/>
                <a:cs typeface="Arial" panose="020B0604020202020204" pitchFamily="34" charset="0"/>
              </a:rPr>
              <a:t>          También los gimnastas necesitan ayuda de la química. Como atleta en la gimnasia, lo menos que quieres es resbalarte de la barra por una sudoración excesiva en las manos. Para evitar eso, se proporcionan a los deportistas bolsas con sales de color blanco que absorben y evitan la sudoración.2</a:t>
            </a:r>
          </a:p>
          <a:p>
            <a:pPr algn="just"/>
            <a:endParaRPr lang="es-MX" sz="339" dirty="0">
              <a:solidFill>
                <a:schemeClr val="tx1"/>
              </a:solidFill>
              <a:latin typeface="Arial" panose="020B0604020202020204" pitchFamily="34" charset="0"/>
              <a:cs typeface="Arial" panose="020B0604020202020204" pitchFamily="34" charset="0"/>
            </a:endParaRPr>
          </a:p>
        </p:txBody>
      </p:sp>
      <p:pic>
        <p:nvPicPr>
          <p:cNvPr id="1036" name="Picture 12" descr="Resultado de imagen para fisica Y EL DEPORTE"/>
          <p:cNvPicPr>
            <a:picLocks noChangeAspect="1" noChangeArrowheads="1"/>
          </p:cNvPicPr>
          <p:nvPr/>
        </p:nvPicPr>
        <p:blipFill>
          <a:blip r:embed="rId10" cstate="print">
            <a:extLst>
              <a:ext uri="{BEBA8EAE-BF5A-486C-A8C5-ECC9F3942E4B}">
                <a14:imgProps xmlns:a14="http://schemas.microsoft.com/office/drawing/2010/main" xmlns="">
                  <a14:imgLayer r:embed="rId11">
                    <a14:imgEffect>
                      <a14:backgroundRemoval t="10000" b="90000" l="9809" r="95640"/>
                    </a14:imgEffect>
                  </a14:imgLayer>
                </a14:imgProps>
              </a:ext>
              <a:ext uri="{28A0092B-C50C-407E-A947-70E740481C1C}">
                <a14:useLocalDpi xmlns:a14="http://schemas.microsoft.com/office/drawing/2010/main" xmlns="" val="0"/>
              </a:ext>
            </a:extLst>
          </a:blip>
          <a:srcRect/>
          <a:stretch>
            <a:fillRect/>
          </a:stretch>
        </p:blipFill>
        <p:spPr bwMode="auto">
          <a:xfrm>
            <a:off x="3640151" y="3672837"/>
            <a:ext cx="739825" cy="84666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Resultado de imagen para tabla periÃ³dica 3d"/>
          <p:cNvPicPr>
            <a:picLocks noChangeAspect="1" noChangeArrowheads="1"/>
          </p:cNvPicPr>
          <p:nvPr/>
        </p:nvPicPr>
        <p:blipFill>
          <a:blip r:embed="rId12" cstate="print">
            <a:extLst>
              <a:ext uri="{BEBA8EAE-BF5A-486C-A8C5-ECC9F3942E4B}">
                <a14:imgProps xmlns:a14="http://schemas.microsoft.com/office/drawing/2010/main" xmlns="">
                  <a14:imgLayer r:embed="rId13">
                    <a14:imgEffect>
                      <a14:backgroundRemoval t="107" b="100000" l="0" r="100000">
                        <a14:foregroundMark x1="17462" y1="74651" x2="17462" y2="74651"/>
                        <a14:foregroundMark x1="16846" y1="81955" x2="16846" y2="81955"/>
                        <a14:foregroundMark x1="6846" y1="75295" x2="6846" y2="75295"/>
                        <a14:foregroundMark x1="8538" y1="83673" x2="8538" y2="83673"/>
                        <a14:foregroundMark x1="10077" y1="83888" x2="10077" y2="83888"/>
                        <a14:foregroundMark x1="12846" y1="83673" x2="12846" y2="83673"/>
                        <a14:foregroundMark x1="14846" y1="83244" x2="14846" y2="83244"/>
                        <a14:foregroundMark x1="10538" y1="78518" x2="10538" y2="78518"/>
                        <a14:foregroundMark x1="11462" y1="75295" x2="11462" y2="75295"/>
                        <a14:foregroundMark x1="5923" y1="80451" x2="5923" y2="80451"/>
                        <a14:foregroundMark x1="6538" y1="79162" x2="12077" y2="78303"/>
                        <a14:foregroundMark x1="15308" y1="74221" x2="18538" y2="74651"/>
                        <a14:foregroundMark x1="4385" y1="86896" x2="18846" y2="81955"/>
                        <a14:foregroundMark x1="60846" y1="88400" x2="64692" y2="88400"/>
                        <a14:foregroundMark x1="93308" y1="6552" x2="94846" y2="68851"/>
                        <a14:foregroundMark x1="7000" y1="7841" x2="7154" y2="13212"/>
                        <a14:foregroundMark x1="11615" y1="15789" x2="11615" y2="21375"/>
                        <a14:foregroundMark x1="15000" y1="35124" x2="64692" y2="37272"/>
                        <a14:foregroundMark x1="66077" y1="23738" x2="90385" y2="18582"/>
                      </a14:backgroundRemoval>
                    </a14:imgEffect>
                  </a14:imgLayer>
                </a14:imgProps>
              </a:ext>
              <a:ext uri="{28A0092B-C50C-407E-A947-70E740481C1C}">
                <a14:useLocalDpi xmlns:a14="http://schemas.microsoft.com/office/drawing/2010/main" xmlns="" val="0"/>
              </a:ext>
            </a:extLst>
          </a:blip>
          <a:srcRect/>
          <a:stretch>
            <a:fillRect/>
          </a:stretch>
        </p:blipFill>
        <p:spPr bwMode="auto">
          <a:xfrm>
            <a:off x="3154700" y="3731512"/>
            <a:ext cx="2620635" cy="18767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4284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Í</a:t>
            </a:r>
            <a:r>
              <a:rPr lang="es-MX" dirty="0" smtClean="0"/>
              <a:t>   N   D   I   C   E</a:t>
            </a:r>
            <a:endParaRPr lang="en-US" dirty="0"/>
          </a:p>
        </p:txBody>
      </p:sp>
      <p:sp>
        <p:nvSpPr>
          <p:cNvPr id="3" name="Marcador de contenido 2"/>
          <p:cNvSpPr>
            <a:spLocks noGrp="1"/>
          </p:cNvSpPr>
          <p:nvPr>
            <p:ph sz="quarter" idx="1"/>
          </p:nvPr>
        </p:nvSpPr>
        <p:spPr/>
        <p:txBody>
          <a:bodyPr>
            <a:normAutofit lnSpcReduction="10000"/>
          </a:bodyPr>
          <a:lstStyle/>
          <a:p>
            <a:r>
              <a:rPr lang="es-MX" dirty="0" smtClean="0"/>
              <a:t>Imágenes de reuniones de trabajo</a:t>
            </a:r>
          </a:p>
          <a:p>
            <a:r>
              <a:rPr lang="es-MX" dirty="0" smtClean="0"/>
              <a:t>Interdisciplinariedad </a:t>
            </a:r>
          </a:p>
          <a:p>
            <a:r>
              <a:rPr lang="es-MX" dirty="0" smtClean="0"/>
              <a:t>Organizador gráfico</a:t>
            </a:r>
          </a:p>
          <a:p>
            <a:r>
              <a:rPr lang="es-MX" dirty="0" smtClean="0"/>
              <a:t>Introducción – Justificación</a:t>
            </a:r>
          </a:p>
          <a:p>
            <a:r>
              <a:rPr lang="es-MX" dirty="0" smtClean="0"/>
              <a:t>Objetivo del proyecto</a:t>
            </a:r>
          </a:p>
          <a:p>
            <a:r>
              <a:rPr lang="es-MX" dirty="0" smtClean="0"/>
              <a:t>Propósitos a alcanzar</a:t>
            </a:r>
          </a:p>
          <a:p>
            <a:r>
              <a:rPr lang="es-MX" dirty="0" smtClean="0"/>
              <a:t>Cuestionamientos para iniciar</a:t>
            </a:r>
          </a:p>
          <a:p>
            <a:r>
              <a:rPr lang="es-MX" dirty="0" smtClean="0"/>
              <a:t>Contenidos y temas</a:t>
            </a:r>
          </a:p>
          <a:p>
            <a:r>
              <a:rPr lang="es-MX" dirty="0" smtClean="0"/>
              <a:t>Planeación </a:t>
            </a:r>
          </a:p>
          <a:p>
            <a:r>
              <a:rPr lang="es-MX" dirty="0" smtClean="0"/>
              <a:t>Reflexión </a:t>
            </a:r>
          </a:p>
          <a:p>
            <a:r>
              <a:rPr lang="es-MX" dirty="0" smtClean="0"/>
              <a:t>Avances y tropiezos</a:t>
            </a:r>
          </a:p>
          <a:p>
            <a:endParaRPr lang="es-MX" dirty="0" smtClean="0"/>
          </a:p>
          <a:p>
            <a:endParaRPr lang="en-US" dirty="0"/>
          </a:p>
        </p:txBody>
      </p:sp>
    </p:spTree>
    <p:extLst>
      <p:ext uri="{BB962C8B-B14F-4D97-AF65-F5344CB8AC3E}">
        <p14:creationId xmlns:p14="http://schemas.microsoft.com/office/powerpoint/2010/main" xmlns="" val="666103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ACUERDOS EN SESION PLENARIA</a:t>
            </a:r>
            <a:endParaRPr lang="en-US" dirty="0"/>
          </a:p>
        </p:txBody>
      </p:sp>
      <p:sp>
        <p:nvSpPr>
          <p:cNvPr id="3" name="Subtítulo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97391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02664" y="476672"/>
            <a:ext cx="5112568" cy="2520280"/>
          </a:xfrm>
          <a:prstGeom prst="rect">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31640" y="3645024"/>
            <a:ext cx="5654616" cy="2880320"/>
          </a:xfrm>
          <a:prstGeom prst="rect">
            <a:avLst/>
          </a:prstGeom>
        </p:spPr>
      </p:pic>
    </p:spTree>
    <p:extLst>
      <p:ext uri="{BB962C8B-B14F-4D97-AF65-F5344CB8AC3E}">
        <p14:creationId xmlns:p14="http://schemas.microsoft.com/office/powerpoint/2010/main" xmlns="" val="169911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260649"/>
            <a:ext cx="5904656" cy="3096344"/>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51720" y="3645024"/>
            <a:ext cx="5824647" cy="2952328"/>
          </a:xfrm>
          <a:prstGeom prst="rect">
            <a:avLst/>
          </a:prstGeom>
        </p:spPr>
      </p:pic>
    </p:spTree>
    <p:extLst>
      <p:ext uri="{BB962C8B-B14F-4D97-AF65-F5344CB8AC3E}">
        <p14:creationId xmlns:p14="http://schemas.microsoft.com/office/powerpoint/2010/main" xmlns="" val="2676288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260648"/>
            <a:ext cx="5632626" cy="3168352"/>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91880" y="3501008"/>
            <a:ext cx="4392488" cy="3224127"/>
          </a:xfrm>
          <a:prstGeom prst="rect">
            <a:avLst/>
          </a:prstGeom>
        </p:spPr>
      </p:pic>
    </p:spTree>
    <p:extLst>
      <p:ext uri="{BB962C8B-B14F-4D97-AF65-F5344CB8AC3E}">
        <p14:creationId xmlns:p14="http://schemas.microsoft.com/office/powerpoint/2010/main" xmlns="" val="4062558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79512" y="1340768"/>
            <a:ext cx="8747080" cy="4886300"/>
          </a:xfrm>
          <a:prstGeom prst="rect">
            <a:avLst/>
          </a:prstGeom>
          <a:noFill/>
          <a:ln w="9525">
            <a:noFill/>
            <a:miter lim="800000"/>
            <a:headEnd/>
            <a:tailEnd/>
          </a:ln>
        </p:spPr>
      </p:pic>
      <p:sp>
        <p:nvSpPr>
          <p:cNvPr id="2" name="CuadroTexto 1"/>
          <p:cNvSpPr txBox="1"/>
          <p:nvPr/>
        </p:nvSpPr>
        <p:spPr>
          <a:xfrm>
            <a:off x="2771800" y="694437"/>
            <a:ext cx="3456384" cy="369332"/>
          </a:xfrm>
          <a:prstGeom prst="rect">
            <a:avLst/>
          </a:prstGeom>
          <a:noFill/>
        </p:spPr>
        <p:txBody>
          <a:bodyPr wrap="square" rtlCol="0">
            <a:spAutoFit/>
          </a:bodyPr>
          <a:lstStyle/>
          <a:p>
            <a:r>
              <a:rPr lang="es-ES" dirty="0" smtClean="0"/>
              <a:t>ORGANIZADOR GRAFICO</a:t>
            </a:r>
            <a:endParaRPr lang="es-ES" sz="1800" kern="1200" dirty="0">
              <a:solidFill>
                <a:schemeClr val="tx1"/>
              </a:solidFill>
              <a:latin typeface="+mn-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Retrospección">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3.xml><?xml version="1.0" encoding="utf-8"?>
<a:theme xmlns:a="http://schemas.openxmlformats.org/drawingml/2006/main" name="1_Retrospección">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4.xml><?xml version="1.0" encoding="utf-8"?>
<a:theme xmlns:a="http://schemas.openxmlformats.org/drawingml/2006/main" name="2_Retrospección">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Oriel</Template>
  <TotalTime>506</TotalTime>
  <Words>1109</Words>
  <Application>Microsoft Office PowerPoint</Application>
  <PresentationFormat>Presentación en pantalla (4:3)</PresentationFormat>
  <Paragraphs>168</Paragraphs>
  <Slides>33</Slides>
  <Notes>0</Notes>
  <HiddenSlides>0</HiddenSlides>
  <MMClips>0</MMClips>
  <ScaleCrop>false</ScaleCrop>
  <HeadingPairs>
    <vt:vector size="4" baseType="variant">
      <vt:variant>
        <vt:lpstr>Tema</vt:lpstr>
      </vt:variant>
      <vt:variant>
        <vt:i4>4</vt:i4>
      </vt:variant>
      <vt:variant>
        <vt:lpstr>Títulos de diapositiva</vt:lpstr>
      </vt:variant>
      <vt:variant>
        <vt:i4>33</vt:i4>
      </vt:variant>
    </vt:vector>
  </HeadingPairs>
  <TitlesOfParts>
    <vt:vector size="37" baseType="lpstr">
      <vt:lpstr>Mirador</vt:lpstr>
      <vt:lpstr>Retrospección</vt:lpstr>
      <vt:lpstr>1_Retrospección</vt:lpstr>
      <vt:lpstr>2_Retrospección</vt:lpstr>
      <vt:lpstr>Diapositiva 1</vt:lpstr>
      <vt:lpstr>EQUIPO No. 1</vt:lpstr>
      <vt:lpstr>Nombre del proyecto</vt:lpstr>
      <vt:lpstr>Í   N   D   I   C   E</vt:lpstr>
      <vt:lpstr>ACUERDOS EN SESION PLENARIA</vt:lpstr>
      <vt:lpstr>Diapositiva 6</vt:lpstr>
      <vt:lpstr>Diapositiva 7</vt:lpstr>
      <vt:lpstr>Diapositiva 8</vt:lpstr>
      <vt:lpstr>Diapositiva 9</vt:lpstr>
      <vt:lpstr>EL ORGANIZADOR GRAFICO VINCULANDO LAS MATERIAS Y CONCEPTOS DE CADA UNA, ENTRELAZANDO LOS TEMAS DE LAS MISMAS</vt:lpstr>
      <vt:lpstr>Diapositiva 11</vt:lpstr>
      <vt:lpstr>LA BUENA PRACTICA DEL DEPORTE</vt:lpstr>
      <vt:lpstr>Introducción o justificación</vt:lpstr>
      <vt:lpstr>Diapositiva 14</vt:lpstr>
      <vt:lpstr>OBJETIVO GENERAL: comprender la importancia del cuidado personal para una buena practica y rendimiento deportivos</vt:lpstr>
      <vt:lpstr>¿CÓMO ENCONTRAR LA FORMULA PERFECTA EN EL DEPORTE?  ¿Qué BENEFICIOS TIENE LA CORRECTA NUTRICIÓN Y LOS PROCESOS QUÍMICOS EN LA PRACTICA DEL DEPORTE?  ¿COMO MEJORAR LA CONDICIÓN FÍSICA Y DESARROLLAR LAS CAPACIDADES FISICAS PARA LA PRACTICA DEPORTIVA? </vt:lpstr>
      <vt:lpstr>Cuestionario:</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ASHPY</dc:creator>
  <cp:lastModifiedBy>ASHPY</cp:lastModifiedBy>
  <cp:revision>45</cp:revision>
  <dcterms:created xsi:type="dcterms:W3CDTF">2017-11-01T05:15:41Z</dcterms:created>
  <dcterms:modified xsi:type="dcterms:W3CDTF">2019-06-27T13:40:37Z</dcterms:modified>
</cp:coreProperties>
</file>