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2" r:id="rId7"/>
    <p:sldId id="263" r:id="rId8"/>
    <p:sldId id="264" r:id="rId9"/>
    <p:sldId id="265" r:id="rId10"/>
    <p:sldId id="261" r:id="rId11"/>
    <p:sldId id="266" r:id="rId12"/>
    <p:sldId id="267" r:id="rId13"/>
    <p:sldId id="271" r:id="rId14"/>
    <p:sldId id="272" r:id="rId15"/>
    <p:sldId id="273" r:id="rId16"/>
    <p:sldId id="274" r:id="rId17"/>
    <p:sldId id="282" r:id="rId18"/>
    <p:sldId id="283" r:id="rId19"/>
    <p:sldId id="284" r:id="rId20"/>
    <p:sldId id="285" r:id="rId21"/>
    <p:sldId id="286" r:id="rId22"/>
    <p:sldId id="287" r:id="rId23"/>
    <p:sldId id="275" r:id="rId24"/>
    <p:sldId id="291" r:id="rId25"/>
    <p:sldId id="270" r:id="rId26"/>
    <p:sldId id="288" r:id="rId27"/>
    <p:sldId id="289" r:id="rId28"/>
    <p:sldId id="292" r:id="rId29"/>
    <p:sldId id="293" r:id="rId30"/>
    <p:sldId id="294" r:id="rId31"/>
    <p:sldId id="301" r:id="rId32"/>
    <p:sldId id="302" r:id="rId33"/>
    <p:sldId id="303" r:id="rId34"/>
    <p:sldId id="307" r:id="rId35"/>
    <p:sldId id="308" r:id="rId36"/>
    <p:sldId id="310" r:id="rId37"/>
    <p:sldId id="311" r:id="rId38"/>
    <p:sldId id="312" r:id="rId39"/>
    <p:sldId id="313" r:id="rId40"/>
    <p:sldId id="314" r:id="rId41"/>
    <p:sldId id="315" r:id="rId42"/>
    <p:sldId id="316" r:id="rId43"/>
    <p:sldId id="317" r:id="rId44"/>
    <p:sldId id="319" r:id="rId45"/>
    <p:sldId id="326" r:id="rId46"/>
    <p:sldId id="327" r:id="rId47"/>
    <p:sldId id="328" r:id="rId48"/>
    <p:sldId id="320" r:id="rId49"/>
    <p:sldId id="321" r:id="rId50"/>
    <p:sldId id="330" r:id="rId51"/>
    <p:sldId id="331" r:id="rId52"/>
    <p:sldId id="324" r:id="rId53"/>
    <p:sldId id="304" r:id="rId54"/>
    <p:sldId id="305" r:id="rId55"/>
    <p:sldId id="306" r:id="rId56"/>
    <p:sldId id="325" r:id="rId57"/>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291" autoAdjust="0"/>
  </p:normalViewPr>
  <p:slideViewPr>
    <p:cSldViewPr snapToGrid="0">
      <p:cViewPr varScale="1">
        <p:scale>
          <a:sx n="69" d="100"/>
          <a:sy n="69" d="100"/>
        </p:scale>
        <p:origin x="78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a Vázquez Bautista" userId="30b29622f6b876bf" providerId="LiveId" clId="{802AB69C-FE56-433E-8D43-300935A848F7}"/>
    <pc:docChg chg="undo custSel addSld modSld">
      <pc:chgData name="Johana Vázquez Bautista" userId="30b29622f6b876bf" providerId="LiveId" clId="{802AB69C-FE56-433E-8D43-300935A848F7}" dt="2018-06-21T03:02:59.445" v="1225" actId="255"/>
      <pc:docMkLst>
        <pc:docMk/>
      </pc:docMkLst>
      <pc:sldChg chg="modSp">
        <pc:chgData name="Johana Vázquez Bautista" userId="30b29622f6b876bf" providerId="LiveId" clId="{802AB69C-FE56-433E-8D43-300935A848F7}" dt="2018-06-21T00:47:08.084" v="9" actId="255"/>
        <pc:sldMkLst>
          <pc:docMk/>
          <pc:sldMk cId="536208714" sldId="257"/>
        </pc:sldMkLst>
        <pc:spChg chg="mod">
          <ac:chgData name="Johana Vázquez Bautista" userId="30b29622f6b876bf" providerId="LiveId" clId="{802AB69C-FE56-433E-8D43-300935A848F7}" dt="2018-06-21T00:47:08.084" v="9" actId="255"/>
          <ac:spMkLst>
            <pc:docMk/>
            <pc:sldMk cId="536208714" sldId="257"/>
            <ac:spMk id="3" creationId="{00000000-0000-0000-0000-000000000000}"/>
          </ac:spMkLst>
        </pc:spChg>
      </pc:sldChg>
      <pc:sldChg chg="modSp">
        <pc:chgData name="Johana Vázquez Bautista" userId="30b29622f6b876bf" providerId="LiveId" clId="{802AB69C-FE56-433E-8D43-300935A848F7}" dt="2018-06-21T00:47:43.726" v="14" actId="14100"/>
        <pc:sldMkLst>
          <pc:docMk/>
          <pc:sldMk cId="3124840044" sldId="258"/>
        </pc:sldMkLst>
        <pc:spChg chg="mod">
          <ac:chgData name="Johana Vázquez Bautista" userId="30b29622f6b876bf" providerId="LiveId" clId="{802AB69C-FE56-433E-8D43-300935A848F7}" dt="2018-06-21T00:47:43.726" v="14" actId="14100"/>
          <ac:spMkLst>
            <pc:docMk/>
            <pc:sldMk cId="3124840044" sldId="258"/>
            <ac:spMk id="2" creationId="{00000000-0000-0000-0000-000000000000}"/>
          </ac:spMkLst>
        </pc:spChg>
      </pc:sldChg>
      <pc:sldChg chg="modSp">
        <pc:chgData name="Johana Vázquez Bautista" userId="30b29622f6b876bf" providerId="LiveId" clId="{802AB69C-FE56-433E-8D43-300935A848F7}" dt="2018-06-21T00:48:28.803" v="22" actId="14100"/>
        <pc:sldMkLst>
          <pc:docMk/>
          <pc:sldMk cId="1911329129" sldId="259"/>
        </pc:sldMkLst>
        <pc:picChg chg="mod">
          <ac:chgData name="Johana Vázquez Bautista" userId="30b29622f6b876bf" providerId="LiveId" clId="{802AB69C-FE56-433E-8D43-300935A848F7}" dt="2018-06-21T00:48:28.803" v="22" actId="14100"/>
          <ac:picMkLst>
            <pc:docMk/>
            <pc:sldMk cId="1911329129" sldId="259"/>
            <ac:picMk id="4" creationId="{00000000-0000-0000-0000-000000000000}"/>
          </ac:picMkLst>
        </pc:picChg>
      </pc:sldChg>
      <pc:sldChg chg="modSp">
        <pc:chgData name="Johana Vázquez Bautista" userId="30b29622f6b876bf" providerId="LiveId" clId="{802AB69C-FE56-433E-8D43-300935A848F7}" dt="2018-06-21T00:48:53.941" v="26" actId="14100"/>
        <pc:sldMkLst>
          <pc:docMk/>
          <pc:sldMk cId="4085648084" sldId="260"/>
        </pc:sldMkLst>
        <pc:picChg chg="mod">
          <ac:chgData name="Johana Vázquez Bautista" userId="30b29622f6b876bf" providerId="LiveId" clId="{802AB69C-FE56-433E-8D43-300935A848F7}" dt="2018-06-21T00:48:53.941" v="26" actId="14100"/>
          <ac:picMkLst>
            <pc:docMk/>
            <pc:sldMk cId="4085648084" sldId="260"/>
            <ac:picMk id="4" creationId="{00000000-0000-0000-0000-000000000000}"/>
          </ac:picMkLst>
        </pc:picChg>
      </pc:sldChg>
      <pc:sldChg chg="modSp">
        <pc:chgData name="Johana Vázquez Bautista" userId="30b29622f6b876bf" providerId="LiveId" clId="{802AB69C-FE56-433E-8D43-300935A848F7}" dt="2018-06-21T00:55:25.363" v="82" actId="14100"/>
        <pc:sldMkLst>
          <pc:docMk/>
          <pc:sldMk cId="1472962044" sldId="261"/>
        </pc:sldMkLst>
        <pc:picChg chg="mod modCrop">
          <ac:chgData name="Johana Vázquez Bautista" userId="30b29622f6b876bf" providerId="LiveId" clId="{802AB69C-FE56-433E-8D43-300935A848F7}" dt="2018-06-21T00:55:25.363" v="82" actId="14100"/>
          <ac:picMkLst>
            <pc:docMk/>
            <pc:sldMk cId="1472962044" sldId="261"/>
            <ac:picMk id="4" creationId="{00000000-0000-0000-0000-000000000000}"/>
          </ac:picMkLst>
        </pc:picChg>
      </pc:sldChg>
      <pc:sldChg chg="modSp">
        <pc:chgData name="Johana Vázquez Bautista" userId="30b29622f6b876bf" providerId="LiveId" clId="{802AB69C-FE56-433E-8D43-300935A848F7}" dt="2018-06-21T00:49:32.176" v="33" actId="14100"/>
        <pc:sldMkLst>
          <pc:docMk/>
          <pc:sldMk cId="387412994" sldId="262"/>
        </pc:sldMkLst>
        <pc:picChg chg="mod">
          <ac:chgData name="Johana Vázquez Bautista" userId="30b29622f6b876bf" providerId="LiveId" clId="{802AB69C-FE56-433E-8D43-300935A848F7}" dt="2018-06-21T00:49:32.176" v="33" actId="14100"/>
          <ac:picMkLst>
            <pc:docMk/>
            <pc:sldMk cId="387412994" sldId="262"/>
            <ac:picMk id="4" creationId="{00000000-0000-0000-0000-000000000000}"/>
          </ac:picMkLst>
        </pc:picChg>
      </pc:sldChg>
      <pc:sldChg chg="modSp">
        <pc:chgData name="Johana Vázquez Bautista" userId="30b29622f6b876bf" providerId="LiveId" clId="{802AB69C-FE56-433E-8D43-300935A848F7}" dt="2018-06-21T00:50:06.279" v="37" actId="255"/>
        <pc:sldMkLst>
          <pc:docMk/>
          <pc:sldMk cId="292007466" sldId="263"/>
        </pc:sldMkLst>
        <pc:spChg chg="mod">
          <ac:chgData name="Johana Vázquez Bautista" userId="30b29622f6b876bf" providerId="LiveId" clId="{802AB69C-FE56-433E-8D43-300935A848F7}" dt="2018-06-21T00:50:06.279" v="37" actId="255"/>
          <ac:spMkLst>
            <pc:docMk/>
            <pc:sldMk cId="292007466" sldId="263"/>
            <ac:spMk id="2" creationId="{00000000-0000-0000-0000-000000000000}"/>
          </ac:spMkLst>
        </pc:spChg>
      </pc:sldChg>
      <pc:sldChg chg="modSp">
        <pc:chgData name="Johana Vázquez Bautista" userId="30b29622f6b876bf" providerId="LiveId" clId="{802AB69C-FE56-433E-8D43-300935A848F7}" dt="2018-06-21T00:54:13.270" v="70" actId="113"/>
        <pc:sldMkLst>
          <pc:docMk/>
          <pc:sldMk cId="2121382401" sldId="264"/>
        </pc:sldMkLst>
        <pc:spChg chg="mod">
          <ac:chgData name="Johana Vázquez Bautista" userId="30b29622f6b876bf" providerId="LiveId" clId="{802AB69C-FE56-433E-8D43-300935A848F7}" dt="2018-06-21T00:54:05.525" v="69" actId="113"/>
          <ac:spMkLst>
            <pc:docMk/>
            <pc:sldMk cId="2121382401" sldId="264"/>
            <ac:spMk id="2" creationId="{00000000-0000-0000-0000-000000000000}"/>
          </ac:spMkLst>
        </pc:spChg>
        <pc:spChg chg="mod">
          <ac:chgData name="Johana Vázquez Bautista" userId="30b29622f6b876bf" providerId="LiveId" clId="{802AB69C-FE56-433E-8D43-300935A848F7}" dt="2018-06-21T00:54:13.270" v="70" actId="113"/>
          <ac:spMkLst>
            <pc:docMk/>
            <pc:sldMk cId="2121382401" sldId="264"/>
            <ac:spMk id="3" creationId="{00000000-0000-0000-0000-000000000000}"/>
          </ac:spMkLst>
        </pc:spChg>
      </pc:sldChg>
      <pc:sldChg chg="modSp">
        <pc:chgData name="Johana Vázquez Bautista" userId="30b29622f6b876bf" providerId="LiveId" clId="{802AB69C-FE56-433E-8D43-300935A848F7}" dt="2018-06-21T00:54:28.980" v="71" actId="14100"/>
        <pc:sldMkLst>
          <pc:docMk/>
          <pc:sldMk cId="1316526203" sldId="265"/>
        </pc:sldMkLst>
        <pc:spChg chg="mod">
          <ac:chgData name="Johana Vázquez Bautista" userId="30b29622f6b876bf" providerId="LiveId" clId="{802AB69C-FE56-433E-8D43-300935A848F7}" dt="2018-06-21T00:54:28.980" v="71" actId="14100"/>
          <ac:spMkLst>
            <pc:docMk/>
            <pc:sldMk cId="1316526203" sldId="265"/>
            <ac:spMk id="2" creationId="{00000000-0000-0000-0000-000000000000}"/>
          </ac:spMkLst>
        </pc:spChg>
      </pc:sldChg>
      <pc:sldChg chg="modSp">
        <pc:chgData name="Johana Vázquez Bautista" userId="30b29622f6b876bf" providerId="LiveId" clId="{802AB69C-FE56-433E-8D43-300935A848F7}" dt="2018-06-21T00:56:18.009" v="91" actId="14100"/>
        <pc:sldMkLst>
          <pc:docMk/>
          <pc:sldMk cId="189249576" sldId="266"/>
        </pc:sldMkLst>
        <pc:spChg chg="mod">
          <ac:chgData name="Johana Vázquez Bautista" userId="30b29622f6b876bf" providerId="LiveId" clId="{802AB69C-FE56-433E-8D43-300935A848F7}" dt="2018-06-21T00:55:58.465" v="86" actId="1076"/>
          <ac:spMkLst>
            <pc:docMk/>
            <pc:sldMk cId="189249576" sldId="266"/>
            <ac:spMk id="2" creationId="{00000000-0000-0000-0000-000000000000}"/>
          </ac:spMkLst>
        </pc:spChg>
        <pc:picChg chg="mod">
          <ac:chgData name="Johana Vázquez Bautista" userId="30b29622f6b876bf" providerId="LiveId" clId="{802AB69C-FE56-433E-8D43-300935A848F7}" dt="2018-06-21T00:56:18.009" v="91" actId="14100"/>
          <ac:picMkLst>
            <pc:docMk/>
            <pc:sldMk cId="189249576" sldId="266"/>
            <ac:picMk id="4" creationId="{00000000-0000-0000-0000-000000000000}"/>
          </ac:picMkLst>
        </pc:picChg>
      </pc:sldChg>
      <pc:sldChg chg="modSp">
        <pc:chgData name="Johana Vázquez Bautista" userId="30b29622f6b876bf" providerId="LiveId" clId="{802AB69C-FE56-433E-8D43-300935A848F7}" dt="2018-06-21T00:57:43.165" v="103" actId="255"/>
        <pc:sldMkLst>
          <pc:docMk/>
          <pc:sldMk cId="1527597660" sldId="267"/>
        </pc:sldMkLst>
        <pc:spChg chg="mod">
          <ac:chgData name="Johana Vázquez Bautista" userId="30b29622f6b876bf" providerId="LiveId" clId="{802AB69C-FE56-433E-8D43-300935A848F7}" dt="2018-06-21T00:57:03.781" v="97" actId="255"/>
          <ac:spMkLst>
            <pc:docMk/>
            <pc:sldMk cId="1527597660" sldId="267"/>
            <ac:spMk id="2" creationId="{00000000-0000-0000-0000-000000000000}"/>
          </ac:spMkLst>
        </pc:spChg>
        <pc:spChg chg="mod">
          <ac:chgData name="Johana Vázquez Bautista" userId="30b29622f6b876bf" providerId="LiveId" clId="{802AB69C-FE56-433E-8D43-300935A848F7}" dt="2018-06-21T00:57:43.165" v="103" actId="255"/>
          <ac:spMkLst>
            <pc:docMk/>
            <pc:sldMk cId="1527597660" sldId="267"/>
            <ac:spMk id="3" creationId="{00000000-0000-0000-0000-000000000000}"/>
          </ac:spMkLst>
        </pc:spChg>
      </pc:sldChg>
      <pc:sldChg chg="modSp">
        <pc:chgData name="Johana Vázquez Bautista" userId="30b29622f6b876bf" providerId="LiveId" clId="{802AB69C-FE56-433E-8D43-300935A848F7}" dt="2018-06-21T01:17:36.776" v="186" actId="14100"/>
        <pc:sldMkLst>
          <pc:docMk/>
          <pc:sldMk cId="1479383507" sldId="270"/>
        </pc:sldMkLst>
        <pc:spChg chg="mod">
          <ac:chgData name="Johana Vázquez Bautista" userId="30b29622f6b876bf" providerId="LiveId" clId="{802AB69C-FE56-433E-8D43-300935A848F7}" dt="2018-06-21T01:17:36.776" v="186" actId="14100"/>
          <ac:spMkLst>
            <pc:docMk/>
            <pc:sldMk cId="1479383507" sldId="270"/>
            <ac:spMk id="2" creationId="{00000000-0000-0000-0000-000000000000}"/>
          </ac:spMkLst>
        </pc:spChg>
      </pc:sldChg>
      <pc:sldChg chg="modSp">
        <pc:chgData name="Johana Vázquez Bautista" userId="30b29622f6b876bf" providerId="LiveId" clId="{802AB69C-FE56-433E-8D43-300935A848F7}" dt="2018-06-21T00:59:39.085" v="114" actId="123"/>
        <pc:sldMkLst>
          <pc:docMk/>
          <pc:sldMk cId="1151436433" sldId="271"/>
        </pc:sldMkLst>
        <pc:spChg chg="mod">
          <ac:chgData name="Johana Vázquez Bautista" userId="30b29622f6b876bf" providerId="LiveId" clId="{802AB69C-FE56-433E-8D43-300935A848F7}" dt="2018-06-21T00:59:02.734" v="107" actId="14100"/>
          <ac:spMkLst>
            <pc:docMk/>
            <pc:sldMk cId="1151436433" sldId="271"/>
            <ac:spMk id="2" creationId="{00000000-0000-0000-0000-000000000000}"/>
          </ac:spMkLst>
        </pc:spChg>
        <pc:spChg chg="mod">
          <ac:chgData name="Johana Vázquez Bautista" userId="30b29622f6b876bf" providerId="LiveId" clId="{802AB69C-FE56-433E-8D43-300935A848F7}" dt="2018-06-21T00:59:39.085" v="114" actId="123"/>
          <ac:spMkLst>
            <pc:docMk/>
            <pc:sldMk cId="1151436433" sldId="271"/>
            <ac:spMk id="3" creationId="{00000000-0000-0000-0000-000000000000}"/>
          </ac:spMkLst>
        </pc:spChg>
      </pc:sldChg>
      <pc:sldChg chg="modSp">
        <pc:chgData name="Johana Vázquez Bautista" userId="30b29622f6b876bf" providerId="LiveId" clId="{802AB69C-FE56-433E-8D43-300935A848F7}" dt="2018-06-21T01:01:57.645" v="141" actId="255"/>
        <pc:sldMkLst>
          <pc:docMk/>
          <pc:sldMk cId="2770302996" sldId="272"/>
        </pc:sldMkLst>
        <pc:spChg chg="mod">
          <ac:chgData name="Johana Vázquez Bautista" userId="30b29622f6b876bf" providerId="LiveId" clId="{802AB69C-FE56-433E-8D43-300935A848F7}" dt="2018-06-21T01:00:52.460" v="128" actId="14100"/>
          <ac:spMkLst>
            <pc:docMk/>
            <pc:sldMk cId="2770302996" sldId="272"/>
            <ac:spMk id="2" creationId="{00000000-0000-0000-0000-000000000000}"/>
          </ac:spMkLst>
        </pc:spChg>
        <pc:spChg chg="mod">
          <ac:chgData name="Johana Vázquez Bautista" userId="30b29622f6b876bf" providerId="LiveId" clId="{802AB69C-FE56-433E-8D43-300935A848F7}" dt="2018-06-21T01:01:57.645" v="141" actId="255"/>
          <ac:spMkLst>
            <pc:docMk/>
            <pc:sldMk cId="2770302996" sldId="272"/>
            <ac:spMk id="3" creationId="{00000000-0000-0000-0000-000000000000}"/>
          </ac:spMkLst>
        </pc:spChg>
      </pc:sldChg>
      <pc:sldChg chg="modSp">
        <pc:chgData name="Johana Vázquez Bautista" userId="30b29622f6b876bf" providerId="LiveId" clId="{802AB69C-FE56-433E-8D43-300935A848F7}" dt="2018-06-21T01:03:32.971" v="159" actId="14100"/>
        <pc:sldMkLst>
          <pc:docMk/>
          <pc:sldMk cId="1675664631" sldId="273"/>
        </pc:sldMkLst>
        <pc:spChg chg="mod">
          <ac:chgData name="Johana Vázquez Bautista" userId="30b29622f6b876bf" providerId="LiveId" clId="{802AB69C-FE56-433E-8D43-300935A848F7}" dt="2018-06-21T01:03:19.202" v="157" actId="1076"/>
          <ac:spMkLst>
            <pc:docMk/>
            <pc:sldMk cId="1675664631" sldId="273"/>
            <ac:spMk id="2" creationId="{00000000-0000-0000-0000-000000000000}"/>
          </ac:spMkLst>
        </pc:spChg>
        <pc:spChg chg="mod">
          <ac:chgData name="Johana Vázquez Bautista" userId="30b29622f6b876bf" providerId="LiveId" clId="{802AB69C-FE56-433E-8D43-300935A848F7}" dt="2018-06-21T01:03:32.971" v="159" actId="14100"/>
          <ac:spMkLst>
            <pc:docMk/>
            <pc:sldMk cId="1675664631" sldId="273"/>
            <ac:spMk id="3" creationId="{00000000-0000-0000-0000-000000000000}"/>
          </ac:spMkLst>
        </pc:spChg>
      </pc:sldChg>
      <pc:sldChg chg="modSp">
        <pc:chgData name="Johana Vázquez Bautista" userId="30b29622f6b876bf" providerId="LiveId" clId="{802AB69C-FE56-433E-8D43-300935A848F7}" dt="2018-06-21T01:13:10.819" v="161" actId="255"/>
        <pc:sldMkLst>
          <pc:docMk/>
          <pc:sldMk cId="189159378" sldId="274"/>
        </pc:sldMkLst>
        <pc:spChg chg="mod">
          <ac:chgData name="Johana Vázquez Bautista" userId="30b29622f6b876bf" providerId="LiveId" clId="{802AB69C-FE56-433E-8D43-300935A848F7}" dt="2018-06-21T01:13:10.819" v="161" actId="255"/>
          <ac:spMkLst>
            <pc:docMk/>
            <pc:sldMk cId="189159378" sldId="274"/>
            <ac:spMk id="3" creationId="{00000000-0000-0000-0000-000000000000}"/>
          </ac:spMkLst>
        </pc:spChg>
      </pc:sldChg>
      <pc:sldChg chg="modSp">
        <pc:chgData name="Johana Vázquez Bautista" userId="30b29622f6b876bf" providerId="LiveId" clId="{802AB69C-FE56-433E-8D43-300935A848F7}" dt="2018-06-21T01:13:48.394" v="166" actId="14100"/>
        <pc:sldMkLst>
          <pc:docMk/>
          <pc:sldMk cId="2205651144" sldId="282"/>
        </pc:sldMkLst>
        <pc:spChg chg="mod">
          <ac:chgData name="Johana Vázquez Bautista" userId="30b29622f6b876bf" providerId="LiveId" clId="{802AB69C-FE56-433E-8D43-300935A848F7}" dt="2018-06-21T01:13:28.115" v="162" actId="255"/>
          <ac:spMkLst>
            <pc:docMk/>
            <pc:sldMk cId="2205651144" sldId="282"/>
            <ac:spMk id="2" creationId="{00000000-0000-0000-0000-000000000000}"/>
          </ac:spMkLst>
        </pc:spChg>
        <pc:spChg chg="mod">
          <ac:chgData name="Johana Vázquez Bautista" userId="30b29622f6b876bf" providerId="LiveId" clId="{802AB69C-FE56-433E-8D43-300935A848F7}" dt="2018-06-21T01:13:48.394" v="166" actId="14100"/>
          <ac:spMkLst>
            <pc:docMk/>
            <pc:sldMk cId="2205651144" sldId="282"/>
            <ac:spMk id="3" creationId="{00000000-0000-0000-0000-000000000000}"/>
          </ac:spMkLst>
        </pc:spChg>
      </pc:sldChg>
      <pc:sldChg chg="modSp">
        <pc:chgData name="Johana Vázquez Bautista" userId="30b29622f6b876bf" providerId="LiveId" clId="{802AB69C-FE56-433E-8D43-300935A848F7}" dt="2018-06-21T01:15:19.682" v="170" actId="14100"/>
        <pc:sldMkLst>
          <pc:docMk/>
          <pc:sldMk cId="3982892549" sldId="283"/>
        </pc:sldMkLst>
        <pc:picChg chg="mod modCrop">
          <ac:chgData name="Johana Vázquez Bautista" userId="30b29622f6b876bf" providerId="LiveId" clId="{802AB69C-FE56-433E-8D43-300935A848F7}" dt="2018-06-21T01:15:19.682" v="170" actId="14100"/>
          <ac:picMkLst>
            <pc:docMk/>
            <pc:sldMk cId="3982892549" sldId="283"/>
            <ac:picMk id="6" creationId="{00000000-0000-0000-0000-000000000000}"/>
          </ac:picMkLst>
        </pc:picChg>
      </pc:sldChg>
      <pc:sldChg chg="modSp">
        <pc:chgData name="Johana Vázquez Bautista" userId="30b29622f6b876bf" providerId="LiveId" clId="{802AB69C-FE56-433E-8D43-300935A848F7}" dt="2018-06-21T01:16:33.056" v="177" actId="14100"/>
        <pc:sldMkLst>
          <pc:docMk/>
          <pc:sldMk cId="2119641014" sldId="284"/>
        </pc:sldMkLst>
        <pc:picChg chg="mod modCrop">
          <ac:chgData name="Johana Vázquez Bautista" userId="30b29622f6b876bf" providerId="LiveId" clId="{802AB69C-FE56-433E-8D43-300935A848F7}" dt="2018-06-21T01:16:33.056" v="177" actId="14100"/>
          <ac:picMkLst>
            <pc:docMk/>
            <pc:sldMk cId="2119641014" sldId="284"/>
            <ac:picMk id="3074" creationId="{00000000-0000-0000-0000-000000000000}"/>
          </ac:picMkLst>
        </pc:picChg>
      </pc:sldChg>
      <pc:sldChg chg="modSp">
        <pc:chgData name="Johana Vázquez Bautista" userId="30b29622f6b876bf" providerId="LiveId" clId="{802AB69C-FE56-433E-8D43-300935A848F7}" dt="2018-06-21T01:17:07.216" v="183" actId="14100"/>
        <pc:sldMkLst>
          <pc:docMk/>
          <pc:sldMk cId="1982438227" sldId="285"/>
        </pc:sldMkLst>
        <pc:picChg chg="mod modCrop">
          <ac:chgData name="Johana Vázquez Bautista" userId="30b29622f6b876bf" providerId="LiveId" clId="{802AB69C-FE56-433E-8D43-300935A848F7}" dt="2018-06-21T01:17:07.216" v="183" actId="14100"/>
          <ac:picMkLst>
            <pc:docMk/>
            <pc:sldMk cId="1982438227" sldId="285"/>
            <ac:picMk id="2049" creationId="{00000000-0000-0000-0000-000000000000}"/>
          </ac:picMkLst>
        </pc:picChg>
      </pc:sldChg>
      <pc:sldChg chg="modSp">
        <pc:chgData name="Johana Vázquez Bautista" userId="30b29622f6b876bf" providerId="LiveId" clId="{802AB69C-FE56-433E-8D43-300935A848F7}" dt="2018-06-21T01:18:48.238" v="191" actId="255"/>
        <pc:sldMkLst>
          <pc:docMk/>
          <pc:sldMk cId="2940616091" sldId="301"/>
        </pc:sldMkLst>
        <pc:spChg chg="mod">
          <ac:chgData name="Johana Vázquez Bautista" userId="30b29622f6b876bf" providerId="LiveId" clId="{802AB69C-FE56-433E-8D43-300935A848F7}" dt="2018-06-21T01:18:48.238" v="191" actId="255"/>
          <ac:spMkLst>
            <pc:docMk/>
            <pc:sldMk cId="2940616091" sldId="301"/>
            <ac:spMk id="2" creationId="{00000000-0000-0000-0000-000000000000}"/>
          </ac:spMkLst>
        </pc:spChg>
      </pc:sldChg>
      <pc:sldChg chg="modSp">
        <pc:chgData name="Johana Vázquez Bautista" userId="30b29622f6b876bf" providerId="LiveId" clId="{802AB69C-FE56-433E-8D43-300935A848F7}" dt="2018-06-21T01:19:02.643" v="193" actId="255"/>
        <pc:sldMkLst>
          <pc:docMk/>
          <pc:sldMk cId="3263892944" sldId="302"/>
        </pc:sldMkLst>
        <pc:spChg chg="mod">
          <ac:chgData name="Johana Vázquez Bautista" userId="30b29622f6b876bf" providerId="LiveId" clId="{802AB69C-FE56-433E-8D43-300935A848F7}" dt="2018-06-21T01:19:02.643" v="193" actId="255"/>
          <ac:spMkLst>
            <pc:docMk/>
            <pc:sldMk cId="3263892944" sldId="302"/>
            <ac:spMk id="2" creationId="{00000000-0000-0000-0000-000000000000}"/>
          </ac:spMkLst>
        </pc:spChg>
      </pc:sldChg>
      <pc:sldChg chg="modSp">
        <pc:chgData name="Johana Vázquez Bautista" userId="30b29622f6b876bf" providerId="LiveId" clId="{802AB69C-FE56-433E-8D43-300935A848F7}" dt="2018-06-21T01:19:23.559" v="196" actId="2711"/>
        <pc:sldMkLst>
          <pc:docMk/>
          <pc:sldMk cId="500937117" sldId="303"/>
        </pc:sldMkLst>
        <pc:spChg chg="mod">
          <ac:chgData name="Johana Vázquez Bautista" userId="30b29622f6b876bf" providerId="LiveId" clId="{802AB69C-FE56-433E-8D43-300935A848F7}" dt="2018-06-21T01:19:23.559" v="196" actId="2711"/>
          <ac:spMkLst>
            <pc:docMk/>
            <pc:sldMk cId="500937117" sldId="303"/>
            <ac:spMk id="2" creationId="{00000000-0000-0000-0000-000000000000}"/>
          </ac:spMkLst>
        </pc:spChg>
      </pc:sldChg>
      <pc:sldChg chg="modSp">
        <pc:chgData name="Johana Vázquez Bautista" userId="30b29622f6b876bf" providerId="LiveId" clId="{802AB69C-FE56-433E-8D43-300935A848F7}" dt="2018-06-21T03:02:59.445" v="1225" actId="255"/>
        <pc:sldMkLst>
          <pc:docMk/>
          <pc:sldMk cId="3384369248" sldId="304"/>
        </pc:sldMkLst>
        <pc:spChg chg="mod">
          <ac:chgData name="Johana Vázquez Bautista" userId="30b29622f6b876bf" providerId="LiveId" clId="{802AB69C-FE56-433E-8D43-300935A848F7}" dt="2018-06-21T03:02:59.445" v="1225" actId="255"/>
          <ac:spMkLst>
            <pc:docMk/>
            <pc:sldMk cId="3384369248" sldId="304"/>
            <ac:spMk id="2" creationId="{00000000-0000-0000-0000-000000000000}"/>
          </ac:spMkLst>
        </pc:spChg>
        <pc:picChg chg="mod">
          <ac:chgData name="Johana Vázquez Bautista" userId="30b29622f6b876bf" providerId="LiveId" clId="{802AB69C-FE56-433E-8D43-300935A848F7}" dt="2018-06-21T03:02:42.029" v="1223" actId="14100"/>
          <ac:picMkLst>
            <pc:docMk/>
            <pc:sldMk cId="3384369248" sldId="304"/>
            <ac:picMk id="5" creationId="{00000000-0000-0000-0000-000000000000}"/>
          </ac:picMkLst>
        </pc:picChg>
        <pc:picChg chg="mod">
          <ac:chgData name="Johana Vázquez Bautista" userId="30b29622f6b876bf" providerId="LiveId" clId="{802AB69C-FE56-433E-8D43-300935A848F7}" dt="2018-06-21T03:02:36.267" v="1221" actId="1076"/>
          <ac:picMkLst>
            <pc:docMk/>
            <pc:sldMk cId="3384369248" sldId="304"/>
            <ac:picMk id="7" creationId="{00000000-0000-0000-0000-000000000000}"/>
          </ac:picMkLst>
        </pc:picChg>
      </pc:sldChg>
      <pc:sldChg chg="delSp modSp">
        <pc:chgData name="Johana Vázquez Bautista" userId="30b29622f6b876bf" providerId="LiveId" clId="{802AB69C-FE56-433E-8D43-300935A848F7}" dt="2018-06-21T02:31:43.307" v="671" actId="2062"/>
        <pc:sldMkLst>
          <pc:docMk/>
          <pc:sldMk cId="2845213720" sldId="307"/>
        </pc:sldMkLst>
        <pc:graphicFrameChg chg="mod modGraphic">
          <ac:chgData name="Johana Vázquez Bautista" userId="30b29622f6b876bf" providerId="LiveId" clId="{802AB69C-FE56-433E-8D43-300935A848F7}" dt="2018-06-21T02:31:43.307" v="671" actId="2062"/>
          <ac:graphicFrameMkLst>
            <pc:docMk/>
            <pc:sldMk cId="2845213720" sldId="307"/>
            <ac:graphicFrameMk id="2" creationId="{591FB431-6F04-4631-912A-35B9004067E3}"/>
          </ac:graphicFrameMkLst>
        </pc:graphicFrameChg>
        <pc:graphicFrameChg chg="del">
          <ac:chgData name="Johana Vázquez Bautista" userId="30b29622f6b876bf" providerId="LiveId" clId="{802AB69C-FE56-433E-8D43-300935A848F7}" dt="2018-06-21T01:19:35.454" v="197" actId="478"/>
          <ac:graphicFrameMkLst>
            <pc:docMk/>
            <pc:sldMk cId="2845213720" sldId="307"/>
            <ac:graphicFrameMk id="3" creationId="{00000000-0000-0000-0000-000000000000}"/>
          </ac:graphicFrameMkLst>
        </pc:graphicFrameChg>
      </pc:sldChg>
      <pc:sldChg chg="modSp add">
        <pc:chgData name="Johana Vázquez Bautista" userId="30b29622f6b876bf" providerId="LiveId" clId="{802AB69C-FE56-433E-8D43-300935A848F7}" dt="2018-06-21T03:01:59.327" v="1214" actId="14100"/>
        <pc:sldMkLst>
          <pc:docMk/>
          <pc:sldMk cId="3488408061" sldId="308"/>
        </pc:sldMkLst>
        <pc:graphicFrameChg chg="mod modGraphic">
          <ac:chgData name="Johana Vázquez Bautista" userId="30b29622f6b876bf" providerId="LiveId" clId="{802AB69C-FE56-433E-8D43-300935A848F7}" dt="2018-06-21T03:01:59.327" v="1214" actId="14100"/>
          <ac:graphicFrameMkLst>
            <pc:docMk/>
            <pc:sldMk cId="3488408061" sldId="308"/>
            <ac:graphicFrameMk id="2" creationId="{89221049-4DAF-4C17-8FB8-07C41CBD9398}"/>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pPr/>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pPr/>
              <a:t>6/29/2018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pPr/>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pPr/>
              <a:t>6/29/2018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pPr/>
              <a:t>6/29/2018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pPr/>
              <a:t>6/29/2018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E16A73BC-5D11-4675-B334-102E1E8C9B50}" type="datetimeFigureOut">
              <a:rPr lang="en-US" dirty="0"/>
              <a:pPr/>
              <a:t>6/29/2018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pPr/>
              <a:t>6/29/2018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pPr/>
              <a:t>6/29/2018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package" Target="../embeddings/Documento_de_Microsoft_Word.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42377" y="1347561"/>
            <a:ext cx="9966960" cy="4162878"/>
          </a:xfrm>
        </p:spPr>
        <p:txBody>
          <a:bodyPr/>
          <a:lstStyle/>
          <a:p>
            <a:pPr algn="ctr"/>
            <a:r>
              <a:rPr lang="es-MX" sz="6000" dirty="0">
                <a:latin typeface="Garamond" panose="02020404030301010803" pitchFamily="18" charset="0"/>
                <a:cs typeface="Arial" panose="020B0604020202020204" pitchFamily="34" charset="0"/>
              </a:rPr>
              <a:t>Preparatoria Ateniense, A.C.</a:t>
            </a:r>
          </a:p>
        </p:txBody>
      </p:sp>
      <p:pic>
        <p:nvPicPr>
          <p:cNvPr id="4" name="Imagen 3"/>
          <p:cNvPicPr>
            <a:picLocks noChangeAspect="1"/>
          </p:cNvPicPr>
          <p:nvPr/>
        </p:nvPicPr>
        <p:blipFill>
          <a:blip r:embed="rId2"/>
          <a:stretch>
            <a:fillRect/>
          </a:stretch>
        </p:blipFill>
        <p:spPr>
          <a:xfrm>
            <a:off x="4862946" y="644235"/>
            <a:ext cx="2161737" cy="1921543"/>
          </a:xfrm>
          <a:prstGeom prst="rect">
            <a:avLst/>
          </a:prstGeom>
        </p:spPr>
      </p:pic>
    </p:spTree>
    <p:extLst>
      <p:ext uri="{BB962C8B-B14F-4D97-AF65-F5344CB8AC3E}">
        <p14:creationId xmlns:p14="http://schemas.microsoft.com/office/powerpoint/2010/main" val="1263214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1646" b="2913"/>
          <a:stretch/>
        </p:blipFill>
        <p:spPr>
          <a:xfrm>
            <a:off x="518615" y="382137"/>
            <a:ext cx="10904561" cy="5895833"/>
          </a:xfrm>
          <a:prstGeom prst="rect">
            <a:avLst/>
          </a:prstGeom>
        </p:spPr>
      </p:pic>
    </p:spTree>
    <p:extLst>
      <p:ext uri="{BB962C8B-B14F-4D97-AF65-F5344CB8AC3E}">
        <p14:creationId xmlns:p14="http://schemas.microsoft.com/office/powerpoint/2010/main" val="1472962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38973"/>
            <a:ext cx="10058400" cy="1153099"/>
          </a:xfrm>
        </p:spPr>
        <p:txBody>
          <a:bodyPr>
            <a:normAutofit/>
          </a:bodyPr>
          <a:lstStyle/>
          <a:p>
            <a:pPr algn="ctr"/>
            <a:r>
              <a:rPr lang="es-MX" sz="5400" dirty="0">
                <a:latin typeface="Garamond" panose="02020404030301010803" pitchFamily="18" charset="0"/>
              </a:rPr>
              <a:t>Organizador Gráfico</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922" y="1610435"/>
            <a:ext cx="10495129" cy="5008592"/>
          </a:xfrm>
        </p:spPr>
      </p:pic>
    </p:spTree>
    <p:extLst>
      <p:ext uri="{BB962C8B-B14F-4D97-AF65-F5344CB8AC3E}">
        <p14:creationId xmlns:p14="http://schemas.microsoft.com/office/powerpoint/2010/main" val="18924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66266"/>
            <a:ext cx="10058400" cy="866497"/>
          </a:xfrm>
        </p:spPr>
        <p:txBody>
          <a:bodyPr>
            <a:normAutofit/>
          </a:bodyPr>
          <a:lstStyle/>
          <a:p>
            <a:pPr algn="ctr"/>
            <a:r>
              <a:rPr lang="es-MX" sz="5400" dirty="0">
                <a:latin typeface="Garamond" panose="02020404030301010803" pitchFamily="18" charset="0"/>
              </a:rPr>
              <a:t>A.M.E. General</a:t>
            </a:r>
          </a:p>
        </p:txBody>
      </p:sp>
      <p:sp>
        <p:nvSpPr>
          <p:cNvPr id="3" name="Marcador de contenido 2"/>
          <p:cNvSpPr>
            <a:spLocks noGrp="1"/>
          </p:cNvSpPr>
          <p:nvPr>
            <p:ph idx="1"/>
          </p:nvPr>
        </p:nvSpPr>
        <p:spPr>
          <a:xfrm>
            <a:off x="532263" y="1337481"/>
            <a:ext cx="10890913" cy="4834719"/>
          </a:xfrm>
        </p:spPr>
        <p:txBody>
          <a:bodyPr/>
          <a:lstStyle/>
          <a:p>
            <a:pPr marL="0" lvl="0" indent="0" algn="ctr">
              <a:lnSpc>
                <a:spcPct val="115000"/>
              </a:lnSpc>
              <a:spcBef>
                <a:spcPts val="1000"/>
              </a:spcBef>
              <a:buClr>
                <a:srgbClr val="418AB3"/>
              </a:buClr>
              <a:buSzTx/>
              <a:buNone/>
            </a:pPr>
            <a:r>
              <a:rPr lang="es-ES" sz="2600" b="1"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Grupos Heterogéneos</a:t>
            </a:r>
            <a:endParaRPr lang="es-MX" sz="2600" dirty="0">
              <a:solidFill>
                <a:srgbClr val="000000"/>
              </a:solidFill>
              <a:latin typeface="Garamond" panose="02020404030301010803" pitchFamily="18" charset="0"/>
              <a:ea typeface="Arial" panose="020B0604020202020204" pitchFamily="34" charset="0"/>
            </a:endParaRPr>
          </a:p>
          <a:p>
            <a:pPr marL="0" lvl="0" indent="0" algn="ctr">
              <a:lnSpc>
                <a:spcPct val="115000"/>
              </a:lnSpc>
              <a:spcBef>
                <a:spcPts val="1000"/>
              </a:spcBef>
              <a:buClr>
                <a:srgbClr val="418AB3"/>
              </a:buClr>
              <a:buSzTx/>
              <a:buNone/>
            </a:pPr>
            <a:r>
              <a:rPr lang="es-ES" sz="1800" b="1"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 </a:t>
            </a:r>
            <a:endParaRPr lang="es-MX" sz="1800" dirty="0">
              <a:solidFill>
                <a:srgbClr val="000000"/>
              </a:solidFill>
              <a:latin typeface="Garamond" panose="02020404030301010803" pitchFamily="18" charset="0"/>
              <a:ea typeface="Arial" panose="020B0604020202020204" pitchFamily="34" charset="0"/>
            </a:endParaRPr>
          </a:p>
          <a:p>
            <a:pPr marL="0" lvl="0" indent="0" algn="ctr">
              <a:lnSpc>
                <a:spcPct val="100000"/>
              </a:lnSpc>
              <a:spcBef>
                <a:spcPts val="1000"/>
              </a:spcBef>
              <a:buClr>
                <a:srgbClr val="418AB3"/>
              </a:buClr>
              <a:buSzTx/>
              <a:buNone/>
            </a:pPr>
            <a:r>
              <a:rPr lang="es-ES" b="1"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Trabajo en </a:t>
            </a:r>
            <a:r>
              <a:rPr lang="es-ES" b="1" u="sng"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grupos heterogéneos</a:t>
            </a:r>
            <a:r>
              <a:rPr lang="es-ES" b="1"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 ya conformados para la construcción de un Proyecto Interdisciplinario:</a:t>
            </a:r>
            <a:endParaRPr lang="es-MX" dirty="0">
              <a:solidFill>
                <a:srgbClr val="000000"/>
              </a:solidFill>
              <a:latin typeface="Garamond" panose="02020404030301010803" pitchFamily="18" charset="0"/>
            </a:endParaRPr>
          </a:p>
          <a:p>
            <a:pPr marL="270510" lvl="0" indent="-457200" algn="just">
              <a:lnSpc>
                <a:spcPct val="115000"/>
              </a:lnSpc>
              <a:spcBef>
                <a:spcPts val="1000"/>
              </a:spcBef>
              <a:buClr>
                <a:srgbClr val="418AB3"/>
              </a:buClr>
              <a:buSzTx/>
              <a:buNone/>
            </a:pPr>
            <a:r>
              <a:rPr lang="es-ES" b="1"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 </a:t>
            </a:r>
            <a:endParaRPr lang="es-MX" dirty="0">
              <a:solidFill>
                <a:srgbClr val="000000"/>
              </a:solidFill>
              <a:latin typeface="Garamond" panose="02020404030301010803" pitchFamily="18" charset="0"/>
              <a:ea typeface="Arial" panose="020B0604020202020204" pitchFamily="34" charset="0"/>
            </a:endParaRPr>
          </a:p>
          <a:p>
            <a:pPr marL="342900" lvl="0" indent="-342900" algn="just">
              <a:lnSpc>
                <a:spcPct val="100000"/>
              </a:lnSpc>
              <a:spcBef>
                <a:spcPts val="1000"/>
              </a:spcBef>
              <a:buClr>
                <a:srgbClr val="F15927"/>
              </a:buClr>
              <a:buSzTx/>
              <a:buFont typeface="+mj-lt"/>
              <a:buAutoNum type="alphaUcPeriod"/>
            </a:pPr>
            <a:r>
              <a:rPr lang="es-ES" b="1"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Durante la revisión de los  documentos c.1) A.M.E. Personal., de todos los integrantes del grupo heterogéneo:</a:t>
            </a:r>
            <a:endParaRPr lang="es-MX" dirty="0">
              <a:solidFill>
                <a:srgbClr val="000000"/>
              </a:solidFill>
              <a:latin typeface="Garamond" panose="02020404030301010803" pitchFamily="18" charset="0"/>
            </a:endParaRPr>
          </a:p>
          <a:p>
            <a:pPr marL="342900" lvl="0" indent="-342900" algn="just">
              <a:lnSpc>
                <a:spcPct val="100000"/>
              </a:lnSpc>
              <a:spcBef>
                <a:spcPts val="1000"/>
              </a:spcBef>
              <a:buClr>
                <a:srgbClr val="418AB3"/>
              </a:buClr>
              <a:buSzTx/>
              <a:buFont typeface="+mj-lt"/>
              <a:buAutoNum type="arabicPeriod"/>
            </a:pPr>
            <a:r>
              <a:rPr lang="es-ES"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Centrar la atención en las preguntas que a continuación se exponen y</a:t>
            </a:r>
            <a:r>
              <a:rPr lang="es-ES" b="1"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 reflexionar </a:t>
            </a:r>
            <a:r>
              <a:rPr lang="es-ES"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sobre las mismas.</a:t>
            </a:r>
            <a:endParaRPr lang="es-MX" dirty="0">
              <a:solidFill>
                <a:srgbClr val="000000"/>
              </a:solidFill>
              <a:latin typeface="Garamond" panose="02020404030301010803" pitchFamily="18" charset="0"/>
            </a:endParaRPr>
          </a:p>
          <a:p>
            <a:pPr marL="342900" lvl="0" indent="-342900" algn="just">
              <a:lnSpc>
                <a:spcPct val="100000"/>
              </a:lnSpc>
              <a:spcBef>
                <a:spcPts val="1000"/>
              </a:spcBef>
              <a:buClr>
                <a:srgbClr val="418AB3"/>
              </a:buClr>
              <a:buSzTx/>
              <a:buFont typeface="+mj-lt"/>
              <a:buAutoNum type="arabicPeriod"/>
            </a:pPr>
            <a:r>
              <a:rPr lang="es-ES"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Redactar la respuesta </a:t>
            </a:r>
            <a:r>
              <a:rPr lang="es-ES" b="1"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(de manera consensuada) </a:t>
            </a:r>
            <a:r>
              <a:rPr lang="es-ES"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a cada una de las preguntas propuestas en el presente formato.</a:t>
            </a:r>
            <a:endParaRPr lang="es-MX" dirty="0">
              <a:solidFill>
                <a:srgbClr val="000000"/>
              </a:solidFill>
              <a:latin typeface="Garamond" panose="02020404030301010803" pitchFamily="18" charset="0"/>
            </a:endParaRPr>
          </a:p>
          <a:p>
            <a:pPr marL="0" lvl="0" indent="0" algn="ctr">
              <a:lnSpc>
                <a:spcPct val="100000"/>
              </a:lnSpc>
              <a:spcBef>
                <a:spcPts val="1000"/>
              </a:spcBef>
              <a:buClr>
                <a:srgbClr val="418AB3"/>
              </a:buClr>
              <a:buSzTx/>
              <a:buNone/>
            </a:pPr>
            <a:endParaRPr lang="es-MX" sz="1800" dirty="0">
              <a:solidFill>
                <a:srgbClr val="000000"/>
              </a:solidFill>
              <a:latin typeface="Garamond" panose="02020404030301010803" pitchFamily="18" charset="0"/>
            </a:endParaRPr>
          </a:p>
          <a:p>
            <a:endParaRPr lang="es-MX" dirty="0"/>
          </a:p>
        </p:txBody>
      </p:sp>
    </p:spTree>
    <p:extLst>
      <p:ext uri="{BB962C8B-B14F-4D97-AF65-F5344CB8AC3E}">
        <p14:creationId xmlns:p14="http://schemas.microsoft.com/office/powerpoint/2010/main" val="1527597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2387" y="293563"/>
            <a:ext cx="10795379" cy="1112156"/>
          </a:xfrm>
        </p:spPr>
        <p:txBody>
          <a:bodyPr>
            <a:normAutofit/>
          </a:bodyPr>
          <a:lstStyle/>
          <a:p>
            <a:pPr algn="ctr"/>
            <a:r>
              <a:rPr lang="es-ES" sz="4000" dirty="0">
                <a:solidFill>
                  <a:schemeClr val="tx1"/>
                </a:solidFill>
                <a:latin typeface="Garamond" panose="02020404030301010803" pitchFamily="18" charset="0"/>
                <a:ea typeface="Century Gothic" panose="020B0502020202020204" pitchFamily="34" charset="0"/>
                <a:cs typeface="Century Gothic" panose="020B0502020202020204" pitchFamily="34" charset="0"/>
              </a:rPr>
              <a:t>Planeación de Proyectos Interdisciplinarios</a:t>
            </a:r>
            <a:endParaRPr lang="es-MX" sz="4000" dirty="0">
              <a:solidFill>
                <a:schemeClr val="tx1"/>
              </a:solidFill>
              <a:latin typeface="Garamond" panose="02020404030301010803" pitchFamily="18" charset="0"/>
            </a:endParaRPr>
          </a:p>
        </p:txBody>
      </p:sp>
      <p:sp>
        <p:nvSpPr>
          <p:cNvPr id="3" name="Marcador de contenido 2"/>
          <p:cNvSpPr>
            <a:spLocks noGrp="1"/>
          </p:cNvSpPr>
          <p:nvPr>
            <p:ph idx="1"/>
          </p:nvPr>
        </p:nvSpPr>
        <p:spPr>
          <a:xfrm>
            <a:off x="682387" y="1405719"/>
            <a:ext cx="10795379" cy="5322627"/>
          </a:xfrm>
        </p:spPr>
        <p:txBody>
          <a:bodyPr>
            <a:normAutofit lnSpcReduction="10000"/>
          </a:bodyPr>
          <a:lstStyle/>
          <a:p>
            <a:pPr algn="just">
              <a:lnSpc>
                <a:spcPct val="120000"/>
              </a:lnSpc>
              <a:spcAft>
                <a:spcPts val="0"/>
              </a:spcAft>
            </a:pPr>
            <a:r>
              <a:rPr lang="es-ES" b="1" dirty="0">
                <a:latin typeface="Garamond" panose="02020404030301010803" pitchFamily="18" charset="0"/>
                <a:ea typeface="Century Gothic" panose="020B0502020202020204" pitchFamily="34" charset="0"/>
                <a:cs typeface="Century Gothic" panose="020B0502020202020204" pitchFamily="34" charset="0"/>
              </a:rPr>
              <a:t>¿A qué responde la necesidad de crear proyectos interdisciplinarios como medio de aprendizaje hoy en día?</a:t>
            </a:r>
            <a:endParaRPr lang="es-MX" dirty="0">
              <a:latin typeface="Garamond" panose="02020404030301010803" pitchFamily="18" charset="0"/>
              <a:ea typeface="Arial" panose="020B0604020202020204" pitchFamily="34" charset="0"/>
            </a:endParaRPr>
          </a:p>
          <a:p>
            <a:pPr marL="0" indent="0" algn="just">
              <a:lnSpc>
                <a:spcPct val="120000"/>
              </a:lnSpc>
              <a:spcAft>
                <a:spcPts val="0"/>
              </a:spcAft>
              <a:buNone/>
            </a:pPr>
            <a:r>
              <a:rPr lang="es-ES" dirty="0">
                <a:latin typeface="Garamond" panose="02020404030301010803" pitchFamily="18" charset="0"/>
                <a:ea typeface="Century Gothic" panose="020B0502020202020204" pitchFamily="34" charset="0"/>
                <a:cs typeface="Century Gothic" panose="020B0502020202020204" pitchFamily="34" charset="0"/>
              </a:rPr>
              <a:t>Porque los conocimientos no están aislados y el alumno debe tener una formación más integrada o multidisciplinaria.</a:t>
            </a:r>
            <a:endParaRPr lang="es-MX" dirty="0">
              <a:latin typeface="Garamond" panose="02020404030301010803" pitchFamily="18" charset="0"/>
              <a:ea typeface="Arial" panose="020B0604020202020204" pitchFamily="34" charset="0"/>
            </a:endParaRPr>
          </a:p>
          <a:p>
            <a:pPr algn="just">
              <a:lnSpc>
                <a:spcPct val="120000"/>
              </a:lnSpc>
            </a:pPr>
            <a:r>
              <a:rPr lang="es-ES" b="1" dirty="0">
                <a:latin typeface="Garamond" panose="02020404030301010803" pitchFamily="18" charset="0"/>
                <a:ea typeface="Century Gothic" panose="020B0502020202020204" pitchFamily="34" charset="0"/>
                <a:cs typeface="Century Gothic" panose="020B0502020202020204" pitchFamily="34" charset="0"/>
              </a:rPr>
              <a:t>¿Cuáles podrían ser los elementos fundamentales para la estructuración y planeación de los proyectos interdisciplinarios?</a:t>
            </a:r>
            <a:endParaRPr lang="es-MX" dirty="0">
              <a:latin typeface="Garamond" panose="02020404030301010803" pitchFamily="18" charset="0"/>
              <a:ea typeface="Arial" panose="020B0604020202020204" pitchFamily="34" charset="0"/>
            </a:endParaRPr>
          </a:p>
          <a:p>
            <a:pPr marL="0" indent="0" algn="just">
              <a:lnSpc>
                <a:spcPct val="120000"/>
              </a:lnSpc>
              <a:spcAft>
                <a:spcPts val="0"/>
              </a:spcAft>
              <a:buNone/>
            </a:pPr>
            <a:r>
              <a:rPr lang="es-ES" dirty="0">
                <a:latin typeface="Garamond" panose="02020404030301010803" pitchFamily="18" charset="0"/>
                <a:ea typeface="Century Gothic" panose="020B0502020202020204" pitchFamily="34" charset="0"/>
                <a:cs typeface="Century Gothic" panose="020B0502020202020204" pitchFamily="34" charset="0"/>
              </a:rPr>
              <a:t>El conocimiento del programa, las conexiones con otra asignaturas y elaboración de un cronograma de actividades</a:t>
            </a:r>
            <a:endParaRPr lang="es-MX" dirty="0">
              <a:latin typeface="Garamond" panose="02020404030301010803" pitchFamily="18" charset="0"/>
              <a:ea typeface="Arial" panose="020B0604020202020204" pitchFamily="34" charset="0"/>
            </a:endParaRPr>
          </a:p>
          <a:p>
            <a:pPr algn="just">
              <a:lnSpc>
                <a:spcPct val="120000"/>
              </a:lnSpc>
              <a:spcAft>
                <a:spcPts val="0"/>
              </a:spcAft>
            </a:pPr>
            <a:r>
              <a:rPr lang="es-ES" b="1" dirty="0">
                <a:latin typeface="Garamond" panose="02020404030301010803" pitchFamily="18" charset="0"/>
                <a:ea typeface="Century Gothic" panose="020B0502020202020204" pitchFamily="34" charset="0"/>
                <a:cs typeface="Century Gothic" panose="020B0502020202020204" pitchFamily="34" charset="0"/>
              </a:rPr>
              <a:t>¿Cuál es “el método” o “los pasos” para acercarse a la Interdisciplinariedad?</a:t>
            </a:r>
            <a:endParaRPr lang="es-MX" dirty="0">
              <a:latin typeface="Garamond" panose="02020404030301010803" pitchFamily="18" charset="0"/>
              <a:ea typeface="Arial" panose="020B0604020202020204" pitchFamily="34" charset="0"/>
            </a:endParaRPr>
          </a:p>
          <a:p>
            <a:pPr marL="0" indent="0" algn="just">
              <a:lnSpc>
                <a:spcPct val="120000"/>
              </a:lnSpc>
              <a:spcAft>
                <a:spcPts val="0"/>
              </a:spcAft>
              <a:buNone/>
            </a:pPr>
            <a:r>
              <a:rPr lang="es-ES" dirty="0">
                <a:latin typeface="Garamond" panose="02020404030301010803" pitchFamily="18" charset="0"/>
                <a:ea typeface="Century Gothic" panose="020B0502020202020204" pitchFamily="34" charset="0"/>
                <a:cs typeface="Century Gothic" panose="020B0502020202020204" pitchFamily="34" charset="0"/>
              </a:rPr>
              <a:t>Metodología científica, medidas de evaluación y considerar los tipos de aprendizaje que se obtendrán </a:t>
            </a:r>
            <a:endParaRPr lang="es-MX" dirty="0">
              <a:latin typeface="Garamond" panose="02020404030301010803" pitchFamily="18" charset="0"/>
              <a:ea typeface="Arial" panose="020B0604020202020204" pitchFamily="34" charset="0"/>
            </a:endParaRPr>
          </a:p>
          <a:p>
            <a:pPr algn="just">
              <a:lnSpc>
                <a:spcPct val="120000"/>
              </a:lnSpc>
              <a:spcAft>
                <a:spcPts val="0"/>
              </a:spcAft>
            </a:pPr>
            <a:r>
              <a:rPr lang="es-ES" b="1" dirty="0">
                <a:latin typeface="Garamond" panose="02020404030301010803" pitchFamily="18" charset="0"/>
                <a:ea typeface="Century Gothic" panose="020B0502020202020204" pitchFamily="34" charset="0"/>
                <a:cs typeface="Century Gothic" panose="020B0502020202020204" pitchFamily="34" charset="0"/>
              </a:rPr>
              <a:t>¿Qué características debe tener el nombre del proyecto interdisciplinario?</a:t>
            </a:r>
            <a:endParaRPr lang="es-MX" dirty="0">
              <a:latin typeface="Garamond" panose="02020404030301010803" pitchFamily="18" charset="0"/>
              <a:ea typeface="Arial" panose="020B0604020202020204" pitchFamily="34" charset="0"/>
            </a:endParaRPr>
          </a:p>
          <a:p>
            <a:pPr marL="0" indent="0" algn="just">
              <a:lnSpc>
                <a:spcPct val="120000"/>
              </a:lnSpc>
              <a:buNone/>
            </a:pPr>
            <a:r>
              <a:rPr lang="es-ES" dirty="0">
                <a:latin typeface="Garamond" panose="02020404030301010803" pitchFamily="18" charset="0"/>
                <a:ea typeface="Century Gothic" panose="020B0502020202020204" pitchFamily="34" charset="0"/>
                <a:cs typeface="Century Gothic" panose="020B0502020202020204" pitchFamily="34" charset="0"/>
              </a:rPr>
              <a:t>Vocabulario atractivo, que llame la atención y resalte la importancia del tema central</a:t>
            </a:r>
            <a:endParaRPr lang="es-MX" dirty="0">
              <a:latin typeface="Garamond" panose="02020404030301010803" pitchFamily="18" charset="0"/>
            </a:endParaRPr>
          </a:p>
        </p:txBody>
      </p:sp>
    </p:spTree>
    <p:extLst>
      <p:ext uri="{BB962C8B-B14F-4D97-AF65-F5344CB8AC3E}">
        <p14:creationId xmlns:p14="http://schemas.microsoft.com/office/powerpoint/2010/main" val="115143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377" y="200971"/>
            <a:ext cx="11204812" cy="1040976"/>
          </a:xfrm>
        </p:spPr>
        <p:txBody>
          <a:bodyPr>
            <a:noAutofit/>
          </a:bodyPr>
          <a:lstStyle/>
          <a:p>
            <a:pPr algn="ctr"/>
            <a:r>
              <a:rPr lang="es-ES" sz="3800" dirty="0">
                <a:solidFill>
                  <a:schemeClr val="tx1"/>
                </a:solidFill>
                <a:latin typeface="Garamond" panose="02020404030301010803" pitchFamily="18" charset="0"/>
                <a:ea typeface="Century Gothic" panose="020B0502020202020204" pitchFamily="34" charset="0"/>
                <a:cs typeface="Century Gothic" panose="020B0502020202020204" pitchFamily="34" charset="0"/>
              </a:rPr>
              <a:t>Documentación del proceso y portafolios de evidencias</a:t>
            </a:r>
            <a:endParaRPr lang="es-MX" sz="3800" dirty="0">
              <a:solidFill>
                <a:schemeClr val="tx1"/>
              </a:solidFill>
              <a:latin typeface="Garamond" panose="02020404030301010803" pitchFamily="18" charset="0"/>
            </a:endParaRPr>
          </a:p>
        </p:txBody>
      </p:sp>
      <p:sp>
        <p:nvSpPr>
          <p:cNvPr id="3" name="Marcador de contenido 2"/>
          <p:cNvSpPr>
            <a:spLocks noGrp="1"/>
          </p:cNvSpPr>
          <p:nvPr>
            <p:ph idx="1"/>
          </p:nvPr>
        </p:nvSpPr>
        <p:spPr>
          <a:xfrm>
            <a:off x="641445" y="1460310"/>
            <a:ext cx="10713492" cy="4776717"/>
          </a:xfrm>
        </p:spPr>
        <p:txBody>
          <a:bodyPr>
            <a:noAutofit/>
          </a:bodyPr>
          <a:lstStyle/>
          <a:p>
            <a:pPr algn="just">
              <a:lnSpc>
                <a:spcPct val="115000"/>
              </a:lnSpc>
              <a:spcAft>
                <a:spcPts val="0"/>
              </a:spcAft>
            </a:pPr>
            <a:r>
              <a:rPr lang="es-ES" sz="2400" b="1" dirty="0">
                <a:latin typeface="Garamond" panose="02020404030301010803" pitchFamily="18" charset="0"/>
                <a:ea typeface="Century Gothic" panose="020B0502020202020204" pitchFamily="34" charset="0"/>
                <a:cs typeface="Century Gothic" panose="020B0502020202020204" pitchFamily="34" charset="0"/>
              </a:rPr>
              <a:t>¿Qué entendemos por “documentación”?</a:t>
            </a:r>
            <a:endParaRPr lang="es-MX" sz="2400" dirty="0">
              <a:latin typeface="Garamond" panose="02020404030301010803" pitchFamily="18" charset="0"/>
              <a:ea typeface="Century Gothic" panose="020B0502020202020204" pitchFamily="34" charset="0"/>
            </a:endParaRPr>
          </a:p>
          <a:p>
            <a:pPr marL="0" indent="0" algn="just">
              <a:lnSpc>
                <a:spcPct val="115000"/>
              </a:lnSpc>
              <a:spcAft>
                <a:spcPts val="0"/>
              </a:spcAft>
              <a:buNone/>
            </a:pPr>
            <a:r>
              <a:rPr lang="es-ES" sz="2400" dirty="0">
                <a:latin typeface="Garamond" panose="02020404030301010803" pitchFamily="18" charset="0"/>
                <a:ea typeface="Century Gothic" panose="020B0502020202020204" pitchFamily="34" charset="0"/>
                <a:cs typeface="Century Gothic" panose="020B0502020202020204" pitchFamily="34" charset="0"/>
              </a:rPr>
              <a:t>Registro de información a considerar para elaborar el trabajo (fuentes de información), </a:t>
            </a:r>
            <a:endParaRPr lang="es-MX" sz="2400" dirty="0">
              <a:latin typeface="Garamond" panose="02020404030301010803" pitchFamily="18" charset="0"/>
              <a:ea typeface="Arial" panose="020B0604020202020204" pitchFamily="34" charset="0"/>
            </a:endParaRPr>
          </a:p>
          <a:p>
            <a:pPr algn="just">
              <a:lnSpc>
                <a:spcPct val="115000"/>
              </a:lnSpc>
              <a:spcAft>
                <a:spcPts val="0"/>
              </a:spcAft>
            </a:pPr>
            <a:r>
              <a:rPr lang="es-ES" sz="2400" b="1" dirty="0">
                <a:latin typeface="Garamond" panose="02020404030301010803" pitchFamily="18" charset="0"/>
                <a:ea typeface="Century Gothic" panose="020B0502020202020204" pitchFamily="34" charset="0"/>
                <a:cs typeface="Century Gothic" panose="020B0502020202020204" pitchFamily="34" charset="0"/>
              </a:rPr>
              <a:t>¿Qué evidencias concretas de documentación estaríamos esperando, cuando trabajamos de manera interdisciplinaria?</a:t>
            </a:r>
            <a:endParaRPr lang="es-MX" sz="2400" dirty="0">
              <a:latin typeface="Garamond" panose="02020404030301010803" pitchFamily="18" charset="0"/>
              <a:ea typeface="Arial" panose="020B0604020202020204" pitchFamily="34" charset="0"/>
            </a:endParaRPr>
          </a:p>
          <a:p>
            <a:pPr marL="0" indent="0" algn="just">
              <a:lnSpc>
                <a:spcPct val="115000"/>
              </a:lnSpc>
              <a:spcAft>
                <a:spcPts val="0"/>
              </a:spcAft>
              <a:buNone/>
            </a:pPr>
            <a:r>
              <a:rPr lang="es-ES" sz="2400" dirty="0">
                <a:latin typeface="Garamond" panose="02020404030301010803" pitchFamily="18" charset="0"/>
                <a:ea typeface="Century Gothic" panose="020B0502020202020204" pitchFamily="34" charset="0"/>
                <a:cs typeface="Century Gothic" panose="020B0502020202020204" pitchFamily="34" charset="0"/>
              </a:rPr>
              <a:t>Preguntas de indagación, conocimientos previos, discusión de ideas, grabaciones en audio y video, visitas virtuales, presentaciones electrónicas </a:t>
            </a:r>
            <a:endParaRPr lang="es-MX" sz="2400" dirty="0">
              <a:latin typeface="Garamond" panose="02020404030301010803" pitchFamily="18" charset="0"/>
              <a:ea typeface="Arial" panose="020B0604020202020204" pitchFamily="34" charset="0"/>
            </a:endParaRPr>
          </a:p>
          <a:p>
            <a:pPr algn="just">
              <a:lnSpc>
                <a:spcPct val="115000"/>
              </a:lnSpc>
              <a:spcAft>
                <a:spcPts val="0"/>
              </a:spcAft>
            </a:pPr>
            <a:r>
              <a:rPr lang="es-ES" sz="2400" b="1" dirty="0">
                <a:latin typeface="Garamond" panose="02020404030301010803" pitchFamily="18" charset="0"/>
                <a:ea typeface="Century Gothic" panose="020B0502020202020204" pitchFamily="34" charset="0"/>
                <a:cs typeface="Century Gothic" panose="020B0502020202020204" pitchFamily="34" charset="0"/>
              </a:rPr>
              <a:t>¿Cuál es la intención de documentar en un proyecto y quién lo debe hacer?</a:t>
            </a:r>
            <a:endParaRPr lang="es-MX" sz="2400" dirty="0">
              <a:latin typeface="Garamond" panose="02020404030301010803" pitchFamily="18" charset="0"/>
              <a:ea typeface="Arial" panose="020B0604020202020204" pitchFamily="34" charset="0"/>
            </a:endParaRPr>
          </a:p>
          <a:p>
            <a:pPr marL="0" indent="0" algn="just">
              <a:buNone/>
            </a:pPr>
            <a:r>
              <a:rPr lang="es-ES" sz="2400" dirty="0">
                <a:latin typeface="Garamond" panose="02020404030301010803" pitchFamily="18" charset="0"/>
                <a:ea typeface="Century Gothic" panose="020B0502020202020204" pitchFamily="34" charset="0"/>
                <a:cs typeface="Century Gothic" panose="020B0502020202020204" pitchFamily="34" charset="0"/>
              </a:rPr>
              <a:t>Evaluar la significación del proyecto en la vida de los estudiantes, de corte cualitativo, identificar el antes y el después del proyecto, hacer consciente de que toda acción del estudiante es valiosa</a:t>
            </a:r>
            <a:endParaRPr lang="es-MX" sz="2400" dirty="0">
              <a:latin typeface="Garamond" panose="02020404030301010803" pitchFamily="18" charset="0"/>
            </a:endParaRPr>
          </a:p>
        </p:txBody>
      </p:sp>
    </p:spTree>
    <p:extLst>
      <p:ext uri="{BB962C8B-B14F-4D97-AF65-F5344CB8AC3E}">
        <p14:creationId xmlns:p14="http://schemas.microsoft.com/office/powerpoint/2010/main" val="277030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55964"/>
            <a:ext cx="10058400" cy="975678"/>
          </a:xfrm>
        </p:spPr>
        <p:txBody>
          <a:bodyPr>
            <a:normAutofit/>
          </a:bodyPr>
          <a:lstStyle/>
          <a:p>
            <a:pPr algn="ctr"/>
            <a:r>
              <a:rPr lang="es-ES" sz="4000" dirty="0">
                <a:solidFill>
                  <a:schemeClr val="tx1"/>
                </a:solidFill>
                <a:latin typeface="Garamond" panose="02020404030301010803" pitchFamily="18" charset="0"/>
                <a:ea typeface="Century Gothic" panose="020B0502020202020204" pitchFamily="34" charset="0"/>
                <a:cs typeface="Century Gothic" panose="020B0502020202020204" pitchFamily="34" charset="0"/>
              </a:rPr>
              <a:t>Gestión de Proyectos interdisciplinarios</a:t>
            </a:r>
            <a:endParaRPr lang="es-MX" sz="4000" dirty="0">
              <a:solidFill>
                <a:schemeClr val="tx1"/>
              </a:solidFill>
              <a:latin typeface="Garamond" panose="02020404030301010803" pitchFamily="18" charset="0"/>
            </a:endParaRPr>
          </a:p>
        </p:txBody>
      </p:sp>
      <p:sp>
        <p:nvSpPr>
          <p:cNvPr id="3" name="Marcador de contenido 2"/>
          <p:cNvSpPr>
            <a:spLocks noGrp="1"/>
          </p:cNvSpPr>
          <p:nvPr>
            <p:ph idx="1"/>
          </p:nvPr>
        </p:nvSpPr>
        <p:spPr>
          <a:xfrm>
            <a:off x="532263" y="1378424"/>
            <a:ext cx="10849970" cy="5022376"/>
          </a:xfrm>
        </p:spPr>
        <p:txBody>
          <a:bodyPr>
            <a:noAutofit/>
          </a:bodyPr>
          <a:lstStyle/>
          <a:p>
            <a:pPr algn="just">
              <a:lnSpc>
                <a:spcPct val="115000"/>
              </a:lnSpc>
              <a:spcAft>
                <a:spcPts val="0"/>
              </a:spcAft>
            </a:pPr>
            <a:r>
              <a:rPr lang="es-ES" b="1" dirty="0">
                <a:latin typeface="Garamond" panose="02020404030301010803" pitchFamily="18" charset="0"/>
                <a:ea typeface="Century Gothic" panose="020B0502020202020204" pitchFamily="34" charset="0"/>
                <a:cs typeface="Century Gothic" panose="020B0502020202020204" pitchFamily="34" charset="0"/>
              </a:rPr>
              <a:t>¿Qué factores debemos tomar en cuenta  para hacer un proyecto? ¿Cómo debemos organizarlos?</a:t>
            </a:r>
            <a:endParaRPr lang="es-MX" dirty="0">
              <a:latin typeface="Garamond" panose="02020404030301010803" pitchFamily="18" charset="0"/>
              <a:ea typeface="Arial" panose="020B0604020202020204" pitchFamily="34" charset="0"/>
            </a:endParaRPr>
          </a:p>
          <a:p>
            <a:pPr marL="0" indent="0" algn="just">
              <a:lnSpc>
                <a:spcPct val="115000"/>
              </a:lnSpc>
              <a:spcAft>
                <a:spcPts val="0"/>
              </a:spcAft>
              <a:buNone/>
            </a:pPr>
            <a:r>
              <a:rPr lang="es-ES" dirty="0">
                <a:latin typeface="Garamond" panose="02020404030301010803" pitchFamily="18" charset="0"/>
                <a:ea typeface="Century Gothic" panose="020B0502020202020204" pitchFamily="34" charset="0"/>
                <a:cs typeface="Century Gothic" panose="020B0502020202020204" pitchFamily="34" charset="0"/>
              </a:rPr>
              <a:t>Seleccionar los conceptos claves de las asignaturas y debe efectuarse en base a una planeación</a:t>
            </a:r>
            <a:endParaRPr lang="es-MX" dirty="0">
              <a:latin typeface="Garamond" panose="02020404030301010803" pitchFamily="18" charset="0"/>
              <a:ea typeface="Arial" panose="020B0604020202020204" pitchFamily="34" charset="0"/>
            </a:endParaRPr>
          </a:p>
          <a:p>
            <a:pPr algn="just">
              <a:lnSpc>
                <a:spcPct val="115000"/>
              </a:lnSpc>
              <a:spcAft>
                <a:spcPts val="0"/>
              </a:spcAft>
            </a:pPr>
            <a:r>
              <a:rPr lang="es-ES" b="1" dirty="0">
                <a:latin typeface="Garamond" panose="02020404030301010803" pitchFamily="18" charset="0"/>
                <a:ea typeface="Century Gothic" panose="020B0502020202020204" pitchFamily="34" charset="0"/>
                <a:cs typeface="Century Gothic" panose="020B0502020202020204" pitchFamily="34" charset="0"/>
              </a:rPr>
              <a:t>¿Cómo podemos identificar los puntos de interacción que permitan una indagación, desde situaciones complejas o la  problematización?</a:t>
            </a:r>
            <a:endParaRPr lang="es-MX" dirty="0">
              <a:latin typeface="Garamond" panose="02020404030301010803" pitchFamily="18" charset="0"/>
              <a:ea typeface="Arial" panose="020B0604020202020204" pitchFamily="34" charset="0"/>
            </a:endParaRPr>
          </a:p>
          <a:p>
            <a:pPr marL="0" indent="0" algn="just">
              <a:lnSpc>
                <a:spcPct val="115000"/>
              </a:lnSpc>
              <a:spcAft>
                <a:spcPts val="0"/>
              </a:spcAft>
              <a:buNone/>
            </a:pPr>
            <a:r>
              <a:rPr lang="es-ES" dirty="0">
                <a:latin typeface="Garamond" panose="02020404030301010803" pitchFamily="18" charset="0"/>
                <a:ea typeface="Century Gothic" panose="020B0502020202020204" pitchFamily="34" charset="0"/>
                <a:cs typeface="Century Gothic" panose="020B0502020202020204" pitchFamily="34" charset="0"/>
              </a:rPr>
              <a:t>A partir de los conceptos claves y comunes entre asignaturas en los planes de estudio actualizados</a:t>
            </a:r>
            <a:endParaRPr lang="es-MX" dirty="0">
              <a:latin typeface="Garamond" panose="02020404030301010803" pitchFamily="18" charset="0"/>
              <a:ea typeface="Arial" panose="020B0604020202020204" pitchFamily="34" charset="0"/>
            </a:endParaRPr>
          </a:p>
          <a:p>
            <a:pPr algn="just">
              <a:lnSpc>
                <a:spcPct val="115000"/>
              </a:lnSpc>
              <a:spcAft>
                <a:spcPts val="0"/>
              </a:spcAft>
            </a:pPr>
            <a:r>
              <a:rPr lang="es-ES" b="1" dirty="0">
                <a:latin typeface="Garamond" panose="02020404030301010803" pitchFamily="18" charset="0"/>
                <a:ea typeface="Century Gothic" panose="020B0502020202020204" pitchFamily="34" charset="0"/>
                <a:cs typeface="Century Gothic" panose="020B0502020202020204" pitchFamily="34" charset="0"/>
              </a:rPr>
              <a:t>¿En qué debemos  poner atención, para saber si  es necesario hacer cambios en el  trabajo diario que ya realizamos?</a:t>
            </a:r>
            <a:endParaRPr lang="es-MX" dirty="0">
              <a:latin typeface="Garamond" panose="02020404030301010803" pitchFamily="18" charset="0"/>
              <a:ea typeface="Arial" panose="020B0604020202020204" pitchFamily="34" charset="0"/>
            </a:endParaRPr>
          </a:p>
          <a:p>
            <a:pPr marL="0" indent="0" algn="just">
              <a:lnSpc>
                <a:spcPct val="115000"/>
              </a:lnSpc>
              <a:spcAft>
                <a:spcPts val="0"/>
              </a:spcAft>
              <a:buNone/>
            </a:pPr>
            <a:r>
              <a:rPr lang="es-ES" dirty="0">
                <a:latin typeface="Garamond" panose="02020404030301010803" pitchFamily="18" charset="0"/>
                <a:ea typeface="Century Gothic" panose="020B0502020202020204" pitchFamily="34" charset="0"/>
                <a:cs typeface="Century Gothic" panose="020B0502020202020204" pitchFamily="34" charset="0"/>
              </a:rPr>
              <a:t>En la evaluación de las evidencias del trabajo estudiantil</a:t>
            </a:r>
            <a:endParaRPr lang="es-MX" dirty="0">
              <a:latin typeface="Garamond" panose="02020404030301010803" pitchFamily="18" charset="0"/>
              <a:ea typeface="Arial" panose="020B0604020202020204" pitchFamily="34" charset="0"/>
            </a:endParaRPr>
          </a:p>
          <a:p>
            <a:pPr algn="just">
              <a:lnSpc>
                <a:spcPct val="115000"/>
              </a:lnSpc>
              <a:spcAft>
                <a:spcPts val="0"/>
              </a:spcAft>
            </a:pPr>
            <a:r>
              <a:rPr lang="es-ES" b="1" dirty="0">
                <a:latin typeface="Garamond" panose="02020404030301010803" pitchFamily="18" charset="0"/>
                <a:ea typeface="Century Gothic" panose="020B0502020202020204" pitchFamily="34" charset="0"/>
                <a:cs typeface="Century Gothic" panose="020B0502020202020204" pitchFamily="34" charset="0"/>
              </a:rPr>
              <a:t>¿Cómo beneficia al aprendizaje el trabajo interdisciplinario?</a:t>
            </a:r>
            <a:endParaRPr lang="es-MX" dirty="0">
              <a:latin typeface="Garamond" panose="02020404030301010803" pitchFamily="18" charset="0"/>
              <a:ea typeface="Arial" panose="020B0604020202020204" pitchFamily="34" charset="0"/>
            </a:endParaRPr>
          </a:p>
          <a:p>
            <a:pPr marL="0" indent="0" algn="just">
              <a:buNone/>
            </a:pPr>
            <a:r>
              <a:rPr lang="es-ES" dirty="0">
                <a:latin typeface="Garamond" panose="02020404030301010803" pitchFamily="18" charset="0"/>
                <a:ea typeface="Century Gothic" panose="020B0502020202020204" pitchFamily="34" charset="0"/>
                <a:cs typeface="Century Gothic" panose="020B0502020202020204" pitchFamily="34" charset="0"/>
              </a:rPr>
              <a:t>Una mayor y mejor comprensión de los conocimientos, sucesos y contextos de los fenómenos naturales y sociales</a:t>
            </a:r>
            <a:endParaRPr lang="es-MX" dirty="0">
              <a:latin typeface="Garamond" panose="02020404030301010803" pitchFamily="18" charset="0"/>
            </a:endParaRPr>
          </a:p>
        </p:txBody>
      </p:sp>
    </p:spTree>
    <p:extLst>
      <p:ext uri="{BB962C8B-B14F-4D97-AF65-F5344CB8AC3E}">
        <p14:creationId xmlns:p14="http://schemas.microsoft.com/office/powerpoint/2010/main" val="1675664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80304"/>
            <a:ext cx="10058400" cy="1107583"/>
          </a:xfrm>
        </p:spPr>
        <p:txBody>
          <a:bodyPr>
            <a:normAutofit/>
          </a:bodyPr>
          <a:lstStyle/>
          <a:p>
            <a:pPr algn="ctr"/>
            <a:r>
              <a:rPr lang="es-ES" sz="3600" dirty="0">
                <a:solidFill>
                  <a:schemeClr val="tx1"/>
                </a:solidFill>
                <a:latin typeface="Garamond" panose="02020404030301010803" pitchFamily="18" charset="0"/>
                <a:ea typeface="Century Gothic" panose="020B0502020202020204" pitchFamily="34" charset="0"/>
                <a:cs typeface="Century Gothic" panose="020B0502020202020204" pitchFamily="34" charset="0"/>
              </a:rPr>
              <a:t>El desarrollo profesional y la formación docente</a:t>
            </a:r>
            <a:endParaRPr lang="es-MX" sz="3600" dirty="0">
              <a:solidFill>
                <a:schemeClr val="tx1"/>
              </a:solidFill>
              <a:latin typeface="Garamond" panose="02020404030301010803" pitchFamily="18" charset="0"/>
            </a:endParaRPr>
          </a:p>
        </p:txBody>
      </p:sp>
      <p:sp>
        <p:nvSpPr>
          <p:cNvPr id="3" name="Marcador de contenido 2"/>
          <p:cNvSpPr>
            <a:spLocks noGrp="1"/>
          </p:cNvSpPr>
          <p:nvPr>
            <p:ph idx="1"/>
          </p:nvPr>
        </p:nvSpPr>
        <p:spPr>
          <a:xfrm>
            <a:off x="1069848" y="1545465"/>
            <a:ext cx="10058400" cy="4626735"/>
          </a:xfrm>
        </p:spPr>
        <p:txBody>
          <a:bodyPr>
            <a:normAutofit/>
          </a:bodyPr>
          <a:lstStyle/>
          <a:p>
            <a:pPr algn="just">
              <a:lnSpc>
                <a:spcPct val="115000"/>
              </a:lnSpc>
              <a:spcAft>
                <a:spcPts val="0"/>
              </a:spcAft>
            </a:pPr>
            <a:r>
              <a:rPr lang="es-ES" sz="2400" b="1" dirty="0">
                <a:latin typeface="Garamond" panose="02020404030301010803" pitchFamily="18" charset="0"/>
                <a:ea typeface="Century Gothic" panose="020B0502020202020204" pitchFamily="34" charset="0"/>
                <a:cs typeface="Century Gothic" panose="020B0502020202020204" pitchFamily="34" charset="0"/>
              </a:rPr>
              <a:t>¿Qué implicaciones tiene, dentro del esquema de formación docente, el trabajo orientado hacia la interdisciplinariedad? </a:t>
            </a:r>
            <a:endParaRPr lang="es-MX" sz="2400" dirty="0">
              <a:latin typeface="Garamond" panose="02020404030301010803" pitchFamily="18" charset="0"/>
              <a:ea typeface="Century Gothic" panose="020B0502020202020204" pitchFamily="34" charset="0"/>
            </a:endParaRPr>
          </a:p>
          <a:p>
            <a:pPr marL="0" indent="0" algn="just">
              <a:lnSpc>
                <a:spcPct val="115000"/>
              </a:lnSpc>
              <a:spcAft>
                <a:spcPts val="0"/>
              </a:spcAft>
              <a:buNone/>
            </a:pPr>
            <a:r>
              <a:rPr lang="es-ES" sz="2400" dirty="0">
                <a:latin typeface="Garamond" panose="02020404030301010803" pitchFamily="18" charset="0"/>
                <a:ea typeface="Century Gothic" panose="020B0502020202020204" pitchFamily="34" charset="0"/>
                <a:cs typeface="Century Gothic" panose="020B0502020202020204" pitchFamily="34" charset="0"/>
              </a:rPr>
              <a:t>Capacitación académico – pedagógica constante en diferentes áreas de conocimiento</a:t>
            </a:r>
            <a:endParaRPr lang="es-MX" sz="2400" dirty="0">
              <a:latin typeface="Garamond" panose="02020404030301010803" pitchFamily="18" charset="0"/>
              <a:ea typeface="Arial" panose="020B0604020202020204" pitchFamily="34" charset="0"/>
            </a:endParaRPr>
          </a:p>
          <a:p>
            <a:pPr marL="0" indent="0" algn="just">
              <a:lnSpc>
                <a:spcPct val="115000"/>
              </a:lnSpc>
              <a:spcAft>
                <a:spcPts val="0"/>
              </a:spcAft>
              <a:buNone/>
            </a:pPr>
            <a:endParaRPr lang="es-MX" sz="2400" dirty="0">
              <a:latin typeface="Garamond" panose="02020404030301010803" pitchFamily="18" charset="0"/>
              <a:ea typeface="Arial" panose="020B0604020202020204" pitchFamily="34" charset="0"/>
            </a:endParaRPr>
          </a:p>
          <a:p>
            <a:pPr algn="just">
              <a:lnSpc>
                <a:spcPct val="115000"/>
              </a:lnSpc>
              <a:spcAft>
                <a:spcPts val="0"/>
              </a:spcAft>
            </a:pPr>
            <a:r>
              <a:rPr lang="es-ES" sz="2400" b="1" dirty="0">
                <a:latin typeface="Garamond" panose="02020404030301010803" pitchFamily="18" charset="0"/>
                <a:ea typeface="Century Gothic" panose="020B0502020202020204" pitchFamily="34" charset="0"/>
                <a:cs typeface="Century Gothic" panose="020B0502020202020204" pitchFamily="34" charset="0"/>
              </a:rPr>
              <a:t>¿Qué dimensiones debemos tener en cuenta, para la construcción de proyectos interdisciplinarios?</a:t>
            </a:r>
            <a:endParaRPr lang="es-MX" sz="2400" dirty="0">
              <a:latin typeface="Garamond" panose="02020404030301010803" pitchFamily="18" charset="0"/>
              <a:ea typeface="Arial" panose="020B0604020202020204" pitchFamily="34" charset="0"/>
            </a:endParaRPr>
          </a:p>
          <a:p>
            <a:pPr marL="0" indent="0" algn="just">
              <a:buNone/>
            </a:pPr>
            <a:r>
              <a:rPr lang="es-ES" sz="2400" dirty="0">
                <a:latin typeface="Garamond" panose="02020404030301010803" pitchFamily="18" charset="0"/>
                <a:ea typeface="Century Gothic" panose="020B0502020202020204" pitchFamily="34" charset="0"/>
                <a:cs typeface="Century Gothic" panose="020B0502020202020204" pitchFamily="34" charset="0"/>
              </a:rPr>
              <a:t>Tener una visión globalizada, ya que es la óptica actual en el desarrollo político, económico, social y cognitivo</a:t>
            </a:r>
            <a:endParaRPr lang="es-MX" sz="2400" dirty="0">
              <a:latin typeface="Garamond" panose="02020404030301010803" pitchFamily="18" charset="0"/>
            </a:endParaRPr>
          </a:p>
        </p:txBody>
      </p:sp>
    </p:spTree>
    <p:extLst>
      <p:ext uri="{BB962C8B-B14F-4D97-AF65-F5344CB8AC3E}">
        <p14:creationId xmlns:p14="http://schemas.microsoft.com/office/powerpoint/2010/main" val="18915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8496" y="269234"/>
            <a:ext cx="9368436" cy="593652"/>
          </a:xfrm>
        </p:spPr>
        <p:txBody>
          <a:bodyPr>
            <a:normAutofit/>
          </a:bodyPr>
          <a:lstStyle/>
          <a:p>
            <a:pPr algn="ctr"/>
            <a:r>
              <a:rPr lang="es-MX" sz="3400" dirty="0">
                <a:latin typeface="Garamond" panose="02020404030301010803" pitchFamily="18" charset="0"/>
              </a:rPr>
              <a:t>E.I.P.   RESUMEN</a:t>
            </a:r>
          </a:p>
        </p:txBody>
      </p:sp>
      <p:sp>
        <p:nvSpPr>
          <p:cNvPr id="3" name="Marcador de contenido 2"/>
          <p:cNvSpPr>
            <a:spLocks noGrp="1"/>
          </p:cNvSpPr>
          <p:nvPr>
            <p:ph idx="1"/>
          </p:nvPr>
        </p:nvSpPr>
        <p:spPr>
          <a:xfrm>
            <a:off x="270456" y="1030310"/>
            <a:ext cx="11493914" cy="4715397"/>
          </a:xfrm>
        </p:spPr>
        <p:txBody>
          <a:bodyPr/>
          <a:lstStyle/>
          <a:p>
            <a:pPr marL="0" indent="0" algn="ctr">
              <a:buNone/>
            </a:pPr>
            <a:r>
              <a:rPr lang="es-MX" sz="3200" dirty="0">
                <a:latin typeface="Garamond" panose="02020404030301010803" pitchFamily="18" charset="0"/>
              </a:rPr>
              <a:t>CONTEXTO</a:t>
            </a:r>
          </a:p>
          <a:p>
            <a:pPr marL="0" indent="0" algn="ctr">
              <a:buNone/>
            </a:pPr>
            <a:endParaRPr lang="es-MX" dirty="0">
              <a:latin typeface="Garamond" panose="02020404030301010803" pitchFamily="18" charset="0"/>
            </a:endParaRPr>
          </a:p>
          <a:p>
            <a:pPr lvl="0" algn="just"/>
            <a:r>
              <a:rPr lang="es-ES" sz="2200" dirty="0">
                <a:latin typeface="Garamond" panose="02020404030301010803" pitchFamily="18" charset="0"/>
              </a:rPr>
              <a:t>Justifica las circunstancias o elementos de la realidad en la que se da el problema o propuesta.</a:t>
            </a:r>
            <a:r>
              <a:rPr lang="es-ES" sz="2200" b="1" dirty="0">
                <a:latin typeface="Garamond" panose="02020404030301010803" pitchFamily="18" charset="0"/>
              </a:rPr>
              <a:t>   Introducción y/o justificación del proyecto. </a:t>
            </a:r>
            <a:endParaRPr lang="es-MX" sz="2200" dirty="0">
              <a:latin typeface="Garamond" panose="02020404030301010803" pitchFamily="18" charset="0"/>
            </a:endParaRPr>
          </a:p>
          <a:p>
            <a:pPr algn="just"/>
            <a:endParaRPr lang="es-MX" sz="2200" dirty="0">
              <a:latin typeface="Garamond" panose="02020404030301010803" pitchFamily="18" charset="0"/>
            </a:endParaRPr>
          </a:p>
          <a:p>
            <a:pPr algn="just"/>
            <a:endParaRPr lang="es-MX" sz="2200" dirty="0">
              <a:latin typeface="Garamond" panose="02020404030301010803" pitchFamily="18" charset="0"/>
            </a:endParaRPr>
          </a:p>
          <a:p>
            <a:pPr marR="114300" algn="just">
              <a:lnSpc>
                <a:spcPct val="115000"/>
              </a:lnSpc>
              <a:spcBef>
                <a:spcPts val="370"/>
              </a:spcBef>
              <a:spcAft>
                <a:spcPts val="0"/>
              </a:spcAft>
            </a:pPr>
            <a:r>
              <a:rPr lang="es-ES" sz="2200" dirty="0">
                <a:solidFill>
                  <a:schemeClr val="tx1"/>
                </a:solidFill>
                <a:latin typeface="Garamond" panose="02020404030301010803" pitchFamily="18" charset="0"/>
                <a:ea typeface="Century Gothic" panose="020B0502020202020204" pitchFamily="34" charset="0"/>
                <a:cs typeface="Century Gothic" panose="020B0502020202020204" pitchFamily="34" charset="0"/>
              </a:rPr>
              <a:t>Los estudiantes con los que cuenta nuestro plantel se encuentran en una etapa de desarrollo fundamental, a saber, la adolescencia y su entrada a la edad adulta. Es así que se pretenden analizar las diversas circunstancias y necesidades de la población estudiantil en tres áreas: Humanidades, Ciencias y Literatura.</a:t>
            </a:r>
            <a:endParaRPr lang="es-MX" sz="2200" dirty="0">
              <a:solidFill>
                <a:schemeClr val="tx1"/>
              </a:solidFill>
              <a:latin typeface="Garamond" panose="02020404030301010803" pitchFamily="18" charset="0"/>
              <a:ea typeface="Arial" panose="020B0604020202020204" pitchFamily="34" charset="0"/>
            </a:endParaRPr>
          </a:p>
          <a:p>
            <a:pPr marL="0" indent="0" algn="ctr">
              <a:buNone/>
            </a:pPr>
            <a:endParaRPr lang="es-MX" dirty="0"/>
          </a:p>
        </p:txBody>
      </p:sp>
    </p:spTree>
    <p:extLst>
      <p:ext uri="{BB962C8B-B14F-4D97-AF65-F5344CB8AC3E}">
        <p14:creationId xmlns:p14="http://schemas.microsoft.com/office/powerpoint/2010/main" val="2205651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461963" y="185737"/>
            <a:ext cx="11052175" cy="7073900"/>
            <a:chOff x="291" y="117"/>
            <a:chExt cx="6962" cy="4456"/>
          </a:xfrm>
        </p:grpSpPr>
        <p:sp>
          <p:nvSpPr>
            <p:cNvPr id="4" name="Rectangle 5"/>
            <p:cNvSpPr>
              <a:spLocks noChangeArrowheads="1"/>
            </p:cNvSpPr>
            <p:nvPr/>
          </p:nvSpPr>
          <p:spPr bwMode="auto">
            <a:xfrm>
              <a:off x="291" y="117"/>
              <a:ext cx="76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II. Intención.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5" name="Rectangle 6"/>
            <p:cNvSpPr>
              <a:spLocks noChangeArrowheads="1"/>
            </p:cNvSpPr>
            <p:nvPr/>
          </p:nvSpPr>
          <p:spPr bwMode="auto">
            <a:xfrm>
              <a:off x="989" y="117"/>
              <a:ext cx="99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1155CC"/>
                  </a:solidFill>
                  <a:effectLst/>
                  <a:latin typeface="Century Gothic" panose="020B0502020202020204" pitchFamily="34" charset="0"/>
                </a:rPr>
                <a:t>Sólo una de las p</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1923" y="117"/>
              <a:ext cx="53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1155CC"/>
                  </a:solidFill>
                  <a:effectLst/>
                  <a:latin typeface="Century Gothic" panose="020B0502020202020204" pitchFamily="34" charset="0"/>
                </a:rPr>
                <a:t>ropuesta</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2400" y="117"/>
              <a:ext cx="10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1155CC"/>
                  </a:solidFill>
                  <a:effectLst/>
                  <a:latin typeface="Century Gothic" panose="020B0502020202020204" pitchFamily="34" charset="0"/>
                </a:rPr>
                <a:t>s</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2449" y="117"/>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1155CC"/>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2480" y="117"/>
              <a:ext cx="138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1155CC"/>
                  </a:solidFill>
                  <a:effectLst/>
                  <a:latin typeface="Century Gothic" panose="020B0502020202020204" pitchFamily="34" charset="0"/>
                </a:rPr>
                <a:t>da nombre al proyecto.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3808" y="117"/>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1155CC"/>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2" name="Rectangle 12"/>
            <p:cNvSpPr>
              <a:spLocks noChangeArrowheads="1"/>
            </p:cNvSpPr>
            <p:nvPr/>
          </p:nvSpPr>
          <p:spPr bwMode="auto">
            <a:xfrm>
              <a:off x="291" y="284"/>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1155CC"/>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301" y="457"/>
              <a:ext cx="1638" cy="97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Rectangle 14"/>
            <p:cNvSpPr>
              <a:spLocks noChangeArrowheads="1"/>
            </p:cNvSpPr>
            <p:nvPr/>
          </p:nvSpPr>
          <p:spPr bwMode="auto">
            <a:xfrm>
              <a:off x="347" y="511"/>
              <a:ext cx="1547"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Rectangle 15"/>
            <p:cNvSpPr>
              <a:spLocks noChangeArrowheads="1"/>
            </p:cNvSpPr>
            <p:nvPr/>
          </p:nvSpPr>
          <p:spPr bwMode="auto">
            <a:xfrm>
              <a:off x="689" y="514"/>
              <a:ext cx="24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Dar</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6" name="Rectangle 16"/>
            <p:cNvSpPr>
              <a:spLocks noChangeArrowheads="1"/>
            </p:cNvSpPr>
            <p:nvPr/>
          </p:nvSpPr>
          <p:spPr bwMode="auto">
            <a:xfrm>
              <a:off x="876" y="514"/>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7" name="Rectangle 17"/>
            <p:cNvSpPr>
              <a:spLocks noChangeArrowheads="1"/>
            </p:cNvSpPr>
            <p:nvPr/>
          </p:nvSpPr>
          <p:spPr bwMode="auto">
            <a:xfrm>
              <a:off x="908" y="514"/>
              <a:ext cx="70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explicación</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8" name="Rectangle 18"/>
            <p:cNvSpPr>
              <a:spLocks noChangeArrowheads="1"/>
            </p:cNvSpPr>
            <p:nvPr/>
          </p:nvSpPr>
          <p:spPr bwMode="auto">
            <a:xfrm>
              <a:off x="1551" y="514"/>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9" name="Rectangle 19"/>
            <p:cNvSpPr>
              <a:spLocks noChangeArrowheads="1"/>
            </p:cNvSpPr>
            <p:nvPr/>
          </p:nvSpPr>
          <p:spPr bwMode="auto">
            <a:xfrm>
              <a:off x="347" y="655"/>
              <a:ext cx="1547" cy="145"/>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20"/>
            <p:cNvSpPr>
              <a:spLocks noChangeArrowheads="1"/>
            </p:cNvSpPr>
            <p:nvPr/>
          </p:nvSpPr>
          <p:spPr bwMode="auto">
            <a:xfrm>
              <a:off x="381" y="657"/>
              <a:ext cx="115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¿Por qué algo es có</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1" name="Rectangle 21"/>
            <p:cNvSpPr>
              <a:spLocks noChangeArrowheads="1"/>
            </p:cNvSpPr>
            <p:nvPr/>
          </p:nvSpPr>
          <p:spPr bwMode="auto">
            <a:xfrm>
              <a:off x="1469" y="657"/>
              <a:ext cx="45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mo es?</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2" name="Rectangle 22"/>
            <p:cNvSpPr>
              <a:spLocks noChangeArrowheads="1"/>
            </p:cNvSpPr>
            <p:nvPr/>
          </p:nvSpPr>
          <p:spPr bwMode="auto">
            <a:xfrm>
              <a:off x="1859" y="657"/>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3" name="Rectangle 23"/>
            <p:cNvSpPr>
              <a:spLocks noChangeArrowheads="1"/>
            </p:cNvSpPr>
            <p:nvPr/>
          </p:nvSpPr>
          <p:spPr bwMode="auto">
            <a:xfrm>
              <a:off x="347" y="800"/>
              <a:ext cx="1547"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24"/>
            <p:cNvSpPr>
              <a:spLocks noChangeArrowheads="1"/>
            </p:cNvSpPr>
            <p:nvPr/>
          </p:nvSpPr>
          <p:spPr bwMode="auto">
            <a:xfrm>
              <a:off x="385" y="802"/>
              <a:ext cx="157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Determinar las razones que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5" name="Rectangle 25"/>
            <p:cNvSpPr>
              <a:spLocks noChangeArrowheads="1"/>
            </p:cNvSpPr>
            <p:nvPr/>
          </p:nvSpPr>
          <p:spPr bwMode="auto">
            <a:xfrm>
              <a:off x="347" y="944"/>
              <a:ext cx="1547" cy="145"/>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Rectangle 26"/>
            <p:cNvSpPr>
              <a:spLocks noChangeArrowheads="1"/>
            </p:cNvSpPr>
            <p:nvPr/>
          </p:nvSpPr>
          <p:spPr bwMode="auto">
            <a:xfrm>
              <a:off x="425" y="946"/>
              <a:ext cx="13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generan el problema o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7" name="Rectangle 27"/>
            <p:cNvSpPr>
              <a:spLocks noChangeArrowheads="1"/>
            </p:cNvSpPr>
            <p:nvPr/>
          </p:nvSpPr>
          <p:spPr bwMode="auto">
            <a:xfrm>
              <a:off x="1716" y="946"/>
              <a:ext cx="18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la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8" name="Rectangle 28"/>
            <p:cNvSpPr>
              <a:spLocks noChangeArrowheads="1"/>
            </p:cNvSpPr>
            <p:nvPr/>
          </p:nvSpPr>
          <p:spPr bwMode="auto">
            <a:xfrm>
              <a:off x="347" y="1089"/>
              <a:ext cx="1547"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9" name="Rectangle 29"/>
            <p:cNvSpPr>
              <a:spLocks noChangeArrowheads="1"/>
            </p:cNvSpPr>
            <p:nvPr/>
          </p:nvSpPr>
          <p:spPr bwMode="auto">
            <a:xfrm>
              <a:off x="863" y="1091"/>
              <a:ext cx="57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situación.</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30" name="Rectangle 30"/>
            <p:cNvSpPr>
              <a:spLocks noChangeArrowheads="1"/>
            </p:cNvSpPr>
            <p:nvPr/>
          </p:nvSpPr>
          <p:spPr bwMode="auto">
            <a:xfrm>
              <a:off x="1377" y="1091"/>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31" name="Rectangle 31"/>
            <p:cNvSpPr>
              <a:spLocks noChangeArrowheads="1"/>
            </p:cNvSpPr>
            <p:nvPr/>
          </p:nvSpPr>
          <p:spPr bwMode="auto">
            <a:xfrm>
              <a:off x="1950" y="457"/>
              <a:ext cx="1638" cy="97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2" name="Rectangle 32"/>
            <p:cNvSpPr>
              <a:spLocks noChangeArrowheads="1"/>
            </p:cNvSpPr>
            <p:nvPr/>
          </p:nvSpPr>
          <p:spPr bwMode="auto">
            <a:xfrm>
              <a:off x="1995" y="511"/>
              <a:ext cx="1547"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3" name="Rectangle 33"/>
            <p:cNvSpPr>
              <a:spLocks noChangeArrowheads="1"/>
            </p:cNvSpPr>
            <p:nvPr/>
          </p:nvSpPr>
          <p:spPr bwMode="auto">
            <a:xfrm>
              <a:off x="2177" y="514"/>
              <a:ext cx="124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Resolver un problema</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34" name="Rectangle 34"/>
            <p:cNvSpPr>
              <a:spLocks noChangeArrowheads="1"/>
            </p:cNvSpPr>
            <p:nvPr/>
          </p:nvSpPr>
          <p:spPr bwMode="auto">
            <a:xfrm>
              <a:off x="3358" y="513"/>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35" name="Rectangle 35"/>
            <p:cNvSpPr>
              <a:spLocks noChangeArrowheads="1"/>
            </p:cNvSpPr>
            <p:nvPr/>
          </p:nvSpPr>
          <p:spPr bwMode="auto">
            <a:xfrm>
              <a:off x="1995" y="655"/>
              <a:ext cx="1547" cy="145"/>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6" name="Rectangle 36"/>
            <p:cNvSpPr>
              <a:spLocks noChangeArrowheads="1"/>
            </p:cNvSpPr>
            <p:nvPr/>
          </p:nvSpPr>
          <p:spPr bwMode="auto">
            <a:xfrm>
              <a:off x="2238" y="657"/>
              <a:ext cx="115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Explicar de manera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37" name="Rectangle 37"/>
            <p:cNvSpPr>
              <a:spLocks noChangeArrowheads="1"/>
            </p:cNvSpPr>
            <p:nvPr/>
          </p:nvSpPr>
          <p:spPr bwMode="auto">
            <a:xfrm>
              <a:off x="1995" y="800"/>
              <a:ext cx="1547"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38" name="Rectangle 38"/>
            <p:cNvSpPr>
              <a:spLocks noChangeArrowheads="1"/>
            </p:cNvSpPr>
            <p:nvPr/>
          </p:nvSpPr>
          <p:spPr bwMode="auto">
            <a:xfrm>
              <a:off x="2051" y="802"/>
              <a:ext cx="153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detallada cómo se puede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39" name="Rectangle 39"/>
            <p:cNvSpPr>
              <a:spLocks noChangeArrowheads="1"/>
            </p:cNvSpPr>
            <p:nvPr/>
          </p:nvSpPr>
          <p:spPr bwMode="auto">
            <a:xfrm>
              <a:off x="1995" y="944"/>
              <a:ext cx="1547" cy="145"/>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0" name="Rectangle 40"/>
            <p:cNvSpPr>
              <a:spLocks noChangeArrowheads="1"/>
            </p:cNvSpPr>
            <p:nvPr/>
          </p:nvSpPr>
          <p:spPr bwMode="auto">
            <a:xfrm>
              <a:off x="2085" y="946"/>
              <a:ext cx="146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abordar y/o solucionar el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41" name="Rectangle 41"/>
            <p:cNvSpPr>
              <a:spLocks noChangeArrowheads="1"/>
            </p:cNvSpPr>
            <p:nvPr/>
          </p:nvSpPr>
          <p:spPr bwMode="auto">
            <a:xfrm>
              <a:off x="1995" y="1089"/>
              <a:ext cx="1547"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2" name="Rectangle 42"/>
            <p:cNvSpPr>
              <a:spLocks noChangeArrowheads="1"/>
            </p:cNvSpPr>
            <p:nvPr/>
          </p:nvSpPr>
          <p:spPr bwMode="auto">
            <a:xfrm>
              <a:off x="2485" y="1091"/>
              <a:ext cx="62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problema.</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43" name="Rectangle 43"/>
            <p:cNvSpPr>
              <a:spLocks noChangeArrowheads="1"/>
            </p:cNvSpPr>
            <p:nvPr/>
          </p:nvSpPr>
          <p:spPr bwMode="auto">
            <a:xfrm>
              <a:off x="3051" y="1091"/>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44" name="Rectangle 44"/>
            <p:cNvSpPr>
              <a:spLocks noChangeArrowheads="1"/>
            </p:cNvSpPr>
            <p:nvPr/>
          </p:nvSpPr>
          <p:spPr bwMode="auto">
            <a:xfrm>
              <a:off x="1995" y="1233"/>
              <a:ext cx="1547"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5" name="Rectangle 45"/>
            <p:cNvSpPr>
              <a:spLocks noChangeArrowheads="1"/>
            </p:cNvSpPr>
            <p:nvPr/>
          </p:nvSpPr>
          <p:spPr bwMode="auto">
            <a:xfrm>
              <a:off x="2768" y="1235"/>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46" name="Rectangle 46"/>
            <p:cNvSpPr>
              <a:spLocks noChangeArrowheads="1"/>
            </p:cNvSpPr>
            <p:nvPr/>
          </p:nvSpPr>
          <p:spPr bwMode="auto">
            <a:xfrm>
              <a:off x="3598" y="457"/>
              <a:ext cx="1639" cy="97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Rectangle 47"/>
            <p:cNvSpPr>
              <a:spLocks noChangeArrowheads="1"/>
            </p:cNvSpPr>
            <p:nvPr/>
          </p:nvSpPr>
          <p:spPr bwMode="auto">
            <a:xfrm>
              <a:off x="3644" y="511"/>
              <a:ext cx="1547"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8" name="Rectangle 48"/>
            <p:cNvSpPr>
              <a:spLocks noChangeArrowheads="1"/>
            </p:cNvSpPr>
            <p:nvPr/>
          </p:nvSpPr>
          <p:spPr bwMode="auto">
            <a:xfrm>
              <a:off x="3822" y="514"/>
              <a:ext cx="1291"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Hacer más eficiente o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49" name="Rectangle 49"/>
            <p:cNvSpPr>
              <a:spLocks noChangeArrowheads="1"/>
            </p:cNvSpPr>
            <p:nvPr/>
          </p:nvSpPr>
          <p:spPr bwMode="auto">
            <a:xfrm>
              <a:off x="3644" y="655"/>
              <a:ext cx="1547" cy="145"/>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0" name="Rectangle 50"/>
            <p:cNvSpPr>
              <a:spLocks noChangeArrowheads="1"/>
            </p:cNvSpPr>
            <p:nvPr/>
          </p:nvSpPr>
          <p:spPr bwMode="auto">
            <a:xfrm>
              <a:off x="4069" y="658"/>
              <a:ext cx="75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mejorar algo</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51" name="Rectangle 51"/>
            <p:cNvSpPr>
              <a:spLocks noChangeArrowheads="1"/>
            </p:cNvSpPr>
            <p:nvPr/>
          </p:nvSpPr>
          <p:spPr bwMode="auto">
            <a:xfrm>
              <a:off x="4767" y="658"/>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52" name="Rectangle 52"/>
            <p:cNvSpPr>
              <a:spLocks noChangeArrowheads="1"/>
            </p:cNvSpPr>
            <p:nvPr/>
          </p:nvSpPr>
          <p:spPr bwMode="auto">
            <a:xfrm>
              <a:off x="3644" y="800"/>
              <a:ext cx="1547"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3" name="Rectangle 53"/>
            <p:cNvSpPr>
              <a:spLocks noChangeArrowheads="1"/>
            </p:cNvSpPr>
            <p:nvPr/>
          </p:nvSpPr>
          <p:spPr bwMode="auto">
            <a:xfrm>
              <a:off x="3692" y="802"/>
              <a:ext cx="155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Explicar de qué manera se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54" name="Rectangle 54"/>
            <p:cNvSpPr>
              <a:spLocks noChangeArrowheads="1"/>
            </p:cNvSpPr>
            <p:nvPr/>
          </p:nvSpPr>
          <p:spPr bwMode="auto">
            <a:xfrm>
              <a:off x="3644" y="944"/>
              <a:ext cx="1547" cy="145"/>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Rectangle 55"/>
            <p:cNvSpPr>
              <a:spLocks noChangeArrowheads="1"/>
            </p:cNvSpPr>
            <p:nvPr/>
          </p:nvSpPr>
          <p:spPr bwMode="auto">
            <a:xfrm>
              <a:off x="3853" y="946"/>
              <a:ext cx="122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pueden optimizar los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56" name="Rectangle 56"/>
            <p:cNvSpPr>
              <a:spLocks noChangeArrowheads="1"/>
            </p:cNvSpPr>
            <p:nvPr/>
          </p:nvSpPr>
          <p:spPr bwMode="auto">
            <a:xfrm>
              <a:off x="3644" y="1089"/>
              <a:ext cx="1547"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7" name="Rectangle 57"/>
            <p:cNvSpPr>
              <a:spLocks noChangeArrowheads="1"/>
            </p:cNvSpPr>
            <p:nvPr/>
          </p:nvSpPr>
          <p:spPr bwMode="auto">
            <a:xfrm>
              <a:off x="3712" y="1091"/>
              <a:ext cx="151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procesos para alcanzar el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58" name="Rectangle 58"/>
            <p:cNvSpPr>
              <a:spLocks noChangeArrowheads="1"/>
            </p:cNvSpPr>
            <p:nvPr/>
          </p:nvSpPr>
          <p:spPr bwMode="auto">
            <a:xfrm>
              <a:off x="3644" y="1233"/>
              <a:ext cx="1547"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Rectangle 59"/>
            <p:cNvSpPr>
              <a:spLocks noChangeArrowheads="1"/>
            </p:cNvSpPr>
            <p:nvPr/>
          </p:nvSpPr>
          <p:spPr bwMode="auto">
            <a:xfrm>
              <a:off x="4183" y="1235"/>
              <a:ext cx="52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objetivo.</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60" name="Rectangle 60"/>
            <p:cNvSpPr>
              <a:spLocks noChangeArrowheads="1"/>
            </p:cNvSpPr>
            <p:nvPr/>
          </p:nvSpPr>
          <p:spPr bwMode="auto">
            <a:xfrm>
              <a:off x="4653" y="1235"/>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61" name="Rectangle 61"/>
            <p:cNvSpPr>
              <a:spLocks noChangeArrowheads="1"/>
            </p:cNvSpPr>
            <p:nvPr/>
          </p:nvSpPr>
          <p:spPr bwMode="auto">
            <a:xfrm>
              <a:off x="5247" y="457"/>
              <a:ext cx="1995" cy="97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2" name="Rectangle 62"/>
            <p:cNvSpPr>
              <a:spLocks noChangeArrowheads="1"/>
            </p:cNvSpPr>
            <p:nvPr/>
          </p:nvSpPr>
          <p:spPr bwMode="auto">
            <a:xfrm>
              <a:off x="5293" y="511"/>
              <a:ext cx="1904"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3" name="Rectangle 63"/>
            <p:cNvSpPr>
              <a:spLocks noChangeArrowheads="1"/>
            </p:cNvSpPr>
            <p:nvPr/>
          </p:nvSpPr>
          <p:spPr bwMode="auto">
            <a:xfrm>
              <a:off x="5333" y="514"/>
              <a:ext cx="53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Inventar,</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64" name="Rectangle 64"/>
            <p:cNvSpPr>
              <a:spLocks noChangeArrowheads="1"/>
            </p:cNvSpPr>
            <p:nvPr/>
          </p:nvSpPr>
          <p:spPr bwMode="auto">
            <a:xfrm>
              <a:off x="5807" y="514"/>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65" name="Rectangle 65"/>
            <p:cNvSpPr>
              <a:spLocks noChangeArrowheads="1"/>
            </p:cNvSpPr>
            <p:nvPr/>
          </p:nvSpPr>
          <p:spPr bwMode="auto">
            <a:xfrm>
              <a:off x="5839" y="514"/>
              <a:ext cx="52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innovar,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66" name="Rectangle 66"/>
            <p:cNvSpPr>
              <a:spLocks noChangeArrowheads="1"/>
            </p:cNvSpPr>
            <p:nvPr/>
          </p:nvSpPr>
          <p:spPr bwMode="auto">
            <a:xfrm>
              <a:off x="6305" y="514"/>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67" name="Rectangle 67"/>
            <p:cNvSpPr>
              <a:spLocks noChangeArrowheads="1"/>
            </p:cNvSpPr>
            <p:nvPr/>
          </p:nvSpPr>
          <p:spPr bwMode="auto">
            <a:xfrm>
              <a:off x="6336" y="514"/>
              <a:ext cx="20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dis</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68" name="Rectangle 68"/>
            <p:cNvSpPr>
              <a:spLocks noChangeArrowheads="1"/>
            </p:cNvSpPr>
            <p:nvPr/>
          </p:nvSpPr>
          <p:spPr bwMode="auto">
            <a:xfrm>
              <a:off x="6486" y="514"/>
              <a:ext cx="76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eñar o crear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69" name="Rectangle 69"/>
            <p:cNvSpPr>
              <a:spLocks noChangeArrowheads="1"/>
            </p:cNvSpPr>
            <p:nvPr/>
          </p:nvSpPr>
          <p:spPr bwMode="auto">
            <a:xfrm>
              <a:off x="5293" y="655"/>
              <a:ext cx="1904" cy="145"/>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0" name="Rectangle 70"/>
            <p:cNvSpPr>
              <a:spLocks noChangeArrowheads="1"/>
            </p:cNvSpPr>
            <p:nvPr/>
          </p:nvSpPr>
          <p:spPr bwMode="auto">
            <a:xfrm>
              <a:off x="5937" y="658"/>
              <a:ext cx="67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algo nuevo</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71" name="Rectangle 71"/>
            <p:cNvSpPr>
              <a:spLocks noChangeArrowheads="1"/>
            </p:cNvSpPr>
            <p:nvPr/>
          </p:nvSpPr>
          <p:spPr bwMode="auto">
            <a:xfrm>
              <a:off x="6553" y="658"/>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72" name="Rectangle 72"/>
            <p:cNvSpPr>
              <a:spLocks noChangeArrowheads="1"/>
            </p:cNvSpPr>
            <p:nvPr/>
          </p:nvSpPr>
          <p:spPr bwMode="auto">
            <a:xfrm>
              <a:off x="5293" y="800"/>
              <a:ext cx="1904"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3" name="Rectangle 73"/>
            <p:cNvSpPr>
              <a:spLocks noChangeArrowheads="1"/>
            </p:cNvSpPr>
            <p:nvPr/>
          </p:nvSpPr>
          <p:spPr bwMode="auto">
            <a:xfrm>
              <a:off x="5462" y="802"/>
              <a:ext cx="163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¿Cómo podría ser diferente?</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74" name="Rectangle 74"/>
            <p:cNvSpPr>
              <a:spLocks noChangeArrowheads="1"/>
            </p:cNvSpPr>
            <p:nvPr/>
          </p:nvSpPr>
          <p:spPr bwMode="auto">
            <a:xfrm>
              <a:off x="7026" y="802"/>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75" name="Rectangle 75"/>
            <p:cNvSpPr>
              <a:spLocks noChangeArrowheads="1"/>
            </p:cNvSpPr>
            <p:nvPr/>
          </p:nvSpPr>
          <p:spPr bwMode="auto">
            <a:xfrm>
              <a:off x="5293" y="944"/>
              <a:ext cx="1904" cy="145"/>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6" name="Rectangle 76"/>
            <p:cNvSpPr>
              <a:spLocks noChangeArrowheads="1"/>
            </p:cNvSpPr>
            <p:nvPr/>
          </p:nvSpPr>
          <p:spPr bwMode="auto">
            <a:xfrm>
              <a:off x="5584" y="946"/>
              <a:ext cx="142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¿Qué nuevo producto o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77" name="Rectangle 77"/>
            <p:cNvSpPr>
              <a:spLocks noChangeArrowheads="1"/>
            </p:cNvSpPr>
            <p:nvPr/>
          </p:nvSpPr>
          <p:spPr bwMode="auto">
            <a:xfrm>
              <a:off x="5293" y="1089"/>
              <a:ext cx="1904" cy="14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8" name="Rectangle 78"/>
            <p:cNvSpPr>
              <a:spLocks noChangeArrowheads="1"/>
            </p:cNvSpPr>
            <p:nvPr/>
          </p:nvSpPr>
          <p:spPr bwMode="auto">
            <a:xfrm>
              <a:off x="5559" y="1091"/>
              <a:ext cx="144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propuesta puedo hacer?</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79" name="Rectangle 79"/>
            <p:cNvSpPr>
              <a:spLocks noChangeArrowheads="1"/>
            </p:cNvSpPr>
            <p:nvPr/>
          </p:nvSpPr>
          <p:spPr bwMode="auto">
            <a:xfrm>
              <a:off x="6932" y="1091"/>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80" name="Rectangle 80"/>
            <p:cNvSpPr>
              <a:spLocks noChangeArrowheads="1"/>
            </p:cNvSpPr>
            <p:nvPr/>
          </p:nvSpPr>
          <p:spPr bwMode="auto">
            <a:xfrm>
              <a:off x="291" y="447"/>
              <a:ext cx="10" cy="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1" name="Rectangle 81"/>
            <p:cNvSpPr>
              <a:spLocks noChangeArrowheads="1"/>
            </p:cNvSpPr>
            <p:nvPr/>
          </p:nvSpPr>
          <p:spPr bwMode="auto">
            <a:xfrm>
              <a:off x="291" y="447"/>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2" name="Rectangle 82"/>
            <p:cNvSpPr>
              <a:spLocks noChangeArrowheads="1"/>
            </p:cNvSpPr>
            <p:nvPr/>
          </p:nvSpPr>
          <p:spPr bwMode="auto">
            <a:xfrm>
              <a:off x="301" y="447"/>
              <a:ext cx="163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3" name="Rectangle 83"/>
            <p:cNvSpPr>
              <a:spLocks noChangeArrowheads="1"/>
            </p:cNvSpPr>
            <p:nvPr/>
          </p:nvSpPr>
          <p:spPr bwMode="auto">
            <a:xfrm>
              <a:off x="301" y="457"/>
              <a:ext cx="1639" cy="5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4" name="Rectangle 84"/>
            <p:cNvSpPr>
              <a:spLocks noChangeArrowheads="1"/>
            </p:cNvSpPr>
            <p:nvPr/>
          </p:nvSpPr>
          <p:spPr bwMode="auto">
            <a:xfrm>
              <a:off x="1940" y="457"/>
              <a:ext cx="10"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5" name="Rectangle 85"/>
            <p:cNvSpPr>
              <a:spLocks noChangeArrowheads="1"/>
            </p:cNvSpPr>
            <p:nvPr/>
          </p:nvSpPr>
          <p:spPr bwMode="auto">
            <a:xfrm>
              <a:off x="1940" y="447"/>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6" name="Rectangle 86"/>
            <p:cNvSpPr>
              <a:spLocks noChangeArrowheads="1"/>
            </p:cNvSpPr>
            <p:nvPr/>
          </p:nvSpPr>
          <p:spPr bwMode="auto">
            <a:xfrm>
              <a:off x="1950" y="447"/>
              <a:ext cx="163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7" name="Rectangle 87"/>
            <p:cNvSpPr>
              <a:spLocks noChangeArrowheads="1"/>
            </p:cNvSpPr>
            <p:nvPr/>
          </p:nvSpPr>
          <p:spPr bwMode="auto">
            <a:xfrm>
              <a:off x="1950" y="457"/>
              <a:ext cx="1638" cy="5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8" name="Rectangle 88"/>
            <p:cNvSpPr>
              <a:spLocks noChangeArrowheads="1"/>
            </p:cNvSpPr>
            <p:nvPr/>
          </p:nvSpPr>
          <p:spPr bwMode="auto">
            <a:xfrm>
              <a:off x="3588" y="457"/>
              <a:ext cx="10"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89" name="Rectangle 89"/>
            <p:cNvSpPr>
              <a:spLocks noChangeArrowheads="1"/>
            </p:cNvSpPr>
            <p:nvPr/>
          </p:nvSpPr>
          <p:spPr bwMode="auto">
            <a:xfrm>
              <a:off x="3588" y="447"/>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0" name="Rectangle 90"/>
            <p:cNvSpPr>
              <a:spLocks noChangeArrowheads="1"/>
            </p:cNvSpPr>
            <p:nvPr/>
          </p:nvSpPr>
          <p:spPr bwMode="auto">
            <a:xfrm>
              <a:off x="3598" y="447"/>
              <a:ext cx="163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1" name="Rectangle 91"/>
            <p:cNvSpPr>
              <a:spLocks noChangeArrowheads="1"/>
            </p:cNvSpPr>
            <p:nvPr/>
          </p:nvSpPr>
          <p:spPr bwMode="auto">
            <a:xfrm>
              <a:off x="3598" y="457"/>
              <a:ext cx="1639" cy="5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2" name="Rectangle 92"/>
            <p:cNvSpPr>
              <a:spLocks noChangeArrowheads="1"/>
            </p:cNvSpPr>
            <p:nvPr/>
          </p:nvSpPr>
          <p:spPr bwMode="auto">
            <a:xfrm>
              <a:off x="5237" y="457"/>
              <a:ext cx="10" cy="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3" name="Rectangle 93"/>
            <p:cNvSpPr>
              <a:spLocks noChangeArrowheads="1"/>
            </p:cNvSpPr>
            <p:nvPr/>
          </p:nvSpPr>
          <p:spPr bwMode="auto">
            <a:xfrm>
              <a:off x="5237" y="447"/>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4" name="Rectangle 94"/>
            <p:cNvSpPr>
              <a:spLocks noChangeArrowheads="1"/>
            </p:cNvSpPr>
            <p:nvPr/>
          </p:nvSpPr>
          <p:spPr bwMode="auto">
            <a:xfrm>
              <a:off x="5247" y="447"/>
              <a:ext cx="199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5" name="Rectangle 95"/>
            <p:cNvSpPr>
              <a:spLocks noChangeArrowheads="1"/>
            </p:cNvSpPr>
            <p:nvPr/>
          </p:nvSpPr>
          <p:spPr bwMode="auto">
            <a:xfrm>
              <a:off x="5247" y="457"/>
              <a:ext cx="1996" cy="5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6" name="Rectangle 96"/>
            <p:cNvSpPr>
              <a:spLocks noChangeArrowheads="1"/>
            </p:cNvSpPr>
            <p:nvPr/>
          </p:nvSpPr>
          <p:spPr bwMode="auto">
            <a:xfrm>
              <a:off x="7243" y="447"/>
              <a:ext cx="10" cy="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7" name="Rectangle 97"/>
            <p:cNvSpPr>
              <a:spLocks noChangeArrowheads="1"/>
            </p:cNvSpPr>
            <p:nvPr/>
          </p:nvSpPr>
          <p:spPr bwMode="auto">
            <a:xfrm>
              <a:off x="7243" y="447"/>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8" name="Rectangle 98"/>
            <p:cNvSpPr>
              <a:spLocks noChangeArrowheads="1"/>
            </p:cNvSpPr>
            <p:nvPr/>
          </p:nvSpPr>
          <p:spPr bwMode="auto">
            <a:xfrm>
              <a:off x="296" y="1377"/>
              <a:ext cx="1649" cy="5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99" name="Rectangle 99"/>
            <p:cNvSpPr>
              <a:spLocks noChangeArrowheads="1"/>
            </p:cNvSpPr>
            <p:nvPr/>
          </p:nvSpPr>
          <p:spPr bwMode="auto">
            <a:xfrm>
              <a:off x="291" y="511"/>
              <a:ext cx="10" cy="9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0" name="Rectangle 100"/>
            <p:cNvSpPr>
              <a:spLocks noChangeArrowheads="1"/>
            </p:cNvSpPr>
            <p:nvPr/>
          </p:nvSpPr>
          <p:spPr bwMode="auto">
            <a:xfrm>
              <a:off x="1945" y="1377"/>
              <a:ext cx="1648" cy="5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1" name="Rectangle 101"/>
            <p:cNvSpPr>
              <a:spLocks noChangeArrowheads="1"/>
            </p:cNvSpPr>
            <p:nvPr/>
          </p:nvSpPr>
          <p:spPr bwMode="auto">
            <a:xfrm>
              <a:off x="1940" y="511"/>
              <a:ext cx="10" cy="9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2" name="Rectangle 102"/>
            <p:cNvSpPr>
              <a:spLocks noChangeArrowheads="1"/>
            </p:cNvSpPr>
            <p:nvPr/>
          </p:nvSpPr>
          <p:spPr bwMode="auto">
            <a:xfrm>
              <a:off x="3593" y="1377"/>
              <a:ext cx="1649" cy="5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3" name="Rectangle 103"/>
            <p:cNvSpPr>
              <a:spLocks noChangeArrowheads="1"/>
            </p:cNvSpPr>
            <p:nvPr/>
          </p:nvSpPr>
          <p:spPr bwMode="auto">
            <a:xfrm>
              <a:off x="3588" y="511"/>
              <a:ext cx="10" cy="9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4" name="Rectangle 104"/>
            <p:cNvSpPr>
              <a:spLocks noChangeArrowheads="1"/>
            </p:cNvSpPr>
            <p:nvPr/>
          </p:nvSpPr>
          <p:spPr bwMode="auto">
            <a:xfrm>
              <a:off x="5242" y="1377"/>
              <a:ext cx="2006" cy="54"/>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5" name="Rectangle 105"/>
            <p:cNvSpPr>
              <a:spLocks noChangeArrowheads="1"/>
            </p:cNvSpPr>
            <p:nvPr/>
          </p:nvSpPr>
          <p:spPr bwMode="auto">
            <a:xfrm>
              <a:off x="5237" y="511"/>
              <a:ext cx="10" cy="9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6" name="Rectangle 106"/>
            <p:cNvSpPr>
              <a:spLocks noChangeArrowheads="1"/>
            </p:cNvSpPr>
            <p:nvPr/>
          </p:nvSpPr>
          <p:spPr bwMode="auto">
            <a:xfrm>
              <a:off x="7243" y="511"/>
              <a:ext cx="10" cy="9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07" name="Rectangle 107"/>
            <p:cNvSpPr>
              <a:spLocks noChangeArrowheads="1"/>
            </p:cNvSpPr>
            <p:nvPr/>
          </p:nvSpPr>
          <p:spPr bwMode="auto">
            <a:xfrm>
              <a:off x="347" y="1497"/>
              <a:ext cx="559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dirty="0" smtClean="0">
                  <a:ln>
                    <a:noFill/>
                  </a:ln>
                  <a:solidFill>
                    <a:srgbClr val="000000"/>
                  </a:solidFill>
                  <a:effectLst/>
                  <a:latin typeface="Century Gothic" panose="020B0502020202020204" pitchFamily="34" charset="0"/>
                </a:rPr>
                <a:t>De acuerdo al trabajo colegiado se tomó como línea cardinal </a:t>
              </a:r>
              <a:r>
                <a:rPr lang="es-MX" altLang="es-MX" sz="1500" dirty="0">
                  <a:solidFill>
                    <a:srgbClr val="000000"/>
                  </a:solidFill>
                  <a:latin typeface="Century Gothic" panose="020B0502020202020204" pitchFamily="34" charset="0"/>
                </a:rPr>
                <a:t> </a:t>
              </a:r>
              <a:r>
                <a:rPr lang="es-MX" altLang="es-MX" sz="1500" dirty="0" smtClean="0">
                  <a:solidFill>
                    <a:srgbClr val="000000"/>
                  </a:solidFill>
                  <a:latin typeface="Century Gothic" panose="020B0502020202020204" pitchFamily="34" charset="0"/>
                </a:rPr>
                <a:t>el </a:t>
              </a:r>
              <a:r>
                <a:rPr kumimoji="0" lang="es-MX" altLang="es-MX" sz="1500" b="0" i="0" u="none" strike="noStrike" cap="none" normalizeH="0" baseline="0" smtClean="0">
                  <a:ln>
                    <a:noFill/>
                  </a:ln>
                  <a:solidFill>
                    <a:srgbClr val="000000"/>
                  </a:solidFill>
                  <a:effectLst/>
                  <a:latin typeface="Century Gothic" panose="020B0502020202020204" pitchFamily="34" charset="0"/>
                </a:rPr>
                <a:t>siguiente  tópico:</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08" name="Rectangle 108"/>
            <p:cNvSpPr>
              <a:spLocks noChangeArrowheads="1"/>
            </p:cNvSpPr>
            <p:nvPr/>
          </p:nvSpPr>
          <p:spPr bwMode="auto">
            <a:xfrm>
              <a:off x="5486" y="1497"/>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10" name="Rectangle 110"/>
            <p:cNvSpPr>
              <a:spLocks noChangeArrowheads="1"/>
            </p:cNvSpPr>
            <p:nvPr/>
          </p:nvSpPr>
          <p:spPr bwMode="auto">
            <a:xfrm>
              <a:off x="581" y="1651"/>
              <a:ext cx="8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Arial" panose="020B0604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11" name="Rectangle 111"/>
            <p:cNvSpPr>
              <a:spLocks noChangeArrowheads="1"/>
            </p:cNvSpPr>
            <p:nvPr/>
          </p:nvSpPr>
          <p:spPr bwMode="auto">
            <a:xfrm>
              <a:off x="712" y="164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12" name="Rectangle 112"/>
            <p:cNvSpPr>
              <a:spLocks noChangeArrowheads="1"/>
            </p:cNvSpPr>
            <p:nvPr/>
          </p:nvSpPr>
          <p:spPr bwMode="auto">
            <a:xfrm>
              <a:off x="3203" y="1641"/>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13" name="Rectangle 113"/>
            <p:cNvSpPr>
              <a:spLocks noChangeArrowheads="1"/>
            </p:cNvSpPr>
            <p:nvPr/>
          </p:nvSpPr>
          <p:spPr bwMode="auto">
            <a:xfrm>
              <a:off x="529" y="17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14" name="Rectangle 114"/>
            <p:cNvSpPr>
              <a:spLocks noChangeArrowheads="1"/>
            </p:cNvSpPr>
            <p:nvPr/>
          </p:nvSpPr>
          <p:spPr bwMode="auto">
            <a:xfrm>
              <a:off x="581" y="1796"/>
              <a:ext cx="8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Arial" panose="020B0604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15"/>
            <p:cNvSpPr>
              <a:spLocks noChangeArrowheads="1"/>
            </p:cNvSpPr>
            <p:nvPr/>
          </p:nvSpPr>
          <p:spPr bwMode="auto">
            <a:xfrm>
              <a:off x="712" y="178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16" name="Rectangle 116"/>
            <p:cNvSpPr>
              <a:spLocks noChangeArrowheads="1"/>
            </p:cNvSpPr>
            <p:nvPr/>
          </p:nvSpPr>
          <p:spPr bwMode="auto">
            <a:xfrm>
              <a:off x="1824" y="1786"/>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17" name="Rectangle 117"/>
            <p:cNvSpPr>
              <a:spLocks noChangeArrowheads="1"/>
            </p:cNvSpPr>
            <p:nvPr/>
          </p:nvSpPr>
          <p:spPr bwMode="auto">
            <a:xfrm>
              <a:off x="1855" y="178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18" name="Rectangle 118"/>
            <p:cNvSpPr>
              <a:spLocks noChangeArrowheads="1"/>
            </p:cNvSpPr>
            <p:nvPr/>
          </p:nvSpPr>
          <p:spPr bwMode="auto">
            <a:xfrm>
              <a:off x="3031" y="1786"/>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19" name="Rectangle 119"/>
            <p:cNvSpPr>
              <a:spLocks noChangeArrowheads="1"/>
            </p:cNvSpPr>
            <p:nvPr/>
          </p:nvSpPr>
          <p:spPr bwMode="auto">
            <a:xfrm>
              <a:off x="546" y="1797"/>
              <a:ext cx="12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dirty="0" smtClean="0">
                  <a:ln>
                    <a:noFill/>
                  </a:ln>
                  <a:solidFill>
                    <a:srgbClr val="000000"/>
                  </a:solidFill>
                  <a:effectLst/>
                  <a:latin typeface="Symbol" panose="05050102010706020507" pitchFamily="18" charset="2"/>
                </a:rPr>
                <a:t>·</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20" name="Rectangle 120"/>
            <p:cNvSpPr>
              <a:spLocks noChangeArrowheads="1"/>
            </p:cNvSpPr>
            <p:nvPr/>
          </p:nvSpPr>
          <p:spPr bwMode="auto">
            <a:xfrm>
              <a:off x="597" y="1764"/>
              <a:ext cx="8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dirty="0" smtClean="0">
                  <a:ln>
                    <a:noFill/>
                  </a:ln>
                  <a:solidFill>
                    <a:srgbClr val="000000"/>
                  </a:solidFill>
                  <a:effectLst/>
                  <a:latin typeface="Arial" panose="020B0604020202020204" pitchFamily="34" charset="0"/>
                </a:rPr>
                <a:t> </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21" name="Rectangle 121"/>
            <p:cNvSpPr>
              <a:spLocks noChangeArrowheads="1"/>
            </p:cNvSpPr>
            <p:nvPr/>
          </p:nvSpPr>
          <p:spPr bwMode="auto">
            <a:xfrm>
              <a:off x="720" y="1791"/>
              <a:ext cx="165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dirty="0" smtClean="0">
                  <a:ln>
                    <a:noFill/>
                  </a:ln>
                  <a:solidFill>
                    <a:srgbClr val="000000"/>
                  </a:solidFill>
                  <a:effectLst/>
                  <a:latin typeface="Century Gothic" panose="020B0502020202020204" pitchFamily="34" charset="0"/>
                </a:rPr>
                <a:t>Falta de interés por la lectura</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22" name="Rectangle 122"/>
            <p:cNvSpPr>
              <a:spLocks noChangeArrowheads="1"/>
            </p:cNvSpPr>
            <p:nvPr/>
          </p:nvSpPr>
          <p:spPr bwMode="auto">
            <a:xfrm>
              <a:off x="2297" y="1930"/>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23" name="Rectangle 123"/>
            <p:cNvSpPr>
              <a:spLocks noChangeArrowheads="1"/>
            </p:cNvSpPr>
            <p:nvPr/>
          </p:nvSpPr>
          <p:spPr bwMode="auto">
            <a:xfrm>
              <a:off x="347" y="2075"/>
              <a:ext cx="645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Inferimos de acuerdo al intercambio de impresiones que los puntos anteriores se deben a una falta de conciencia e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24" name="Rectangle 124"/>
            <p:cNvSpPr>
              <a:spLocks noChangeArrowheads="1"/>
            </p:cNvSpPr>
            <p:nvPr/>
          </p:nvSpPr>
          <p:spPr bwMode="auto">
            <a:xfrm>
              <a:off x="347" y="2219"/>
              <a:ext cx="501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dirty="0" smtClean="0">
                  <a:ln>
                    <a:noFill/>
                  </a:ln>
                  <a:solidFill>
                    <a:srgbClr val="000000"/>
                  </a:solidFill>
                  <a:effectLst/>
                  <a:latin typeface="Century Gothic" panose="020B0502020202020204" pitchFamily="34" charset="0"/>
                </a:rPr>
                <a:t>identificación con el mundo en el que vivimos, esa así que consideramos de extrema urge</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25" name="Rectangle 125"/>
            <p:cNvSpPr>
              <a:spLocks noChangeArrowheads="1"/>
            </p:cNvSpPr>
            <p:nvPr/>
          </p:nvSpPr>
          <p:spPr bwMode="auto">
            <a:xfrm>
              <a:off x="5251" y="2219"/>
              <a:ext cx="177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ncia definir el por qué de estas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26"/>
            <p:cNvSpPr>
              <a:spLocks noChangeArrowheads="1"/>
            </p:cNvSpPr>
            <p:nvPr/>
          </p:nvSpPr>
          <p:spPr bwMode="auto">
            <a:xfrm>
              <a:off x="347" y="2363"/>
              <a:ext cx="88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problemáticas.</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27"/>
            <p:cNvSpPr>
              <a:spLocks noChangeArrowheads="1"/>
            </p:cNvSpPr>
            <p:nvPr/>
          </p:nvSpPr>
          <p:spPr bwMode="auto">
            <a:xfrm>
              <a:off x="1165" y="2363"/>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28" name="Rectangle 128"/>
            <p:cNvSpPr>
              <a:spLocks noChangeArrowheads="1"/>
            </p:cNvSpPr>
            <p:nvPr/>
          </p:nvSpPr>
          <p:spPr bwMode="auto">
            <a:xfrm>
              <a:off x="291" y="1431"/>
              <a:ext cx="10" cy="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29" name="Rectangle 129"/>
            <p:cNvSpPr>
              <a:spLocks noChangeArrowheads="1"/>
            </p:cNvSpPr>
            <p:nvPr/>
          </p:nvSpPr>
          <p:spPr bwMode="auto">
            <a:xfrm>
              <a:off x="301" y="1431"/>
              <a:ext cx="163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0" name="Rectangle 130"/>
            <p:cNvSpPr>
              <a:spLocks noChangeArrowheads="1"/>
            </p:cNvSpPr>
            <p:nvPr/>
          </p:nvSpPr>
          <p:spPr bwMode="auto">
            <a:xfrm>
              <a:off x="1940" y="1431"/>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1" name="Rectangle 131"/>
            <p:cNvSpPr>
              <a:spLocks noChangeArrowheads="1"/>
            </p:cNvSpPr>
            <p:nvPr/>
          </p:nvSpPr>
          <p:spPr bwMode="auto">
            <a:xfrm>
              <a:off x="1950" y="1431"/>
              <a:ext cx="163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2" name="Rectangle 132"/>
            <p:cNvSpPr>
              <a:spLocks noChangeArrowheads="1"/>
            </p:cNvSpPr>
            <p:nvPr/>
          </p:nvSpPr>
          <p:spPr bwMode="auto">
            <a:xfrm>
              <a:off x="3588" y="1431"/>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3" name="Rectangle 133"/>
            <p:cNvSpPr>
              <a:spLocks noChangeArrowheads="1"/>
            </p:cNvSpPr>
            <p:nvPr/>
          </p:nvSpPr>
          <p:spPr bwMode="auto">
            <a:xfrm>
              <a:off x="3598" y="1431"/>
              <a:ext cx="163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4" name="Rectangle 134"/>
            <p:cNvSpPr>
              <a:spLocks noChangeArrowheads="1"/>
            </p:cNvSpPr>
            <p:nvPr/>
          </p:nvSpPr>
          <p:spPr bwMode="auto">
            <a:xfrm>
              <a:off x="5237" y="1431"/>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5" name="Rectangle 135"/>
            <p:cNvSpPr>
              <a:spLocks noChangeArrowheads="1"/>
            </p:cNvSpPr>
            <p:nvPr/>
          </p:nvSpPr>
          <p:spPr bwMode="auto">
            <a:xfrm>
              <a:off x="5247" y="1431"/>
              <a:ext cx="1996"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6" name="Rectangle 136"/>
            <p:cNvSpPr>
              <a:spLocks noChangeArrowheads="1"/>
            </p:cNvSpPr>
            <p:nvPr/>
          </p:nvSpPr>
          <p:spPr bwMode="auto">
            <a:xfrm>
              <a:off x="7243" y="1431"/>
              <a:ext cx="10" cy="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7" name="Rectangle 137"/>
            <p:cNvSpPr>
              <a:spLocks noChangeArrowheads="1"/>
            </p:cNvSpPr>
            <p:nvPr/>
          </p:nvSpPr>
          <p:spPr bwMode="auto">
            <a:xfrm>
              <a:off x="291" y="1495"/>
              <a:ext cx="10" cy="10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8" name="Rectangle 138"/>
            <p:cNvSpPr>
              <a:spLocks noChangeArrowheads="1"/>
            </p:cNvSpPr>
            <p:nvPr/>
          </p:nvSpPr>
          <p:spPr bwMode="auto">
            <a:xfrm>
              <a:off x="291" y="256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9" name="Rectangle 139"/>
            <p:cNvSpPr>
              <a:spLocks noChangeArrowheads="1"/>
            </p:cNvSpPr>
            <p:nvPr/>
          </p:nvSpPr>
          <p:spPr bwMode="auto">
            <a:xfrm>
              <a:off x="291" y="256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0" name="Rectangle 140"/>
            <p:cNvSpPr>
              <a:spLocks noChangeArrowheads="1"/>
            </p:cNvSpPr>
            <p:nvPr/>
          </p:nvSpPr>
          <p:spPr bwMode="auto">
            <a:xfrm>
              <a:off x="301" y="2560"/>
              <a:ext cx="6942"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1" name="Rectangle 141"/>
            <p:cNvSpPr>
              <a:spLocks noChangeArrowheads="1"/>
            </p:cNvSpPr>
            <p:nvPr/>
          </p:nvSpPr>
          <p:spPr bwMode="auto">
            <a:xfrm>
              <a:off x="7243" y="1495"/>
              <a:ext cx="10" cy="10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2" name="Rectangle 142"/>
            <p:cNvSpPr>
              <a:spLocks noChangeArrowheads="1"/>
            </p:cNvSpPr>
            <p:nvPr/>
          </p:nvSpPr>
          <p:spPr bwMode="auto">
            <a:xfrm>
              <a:off x="7243" y="256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3" name="Rectangle 143"/>
            <p:cNvSpPr>
              <a:spLocks noChangeArrowheads="1"/>
            </p:cNvSpPr>
            <p:nvPr/>
          </p:nvSpPr>
          <p:spPr bwMode="auto">
            <a:xfrm>
              <a:off x="7243" y="2560"/>
              <a:ext cx="1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4" name="Rectangle 144"/>
            <p:cNvSpPr>
              <a:spLocks noChangeArrowheads="1"/>
            </p:cNvSpPr>
            <p:nvPr/>
          </p:nvSpPr>
          <p:spPr bwMode="auto">
            <a:xfrm>
              <a:off x="291" y="2573"/>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45" name="Rectangle 145"/>
            <p:cNvSpPr>
              <a:spLocks noChangeArrowheads="1"/>
            </p:cNvSpPr>
            <p:nvPr/>
          </p:nvSpPr>
          <p:spPr bwMode="auto">
            <a:xfrm>
              <a:off x="291" y="2739"/>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46" name="Rectangle 146"/>
            <p:cNvSpPr>
              <a:spLocks noChangeArrowheads="1"/>
            </p:cNvSpPr>
            <p:nvPr/>
          </p:nvSpPr>
          <p:spPr bwMode="auto">
            <a:xfrm>
              <a:off x="291" y="2905"/>
              <a:ext cx="190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III. Objetivo general del proyecto.</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47" name="Rectangle 147"/>
            <p:cNvSpPr>
              <a:spLocks noChangeArrowheads="1"/>
            </p:cNvSpPr>
            <p:nvPr/>
          </p:nvSpPr>
          <p:spPr bwMode="auto">
            <a:xfrm>
              <a:off x="2119" y="2905"/>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3C78D8"/>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48" name="Rectangle 148"/>
            <p:cNvSpPr>
              <a:spLocks noChangeArrowheads="1"/>
            </p:cNvSpPr>
            <p:nvPr/>
          </p:nvSpPr>
          <p:spPr bwMode="auto">
            <a:xfrm>
              <a:off x="2496" y="2889"/>
              <a:ext cx="303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3C78D8"/>
                  </a:solidFill>
                  <a:effectLst/>
                  <a:latin typeface="Century Gothic" panose="020B0502020202020204" pitchFamily="34" charset="0"/>
                </a:rPr>
                <a:t>Toma en cuenta a todas las asignaturas  involucradas.</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49" name="Rectangle 149"/>
            <p:cNvSpPr>
              <a:spLocks noChangeArrowheads="1"/>
            </p:cNvSpPr>
            <p:nvPr/>
          </p:nvSpPr>
          <p:spPr bwMode="auto">
            <a:xfrm>
              <a:off x="5096" y="2905"/>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3C78D8"/>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50" name="Rectangle 150"/>
            <p:cNvSpPr>
              <a:spLocks noChangeArrowheads="1"/>
            </p:cNvSpPr>
            <p:nvPr/>
          </p:nvSpPr>
          <p:spPr bwMode="auto">
            <a:xfrm>
              <a:off x="291" y="3071"/>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51" name="Rectangle 151"/>
            <p:cNvSpPr>
              <a:spLocks noChangeArrowheads="1"/>
            </p:cNvSpPr>
            <p:nvPr/>
          </p:nvSpPr>
          <p:spPr bwMode="auto">
            <a:xfrm>
              <a:off x="347" y="3341"/>
              <a:ext cx="646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Hacer consciente a la comunidad estudiantil sobre los problemas que han estado arrastrando durante su formación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52" name="Rectangle 152"/>
            <p:cNvSpPr>
              <a:spLocks noChangeArrowheads="1"/>
            </p:cNvSpPr>
            <p:nvPr/>
          </p:nvSpPr>
          <p:spPr bwMode="auto">
            <a:xfrm>
              <a:off x="347" y="3506"/>
              <a:ext cx="675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dirty="0" smtClean="0">
                  <a:ln>
                    <a:noFill/>
                  </a:ln>
                  <a:solidFill>
                    <a:srgbClr val="000000"/>
                  </a:solidFill>
                  <a:effectLst/>
                  <a:latin typeface="Century Gothic" panose="020B0502020202020204" pitchFamily="34" charset="0"/>
                </a:rPr>
                <a:t>académica, por medio del análisis de vivencias y antecedentes académicos, con la finalidad de identificar con claridad </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53" name="Rectangle 153"/>
            <p:cNvSpPr>
              <a:spLocks noChangeArrowheads="1"/>
            </p:cNvSpPr>
            <p:nvPr/>
          </p:nvSpPr>
          <p:spPr bwMode="auto">
            <a:xfrm>
              <a:off x="347" y="3672"/>
              <a:ext cx="582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los elementos que causan más conflicto a su estabilidad como estuiantes e incluso como seres humanos.</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54" name="Rectangle 154"/>
            <p:cNvSpPr>
              <a:spLocks noChangeArrowheads="1"/>
            </p:cNvSpPr>
            <p:nvPr/>
          </p:nvSpPr>
          <p:spPr bwMode="auto">
            <a:xfrm>
              <a:off x="6052" y="3672"/>
              <a:ext cx="8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0"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55" name="Rectangle 155"/>
            <p:cNvSpPr>
              <a:spLocks noChangeArrowheads="1"/>
            </p:cNvSpPr>
            <p:nvPr/>
          </p:nvSpPr>
          <p:spPr bwMode="auto">
            <a:xfrm>
              <a:off x="291" y="3234"/>
              <a:ext cx="10" cy="64"/>
            </a:xfrm>
            <a:prstGeom prst="rect">
              <a:avLst/>
            </a:prstGeom>
            <a:solidFill>
              <a:srgbClr val="9FC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6" name="Rectangle 156"/>
            <p:cNvSpPr>
              <a:spLocks noChangeArrowheads="1"/>
            </p:cNvSpPr>
            <p:nvPr/>
          </p:nvSpPr>
          <p:spPr bwMode="auto">
            <a:xfrm>
              <a:off x="291" y="3234"/>
              <a:ext cx="10" cy="10"/>
            </a:xfrm>
            <a:prstGeom prst="rect">
              <a:avLst/>
            </a:prstGeom>
            <a:solidFill>
              <a:srgbClr val="9FC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7" name="Rectangle 157"/>
            <p:cNvSpPr>
              <a:spLocks noChangeArrowheads="1"/>
            </p:cNvSpPr>
            <p:nvPr/>
          </p:nvSpPr>
          <p:spPr bwMode="auto">
            <a:xfrm>
              <a:off x="301" y="3234"/>
              <a:ext cx="6942" cy="10"/>
            </a:xfrm>
            <a:prstGeom prst="rect">
              <a:avLst/>
            </a:prstGeom>
            <a:solidFill>
              <a:srgbClr val="9FC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8" name="Rectangle 158"/>
            <p:cNvSpPr>
              <a:spLocks noChangeArrowheads="1"/>
            </p:cNvSpPr>
            <p:nvPr/>
          </p:nvSpPr>
          <p:spPr bwMode="auto">
            <a:xfrm>
              <a:off x="7243" y="3234"/>
              <a:ext cx="10" cy="64"/>
            </a:xfrm>
            <a:prstGeom prst="rect">
              <a:avLst/>
            </a:prstGeom>
            <a:solidFill>
              <a:srgbClr val="9FC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9" name="Rectangle 159"/>
            <p:cNvSpPr>
              <a:spLocks noChangeArrowheads="1"/>
            </p:cNvSpPr>
            <p:nvPr/>
          </p:nvSpPr>
          <p:spPr bwMode="auto">
            <a:xfrm>
              <a:off x="7243" y="3234"/>
              <a:ext cx="10" cy="10"/>
            </a:xfrm>
            <a:prstGeom prst="rect">
              <a:avLst/>
            </a:prstGeom>
            <a:solidFill>
              <a:srgbClr val="9FC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0" name="Rectangle 160"/>
            <p:cNvSpPr>
              <a:spLocks noChangeArrowheads="1"/>
            </p:cNvSpPr>
            <p:nvPr/>
          </p:nvSpPr>
          <p:spPr bwMode="auto">
            <a:xfrm>
              <a:off x="291" y="3298"/>
              <a:ext cx="10" cy="600"/>
            </a:xfrm>
            <a:prstGeom prst="rect">
              <a:avLst/>
            </a:prstGeom>
            <a:solidFill>
              <a:srgbClr val="9FC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1" name="Rectangle 161"/>
            <p:cNvSpPr>
              <a:spLocks noChangeArrowheads="1"/>
            </p:cNvSpPr>
            <p:nvPr/>
          </p:nvSpPr>
          <p:spPr bwMode="auto">
            <a:xfrm>
              <a:off x="291" y="3898"/>
              <a:ext cx="10" cy="11"/>
            </a:xfrm>
            <a:prstGeom prst="rect">
              <a:avLst/>
            </a:prstGeom>
            <a:solidFill>
              <a:srgbClr val="9FC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2" name="Rectangle 162"/>
            <p:cNvSpPr>
              <a:spLocks noChangeArrowheads="1"/>
            </p:cNvSpPr>
            <p:nvPr/>
          </p:nvSpPr>
          <p:spPr bwMode="auto">
            <a:xfrm>
              <a:off x="291" y="3898"/>
              <a:ext cx="10" cy="11"/>
            </a:xfrm>
            <a:prstGeom prst="rect">
              <a:avLst/>
            </a:prstGeom>
            <a:solidFill>
              <a:srgbClr val="A4C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3" name="Rectangle 163"/>
            <p:cNvSpPr>
              <a:spLocks noChangeArrowheads="1"/>
            </p:cNvSpPr>
            <p:nvPr/>
          </p:nvSpPr>
          <p:spPr bwMode="auto">
            <a:xfrm>
              <a:off x="301" y="3898"/>
              <a:ext cx="6942" cy="11"/>
            </a:xfrm>
            <a:prstGeom prst="rect">
              <a:avLst/>
            </a:prstGeom>
            <a:solidFill>
              <a:srgbClr val="A4C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4" name="Rectangle 164"/>
            <p:cNvSpPr>
              <a:spLocks noChangeArrowheads="1"/>
            </p:cNvSpPr>
            <p:nvPr/>
          </p:nvSpPr>
          <p:spPr bwMode="auto">
            <a:xfrm>
              <a:off x="7243" y="3298"/>
              <a:ext cx="10" cy="600"/>
            </a:xfrm>
            <a:prstGeom prst="rect">
              <a:avLst/>
            </a:prstGeom>
            <a:solidFill>
              <a:srgbClr val="9FC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5" name="Rectangle 165"/>
            <p:cNvSpPr>
              <a:spLocks noChangeArrowheads="1"/>
            </p:cNvSpPr>
            <p:nvPr/>
          </p:nvSpPr>
          <p:spPr bwMode="auto">
            <a:xfrm>
              <a:off x="7243" y="3898"/>
              <a:ext cx="10" cy="11"/>
            </a:xfrm>
            <a:prstGeom prst="rect">
              <a:avLst/>
            </a:prstGeom>
            <a:solidFill>
              <a:srgbClr val="9FC5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6" name="Rectangle 166"/>
            <p:cNvSpPr>
              <a:spLocks noChangeArrowheads="1"/>
            </p:cNvSpPr>
            <p:nvPr/>
          </p:nvSpPr>
          <p:spPr bwMode="auto">
            <a:xfrm>
              <a:off x="7243" y="3898"/>
              <a:ext cx="10" cy="11"/>
            </a:xfrm>
            <a:prstGeom prst="rect">
              <a:avLst/>
            </a:prstGeom>
            <a:solidFill>
              <a:srgbClr val="A4C2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7" name="Rectangle 167"/>
            <p:cNvSpPr>
              <a:spLocks noChangeArrowheads="1"/>
            </p:cNvSpPr>
            <p:nvPr/>
          </p:nvSpPr>
          <p:spPr bwMode="auto">
            <a:xfrm>
              <a:off x="291" y="3912"/>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68" name="Rectangle 168"/>
            <p:cNvSpPr>
              <a:spLocks noChangeArrowheads="1"/>
            </p:cNvSpPr>
            <p:nvPr/>
          </p:nvSpPr>
          <p:spPr bwMode="auto">
            <a:xfrm>
              <a:off x="291" y="4078"/>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69" name="Rectangle 169"/>
            <p:cNvSpPr>
              <a:spLocks noChangeArrowheads="1"/>
            </p:cNvSpPr>
            <p:nvPr/>
          </p:nvSpPr>
          <p:spPr bwMode="auto">
            <a:xfrm>
              <a:off x="291" y="4243"/>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70" name="Rectangle 170"/>
            <p:cNvSpPr>
              <a:spLocks noChangeArrowheads="1"/>
            </p:cNvSpPr>
            <p:nvPr/>
          </p:nvSpPr>
          <p:spPr bwMode="auto">
            <a:xfrm>
              <a:off x="291" y="4409"/>
              <a:ext cx="8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500" b="1" i="0" u="none" strike="noStrike" cap="none" normalizeH="0" baseline="0" smtClean="0">
                  <a:ln>
                    <a:noFill/>
                  </a:ln>
                  <a:solidFill>
                    <a:srgbClr val="000000"/>
                  </a:solidFill>
                  <a:effectLst/>
                  <a:latin typeface="Century Gothic" panose="020B0502020202020204" pitchFamily="34" charset="0"/>
                </a:rPr>
                <a:t> </a:t>
              </a: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982892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srcRect r="792" b="1942"/>
          <a:stretch/>
        </p:blipFill>
        <p:spPr bwMode="auto">
          <a:xfrm>
            <a:off x="531849" y="253969"/>
            <a:ext cx="10890913" cy="6465485"/>
          </a:xfrm>
          <a:prstGeom prst="rect">
            <a:avLst/>
          </a:prstGeom>
          <a:noFill/>
          <a:ln w="9525">
            <a:noFill/>
            <a:miter lim="800000"/>
            <a:headEnd/>
            <a:tailEnd/>
          </a:ln>
        </p:spPr>
      </p:pic>
    </p:spTree>
    <p:extLst>
      <p:ext uri="{BB962C8B-B14F-4D97-AF65-F5344CB8AC3E}">
        <p14:creationId xmlns:p14="http://schemas.microsoft.com/office/powerpoint/2010/main" val="211964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8927" y="166255"/>
            <a:ext cx="10540538" cy="1163781"/>
          </a:xfrm>
        </p:spPr>
        <p:txBody>
          <a:bodyPr/>
          <a:lstStyle/>
          <a:p>
            <a:pPr algn="ctr"/>
            <a:r>
              <a:rPr lang="es-MX" sz="3600" dirty="0">
                <a:latin typeface="Garamond" panose="02020404030301010803" pitchFamily="18" charset="0"/>
                <a:cs typeface="Arial" panose="020B0604020202020204" pitchFamily="34" charset="0"/>
              </a:rPr>
              <a:t>Responsables del proyecto</a:t>
            </a:r>
            <a:endParaRPr lang="es-MX" sz="4400" dirty="0">
              <a:latin typeface="Garamond" panose="02020404030301010803" pitchFamily="18" charset="0"/>
              <a:cs typeface="Arial" panose="020B0604020202020204" pitchFamily="34" charset="0"/>
            </a:endParaRPr>
          </a:p>
        </p:txBody>
      </p:sp>
      <p:sp>
        <p:nvSpPr>
          <p:cNvPr id="3" name="Subtítulo 2"/>
          <p:cNvSpPr>
            <a:spLocks noGrp="1"/>
          </p:cNvSpPr>
          <p:nvPr>
            <p:ph type="subTitle" idx="1"/>
          </p:nvPr>
        </p:nvSpPr>
        <p:spPr>
          <a:xfrm>
            <a:off x="768927" y="1330036"/>
            <a:ext cx="10326703" cy="5122278"/>
          </a:xfrm>
        </p:spPr>
        <p:txBody>
          <a:bodyPr numCol="2">
            <a:normAutofit/>
          </a:bodyPr>
          <a:lstStyle/>
          <a:p>
            <a:endParaRPr lang="es-MX" dirty="0"/>
          </a:p>
          <a:p>
            <a:pPr marL="457200" indent="-457200" algn="just">
              <a:buFont typeface="Arial" charset="0"/>
              <a:buChar char="•"/>
            </a:pPr>
            <a:r>
              <a:rPr lang="es-MX" sz="1800" dirty="0">
                <a:solidFill>
                  <a:schemeClr val="tx1"/>
                </a:solidFill>
                <a:latin typeface="Garamond" panose="02020404030301010803" pitchFamily="18" charset="0"/>
                <a:cs typeface="Arial" pitchFamily="34" charset="0"/>
              </a:rPr>
              <a:t>Johana Vázquez Bautista (Lengua Española)</a:t>
            </a:r>
          </a:p>
          <a:p>
            <a:pPr marL="457200" indent="-457200" algn="just">
              <a:buFont typeface="Arial" charset="0"/>
              <a:buChar char="•"/>
            </a:pPr>
            <a:r>
              <a:rPr lang="es-MX" sz="1800" dirty="0" smtClean="0">
                <a:solidFill>
                  <a:schemeClr val="tx1"/>
                </a:solidFill>
                <a:latin typeface="Garamond" panose="02020404030301010803" pitchFamily="18" charset="0"/>
                <a:cs typeface="Arial" pitchFamily="34" charset="0"/>
              </a:rPr>
              <a:t>Ana </a:t>
            </a:r>
            <a:r>
              <a:rPr lang="es-MX" sz="1800" dirty="0">
                <a:solidFill>
                  <a:schemeClr val="tx1"/>
                </a:solidFill>
                <a:latin typeface="Garamond" panose="02020404030301010803" pitchFamily="18" charset="0"/>
                <a:cs typeface="Arial" pitchFamily="34" charset="0"/>
              </a:rPr>
              <a:t>Luisa Castañeda Meza (Orientación Educativa)</a:t>
            </a:r>
          </a:p>
          <a:p>
            <a:pPr marL="457200" indent="-457200" algn="just">
              <a:buFont typeface="Arial" charset="0"/>
              <a:buChar char="•"/>
            </a:pPr>
            <a:r>
              <a:rPr lang="es-MX" sz="1800" dirty="0" smtClean="0">
                <a:solidFill>
                  <a:schemeClr val="tx1"/>
                </a:solidFill>
                <a:latin typeface="Garamond" panose="02020404030301010803" pitchFamily="18" charset="0"/>
                <a:cs typeface="Arial" pitchFamily="34" charset="0"/>
              </a:rPr>
              <a:t>Guadalupe </a:t>
            </a:r>
            <a:r>
              <a:rPr lang="es-MX" sz="1800" dirty="0">
                <a:solidFill>
                  <a:schemeClr val="tx1"/>
                </a:solidFill>
                <a:latin typeface="Garamond" panose="02020404030301010803" pitchFamily="18" charset="0"/>
                <a:cs typeface="Arial" pitchFamily="34" charset="0"/>
              </a:rPr>
              <a:t>Anaya Aguilar (Informática)</a:t>
            </a:r>
          </a:p>
          <a:p>
            <a:pPr marL="457200" indent="-457200" algn="just">
              <a:buFont typeface="Arial" charset="0"/>
              <a:buChar char="•"/>
            </a:pPr>
            <a:r>
              <a:rPr lang="es-MX" sz="1800" dirty="0" smtClean="0">
                <a:solidFill>
                  <a:schemeClr val="tx1"/>
                </a:solidFill>
                <a:latin typeface="Garamond" panose="02020404030301010803" pitchFamily="18" charset="0"/>
                <a:cs typeface="Arial" pitchFamily="34" charset="0"/>
              </a:rPr>
              <a:t>Octavio Ruíz Charré (Educación </a:t>
            </a:r>
            <a:r>
              <a:rPr lang="es-MX" sz="1800" dirty="0">
                <a:solidFill>
                  <a:schemeClr val="tx1"/>
                </a:solidFill>
                <a:latin typeface="Garamond" panose="02020404030301010803" pitchFamily="18" charset="0"/>
                <a:cs typeface="Arial" pitchFamily="34" charset="0"/>
              </a:rPr>
              <a:t>Física IV)</a:t>
            </a:r>
          </a:p>
          <a:p>
            <a:pPr marL="457200" indent="-457200" algn="just">
              <a:buFont typeface="Arial" charset="0"/>
              <a:buChar char="•"/>
            </a:pPr>
            <a:r>
              <a:rPr lang="es-MX" sz="1800" dirty="0" smtClean="0">
                <a:solidFill>
                  <a:schemeClr val="tx1"/>
                </a:solidFill>
                <a:latin typeface="Garamond" panose="02020404030301010803" pitchFamily="18" charset="0"/>
                <a:cs typeface="Arial" pitchFamily="34" charset="0"/>
              </a:rPr>
              <a:t>Luis </a:t>
            </a:r>
            <a:r>
              <a:rPr lang="es-MX" sz="1800" dirty="0">
                <a:solidFill>
                  <a:schemeClr val="tx1"/>
                </a:solidFill>
                <a:latin typeface="Garamond" panose="02020404030301010803" pitchFamily="18" charset="0"/>
                <a:cs typeface="Arial" pitchFamily="34" charset="0"/>
              </a:rPr>
              <a:t>Antonio Ibarra Carrillo (Geografía)</a:t>
            </a:r>
          </a:p>
          <a:p>
            <a:pPr marL="457200" indent="-457200" algn="just">
              <a:buFont typeface="Arial" charset="0"/>
              <a:buChar char="•"/>
            </a:pPr>
            <a:r>
              <a:rPr lang="es-MX" sz="1800" dirty="0" smtClean="0">
                <a:solidFill>
                  <a:schemeClr val="tx1"/>
                </a:solidFill>
                <a:latin typeface="Garamond" panose="02020404030301010803" pitchFamily="18" charset="0"/>
                <a:cs typeface="Arial" pitchFamily="34" charset="0"/>
              </a:rPr>
              <a:t>Javier </a:t>
            </a:r>
            <a:r>
              <a:rPr lang="es-MX" sz="1800" dirty="0">
                <a:solidFill>
                  <a:schemeClr val="tx1"/>
                </a:solidFill>
                <a:latin typeface="Garamond" panose="02020404030301010803" pitchFamily="18" charset="0"/>
                <a:cs typeface="Arial" pitchFamily="34" charset="0"/>
              </a:rPr>
              <a:t>Castro Santana (Física III</a:t>
            </a:r>
            <a:r>
              <a:rPr lang="es-MX" sz="1800" dirty="0" smtClean="0">
                <a:solidFill>
                  <a:schemeClr val="tx1"/>
                </a:solidFill>
                <a:latin typeface="Garamond" panose="02020404030301010803" pitchFamily="18" charset="0"/>
                <a:cs typeface="Arial" pitchFamily="34" charset="0"/>
              </a:rPr>
              <a:t>)</a:t>
            </a:r>
          </a:p>
          <a:p>
            <a:pPr marL="457200" indent="-457200" algn="just">
              <a:buFont typeface="Arial" charset="0"/>
              <a:buChar char="•"/>
            </a:pPr>
            <a:endParaRPr lang="es-MX" sz="1800" dirty="0">
              <a:solidFill>
                <a:schemeClr val="tx1"/>
              </a:solidFill>
              <a:latin typeface="Garamond" panose="02020404030301010803" pitchFamily="18" charset="0"/>
              <a:cs typeface="Arial" pitchFamily="34" charset="0"/>
            </a:endParaRPr>
          </a:p>
          <a:p>
            <a:pPr marL="457200" indent="-457200">
              <a:buFont typeface="Arial" charset="0"/>
              <a:buChar char="•"/>
            </a:pPr>
            <a:endParaRPr lang="es-MX" sz="1400" dirty="0">
              <a:latin typeface="Arial" pitchFamily="34" charset="0"/>
              <a:cs typeface="Arial" pitchFamily="34" charset="0"/>
            </a:endParaRPr>
          </a:p>
          <a:p>
            <a:pPr marL="457200" indent="-457200">
              <a:buFont typeface="Arial" charset="0"/>
              <a:buChar char="•"/>
            </a:pPr>
            <a:endParaRPr lang="es-MX" sz="2200" b="0" dirty="0">
              <a:latin typeface="Arial" pitchFamily="34" charset="0"/>
              <a:cs typeface="Arial" pitchFamily="34" charset="0"/>
            </a:endParaRPr>
          </a:p>
          <a:p>
            <a:pPr marL="457200" indent="-457200">
              <a:buFont typeface="Arial" charset="0"/>
              <a:buChar char="•"/>
            </a:pPr>
            <a:endParaRPr lang="es-MX" sz="2200" b="0" dirty="0">
              <a:latin typeface="Arial" pitchFamily="34" charset="0"/>
              <a:cs typeface="Arial" pitchFamily="34" charset="0"/>
            </a:endParaRPr>
          </a:p>
        </p:txBody>
      </p:sp>
    </p:spTree>
    <p:extLst>
      <p:ext uri="{BB962C8B-B14F-4D97-AF65-F5344CB8AC3E}">
        <p14:creationId xmlns:p14="http://schemas.microsoft.com/office/powerpoint/2010/main" val="536208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rotWithShape="1">
          <a:blip r:embed="rId2"/>
          <a:srcRect r="992"/>
          <a:stretch/>
        </p:blipFill>
        <p:spPr bwMode="auto">
          <a:xfrm>
            <a:off x="559558" y="246074"/>
            <a:ext cx="10959152" cy="6127845"/>
          </a:xfrm>
          <a:prstGeom prst="rect">
            <a:avLst/>
          </a:prstGeom>
          <a:noFill/>
          <a:ln w="9525">
            <a:noFill/>
            <a:miter lim="800000"/>
            <a:headEnd/>
            <a:tailEnd/>
          </a:ln>
        </p:spPr>
      </p:pic>
    </p:spTree>
    <p:extLst>
      <p:ext uri="{BB962C8B-B14F-4D97-AF65-F5344CB8AC3E}">
        <p14:creationId xmlns:p14="http://schemas.microsoft.com/office/powerpoint/2010/main" val="1982438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nvGraphicFramePr>
        <p:xfrm>
          <a:off x="373487" y="115911"/>
          <a:ext cx="11062952" cy="6619740"/>
        </p:xfrm>
        <a:graphic>
          <a:graphicData uri="http://schemas.openxmlformats.org/presentationml/2006/ole">
            <mc:AlternateContent xmlns:mc="http://schemas.openxmlformats.org/markup-compatibility/2006">
              <mc:Choice xmlns:v="urn:schemas-microsoft-com:vml" Requires="v">
                <p:oleObj spid="_x0000_s1104" name="Documento" r:id="rId3" imgW="8737321" imgH="5895202" progId="Word.Document.12">
                  <p:embed/>
                </p:oleObj>
              </mc:Choice>
              <mc:Fallback>
                <p:oleObj name="Documento" r:id="rId3" imgW="8737321" imgH="5895202" progId="Word.Document.12">
                  <p:embed/>
                  <p:pic>
                    <p:nvPicPr>
                      <p:cNvPr id="2" name="Objet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487" y="115911"/>
                        <a:ext cx="11062952" cy="6619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03411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571500" y="304800"/>
            <a:ext cx="10732376" cy="6069344"/>
          </a:xfrm>
          <a:prstGeom prst="rect">
            <a:avLst/>
          </a:prstGeom>
          <a:noFill/>
          <a:ln w="9525">
            <a:noFill/>
            <a:miter lim="800000"/>
            <a:headEnd/>
            <a:tailEnd/>
          </a:ln>
        </p:spPr>
      </p:pic>
      <p:sp>
        <p:nvSpPr>
          <p:cNvPr id="5" name="4 CuadroTexto"/>
          <p:cNvSpPr txBox="1"/>
          <p:nvPr/>
        </p:nvSpPr>
        <p:spPr>
          <a:xfrm>
            <a:off x="804041" y="2916619"/>
            <a:ext cx="4903076" cy="1323439"/>
          </a:xfrm>
          <a:prstGeom prst="rect">
            <a:avLst/>
          </a:prstGeom>
          <a:noFill/>
        </p:spPr>
        <p:txBody>
          <a:bodyPr wrap="square" rtlCol="0">
            <a:spAutoFit/>
          </a:bodyPr>
          <a:lstStyle/>
          <a:p>
            <a:pPr>
              <a:buFont typeface="Arial" charset="0"/>
              <a:buChar char="•"/>
            </a:pPr>
            <a:r>
              <a:rPr lang="es-MX" sz="1600" dirty="0">
                <a:latin typeface="Arial" pitchFamily="34" charset="0"/>
                <a:cs typeface="Arial" pitchFamily="34" charset="0"/>
              </a:rPr>
              <a:t> 20 minutos por asignatura a la semana, durante el ciclo escolar.</a:t>
            </a:r>
          </a:p>
          <a:p>
            <a:pPr>
              <a:buFont typeface="Arial" charset="0"/>
              <a:buChar char="•"/>
            </a:pPr>
            <a:r>
              <a:rPr lang="es-MX" sz="1600" dirty="0">
                <a:latin typeface="Arial" pitchFamily="34" charset="0"/>
                <a:cs typeface="Arial" pitchFamily="34" charset="0"/>
              </a:rPr>
              <a:t> 11.3 hrs por ciclo escolar de trabajo disciplinario.</a:t>
            </a:r>
          </a:p>
          <a:p>
            <a:pPr>
              <a:buFont typeface="Arial" charset="0"/>
              <a:buChar char="•"/>
            </a:pPr>
            <a:r>
              <a:rPr lang="es-MX" sz="1600" dirty="0">
                <a:latin typeface="Arial" pitchFamily="34" charset="0"/>
                <a:cs typeface="Arial" pitchFamily="34" charset="0"/>
              </a:rPr>
              <a:t> 136 hrs por ciclo escolar  de trabajo interdisciplinario.</a:t>
            </a:r>
          </a:p>
        </p:txBody>
      </p:sp>
    </p:spTree>
    <p:extLst>
      <p:ext uri="{BB962C8B-B14F-4D97-AF65-F5344CB8AC3E}">
        <p14:creationId xmlns:p14="http://schemas.microsoft.com/office/powerpoint/2010/main" val="2635649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01521" y="528034"/>
            <a:ext cx="10174309" cy="5743977"/>
          </a:xfrm>
          <a:prstGeom prst="rect">
            <a:avLst/>
          </a:prstGeom>
        </p:spPr>
      </p:pic>
    </p:spTree>
    <p:extLst>
      <p:ext uri="{BB962C8B-B14F-4D97-AF65-F5344CB8AC3E}">
        <p14:creationId xmlns:p14="http://schemas.microsoft.com/office/powerpoint/2010/main" val="3696180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4699" y="321972"/>
            <a:ext cx="11526591" cy="595741"/>
          </a:xfrm>
          <a:prstGeom prst="rect">
            <a:avLst/>
          </a:prstGeom>
          <a:noFill/>
        </p:spPr>
        <p:txBody>
          <a:bodyPr wrap="square" rtlCol="0">
            <a:spAutoFit/>
          </a:bodyPr>
          <a:lstStyle/>
          <a:p>
            <a:pPr>
              <a:lnSpc>
                <a:spcPct val="115000"/>
              </a:lnSpc>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V. Esquema del proceso de construcción del proyecto por disciplinas.</a:t>
            </a:r>
            <a:endParaRPr lang="es-MX" sz="12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ES"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dirty="0">
              <a:solidFill>
                <a:srgbClr val="000000"/>
              </a:solidFill>
              <a:latin typeface="Arial" panose="020B0604020202020204" pitchFamily="34" charset="0"/>
              <a:ea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716363282"/>
              </p:ext>
            </p:extLst>
          </p:nvPr>
        </p:nvGraphicFramePr>
        <p:xfrm>
          <a:off x="244699" y="643944"/>
          <a:ext cx="11629623" cy="6104844"/>
        </p:xfrm>
        <a:graphic>
          <a:graphicData uri="http://schemas.openxmlformats.org/drawingml/2006/table">
            <a:tbl>
              <a:tblPr/>
              <a:tblGrid>
                <a:gridCol w="3894074">
                  <a:extLst>
                    <a:ext uri="{9D8B030D-6E8A-4147-A177-3AD203B41FA5}">
                      <a16:colId xmlns:a16="http://schemas.microsoft.com/office/drawing/2014/main" val="2130605329"/>
                    </a:ext>
                  </a:extLst>
                </a:gridCol>
                <a:gridCol w="2430616">
                  <a:extLst>
                    <a:ext uri="{9D8B030D-6E8A-4147-A177-3AD203B41FA5}">
                      <a16:colId xmlns:a16="http://schemas.microsoft.com/office/drawing/2014/main" val="2712583560"/>
                    </a:ext>
                  </a:extLst>
                </a:gridCol>
                <a:gridCol w="2366138">
                  <a:extLst>
                    <a:ext uri="{9D8B030D-6E8A-4147-A177-3AD203B41FA5}">
                      <a16:colId xmlns:a16="http://schemas.microsoft.com/office/drawing/2014/main" val="3263528358"/>
                    </a:ext>
                  </a:extLst>
                </a:gridCol>
                <a:gridCol w="2938795">
                  <a:extLst>
                    <a:ext uri="{9D8B030D-6E8A-4147-A177-3AD203B41FA5}">
                      <a16:colId xmlns:a16="http://schemas.microsoft.com/office/drawing/2014/main" val="3140988041"/>
                    </a:ext>
                  </a:extLst>
                </a:gridCol>
              </a:tblGrid>
              <a:tr h="293030">
                <a:tc>
                  <a:txBody>
                    <a:bodyPr/>
                    <a:lstStyle/>
                    <a:p>
                      <a:pPr>
                        <a:lnSpc>
                          <a:spcPct val="115000"/>
                        </a:lnSpc>
                        <a:spcAft>
                          <a:spcPts val="0"/>
                        </a:spcAft>
                      </a:pPr>
                      <a:r>
                        <a:rPr lang="es-ES"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2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Disciplina 1.</a:t>
                      </a:r>
                      <a:endParaRPr lang="es-MX" sz="120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2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Disciplina 2.</a:t>
                      </a:r>
                      <a:endParaRPr lang="es-MX" sz="120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2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Disciplina 3.</a:t>
                      </a:r>
                      <a:endParaRPr lang="es-MX" sz="120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303550809"/>
                  </a:ext>
                </a:extLst>
              </a:tr>
              <a:tr h="999657">
                <a:tc>
                  <a:txBody>
                    <a:bodyPr/>
                    <a:lstStyle/>
                    <a:p>
                      <a:pPr marL="275590" indent="-180340">
                        <a:lnSpc>
                          <a:spcPct val="115000"/>
                        </a:lnSpc>
                        <a:spcAft>
                          <a:spcPts val="0"/>
                        </a:spcAft>
                      </a:pPr>
                      <a:r>
                        <a:rPr lang="es-ES" sz="12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1.  </a:t>
                      </a:r>
                      <a:r>
                        <a:rPr lang="es-ES" sz="1200" b="1">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Preguntar y cuestionar.</a:t>
                      </a:r>
                      <a:endParaRPr lang="es-MX" sz="12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20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Preguntas para dirigir  la Investigación Interdisciplinaria.</a:t>
                      </a:r>
                      <a:endParaRPr lang="es-MX" sz="120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Qué, cómo, cuándo, dónde y por qué</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22141095"/>
                  </a:ext>
                </a:extLst>
              </a:tr>
              <a:tr h="1176314">
                <a:tc>
                  <a:txBody>
                    <a:bodyPr/>
                    <a:lstStyle/>
                    <a:p>
                      <a:pPr marL="275590" indent="-180340">
                        <a:lnSpc>
                          <a:spcPct val="115000"/>
                        </a:lnSpc>
                        <a:spcAft>
                          <a:spcPts val="0"/>
                        </a:spcAft>
                      </a:pPr>
                      <a:r>
                        <a:rPr lang="es-ES" sz="12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2. Despertar el interés </a:t>
                      </a:r>
                      <a:r>
                        <a:rPr lang="es-ES" sz="1200" b="1">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(detonar).</a:t>
                      </a:r>
                      <a:endParaRPr lang="es-MX" sz="1200">
                        <a:solidFill>
                          <a:srgbClr val="000000"/>
                        </a:solidFill>
                        <a:effectLst/>
                        <a:latin typeface="Arial" panose="020B0604020202020204" pitchFamily="34" charset="0"/>
                        <a:ea typeface="Arial" panose="020B0604020202020204" pitchFamily="34" charset="0"/>
                      </a:endParaRPr>
                    </a:p>
                    <a:p>
                      <a:pPr marL="270510" indent="-180340">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20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Estrategias para involucrar a los estudiantes con la problemática planteada, en el salón de clase</a:t>
                      </a:r>
                      <a:endParaRPr lang="es-MX" sz="12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2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2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gridSpan="3">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Plantear temas de interés juvenil a través de libros o revistas ilustradas así como audiolibros, películas y videos.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96267173"/>
                  </a:ext>
                </a:extLst>
              </a:tr>
              <a:tr h="1529627">
                <a:tc>
                  <a:txBody>
                    <a:bodyPr/>
                    <a:lstStyle/>
                    <a:p>
                      <a:pPr marL="275590" indent="-180340">
                        <a:lnSpc>
                          <a:spcPct val="115000"/>
                        </a:lnSpc>
                        <a:spcAft>
                          <a:spcPts val="0"/>
                        </a:spcAft>
                      </a:pPr>
                      <a:r>
                        <a:rPr lang="es-ES" sz="12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3. Recopilar información a través de la investigación.</a:t>
                      </a:r>
                      <a:endParaRPr lang="es-MX" sz="1200">
                        <a:solidFill>
                          <a:srgbClr val="000000"/>
                        </a:solidFill>
                        <a:effectLst/>
                        <a:latin typeface="Arial" panose="020B0604020202020204" pitchFamily="34" charset="0"/>
                        <a:ea typeface="Arial" panose="020B0604020202020204" pitchFamily="34" charset="0"/>
                      </a:endParaRPr>
                    </a:p>
                    <a:p>
                      <a:pPr marL="270510" indent="-175260">
                        <a:lnSpc>
                          <a:spcPct val="115000"/>
                        </a:lnSpc>
                        <a:spcAft>
                          <a:spcPts val="0"/>
                        </a:spcAft>
                      </a:pPr>
                      <a:r>
                        <a:rPr lang="es-ES" sz="12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Propuestas a investigar y sus fuentes. </a:t>
                      </a:r>
                      <a:endParaRPr lang="es-MX" sz="120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Uso de las </a:t>
                      </a:r>
                      <a:r>
                        <a:rPr lang="es-ES" sz="1200" dirty="0" err="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TICs</a:t>
                      </a: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fuentes bibliográficas, entrevistas, captura de audio y video.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Uso de las TICs, fuentes bibliográficas, entrevistas, captura de audio y video.</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Uso de las TICs, fuentes bibliográficas, entrevistas, captura de audio y video.</a:t>
                      </a:r>
                      <a:endParaRPr lang="es-MX" sz="120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597591521"/>
                  </a:ext>
                </a:extLst>
              </a:tr>
              <a:tr h="1529627">
                <a:tc>
                  <a:txBody>
                    <a:bodyPr/>
                    <a:lstStyle/>
                    <a:p>
                      <a:pPr marL="275590" indent="-180340">
                        <a:lnSpc>
                          <a:spcPct val="115000"/>
                        </a:lnSpc>
                        <a:spcAft>
                          <a:spcPts val="0"/>
                        </a:spcAft>
                      </a:pPr>
                      <a:r>
                        <a:rPr lang="es-ES" sz="12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4. Organizar la información.</a:t>
                      </a:r>
                      <a:endParaRPr lang="es-MX" sz="12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2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ES" sz="12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Implica:</a:t>
                      </a:r>
                      <a:endParaRPr lang="es-MX" sz="12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2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clasificación de datos obtenidos,</a:t>
                      </a:r>
                      <a:endParaRPr lang="es-MX" sz="12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2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análisis de los datos obtenidos,            registro de la información.</a:t>
                      </a:r>
                      <a:endParaRPr lang="es-MX" sz="12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2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conclusiones por disciplina,</a:t>
                      </a:r>
                      <a:endParaRPr lang="es-MX" sz="12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2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conclusiones conjuntas.</a:t>
                      </a:r>
                      <a:endParaRPr lang="es-MX" sz="1200">
                        <a:solidFill>
                          <a:srgbClr val="000000"/>
                        </a:solidFill>
                        <a:effectLst/>
                        <a:latin typeface="Arial" panose="020B0604020202020204" pitchFamily="34" charset="0"/>
                        <a:ea typeface="Arial" panose="020B0604020202020204" pitchFamily="34" charset="0"/>
                      </a:endParaRPr>
                    </a:p>
                    <a:p>
                      <a:pPr marL="275590" indent="-180340">
                        <a:lnSpc>
                          <a:spcPct val="115000"/>
                        </a:lnSpc>
                        <a:spcAft>
                          <a:spcPts val="0"/>
                        </a:spcAft>
                      </a:pPr>
                      <a:r>
                        <a:rPr lang="es-ES" sz="120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Elaboración de diarios tanto de clase como de trabajo.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Registro de avance de lectura.</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Bitácoras</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Elaboración de diarios tanto de clase como de trabajo.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Registro de avance de lectura.</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Bitácoras</a:t>
                      </a:r>
                      <a:endParaRPr lang="es-MX" sz="1200" dirty="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Elaboración de diarios tanto de clase como de trabajo.</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Registro de avance de lectura.</a:t>
                      </a:r>
                      <a:endParaRPr lang="es-MX" sz="12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s-ES" sz="12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Bitácoras</a:t>
                      </a:r>
                      <a:endParaRPr lang="es-MX" sz="1200" dirty="0">
                        <a:solidFill>
                          <a:srgbClr val="000000"/>
                        </a:solidFill>
                        <a:effectLst/>
                        <a:latin typeface="Arial" panose="020B0604020202020204" pitchFamily="34" charset="0"/>
                        <a:ea typeface="Arial" panose="020B0604020202020204" pitchFamily="34" charset="0"/>
                      </a:endParaRPr>
                    </a:p>
                  </a:txBody>
                  <a:tcPr marL="34113" marR="42642" marT="42642" marB="4264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186062129"/>
                  </a:ext>
                </a:extLst>
              </a:tr>
            </a:tbl>
          </a:graphicData>
        </a:graphic>
      </p:graphicFrame>
    </p:spTree>
    <p:extLst>
      <p:ext uri="{BB962C8B-B14F-4D97-AF65-F5344CB8AC3E}">
        <p14:creationId xmlns:p14="http://schemas.microsoft.com/office/powerpoint/2010/main" val="10859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47020"/>
            <a:ext cx="10058400" cy="1090461"/>
          </a:xfrm>
        </p:spPr>
        <p:txBody>
          <a:bodyPr/>
          <a:lstStyle/>
          <a:p>
            <a:pPr algn="ctr"/>
            <a:r>
              <a:rPr lang="es-MX" dirty="0"/>
              <a:t>Fotografías de la sesión</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3043" y="1940595"/>
            <a:ext cx="3476660" cy="2193524"/>
          </a:xfrm>
        </p:spPr>
      </p:pic>
      <p:pic>
        <p:nvPicPr>
          <p:cNvPr id="2050" name="Picture 2" descr="https://scontent.fmex7-1.fna.fbcdn.net/v/t34.0-12/19265097_1929198093837610_963913066_n.jpg?oh=93ea4ed0907e9b6a26f65eb3485b881f&amp;oe=5A9B80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738" y="1940595"/>
            <a:ext cx="3823997" cy="21420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fmex7-1.fna.fbcdn.net/v/t34.0-12/28537024_1929200520504034_1941035871_n.jpg?oh=cd8be80549b4e39042943a594edd39a1&amp;oe=5A9C57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149" y="4468969"/>
            <a:ext cx="3259384" cy="214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383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9244" y="128963"/>
            <a:ext cx="11526592" cy="2074414"/>
          </a:xfrm>
          <a:prstGeom prst="rect">
            <a:avLst/>
          </a:prstGeom>
        </p:spPr>
        <p:txBody>
          <a:bodyPr wrap="square">
            <a:spAutoFit/>
          </a:bodyPr>
          <a:lstStyle/>
          <a:p>
            <a:pPr marL="457200" algn="ctr">
              <a:lnSpc>
                <a:spcPct val="115000"/>
              </a:lnSpc>
              <a:spcAft>
                <a:spcPts val="0"/>
              </a:spcAft>
            </a:pPr>
            <a:r>
              <a:rPr lang="es-ES" sz="1200" b="1" dirty="0">
                <a:solidFill>
                  <a:srgbClr val="CC4125"/>
                </a:solidFill>
                <a:latin typeface="Garamond" panose="02020404030301010803" pitchFamily="18" charset="0"/>
                <a:ea typeface="Century Gothic" panose="020B0502020202020204" pitchFamily="34" charset="0"/>
                <a:cs typeface="Century Gothic" panose="020B0502020202020204" pitchFamily="34" charset="0"/>
              </a:rPr>
              <a:t>Estructura Inicial de Planeación</a:t>
            </a:r>
            <a:endParaRPr lang="es-MX" sz="1200" dirty="0">
              <a:solidFill>
                <a:srgbClr val="000000"/>
              </a:solidFill>
              <a:latin typeface="Garamond" panose="02020404030301010803" pitchFamily="18" charset="0"/>
              <a:ea typeface="Arial" panose="020B0604020202020204" pitchFamily="34" charset="0"/>
            </a:endParaRPr>
          </a:p>
          <a:p>
            <a:pPr marL="457200" algn="ctr">
              <a:lnSpc>
                <a:spcPct val="115000"/>
              </a:lnSpc>
              <a:spcAft>
                <a:spcPts val="0"/>
              </a:spcAft>
            </a:pPr>
            <a:r>
              <a:rPr lang="es-ES" sz="12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Elaboración del Proyecto </a:t>
            </a:r>
            <a:r>
              <a:rPr lang="es-ES" sz="1200" b="1" dirty="0">
                <a:solidFill>
                  <a:srgbClr val="FF0000"/>
                </a:solidFill>
                <a:latin typeface="Garamond" panose="02020404030301010803" pitchFamily="18" charset="0"/>
                <a:ea typeface="Century Gothic" panose="020B0502020202020204" pitchFamily="34" charset="0"/>
                <a:cs typeface="Century Gothic" panose="020B0502020202020204" pitchFamily="34" charset="0"/>
              </a:rPr>
              <a:t> (Producto 8)</a:t>
            </a:r>
            <a:endParaRPr lang="es-MX" sz="1200" dirty="0">
              <a:solidFill>
                <a:srgbClr val="000000"/>
              </a:solidFill>
              <a:latin typeface="Garamond" panose="02020404030301010803" pitchFamily="18" charset="0"/>
              <a:ea typeface="Arial" panose="020B0604020202020204" pitchFamily="34" charset="0"/>
            </a:endParaRPr>
          </a:p>
          <a:p>
            <a:pPr marR="114300">
              <a:lnSpc>
                <a:spcPct val="200000"/>
              </a:lnSpc>
              <a:spcBef>
                <a:spcPts val="370"/>
              </a:spcBef>
              <a:spcAft>
                <a:spcPts val="0"/>
              </a:spcAft>
            </a:pPr>
            <a:r>
              <a:rPr lang="es-ES" sz="12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Nombre del proyecto. </a:t>
            </a:r>
            <a:r>
              <a:rPr lang="es-ES" sz="1200" b="1" u="sng"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Fomento a la lectura de  los estudiantes de 4to año de la Preparatoria Ateniense.</a:t>
            </a:r>
            <a:endParaRPr lang="es-MX" sz="1200" dirty="0">
              <a:solidFill>
                <a:srgbClr val="000000"/>
              </a:solidFill>
              <a:latin typeface="Garamond" panose="02020404030301010803" pitchFamily="18" charset="0"/>
              <a:ea typeface="Arial" panose="020B0604020202020204" pitchFamily="34" charset="0"/>
            </a:endParaRPr>
          </a:p>
          <a:p>
            <a:pPr marR="114300" algn="just">
              <a:lnSpc>
                <a:spcPct val="115000"/>
              </a:lnSpc>
              <a:spcBef>
                <a:spcPts val="370"/>
              </a:spcBef>
              <a:spcAft>
                <a:spcPts val="0"/>
              </a:spcAft>
            </a:pPr>
            <a:r>
              <a:rPr lang="es-ES" sz="12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Nombre de los profesores participantes y asignatura: </a:t>
            </a:r>
            <a:r>
              <a:rPr lang="es-MX" sz="1200" b="1" dirty="0">
                <a:solidFill>
                  <a:prstClr val="black"/>
                </a:solidFill>
                <a:latin typeface="Garamond" panose="02020404030301010803" pitchFamily="18" charset="0"/>
                <a:cs typeface="Arial" pitchFamily="34" charset="0"/>
              </a:rPr>
              <a:t>Johana Vázquez Bautista (Lengua Española, </a:t>
            </a:r>
            <a:r>
              <a:rPr lang="es-MX" sz="1200" b="1" dirty="0" smtClean="0">
                <a:solidFill>
                  <a:prstClr val="black"/>
                </a:solidFill>
                <a:latin typeface="Garamond" panose="02020404030301010803" pitchFamily="18" charset="0"/>
                <a:cs typeface="Arial" pitchFamily="34" charset="0"/>
              </a:rPr>
              <a:t>Ana </a:t>
            </a:r>
            <a:r>
              <a:rPr lang="es-MX" sz="1200" b="1" dirty="0">
                <a:solidFill>
                  <a:prstClr val="black"/>
                </a:solidFill>
                <a:latin typeface="Garamond" panose="02020404030301010803" pitchFamily="18" charset="0"/>
                <a:cs typeface="Arial" pitchFamily="34" charset="0"/>
              </a:rPr>
              <a:t>Luisa Castañeda Meza (Orientación Educativa), </a:t>
            </a:r>
            <a:r>
              <a:rPr lang="es-MX" sz="1200" b="1" dirty="0" smtClean="0">
                <a:solidFill>
                  <a:prstClr val="black"/>
                </a:solidFill>
                <a:latin typeface="Garamond" panose="02020404030301010803" pitchFamily="18" charset="0"/>
                <a:cs typeface="Arial" pitchFamily="34" charset="0"/>
              </a:rPr>
              <a:t>David </a:t>
            </a:r>
            <a:r>
              <a:rPr lang="es-MX" sz="1200" b="1" dirty="0">
                <a:solidFill>
                  <a:prstClr val="black"/>
                </a:solidFill>
                <a:latin typeface="Garamond" panose="02020404030301010803" pitchFamily="18" charset="0"/>
                <a:cs typeface="Arial" pitchFamily="34" charset="0"/>
              </a:rPr>
              <a:t>Flores Rosas (Educación Estética y Artística IV), Guadalupe Anaya Aguilar (Informática), José Cruz Del Carmen Soto Morán (Educación Física IV), </a:t>
            </a:r>
            <a:r>
              <a:rPr lang="es-MX" sz="1200" b="1" dirty="0" smtClean="0">
                <a:solidFill>
                  <a:prstClr val="black"/>
                </a:solidFill>
                <a:latin typeface="Garamond" panose="02020404030301010803" pitchFamily="18" charset="0"/>
                <a:cs typeface="Arial" pitchFamily="34" charset="0"/>
              </a:rPr>
              <a:t>Luis </a:t>
            </a:r>
            <a:r>
              <a:rPr lang="es-MX" sz="1200" b="1" dirty="0">
                <a:solidFill>
                  <a:prstClr val="black"/>
                </a:solidFill>
                <a:latin typeface="Garamond" panose="02020404030301010803" pitchFamily="18" charset="0"/>
                <a:cs typeface="Arial" pitchFamily="34" charset="0"/>
              </a:rPr>
              <a:t>Antonio Ibarra Carrillo (Geografía), </a:t>
            </a:r>
            <a:r>
              <a:rPr lang="es-MX" sz="1200" b="1" dirty="0" smtClean="0">
                <a:solidFill>
                  <a:prstClr val="black"/>
                </a:solidFill>
                <a:latin typeface="Garamond" panose="02020404030301010803" pitchFamily="18" charset="0"/>
                <a:cs typeface="Arial" pitchFamily="34" charset="0"/>
              </a:rPr>
              <a:t>Javier </a:t>
            </a:r>
            <a:r>
              <a:rPr lang="es-MX" sz="1200" b="1" dirty="0">
                <a:solidFill>
                  <a:prstClr val="black"/>
                </a:solidFill>
                <a:latin typeface="Garamond" panose="02020404030301010803" pitchFamily="18" charset="0"/>
                <a:cs typeface="Arial" pitchFamily="34" charset="0"/>
              </a:rPr>
              <a:t>Castro Santana (Física III).</a:t>
            </a:r>
            <a:endPar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endParaRPr>
          </a:p>
          <a:p>
            <a:pPr marR="114300">
              <a:lnSpc>
                <a:spcPct val="115000"/>
              </a:lnSpc>
              <a:spcBef>
                <a:spcPts val="370"/>
              </a:spcBef>
              <a:spcAft>
                <a:spcPts val="0"/>
              </a:spcAft>
            </a:pPr>
            <a:r>
              <a:rPr lang="es-ES" sz="1200"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2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Contexto. </a:t>
            </a:r>
            <a:r>
              <a:rPr lang="es-ES" sz="1200"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Justifica las circunstancias o elementos de la realidad en los que se da el problema</a:t>
            </a:r>
            <a:r>
              <a:rPr lang="es-ES" sz="1200" dirty="0">
                <a:solidFill>
                  <a:srgbClr val="000000"/>
                </a:solidFill>
                <a:latin typeface="Garamond" panose="02020404030301010803" pitchFamily="18" charset="0"/>
                <a:ea typeface="Century Gothic" panose="020B0502020202020204" pitchFamily="34" charset="0"/>
                <a:cs typeface="Century Gothic" panose="020B0502020202020204" pitchFamily="34" charset="0"/>
              </a:rPr>
              <a:t>.</a:t>
            </a:r>
            <a:r>
              <a:rPr lang="es-ES" sz="1200" b="1" dirty="0">
                <a:solidFill>
                  <a:srgbClr val="FF0000"/>
                </a:solidFill>
                <a:latin typeface="Garamond" panose="02020404030301010803" pitchFamily="18" charset="0"/>
                <a:ea typeface="Century Gothic" panose="020B0502020202020204" pitchFamily="34" charset="0"/>
                <a:cs typeface="Century Gothic" panose="020B0502020202020204" pitchFamily="34" charset="0"/>
              </a:rPr>
              <a:t> </a:t>
            </a:r>
            <a:endParaRPr lang="es-MX" sz="1200" dirty="0">
              <a:solidFill>
                <a:srgbClr val="000000"/>
              </a:solidFill>
              <a:latin typeface="Garamond" panose="02020404030301010803" pitchFamily="18" charset="0"/>
              <a:ea typeface="Arial" panose="020B0604020202020204" pitchFamily="34" charset="0"/>
            </a:endParaRPr>
          </a:p>
          <a:p>
            <a:r>
              <a:rPr lang="es-ES" sz="12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      Introducción y/o justificación del proyecto.</a:t>
            </a:r>
            <a:endParaRPr lang="es-MX" sz="1200" dirty="0">
              <a:latin typeface="Garamond" panose="02020404030301010803"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20401360"/>
              </p:ext>
            </p:extLst>
          </p:nvPr>
        </p:nvGraphicFramePr>
        <p:xfrm>
          <a:off x="446466" y="2507232"/>
          <a:ext cx="11526591" cy="617728"/>
        </p:xfrm>
        <a:graphic>
          <a:graphicData uri="http://schemas.openxmlformats.org/drawingml/2006/table">
            <a:tbl>
              <a:tblPr/>
              <a:tblGrid>
                <a:gridCol w="11526591">
                  <a:extLst>
                    <a:ext uri="{9D8B030D-6E8A-4147-A177-3AD203B41FA5}">
                      <a16:colId xmlns:a16="http://schemas.microsoft.com/office/drawing/2014/main" val="2740803894"/>
                    </a:ext>
                  </a:extLst>
                </a:gridCol>
              </a:tblGrid>
              <a:tr h="563397">
                <a:tc>
                  <a:txBody>
                    <a:bodyPr/>
                    <a:lstStyle/>
                    <a:p>
                      <a:pPr marR="114300">
                        <a:lnSpc>
                          <a:spcPct val="115000"/>
                        </a:lnSpc>
                        <a:spcBef>
                          <a:spcPts val="370"/>
                        </a:spcBef>
                        <a:spcAft>
                          <a:spcPts val="0"/>
                        </a:spcAft>
                      </a:pPr>
                      <a:r>
                        <a:rPr lang="es-ES" sz="1400"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Nos hemos percatado que se ha perdido el hábito de la lectura, lo que repercute en su desempeño académico al dificultar la comprensión de los temas vistos en clase.</a:t>
                      </a:r>
                      <a:endParaRPr lang="es-MX" sz="1400" dirty="0">
                        <a:solidFill>
                          <a:schemeClr val="tx1"/>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560453002"/>
                  </a:ext>
                </a:extLst>
              </a:tr>
            </a:tbl>
          </a:graphicData>
        </a:graphic>
      </p:graphicFrame>
      <p:sp>
        <p:nvSpPr>
          <p:cNvPr id="5" name="Rectángulo 4"/>
          <p:cNvSpPr/>
          <p:nvPr/>
        </p:nvSpPr>
        <p:spPr>
          <a:xfrm>
            <a:off x="446466" y="3361386"/>
            <a:ext cx="11526591" cy="328551"/>
          </a:xfrm>
          <a:prstGeom prst="rect">
            <a:avLst/>
          </a:prstGeom>
        </p:spPr>
        <p:txBody>
          <a:bodyPr wrap="square">
            <a:spAutoFit/>
          </a:bodyPr>
          <a:lstStyle/>
          <a:p>
            <a:pPr>
              <a:lnSpc>
                <a:spcPct val="115000"/>
              </a:lnSpc>
              <a:spcAft>
                <a:spcPts val="0"/>
              </a:spcAft>
            </a:pPr>
            <a:r>
              <a:rPr lang="es-ES" sz="1400" b="1" dirty="0">
                <a:latin typeface="Garamond" panose="02020404030301010803" pitchFamily="18" charset="0"/>
                <a:ea typeface="Century Gothic" panose="020B0502020202020204" pitchFamily="34" charset="0"/>
                <a:cs typeface="Century Gothic" panose="020B0502020202020204" pitchFamily="34" charset="0"/>
              </a:rPr>
              <a:t>II. Intención. </a:t>
            </a:r>
            <a:r>
              <a:rPr lang="es-ES" sz="1400" dirty="0">
                <a:latin typeface="Garamond" panose="02020404030301010803" pitchFamily="18" charset="0"/>
                <a:ea typeface="Century Gothic" panose="020B0502020202020204" pitchFamily="34" charset="0"/>
                <a:cs typeface="Century Gothic" panose="020B0502020202020204" pitchFamily="34" charset="0"/>
              </a:rPr>
              <a:t> </a:t>
            </a:r>
            <a:r>
              <a:rPr lang="es-ES" sz="1400" b="1" dirty="0">
                <a:latin typeface="Garamond" panose="02020404030301010803" pitchFamily="18" charset="0"/>
                <a:ea typeface="Century Gothic" panose="020B0502020202020204" pitchFamily="34" charset="0"/>
                <a:cs typeface="Century Gothic" panose="020B0502020202020204" pitchFamily="34" charset="0"/>
              </a:rPr>
              <a:t>Sólo una de las propuestas da nombre al proyecto. </a:t>
            </a:r>
            <a:r>
              <a:rPr lang="es-ES" sz="1400" dirty="0">
                <a:latin typeface="Garamond" panose="02020404030301010803" pitchFamily="18" charset="0"/>
                <a:ea typeface="Century Gothic" panose="020B0502020202020204" pitchFamily="34" charset="0"/>
                <a:cs typeface="Century Gothic" panose="020B0502020202020204" pitchFamily="34" charset="0"/>
              </a:rPr>
              <a:t>Redactar como pregunta o premisa problematizadora</a:t>
            </a:r>
            <a:r>
              <a:rPr lang="es-ES" sz="1400"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250589399"/>
              </p:ext>
            </p:extLst>
          </p:nvPr>
        </p:nvGraphicFramePr>
        <p:xfrm>
          <a:off x="399244" y="3819824"/>
          <a:ext cx="11526592" cy="2884504"/>
        </p:xfrm>
        <a:graphic>
          <a:graphicData uri="http://schemas.openxmlformats.org/drawingml/2006/table">
            <a:tbl>
              <a:tblPr/>
              <a:tblGrid>
                <a:gridCol w="2734495">
                  <a:extLst>
                    <a:ext uri="{9D8B030D-6E8A-4147-A177-3AD203B41FA5}">
                      <a16:colId xmlns:a16="http://schemas.microsoft.com/office/drawing/2014/main" val="951753318"/>
                    </a:ext>
                  </a:extLst>
                </a:gridCol>
                <a:gridCol w="2735338">
                  <a:extLst>
                    <a:ext uri="{9D8B030D-6E8A-4147-A177-3AD203B41FA5}">
                      <a16:colId xmlns:a16="http://schemas.microsoft.com/office/drawing/2014/main" val="1906092870"/>
                    </a:ext>
                  </a:extLst>
                </a:gridCol>
                <a:gridCol w="2733657">
                  <a:extLst>
                    <a:ext uri="{9D8B030D-6E8A-4147-A177-3AD203B41FA5}">
                      <a16:colId xmlns:a16="http://schemas.microsoft.com/office/drawing/2014/main" val="3926858689"/>
                    </a:ext>
                  </a:extLst>
                </a:gridCol>
                <a:gridCol w="3323102">
                  <a:extLst>
                    <a:ext uri="{9D8B030D-6E8A-4147-A177-3AD203B41FA5}">
                      <a16:colId xmlns:a16="http://schemas.microsoft.com/office/drawing/2014/main" val="882370571"/>
                    </a:ext>
                  </a:extLst>
                </a:gridCol>
              </a:tblGrid>
              <a:tr h="883661">
                <a:tc>
                  <a:txBody>
                    <a:bodyPr/>
                    <a:lstStyle/>
                    <a:p>
                      <a:pPr algn="ctr">
                        <a:lnSpc>
                          <a:spcPct val="115000"/>
                        </a:lnSpc>
                        <a:spcAft>
                          <a:spcPts val="0"/>
                        </a:spcAft>
                      </a:pPr>
                      <a:r>
                        <a:rPr lang="es-ES" sz="12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Dar explicación</a:t>
                      </a:r>
                      <a:endParaRPr lang="es-MX" sz="1200" dirty="0">
                        <a:solidFill>
                          <a:srgbClr val="000000"/>
                        </a:solidFill>
                        <a:effectLst/>
                        <a:latin typeface="Garamond" panose="02020404030301010803" pitchFamily="18" charset="0"/>
                        <a:ea typeface="Arial" panose="020B0604020202020204" pitchFamily="34" charset="0"/>
                      </a:endParaRPr>
                    </a:p>
                    <a:p>
                      <a:pPr algn="ctr">
                        <a:lnSpc>
                          <a:spcPct val="115000"/>
                        </a:lnSpc>
                        <a:spcAft>
                          <a:spcPts val="0"/>
                        </a:spcAft>
                      </a:pPr>
                      <a:r>
                        <a:rPr lang="es-ES" sz="12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¿Por qué algo es cómo es?</a:t>
                      </a:r>
                      <a:endParaRPr lang="es-MX" sz="1200" dirty="0">
                        <a:solidFill>
                          <a:srgbClr val="000000"/>
                        </a:solidFill>
                        <a:effectLst/>
                        <a:latin typeface="Garamond" panose="02020404030301010803" pitchFamily="18" charset="0"/>
                        <a:ea typeface="Arial" panose="020B0604020202020204" pitchFamily="34" charset="0"/>
                      </a:endParaRPr>
                    </a:p>
                    <a:p>
                      <a:pPr algn="ctr">
                        <a:lnSpc>
                          <a:spcPct val="115000"/>
                        </a:lnSpc>
                        <a:spcAft>
                          <a:spcPts val="0"/>
                        </a:spcAft>
                      </a:pPr>
                      <a:r>
                        <a:rPr lang="es-ES" sz="12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Determinar las razones que generan el problema o la situación.</a:t>
                      </a:r>
                      <a:endParaRPr lang="es-MX" sz="12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Resolver un problema</a:t>
                      </a:r>
                      <a:endParaRPr lang="es-MX" sz="1200" dirty="0">
                        <a:solidFill>
                          <a:srgbClr val="000000"/>
                        </a:solidFill>
                        <a:effectLst/>
                        <a:latin typeface="Garamond" panose="02020404030301010803" pitchFamily="18" charset="0"/>
                        <a:ea typeface="Arial" panose="020B0604020202020204" pitchFamily="34" charset="0"/>
                      </a:endParaRPr>
                    </a:p>
                    <a:p>
                      <a:pPr algn="ctr">
                        <a:lnSpc>
                          <a:spcPct val="115000"/>
                        </a:lnSpc>
                        <a:spcAft>
                          <a:spcPts val="0"/>
                        </a:spcAft>
                      </a:pPr>
                      <a:r>
                        <a:rPr lang="es-ES" sz="12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Explicar de manera detallada cómo se puede abordar y/o solucionar el problema.</a:t>
                      </a:r>
                      <a:endParaRPr lang="es-MX" sz="1200" dirty="0">
                        <a:solidFill>
                          <a:srgbClr val="000000"/>
                        </a:solidFill>
                        <a:effectLst/>
                        <a:latin typeface="Garamond" panose="02020404030301010803" pitchFamily="18" charset="0"/>
                        <a:ea typeface="Arial" panose="020B0604020202020204" pitchFamily="34" charset="0"/>
                      </a:endParaRPr>
                    </a:p>
                    <a:p>
                      <a:pPr algn="ctr">
                        <a:lnSpc>
                          <a:spcPct val="115000"/>
                        </a:lnSpc>
                        <a:spcAft>
                          <a:spcPts val="0"/>
                        </a:spcAft>
                      </a:pPr>
                      <a:r>
                        <a:rPr lang="es-ES" sz="12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2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200" b="1">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Hacer más eficiente o mejorar algo</a:t>
                      </a:r>
                      <a:endParaRPr lang="es-MX" sz="1200">
                        <a:solidFill>
                          <a:srgbClr val="000000"/>
                        </a:solidFill>
                        <a:effectLst/>
                        <a:latin typeface="Garamond" panose="02020404030301010803" pitchFamily="18" charset="0"/>
                        <a:ea typeface="Arial" panose="020B0604020202020204" pitchFamily="34" charset="0"/>
                      </a:endParaRPr>
                    </a:p>
                    <a:p>
                      <a:pPr algn="ctr">
                        <a:lnSpc>
                          <a:spcPct val="115000"/>
                        </a:lnSpc>
                        <a:spcAft>
                          <a:spcPts val="0"/>
                        </a:spcAft>
                      </a:pPr>
                      <a:r>
                        <a:rPr lang="es-ES" sz="120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¿De qué manera se pueden optimizar los procesos para alcanzar el objetivo propuesto?</a:t>
                      </a:r>
                      <a:endParaRPr lang="es-MX" sz="120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2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Inventar, innovar, diseñar o crear algo nuevo</a:t>
                      </a:r>
                      <a:endParaRPr lang="es-MX" sz="1200" dirty="0">
                        <a:solidFill>
                          <a:srgbClr val="000000"/>
                        </a:solidFill>
                        <a:effectLst/>
                        <a:latin typeface="Garamond" panose="02020404030301010803" pitchFamily="18" charset="0"/>
                        <a:ea typeface="Arial" panose="020B0604020202020204" pitchFamily="34" charset="0"/>
                      </a:endParaRPr>
                    </a:p>
                    <a:p>
                      <a:pPr algn="ctr">
                        <a:lnSpc>
                          <a:spcPct val="115000"/>
                        </a:lnSpc>
                        <a:spcAft>
                          <a:spcPts val="0"/>
                        </a:spcAft>
                      </a:pPr>
                      <a:r>
                        <a:rPr lang="es-ES" sz="12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¿Cómo podría ser diferente?</a:t>
                      </a:r>
                      <a:endParaRPr lang="es-MX" sz="1200" dirty="0">
                        <a:solidFill>
                          <a:srgbClr val="000000"/>
                        </a:solidFill>
                        <a:effectLst/>
                        <a:latin typeface="Garamond" panose="02020404030301010803" pitchFamily="18" charset="0"/>
                        <a:ea typeface="Arial" panose="020B0604020202020204" pitchFamily="34" charset="0"/>
                      </a:endParaRPr>
                    </a:p>
                    <a:p>
                      <a:pPr algn="ctr">
                        <a:lnSpc>
                          <a:spcPct val="115000"/>
                        </a:lnSpc>
                        <a:spcAft>
                          <a:spcPts val="0"/>
                        </a:spcAft>
                      </a:pPr>
                      <a:r>
                        <a:rPr lang="es-ES" sz="12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¿Qué nuevo producto o propuesta puedo hacer?</a:t>
                      </a:r>
                      <a:endParaRPr lang="es-MX" sz="12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2041731441"/>
                  </a:ext>
                </a:extLst>
              </a:tr>
              <a:tr h="1916256">
                <a:tc>
                  <a:txBody>
                    <a:bodyPr/>
                    <a:lstStyle/>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Los alumnos tienen falta de interés en la lectura debido a no contar con hábitos desde casa y el exceso de bombardeo de tecnología como redes sociales principalmente que distraen al alumno.</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Estimulando la práctica lectora en temas que sean del interés personal. También se pueden organizar obras de teatro con temas de actualidad como la sexualidad, las adicciones, el narcotráfico, propuestas electorales,</a:t>
                      </a:r>
                      <a:r>
                        <a:rPr lang="es-ES" sz="1400" baseline="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etc.</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Aprovechar la nueva corriente de producción literaria para jóvenes que está en boga, incluso la literatura de superación personal.</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Seleccionar lecturas cortas relacionadas con su tema de interés. Talleres de lectura donde los mismos alumnos sean los que selecciones los temas.</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Debates con temas de interés.</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Concursos de lecturas de comprensión.</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1162241125"/>
                  </a:ext>
                </a:extLst>
              </a:tr>
            </a:tbl>
          </a:graphicData>
        </a:graphic>
      </p:graphicFrame>
    </p:spTree>
    <p:extLst>
      <p:ext uri="{BB962C8B-B14F-4D97-AF65-F5344CB8AC3E}">
        <p14:creationId xmlns:p14="http://schemas.microsoft.com/office/powerpoint/2010/main" val="1433861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5001" y="212565"/>
            <a:ext cx="11526591" cy="340093"/>
          </a:xfrm>
          <a:prstGeom prst="rect">
            <a:avLst/>
          </a:prstGeom>
          <a:noFill/>
        </p:spPr>
        <p:txBody>
          <a:bodyPr wrap="square" rtlCol="0">
            <a:spAutoFit/>
          </a:bodyPr>
          <a:lstStyle/>
          <a:p>
            <a:pPr>
              <a:lnSpc>
                <a:spcPct val="115000"/>
              </a:lnSpc>
              <a:spcAft>
                <a:spcPts val="0"/>
              </a:spcAft>
            </a:pPr>
            <a:r>
              <a:rPr lang="es-ES" sz="14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III. Objetivo general del proyecto. </a:t>
            </a:r>
            <a:r>
              <a:rPr lang="es-ES" sz="1400"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Tomar en cuenta todas las asignaturas  involucradas.</a:t>
            </a:r>
            <a:endParaRPr lang="es-MX" sz="1400" dirty="0">
              <a:solidFill>
                <a:srgbClr val="000000"/>
              </a:solidFill>
              <a:latin typeface="Garamond" panose="02020404030301010803" pitchFamily="18" charset="0"/>
              <a:ea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412086791"/>
              </p:ext>
            </p:extLst>
          </p:nvPr>
        </p:nvGraphicFramePr>
        <p:xfrm>
          <a:off x="425002" y="703196"/>
          <a:ext cx="11526591" cy="863092"/>
        </p:xfrm>
        <a:graphic>
          <a:graphicData uri="http://schemas.openxmlformats.org/drawingml/2006/table">
            <a:tbl>
              <a:tblPr/>
              <a:tblGrid>
                <a:gridCol w="11526591">
                  <a:extLst>
                    <a:ext uri="{9D8B030D-6E8A-4147-A177-3AD203B41FA5}">
                      <a16:colId xmlns:a16="http://schemas.microsoft.com/office/drawing/2014/main" val="2928590838"/>
                    </a:ext>
                  </a:extLst>
                </a:gridCol>
              </a:tblGrid>
              <a:tr h="647700">
                <a:tc>
                  <a:txBody>
                    <a:bodyPr/>
                    <a:lstStyle/>
                    <a:p>
                      <a:pPr marR="114300" algn="just">
                        <a:lnSpc>
                          <a:spcPct val="115000"/>
                        </a:lnSpc>
                        <a:spcBef>
                          <a:spcPts val="370"/>
                        </a:spcBef>
                        <a:spcAft>
                          <a:spcPts val="0"/>
                        </a:spcAft>
                      </a:pPr>
                      <a:r>
                        <a:rPr lang="es-ES" sz="1400"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Hacer consciente a la comunidad estudiantil sobre los problemas que han estado arrastrando durante su formación académica, por medio del análisis de vivencias y antecedentes académicos, con la finalidad de identificar con claridad los elementos que causan más conflicto a su estabilidad como estudiantes e incluso como seres humanos.</a:t>
                      </a:r>
                      <a:endParaRPr lang="es-MX" sz="1400" dirty="0">
                        <a:solidFill>
                          <a:schemeClr val="tx1"/>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420520486"/>
                  </a:ext>
                </a:extLst>
              </a:tr>
            </a:tbl>
          </a:graphicData>
        </a:graphic>
      </p:graphicFrame>
      <p:sp>
        <p:nvSpPr>
          <p:cNvPr id="4" name="Rectángulo 3"/>
          <p:cNvSpPr/>
          <p:nvPr/>
        </p:nvSpPr>
        <p:spPr>
          <a:xfrm>
            <a:off x="330556" y="1703560"/>
            <a:ext cx="11621036" cy="534762"/>
          </a:xfrm>
          <a:prstGeom prst="rect">
            <a:avLst/>
          </a:prstGeom>
        </p:spPr>
        <p:txBody>
          <a:bodyPr wrap="square">
            <a:spAutoFit/>
          </a:bodyPr>
          <a:lstStyle/>
          <a:p>
            <a:pPr>
              <a:lnSpc>
                <a:spcPct val="115000"/>
              </a:lnSpc>
              <a:spcAft>
                <a:spcPts val="0"/>
              </a:spcAft>
            </a:pPr>
            <a:r>
              <a:rPr lang="es-ES" sz="11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rgbClr val="000000"/>
              </a:solidFill>
              <a:latin typeface="Arial" panose="020B0604020202020204" pitchFamily="34" charset="0"/>
              <a:ea typeface="Arial" panose="020B0604020202020204" pitchFamily="34" charset="0"/>
            </a:endParaRPr>
          </a:p>
          <a:p>
            <a:pPr>
              <a:lnSpc>
                <a:spcPct val="115000"/>
              </a:lnSpc>
              <a:spcAft>
                <a:spcPts val="0"/>
              </a:spcAft>
            </a:pPr>
            <a:r>
              <a:rPr lang="es-ES" sz="14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IV. Disciplinas involucradas en el  trabajo interdisciplinario.</a:t>
            </a:r>
            <a:endParaRPr lang="es-MX" sz="1400" dirty="0">
              <a:solidFill>
                <a:srgbClr val="000000"/>
              </a:solidFill>
              <a:effectLst/>
              <a:latin typeface="Garamond" panose="02020404030301010803" pitchFamily="18" charset="0"/>
              <a:ea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535500865"/>
              </p:ext>
            </p:extLst>
          </p:nvPr>
        </p:nvGraphicFramePr>
        <p:xfrm>
          <a:off x="425003" y="2332742"/>
          <a:ext cx="11526590" cy="4058842"/>
        </p:xfrm>
        <a:graphic>
          <a:graphicData uri="http://schemas.openxmlformats.org/drawingml/2006/table">
            <a:tbl>
              <a:tblPr/>
              <a:tblGrid>
                <a:gridCol w="2610238">
                  <a:extLst>
                    <a:ext uri="{9D8B030D-6E8A-4147-A177-3AD203B41FA5}">
                      <a16:colId xmlns:a16="http://schemas.microsoft.com/office/drawing/2014/main" val="476375295"/>
                    </a:ext>
                  </a:extLst>
                </a:gridCol>
                <a:gridCol w="2762446">
                  <a:extLst>
                    <a:ext uri="{9D8B030D-6E8A-4147-A177-3AD203B41FA5}">
                      <a16:colId xmlns:a16="http://schemas.microsoft.com/office/drawing/2014/main" val="4064684955"/>
                    </a:ext>
                  </a:extLst>
                </a:gridCol>
                <a:gridCol w="2736378">
                  <a:extLst>
                    <a:ext uri="{9D8B030D-6E8A-4147-A177-3AD203B41FA5}">
                      <a16:colId xmlns:a16="http://schemas.microsoft.com/office/drawing/2014/main" val="4080481263"/>
                    </a:ext>
                  </a:extLst>
                </a:gridCol>
                <a:gridCol w="3417528">
                  <a:extLst>
                    <a:ext uri="{9D8B030D-6E8A-4147-A177-3AD203B41FA5}">
                      <a16:colId xmlns:a16="http://schemas.microsoft.com/office/drawing/2014/main" val="539989566"/>
                    </a:ext>
                  </a:extLst>
                </a:gridCol>
              </a:tblGrid>
              <a:tr h="454559">
                <a:tc>
                  <a:txBody>
                    <a:bodyPr/>
                    <a:lstStyle/>
                    <a:p>
                      <a:pPr algn="ctr">
                        <a:lnSpc>
                          <a:spcPct val="115000"/>
                        </a:lnSpc>
                        <a:spcAft>
                          <a:spcPts val="0"/>
                        </a:spcAft>
                      </a:pPr>
                      <a:r>
                        <a:rPr lang="es-ES" sz="14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Disciplinas:</a:t>
                      </a:r>
                      <a:endParaRPr lang="es-MX" sz="1400" dirty="0">
                        <a:solidFill>
                          <a:srgbClr val="000000"/>
                        </a:solidFill>
                        <a:effectLst/>
                        <a:latin typeface="Garamond" panose="02020404030301010803" pitchFamily="18" charset="0"/>
                        <a:ea typeface="Arial" panose="020B0604020202020204" pitchFamily="34" charset="0"/>
                      </a:endParaRPr>
                    </a:p>
                  </a:txBody>
                  <a:tcPr marL="48577" marR="60721" marT="60721" marB="6072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4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Disciplina 1. </a:t>
                      </a:r>
                      <a:endParaRPr lang="es-MX" sz="1400" dirty="0">
                        <a:solidFill>
                          <a:srgbClr val="000000"/>
                        </a:solidFill>
                        <a:effectLst/>
                        <a:latin typeface="Garamond" panose="02020404030301010803" pitchFamily="18" charset="0"/>
                        <a:ea typeface="Arial" panose="020B0604020202020204" pitchFamily="34" charset="0"/>
                      </a:endParaRPr>
                    </a:p>
                    <a:p>
                      <a:pPr algn="ctr">
                        <a:lnSpc>
                          <a:spcPct val="115000"/>
                        </a:lnSpc>
                        <a:spcAft>
                          <a:spcPts val="0"/>
                        </a:spcAft>
                      </a:pPr>
                      <a:r>
                        <a:rPr lang="es-ES" sz="14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Sociales </a:t>
                      </a:r>
                      <a:endParaRPr lang="es-MX" sz="1400" dirty="0">
                        <a:solidFill>
                          <a:srgbClr val="000000"/>
                        </a:solidFill>
                        <a:effectLst/>
                        <a:latin typeface="Garamond" panose="02020404030301010803" pitchFamily="18" charset="0"/>
                        <a:ea typeface="Arial" panose="020B0604020202020204" pitchFamily="34" charset="0"/>
                      </a:endParaRPr>
                    </a:p>
                  </a:txBody>
                  <a:tcPr marL="48577" marR="60721" marT="60721" marB="6072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400" b="1">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Disciplina 2. </a:t>
                      </a:r>
                      <a:endParaRPr lang="es-MX" sz="1400">
                        <a:solidFill>
                          <a:srgbClr val="000000"/>
                        </a:solidFill>
                        <a:effectLst/>
                        <a:latin typeface="Garamond" panose="02020404030301010803" pitchFamily="18" charset="0"/>
                        <a:ea typeface="Arial" panose="020B0604020202020204" pitchFamily="34" charset="0"/>
                      </a:endParaRPr>
                    </a:p>
                    <a:p>
                      <a:pPr algn="ctr">
                        <a:lnSpc>
                          <a:spcPct val="115000"/>
                        </a:lnSpc>
                        <a:spcAft>
                          <a:spcPts val="0"/>
                        </a:spcAft>
                      </a:pPr>
                      <a:r>
                        <a:rPr lang="es-ES" sz="1400" b="1">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Ciencias</a:t>
                      </a:r>
                      <a:endParaRPr lang="es-MX" sz="1400">
                        <a:solidFill>
                          <a:srgbClr val="000000"/>
                        </a:solidFill>
                        <a:effectLst/>
                        <a:latin typeface="Garamond" panose="02020404030301010803" pitchFamily="18" charset="0"/>
                        <a:ea typeface="Arial" panose="020B0604020202020204" pitchFamily="34" charset="0"/>
                      </a:endParaRPr>
                    </a:p>
                  </a:txBody>
                  <a:tcPr marL="48577" marR="60721" marT="60721" marB="6072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4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Disciplina 3.</a:t>
                      </a:r>
                      <a:endParaRPr lang="es-MX" sz="1400" dirty="0">
                        <a:solidFill>
                          <a:srgbClr val="000000"/>
                        </a:solidFill>
                        <a:effectLst/>
                        <a:latin typeface="Garamond" panose="02020404030301010803" pitchFamily="18" charset="0"/>
                        <a:ea typeface="Arial" panose="020B0604020202020204" pitchFamily="34" charset="0"/>
                      </a:endParaRPr>
                    </a:p>
                    <a:p>
                      <a:pPr algn="ctr">
                        <a:lnSpc>
                          <a:spcPct val="115000"/>
                        </a:lnSpc>
                        <a:spcAft>
                          <a:spcPts val="0"/>
                        </a:spcAft>
                      </a:pPr>
                      <a:r>
                        <a:rPr lang="es-ES" sz="14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Humanidades</a:t>
                      </a:r>
                      <a:endParaRPr lang="es-MX" sz="1400" dirty="0">
                        <a:solidFill>
                          <a:srgbClr val="000000"/>
                        </a:solidFill>
                        <a:effectLst/>
                        <a:latin typeface="Garamond" panose="02020404030301010803" pitchFamily="18" charset="0"/>
                        <a:ea typeface="Arial" panose="020B0604020202020204" pitchFamily="34" charset="0"/>
                      </a:endParaRPr>
                    </a:p>
                  </a:txBody>
                  <a:tcPr marL="48577" marR="60721" marT="60721" marB="6072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2741364175"/>
                  </a:ext>
                </a:extLst>
              </a:tr>
              <a:tr h="871590">
                <a:tc>
                  <a:txBody>
                    <a:bodyPr/>
                    <a:lstStyle/>
                    <a:p>
                      <a:pPr algn="just">
                        <a:lnSpc>
                          <a:spcPct val="115000"/>
                        </a:lnSpc>
                        <a:spcAft>
                          <a:spcPts val="0"/>
                        </a:spcAft>
                      </a:pPr>
                      <a:r>
                        <a:rPr lang="es-ES" sz="14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1. Contenidos/Temas</a:t>
                      </a:r>
                      <a:endParaRPr lang="es-MX" sz="1400" dirty="0">
                        <a:solidFill>
                          <a:srgbClr val="000000"/>
                        </a:solidFill>
                        <a:effectLst/>
                        <a:latin typeface="Garamond" panose="02020404030301010803" pitchFamily="18" charset="0"/>
                        <a:ea typeface="Arial" panose="020B0604020202020204" pitchFamily="34" charset="0"/>
                      </a:endParaRPr>
                    </a:p>
                    <a:p>
                      <a:pPr algn="just">
                        <a:lnSpc>
                          <a:spcPct val="115000"/>
                        </a:lnSpc>
                        <a:spcAft>
                          <a:spcPts val="0"/>
                        </a:spcAft>
                      </a:pPr>
                      <a:r>
                        <a:rPr lang="es-ES" sz="14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Involucrados</a:t>
                      </a:r>
                      <a:endParaRPr lang="es-MX" sz="1400" dirty="0">
                        <a:solidFill>
                          <a:srgbClr val="000000"/>
                        </a:solidFill>
                        <a:effectLst/>
                        <a:latin typeface="Garamond" panose="02020404030301010803" pitchFamily="18" charset="0"/>
                        <a:ea typeface="Arial" panose="020B0604020202020204" pitchFamily="34" charset="0"/>
                      </a:endParaRPr>
                    </a:p>
                    <a:p>
                      <a:pPr marL="180340" algn="just">
                        <a:lnSpc>
                          <a:spcPct val="115000"/>
                        </a:lnSpc>
                        <a:spcAft>
                          <a:spcPts val="0"/>
                        </a:spcAft>
                      </a:pPr>
                      <a:r>
                        <a:rPr lang="es-ES" sz="1400" dirty="0">
                          <a:solidFill>
                            <a:srgbClr val="1F497D"/>
                          </a:solidFill>
                          <a:effectLst/>
                          <a:latin typeface="Garamond" panose="02020404030301010803" pitchFamily="18" charset="0"/>
                          <a:ea typeface="Century Gothic" panose="020B0502020202020204" pitchFamily="34" charset="0"/>
                          <a:cs typeface="Century Gothic" panose="020B0502020202020204" pitchFamily="34" charset="0"/>
                        </a:rPr>
                        <a:t>del  programa, que se consideran.</a:t>
                      </a:r>
                      <a:endParaRPr lang="es-MX" sz="1400" dirty="0">
                        <a:solidFill>
                          <a:srgbClr val="000000"/>
                        </a:solidFill>
                        <a:effectLst/>
                        <a:latin typeface="Garamond" panose="02020404030301010803" pitchFamily="18" charset="0"/>
                        <a:ea typeface="Arial" panose="020B0604020202020204" pitchFamily="34" charset="0"/>
                      </a:endParaRPr>
                    </a:p>
                  </a:txBody>
                  <a:tcPr marL="48577" marR="60721" marT="60721" marB="6072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Revolución mexicana</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txBody>
                  <a:tcPr marL="48577" marR="60721" marT="60721" marB="6072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Ciencia y ficción</a:t>
                      </a:r>
                      <a:endParaRPr lang="es-MX" sz="1400" dirty="0">
                        <a:solidFill>
                          <a:srgbClr val="000000"/>
                        </a:solidFill>
                        <a:effectLst/>
                        <a:latin typeface="Garamond" panose="02020404030301010803" pitchFamily="18" charset="0"/>
                        <a:ea typeface="Arial" panose="020B0604020202020204" pitchFamily="34" charset="0"/>
                      </a:endParaRPr>
                    </a:p>
                  </a:txBody>
                  <a:tcPr marL="48577" marR="60721" marT="60721" marB="6072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Social,económica y literaria</a:t>
                      </a:r>
                      <a:endParaRPr lang="es-MX" sz="1400">
                        <a:solidFill>
                          <a:srgbClr val="000000"/>
                        </a:solidFill>
                        <a:effectLst/>
                        <a:latin typeface="Garamond" panose="02020404030301010803" pitchFamily="18" charset="0"/>
                        <a:ea typeface="Arial" panose="020B0604020202020204" pitchFamily="34" charset="0"/>
                      </a:endParaRPr>
                    </a:p>
                  </a:txBody>
                  <a:tcPr marL="48577" marR="60721" marT="60721" marB="6072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2449098034"/>
                  </a:ext>
                </a:extLst>
              </a:tr>
              <a:tr h="2092193">
                <a:tc>
                  <a:txBody>
                    <a:bodyPr/>
                    <a:lstStyle/>
                    <a:p>
                      <a:pPr>
                        <a:lnSpc>
                          <a:spcPct val="115000"/>
                        </a:lnSpc>
                        <a:spcAft>
                          <a:spcPts val="0"/>
                        </a:spcAft>
                      </a:pPr>
                      <a:r>
                        <a:rPr lang="es-ES" sz="1400" b="1" dirty="0">
                          <a:solidFill>
                            <a:srgbClr val="1F497D"/>
                          </a:solidFill>
                          <a:effectLst/>
                          <a:latin typeface="Garamond" panose="02020404030301010803" pitchFamily="18" charset="0"/>
                          <a:ea typeface="Century Gothic" panose="020B0502020202020204" pitchFamily="34" charset="0"/>
                          <a:cs typeface="Century Gothic" panose="020B0502020202020204" pitchFamily="34" charset="0"/>
                        </a:rPr>
                        <a:t>2. Conceptos clave,</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b="1" dirty="0">
                          <a:solidFill>
                            <a:srgbClr val="1F497D"/>
                          </a:solidFill>
                          <a:effectLst/>
                          <a:latin typeface="Garamond" panose="02020404030301010803" pitchFamily="18" charset="0"/>
                          <a:ea typeface="Century Gothic" panose="020B0502020202020204" pitchFamily="34" charset="0"/>
                          <a:cs typeface="Century Gothic" panose="020B0502020202020204" pitchFamily="34" charset="0"/>
                        </a:rPr>
                        <a:t>     Trascendentales.</a:t>
                      </a:r>
                      <a:endParaRPr lang="es-MX" sz="1400" dirty="0">
                        <a:solidFill>
                          <a:srgbClr val="000000"/>
                        </a:solidFill>
                        <a:effectLst/>
                        <a:latin typeface="Garamond" panose="02020404030301010803" pitchFamily="18" charset="0"/>
                        <a:ea typeface="Arial" panose="020B0604020202020204" pitchFamily="34" charset="0"/>
                      </a:endParaRPr>
                    </a:p>
                    <a:p>
                      <a:pPr marL="176530">
                        <a:lnSpc>
                          <a:spcPct val="115000"/>
                        </a:lnSpc>
                        <a:spcAft>
                          <a:spcPts val="0"/>
                        </a:spcAft>
                      </a:pPr>
                      <a:r>
                        <a:rPr lang="es-ES" sz="1400" dirty="0">
                          <a:solidFill>
                            <a:srgbClr val="1F497D"/>
                          </a:solidFill>
                          <a:effectLst/>
                          <a:latin typeface="Garamond" panose="02020404030301010803" pitchFamily="18" charset="0"/>
                          <a:ea typeface="Century Gothic" panose="020B0502020202020204" pitchFamily="34" charset="0"/>
                          <a:cs typeface="Century Gothic" panose="020B0502020202020204" pitchFamily="34" charset="0"/>
                        </a:rPr>
                        <a:t>Conceptos básicos que surgen  del proyecto,  permiten la comprensión del mismo y  pueden ser transferibles a otros ámbitos.</a:t>
                      </a:r>
                      <a:endParaRPr lang="es-MX" sz="1400" dirty="0">
                        <a:solidFill>
                          <a:srgbClr val="000000"/>
                        </a:solidFill>
                        <a:effectLst/>
                        <a:latin typeface="Garamond" panose="02020404030301010803" pitchFamily="18" charset="0"/>
                        <a:ea typeface="Arial" panose="020B0604020202020204" pitchFamily="34" charset="0"/>
                      </a:endParaRPr>
                    </a:p>
                    <a:p>
                      <a:pPr marL="176530">
                        <a:lnSpc>
                          <a:spcPct val="115000"/>
                        </a:lnSpc>
                        <a:spcAft>
                          <a:spcPts val="0"/>
                        </a:spcAft>
                      </a:pPr>
                      <a:r>
                        <a:rPr lang="es-ES" sz="1400" dirty="0">
                          <a:solidFill>
                            <a:srgbClr val="1F497D"/>
                          </a:solidFill>
                          <a:effectLst/>
                          <a:latin typeface="Garamond" panose="02020404030301010803" pitchFamily="18" charset="0"/>
                          <a:ea typeface="Century Gothic" panose="020B0502020202020204" pitchFamily="34" charset="0"/>
                          <a:cs typeface="Century Gothic" panose="020B0502020202020204" pitchFamily="34" charset="0"/>
                        </a:rPr>
                        <a:t>Se consideran parte de un  Glosario.</a:t>
                      </a:r>
                      <a:endParaRPr lang="es-MX" sz="1400" dirty="0">
                        <a:solidFill>
                          <a:srgbClr val="000000"/>
                        </a:solidFill>
                        <a:effectLst/>
                        <a:latin typeface="Garamond" panose="02020404030301010803" pitchFamily="18" charset="0"/>
                        <a:ea typeface="Arial" panose="020B0604020202020204" pitchFamily="34" charset="0"/>
                      </a:endParaRPr>
                    </a:p>
                    <a:p>
                      <a:pPr algn="just">
                        <a:lnSpc>
                          <a:spcPct val="115000"/>
                        </a:lnSpc>
                        <a:spcAft>
                          <a:spcPts val="0"/>
                        </a:spcAft>
                      </a:pPr>
                      <a:r>
                        <a:rPr lang="es-ES" sz="14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txBody>
                  <a:tcPr marL="48577" marR="60721" marT="60721" marB="6072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Sociedad</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Individuo</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Libertad</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Igualdad</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Respeto</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Personajes principales</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Contexto histórico</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Cultura</a:t>
                      </a:r>
                      <a:endParaRPr lang="es-MX" sz="1400" dirty="0">
                        <a:solidFill>
                          <a:srgbClr val="000000"/>
                        </a:solidFill>
                        <a:effectLst/>
                        <a:latin typeface="Garamond" panose="02020404030301010803" pitchFamily="18" charset="0"/>
                        <a:ea typeface="Arial" panose="020B0604020202020204" pitchFamily="34" charset="0"/>
                      </a:endParaRPr>
                    </a:p>
                  </a:txBody>
                  <a:tcPr marL="48577" marR="60721" marT="60721" marB="6072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Tecnología</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Ciencia</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Matemáticas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Medio ambiente</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Consumo de recursos</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Contexto histórico</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Cultura</a:t>
                      </a:r>
                      <a:endParaRPr lang="es-MX" sz="1400" dirty="0">
                        <a:solidFill>
                          <a:srgbClr val="000000"/>
                        </a:solidFill>
                        <a:effectLst/>
                        <a:latin typeface="Garamond" panose="02020404030301010803" pitchFamily="18" charset="0"/>
                        <a:ea typeface="Arial" panose="020B0604020202020204" pitchFamily="34" charset="0"/>
                      </a:endParaRPr>
                    </a:p>
                  </a:txBody>
                  <a:tcPr marL="48577" marR="60721" marT="60721" marB="6072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Conocimiento</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Cultura</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Lenguaje</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Imaginación</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Contexto histórico</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txBody>
                  <a:tcPr marL="48577" marR="60721" marT="60721" marB="60721">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479306721"/>
                  </a:ext>
                </a:extLst>
              </a:tr>
            </a:tbl>
          </a:graphicData>
        </a:graphic>
      </p:graphicFrame>
    </p:spTree>
    <p:extLst>
      <p:ext uri="{BB962C8B-B14F-4D97-AF65-F5344CB8AC3E}">
        <p14:creationId xmlns:p14="http://schemas.microsoft.com/office/powerpoint/2010/main" val="3641825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4699" y="321972"/>
            <a:ext cx="11526591" cy="6130343"/>
          </a:xfrm>
          <a:prstGeom prst="rect">
            <a:avLst/>
          </a:prstGeom>
          <a:noFill/>
        </p:spPr>
        <p:txBody>
          <a:bodyPr wrap="square" rtlCol="0">
            <a:spAutoFit/>
          </a:bodyPr>
          <a:lstStyle/>
          <a:p>
            <a:endParaRPr lang="es-MX" dirty="0"/>
          </a:p>
        </p:txBody>
      </p:sp>
      <p:graphicFrame>
        <p:nvGraphicFramePr>
          <p:cNvPr id="3" name="Tabla 2"/>
          <p:cNvGraphicFramePr>
            <a:graphicFrameLocks noGrp="1"/>
          </p:cNvGraphicFramePr>
          <p:nvPr>
            <p:extLst>
              <p:ext uri="{D42A27DB-BD31-4B8C-83A1-F6EECF244321}">
                <p14:modId xmlns:p14="http://schemas.microsoft.com/office/powerpoint/2010/main" val="605892448"/>
              </p:ext>
            </p:extLst>
          </p:nvPr>
        </p:nvGraphicFramePr>
        <p:xfrm>
          <a:off x="523391" y="321972"/>
          <a:ext cx="11441081" cy="2335276"/>
        </p:xfrm>
        <a:graphic>
          <a:graphicData uri="http://schemas.openxmlformats.org/drawingml/2006/table">
            <a:tbl>
              <a:tblPr/>
              <a:tblGrid>
                <a:gridCol w="3830943">
                  <a:extLst>
                    <a:ext uri="{9D8B030D-6E8A-4147-A177-3AD203B41FA5}">
                      <a16:colId xmlns:a16="http://schemas.microsoft.com/office/drawing/2014/main" val="1683208421"/>
                    </a:ext>
                  </a:extLst>
                </a:gridCol>
                <a:gridCol w="2391209">
                  <a:extLst>
                    <a:ext uri="{9D8B030D-6E8A-4147-A177-3AD203B41FA5}">
                      <a16:colId xmlns:a16="http://schemas.microsoft.com/office/drawing/2014/main" val="437905440"/>
                    </a:ext>
                  </a:extLst>
                </a:gridCol>
                <a:gridCol w="2327778">
                  <a:extLst>
                    <a:ext uri="{9D8B030D-6E8A-4147-A177-3AD203B41FA5}">
                      <a16:colId xmlns:a16="http://schemas.microsoft.com/office/drawing/2014/main" val="192771568"/>
                    </a:ext>
                  </a:extLst>
                </a:gridCol>
                <a:gridCol w="2891151">
                  <a:extLst>
                    <a:ext uri="{9D8B030D-6E8A-4147-A177-3AD203B41FA5}">
                      <a16:colId xmlns:a16="http://schemas.microsoft.com/office/drawing/2014/main" val="2232095612"/>
                    </a:ext>
                  </a:extLst>
                </a:gridCol>
              </a:tblGrid>
              <a:tr h="266700">
                <a:tc>
                  <a:txBody>
                    <a:bodyPr/>
                    <a:lstStyle/>
                    <a:p>
                      <a:pPr marL="90170">
                        <a:lnSpc>
                          <a:spcPct val="115000"/>
                        </a:lnSpc>
                        <a:spcAft>
                          <a:spcPts val="0"/>
                        </a:spcAft>
                        <a:tabLst>
                          <a:tab pos="270510" algn="l"/>
                        </a:tabLst>
                      </a:pPr>
                      <a:r>
                        <a:rPr lang="es-ES" sz="14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5.  Llegar a</a:t>
                      </a:r>
                      <a:r>
                        <a:rPr lang="es-ES" sz="1400" b="1" i="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r>
                        <a:rPr lang="es-ES" sz="14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conclusiones parciales</a:t>
                      </a:r>
                      <a:endParaRPr lang="es-MX" sz="1400" dirty="0">
                        <a:solidFill>
                          <a:srgbClr val="000000"/>
                        </a:solidFill>
                        <a:effectLst/>
                        <a:latin typeface="Garamond" panose="02020404030301010803" pitchFamily="18" charset="0"/>
                        <a:ea typeface="Arial" panose="020B0604020202020204" pitchFamily="34" charset="0"/>
                      </a:endParaRPr>
                    </a:p>
                    <a:p>
                      <a:pPr marL="90170">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(por disciplina).</a:t>
                      </a:r>
                      <a:endParaRPr lang="es-MX" sz="1400" dirty="0">
                        <a:solidFill>
                          <a:srgbClr val="000000"/>
                        </a:solidFill>
                        <a:effectLst/>
                        <a:latin typeface="Garamond" panose="02020404030301010803" pitchFamily="18" charset="0"/>
                        <a:ea typeface="Arial" panose="020B0604020202020204" pitchFamily="34" charset="0"/>
                      </a:endParaRPr>
                    </a:p>
                    <a:p>
                      <a:pPr marL="90170">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Preguntas útiles para el </a:t>
                      </a:r>
                      <a:endParaRPr lang="es-MX" sz="1400" dirty="0">
                        <a:solidFill>
                          <a:srgbClr val="000000"/>
                        </a:solidFill>
                        <a:effectLst/>
                        <a:latin typeface="Garamond" panose="02020404030301010803" pitchFamily="18" charset="0"/>
                        <a:ea typeface="Arial" panose="020B0604020202020204" pitchFamily="34" charset="0"/>
                      </a:endParaRPr>
                    </a:p>
                    <a:p>
                      <a:pPr marL="90170">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proyecto, de tal forma que lo </a:t>
                      </a:r>
                      <a:endParaRPr lang="es-MX" sz="1400" dirty="0">
                        <a:solidFill>
                          <a:srgbClr val="000000"/>
                        </a:solidFill>
                        <a:effectLst/>
                        <a:latin typeface="Garamond" panose="02020404030301010803" pitchFamily="18" charset="0"/>
                        <a:ea typeface="Arial" panose="020B0604020202020204" pitchFamily="34" charset="0"/>
                      </a:endParaRPr>
                    </a:p>
                    <a:p>
                      <a:pPr marL="90170">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aclaren, describan o descifren  </a:t>
                      </a:r>
                      <a:endParaRPr lang="es-MX" sz="1400" dirty="0">
                        <a:solidFill>
                          <a:srgbClr val="000000"/>
                        </a:solidFill>
                        <a:effectLst/>
                        <a:latin typeface="Garamond" panose="02020404030301010803" pitchFamily="18" charset="0"/>
                        <a:ea typeface="Arial" panose="020B0604020202020204" pitchFamily="34" charset="0"/>
                      </a:endParaRPr>
                    </a:p>
                    <a:p>
                      <a:pPr marL="90170">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(para la  reflexión colaborativa</a:t>
                      </a:r>
                      <a:endParaRPr lang="es-MX" sz="1400" dirty="0">
                        <a:solidFill>
                          <a:srgbClr val="000000"/>
                        </a:solidFill>
                        <a:effectLst/>
                        <a:latin typeface="Garamond" panose="02020404030301010803" pitchFamily="18" charset="0"/>
                        <a:ea typeface="Arial" panose="020B0604020202020204" pitchFamily="34" charset="0"/>
                      </a:endParaRPr>
                    </a:p>
                    <a:p>
                      <a:pPr marL="90170">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de los estudiantes).</a:t>
                      </a:r>
                      <a:endParaRPr lang="es-MX" sz="1400" dirty="0">
                        <a:solidFill>
                          <a:srgbClr val="000000"/>
                        </a:solidFill>
                        <a:effectLst/>
                        <a:latin typeface="Garamond" panose="02020404030301010803" pitchFamily="18" charset="0"/>
                        <a:ea typeface="Arial" panose="020B0604020202020204" pitchFamily="34" charset="0"/>
                      </a:endParaRPr>
                    </a:p>
                    <a:p>
                      <a:pPr marL="90170">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¿Cómo se lograrán?</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Cuál fue la trascendencia de este movimiento armado para la construcción de un país mas justo o equilibrado.</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Cuál es la aplicación de las ciencias en su vida cotidiana y analizar que consecuencias tendría la ausencia de esta en las sociedades humanas actuales y en las que vienen a futuro.</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Cual es la función social, intelectual e ideológica que cumplen, históricamente hablando, los escritores a través de sus obras en los diferentes contextos históricos.</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2976084761"/>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992120985"/>
              </p:ext>
            </p:extLst>
          </p:nvPr>
        </p:nvGraphicFramePr>
        <p:xfrm>
          <a:off x="523390" y="2818258"/>
          <a:ext cx="11441081" cy="3337844"/>
        </p:xfrm>
        <a:graphic>
          <a:graphicData uri="http://schemas.openxmlformats.org/drawingml/2006/table">
            <a:tbl>
              <a:tblPr/>
              <a:tblGrid>
                <a:gridCol w="3830942">
                  <a:extLst>
                    <a:ext uri="{9D8B030D-6E8A-4147-A177-3AD203B41FA5}">
                      <a16:colId xmlns:a16="http://schemas.microsoft.com/office/drawing/2014/main" val="3278250312"/>
                    </a:ext>
                  </a:extLst>
                </a:gridCol>
                <a:gridCol w="7610139">
                  <a:extLst>
                    <a:ext uri="{9D8B030D-6E8A-4147-A177-3AD203B41FA5}">
                      <a16:colId xmlns:a16="http://schemas.microsoft.com/office/drawing/2014/main" val="3843556578"/>
                    </a:ext>
                  </a:extLst>
                </a:gridCol>
              </a:tblGrid>
              <a:tr h="3337844">
                <a:tc>
                  <a:txBody>
                    <a:bodyPr/>
                    <a:lstStyle/>
                    <a:p>
                      <a:pPr indent="-269875">
                        <a:lnSpc>
                          <a:spcPct val="115000"/>
                        </a:lnSpc>
                        <a:spcAft>
                          <a:spcPts val="0"/>
                        </a:spcAft>
                      </a:pPr>
                      <a:r>
                        <a:rPr lang="es-ES" sz="16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6.</a:t>
                      </a:r>
                      <a:r>
                        <a:rPr lang="es-ES" sz="16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r>
                        <a:rPr lang="es-ES" sz="16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Conectar.</a:t>
                      </a:r>
                      <a:endParaRPr lang="es-MX" sz="1600" dirty="0">
                        <a:solidFill>
                          <a:srgbClr val="000000"/>
                        </a:solidFill>
                        <a:effectLst/>
                        <a:latin typeface="Garamond" panose="02020404030301010803" pitchFamily="18" charset="0"/>
                        <a:ea typeface="Arial" panose="020B0604020202020204" pitchFamily="34" charset="0"/>
                      </a:endParaRPr>
                    </a:p>
                    <a:p>
                      <a:pPr indent="-269875">
                        <a:lnSpc>
                          <a:spcPct val="115000"/>
                        </a:lnSpc>
                        <a:spcAft>
                          <a:spcPts val="0"/>
                        </a:spcAft>
                        <a:tabLst>
                          <a:tab pos="270510" algn="l"/>
                        </a:tabLst>
                      </a:pPr>
                      <a:r>
                        <a:rPr lang="es-ES" sz="16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r>
                        <a:rPr lang="es-ES" sz="16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¿De qué manera  las </a:t>
                      </a:r>
                      <a:endParaRPr lang="es-MX" sz="1600" dirty="0">
                        <a:solidFill>
                          <a:srgbClr val="000000"/>
                        </a:solidFill>
                        <a:effectLst/>
                        <a:latin typeface="Garamond" panose="02020404030301010803" pitchFamily="18" charset="0"/>
                        <a:ea typeface="Arial" panose="020B0604020202020204" pitchFamily="34" charset="0"/>
                      </a:endParaRPr>
                    </a:p>
                    <a:p>
                      <a:pPr indent="-269875">
                        <a:lnSpc>
                          <a:spcPct val="115000"/>
                        </a:lnSpc>
                        <a:spcAft>
                          <a:spcPts val="0"/>
                        </a:spcAft>
                        <a:tabLst>
                          <a:tab pos="270510" algn="l"/>
                        </a:tabLst>
                      </a:pPr>
                      <a:r>
                        <a:rPr lang="es-ES" sz="16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conclusiones de cada disciplina</a:t>
                      </a:r>
                      <a:endParaRPr lang="es-MX" sz="1600" dirty="0">
                        <a:solidFill>
                          <a:srgbClr val="000000"/>
                        </a:solidFill>
                        <a:effectLst/>
                        <a:latin typeface="Garamond" panose="02020404030301010803" pitchFamily="18" charset="0"/>
                        <a:ea typeface="Arial" panose="020B0604020202020204" pitchFamily="34" charset="0"/>
                      </a:endParaRPr>
                    </a:p>
                    <a:p>
                      <a:pPr indent="-269875">
                        <a:lnSpc>
                          <a:spcPct val="115000"/>
                        </a:lnSpc>
                        <a:spcAft>
                          <a:spcPts val="0"/>
                        </a:spcAft>
                        <a:tabLst>
                          <a:tab pos="270510" algn="l"/>
                        </a:tabLst>
                      </a:pPr>
                      <a:r>
                        <a:rPr lang="es-ES" sz="16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se vincularán, para dar respuesta</a:t>
                      </a:r>
                      <a:endParaRPr lang="es-MX" sz="1600" dirty="0">
                        <a:solidFill>
                          <a:srgbClr val="000000"/>
                        </a:solidFill>
                        <a:effectLst/>
                        <a:latin typeface="Garamond" panose="02020404030301010803" pitchFamily="18" charset="0"/>
                        <a:ea typeface="Arial" panose="020B0604020202020204" pitchFamily="34" charset="0"/>
                      </a:endParaRPr>
                    </a:p>
                    <a:p>
                      <a:pPr indent="-269875">
                        <a:lnSpc>
                          <a:spcPct val="115000"/>
                        </a:lnSpc>
                        <a:spcAft>
                          <a:spcPts val="0"/>
                        </a:spcAft>
                        <a:tabLst>
                          <a:tab pos="270510" algn="l"/>
                        </a:tabLst>
                      </a:pPr>
                      <a:r>
                        <a:rPr lang="es-ES" sz="16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  la pregunta disparadora del</a:t>
                      </a:r>
                      <a:endParaRPr lang="es-MX" sz="1600" dirty="0">
                        <a:solidFill>
                          <a:srgbClr val="000000"/>
                        </a:solidFill>
                        <a:effectLst/>
                        <a:latin typeface="Garamond" panose="02020404030301010803" pitchFamily="18" charset="0"/>
                        <a:ea typeface="Arial" panose="020B0604020202020204" pitchFamily="34" charset="0"/>
                      </a:endParaRPr>
                    </a:p>
                    <a:p>
                      <a:pPr indent="-269875">
                        <a:lnSpc>
                          <a:spcPct val="115000"/>
                        </a:lnSpc>
                        <a:spcAft>
                          <a:spcPts val="0"/>
                        </a:spcAft>
                        <a:tabLst>
                          <a:tab pos="270510" algn="l"/>
                        </a:tabLst>
                      </a:pPr>
                      <a:r>
                        <a:rPr lang="es-ES" sz="16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proyecto? </a:t>
                      </a:r>
                      <a:endParaRPr lang="es-MX" sz="1600" dirty="0">
                        <a:solidFill>
                          <a:srgbClr val="000000"/>
                        </a:solidFill>
                        <a:effectLst/>
                        <a:latin typeface="Garamond" panose="02020404030301010803" pitchFamily="18" charset="0"/>
                        <a:ea typeface="Arial" panose="020B0604020202020204" pitchFamily="34" charset="0"/>
                      </a:endParaRPr>
                    </a:p>
                    <a:p>
                      <a:pPr indent="-269875">
                        <a:lnSpc>
                          <a:spcPct val="115000"/>
                        </a:lnSpc>
                        <a:spcAft>
                          <a:spcPts val="0"/>
                        </a:spcAft>
                        <a:tabLst>
                          <a:tab pos="270510" algn="l"/>
                        </a:tabLst>
                      </a:pPr>
                      <a:r>
                        <a:rPr lang="es-ES" sz="16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¿Cuál será la   estrategia o</a:t>
                      </a:r>
                      <a:endParaRPr lang="es-MX" sz="1600" dirty="0">
                        <a:solidFill>
                          <a:srgbClr val="000000"/>
                        </a:solidFill>
                        <a:effectLst/>
                        <a:latin typeface="Garamond" panose="02020404030301010803" pitchFamily="18" charset="0"/>
                        <a:ea typeface="Arial" panose="020B0604020202020204" pitchFamily="34" charset="0"/>
                      </a:endParaRPr>
                    </a:p>
                    <a:p>
                      <a:pPr indent="-269875">
                        <a:lnSpc>
                          <a:spcPct val="115000"/>
                        </a:lnSpc>
                        <a:spcAft>
                          <a:spcPts val="0"/>
                        </a:spcAft>
                        <a:tabLst>
                          <a:tab pos="270510" algn="l"/>
                        </a:tabLst>
                      </a:pPr>
                      <a:r>
                        <a:rPr lang="es-ES" sz="16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actividad  que se utilizará para </a:t>
                      </a:r>
                      <a:endParaRPr lang="es-MX" sz="1600" dirty="0">
                        <a:solidFill>
                          <a:srgbClr val="000000"/>
                        </a:solidFill>
                        <a:effectLst/>
                        <a:latin typeface="Garamond" panose="02020404030301010803" pitchFamily="18" charset="0"/>
                        <a:ea typeface="Arial" panose="020B0604020202020204" pitchFamily="34" charset="0"/>
                      </a:endParaRPr>
                    </a:p>
                    <a:p>
                      <a:pPr indent="-269875">
                        <a:lnSpc>
                          <a:spcPct val="115000"/>
                        </a:lnSpc>
                        <a:spcAft>
                          <a:spcPts val="0"/>
                        </a:spcAft>
                        <a:tabLst>
                          <a:tab pos="270510" algn="l"/>
                        </a:tabLst>
                      </a:pPr>
                      <a:r>
                        <a:rPr lang="es-ES" sz="16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lograr que haya conciencia de </a:t>
                      </a:r>
                      <a:endParaRPr lang="es-MX" sz="1600" dirty="0">
                        <a:solidFill>
                          <a:srgbClr val="000000"/>
                        </a:solidFill>
                        <a:effectLst/>
                        <a:latin typeface="Garamond" panose="02020404030301010803" pitchFamily="18" charset="0"/>
                        <a:ea typeface="Arial" panose="020B0604020202020204" pitchFamily="34" charset="0"/>
                      </a:endParaRPr>
                    </a:p>
                    <a:p>
                      <a:pPr marL="270510" indent="-180340">
                        <a:lnSpc>
                          <a:spcPct val="115000"/>
                        </a:lnSpc>
                        <a:spcAft>
                          <a:spcPts val="0"/>
                        </a:spcAft>
                        <a:tabLst>
                          <a:tab pos="270510" algn="l"/>
                        </a:tabLst>
                      </a:pPr>
                      <a:r>
                        <a:rPr lang="es-ES" sz="16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ello?</a:t>
                      </a:r>
                      <a:endParaRPr lang="es-MX" sz="16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6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6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6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Haciéndole ver a los alumnos que todos los conocimientos humanos, en sus respectivas áreas son fundamentales para la creación de una civilización como tal, porque todo se encuentra interconectado. </a:t>
                      </a:r>
                      <a:endParaRPr lang="es-MX" sz="16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6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Esto lo lograremos a través de fomentar el hábito con actividades lúdicas como elaboración de revistas, videos, debates, investigaciones breves de temas de su particular interés inculcándoles el hábito de la redacción para que puedan expresar de manera óptima y coherente sus ideas desarrollándoles un sentido crítico que les permita discernir todos los contenidos o informaciones que son trascendentes para su formación con relación a lo que carece de lo anterior.</a:t>
                      </a:r>
                      <a:endParaRPr lang="es-MX" sz="16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6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6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402257919"/>
                  </a:ext>
                </a:extLst>
              </a:tr>
            </a:tbl>
          </a:graphicData>
        </a:graphic>
      </p:graphicFrame>
    </p:spTree>
    <p:extLst>
      <p:ext uri="{BB962C8B-B14F-4D97-AF65-F5344CB8AC3E}">
        <p14:creationId xmlns:p14="http://schemas.microsoft.com/office/powerpoint/2010/main" val="282852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4698" y="2257460"/>
            <a:ext cx="11526591" cy="328551"/>
          </a:xfrm>
          <a:prstGeom prst="rect">
            <a:avLst/>
          </a:prstGeom>
          <a:noFill/>
        </p:spPr>
        <p:txBody>
          <a:bodyPr wrap="square" rtlCol="0">
            <a:spAutoFit/>
          </a:bodyPr>
          <a:lstStyle/>
          <a:p>
            <a:pPr>
              <a:lnSpc>
                <a:spcPct val="115000"/>
              </a:lnSpc>
              <a:spcAft>
                <a:spcPts val="0"/>
              </a:spcAft>
            </a:pPr>
            <a:r>
              <a:rPr lang="es-ES" sz="14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VI. Tiempos que se dedicarán al proyecto cada semana.</a:t>
            </a:r>
            <a:r>
              <a:rPr lang="es-ES" sz="1400"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latin typeface="Garamond" panose="02020404030301010803" pitchFamily="18" charset="0"/>
              <a:ea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744583692"/>
              </p:ext>
            </p:extLst>
          </p:nvPr>
        </p:nvGraphicFramePr>
        <p:xfrm>
          <a:off x="244698" y="321971"/>
          <a:ext cx="11706895" cy="1809496"/>
        </p:xfrm>
        <a:graphic>
          <a:graphicData uri="http://schemas.openxmlformats.org/drawingml/2006/table">
            <a:tbl>
              <a:tblPr/>
              <a:tblGrid>
                <a:gridCol w="3919948">
                  <a:extLst>
                    <a:ext uri="{9D8B030D-6E8A-4147-A177-3AD203B41FA5}">
                      <a16:colId xmlns:a16="http://schemas.microsoft.com/office/drawing/2014/main" val="896415567"/>
                    </a:ext>
                  </a:extLst>
                </a:gridCol>
                <a:gridCol w="7786947">
                  <a:extLst>
                    <a:ext uri="{9D8B030D-6E8A-4147-A177-3AD203B41FA5}">
                      <a16:colId xmlns:a16="http://schemas.microsoft.com/office/drawing/2014/main" val="398770730"/>
                    </a:ext>
                  </a:extLst>
                </a:gridCol>
              </a:tblGrid>
              <a:tr h="1558343">
                <a:tc>
                  <a:txBody>
                    <a:bodyPr/>
                    <a:lstStyle/>
                    <a:p>
                      <a:pPr>
                        <a:lnSpc>
                          <a:spcPct val="115000"/>
                        </a:lnSpc>
                        <a:spcAft>
                          <a:spcPts val="0"/>
                        </a:spcAft>
                      </a:pPr>
                      <a:r>
                        <a:rPr lang="es-ES" sz="1600" b="1"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r>
                        <a:rPr lang="es-ES" sz="1600" b="1" dirty="0">
                          <a:solidFill>
                            <a:srgbClr val="1F497D"/>
                          </a:solidFill>
                          <a:effectLst/>
                          <a:latin typeface="Garamond" panose="02020404030301010803" pitchFamily="18" charset="0"/>
                          <a:ea typeface="Century Gothic" panose="020B0502020202020204" pitchFamily="34" charset="0"/>
                          <a:cs typeface="Century Gothic" panose="020B0502020202020204" pitchFamily="34" charset="0"/>
                        </a:rPr>
                        <a:t>7.</a:t>
                      </a:r>
                      <a:r>
                        <a:rPr lang="es-ES" sz="1600" dirty="0">
                          <a:solidFill>
                            <a:srgbClr val="1F497D"/>
                          </a:solidFill>
                          <a:effectLst/>
                          <a:latin typeface="Garamond" panose="02020404030301010803" pitchFamily="18" charset="0"/>
                          <a:ea typeface="Century Gothic" panose="020B0502020202020204" pitchFamily="34" charset="0"/>
                          <a:cs typeface="Century Gothic" panose="020B0502020202020204" pitchFamily="34" charset="0"/>
                        </a:rPr>
                        <a:t> </a:t>
                      </a:r>
                      <a:r>
                        <a:rPr lang="es-ES" sz="1600" b="1" dirty="0">
                          <a:solidFill>
                            <a:srgbClr val="1F497D"/>
                          </a:solidFill>
                          <a:effectLst/>
                          <a:latin typeface="Garamond" panose="02020404030301010803" pitchFamily="18" charset="0"/>
                          <a:ea typeface="Century Gothic" panose="020B0502020202020204" pitchFamily="34" charset="0"/>
                          <a:cs typeface="Century Gothic" panose="020B0502020202020204" pitchFamily="34" charset="0"/>
                        </a:rPr>
                        <a:t>Evaluar la información generada.</a:t>
                      </a:r>
                      <a:endParaRPr lang="es-MX" sz="1600" dirty="0">
                        <a:solidFill>
                          <a:srgbClr val="000000"/>
                        </a:solidFill>
                        <a:effectLst/>
                        <a:latin typeface="Garamond" panose="02020404030301010803" pitchFamily="18" charset="0"/>
                        <a:ea typeface="Arial" panose="020B0604020202020204" pitchFamily="34" charset="0"/>
                      </a:endParaRPr>
                    </a:p>
                    <a:p>
                      <a:pPr marL="270510">
                        <a:lnSpc>
                          <a:spcPct val="115000"/>
                        </a:lnSpc>
                        <a:spcAft>
                          <a:spcPts val="0"/>
                        </a:spcAft>
                      </a:pPr>
                      <a:r>
                        <a:rPr lang="es-ES" sz="1600" dirty="0">
                          <a:solidFill>
                            <a:srgbClr val="1F497D"/>
                          </a:solidFill>
                          <a:effectLst/>
                          <a:latin typeface="Garamond" panose="02020404030301010803" pitchFamily="18" charset="0"/>
                          <a:ea typeface="Century Gothic" panose="020B0502020202020204" pitchFamily="34" charset="0"/>
                          <a:cs typeface="Century Gothic" panose="020B0502020202020204" pitchFamily="34" charset="0"/>
                        </a:rPr>
                        <a:t>¿Qué otras investigaciones o asignaturas se pueden  proponer para complementar el proyecto?</a:t>
                      </a:r>
                      <a:endParaRPr lang="es-MX" sz="1600" dirty="0">
                        <a:solidFill>
                          <a:srgbClr val="000000"/>
                        </a:solidFill>
                        <a:effectLst/>
                        <a:latin typeface="Garamond" panose="02020404030301010803" pitchFamily="18" charset="0"/>
                        <a:ea typeface="Arial" panose="020B0604020202020204" pitchFamily="34" charset="0"/>
                      </a:endParaRPr>
                    </a:p>
                    <a:p>
                      <a:pPr marL="270510">
                        <a:lnSpc>
                          <a:spcPct val="115000"/>
                        </a:lnSpc>
                        <a:spcAft>
                          <a:spcPts val="0"/>
                        </a:spcAft>
                      </a:pPr>
                      <a:r>
                        <a:rPr lang="es-ES" sz="1600" b="1" dirty="0">
                          <a:solidFill>
                            <a:srgbClr val="1F497D"/>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6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6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Estimular la imaginación a través de ejercicios o relatos escritos donde ellos puedan expresar cómo se imaginan como va a ser la vida y la tecnología de las sociedades del futuro, incluyendo la robótica, la medicina, la posible colonización de otros sistemas solares, las nuevas enfermedades de la especie humana, desarrollo de la tecnología militar , nuevas formas de viajar en el tiempo y espacio por medio de naves no convencionales, la convivencia con otras especies extraterrestres y las ventajas o desventajas que podría presuponer lo anterior.</a:t>
                      </a:r>
                      <a:endParaRPr lang="es-MX" sz="16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809513087"/>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999973250"/>
              </p:ext>
            </p:extLst>
          </p:nvPr>
        </p:nvGraphicFramePr>
        <p:xfrm>
          <a:off x="244698" y="2765408"/>
          <a:ext cx="11595627" cy="2216912"/>
        </p:xfrm>
        <a:graphic>
          <a:graphicData uri="http://schemas.openxmlformats.org/drawingml/2006/table">
            <a:tbl>
              <a:tblPr/>
              <a:tblGrid>
                <a:gridCol w="5696721">
                  <a:extLst>
                    <a:ext uri="{9D8B030D-6E8A-4147-A177-3AD203B41FA5}">
                      <a16:colId xmlns:a16="http://schemas.microsoft.com/office/drawing/2014/main" val="3124300612"/>
                    </a:ext>
                  </a:extLst>
                </a:gridCol>
                <a:gridCol w="5898906">
                  <a:extLst>
                    <a:ext uri="{9D8B030D-6E8A-4147-A177-3AD203B41FA5}">
                      <a16:colId xmlns:a16="http://schemas.microsoft.com/office/drawing/2014/main" val="286006116"/>
                    </a:ext>
                  </a:extLst>
                </a:gridCol>
              </a:tblGrid>
              <a:tr h="0">
                <a:tc>
                  <a:txBody>
                    <a:bodyPr/>
                    <a:lstStyle/>
                    <a:p>
                      <a:pPr marL="342900" lvl="0" indent="-342900" algn="ctr">
                        <a:lnSpc>
                          <a:spcPct val="115000"/>
                        </a:lnSpc>
                        <a:spcAft>
                          <a:spcPts val="0"/>
                        </a:spcAft>
                        <a:buFont typeface="+mj-lt"/>
                        <a:buAutoNum type="arabicPeriod"/>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¿Cuántas horas se trabajarán de manera  </a:t>
                      </a:r>
                      <a:endParaRPr lang="es-MX" sz="1400" dirty="0">
                        <a:solidFill>
                          <a:srgbClr val="000000"/>
                        </a:solidFill>
                        <a:effectLst/>
                        <a:latin typeface="Garamond" panose="02020404030301010803" pitchFamily="18" charset="0"/>
                        <a:ea typeface="Arial" panose="020B0604020202020204" pitchFamily="34" charset="0"/>
                      </a:endParaRPr>
                    </a:p>
                    <a:p>
                      <a:pPr marL="457200" algn="ct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disciplinaria ?</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400" b="1"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2</a:t>
                      </a: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¿Cuántas horas se trabajarán de manera interdisciplinaria?</a:t>
                      </a:r>
                      <a:endParaRPr lang="es-MX" sz="1400" dirty="0">
                        <a:solidFill>
                          <a:srgbClr val="000000"/>
                        </a:solidFill>
                        <a:effectLst/>
                        <a:latin typeface="Garamond" panose="02020404030301010803" pitchFamily="18" charset="0"/>
                        <a:ea typeface="Arial" panose="020B0604020202020204" pitchFamily="34" charset="0"/>
                      </a:endParaRPr>
                    </a:p>
                    <a:p>
                      <a:pPr algn="ct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730444960"/>
                  </a:ext>
                </a:extLst>
              </a:tr>
              <a:tr h="520700">
                <a:tc>
                  <a:txBody>
                    <a:bodyPr/>
                    <a:lstStyle/>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Arial" panose="020B0604020202020204" pitchFamily="34" charset="0"/>
                        </a:rPr>
                        <a:t>20</a:t>
                      </a:r>
                      <a:r>
                        <a:rPr lang="es-ES" sz="1400" baseline="0" dirty="0">
                          <a:solidFill>
                            <a:srgbClr val="1C4587"/>
                          </a:solidFill>
                          <a:effectLst/>
                          <a:latin typeface="Garamond" panose="02020404030301010803" pitchFamily="18" charset="0"/>
                          <a:ea typeface="Arial" panose="020B0604020202020204" pitchFamily="34" charset="0"/>
                        </a:rPr>
                        <a:t> minutos a la semana por asignatura.</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136</a:t>
                      </a:r>
                      <a:r>
                        <a:rPr lang="es-ES" sz="1400" baseline="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horas por ciclo escolar</a:t>
                      </a: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3620272613"/>
                  </a:ext>
                </a:extLst>
              </a:tr>
            </a:tbl>
          </a:graphicData>
        </a:graphic>
      </p:graphicFrame>
      <p:sp>
        <p:nvSpPr>
          <p:cNvPr id="5" name="Rectángulo 4"/>
          <p:cNvSpPr/>
          <p:nvPr/>
        </p:nvSpPr>
        <p:spPr>
          <a:xfrm>
            <a:off x="355966" y="4414902"/>
            <a:ext cx="11595626" cy="287002"/>
          </a:xfrm>
          <a:prstGeom prst="rect">
            <a:avLst/>
          </a:prstGeom>
        </p:spPr>
        <p:txBody>
          <a:bodyPr wrap="square">
            <a:spAutoFit/>
          </a:bodyPr>
          <a:lstStyle/>
          <a:p>
            <a:pPr>
              <a:lnSpc>
                <a:spcPct val="115000"/>
              </a:lnSpc>
              <a:spcAft>
                <a:spcPts val="0"/>
              </a:spcAft>
            </a:pPr>
            <a:r>
              <a:rPr lang="es-ES" sz="1200" b="1" dirty="0">
                <a:solidFill>
                  <a:srgbClr val="1C4587"/>
                </a:solidFill>
                <a:latin typeface="Century Gothic" panose="020B0502020202020204" pitchFamily="34" charset="0"/>
                <a:ea typeface="Century Gothic" panose="020B0502020202020204" pitchFamily="34" charset="0"/>
                <a:cs typeface="Century Gothic" panose="020B0502020202020204" pitchFamily="34" charset="0"/>
              </a:rPr>
              <a:t>VII. Presentación del proyecto</a:t>
            </a:r>
            <a:r>
              <a:rPr lang="es-ES" sz="12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 </a:t>
            </a:r>
            <a:r>
              <a:rPr lang="es-ES" sz="1200" b="1" dirty="0">
                <a:solidFill>
                  <a:srgbClr val="0EB1A9"/>
                </a:solidFill>
                <a:latin typeface="Century Gothic" panose="020B0502020202020204" pitchFamily="34" charset="0"/>
                <a:ea typeface="Century Gothic" panose="020B0502020202020204" pitchFamily="34" charset="0"/>
                <a:cs typeface="Century Gothic" panose="020B0502020202020204" pitchFamily="34" charset="0"/>
              </a:rPr>
              <a:t>(producto).</a:t>
            </a:r>
            <a:endParaRPr lang="es-MX" sz="1200" dirty="0">
              <a:solidFill>
                <a:srgbClr val="000000"/>
              </a:solidFill>
              <a:effectLst/>
              <a:latin typeface="Arial" panose="020B0604020202020204" pitchFamily="34" charset="0"/>
              <a:ea typeface="Arial" panose="020B0604020202020204" pitchFamily="34" charset="0"/>
            </a:endParaRPr>
          </a:p>
        </p:txBody>
      </p:sp>
      <p:sp>
        <p:nvSpPr>
          <p:cNvPr id="6" name="Rectángulo 5"/>
          <p:cNvSpPr/>
          <p:nvPr/>
        </p:nvSpPr>
        <p:spPr>
          <a:xfrm>
            <a:off x="300331" y="5344872"/>
            <a:ext cx="11595627" cy="584775"/>
          </a:xfrm>
          <a:prstGeom prst="rect">
            <a:avLst/>
          </a:prstGeom>
        </p:spPr>
        <p:txBody>
          <a:bodyPr wrap="square">
            <a:spAutoFit/>
          </a:bodyPr>
          <a:lstStyle/>
          <a:p>
            <a:pPr marL="342900" lvl="0" indent="-342900" algn="ctr">
              <a:buFont typeface="+mj-lt"/>
              <a:buAutoNum type="arabicPeriod"/>
            </a:pPr>
            <a:r>
              <a:rPr lang="es-ES" sz="1600"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¿Qué se presentará?   </a:t>
            </a:r>
            <a:r>
              <a:rPr lang="es-ES" sz="16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2</a:t>
            </a:r>
            <a:r>
              <a:rPr lang="es-ES" sz="1600"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 ¿Cuándo?   </a:t>
            </a:r>
            <a:r>
              <a:rPr lang="es-ES" sz="16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3.</a:t>
            </a:r>
            <a:r>
              <a:rPr lang="es-ES" sz="1600"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 ¿Cómo?  4. ¿Dónde?   </a:t>
            </a:r>
            <a:r>
              <a:rPr lang="es-ES" sz="16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4</a:t>
            </a:r>
            <a:r>
              <a:rPr lang="es-ES" sz="1600"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 ¿Con qué?</a:t>
            </a:r>
            <a:endParaRPr lang="es-MX" sz="1600" dirty="0">
              <a:solidFill>
                <a:srgbClr val="1C4587"/>
              </a:solidFill>
              <a:latin typeface="Garamond" panose="02020404030301010803" pitchFamily="18" charset="0"/>
            </a:endParaRPr>
          </a:p>
          <a:p>
            <a:r>
              <a:rPr lang="es-ES" sz="16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                                                                                           5</a:t>
            </a:r>
            <a:r>
              <a:rPr lang="es-ES" sz="1600"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 ¿A quién, por qué y para qué? </a:t>
            </a:r>
            <a:endParaRPr lang="es-MX" sz="1600" dirty="0">
              <a:latin typeface="Garamond" panose="02020404030301010803" pitchFamily="18" charset="0"/>
            </a:endParaRPr>
          </a:p>
        </p:txBody>
      </p:sp>
    </p:spTree>
    <p:extLst>
      <p:ext uri="{BB962C8B-B14F-4D97-AF65-F5344CB8AC3E}">
        <p14:creationId xmlns:p14="http://schemas.microsoft.com/office/powerpoint/2010/main" val="678816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91570" y="600501"/>
            <a:ext cx="10385946" cy="3657600"/>
          </a:xfrm>
        </p:spPr>
        <p:txBody>
          <a:bodyPr/>
          <a:lstStyle/>
          <a:p>
            <a:pPr lvl="0" algn="ctr">
              <a:lnSpc>
                <a:spcPct val="120000"/>
              </a:lnSpc>
              <a:spcBef>
                <a:spcPts val="1000"/>
              </a:spcBef>
              <a:buClr>
                <a:srgbClr val="B71E42"/>
              </a:buClr>
              <a:buSzPct val="100000"/>
            </a:pPr>
            <a:r>
              <a:rPr lang="es-MX" sz="3600" dirty="0">
                <a:solidFill>
                  <a:prstClr val="black"/>
                </a:solidFill>
                <a:latin typeface="Garamond" panose="02020404030301010803" pitchFamily="18" charset="0"/>
                <a:cs typeface="Arial" panose="020B0604020202020204" pitchFamily="34" charset="0"/>
              </a:rPr>
              <a:t>Nombre del Proyecto:</a:t>
            </a:r>
            <a:br>
              <a:rPr lang="es-MX" sz="3600" dirty="0">
                <a:solidFill>
                  <a:prstClr val="black"/>
                </a:solidFill>
                <a:latin typeface="Garamond" panose="02020404030301010803" pitchFamily="18" charset="0"/>
                <a:cs typeface="Arial" panose="020B0604020202020204" pitchFamily="34" charset="0"/>
              </a:rPr>
            </a:br>
            <a:r>
              <a:rPr lang="es-MX" sz="3600" dirty="0">
                <a:solidFill>
                  <a:prstClr val="black"/>
                </a:solidFill>
                <a:latin typeface="Garamond" panose="02020404030301010803" pitchFamily="18" charset="0"/>
                <a:cs typeface="Arial" panose="020B0604020202020204" pitchFamily="34" charset="0"/>
              </a:rPr>
              <a:t/>
            </a:r>
            <a:br>
              <a:rPr lang="es-MX" sz="3600" dirty="0">
                <a:solidFill>
                  <a:prstClr val="black"/>
                </a:solidFill>
                <a:latin typeface="Garamond" panose="02020404030301010803" pitchFamily="18" charset="0"/>
                <a:cs typeface="Arial" panose="020B0604020202020204" pitchFamily="34" charset="0"/>
              </a:rPr>
            </a:br>
            <a:r>
              <a:rPr lang="es-MX" sz="3400" b="0" cap="all" dirty="0">
                <a:solidFill>
                  <a:prstClr val="black"/>
                </a:solidFill>
                <a:latin typeface="Garamond" panose="02020404030301010803" pitchFamily="18" charset="0"/>
                <a:ea typeface="+mn-ea"/>
                <a:cs typeface="Arial" panose="020B0604020202020204" pitchFamily="34" charset="0"/>
              </a:rPr>
              <a:t>FOMENTO A LA LECTURA PARA ESTUDIANTES  DE 4° AÑO DE LA PREPARATORIA ATENIENSE.</a:t>
            </a:r>
            <a:endParaRPr lang="es-MX" sz="3400" dirty="0">
              <a:latin typeface="Garamond" panose="02020404030301010803" pitchFamily="18" charset="0"/>
              <a:cs typeface="Arial" panose="020B0604020202020204" pitchFamily="34" charset="0"/>
            </a:endParaRPr>
          </a:p>
        </p:txBody>
      </p:sp>
      <p:sp>
        <p:nvSpPr>
          <p:cNvPr id="3" name="Subtítulo 2"/>
          <p:cNvSpPr>
            <a:spLocks noGrp="1"/>
          </p:cNvSpPr>
          <p:nvPr>
            <p:ph type="subTitle" idx="1"/>
          </p:nvPr>
        </p:nvSpPr>
        <p:spPr>
          <a:xfrm>
            <a:off x="1424067" y="4804757"/>
            <a:ext cx="8721618" cy="1069848"/>
          </a:xfrm>
        </p:spPr>
        <p:txBody>
          <a:bodyPr>
            <a:normAutofit fontScale="77500" lnSpcReduction="20000"/>
          </a:bodyPr>
          <a:lstStyle/>
          <a:p>
            <a:pPr lvl="0" algn="ctr">
              <a:lnSpc>
                <a:spcPct val="120000"/>
              </a:lnSpc>
              <a:spcBef>
                <a:spcPts val="1000"/>
              </a:spcBef>
              <a:buClr>
                <a:srgbClr val="B71E42"/>
              </a:buClr>
              <a:buSzPct val="100000"/>
            </a:pPr>
            <a:r>
              <a:rPr lang="es-MX" sz="2600" b="0" dirty="0">
                <a:solidFill>
                  <a:prstClr val="black"/>
                </a:solidFill>
                <a:latin typeface="Garamond" panose="02020404030301010803" pitchFamily="18" charset="0"/>
              </a:rPr>
              <a:t>Fecha de Inicio: 13 de Agosto de 2018.  Fecha de termino:  17 de Mayo de 2019 </a:t>
            </a:r>
          </a:p>
          <a:p>
            <a:pPr lvl="0" algn="ctr">
              <a:lnSpc>
                <a:spcPct val="120000"/>
              </a:lnSpc>
              <a:spcBef>
                <a:spcPts val="1000"/>
              </a:spcBef>
              <a:buClr>
                <a:srgbClr val="B71E42"/>
              </a:buClr>
              <a:buSzPct val="100000"/>
            </a:pPr>
            <a:r>
              <a:rPr lang="es-MX" sz="2600" b="0" dirty="0">
                <a:solidFill>
                  <a:prstClr val="black"/>
                </a:solidFill>
                <a:latin typeface="Garamond" panose="02020404030301010803" pitchFamily="18" charset="0"/>
              </a:rPr>
              <a:t>Tiempo planeado para llevar a cabo el proyecto:  </a:t>
            </a:r>
            <a:r>
              <a:rPr lang="es-MX" sz="2600" dirty="0">
                <a:solidFill>
                  <a:prstClr val="black"/>
                </a:solidFill>
                <a:latin typeface="Garamond" panose="02020404030301010803" pitchFamily="18" charset="0"/>
              </a:rPr>
              <a:t>CICLO ESCOLAR 2018 - 2019</a:t>
            </a:r>
          </a:p>
          <a:p>
            <a:endParaRPr lang="es-MX" dirty="0"/>
          </a:p>
        </p:txBody>
      </p:sp>
    </p:spTree>
    <p:extLst>
      <p:ext uri="{BB962C8B-B14F-4D97-AF65-F5344CB8AC3E}">
        <p14:creationId xmlns:p14="http://schemas.microsoft.com/office/powerpoint/2010/main" val="3124840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4697" y="313883"/>
            <a:ext cx="11526591" cy="824072"/>
          </a:xfrm>
          <a:prstGeom prst="rect">
            <a:avLst/>
          </a:prstGeom>
          <a:noFill/>
        </p:spPr>
        <p:txBody>
          <a:bodyPr wrap="square" rtlCol="0">
            <a:spAutoFit/>
          </a:bodyPr>
          <a:lstStyle/>
          <a:p>
            <a:pPr algn="just">
              <a:lnSpc>
                <a:spcPct val="115000"/>
              </a:lnSpc>
              <a:spcAft>
                <a:spcPts val="0"/>
              </a:spcAft>
            </a:pPr>
            <a:r>
              <a:rPr lang="es-ES" sz="1400"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Fomento a la lectura de los estudiantes de 4to año de la Preparatoria Ateniense que es el nombre de nuestro de proyecto quedará sustentada al presentar</a:t>
            </a:r>
            <a:r>
              <a:rPr lang="es-MX" sz="1400" dirty="0">
                <a:solidFill>
                  <a:srgbClr val="000000"/>
                </a:solidFill>
                <a:latin typeface="Garamond" panose="02020404030301010803" pitchFamily="18" charset="0"/>
                <a:ea typeface="Century Gothic" panose="020B0502020202020204" pitchFamily="34" charset="0"/>
              </a:rPr>
              <a:t> </a:t>
            </a:r>
            <a:r>
              <a:rPr lang="es-ES" sz="1400"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las evidencias de trabajo tales como la revista, el video, el comic, etc. en el mes de mayo a través de una muestra pedagógica en las instalaciones de este instituto con la colaboración de los alumnos para los padres de familia y directivos de la escuela.</a:t>
            </a:r>
            <a:endParaRPr lang="es-MX" sz="1400" dirty="0">
              <a:solidFill>
                <a:srgbClr val="000000"/>
              </a:solidFill>
              <a:latin typeface="Garamond" panose="02020404030301010803" pitchFamily="18" charset="0"/>
              <a:ea typeface="Arial" panose="020B0604020202020204" pitchFamily="34" charset="0"/>
            </a:endParaRPr>
          </a:p>
        </p:txBody>
      </p:sp>
      <p:sp>
        <p:nvSpPr>
          <p:cNvPr id="3" name="Rectángulo 2"/>
          <p:cNvSpPr/>
          <p:nvPr/>
        </p:nvSpPr>
        <p:spPr>
          <a:xfrm>
            <a:off x="244697" y="1550013"/>
            <a:ext cx="11526591" cy="328551"/>
          </a:xfrm>
          <a:prstGeom prst="rect">
            <a:avLst/>
          </a:prstGeom>
        </p:spPr>
        <p:txBody>
          <a:bodyPr wrap="square">
            <a:spAutoFit/>
          </a:bodyPr>
          <a:lstStyle/>
          <a:p>
            <a:pPr>
              <a:lnSpc>
                <a:spcPct val="115000"/>
              </a:lnSpc>
              <a:spcAft>
                <a:spcPts val="0"/>
              </a:spcAft>
            </a:pPr>
            <a:r>
              <a:rPr lang="es-ES" sz="1400" b="1" dirty="0">
                <a:solidFill>
                  <a:srgbClr val="1C4587"/>
                </a:solidFill>
                <a:latin typeface="Garamond" panose="02020404030301010803" pitchFamily="18" charset="0"/>
                <a:ea typeface="Century Gothic" panose="020B0502020202020204" pitchFamily="34" charset="0"/>
                <a:cs typeface="Century Gothic" panose="020B0502020202020204" pitchFamily="34" charset="0"/>
              </a:rPr>
              <a:t>VIII. Evaluación del Proyecto.</a:t>
            </a:r>
            <a:endParaRPr lang="es-MX" sz="1400" dirty="0">
              <a:solidFill>
                <a:srgbClr val="000000"/>
              </a:solidFill>
              <a:effectLst/>
              <a:latin typeface="Garamond" panose="02020404030301010803" pitchFamily="18" charset="0"/>
              <a:ea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850863776"/>
              </p:ext>
            </p:extLst>
          </p:nvPr>
        </p:nvGraphicFramePr>
        <p:xfrm>
          <a:off x="244697" y="2290622"/>
          <a:ext cx="11526591" cy="952489"/>
        </p:xfrm>
        <a:graphic>
          <a:graphicData uri="http://schemas.openxmlformats.org/drawingml/2006/table">
            <a:tbl>
              <a:tblPr/>
              <a:tblGrid>
                <a:gridCol w="3631700">
                  <a:extLst>
                    <a:ext uri="{9D8B030D-6E8A-4147-A177-3AD203B41FA5}">
                      <a16:colId xmlns:a16="http://schemas.microsoft.com/office/drawing/2014/main" val="2061644824"/>
                    </a:ext>
                  </a:extLst>
                </a:gridCol>
                <a:gridCol w="3631700">
                  <a:extLst>
                    <a:ext uri="{9D8B030D-6E8A-4147-A177-3AD203B41FA5}">
                      <a16:colId xmlns:a16="http://schemas.microsoft.com/office/drawing/2014/main" val="3525904461"/>
                    </a:ext>
                  </a:extLst>
                </a:gridCol>
                <a:gridCol w="4263191">
                  <a:extLst>
                    <a:ext uri="{9D8B030D-6E8A-4147-A177-3AD203B41FA5}">
                      <a16:colId xmlns:a16="http://schemas.microsoft.com/office/drawing/2014/main" val="1723934115"/>
                    </a:ext>
                  </a:extLst>
                </a:gridCol>
              </a:tblGrid>
              <a:tr h="952489">
                <a:tc>
                  <a:txBody>
                    <a:bodyPr/>
                    <a:lstStyle/>
                    <a:p>
                      <a:pPr algn="ctr">
                        <a:lnSpc>
                          <a:spcPct val="115000"/>
                        </a:lnSpc>
                        <a:spcAft>
                          <a:spcPts val="0"/>
                        </a:spcAft>
                      </a:pPr>
                      <a:r>
                        <a:rPr lang="es-ES" sz="1400" dirty="0">
                          <a:solidFill>
                            <a:srgbClr val="365F91"/>
                          </a:solidFill>
                          <a:effectLst/>
                          <a:latin typeface="Garamond" panose="02020404030301010803" pitchFamily="18" charset="0"/>
                          <a:ea typeface="Century Gothic" panose="020B0502020202020204" pitchFamily="34" charset="0"/>
                          <a:cs typeface="Century Gothic" panose="020B0502020202020204" pitchFamily="34" charset="0"/>
                        </a:rPr>
                        <a:t> 1. Aspectos  que se evalúan.</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400" dirty="0">
                          <a:solidFill>
                            <a:srgbClr val="365F91"/>
                          </a:solidFill>
                          <a:effectLst/>
                          <a:latin typeface="Garamond" panose="02020404030301010803" pitchFamily="18" charset="0"/>
                          <a:ea typeface="Century Gothic" panose="020B0502020202020204" pitchFamily="34" charset="0"/>
                          <a:cs typeface="Century Gothic" panose="020B0502020202020204" pitchFamily="34" charset="0"/>
                        </a:rPr>
                        <a:t>2. Criterios que se utilizan, para evaluar cada aspecto.</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3. Herramientas e instrumentos de evaluación que se utilizarán.</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extLst>
                  <a:ext uri="{0D108BD9-81ED-4DB2-BD59-A6C34878D82A}">
                    <a16:rowId xmlns:a16="http://schemas.microsoft.com/office/drawing/2014/main" val="2275144379"/>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944460610"/>
              </p:ext>
            </p:extLst>
          </p:nvPr>
        </p:nvGraphicFramePr>
        <p:xfrm>
          <a:off x="244697" y="3760630"/>
          <a:ext cx="11526593" cy="2335276"/>
        </p:xfrm>
        <a:graphic>
          <a:graphicData uri="http://schemas.openxmlformats.org/drawingml/2006/table">
            <a:tbl>
              <a:tblPr/>
              <a:tblGrid>
                <a:gridCol w="3631701">
                  <a:extLst>
                    <a:ext uri="{9D8B030D-6E8A-4147-A177-3AD203B41FA5}">
                      <a16:colId xmlns:a16="http://schemas.microsoft.com/office/drawing/2014/main" val="2147261885"/>
                    </a:ext>
                  </a:extLst>
                </a:gridCol>
                <a:gridCol w="3631701">
                  <a:extLst>
                    <a:ext uri="{9D8B030D-6E8A-4147-A177-3AD203B41FA5}">
                      <a16:colId xmlns:a16="http://schemas.microsoft.com/office/drawing/2014/main" val="1968830331"/>
                    </a:ext>
                  </a:extLst>
                </a:gridCol>
                <a:gridCol w="4263191">
                  <a:extLst>
                    <a:ext uri="{9D8B030D-6E8A-4147-A177-3AD203B41FA5}">
                      <a16:colId xmlns:a16="http://schemas.microsoft.com/office/drawing/2014/main" val="2353208419"/>
                    </a:ext>
                  </a:extLst>
                </a:gridCol>
              </a:tblGrid>
              <a:tr h="2060619">
                <a:tc>
                  <a:txBody>
                    <a:bodyPr/>
                    <a:lstStyle/>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Contenidos declarativos, procedimentales y actitudinales.</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Avances por parcial: adelantos de trabajos escritos y entrevistas con equipos.</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Exposiciones piloto: presentación, dominio de contenido, habilidades de expresión en público.</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Exposición final: evaluación por los docentes asignados, comentarios por escrito de estudiantes y padres de familia.</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Avances por parcial</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Exposiciones piloto</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Listas de cotejo</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Rúbrica</a:t>
                      </a:r>
                      <a:endParaRPr lang="es-MX" sz="1400" dirty="0">
                        <a:solidFill>
                          <a:srgbClr val="000000"/>
                        </a:solidFill>
                        <a:effectLst/>
                        <a:latin typeface="Garamond" panose="02020404030301010803" pitchFamily="18" charset="0"/>
                        <a:ea typeface="Arial" panose="020B0604020202020204" pitchFamily="34" charset="0"/>
                      </a:endParaRPr>
                    </a:p>
                    <a:p>
                      <a:pPr>
                        <a:lnSpc>
                          <a:spcPct val="115000"/>
                        </a:lnSpc>
                        <a:spcAft>
                          <a:spcPts val="0"/>
                        </a:spcAft>
                      </a:pPr>
                      <a:r>
                        <a:rPr lang="es-ES" sz="140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Portafolio de evidencias</a:t>
                      </a:r>
                      <a:endParaRPr lang="es-MX" sz="1400" dirty="0">
                        <a:solidFill>
                          <a:srgbClr val="000000"/>
                        </a:solidFill>
                        <a:effectLst/>
                        <a:latin typeface="Garamond" panose="02020404030301010803" pitchFamily="18" charset="0"/>
                        <a:ea typeface="Arial" panose="020B0604020202020204" pitchFamily="34" charset="0"/>
                      </a:endParaRPr>
                    </a:p>
                  </a:txBody>
                  <a:tcPr marL="50800" marR="63500" marT="63500" marB="63500">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3161426566"/>
                  </a:ext>
                </a:extLst>
              </a:tr>
            </a:tbl>
          </a:graphicData>
        </a:graphic>
      </p:graphicFrame>
    </p:spTree>
    <p:extLst>
      <p:ext uri="{BB962C8B-B14F-4D97-AF65-F5344CB8AC3E}">
        <p14:creationId xmlns:p14="http://schemas.microsoft.com/office/powerpoint/2010/main" val="1231318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195176"/>
            <a:ext cx="10058400" cy="777498"/>
          </a:xfrm>
        </p:spPr>
        <p:txBody>
          <a:bodyPr>
            <a:noAutofit/>
          </a:bodyPr>
          <a:lstStyle/>
          <a:p>
            <a:pPr algn="ctr"/>
            <a:r>
              <a:rPr lang="es-MX" sz="5400" dirty="0">
                <a:latin typeface="Garamond" panose="02020404030301010803" pitchFamily="18" charset="0"/>
              </a:rPr>
              <a:t>Organizador Gráfico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389" y="1262130"/>
            <a:ext cx="6829317" cy="5011945"/>
          </a:xfrm>
          <a:prstGeom prst="rect">
            <a:avLst/>
          </a:prstGeom>
        </p:spPr>
      </p:pic>
    </p:spTree>
    <p:extLst>
      <p:ext uri="{BB962C8B-B14F-4D97-AF65-F5344CB8AC3E}">
        <p14:creationId xmlns:p14="http://schemas.microsoft.com/office/powerpoint/2010/main" val="2940616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307211"/>
            <a:ext cx="10058400" cy="777498"/>
          </a:xfrm>
        </p:spPr>
        <p:txBody>
          <a:bodyPr>
            <a:noAutofit/>
          </a:bodyPr>
          <a:lstStyle/>
          <a:p>
            <a:pPr algn="ctr"/>
            <a:r>
              <a:rPr lang="es-MX" sz="5400" dirty="0">
                <a:latin typeface="Garamond" panose="02020404030301010803" pitchFamily="18" charset="0"/>
              </a:rPr>
              <a:t>Organizador Gráfico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079" y="1400866"/>
            <a:ext cx="6893938" cy="4928089"/>
          </a:xfrm>
          <a:prstGeom prst="rect">
            <a:avLst/>
          </a:prstGeom>
        </p:spPr>
      </p:pic>
    </p:spTree>
    <p:extLst>
      <p:ext uri="{BB962C8B-B14F-4D97-AF65-F5344CB8AC3E}">
        <p14:creationId xmlns:p14="http://schemas.microsoft.com/office/powerpoint/2010/main" val="3263892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176775"/>
            <a:ext cx="10058400" cy="777498"/>
          </a:xfrm>
        </p:spPr>
        <p:txBody>
          <a:bodyPr>
            <a:noAutofit/>
          </a:bodyPr>
          <a:lstStyle/>
          <a:p>
            <a:pPr algn="ctr"/>
            <a:r>
              <a:rPr lang="es-MX" sz="5400" dirty="0">
                <a:latin typeface="Garamond" panose="02020404030301010803" pitchFamily="18" charset="0"/>
              </a:rPr>
              <a:t>Organizador Gráfico</a:t>
            </a:r>
          </a:p>
        </p:txBody>
      </p:sp>
      <p:pic>
        <p:nvPicPr>
          <p:cNvPr id="3"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1943" y="1262130"/>
            <a:ext cx="6856694" cy="5030346"/>
          </a:xfrm>
        </p:spPr>
      </p:pic>
    </p:spTree>
    <p:extLst>
      <p:ext uri="{BB962C8B-B14F-4D97-AF65-F5344CB8AC3E}">
        <p14:creationId xmlns:p14="http://schemas.microsoft.com/office/powerpoint/2010/main" val="500937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591FB431-6F04-4631-912A-35B9004067E3}"/>
              </a:ext>
            </a:extLst>
          </p:cNvPr>
          <p:cNvGraphicFramePr>
            <a:graphicFrameLocks noGrp="1"/>
          </p:cNvGraphicFramePr>
          <p:nvPr>
            <p:extLst>
              <p:ext uri="{D42A27DB-BD31-4B8C-83A1-F6EECF244321}">
                <p14:modId xmlns:p14="http://schemas.microsoft.com/office/powerpoint/2010/main" val="1272555745"/>
              </p:ext>
            </p:extLst>
          </p:nvPr>
        </p:nvGraphicFramePr>
        <p:xfrm>
          <a:off x="288463" y="138545"/>
          <a:ext cx="11600600" cy="6553199"/>
        </p:xfrm>
        <a:graphic>
          <a:graphicData uri="http://schemas.openxmlformats.org/drawingml/2006/table">
            <a:tbl>
              <a:tblPr firstRow="1" bandRow="1">
                <a:tableStyleId>{BC89EF96-8CEA-46FF-86C4-4CE0E7609802}</a:tableStyleId>
              </a:tblPr>
              <a:tblGrid>
                <a:gridCol w="2900150">
                  <a:extLst>
                    <a:ext uri="{9D8B030D-6E8A-4147-A177-3AD203B41FA5}">
                      <a16:colId xmlns:a16="http://schemas.microsoft.com/office/drawing/2014/main" val="2309045899"/>
                    </a:ext>
                  </a:extLst>
                </a:gridCol>
                <a:gridCol w="1175569">
                  <a:extLst>
                    <a:ext uri="{9D8B030D-6E8A-4147-A177-3AD203B41FA5}">
                      <a16:colId xmlns:a16="http://schemas.microsoft.com/office/drawing/2014/main" val="4077700212"/>
                    </a:ext>
                  </a:extLst>
                </a:gridCol>
                <a:gridCol w="1724581">
                  <a:extLst>
                    <a:ext uri="{9D8B030D-6E8A-4147-A177-3AD203B41FA5}">
                      <a16:colId xmlns:a16="http://schemas.microsoft.com/office/drawing/2014/main" val="1385744197"/>
                    </a:ext>
                  </a:extLst>
                </a:gridCol>
                <a:gridCol w="2900150">
                  <a:extLst>
                    <a:ext uri="{9D8B030D-6E8A-4147-A177-3AD203B41FA5}">
                      <a16:colId xmlns:a16="http://schemas.microsoft.com/office/drawing/2014/main" val="1074529574"/>
                    </a:ext>
                  </a:extLst>
                </a:gridCol>
                <a:gridCol w="1152614">
                  <a:extLst>
                    <a:ext uri="{9D8B030D-6E8A-4147-A177-3AD203B41FA5}">
                      <a16:colId xmlns:a16="http://schemas.microsoft.com/office/drawing/2014/main" val="227284141"/>
                    </a:ext>
                  </a:extLst>
                </a:gridCol>
                <a:gridCol w="1747536">
                  <a:extLst>
                    <a:ext uri="{9D8B030D-6E8A-4147-A177-3AD203B41FA5}">
                      <a16:colId xmlns:a16="http://schemas.microsoft.com/office/drawing/2014/main" val="3359132895"/>
                    </a:ext>
                  </a:extLst>
                </a:gridCol>
              </a:tblGrid>
              <a:tr h="949020">
                <a:tc gridSpan="6">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dirty="0" smtClean="0">
                          <a:ln>
                            <a:noFill/>
                          </a:ln>
                          <a:solidFill>
                            <a:schemeClr val="tx1"/>
                          </a:solidFill>
                          <a:effectLst/>
                          <a:latin typeface="Garamond" panose="02020404030301010803" pitchFamily="18" charset="0"/>
                        </a:rPr>
                        <a:t>INSTITUTO ATENIENSE A.C. “PREPARATORIA”</a:t>
                      </a:r>
                    </a:p>
                    <a:p>
                      <a:pPr marL="0" marR="0" lvl="0" indent="0" algn="ctr" defTabSz="914400" rtl="0" eaLnBrk="0" fontAlgn="base" latinLnBrk="0" hangingPunct="0">
                        <a:lnSpc>
                          <a:spcPct val="100000"/>
                        </a:lnSpc>
                        <a:spcBef>
                          <a:spcPct val="0"/>
                        </a:spcBef>
                        <a:spcAft>
                          <a:spcPct val="0"/>
                        </a:spcAft>
                        <a:buClrTx/>
                        <a:buSzTx/>
                        <a:buFontTx/>
                        <a:buNone/>
                        <a:tabLst/>
                      </a:pPr>
                      <a:r>
                        <a:rPr lang="es-MX" altLang="es-MX" sz="1200" b="1" dirty="0" smtClean="0">
                          <a:latin typeface="Garamond" panose="02020404030301010803" pitchFamily="18" charset="0"/>
                        </a:rPr>
                        <a:t>P</a:t>
                      </a:r>
                      <a:r>
                        <a:rPr kumimoji="0" lang="es-MX" altLang="es-MX" sz="1200" b="1" i="0" u="none" strike="noStrike" cap="none" normalizeH="0" baseline="0" dirty="0" smtClean="0">
                          <a:ln>
                            <a:noFill/>
                          </a:ln>
                          <a:solidFill>
                            <a:schemeClr val="tx1"/>
                          </a:solidFill>
                          <a:effectLst/>
                          <a:latin typeface="Garamond" panose="02020404030301010803" pitchFamily="18" charset="0"/>
                        </a:rPr>
                        <a:t>LANEACIÓN GENERAL</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s-MX" altLang="es-MX" sz="1200" b="1" i="0" u="none" strike="noStrike" cap="none" normalizeH="0" baseline="0" dirty="0" smtClean="0">
                          <a:ln>
                            <a:noFill/>
                          </a:ln>
                          <a:solidFill>
                            <a:schemeClr val="tx1"/>
                          </a:solidFill>
                          <a:effectLst/>
                          <a:latin typeface="Garamond" panose="02020404030301010803" pitchFamily="18" charset="0"/>
                        </a:rPr>
                        <a:t>PROYECTO: </a:t>
                      </a:r>
                      <a:r>
                        <a:rPr lang="es-MX" altLang="es-MX" sz="1200" b="1" u="sng" dirty="0" smtClean="0">
                          <a:latin typeface="Garamond" panose="02020404030301010803" pitchFamily="18" charset="0"/>
                        </a:rPr>
                        <a:t>FOMENTO A LA LECTURA DE LOS ESTUDIANTES DE 4° AÑO DE LA PREPARATORIA ATENIENSE</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s-MX" altLang="es-MX" sz="1200" b="1" i="0" u="none" strike="noStrike" cap="none" normalizeH="0" baseline="0" dirty="0" smtClean="0">
                          <a:ln>
                            <a:noFill/>
                          </a:ln>
                          <a:solidFill>
                            <a:schemeClr val="tx1"/>
                          </a:solidFill>
                          <a:effectLst/>
                          <a:latin typeface="Garamond" panose="02020404030301010803" pitchFamily="18" charset="0"/>
                        </a:rPr>
                        <a:t>CICLO ESCOLAR 2018-2019</a:t>
                      </a:r>
                      <a:endParaRPr kumimoji="0" lang="es-MX" altLang="es-MX" sz="1200" b="0" i="0" u="none" strike="noStrike" cap="none" normalizeH="0" baseline="0" dirty="0">
                        <a:ln>
                          <a:noFill/>
                        </a:ln>
                        <a:solidFill>
                          <a:schemeClr val="tx1"/>
                        </a:solidFill>
                        <a:effectLst/>
                        <a:latin typeface="Garamond" panose="02020404030301010803" pitchFamily="18" charset="0"/>
                      </a:endParaRPr>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c hMerge="1">
                  <a:txBody>
                    <a:bodyPr/>
                    <a:lstStyle/>
                    <a:p>
                      <a:endParaRPr lang="es-MX"/>
                    </a:p>
                  </a:txBody>
                  <a:tcPr/>
                </a:tc>
                <a:extLst>
                  <a:ext uri="{0D108BD9-81ED-4DB2-BD59-A6C34878D82A}">
                    <a16:rowId xmlns:a16="http://schemas.microsoft.com/office/drawing/2014/main" val="193616776"/>
                  </a:ext>
                </a:extLst>
              </a:tr>
              <a:tr h="1163584">
                <a:tc gridSpan="2">
                  <a:txBody>
                    <a:bodyPr/>
                    <a:lstStyle/>
                    <a:p>
                      <a:pPr marL="0" marR="0" lvl="0" indent="0" algn="just" defTabSz="914400" rtl="0" eaLnBrk="1" fontAlgn="auto" latinLnBrk="0" hangingPunct="1">
                        <a:lnSpc>
                          <a:spcPct val="100000"/>
                        </a:lnSpc>
                        <a:spcBef>
                          <a:spcPts val="0"/>
                        </a:spcBef>
                        <a:spcAft>
                          <a:spcPts val="0"/>
                        </a:spcAft>
                        <a:buClr>
                          <a:srgbClr val="967E96"/>
                        </a:buClr>
                        <a:buSzPct val="85000"/>
                        <a:buFont typeface="Arial" charset="0"/>
                        <a:buNone/>
                        <a:tabLst/>
                        <a:defRPr/>
                      </a:pPr>
                      <a:r>
                        <a:rPr lang="es-MX" sz="1200" dirty="0" smtClean="0">
                          <a:latin typeface="Garamond" panose="02020404030301010803" pitchFamily="18" charset="0"/>
                        </a:rPr>
                        <a:t>PROFESORES:</a:t>
                      </a:r>
                      <a:r>
                        <a:rPr lang="es-MX" sz="1200" baseline="0" dirty="0" smtClean="0">
                          <a:latin typeface="Garamond" panose="02020404030301010803" pitchFamily="18" charset="0"/>
                        </a:rPr>
                        <a:t> </a:t>
                      </a:r>
                      <a:r>
                        <a:rPr kumimoji="0" lang="es-MX" sz="12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Arial" pitchFamily="34" charset="0"/>
                        </a:rPr>
                        <a:t>Johana Vázquez Bautista, Ana Luisa Castañeda Meza, Guadalupe Anaya Aguilar, Octavio Ruíz Charré, Luis Antonio Ibarra Carrillo, Javier Castro Santana.</a:t>
                      </a:r>
                    </a:p>
                  </a:txBody>
                  <a:tcPr/>
                </a:tc>
                <a:tc hMerge="1">
                  <a:txBody>
                    <a:bodyPr/>
                    <a:lstStyle/>
                    <a:p>
                      <a:pPr algn="just"/>
                      <a:endParaRPr lang="es-MX" sz="1400" b="1" dirty="0">
                        <a:latin typeface="Garamond" panose="02020404030301010803" pitchFamily="18" charset="0"/>
                      </a:endParaRPr>
                    </a:p>
                  </a:txBody>
                  <a:tcPr/>
                </a:tc>
                <a:tc>
                  <a:txBody>
                    <a:bodyPr/>
                    <a:lstStyle/>
                    <a:p>
                      <a:pPr algn="just"/>
                      <a:r>
                        <a:rPr lang="es-MX" sz="1200" dirty="0" smtClean="0">
                          <a:latin typeface="Garamond" panose="02020404030301010803" pitchFamily="18" charset="0"/>
                        </a:rPr>
                        <a:t>GRADO</a:t>
                      </a:r>
                      <a:r>
                        <a:rPr lang="es-MX" sz="1200" dirty="0">
                          <a:latin typeface="Garamond" panose="02020404030301010803" pitchFamily="18" charset="0"/>
                        </a:rPr>
                        <a:t>: </a:t>
                      </a:r>
                      <a:r>
                        <a:rPr lang="es-MX" sz="1200" b="1" dirty="0">
                          <a:latin typeface="Garamond" panose="02020404030301010803" pitchFamily="18" charset="0"/>
                        </a:rPr>
                        <a:t>CUARTO</a:t>
                      </a:r>
                    </a:p>
                  </a:txBody>
                  <a:tcPr/>
                </a:tc>
                <a:tc>
                  <a:txBody>
                    <a:bodyPr/>
                    <a:lstStyle/>
                    <a:p>
                      <a:pPr algn="just"/>
                      <a:r>
                        <a:rPr lang="es-MX" sz="1200" dirty="0" smtClean="0">
                          <a:latin typeface="Garamond" panose="02020404030301010803" pitchFamily="18" charset="0"/>
                        </a:rPr>
                        <a:t>GRUPOS: </a:t>
                      </a:r>
                      <a:r>
                        <a:rPr lang="es-MX" sz="1200" b="1" dirty="0">
                          <a:latin typeface="Garamond" panose="02020404030301010803" pitchFamily="18" charset="0"/>
                        </a:rPr>
                        <a:t>4010 - 4020</a:t>
                      </a:r>
                    </a:p>
                  </a:txBody>
                  <a:tcPr/>
                </a:tc>
                <a:tc gridSpan="2">
                  <a:txBody>
                    <a:bodyPr/>
                    <a:lstStyle/>
                    <a:p>
                      <a:pPr marL="0" marR="114300" lvl="0" indent="0" algn="just" defTabSz="457200" rtl="0" eaLnBrk="1" fontAlgn="auto" latinLnBrk="0" hangingPunct="1">
                        <a:lnSpc>
                          <a:spcPct val="115000"/>
                        </a:lnSpc>
                        <a:spcBef>
                          <a:spcPts val="370"/>
                        </a:spcBef>
                        <a:spcAft>
                          <a:spcPts val="0"/>
                        </a:spcAft>
                        <a:buClrTx/>
                        <a:buSzTx/>
                        <a:buFontTx/>
                        <a:buNone/>
                        <a:tabLst/>
                        <a:defRPr/>
                      </a:pPr>
                      <a:r>
                        <a:rPr lang="es-MX" sz="1200" dirty="0" smtClean="0">
                          <a:latin typeface="Garamond" panose="02020404030301010803" pitchFamily="18" charset="0"/>
                        </a:rPr>
                        <a:t>ASIGNATURAS: </a:t>
                      </a:r>
                      <a:r>
                        <a:rPr kumimoji="0" lang="es-MX" sz="12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Arial" pitchFamily="34" charset="0"/>
                        </a:rPr>
                        <a:t>Lengua Española, Orientación Educativa, Informática, Educación Física IV, Geografía, Física III.</a:t>
                      </a:r>
                      <a:endParaRPr kumimoji="0" lang="es-ES" sz="1200" b="1" i="0" u="none" strike="noStrike" kern="1200" cap="none" spc="0" normalizeH="0" baseline="0" noProof="0" dirty="0" smtClean="0">
                        <a:ln>
                          <a:noFill/>
                        </a:ln>
                        <a:solidFill>
                          <a:srgbClr val="1C4587"/>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txBody>
                  <a:tcPr/>
                </a:tc>
                <a:tc hMerge="1">
                  <a:txBody>
                    <a:bodyPr/>
                    <a:lstStyle/>
                    <a:p>
                      <a:endParaRPr lang="es-MX"/>
                    </a:p>
                  </a:txBody>
                  <a:tcPr/>
                </a:tc>
                <a:extLst>
                  <a:ext uri="{0D108BD9-81ED-4DB2-BD59-A6C34878D82A}">
                    <a16:rowId xmlns:a16="http://schemas.microsoft.com/office/drawing/2014/main" val="1785975938"/>
                  </a:ext>
                </a:extLst>
              </a:tr>
              <a:tr h="589654">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b="1" dirty="0">
                          <a:latin typeface="Garamond" panose="02020404030301010803" pitchFamily="18" charset="0"/>
                        </a:rPr>
                        <a:t>BLOQUE: </a:t>
                      </a:r>
                      <a:r>
                        <a:rPr lang="es-MX" sz="1200" b="1" baseline="0" dirty="0">
                          <a:effectLst/>
                          <a:latin typeface="Garamond" panose="02020404030301010803" pitchFamily="18" charset="0"/>
                          <a:ea typeface="Calibri" panose="020F0502020204030204" pitchFamily="34" charset="0"/>
                          <a:cs typeface="Calibri" panose="020F0502020204030204" pitchFamily="34" charset="0"/>
                        </a:rPr>
                        <a:t>CUATRO </a:t>
                      </a:r>
                      <a:r>
                        <a:rPr lang="es-MX" sz="1200" b="1" baseline="0" dirty="0" smtClean="0">
                          <a:effectLst/>
                          <a:latin typeface="Garamond" panose="02020404030301010803" pitchFamily="18" charset="0"/>
                          <a:ea typeface="Calibri" panose="020F0502020204030204" pitchFamily="34" charset="0"/>
                          <a:cs typeface="Calibri" panose="020F0502020204030204" pitchFamily="34" charset="0"/>
                        </a:rPr>
                        <a:t>BLOQUES</a:t>
                      </a:r>
                      <a:endParaRPr lang="es-MX" sz="1200" dirty="0">
                        <a:effectLst/>
                        <a:latin typeface="Garamond" panose="02020404030301010803" pitchFamily="18" charset="0"/>
                        <a:ea typeface="Calibri" panose="020F0502020204030204" pitchFamily="34" charset="0"/>
                        <a:cs typeface="Calibri" panose="020F0502020204030204" pitchFamily="34" charset="0"/>
                      </a:endParaRPr>
                    </a:p>
                  </a:txBody>
                  <a:tcPr anchor="ctr"/>
                </a:tc>
                <a:tc hMerge="1">
                  <a:txBody>
                    <a:bodyPr/>
                    <a:lstStyle/>
                    <a:p>
                      <a:endParaRPr lang="es-MX" dirty="0">
                        <a:latin typeface="Garamond" panose="02020404030301010803" pitchFamily="18" charset="0"/>
                      </a:endParaRPr>
                    </a:p>
                  </a:txBody>
                  <a:tcPr/>
                </a:tc>
                <a:tc hMerge="1">
                  <a:txBody>
                    <a:bodyPr/>
                    <a:lstStyle/>
                    <a:p>
                      <a:endParaRPr lang="es-MX"/>
                    </a:p>
                  </a:txBody>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b="1" dirty="0">
                          <a:latin typeface="Garamond" panose="02020404030301010803" pitchFamily="18" charset="0"/>
                        </a:rPr>
                        <a:t>APRENDIZAJES ESPERADOS: </a:t>
                      </a:r>
                      <a:r>
                        <a:rPr lang="es-MX" sz="1200" dirty="0">
                          <a:effectLst/>
                          <a:latin typeface="Garamond" panose="02020404030301010803" pitchFamily="18" charset="0"/>
                          <a:ea typeface="Calibri" panose="020F0502020204030204" pitchFamily="34" charset="0"/>
                          <a:cs typeface="Calibri" panose="020F0502020204030204" pitchFamily="34" charset="0"/>
                        </a:rPr>
                        <a:t>Que</a:t>
                      </a:r>
                      <a:r>
                        <a:rPr lang="es-MX" sz="1200" baseline="0" dirty="0">
                          <a:effectLst/>
                          <a:latin typeface="Garamond" panose="02020404030301010803" pitchFamily="18" charset="0"/>
                          <a:ea typeface="Calibri" panose="020F0502020204030204" pitchFamily="34" charset="0"/>
                          <a:cs typeface="Calibri" panose="020F0502020204030204" pitchFamily="34" charset="0"/>
                        </a:rPr>
                        <a:t>  los estudiantes de cuarto grado de preparatoria adquieran un mayor interés a la lectura, así como la motivación para convertirla en un hábito.</a:t>
                      </a:r>
                      <a:endParaRPr lang="es-MX" sz="1200" dirty="0">
                        <a:effectLst/>
                        <a:latin typeface="Garamond" panose="02020404030301010803" pitchFamily="18" charset="0"/>
                        <a:ea typeface="Calibri" panose="020F0502020204030204" pitchFamily="34" charset="0"/>
                        <a:cs typeface="Calibri" panose="020F0502020204030204" pitchFamily="34" charset="0"/>
                      </a:endParaRPr>
                    </a:p>
                  </a:txBody>
                  <a:tcPr/>
                </a:tc>
                <a:tc hMerge="1">
                  <a:txBody>
                    <a:bodyPr/>
                    <a:lstStyle/>
                    <a:p>
                      <a:endParaRPr lang="es-MX" dirty="0">
                        <a:latin typeface="Garamond" panose="02020404030301010803" pitchFamily="18" charset="0"/>
                      </a:endParaRPr>
                    </a:p>
                  </a:txBody>
                  <a:tcPr/>
                </a:tc>
                <a:tc hMerge="1">
                  <a:txBody>
                    <a:bodyPr/>
                    <a:lstStyle/>
                    <a:p>
                      <a:endParaRPr lang="es-MX"/>
                    </a:p>
                  </a:txBody>
                  <a:tcPr/>
                </a:tc>
                <a:extLst>
                  <a:ext uri="{0D108BD9-81ED-4DB2-BD59-A6C34878D82A}">
                    <a16:rowId xmlns:a16="http://schemas.microsoft.com/office/drawing/2014/main" val="2518741875"/>
                  </a:ext>
                </a:extLst>
              </a:tr>
              <a:tr h="474310">
                <a:tc gridSpan="3">
                  <a:txBody>
                    <a:bodyPr/>
                    <a:lstStyle/>
                    <a:p>
                      <a:pPr algn="just"/>
                      <a:r>
                        <a:rPr lang="es-MX" sz="1200" b="1" dirty="0">
                          <a:latin typeface="Garamond" panose="02020404030301010803" pitchFamily="18" charset="0"/>
                        </a:rPr>
                        <a:t>COMPETENCIAS: </a:t>
                      </a:r>
                      <a:r>
                        <a:rPr lang="es-MX" sz="1200" b="0" dirty="0">
                          <a:effectLst/>
                          <a:latin typeface="Garamond" panose="02020404030301010803" pitchFamily="18" charset="0"/>
                          <a:ea typeface="Calibri" panose="020F0502020204030204" pitchFamily="34" charset="0"/>
                          <a:cs typeface="Calibri" panose="020F0502020204030204" pitchFamily="34" charset="0"/>
                        </a:rPr>
                        <a:t>C</a:t>
                      </a:r>
                      <a:r>
                        <a:rPr lang="es-MX" sz="1200" b="0" baseline="0" dirty="0">
                          <a:effectLst/>
                          <a:latin typeface="Garamond" panose="02020404030301010803" pitchFamily="18" charset="0"/>
                          <a:ea typeface="Calibri" panose="020F0502020204030204" pitchFamily="34" charset="0"/>
                          <a:cs typeface="Calibri" panose="020F0502020204030204" pitchFamily="34" charset="0"/>
                        </a:rPr>
                        <a:t>omprensión lectora,  análisis y síntesis de la información,  trabajo en equipo.</a:t>
                      </a:r>
                      <a:r>
                        <a:rPr lang="es-MX" sz="1200" b="1" dirty="0">
                          <a:effectLst/>
                          <a:latin typeface="Garamond" panose="02020404030301010803" pitchFamily="18" charset="0"/>
                          <a:ea typeface="Calibri" panose="020F0502020204030204" pitchFamily="34" charset="0"/>
                          <a:cs typeface="Calibri" panose="020F0502020204030204" pitchFamily="34" charset="0"/>
                        </a:rPr>
                        <a:t> </a:t>
                      </a:r>
                      <a:endParaRPr lang="es-MX" sz="1200" b="1" dirty="0">
                        <a:latin typeface="Garamond" panose="02020404030301010803" pitchFamily="18" charset="0"/>
                      </a:endParaRPr>
                    </a:p>
                  </a:txBody>
                  <a:tcPr/>
                </a:tc>
                <a:tc hMerge="1">
                  <a:txBody>
                    <a:bodyPr/>
                    <a:lstStyle/>
                    <a:p>
                      <a:endParaRPr lang="es-MX" dirty="0">
                        <a:latin typeface="Garamond" panose="02020404030301010803" pitchFamily="18" charset="0"/>
                      </a:endParaRPr>
                    </a:p>
                  </a:txBody>
                  <a:tcPr/>
                </a:tc>
                <a:tc hMerge="1">
                  <a:txBody>
                    <a:bodyPr/>
                    <a:lstStyle/>
                    <a:p>
                      <a:endParaRPr lang="es-MX"/>
                    </a:p>
                  </a:txBody>
                  <a:tcPr/>
                </a:tc>
                <a:tc gridSpan="3">
                  <a:txBody>
                    <a:bodyPr/>
                    <a:lstStyle/>
                    <a:p>
                      <a:pPr algn="just"/>
                      <a:r>
                        <a:rPr lang="es-MX" sz="1200" b="1" dirty="0">
                          <a:latin typeface="Garamond" panose="02020404030301010803" pitchFamily="18" charset="0"/>
                        </a:rPr>
                        <a:t>OBJETIVOS: </a:t>
                      </a:r>
                      <a:r>
                        <a:rPr lang="es-MX" sz="1200" b="0" baseline="0" dirty="0">
                          <a:effectLst/>
                          <a:latin typeface="Garamond" panose="02020404030301010803" pitchFamily="18" charset="0"/>
                          <a:ea typeface="Calibri" panose="020F0502020204030204" pitchFamily="34" charset="0"/>
                          <a:cs typeface="Calibri" panose="020F0502020204030204" pitchFamily="34" charset="0"/>
                        </a:rPr>
                        <a:t>Fomentar el hábito de la lectura.</a:t>
                      </a:r>
                      <a:r>
                        <a:rPr lang="es-ES" sz="1200" b="1" dirty="0">
                          <a:effectLst/>
                          <a:latin typeface="Garamond" panose="02020404030301010803" pitchFamily="18" charset="0"/>
                          <a:ea typeface="Calibri" panose="020F0502020204030204" pitchFamily="34" charset="0"/>
                          <a:cs typeface="Calibri" panose="020F0502020204030204" pitchFamily="34" charset="0"/>
                        </a:rPr>
                        <a:t> </a:t>
                      </a:r>
                      <a:endParaRPr lang="es-MX" sz="1200" b="1" dirty="0">
                        <a:latin typeface="Garamond" panose="02020404030301010803" pitchFamily="18" charset="0"/>
                      </a:endParaRPr>
                    </a:p>
                  </a:txBody>
                  <a:tcPr/>
                </a:tc>
                <a:tc hMerge="1">
                  <a:txBody>
                    <a:bodyPr/>
                    <a:lstStyle/>
                    <a:p>
                      <a:endParaRPr lang="es-MX" dirty="0">
                        <a:latin typeface="Garamond" panose="02020404030301010803" pitchFamily="18" charset="0"/>
                      </a:endParaRPr>
                    </a:p>
                  </a:txBody>
                  <a:tcPr/>
                </a:tc>
                <a:tc hMerge="1">
                  <a:txBody>
                    <a:bodyPr/>
                    <a:lstStyle/>
                    <a:p>
                      <a:endParaRPr lang="es-MX"/>
                    </a:p>
                  </a:txBody>
                  <a:tcPr/>
                </a:tc>
                <a:extLst>
                  <a:ext uri="{0D108BD9-81ED-4DB2-BD59-A6C34878D82A}">
                    <a16:rowId xmlns:a16="http://schemas.microsoft.com/office/drawing/2014/main" val="2517885071"/>
                  </a:ext>
                </a:extLst>
              </a:tr>
              <a:tr h="470319">
                <a:tc>
                  <a:txBody>
                    <a:bodyPr/>
                    <a:lstStyle/>
                    <a:p>
                      <a:pPr algn="ctr"/>
                      <a:r>
                        <a:rPr lang="es-MX" sz="1200" b="1" dirty="0">
                          <a:latin typeface="Garamond" panose="02020404030301010803" pitchFamily="18" charset="0"/>
                        </a:rPr>
                        <a:t>TEMA</a:t>
                      </a:r>
                    </a:p>
                  </a:txBody>
                  <a:tcPr anchor="ctr"/>
                </a:tc>
                <a:tc gridSpan="2">
                  <a:txBody>
                    <a:bodyPr/>
                    <a:lstStyle/>
                    <a:p>
                      <a:pPr algn="ctr"/>
                      <a:r>
                        <a:rPr lang="es-MX" sz="1200" b="1" dirty="0">
                          <a:latin typeface="Garamond" panose="02020404030301010803" pitchFamily="18" charset="0"/>
                        </a:rPr>
                        <a:t>ESTRATEGIAS DIDÁCTICAS</a:t>
                      </a:r>
                    </a:p>
                  </a:txBody>
                  <a:tcPr anchor="ctr"/>
                </a:tc>
                <a:tc hMerge="1">
                  <a:txBody>
                    <a:bodyPr/>
                    <a:lstStyle/>
                    <a:p>
                      <a:endParaRPr lang="es-MX"/>
                    </a:p>
                  </a:txBody>
                  <a:tcPr/>
                </a:tc>
                <a:tc gridSpan="2">
                  <a:txBody>
                    <a:bodyPr/>
                    <a:lstStyle/>
                    <a:p>
                      <a:pPr algn="ctr"/>
                      <a:r>
                        <a:rPr lang="es-MX" sz="1200" b="1" dirty="0">
                          <a:latin typeface="Garamond" panose="02020404030301010803" pitchFamily="18" charset="0"/>
                        </a:rPr>
                        <a:t>EVIDENCIAS</a:t>
                      </a:r>
                    </a:p>
                  </a:txBody>
                  <a:tcPr anchor="ctr"/>
                </a:tc>
                <a:tc hMerge="1">
                  <a:txBody>
                    <a:bodyPr/>
                    <a:lstStyle/>
                    <a:p>
                      <a:pPr algn="ctr"/>
                      <a:endParaRPr lang="es-MX" sz="1300" b="1" dirty="0">
                        <a:latin typeface="Garamond" panose="02020404030301010803" pitchFamily="18" charset="0"/>
                      </a:endParaRPr>
                    </a:p>
                  </a:txBody>
                  <a:tcPr anchor="ctr"/>
                </a:tc>
                <a:tc>
                  <a:txBody>
                    <a:bodyPr/>
                    <a:lstStyle/>
                    <a:p>
                      <a:pPr algn="ctr"/>
                      <a:r>
                        <a:rPr lang="es-MX" sz="1200" b="1" dirty="0">
                          <a:latin typeface="Garamond" panose="02020404030301010803" pitchFamily="18" charset="0"/>
                        </a:rPr>
                        <a:t>INSTRUMENTOS DE EVALUACIÓN</a:t>
                      </a:r>
                    </a:p>
                  </a:txBody>
                  <a:tcPr anchor="ctr"/>
                </a:tc>
                <a:extLst>
                  <a:ext uri="{0D108BD9-81ED-4DB2-BD59-A6C34878D82A}">
                    <a16:rowId xmlns:a16="http://schemas.microsoft.com/office/drawing/2014/main" val="995923658"/>
                  </a:ext>
                </a:extLst>
              </a:tr>
              <a:tr h="860628">
                <a:tc row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b="0" dirty="0">
                          <a:effectLst/>
                          <a:latin typeface="Garamond" panose="02020404030301010803" pitchFamily="18" charset="0"/>
                          <a:ea typeface="Calibri" panose="020F0502020204030204" pitchFamily="34" charset="0"/>
                          <a:cs typeface="Calibri" panose="020F0502020204030204" pitchFamily="34" charset="0"/>
                        </a:rPr>
                        <a:t>FOMENTO A LA LECTURA DE LOS ESTUDIANTES  DE 4°</a:t>
                      </a:r>
                      <a:r>
                        <a:rPr lang="es-ES" sz="1200" b="0" baseline="0" dirty="0">
                          <a:effectLst/>
                          <a:latin typeface="Garamond" panose="02020404030301010803" pitchFamily="18" charset="0"/>
                          <a:ea typeface="Calibri" panose="020F0502020204030204" pitchFamily="34" charset="0"/>
                          <a:cs typeface="Calibri" panose="020F0502020204030204" pitchFamily="34" charset="0"/>
                        </a:rPr>
                        <a:t> AÑO DE LA PREPARATORIA ATENIENSE.</a:t>
                      </a:r>
                      <a:endParaRPr lang="es-MX" sz="1200" b="0" dirty="0">
                        <a:effectLst/>
                        <a:latin typeface="Garamond" panose="02020404030301010803" pitchFamily="18" charset="0"/>
                        <a:ea typeface="Calibri" panose="020F0502020204030204" pitchFamily="34" charset="0"/>
                        <a:cs typeface="Calibri" panose="020F0502020204030204" pitchFamily="34" charset="0"/>
                      </a:endParaRPr>
                    </a:p>
                    <a:p>
                      <a:endParaRPr lang="es-MX" sz="1200" dirty="0">
                        <a:latin typeface="Garamond" panose="02020404030301010803" pitchFamily="18" charset="0"/>
                      </a:endParaRPr>
                    </a:p>
                  </a:txBody>
                  <a:tcPr anchor="ct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b="1" dirty="0">
                          <a:latin typeface="Garamond" panose="02020404030301010803" pitchFamily="18" charset="0"/>
                        </a:rPr>
                        <a:t>INICIO: </a:t>
                      </a:r>
                      <a:r>
                        <a:rPr lang="es-MX" sz="1200" b="0" dirty="0">
                          <a:effectLst/>
                          <a:latin typeface="Garamond" panose="02020404030301010803" pitchFamily="18" charset="0"/>
                          <a:ea typeface="Calibri" panose="020F0502020204030204" pitchFamily="34" charset="0"/>
                          <a:cs typeface="Calibri" panose="020F0502020204030204" pitchFamily="34" charset="0"/>
                        </a:rPr>
                        <a:t>Descripción</a:t>
                      </a:r>
                      <a:r>
                        <a:rPr lang="es-MX" sz="1200" b="0" baseline="0" dirty="0">
                          <a:effectLst/>
                          <a:latin typeface="Garamond" panose="02020404030301010803" pitchFamily="18" charset="0"/>
                          <a:ea typeface="Calibri" panose="020F0502020204030204" pitchFamily="34" charset="0"/>
                          <a:cs typeface="Calibri" panose="020F0502020204030204" pitchFamily="34" charset="0"/>
                        </a:rPr>
                        <a:t> del proyecto conexiones a los estudiantes de cuarto grado de preparatoria.</a:t>
                      </a:r>
                      <a:endParaRPr lang="es-MX" sz="1200" b="1" dirty="0">
                        <a:effectLst/>
                        <a:latin typeface="Garamond" panose="02020404030301010803" pitchFamily="18" charset="0"/>
                        <a:ea typeface="Calibri" panose="020F0502020204030204" pitchFamily="34" charset="0"/>
                        <a:cs typeface="Calibri" panose="020F0502020204030204" pitchFamily="34" charset="0"/>
                      </a:endParaRPr>
                    </a:p>
                    <a:p>
                      <a:pPr algn="just"/>
                      <a:endParaRPr lang="es-MX" sz="1200" dirty="0">
                        <a:latin typeface="Garamond" panose="02020404030301010803" pitchFamily="18" charset="0"/>
                      </a:endParaRPr>
                    </a:p>
                  </a:txBody>
                  <a:tcPr>
                    <a:lnB w="12700" cap="flat" cmpd="sng" algn="ctr">
                      <a:solidFill>
                        <a:schemeClr val="tx1"/>
                      </a:solidFill>
                      <a:prstDash val="solid"/>
                      <a:round/>
                      <a:headEnd type="none" w="med" len="med"/>
                      <a:tailEnd type="none" w="med" len="med"/>
                    </a:lnB>
                  </a:tcPr>
                </a:tc>
                <a:tc hMerge="1">
                  <a:txBody>
                    <a:bodyPr/>
                    <a:lstStyle/>
                    <a:p>
                      <a:endParaRPr lang="es-MX"/>
                    </a:p>
                  </a:txBody>
                  <a:tcPr/>
                </a:tc>
                <a:tc rowSpan="3" gridSpan="2">
                  <a:txBody>
                    <a:bodyPr/>
                    <a:lstStyle/>
                    <a:p>
                      <a:pPr>
                        <a:lnSpc>
                          <a:spcPct val="107000"/>
                        </a:lnSpc>
                        <a:spcAft>
                          <a:spcPts val="0"/>
                        </a:spcAft>
                        <a:buFont typeface="Arial" pitchFamily="34" charset="0"/>
                        <a:buChar char="•"/>
                      </a:pPr>
                      <a:r>
                        <a:rPr lang="es-MX" sz="1200" baseline="0" dirty="0">
                          <a:effectLst/>
                          <a:latin typeface="Garamond" panose="02020404030301010803" pitchFamily="18" charset="0"/>
                          <a:ea typeface="Calibri" panose="020F0502020204030204" pitchFamily="34" charset="0"/>
                          <a:cs typeface="Calibri" panose="020F0502020204030204" pitchFamily="34" charset="0"/>
                        </a:rPr>
                        <a:t>Periódico mural</a:t>
                      </a:r>
                      <a:r>
                        <a:rPr lang="es-MX" sz="1200" baseline="0" dirty="0" smtClean="0">
                          <a:effectLst/>
                          <a:latin typeface="Garamond" panose="02020404030301010803" pitchFamily="18" charset="0"/>
                          <a:ea typeface="Calibri" panose="020F0502020204030204" pitchFamily="34" charset="0"/>
                          <a:cs typeface="Calibri" panose="020F0502020204030204" pitchFamily="34" charset="0"/>
                        </a:rPr>
                        <a:t>.</a:t>
                      </a:r>
                      <a:endParaRPr lang="es-MX" sz="1200" baseline="0" dirty="0">
                        <a:effectLst/>
                        <a:latin typeface="Garamond" panose="02020404030301010803" pitchFamily="18" charset="0"/>
                        <a:ea typeface="Calibri" panose="020F0502020204030204" pitchFamily="34" charset="0"/>
                        <a:cs typeface="Calibri" panose="020F0502020204030204" pitchFamily="34" charset="0"/>
                      </a:endParaRPr>
                    </a:p>
                    <a:p>
                      <a:pPr>
                        <a:lnSpc>
                          <a:spcPct val="107000"/>
                        </a:lnSpc>
                        <a:spcAft>
                          <a:spcPts val="0"/>
                        </a:spcAft>
                        <a:buFont typeface="Arial" pitchFamily="34" charset="0"/>
                        <a:buChar char="•"/>
                      </a:pPr>
                      <a:r>
                        <a:rPr lang="es-MX" sz="1200" baseline="0" dirty="0">
                          <a:effectLst/>
                          <a:latin typeface="Garamond" panose="02020404030301010803" pitchFamily="18" charset="0"/>
                          <a:ea typeface="Calibri" panose="020F0502020204030204" pitchFamily="34" charset="0"/>
                          <a:cs typeface="Calibri" panose="020F0502020204030204" pitchFamily="34" charset="0"/>
                        </a:rPr>
                        <a:t> Tríptico. </a:t>
                      </a:r>
                    </a:p>
                    <a:p>
                      <a:pPr>
                        <a:lnSpc>
                          <a:spcPct val="107000"/>
                        </a:lnSpc>
                        <a:spcAft>
                          <a:spcPts val="0"/>
                        </a:spcAft>
                        <a:buFont typeface="Arial" pitchFamily="34" charset="0"/>
                        <a:buChar char="•"/>
                      </a:pPr>
                      <a:r>
                        <a:rPr lang="es-MX" sz="1200" baseline="0" dirty="0">
                          <a:effectLst/>
                          <a:latin typeface="Garamond" panose="02020404030301010803" pitchFamily="18" charset="0"/>
                          <a:ea typeface="Calibri" panose="020F0502020204030204" pitchFamily="34" charset="0"/>
                          <a:cs typeface="Calibri" panose="020F0502020204030204" pitchFamily="34" charset="0"/>
                        </a:rPr>
                        <a:t> Comic – Dibujo </a:t>
                      </a:r>
                      <a:r>
                        <a:rPr lang="es-MX" sz="1200" baseline="0" dirty="0" smtClean="0">
                          <a:effectLst/>
                          <a:latin typeface="Garamond" panose="02020404030301010803" pitchFamily="18" charset="0"/>
                          <a:ea typeface="Calibri" panose="020F0502020204030204" pitchFamily="34" charset="0"/>
                          <a:cs typeface="Calibri" panose="020F0502020204030204" pitchFamily="34" charset="0"/>
                        </a:rPr>
                        <a:t>animado</a:t>
                      </a:r>
                      <a:endParaRPr lang="es-MX" sz="1200" baseline="0" dirty="0">
                        <a:effectLst/>
                        <a:latin typeface="Garamond" panose="02020404030301010803" pitchFamily="18" charset="0"/>
                        <a:ea typeface="Calibri" panose="020F0502020204030204" pitchFamily="34" charset="0"/>
                        <a:cs typeface="Calibri" panose="020F0502020204030204" pitchFamily="34" charset="0"/>
                      </a:endParaRPr>
                    </a:p>
                    <a:p>
                      <a:pPr>
                        <a:lnSpc>
                          <a:spcPct val="107000"/>
                        </a:lnSpc>
                        <a:spcAft>
                          <a:spcPts val="0"/>
                        </a:spcAft>
                        <a:buFont typeface="Arial" pitchFamily="34" charset="0"/>
                        <a:buChar char="•"/>
                      </a:pPr>
                      <a:r>
                        <a:rPr lang="es-MX" sz="1200" baseline="0" dirty="0">
                          <a:effectLst/>
                          <a:latin typeface="Garamond" panose="02020404030301010803" pitchFamily="18" charset="0"/>
                          <a:ea typeface="Calibri" panose="020F0502020204030204" pitchFamily="34" charset="0"/>
                          <a:cs typeface="Calibri" panose="020F0502020204030204" pitchFamily="34" charset="0"/>
                        </a:rPr>
                        <a:t> Mini círculo de lectura </a:t>
                      </a:r>
                    </a:p>
                    <a:p>
                      <a:pPr>
                        <a:lnSpc>
                          <a:spcPct val="107000"/>
                        </a:lnSpc>
                        <a:spcAft>
                          <a:spcPts val="0"/>
                        </a:spcAft>
                        <a:buFont typeface="Arial" pitchFamily="34" charset="0"/>
                        <a:buChar char="•"/>
                      </a:pPr>
                      <a:r>
                        <a:rPr lang="es-MX" sz="1200" baseline="0" dirty="0">
                          <a:effectLst/>
                          <a:latin typeface="Garamond" panose="02020404030301010803" pitchFamily="18" charset="0"/>
                          <a:ea typeface="Calibri" panose="020F0502020204030204" pitchFamily="34" charset="0"/>
                          <a:cs typeface="Calibri" panose="020F0502020204030204" pitchFamily="34" charset="0"/>
                        </a:rPr>
                        <a:t> Libro – objeto.</a:t>
                      </a:r>
                    </a:p>
                    <a:p>
                      <a:pPr>
                        <a:lnSpc>
                          <a:spcPct val="107000"/>
                        </a:lnSpc>
                        <a:spcAft>
                          <a:spcPts val="0"/>
                        </a:spcAft>
                        <a:buFont typeface="Arial" pitchFamily="34" charset="0"/>
                        <a:buChar char="•"/>
                      </a:pPr>
                      <a:r>
                        <a:rPr lang="es-MX" sz="1200" baseline="0" dirty="0">
                          <a:effectLst/>
                          <a:latin typeface="Garamond" panose="02020404030301010803" pitchFamily="18" charset="0"/>
                          <a:ea typeface="Calibri" panose="020F0502020204030204" pitchFamily="34" charset="0"/>
                          <a:cs typeface="Calibri" panose="020F0502020204030204" pitchFamily="34" charset="0"/>
                        </a:rPr>
                        <a:t> Infografía </a:t>
                      </a:r>
                    </a:p>
                    <a:p>
                      <a:pPr>
                        <a:lnSpc>
                          <a:spcPct val="107000"/>
                        </a:lnSpc>
                        <a:spcAft>
                          <a:spcPts val="0"/>
                        </a:spcAft>
                        <a:buFont typeface="Arial" pitchFamily="34" charset="0"/>
                        <a:buChar char="•"/>
                      </a:pPr>
                      <a:r>
                        <a:rPr lang="es-MX" sz="1200" baseline="0" dirty="0">
                          <a:effectLst/>
                          <a:latin typeface="Garamond" panose="02020404030301010803" pitchFamily="18" charset="0"/>
                          <a:ea typeface="Calibri" panose="020F0502020204030204" pitchFamily="34" charset="0"/>
                          <a:cs typeface="Calibri" panose="020F0502020204030204" pitchFamily="34" charset="0"/>
                        </a:rPr>
                        <a:t> Periódico estudiantil </a:t>
                      </a:r>
                    </a:p>
                    <a:p>
                      <a:pPr>
                        <a:lnSpc>
                          <a:spcPct val="107000"/>
                        </a:lnSpc>
                        <a:spcAft>
                          <a:spcPts val="0"/>
                        </a:spcAft>
                        <a:buFont typeface="Arial" pitchFamily="34" charset="0"/>
                        <a:buChar char="•"/>
                      </a:pPr>
                      <a:r>
                        <a:rPr lang="es-MX" sz="1200" baseline="0" dirty="0">
                          <a:effectLst/>
                          <a:latin typeface="Garamond" panose="02020404030301010803" pitchFamily="18" charset="0"/>
                          <a:ea typeface="Calibri" panose="020F0502020204030204" pitchFamily="34" charset="0"/>
                          <a:cs typeface="Calibri" panose="020F0502020204030204" pitchFamily="34" charset="0"/>
                        </a:rPr>
                        <a:t> Juegos didácticos </a:t>
                      </a:r>
                    </a:p>
                    <a:p>
                      <a:pPr>
                        <a:lnSpc>
                          <a:spcPct val="107000"/>
                        </a:lnSpc>
                        <a:spcAft>
                          <a:spcPts val="0"/>
                        </a:spcAft>
                        <a:buFont typeface="Arial" pitchFamily="34" charset="0"/>
                        <a:buChar char="•"/>
                      </a:pPr>
                      <a:r>
                        <a:rPr lang="es-MX" sz="1200" baseline="0" dirty="0">
                          <a:effectLst/>
                          <a:latin typeface="Garamond" panose="02020404030301010803" pitchFamily="18" charset="0"/>
                          <a:ea typeface="Calibri" panose="020F0502020204030204" pitchFamily="34" charset="0"/>
                          <a:cs typeface="Calibri" panose="020F0502020204030204" pitchFamily="34" charset="0"/>
                        </a:rPr>
                        <a:t> Museografía</a:t>
                      </a:r>
                      <a:r>
                        <a:rPr lang="es-MX" sz="1200" baseline="0" dirty="0" smtClean="0">
                          <a:effectLst/>
                          <a:latin typeface="Garamond" panose="02020404030301010803" pitchFamily="18" charset="0"/>
                          <a:ea typeface="Calibri" panose="020F0502020204030204" pitchFamily="34" charset="0"/>
                          <a:cs typeface="Calibri" panose="020F0502020204030204" pitchFamily="34" charset="0"/>
                        </a:rPr>
                        <a:t>.</a:t>
                      </a:r>
                      <a:endParaRPr lang="es-MX" sz="1200" baseline="0" dirty="0">
                        <a:effectLst/>
                        <a:latin typeface="Garamond" panose="02020404030301010803" pitchFamily="18" charset="0"/>
                        <a:ea typeface="Calibri" panose="020F0502020204030204" pitchFamily="34" charset="0"/>
                        <a:cs typeface="Calibri" panose="020F0502020204030204" pitchFamily="34" charset="0"/>
                      </a:endParaRPr>
                    </a:p>
                    <a:p>
                      <a:pPr>
                        <a:lnSpc>
                          <a:spcPct val="107000"/>
                        </a:lnSpc>
                        <a:spcAft>
                          <a:spcPts val="0"/>
                        </a:spcAft>
                        <a:buFont typeface="Arial" pitchFamily="34" charset="0"/>
                        <a:buChar char="•"/>
                      </a:pPr>
                      <a:r>
                        <a:rPr lang="es-MX" sz="1200" baseline="0" dirty="0">
                          <a:effectLst/>
                          <a:latin typeface="Garamond" panose="02020404030301010803" pitchFamily="18" charset="0"/>
                          <a:ea typeface="Calibri" panose="020F0502020204030204" pitchFamily="34" charset="0"/>
                          <a:cs typeface="Calibri" panose="020F0502020204030204" pitchFamily="34" charset="0"/>
                        </a:rPr>
                        <a:t> Revista escolar.</a:t>
                      </a:r>
                    </a:p>
                    <a:p>
                      <a:pPr>
                        <a:lnSpc>
                          <a:spcPct val="107000"/>
                        </a:lnSpc>
                        <a:spcAft>
                          <a:spcPts val="0"/>
                        </a:spcAft>
                        <a:buFont typeface="Arial" pitchFamily="34" charset="0"/>
                        <a:buChar char="•"/>
                      </a:pPr>
                      <a:r>
                        <a:rPr lang="es-MX" sz="1200" baseline="0" dirty="0">
                          <a:effectLst/>
                          <a:latin typeface="Garamond" panose="02020404030301010803" pitchFamily="18" charset="0"/>
                          <a:ea typeface="Calibri" panose="020F0502020204030204" pitchFamily="34" charset="0"/>
                          <a:cs typeface="Calibri" panose="020F0502020204030204" pitchFamily="34" charset="0"/>
                        </a:rPr>
                        <a:t>Mensaje Radio </a:t>
                      </a:r>
                      <a:r>
                        <a:rPr lang="es-MX" sz="1200" baseline="0" dirty="0" smtClean="0">
                          <a:effectLst/>
                          <a:latin typeface="Garamond" panose="02020404030301010803" pitchFamily="18" charset="0"/>
                          <a:ea typeface="Calibri" panose="020F0502020204030204" pitchFamily="34" charset="0"/>
                          <a:cs typeface="Calibri" panose="020F0502020204030204" pitchFamily="34" charset="0"/>
                        </a:rPr>
                        <a:t>fónico</a:t>
                      </a:r>
                      <a:endParaRPr lang="es-MX" sz="1200" baseline="0" dirty="0">
                        <a:effectLst/>
                        <a:latin typeface="Garamond" panose="02020404030301010803" pitchFamily="18" charset="0"/>
                        <a:ea typeface="Calibri" panose="020F0502020204030204" pitchFamily="34" charset="0"/>
                        <a:cs typeface="Calibri" panose="020F0502020204030204" pitchFamily="34" charset="0"/>
                      </a:endParaRPr>
                    </a:p>
                    <a:p>
                      <a:pPr>
                        <a:lnSpc>
                          <a:spcPct val="107000"/>
                        </a:lnSpc>
                        <a:spcAft>
                          <a:spcPts val="0"/>
                        </a:spcAft>
                        <a:buFont typeface="Arial" pitchFamily="34" charset="0"/>
                        <a:buChar char="•"/>
                      </a:pPr>
                      <a:r>
                        <a:rPr lang="es-MX" sz="1200" baseline="0" dirty="0" smtClean="0">
                          <a:effectLst/>
                          <a:latin typeface="Garamond" panose="02020404030301010803" pitchFamily="18" charset="0"/>
                          <a:ea typeface="Calibri" panose="020F0502020204030204" pitchFamily="34" charset="0"/>
                          <a:cs typeface="Calibri" panose="020F0502020204030204" pitchFamily="34" charset="0"/>
                        </a:rPr>
                        <a:t>Poesía</a:t>
                      </a:r>
                      <a:endParaRPr lang="es-MX" sz="1200" baseline="0" dirty="0">
                        <a:effectLst/>
                        <a:latin typeface="Garamond" panose="02020404030301010803" pitchFamily="18" charset="0"/>
                        <a:ea typeface="Calibri" panose="020F0502020204030204" pitchFamily="34" charset="0"/>
                        <a:cs typeface="Calibri" panose="020F0502020204030204" pitchFamily="34" charset="0"/>
                      </a:endParaRPr>
                    </a:p>
                    <a:p>
                      <a:pPr>
                        <a:lnSpc>
                          <a:spcPct val="107000"/>
                        </a:lnSpc>
                        <a:spcAft>
                          <a:spcPts val="0"/>
                        </a:spcAft>
                        <a:buFont typeface="Arial" pitchFamily="34" charset="0"/>
                        <a:buChar char="•"/>
                      </a:pPr>
                      <a:r>
                        <a:rPr lang="es-MX" sz="1200" baseline="0" dirty="0">
                          <a:effectLst/>
                          <a:latin typeface="Garamond" panose="02020404030301010803" pitchFamily="18" charset="0"/>
                          <a:ea typeface="Calibri" panose="020F0502020204030204" pitchFamily="34" charset="0"/>
                          <a:cs typeface="Calibri" panose="020F0502020204030204" pitchFamily="34" charset="0"/>
                        </a:rPr>
                        <a:t> Mapa </a:t>
                      </a:r>
                      <a:r>
                        <a:rPr lang="es-MX" sz="1200" baseline="0" dirty="0" smtClean="0">
                          <a:effectLst/>
                          <a:latin typeface="Garamond" panose="02020404030301010803" pitchFamily="18" charset="0"/>
                          <a:ea typeface="Calibri" panose="020F0502020204030204" pitchFamily="34" charset="0"/>
                          <a:cs typeface="Calibri" panose="020F0502020204030204" pitchFamily="34" charset="0"/>
                        </a:rPr>
                        <a:t>conceptual</a:t>
                      </a:r>
                    </a:p>
                    <a:p>
                      <a:pPr>
                        <a:lnSpc>
                          <a:spcPct val="107000"/>
                        </a:lnSpc>
                        <a:spcAft>
                          <a:spcPts val="0"/>
                        </a:spcAft>
                        <a:buFont typeface="Arial" pitchFamily="34" charset="0"/>
                        <a:buChar char="•"/>
                      </a:pPr>
                      <a:r>
                        <a:rPr lang="es-MX" sz="1200" baseline="0" dirty="0" smtClean="0">
                          <a:effectLst/>
                          <a:latin typeface="Garamond" panose="02020404030301010803" pitchFamily="18" charset="0"/>
                          <a:cs typeface="Calibri" panose="020F0502020204030204" pitchFamily="34" charset="0"/>
                        </a:rPr>
                        <a:t> Podcast</a:t>
                      </a:r>
                      <a:endParaRPr lang="es-MX" sz="1200" dirty="0">
                        <a:latin typeface="Garamond" panose="02020404030301010803" pitchFamily="18" charset="0"/>
                      </a:endParaRPr>
                    </a:p>
                  </a:txBody>
                  <a:tcPr/>
                </a:tc>
                <a:tc rowSpan="3"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200" baseline="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dirty="0">
                          <a:effectLst/>
                          <a:latin typeface="Garamond" panose="02020404030301010803" pitchFamily="18" charset="0"/>
                          <a:ea typeface="Calibri" panose="020F0502020204030204" pitchFamily="34" charset="0"/>
                          <a:cs typeface="Calibri" panose="020F0502020204030204" pitchFamily="34" charset="0"/>
                        </a:rPr>
                        <a:t>Lista</a:t>
                      </a:r>
                      <a:r>
                        <a:rPr lang="es-MX" sz="1200" baseline="0" dirty="0">
                          <a:effectLst/>
                          <a:latin typeface="Garamond" panose="02020404030301010803" pitchFamily="18" charset="0"/>
                          <a:ea typeface="Calibri" panose="020F0502020204030204" pitchFamily="34" charset="0"/>
                          <a:cs typeface="Calibri" panose="020F0502020204030204" pitchFamily="34" charset="0"/>
                        </a:rPr>
                        <a:t> de cotejo (por cada asignatura)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200" baseline="0" dirty="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52987440"/>
                  </a:ext>
                </a:extLst>
              </a:tr>
              <a:tr h="1071218">
                <a:tc vMerge="1">
                  <a:txBody>
                    <a:bodyPr/>
                    <a:lstStyle/>
                    <a:p>
                      <a:endParaRPr lang="es-MX"/>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b="1" dirty="0">
                          <a:latin typeface="Garamond" panose="02020404030301010803" pitchFamily="18" charset="0"/>
                        </a:rPr>
                        <a:t>DESARROLLO</a:t>
                      </a:r>
                      <a:r>
                        <a:rPr lang="es-MX" sz="1200" dirty="0">
                          <a:latin typeface="Garamond" panose="02020404030301010803" pitchFamily="18" charset="0"/>
                        </a:rPr>
                        <a:t>: </a:t>
                      </a:r>
                      <a:r>
                        <a:rPr lang="es-MX" sz="1200" b="0" baseline="0" dirty="0">
                          <a:effectLst/>
                          <a:latin typeface="Garamond" panose="02020404030301010803" pitchFamily="18" charset="0"/>
                          <a:ea typeface="Calibri" panose="020F0502020204030204" pitchFamily="34" charset="0"/>
                          <a:cs typeface="Calibri" panose="020F0502020204030204" pitchFamily="34" charset="0"/>
                        </a:rPr>
                        <a:t>Se implementará bloque por bloque un apartado específico para el trabajo de la motivación del fomento a la lectura por asignatura.</a:t>
                      </a:r>
                      <a:endParaRPr lang="es-MX" sz="1200" b="1" dirty="0">
                        <a:effectLst/>
                        <a:latin typeface="Garamond" panose="02020404030301010803" pitchFamily="18" charset="0"/>
                        <a:ea typeface="Calibri" panose="020F0502020204030204" pitchFamily="34" charset="0"/>
                        <a:cs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gridSpan="2" vMerge="1">
                  <a:txBody>
                    <a:bodyPr/>
                    <a:lstStyle/>
                    <a:p>
                      <a:endParaRPr lang="es-MX"/>
                    </a:p>
                  </a:txBody>
                  <a:tcPr/>
                </a:tc>
                <a:tc hMerge="1" vMerge="1">
                  <a:txBody>
                    <a:bodyPr/>
                    <a:lstStyle/>
                    <a:p>
                      <a:endParaRPr lang="es-MX"/>
                    </a:p>
                  </a:txBody>
                  <a:tcPr/>
                </a:tc>
                <a:tc vMerge="1">
                  <a:txBody>
                    <a:bodyPr/>
                    <a:lstStyle/>
                    <a:p>
                      <a:endParaRPr lang="es-MX"/>
                    </a:p>
                  </a:txBody>
                  <a:tcPr/>
                </a:tc>
                <a:extLst>
                  <a:ext uri="{0D108BD9-81ED-4DB2-BD59-A6C34878D82A}">
                    <a16:rowId xmlns:a16="http://schemas.microsoft.com/office/drawing/2014/main" val="3355444645"/>
                  </a:ext>
                </a:extLst>
              </a:tr>
              <a:tr h="974466">
                <a:tc vMerge="1">
                  <a:txBody>
                    <a:bodyPr/>
                    <a:lstStyle/>
                    <a:p>
                      <a:endParaRPr lang="es-MX"/>
                    </a:p>
                  </a:txBody>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b="1" dirty="0">
                          <a:latin typeface="Garamond" panose="02020404030301010803" pitchFamily="18" charset="0"/>
                        </a:rPr>
                        <a:t>CIERRE: </a:t>
                      </a:r>
                      <a:r>
                        <a:rPr lang="es-MX" sz="1200" b="0" baseline="0" dirty="0">
                          <a:effectLst/>
                          <a:latin typeface="Garamond" panose="02020404030301010803" pitchFamily="18" charset="0"/>
                          <a:ea typeface="Calibri" panose="020F0502020204030204" pitchFamily="34" charset="0"/>
                          <a:cs typeface="Arial" pitchFamily="34" charset="0"/>
                        </a:rPr>
                        <a:t>Presentación del proyecto mediante muestra pedagógica con los Padres de Familia, Docente y personal directivo-administrativo, en las instalaciones del plantel.</a:t>
                      </a:r>
                      <a:endParaRPr lang="es-MX" sz="1200" b="0" dirty="0">
                        <a:effectLst/>
                        <a:latin typeface="Garamond" panose="02020404030301010803" pitchFamily="18" charset="0"/>
                        <a:ea typeface="Calibri" panose="020F0502020204030204" pitchFamily="34" charset="0"/>
                        <a:cs typeface="Arial" pitchFamily="34" charset="0"/>
                      </a:endParaRPr>
                    </a:p>
                  </a:txBody>
                  <a:tcPr>
                    <a:lnT w="12700" cap="flat" cmpd="sng" algn="ctr">
                      <a:solidFill>
                        <a:schemeClr val="tx1"/>
                      </a:solidFill>
                      <a:prstDash val="solid"/>
                      <a:round/>
                      <a:headEnd type="none" w="med" len="med"/>
                      <a:tailEnd type="none" w="med" len="med"/>
                    </a:lnT>
                  </a:tcPr>
                </a:tc>
                <a:tc hMerge="1">
                  <a:txBody>
                    <a:bodyPr/>
                    <a:lstStyle/>
                    <a:p>
                      <a:endParaRPr lang="es-MX"/>
                    </a:p>
                  </a:txBody>
                  <a:tcPr/>
                </a:tc>
                <a:tc gridSpan="2" vMerge="1">
                  <a:txBody>
                    <a:bodyPr/>
                    <a:lstStyle/>
                    <a:p>
                      <a:endParaRPr lang="es-MX"/>
                    </a:p>
                  </a:txBody>
                  <a:tcPr/>
                </a:tc>
                <a:tc hMerge="1" vMerge="1">
                  <a:txBody>
                    <a:bodyPr/>
                    <a:lstStyle/>
                    <a:p>
                      <a:endParaRPr lang="es-MX"/>
                    </a:p>
                  </a:txBody>
                  <a:tcPr/>
                </a:tc>
                <a:tc vMerge="1">
                  <a:txBody>
                    <a:bodyPr/>
                    <a:lstStyle/>
                    <a:p>
                      <a:endParaRPr lang="es-MX"/>
                    </a:p>
                  </a:txBody>
                  <a:tcPr/>
                </a:tc>
                <a:extLst>
                  <a:ext uri="{0D108BD9-81ED-4DB2-BD59-A6C34878D82A}">
                    <a16:rowId xmlns:a16="http://schemas.microsoft.com/office/drawing/2014/main" val="667605902"/>
                  </a:ext>
                </a:extLst>
              </a:tr>
            </a:tbl>
          </a:graphicData>
        </a:graphic>
      </p:graphicFrame>
    </p:spTree>
    <p:extLst>
      <p:ext uri="{BB962C8B-B14F-4D97-AF65-F5344CB8AC3E}">
        <p14:creationId xmlns:p14="http://schemas.microsoft.com/office/powerpoint/2010/main" val="2845213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9221049-4DAF-4C17-8FB8-07C41CBD9398}"/>
              </a:ext>
            </a:extLst>
          </p:cNvPr>
          <p:cNvGraphicFramePr>
            <a:graphicFrameLocks noGrp="1"/>
          </p:cNvGraphicFramePr>
          <p:nvPr>
            <p:extLst>
              <p:ext uri="{D42A27DB-BD31-4B8C-83A1-F6EECF244321}">
                <p14:modId xmlns:p14="http://schemas.microsoft.com/office/powerpoint/2010/main" val="744352181"/>
              </p:ext>
            </p:extLst>
          </p:nvPr>
        </p:nvGraphicFramePr>
        <p:xfrm>
          <a:off x="259307" y="429491"/>
          <a:ext cx="11218460" cy="6172367"/>
        </p:xfrm>
        <a:graphic>
          <a:graphicData uri="http://schemas.openxmlformats.org/drawingml/2006/table">
            <a:tbl>
              <a:tblPr firstRow="1" bandRow="1">
                <a:tableStyleId>{BC89EF96-8CEA-46FF-86C4-4CE0E7609802}</a:tableStyleId>
              </a:tblPr>
              <a:tblGrid>
                <a:gridCol w="2637175">
                  <a:extLst>
                    <a:ext uri="{9D8B030D-6E8A-4147-A177-3AD203B41FA5}">
                      <a16:colId xmlns:a16="http://schemas.microsoft.com/office/drawing/2014/main" val="410555282"/>
                    </a:ext>
                  </a:extLst>
                </a:gridCol>
                <a:gridCol w="795339">
                  <a:extLst>
                    <a:ext uri="{9D8B030D-6E8A-4147-A177-3AD203B41FA5}">
                      <a16:colId xmlns:a16="http://schemas.microsoft.com/office/drawing/2014/main" val="3488091679"/>
                    </a:ext>
                  </a:extLst>
                </a:gridCol>
                <a:gridCol w="1115706">
                  <a:extLst>
                    <a:ext uri="{9D8B030D-6E8A-4147-A177-3AD203B41FA5}">
                      <a16:colId xmlns:a16="http://schemas.microsoft.com/office/drawing/2014/main" val="2873732199"/>
                    </a:ext>
                  </a:extLst>
                </a:gridCol>
                <a:gridCol w="754037">
                  <a:extLst>
                    <a:ext uri="{9D8B030D-6E8A-4147-A177-3AD203B41FA5}">
                      <a16:colId xmlns:a16="http://schemas.microsoft.com/office/drawing/2014/main" val="367029634"/>
                    </a:ext>
                  </a:extLst>
                </a:gridCol>
                <a:gridCol w="320926">
                  <a:extLst>
                    <a:ext uri="{9D8B030D-6E8A-4147-A177-3AD203B41FA5}">
                      <a16:colId xmlns:a16="http://schemas.microsoft.com/office/drawing/2014/main" val="4059799273"/>
                    </a:ext>
                  </a:extLst>
                </a:gridCol>
                <a:gridCol w="2065090">
                  <a:extLst>
                    <a:ext uri="{9D8B030D-6E8A-4147-A177-3AD203B41FA5}">
                      <a16:colId xmlns:a16="http://schemas.microsoft.com/office/drawing/2014/main" val="2826396700"/>
                    </a:ext>
                  </a:extLst>
                </a:gridCol>
                <a:gridCol w="3530187">
                  <a:extLst>
                    <a:ext uri="{9D8B030D-6E8A-4147-A177-3AD203B41FA5}">
                      <a16:colId xmlns:a16="http://schemas.microsoft.com/office/drawing/2014/main" val="774492102"/>
                    </a:ext>
                  </a:extLst>
                </a:gridCol>
              </a:tblGrid>
              <a:tr h="415266">
                <a:tc gridSpan="7">
                  <a:txBody>
                    <a:bodyPr/>
                    <a:lstStyle/>
                    <a:p>
                      <a:pPr algn="ctr"/>
                      <a:r>
                        <a:rPr lang="es-MX" sz="1600" dirty="0">
                          <a:latin typeface="Garamond" panose="02020404030301010803" pitchFamily="18" charset="0"/>
                        </a:rPr>
                        <a:t>PLANEACIÓN BIMESTRAL</a:t>
                      </a:r>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314132207"/>
                  </a:ext>
                </a:extLst>
              </a:tr>
              <a:tr h="849144">
                <a:tc gridSpan="4">
                  <a:txBody>
                    <a:bodyPr/>
                    <a:lstStyle/>
                    <a:p>
                      <a:pPr algn="just"/>
                      <a:r>
                        <a:rPr lang="es-MX" sz="1500" b="1" dirty="0">
                          <a:latin typeface="Garamond" panose="02020404030301010803" pitchFamily="18" charset="0"/>
                        </a:rPr>
                        <a:t>ESCUELA: </a:t>
                      </a:r>
                      <a:r>
                        <a:rPr lang="es-MX" sz="1500" b="1" dirty="0" smtClean="0">
                          <a:latin typeface="Garamond" panose="02020404030301010803" pitchFamily="18" charset="0"/>
                        </a:rPr>
                        <a:t>PREPARATORIA</a:t>
                      </a:r>
                      <a:r>
                        <a:rPr lang="es-MX" sz="1500" b="1" baseline="0" dirty="0" smtClean="0">
                          <a:latin typeface="Garamond" panose="02020404030301010803" pitchFamily="18" charset="0"/>
                        </a:rPr>
                        <a:t> ATENIENSE, A.C.</a:t>
                      </a:r>
                      <a:endParaRPr lang="es-MX" sz="1500" b="1" dirty="0">
                        <a:latin typeface="Garamond" panose="02020404030301010803" pitchFamily="18" charset="0"/>
                      </a:endParaRPr>
                    </a:p>
                  </a:txBody>
                  <a:tcPr anchor="ctr"/>
                </a:tc>
                <a:tc hMerge="1">
                  <a:txBody>
                    <a:bodyPr/>
                    <a:lstStyle/>
                    <a:p>
                      <a:pPr algn="just"/>
                      <a:endParaRPr lang="es-MX" dirty="0">
                        <a:latin typeface="Garamond" panose="02020404030301010803" pitchFamily="18" charset="0"/>
                      </a:endParaRPr>
                    </a:p>
                  </a:txBody>
                  <a:tcPr/>
                </a:tc>
                <a:tc hMerge="1">
                  <a:txBody>
                    <a:bodyPr/>
                    <a:lstStyle/>
                    <a:p>
                      <a:endParaRPr lang="es-MX"/>
                    </a:p>
                  </a:txBody>
                  <a:tcPr/>
                </a:tc>
                <a:tc hMerge="1">
                  <a:txBody>
                    <a:bodyPr/>
                    <a:lstStyle/>
                    <a:p>
                      <a:endParaRPr lang="es-MX"/>
                    </a:p>
                  </a:txBody>
                  <a:tcPr/>
                </a:tc>
                <a:tc gridSpan="3">
                  <a:txBody>
                    <a:bodyPr/>
                    <a:lstStyle/>
                    <a:p>
                      <a:pPr algn="just"/>
                      <a:r>
                        <a:rPr lang="es-MX" sz="1500" b="1" dirty="0">
                          <a:latin typeface="Garamond" panose="02020404030301010803" pitchFamily="18" charset="0"/>
                        </a:rPr>
                        <a:t>NOMBRE DEL PROYECTO: </a:t>
                      </a:r>
                      <a:r>
                        <a:rPr lang="es-MX" altLang="es-MX" sz="1500" b="0" u="none" dirty="0">
                          <a:latin typeface="Garamond" panose="02020404030301010803" pitchFamily="18" charset="0"/>
                        </a:rPr>
                        <a:t>FOMENTO A LA LECTURA DE LOS ESTUDIANTES DE 4° AÑO DE LA PREPARATORIA ATENIENSE</a:t>
                      </a:r>
                      <a:endParaRPr lang="es-MX" sz="1500" b="0" u="none" dirty="0">
                        <a:latin typeface="Garamond" panose="02020404030301010803" pitchFamily="18" charset="0"/>
                      </a:endParaRPr>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36622477"/>
                  </a:ext>
                </a:extLst>
              </a:tr>
              <a:tr h="926748">
                <a:tc gridSpan="7">
                  <a:txBody>
                    <a:bodyPr/>
                    <a:lstStyle/>
                    <a:p>
                      <a:pPr marL="0" marR="0" lvl="0" indent="0" algn="just" defTabSz="914400" rtl="0" eaLnBrk="1" fontAlgn="auto" latinLnBrk="0" hangingPunct="1">
                        <a:lnSpc>
                          <a:spcPct val="100000"/>
                        </a:lnSpc>
                        <a:spcBef>
                          <a:spcPts val="0"/>
                        </a:spcBef>
                        <a:spcAft>
                          <a:spcPts val="0"/>
                        </a:spcAft>
                        <a:buClr>
                          <a:srgbClr val="967E96"/>
                        </a:buClr>
                        <a:buSzPct val="85000"/>
                        <a:buFont typeface="Arial" charset="0"/>
                        <a:buNone/>
                        <a:tabLst/>
                        <a:defRPr/>
                      </a:pPr>
                      <a:r>
                        <a:rPr lang="es-MX" sz="1500" b="1" dirty="0">
                          <a:latin typeface="Garamond" panose="02020404030301010803" pitchFamily="18" charset="0"/>
                        </a:rPr>
                        <a:t>PROFESORES </a:t>
                      </a:r>
                      <a:r>
                        <a:rPr lang="es-MX" sz="1500" b="1" dirty="0" smtClean="0">
                          <a:latin typeface="Garamond" panose="02020404030301010803" pitchFamily="18" charset="0"/>
                        </a:rPr>
                        <a:t>PARTICIPANTES: </a:t>
                      </a:r>
                      <a:r>
                        <a:rPr kumimoji="0" lang="es-MX" sz="1400" b="0"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mn-cs"/>
                        </a:rPr>
                        <a:t> </a:t>
                      </a:r>
                      <a:r>
                        <a:rPr kumimoji="0" lang="es-MX" sz="14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Arial" pitchFamily="34" charset="0"/>
                        </a:rPr>
                        <a:t>Johana Vázquez Bautista, Ana Luisa Castañeda Meza, Guadalupe Anaya Aguilar, Octavio Ruíz Charré, Luis Antonio Ibarra Carrillo, Javier Castro Santana.</a:t>
                      </a:r>
                    </a:p>
                    <a:p>
                      <a:pPr marL="0" marR="114300" lvl="0" indent="0" algn="just" defTabSz="457200" rtl="0" eaLnBrk="1" fontAlgn="auto" latinLnBrk="0" hangingPunct="1">
                        <a:lnSpc>
                          <a:spcPct val="115000"/>
                        </a:lnSpc>
                        <a:spcBef>
                          <a:spcPts val="370"/>
                        </a:spcBef>
                        <a:spcAft>
                          <a:spcPts val="0"/>
                        </a:spcAft>
                        <a:buClrTx/>
                        <a:buSzTx/>
                        <a:buFontTx/>
                        <a:buNone/>
                        <a:tabLst/>
                        <a:defRPr/>
                      </a:pPr>
                      <a:r>
                        <a:rPr kumimoji="0" lang="es-MX" sz="15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Arial" pitchFamily="34" charset="0"/>
                        </a:rPr>
                        <a:t>ASIGNATURAS PARTICIPANTES: </a:t>
                      </a:r>
                      <a:r>
                        <a:rPr kumimoji="0" lang="es-MX" sz="12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Arial" pitchFamily="34" charset="0"/>
                        </a:rPr>
                        <a:t>Lengua Española, Orientación Educativa, Informática, Educación Física IV, Geografía, Física III.</a:t>
                      </a:r>
                      <a:endParaRPr kumimoji="0" lang="es-ES" sz="1200" b="1" i="0" u="none" strike="noStrike" kern="1200" cap="none" spc="0" normalizeH="0" baseline="0" noProof="0" dirty="0" smtClean="0">
                        <a:ln>
                          <a:noFill/>
                        </a:ln>
                        <a:solidFill>
                          <a:srgbClr val="1C4587"/>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
                          <a:srgbClr val="967E96"/>
                        </a:buClr>
                        <a:buSzPct val="85000"/>
                        <a:buFont typeface="Arial" charset="0"/>
                        <a:buNone/>
                        <a:tabLst/>
                        <a:defRPr/>
                      </a:pPr>
                      <a:endParaRPr kumimoji="0" lang="es-MX" sz="1500" b="1" i="0" u="none" strike="noStrike" kern="1200" cap="none" spc="0" normalizeH="0" baseline="0" noProof="0" dirty="0" smtClean="0">
                        <a:ln>
                          <a:noFill/>
                        </a:ln>
                        <a:solidFill>
                          <a:prstClr val="black"/>
                        </a:solidFill>
                        <a:effectLst/>
                        <a:uLnTx/>
                        <a:uFillTx/>
                        <a:latin typeface="Garamond" panose="02020404030301010803" pitchFamily="18" charset="0"/>
                        <a:ea typeface="+mn-ea"/>
                        <a:cs typeface="Arial" pitchFamily="34" charset="0"/>
                      </a:endParaRPr>
                    </a:p>
                    <a:p>
                      <a:pPr marL="0" marR="114300" lvl="0" indent="0" algn="just" defTabSz="457200" rtl="0" eaLnBrk="1" fontAlgn="auto" latinLnBrk="0" hangingPunct="1">
                        <a:lnSpc>
                          <a:spcPct val="115000"/>
                        </a:lnSpc>
                        <a:spcBef>
                          <a:spcPts val="370"/>
                        </a:spcBef>
                        <a:spcAft>
                          <a:spcPts val="0"/>
                        </a:spcAft>
                        <a:buClrTx/>
                        <a:buSzTx/>
                        <a:buFontTx/>
                        <a:buNone/>
                        <a:tabLst/>
                        <a:defRPr/>
                      </a:pPr>
                      <a:endParaRPr lang="es-MX" sz="1500" b="1" dirty="0">
                        <a:latin typeface="Garamond" panose="02020404030301010803" pitchFamily="18" charset="0"/>
                      </a:endParaRPr>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just"/>
                      <a:endParaRPr lang="es-MX" dirty="0">
                        <a:latin typeface="Garamond" panose="02020404030301010803" pitchFamily="18" charset="0"/>
                      </a:endParaRPr>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8440291"/>
                  </a:ext>
                </a:extLst>
              </a:tr>
              <a:tr h="859608">
                <a:tc>
                  <a:txBody>
                    <a:bodyPr/>
                    <a:lstStyle/>
                    <a:p>
                      <a:pPr algn="just"/>
                      <a:r>
                        <a:rPr lang="es-MX" sz="1500" b="1" dirty="0">
                          <a:latin typeface="Garamond" panose="02020404030301010803" pitchFamily="18" charset="0"/>
                        </a:rPr>
                        <a:t>GRADO: </a:t>
                      </a:r>
                      <a:r>
                        <a:rPr lang="es-MX" sz="1500" b="0" dirty="0">
                          <a:latin typeface="Garamond" panose="02020404030301010803" pitchFamily="18" charset="0"/>
                        </a:rPr>
                        <a:t>4° AÑO</a:t>
                      </a:r>
                      <a:endParaRPr lang="es-MX" sz="1500" b="1" dirty="0">
                        <a:latin typeface="Garamond" panose="02020404030301010803" pitchFamily="18" charset="0"/>
                      </a:endParaRPr>
                    </a:p>
                  </a:txBody>
                  <a:tcPr/>
                </a:tc>
                <a:tc gridSpan="2">
                  <a:txBody>
                    <a:bodyPr/>
                    <a:lstStyle/>
                    <a:p>
                      <a:pPr algn="just"/>
                      <a:r>
                        <a:rPr lang="es-MX" sz="1500" b="1" dirty="0">
                          <a:latin typeface="Garamond" panose="02020404030301010803" pitchFamily="18" charset="0"/>
                        </a:rPr>
                        <a:t>GRUPO</a:t>
                      </a:r>
                      <a:r>
                        <a:rPr lang="es-MX" sz="1500" b="1" dirty="0" smtClean="0">
                          <a:latin typeface="Garamond" panose="02020404030301010803" pitchFamily="18" charset="0"/>
                        </a:rPr>
                        <a:t>: 4010-4020</a:t>
                      </a:r>
                      <a:endParaRPr lang="es-MX" sz="1500" b="1" dirty="0">
                        <a:latin typeface="Garamond" panose="02020404030301010803" pitchFamily="18" charset="0"/>
                      </a:endParaRPr>
                    </a:p>
                  </a:txBody>
                  <a:tcPr/>
                </a:tc>
                <a:tc hMerge="1">
                  <a:txBody>
                    <a:bodyPr/>
                    <a:lstStyle/>
                    <a:p>
                      <a:endParaRPr lang="es-MX"/>
                    </a:p>
                  </a:txBody>
                  <a:tcPr/>
                </a:tc>
                <a:tc gridSpan="3">
                  <a:txBody>
                    <a:bodyPr/>
                    <a:lstStyle/>
                    <a:p>
                      <a:pPr algn="just"/>
                      <a:r>
                        <a:rPr lang="es-MX" sz="1500" b="1" baseline="0" dirty="0" smtClean="0">
                          <a:latin typeface="Garamond" panose="02020404030301010803" pitchFamily="18" charset="0"/>
                        </a:rPr>
                        <a:t>EVIDENCIAS</a:t>
                      </a:r>
                      <a:r>
                        <a:rPr lang="es-MX" sz="1500" b="1" dirty="0" smtClean="0">
                          <a:latin typeface="Garamond" panose="02020404030301010803" pitchFamily="18" charset="0"/>
                        </a:rPr>
                        <a:t>: </a:t>
                      </a:r>
                    </a:p>
                    <a:p>
                      <a:pPr algn="just"/>
                      <a:r>
                        <a:rPr lang="es-MX" sz="1500" b="0" dirty="0" smtClean="0">
                          <a:latin typeface="Garamond" panose="02020404030301010803" pitchFamily="18" charset="0"/>
                        </a:rPr>
                        <a:t>Muestra</a:t>
                      </a:r>
                      <a:r>
                        <a:rPr lang="es-MX" sz="1500" b="0" baseline="0" dirty="0" smtClean="0">
                          <a:latin typeface="Garamond" panose="02020404030301010803" pitchFamily="18" charset="0"/>
                        </a:rPr>
                        <a:t> Pedagógica en las Instalaciones del Colegio (17/mayo/19)</a:t>
                      </a:r>
                      <a:endParaRPr lang="es-MX" sz="1500" b="0" dirty="0">
                        <a:latin typeface="Garamond" panose="02020404030301010803" pitchFamily="18" charset="0"/>
                      </a:endParaRPr>
                    </a:p>
                  </a:txBody>
                  <a:tcPr>
                    <a:lnR w="12700" cap="flat" cmpd="sng" algn="ctr">
                      <a:solidFill>
                        <a:schemeClr val="tx1"/>
                      </a:solidFill>
                      <a:prstDash val="solid"/>
                      <a:round/>
                      <a:headEnd type="none" w="med" len="med"/>
                      <a:tailEnd type="none" w="med" len="med"/>
                    </a:lnR>
                  </a:tcPr>
                </a:tc>
                <a:tc hMerge="1">
                  <a:txBody>
                    <a:bodyPr/>
                    <a:lstStyle/>
                    <a:p>
                      <a:pPr algn="just"/>
                      <a:endParaRPr lang="es-MX" sz="1500" b="1" dirty="0">
                        <a:latin typeface="Garamond" panose="02020404030301010803" pitchFamily="18" charset="0"/>
                      </a:endParaRPr>
                    </a:p>
                  </a:txBody>
                  <a:tcPr>
                    <a:lnR w="12700" cap="flat" cmpd="sng" algn="ctr">
                      <a:solidFill>
                        <a:schemeClr val="tx1"/>
                      </a:solidFill>
                      <a:prstDash val="solid"/>
                      <a:round/>
                      <a:headEnd type="none" w="med" len="med"/>
                      <a:tailEnd type="none" w="med" len="med"/>
                    </a:lnR>
                  </a:tcPr>
                </a:tc>
                <a:tc hMerge="1">
                  <a:txBody>
                    <a:bodyPr/>
                    <a:lstStyle/>
                    <a:p>
                      <a:pPr algn="just"/>
                      <a:endParaRPr lang="es-MX" sz="15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just"/>
                      <a:r>
                        <a:rPr lang="es-MX" sz="1500" b="1" dirty="0">
                          <a:latin typeface="Garamond" panose="02020404030301010803" pitchFamily="18" charset="0"/>
                        </a:rPr>
                        <a:t>CICLO ESCOLAR: </a:t>
                      </a:r>
                      <a:r>
                        <a:rPr lang="es-MX" sz="1500" b="0" dirty="0">
                          <a:latin typeface="Garamond" panose="02020404030301010803" pitchFamily="18" charset="0"/>
                        </a:rPr>
                        <a:t>2018 -2019</a:t>
                      </a:r>
                      <a:endParaRPr lang="es-MX" sz="15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33526968"/>
                  </a:ext>
                </a:extLst>
              </a:tr>
              <a:tr h="834769">
                <a:tc gridSpan="2">
                  <a:txBody>
                    <a:bodyPr/>
                    <a:lstStyle/>
                    <a:p>
                      <a:pPr algn="just"/>
                      <a:r>
                        <a:rPr lang="es-MX" sz="1500" b="1" dirty="0">
                          <a:latin typeface="Garamond" panose="02020404030301010803" pitchFamily="18" charset="0"/>
                        </a:rPr>
                        <a:t>TEMA: </a:t>
                      </a:r>
                      <a:r>
                        <a:rPr lang="es-MX" sz="1500" b="0" dirty="0">
                          <a:latin typeface="Garamond" panose="02020404030301010803" pitchFamily="18" charset="0"/>
                        </a:rPr>
                        <a:t>Fomento a la lectura.</a:t>
                      </a:r>
                      <a:endParaRPr lang="es-MX" sz="1500" b="1" dirty="0">
                        <a:latin typeface="Garamond" panose="02020404030301010803" pitchFamily="18" charset="0"/>
                      </a:endParaRPr>
                    </a:p>
                  </a:txBody>
                  <a:tcPr anchor="ctr">
                    <a:lnR w="12700" cap="flat" cmpd="sng" algn="ctr">
                      <a:solidFill>
                        <a:schemeClr val="tx1"/>
                      </a:solidFill>
                      <a:prstDash val="solid"/>
                      <a:round/>
                      <a:headEnd type="none" w="med" len="med"/>
                      <a:tailEnd type="none" w="med" len="med"/>
                    </a:lnR>
                  </a:tcPr>
                </a:tc>
                <a:tc hMerge="1">
                  <a:txBody>
                    <a:bodyPr/>
                    <a:lstStyle/>
                    <a:p>
                      <a:pPr algn="just"/>
                      <a:endParaRPr lang="es-MX" dirty="0">
                        <a:latin typeface="Garamond" panose="02020404030301010803" pitchFamily="18" charset="0"/>
                      </a:endParaRPr>
                    </a:p>
                  </a:txBody>
                  <a:tcPr>
                    <a:lnR w="12700" cap="flat" cmpd="sng" algn="ctr">
                      <a:solidFill>
                        <a:schemeClr val="tx1"/>
                      </a:solidFill>
                      <a:prstDash val="solid"/>
                      <a:round/>
                      <a:headEnd type="none" w="med" len="med"/>
                      <a:tailEnd type="none" w="med" len="med"/>
                    </a:lnR>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500" b="1" dirty="0">
                          <a:latin typeface="Garamond" panose="02020404030301010803" pitchFamily="18" charset="0"/>
                        </a:rPr>
                        <a:t>SUBTEMA: </a:t>
                      </a:r>
                      <a:r>
                        <a:rPr lang="es-ES" sz="1600" b="0" dirty="0">
                          <a:effectLst/>
                          <a:latin typeface="Garamond" panose="02020404030301010803" pitchFamily="18" charset="0"/>
                          <a:cs typeface="Calibri" panose="020F0502020204030204" pitchFamily="34" charset="0"/>
                        </a:rPr>
                        <a:t>E</a:t>
                      </a:r>
                      <a:r>
                        <a:rPr lang="es-ES" sz="1600" b="0" dirty="0">
                          <a:effectLst/>
                          <a:latin typeface="Garamond" panose="02020404030301010803" pitchFamily="18" charset="0"/>
                          <a:ea typeface="Calibri" panose="020F0502020204030204" pitchFamily="34" charset="0"/>
                          <a:cs typeface="Calibri" panose="020F0502020204030204" pitchFamily="34" charset="0"/>
                        </a:rPr>
                        <a:t>l</a:t>
                      </a:r>
                      <a:r>
                        <a:rPr lang="es-ES" sz="1600" b="0" baseline="0" dirty="0">
                          <a:effectLst/>
                          <a:latin typeface="Garamond" panose="02020404030301010803" pitchFamily="18" charset="0"/>
                          <a:ea typeface="Calibri" panose="020F0502020204030204" pitchFamily="34" charset="0"/>
                          <a:cs typeface="Calibri" panose="020F0502020204030204" pitchFamily="34" charset="0"/>
                        </a:rPr>
                        <a:t> joven adolescente, su sexualidad y sus riesgos (</a:t>
                      </a:r>
                      <a:r>
                        <a:rPr lang="es-ES" sz="1600" b="0" dirty="0">
                          <a:effectLst/>
                          <a:latin typeface="Garamond" panose="02020404030301010803" pitchFamily="18" charset="0"/>
                          <a:ea typeface="Calibri" panose="020F0502020204030204" pitchFamily="34" charset="0"/>
                          <a:cs typeface="Calibri" panose="020F0502020204030204" pitchFamily="34" charset="0"/>
                        </a:rPr>
                        <a:t>opcional)</a:t>
                      </a:r>
                      <a:endParaRPr lang="es-MX" sz="1500" b="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s-MX"/>
                    </a:p>
                  </a:txBody>
                  <a:tcPr/>
                </a:tc>
                <a:tc hMerge="1">
                  <a:txBody>
                    <a:bodyPr/>
                    <a:lstStyle/>
                    <a:p>
                      <a:pPr algn="just"/>
                      <a:endParaRPr lang="es-MX" dirty="0">
                        <a:latin typeface="Garamond" panose="02020404030301010803" pitchFamily="18" charset="0"/>
                      </a:endParaRPr>
                    </a:p>
                  </a:txBody>
                  <a:tcPr>
                    <a:lnL w="12700" cap="flat" cmpd="sng" algn="ctr">
                      <a:solidFill>
                        <a:schemeClr val="tx1"/>
                      </a:solidFill>
                      <a:prstDash val="solid"/>
                      <a:round/>
                      <a:headEnd type="none" w="med" len="med"/>
                      <a:tailEnd type="none" w="med" len="med"/>
                    </a:ln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5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just"/>
                      <a:r>
                        <a:rPr lang="es-MX" sz="1400" b="1" dirty="0">
                          <a:latin typeface="Garamond" panose="02020404030301010803" pitchFamily="18" charset="0"/>
                        </a:rPr>
                        <a:t>No. de HORAS: </a:t>
                      </a:r>
                      <a:r>
                        <a:rPr lang="es-MX" sz="1500" b="0" dirty="0">
                          <a:latin typeface="Garamond" panose="02020404030301010803" pitchFamily="18" charset="0"/>
                        </a:rPr>
                        <a:t>34 horas aproximadamente.</a:t>
                      </a:r>
                      <a:endParaRPr lang="es-MX" sz="1500" b="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16149075"/>
                  </a:ext>
                </a:extLst>
              </a:tr>
              <a:tr h="1001623">
                <a:tc gridSpan="5">
                  <a:txBody>
                    <a:bodyPr/>
                    <a:lstStyle/>
                    <a:p>
                      <a:pPr algn="just"/>
                      <a:r>
                        <a:rPr lang="es-MX" sz="1500" b="1" dirty="0">
                          <a:latin typeface="Garamond" panose="02020404030301010803" pitchFamily="18" charset="0"/>
                        </a:rPr>
                        <a:t>APRENDIZAJES ESPERADOS: </a:t>
                      </a:r>
                      <a:r>
                        <a:rPr lang="es-MX" sz="1600" dirty="0">
                          <a:effectLst/>
                          <a:latin typeface="Garamond" panose="02020404030301010803" pitchFamily="18" charset="0"/>
                          <a:ea typeface="Calibri" panose="020F0502020204030204" pitchFamily="34" charset="0"/>
                          <a:cs typeface="Calibri" panose="020F0502020204030204" pitchFamily="34" charset="0"/>
                        </a:rPr>
                        <a:t>Que</a:t>
                      </a:r>
                      <a:r>
                        <a:rPr lang="es-MX" sz="1600" baseline="0" dirty="0">
                          <a:effectLst/>
                          <a:latin typeface="Garamond" panose="02020404030301010803" pitchFamily="18" charset="0"/>
                          <a:ea typeface="Calibri" panose="020F0502020204030204" pitchFamily="34" charset="0"/>
                          <a:cs typeface="Calibri" panose="020F0502020204030204" pitchFamily="34" charset="0"/>
                        </a:rPr>
                        <a:t>  los estudiantes de cuarto grado de preparatoria adquieran un mayor interés a la lectura, así como la motivación para convertirla en un hábito.</a:t>
                      </a:r>
                      <a:endParaRPr lang="es-MX" sz="1500" b="1" dirty="0">
                        <a:latin typeface="Garamond" panose="02020404030301010803" pitchFamily="18" charset="0"/>
                      </a:endParaRPr>
                    </a:p>
                  </a:txBody>
                  <a:tcPr/>
                </a:tc>
                <a:tc hMerge="1">
                  <a:txBody>
                    <a:bodyPr/>
                    <a:lstStyle/>
                    <a:p>
                      <a:pPr algn="just"/>
                      <a:endParaRPr lang="es-MX" dirty="0">
                        <a:latin typeface="Garamond" panose="02020404030301010803" pitchFamily="18" charset="0"/>
                      </a:endParaRPr>
                    </a:p>
                  </a:txBody>
                  <a:tcPr/>
                </a:tc>
                <a:tc hMerge="1">
                  <a:txBody>
                    <a:bodyPr/>
                    <a:lstStyle/>
                    <a:p>
                      <a:endParaRPr lang="es-MX"/>
                    </a:p>
                  </a:txBody>
                  <a:tcPr/>
                </a:tc>
                <a:tc hMerge="1">
                  <a:txBody>
                    <a:bodyPr/>
                    <a:lstStyle/>
                    <a:p>
                      <a:endParaRPr lang="es-MX"/>
                    </a:p>
                  </a:txBody>
                  <a:tcPr/>
                </a:tc>
                <a:tc hMerge="1">
                  <a:txBody>
                    <a:bodyPr/>
                    <a:lstStyle/>
                    <a:p>
                      <a:pPr algn="just"/>
                      <a:endParaRPr lang="es-MX" dirty="0">
                        <a:latin typeface="Garamond" panose="02020404030301010803" pitchFamily="18" charset="0"/>
                      </a:endParaRPr>
                    </a:p>
                  </a:txBody>
                  <a:tcPr/>
                </a:tc>
                <a:tc gridSpan="2">
                  <a:txBody>
                    <a:bodyPr/>
                    <a:lstStyle/>
                    <a:p>
                      <a:r>
                        <a:rPr lang="es-MX" sz="1500" b="1" dirty="0"/>
                        <a:t>COMPETENCIAS A DESARROLLAR: </a:t>
                      </a:r>
                      <a:r>
                        <a:rPr lang="es-MX" sz="1600" b="0" dirty="0">
                          <a:effectLst/>
                          <a:latin typeface="Garamond" panose="02020404030301010803" pitchFamily="18" charset="0"/>
                          <a:ea typeface="Calibri" panose="020F0502020204030204" pitchFamily="34" charset="0"/>
                          <a:cs typeface="Calibri" panose="020F0502020204030204" pitchFamily="34" charset="0"/>
                        </a:rPr>
                        <a:t>C</a:t>
                      </a:r>
                      <a:r>
                        <a:rPr lang="es-MX" sz="1600" b="0" baseline="0" dirty="0">
                          <a:effectLst/>
                          <a:latin typeface="Garamond" panose="02020404030301010803" pitchFamily="18" charset="0"/>
                          <a:ea typeface="Calibri" panose="020F0502020204030204" pitchFamily="34" charset="0"/>
                          <a:cs typeface="Calibri" panose="020F0502020204030204" pitchFamily="34" charset="0"/>
                        </a:rPr>
                        <a:t>omprensión lectora,  análisis y síntesis de la información,  trabajo en equipo.</a:t>
                      </a:r>
                      <a:r>
                        <a:rPr lang="es-MX" sz="1600" b="1" dirty="0">
                          <a:effectLst/>
                          <a:latin typeface="Garamond" panose="02020404030301010803" pitchFamily="18" charset="0"/>
                          <a:ea typeface="Calibri" panose="020F0502020204030204" pitchFamily="34" charset="0"/>
                          <a:cs typeface="Calibri" panose="020F0502020204030204" pitchFamily="34" charset="0"/>
                        </a:rPr>
                        <a:t> </a:t>
                      </a:r>
                      <a:endParaRPr lang="es-MX" sz="1500" b="1" dirty="0">
                        <a:latin typeface="Garamond" panose="02020404030301010803" pitchFamily="18" charset="0"/>
                      </a:endParaRPr>
                    </a:p>
                  </a:txBody>
                  <a:tcPr/>
                </a:tc>
                <a:tc hMerge="1">
                  <a:txBody>
                    <a:bodyPr/>
                    <a:lstStyle/>
                    <a:p>
                      <a:endParaRPr lang="es-MX"/>
                    </a:p>
                  </a:txBody>
                  <a:tcPr/>
                </a:tc>
                <a:extLst>
                  <a:ext uri="{0D108BD9-81ED-4DB2-BD59-A6C34878D82A}">
                    <a16:rowId xmlns:a16="http://schemas.microsoft.com/office/drawing/2014/main" val="795079249"/>
                  </a:ext>
                </a:extLst>
              </a:tr>
              <a:tr h="834769">
                <a:tc gridSpan="7">
                  <a:txBody>
                    <a:bodyPr/>
                    <a:lstStyle/>
                    <a:p>
                      <a:pPr algn="just"/>
                      <a:endParaRPr lang="es-MX" sz="1500" b="1" dirty="0">
                        <a:latin typeface="Garamond" panose="02020404030301010803" pitchFamily="18" charset="0"/>
                      </a:endParaRPr>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c hMerge="1">
                  <a:txBody>
                    <a:bodyPr/>
                    <a:lstStyle/>
                    <a:p>
                      <a:endParaRPr lang="es-MX"/>
                    </a:p>
                  </a:txBody>
                  <a:tcPr/>
                </a:tc>
                <a:extLst>
                  <a:ext uri="{0D108BD9-81ED-4DB2-BD59-A6C34878D82A}">
                    <a16:rowId xmlns:a16="http://schemas.microsoft.com/office/drawing/2014/main" val="3695447540"/>
                  </a:ext>
                </a:extLst>
              </a:tr>
            </a:tbl>
          </a:graphicData>
        </a:graphic>
      </p:graphicFrame>
    </p:spTree>
    <p:extLst>
      <p:ext uri="{BB962C8B-B14F-4D97-AF65-F5344CB8AC3E}">
        <p14:creationId xmlns:p14="http://schemas.microsoft.com/office/powerpoint/2010/main" val="3488408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1913723063"/>
              </p:ext>
            </p:extLst>
          </p:nvPr>
        </p:nvGraphicFramePr>
        <p:xfrm>
          <a:off x="332508" y="345595"/>
          <a:ext cx="11526981" cy="5593538"/>
        </p:xfrm>
        <a:graphic>
          <a:graphicData uri="http://schemas.openxmlformats.org/drawingml/2006/table">
            <a:tbl>
              <a:tblPr firstRow="1" bandRow="1">
                <a:tableStyleId>{00A15C55-8517-42AA-B614-E9B94910E393}</a:tableStyleId>
              </a:tblPr>
              <a:tblGrid>
                <a:gridCol w="3842327">
                  <a:extLst>
                    <a:ext uri="{9D8B030D-6E8A-4147-A177-3AD203B41FA5}">
                      <a16:colId xmlns:a16="http://schemas.microsoft.com/office/drawing/2014/main" val="1457447547"/>
                    </a:ext>
                  </a:extLst>
                </a:gridCol>
                <a:gridCol w="3842327">
                  <a:extLst>
                    <a:ext uri="{9D8B030D-6E8A-4147-A177-3AD203B41FA5}">
                      <a16:colId xmlns:a16="http://schemas.microsoft.com/office/drawing/2014/main" val="3590001741"/>
                    </a:ext>
                  </a:extLst>
                </a:gridCol>
                <a:gridCol w="3842327">
                  <a:extLst>
                    <a:ext uri="{9D8B030D-6E8A-4147-A177-3AD203B41FA5}">
                      <a16:colId xmlns:a16="http://schemas.microsoft.com/office/drawing/2014/main" val="3573150508"/>
                    </a:ext>
                  </a:extLst>
                </a:gridCol>
              </a:tblGrid>
              <a:tr h="1029002">
                <a:tc gridSpan="3">
                  <a:txBody>
                    <a:bodyPr/>
                    <a:lstStyle/>
                    <a:p>
                      <a:pPr algn="ctr">
                        <a:lnSpc>
                          <a:spcPct val="107000"/>
                        </a:lnSpc>
                        <a:spcAft>
                          <a:spcPts val="0"/>
                        </a:spcAft>
                      </a:pPr>
                      <a:r>
                        <a:rPr lang="es-MX" sz="1400" dirty="0">
                          <a:effectLst/>
                        </a:rPr>
                        <a:t>PREPARATORIA ATENIENSE, A.C.</a:t>
                      </a:r>
                      <a:endParaRPr lang="es-MX" sz="1100" dirty="0">
                        <a:effectLst/>
                      </a:endParaRPr>
                    </a:p>
                    <a:p>
                      <a:pPr algn="ctr">
                        <a:lnSpc>
                          <a:spcPct val="107000"/>
                        </a:lnSpc>
                        <a:spcAft>
                          <a:spcPts val="0"/>
                        </a:spcAft>
                      </a:pPr>
                      <a:r>
                        <a:rPr lang="es-MX" sz="1100" dirty="0">
                          <a:effectLst/>
                        </a:rPr>
                        <a:t>TEMA: </a:t>
                      </a:r>
                      <a:r>
                        <a:rPr lang="es-MX" sz="1100" u="sng" dirty="0">
                          <a:effectLst/>
                        </a:rPr>
                        <a:t>El joven, su sexualidad y sus riesgos.</a:t>
                      </a:r>
                      <a:endParaRPr lang="es-MX" sz="1100" dirty="0">
                        <a:effectLst/>
                      </a:endParaRPr>
                    </a:p>
                    <a:p>
                      <a:pPr algn="ctr">
                        <a:lnSpc>
                          <a:spcPct val="107000"/>
                        </a:lnSpc>
                        <a:spcAft>
                          <a:spcPts val="0"/>
                        </a:spcAft>
                      </a:pPr>
                      <a:r>
                        <a:rPr lang="es-MX" sz="1100" dirty="0">
                          <a:effectLst/>
                        </a:rPr>
                        <a:t>PROFESOR (A): Johana Vázquez Bautista</a:t>
                      </a:r>
                    </a:p>
                    <a:p>
                      <a:pPr algn="ctr">
                        <a:lnSpc>
                          <a:spcPct val="107000"/>
                        </a:lnSpc>
                        <a:spcAft>
                          <a:spcPts val="0"/>
                        </a:spcAft>
                      </a:pPr>
                      <a:r>
                        <a:rPr lang="es-MX" sz="1100" dirty="0">
                          <a:effectLst/>
                        </a:rPr>
                        <a:t>ASIGNATURA: Lengua Española</a:t>
                      </a:r>
                    </a:p>
                    <a:p>
                      <a:pPr algn="ctr">
                        <a:lnSpc>
                          <a:spcPct val="107000"/>
                        </a:lnSpc>
                        <a:spcAft>
                          <a:spcPts val="0"/>
                        </a:spcAft>
                      </a:pPr>
                      <a:r>
                        <a:rPr lang="es-MX" sz="1100" dirty="0">
                          <a:effectLst/>
                        </a:rPr>
                        <a:t>GRUPO: 4010 – 4020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534985285"/>
                  </a:ext>
                </a:extLst>
              </a:tr>
              <a:tr h="355689">
                <a:tc>
                  <a:txBody>
                    <a:bodyPr/>
                    <a:lstStyle/>
                    <a:p>
                      <a:pPr algn="ctr">
                        <a:lnSpc>
                          <a:spcPct val="107000"/>
                        </a:lnSpc>
                        <a:spcAft>
                          <a:spcPts val="0"/>
                        </a:spcAft>
                      </a:pPr>
                      <a:r>
                        <a:rPr lang="es-MX" sz="1100">
                          <a:effectLst/>
                        </a:rPr>
                        <a:t>PLANEACIÓN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gridSpan="2">
                  <a:txBody>
                    <a:bodyPr/>
                    <a:lstStyle/>
                    <a:p>
                      <a:pPr algn="ctr">
                        <a:lnSpc>
                          <a:spcPct val="107000"/>
                        </a:lnSpc>
                        <a:spcAft>
                          <a:spcPts val="0"/>
                        </a:spcAft>
                      </a:pPr>
                      <a:r>
                        <a:rPr lang="es-MX" sz="1100">
                          <a:effectLst/>
                        </a:rPr>
                        <a:t>ACTIVIDADES QUE REALIZARÁ EL ESTUDIANTE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extLst>
                  <a:ext uri="{0D108BD9-81ED-4DB2-BD59-A6C34878D82A}">
                    <a16:rowId xmlns:a16="http://schemas.microsoft.com/office/drawing/2014/main" val="161330941"/>
                  </a:ext>
                </a:extLst>
              </a:tr>
              <a:tr h="2624304">
                <a:tc>
                  <a:txBody>
                    <a:bodyPr/>
                    <a:lstStyle/>
                    <a:p>
                      <a:pPr marL="342900" lvl="0" indent="-342900" algn="just">
                        <a:lnSpc>
                          <a:spcPct val="107000"/>
                        </a:lnSpc>
                        <a:spcAft>
                          <a:spcPts val="0"/>
                        </a:spcAft>
                        <a:buFont typeface="Symbol" panose="05050102010706020507" pitchFamily="18" charset="2"/>
                        <a:buChar char=""/>
                      </a:pPr>
                      <a:r>
                        <a:rPr lang="es-MX" sz="1100">
                          <a:effectLst/>
                        </a:rPr>
                        <a:t>Elementos del texto narrativo literario.</a:t>
                      </a:r>
                    </a:p>
                    <a:p>
                      <a:pPr marL="342900" lvl="0" indent="-342900" algn="just">
                        <a:lnSpc>
                          <a:spcPct val="107000"/>
                        </a:lnSpc>
                        <a:spcAft>
                          <a:spcPts val="0"/>
                        </a:spcAft>
                        <a:buFont typeface="Symbol" panose="05050102010706020507" pitchFamily="18" charset="2"/>
                        <a:buChar char=""/>
                      </a:pPr>
                      <a:r>
                        <a:rPr lang="es-MX" sz="1100">
                          <a:effectLst/>
                        </a:rPr>
                        <a:t>Estructura de un texto narrativo literario: la novela. </a:t>
                      </a:r>
                    </a:p>
                    <a:p>
                      <a:pPr marL="342900" lvl="0" indent="-342900" algn="just">
                        <a:lnSpc>
                          <a:spcPct val="107000"/>
                        </a:lnSpc>
                        <a:spcAft>
                          <a:spcPts val="0"/>
                        </a:spcAft>
                        <a:buFont typeface="Symbol" panose="05050102010706020507" pitchFamily="18" charset="2"/>
                        <a:buChar char=""/>
                      </a:pPr>
                      <a:r>
                        <a:rPr lang="es-MX" sz="1100">
                          <a:effectLst/>
                        </a:rPr>
                        <a:t>Explicar con claridad: la exposición. </a:t>
                      </a:r>
                    </a:p>
                    <a:p>
                      <a:pPr marL="342900" lvl="0" indent="-342900" algn="just">
                        <a:lnSpc>
                          <a:spcPct val="107000"/>
                        </a:lnSpc>
                        <a:spcAft>
                          <a:spcPts val="0"/>
                        </a:spcAft>
                        <a:buFont typeface="Symbol" panose="05050102010706020507" pitchFamily="18" charset="2"/>
                        <a:buChar char=""/>
                      </a:pPr>
                      <a:r>
                        <a:rPr lang="es-MX" sz="1100">
                          <a:effectLst/>
                        </a:rPr>
                        <a:t>Estructura y características del texto expositivo.</a:t>
                      </a:r>
                    </a:p>
                    <a:p>
                      <a:pPr marL="342900" lvl="0" indent="-342900" algn="just">
                        <a:lnSpc>
                          <a:spcPct val="107000"/>
                        </a:lnSpc>
                        <a:spcAft>
                          <a:spcPts val="0"/>
                        </a:spcAft>
                        <a:buFont typeface="Symbol" panose="05050102010706020507" pitchFamily="18" charset="2"/>
                        <a:buChar char=""/>
                      </a:pPr>
                      <a:r>
                        <a:rPr lang="es-MX" sz="1100">
                          <a:effectLst/>
                        </a:rPr>
                        <a:t>Investigar e informar: la monografía.</a:t>
                      </a:r>
                    </a:p>
                    <a:p>
                      <a:pPr marL="342900" lvl="0" indent="-342900" algn="just">
                        <a:lnSpc>
                          <a:spcPct val="107000"/>
                        </a:lnSpc>
                        <a:spcAft>
                          <a:spcPts val="0"/>
                        </a:spcAft>
                        <a:buFont typeface="Symbol" panose="05050102010706020507" pitchFamily="18" charset="2"/>
                        <a:buChar char=""/>
                      </a:pPr>
                      <a:r>
                        <a:rPr lang="es-MX" sz="1100">
                          <a:effectLst/>
                        </a:rPr>
                        <a:t>Fases de la investigación documental.</a:t>
                      </a:r>
                      <a:endParaRPr lang="es-MX" sz="1100">
                        <a:effectLst/>
                        <a:latin typeface="Calibri" panose="020F0502020204030204" pitchFamily="34" charset="0"/>
                        <a:ea typeface="Century Gothic" panose="020B0502020202020204" pitchFamily="34" charset="0"/>
                        <a:cs typeface="Century Gothic" panose="020B0502020202020204" pitchFamily="34" charset="0"/>
                      </a:endParaRPr>
                    </a:p>
                  </a:txBody>
                  <a:tcPr marL="63500" marR="63500" marT="63500" marB="63500"/>
                </a:tc>
                <a:tc gridSpan="2">
                  <a:txBody>
                    <a:bodyPr/>
                    <a:lstStyle/>
                    <a:p>
                      <a:pPr marL="342900" lvl="0" indent="-342900" algn="just">
                        <a:lnSpc>
                          <a:spcPct val="107000"/>
                        </a:lnSpc>
                        <a:spcAft>
                          <a:spcPts val="0"/>
                        </a:spcAft>
                        <a:buFont typeface="Arial" panose="020B0604020202020204" pitchFamily="34" charset="0"/>
                        <a:buChar char="-"/>
                      </a:pPr>
                      <a:r>
                        <a:rPr lang="es-MX" sz="1000">
                          <a:effectLst/>
                        </a:rPr>
                        <a:t>Se presentará el proyecto conexiones a los estudiantes.</a:t>
                      </a:r>
                      <a:endParaRPr lang="es-MX" sz="1100">
                        <a:effectLst/>
                      </a:endParaRPr>
                    </a:p>
                    <a:p>
                      <a:pPr marL="342900" lvl="0" indent="-342900" algn="just">
                        <a:lnSpc>
                          <a:spcPct val="107000"/>
                        </a:lnSpc>
                        <a:spcAft>
                          <a:spcPts val="0"/>
                        </a:spcAft>
                        <a:buFont typeface="Arial" panose="020B0604020202020204" pitchFamily="34" charset="0"/>
                        <a:buChar char="-"/>
                      </a:pPr>
                      <a:r>
                        <a:rPr lang="es-MX" sz="1000">
                          <a:effectLst/>
                        </a:rPr>
                        <a:t>Se dividirá al grupo en equipos para realizar una investigación sobre la literatura española del siglo XX y su relación con el tema “El joven, su sexualidad y sus riesgos”.</a:t>
                      </a:r>
                      <a:endParaRPr lang="es-MX" sz="1100">
                        <a:effectLst/>
                      </a:endParaRPr>
                    </a:p>
                    <a:p>
                      <a:pPr marL="342900" lvl="0" indent="-342900" algn="just">
                        <a:lnSpc>
                          <a:spcPct val="107000"/>
                        </a:lnSpc>
                        <a:spcAft>
                          <a:spcPts val="0"/>
                        </a:spcAft>
                        <a:buFont typeface="Arial" panose="020B0604020202020204" pitchFamily="34" charset="0"/>
                        <a:buChar char="-"/>
                      </a:pPr>
                      <a:r>
                        <a:rPr lang="es-MX" sz="1000">
                          <a:effectLst/>
                        </a:rPr>
                        <a:t>Se revisará la información recabada por cada equipo y se hará la selección de dos obras literarias para su lectura.</a:t>
                      </a:r>
                      <a:endParaRPr lang="es-MX" sz="1100">
                        <a:effectLst/>
                      </a:endParaRPr>
                    </a:p>
                    <a:p>
                      <a:pPr marL="342900" lvl="0" indent="-342900" algn="just">
                        <a:lnSpc>
                          <a:spcPct val="107000"/>
                        </a:lnSpc>
                        <a:spcAft>
                          <a:spcPts val="0"/>
                        </a:spcAft>
                        <a:buFont typeface="Arial" panose="020B0604020202020204" pitchFamily="34" charset="0"/>
                        <a:buChar char="-"/>
                      </a:pPr>
                      <a:r>
                        <a:rPr lang="es-MX" sz="1000">
                          <a:effectLst/>
                        </a:rPr>
                        <a:t>Se investigará la biografía del autor de las obras seleccionadas, así como el contexto histórico, político y social de cada una de ellas.</a:t>
                      </a:r>
                      <a:endParaRPr lang="es-MX" sz="1100">
                        <a:effectLst/>
                      </a:endParaRPr>
                    </a:p>
                    <a:p>
                      <a:pPr marL="342900" lvl="0" indent="-342900" algn="just">
                        <a:lnSpc>
                          <a:spcPct val="107000"/>
                        </a:lnSpc>
                        <a:spcAft>
                          <a:spcPts val="0"/>
                        </a:spcAft>
                        <a:buFont typeface="Arial" panose="020B0604020202020204" pitchFamily="34" charset="0"/>
                        <a:buChar char="-"/>
                      </a:pPr>
                      <a:r>
                        <a:rPr lang="es-MX" sz="1000">
                          <a:effectLst/>
                        </a:rPr>
                        <a:t>Se iniciará con la lectura de las obras elegidas.</a:t>
                      </a:r>
                      <a:endParaRPr lang="es-MX" sz="1100">
                        <a:effectLst/>
                      </a:endParaRPr>
                    </a:p>
                    <a:p>
                      <a:pPr marL="342900" lvl="0" indent="-342900" algn="just">
                        <a:lnSpc>
                          <a:spcPct val="107000"/>
                        </a:lnSpc>
                        <a:spcAft>
                          <a:spcPts val="0"/>
                        </a:spcAft>
                        <a:buFont typeface="Arial" panose="020B0604020202020204" pitchFamily="34" charset="0"/>
                        <a:buChar char="-"/>
                      </a:pPr>
                      <a:r>
                        <a:rPr lang="es-MX" sz="1000">
                          <a:effectLst/>
                        </a:rPr>
                        <a:t>Se entregará el reporte de lectura correspondiente a la primera mitad de la obra leída.</a:t>
                      </a:r>
                      <a:endParaRPr lang="es-MX" sz="1100">
                        <a:effectLst/>
                      </a:endParaRPr>
                    </a:p>
                    <a:p>
                      <a:pPr marL="342900" lvl="0" indent="-342900" algn="just">
                        <a:lnSpc>
                          <a:spcPct val="107000"/>
                        </a:lnSpc>
                        <a:spcAft>
                          <a:spcPts val="0"/>
                        </a:spcAft>
                        <a:buFont typeface="Arial" panose="020B0604020202020204" pitchFamily="34" charset="0"/>
                        <a:buChar char="-"/>
                      </a:pPr>
                      <a:r>
                        <a:rPr lang="es-MX" sz="1000">
                          <a:effectLst/>
                        </a:rPr>
                        <a:t>Se elaborará un esquema que resuma los datos biográficos de los autores, así como del contexto histórico, político y social de cada una de las obras seleccionadas.</a:t>
                      </a:r>
                      <a:endParaRPr lang="es-MX" sz="1100">
                        <a:effectLst/>
                      </a:endParaRPr>
                    </a:p>
                    <a:p>
                      <a:pPr marL="342900" lvl="0" indent="-342900" algn="just">
                        <a:lnSpc>
                          <a:spcPct val="107000"/>
                        </a:lnSpc>
                        <a:spcAft>
                          <a:spcPts val="0"/>
                        </a:spcAft>
                        <a:buFont typeface="Arial" panose="020B0604020202020204" pitchFamily="34" charset="0"/>
                        <a:buChar char="-"/>
                      </a:pPr>
                      <a:r>
                        <a:rPr lang="es-MX" sz="1000">
                          <a:effectLst/>
                        </a:rPr>
                        <a:t>Se entregará un reporte de lectura correspondiente a la segunda mitad de la obra.</a:t>
                      </a:r>
                      <a:endParaRPr lang="es-MX" sz="1100">
                        <a:effectLst/>
                      </a:endParaRPr>
                    </a:p>
                    <a:p>
                      <a:pPr marL="342900" lvl="0" indent="-342900" algn="just">
                        <a:lnSpc>
                          <a:spcPct val="107000"/>
                        </a:lnSpc>
                        <a:spcAft>
                          <a:spcPts val="0"/>
                        </a:spcAft>
                        <a:buFont typeface="Arial" panose="020B0604020202020204" pitchFamily="34" charset="0"/>
                        <a:buChar char="-"/>
                      </a:pPr>
                      <a:r>
                        <a:rPr lang="es-MX" sz="1000">
                          <a:effectLst/>
                        </a:rPr>
                        <a:t>Se construirá un esquema correspondiente a la historia planteada en la obra leída.</a:t>
                      </a:r>
                      <a:endParaRPr lang="es-MX" sz="1100">
                        <a:effectLst/>
                      </a:endParaRPr>
                    </a:p>
                    <a:p>
                      <a:pPr marL="342900" lvl="0" indent="-342900" algn="just">
                        <a:lnSpc>
                          <a:spcPct val="107000"/>
                        </a:lnSpc>
                        <a:spcAft>
                          <a:spcPts val="0"/>
                        </a:spcAft>
                        <a:buFont typeface="Arial" panose="020B0604020202020204" pitchFamily="34" charset="0"/>
                        <a:buChar char="-"/>
                      </a:pPr>
                      <a:r>
                        <a:rPr lang="es-MX" sz="1000">
                          <a:effectLst/>
                        </a:rPr>
                        <a:t>Se comenzará con la preparación de materiales necesarios para la elaboración del periódico mural y/o mini círculo de lectura. (Búsqueda de espacios, imágenes, textos, etc.)</a:t>
                      </a:r>
                      <a:endParaRPr lang="es-MX" sz="1100">
                        <a:effectLst/>
                      </a:endParaRPr>
                    </a:p>
                    <a:p>
                      <a:pPr marL="342900" lvl="0" indent="-342900" algn="just">
                        <a:lnSpc>
                          <a:spcPct val="107000"/>
                        </a:lnSpc>
                        <a:spcAft>
                          <a:spcPts val="0"/>
                        </a:spcAft>
                        <a:buFont typeface="Arial" panose="020B0604020202020204" pitchFamily="34" charset="0"/>
                        <a:buChar char="-"/>
                      </a:pPr>
                      <a:r>
                        <a:rPr lang="es-MX" sz="1000">
                          <a:effectLst/>
                        </a:rPr>
                        <a:t>Se hará la selección de los alumnos que presentarán el proyecto dentro de la muestra pedagógica.</a:t>
                      </a:r>
                      <a:endParaRPr lang="es-MX" sz="1100">
                        <a:effectLst/>
                      </a:endParaRPr>
                    </a:p>
                    <a:p>
                      <a:pPr marL="342900" lvl="0" indent="-342900" algn="just">
                        <a:lnSpc>
                          <a:spcPct val="107000"/>
                        </a:lnSpc>
                        <a:spcAft>
                          <a:spcPts val="800"/>
                        </a:spcAft>
                        <a:buFont typeface="Arial" panose="020B0604020202020204" pitchFamily="34" charset="0"/>
                        <a:buChar char="-"/>
                      </a:pPr>
                      <a:r>
                        <a:rPr lang="es-MX" sz="1000">
                          <a:effectLst/>
                        </a:rPr>
                        <a:t>Se hará un ensayo de la presentación a realizar en la muestra pedagógica. </a:t>
                      </a:r>
                      <a:endParaRPr lang="es-MX" sz="1100">
                        <a:effectLst/>
                        <a:latin typeface="Calibri" panose="020F0502020204030204" pitchFamily="34" charset="0"/>
                        <a:ea typeface="Malgun Gothic" panose="020B0503020000020004" pitchFamily="34" charset="-127"/>
                        <a:cs typeface="Times New Roman" panose="02020603050405020304" pitchFamily="18" charset="0"/>
                      </a:endParaRPr>
                    </a:p>
                  </a:txBody>
                  <a:tcPr marL="63500" marR="63500" marT="63500" marB="63500"/>
                </a:tc>
                <a:tc hMerge="1">
                  <a:txBody>
                    <a:bodyPr/>
                    <a:lstStyle/>
                    <a:p>
                      <a:endParaRPr lang="es-MX"/>
                    </a:p>
                  </a:txBody>
                  <a:tcPr/>
                </a:tc>
                <a:extLst>
                  <a:ext uri="{0D108BD9-81ED-4DB2-BD59-A6C34878D82A}">
                    <a16:rowId xmlns:a16="http://schemas.microsoft.com/office/drawing/2014/main" val="1387323803"/>
                  </a:ext>
                </a:extLst>
              </a:tr>
              <a:tr h="355689">
                <a:tc rowSpan="3" gridSpan="2">
                  <a:txBody>
                    <a:bodyPr/>
                    <a:lstStyle/>
                    <a:p>
                      <a:pPr>
                        <a:lnSpc>
                          <a:spcPct val="115000"/>
                        </a:lnSpc>
                        <a:spcAft>
                          <a:spcPts val="0"/>
                        </a:spcAft>
                      </a:pPr>
                      <a:r>
                        <a:rPr lang="es-MX" sz="1100">
                          <a:effectLst/>
                        </a:rPr>
                        <a:t>PONDERACIÓN DEL PROYECTO: El proyecto tendrá un valor del 20% en cada uno de los bimestres.</a:t>
                      </a:r>
                    </a:p>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rowSpan="3" hMerge="1">
                  <a:txBody>
                    <a:bodyPr/>
                    <a:lstStyle/>
                    <a:p>
                      <a:endParaRPr lang="es-MX"/>
                    </a:p>
                  </a:txBody>
                  <a:tcPr/>
                </a:tc>
                <a:tc>
                  <a:txBody>
                    <a:bodyPr/>
                    <a:lstStyle/>
                    <a:p>
                      <a:pPr>
                        <a:lnSpc>
                          <a:spcPct val="107000"/>
                        </a:lnSpc>
                        <a:spcAft>
                          <a:spcPts val="0"/>
                        </a:spcAft>
                      </a:pPr>
                      <a:r>
                        <a:rPr lang="es-MX" sz="1100">
                          <a:effectLst/>
                        </a:rPr>
                        <a:t>TIEMPO POR CICLO ESCOLAR: 11.3 horas</a:t>
                      </a:r>
                    </a:p>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8393814"/>
                  </a:ext>
                </a:extLst>
              </a:tr>
              <a:tr h="355689">
                <a:tc gridSpan="2" vMerge="1">
                  <a:txBody>
                    <a:bodyPr/>
                    <a:lstStyle/>
                    <a:p>
                      <a:endParaRPr lang="es-MX"/>
                    </a:p>
                  </a:txBody>
                  <a:tcPr/>
                </a:tc>
                <a:tc hMerge="1" vMerge="1">
                  <a:txBody>
                    <a:bodyPr/>
                    <a:lstStyle/>
                    <a:p>
                      <a:endParaRPr lang="es-MX"/>
                    </a:p>
                  </a:txBody>
                  <a:tcPr/>
                </a:tc>
                <a:tc>
                  <a:txBody>
                    <a:bodyPr/>
                    <a:lstStyle/>
                    <a:p>
                      <a:pPr>
                        <a:lnSpc>
                          <a:spcPct val="107000"/>
                        </a:lnSpc>
                        <a:spcAft>
                          <a:spcPts val="0"/>
                        </a:spcAft>
                      </a:pPr>
                      <a:r>
                        <a:rPr lang="es-MX" sz="1100">
                          <a:effectLst/>
                        </a:rPr>
                        <a:t>TIEMPO POR BIMESTRE: 2.8 horas</a:t>
                      </a:r>
                    </a:p>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3712421"/>
                  </a:ext>
                </a:extLst>
              </a:tr>
              <a:tr h="355689">
                <a:tc gridSpan="2" vMerge="1">
                  <a:txBody>
                    <a:bodyPr/>
                    <a:lstStyle/>
                    <a:p>
                      <a:endParaRPr lang="es-MX"/>
                    </a:p>
                  </a:txBody>
                  <a:tcPr/>
                </a:tc>
                <a:tc hMerge="1" vMerge="1">
                  <a:txBody>
                    <a:bodyPr/>
                    <a:lstStyle/>
                    <a:p>
                      <a:endParaRPr lang="es-MX"/>
                    </a:p>
                  </a:txBody>
                  <a:tcPr/>
                </a:tc>
                <a:tc>
                  <a:txBody>
                    <a:bodyPr/>
                    <a:lstStyle/>
                    <a:p>
                      <a:pPr>
                        <a:lnSpc>
                          <a:spcPct val="107000"/>
                        </a:lnSpc>
                        <a:spcAft>
                          <a:spcPts val="0"/>
                        </a:spcAft>
                      </a:pPr>
                      <a:r>
                        <a:rPr lang="es-MX" sz="1100">
                          <a:effectLst/>
                        </a:rPr>
                        <a:t>TIEMPO POR SEMANA:  20 minutos.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9340778"/>
                  </a:ext>
                </a:extLst>
              </a:tr>
              <a:tr h="355689">
                <a:tc gridSpan="2">
                  <a:txBody>
                    <a:bodyPr/>
                    <a:lstStyle/>
                    <a:p>
                      <a:pPr>
                        <a:lnSpc>
                          <a:spcPct val="107000"/>
                        </a:lnSpc>
                        <a:spcAft>
                          <a:spcPts val="0"/>
                        </a:spcAft>
                      </a:pPr>
                      <a:r>
                        <a:rPr lang="es-MX" sz="1100">
                          <a:effectLst/>
                        </a:rPr>
                        <a:t>INSTRUMENTO DE EVALUACIÓN: Lista de cotejo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a:txBody>
                    <a:bodyPr/>
                    <a:lstStyle/>
                    <a:p>
                      <a:pPr>
                        <a:lnSpc>
                          <a:spcPct val="107000"/>
                        </a:lnSpc>
                        <a:spcAft>
                          <a:spcPts val="0"/>
                        </a:spcAft>
                      </a:pPr>
                      <a:r>
                        <a:rPr lang="es-MX" sz="1100" dirty="0">
                          <a:effectLst/>
                        </a:rPr>
                        <a:t>OBJETIVO GENERAL: Fomento a la lectura.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3828905"/>
                  </a:ext>
                </a:extLst>
              </a:tr>
            </a:tbl>
          </a:graphicData>
        </a:graphic>
      </p:graphicFrame>
    </p:spTree>
    <p:extLst>
      <p:ext uri="{BB962C8B-B14F-4D97-AF65-F5344CB8AC3E}">
        <p14:creationId xmlns:p14="http://schemas.microsoft.com/office/powerpoint/2010/main" val="2020650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252016615"/>
              </p:ext>
            </p:extLst>
          </p:nvPr>
        </p:nvGraphicFramePr>
        <p:xfrm>
          <a:off x="512616" y="401011"/>
          <a:ext cx="10598728" cy="5796344"/>
        </p:xfrm>
        <a:graphic>
          <a:graphicData uri="http://schemas.openxmlformats.org/drawingml/2006/table">
            <a:tbl>
              <a:tblPr firstRow="1" bandRow="1">
                <a:tableStyleId>{00A15C55-8517-42AA-B614-E9B94910E393}</a:tableStyleId>
              </a:tblPr>
              <a:tblGrid>
                <a:gridCol w="5299364">
                  <a:extLst>
                    <a:ext uri="{9D8B030D-6E8A-4147-A177-3AD203B41FA5}">
                      <a16:colId xmlns:a16="http://schemas.microsoft.com/office/drawing/2014/main" val="3761903767"/>
                    </a:ext>
                  </a:extLst>
                </a:gridCol>
                <a:gridCol w="5299364">
                  <a:extLst>
                    <a:ext uri="{9D8B030D-6E8A-4147-A177-3AD203B41FA5}">
                      <a16:colId xmlns:a16="http://schemas.microsoft.com/office/drawing/2014/main" val="1455650898"/>
                    </a:ext>
                  </a:extLst>
                </a:gridCol>
              </a:tblGrid>
              <a:tr h="370840">
                <a:tc>
                  <a:txBody>
                    <a:bodyPr/>
                    <a:lstStyle/>
                    <a:p>
                      <a:pPr algn="ct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FECHAS: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1er. Bimestre: </a:t>
                      </a:r>
                      <a:r>
                        <a:rPr lang="es-MX" sz="1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13 de agosto al 10 de octubre de 2018</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2do: Bimestre: </a:t>
                      </a:r>
                      <a:r>
                        <a:rPr lang="es-MX" sz="1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15 de octubre al 11 de diciembre del 2018</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3er. Bimestre: </a:t>
                      </a:r>
                      <a:r>
                        <a:rPr lang="es-MX" sz="1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8 de enero al 4 de marzo del 2019</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4to. Bimestre: </a:t>
                      </a:r>
                      <a:r>
                        <a:rPr lang="es-MX" sz="1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5 de marzo al 16 de mayo</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OBJETIVOS: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1er. Bimestre: </a:t>
                      </a: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Iniciar a los alumnos en el proceso de lectura – investigación mediante el proyecto de conexiones.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2do: Bimestre: </a:t>
                      </a: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Seleccionará una obra de la literatura contemporánea usando como medio discriminatorio lo elementos del texto literario narrativo.</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3er. Bimestre: </a:t>
                      </a: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Reconocerá la importancia de una monografía, así como las fases de la investigación.</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4to. Bimestre: </a:t>
                      </a: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Fomentará el trabajo en equipo al diseñar la presentación de los textos leídos mediante un mini círculo de lectura y/o un periódico mural.</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462526729"/>
                  </a:ext>
                </a:extLst>
              </a:tr>
              <a:tr h="370840">
                <a:tc>
                  <a:txBody>
                    <a:bodyPr/>
                    <a:lstStyle/>
                    <a:p>
                      <a:pPr algn="ct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EVIDENCIAS: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1er. Bimestre: </a:t>
                      </a: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Cuestionario de treinta preguntas sobre el tema “El joven, su sexualidad y sus riesgos”.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2do: Bimestre: </a:t>
                      </a: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Esquema que muestre la relación de la literatura española del siglo XX con el tema del proyecto. Además de un reporte de lectura de la mitad de la obra literaria seleccionada.</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3er. Bimestre: </a:t>
                      </a: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Reporte de lectura de la segunda mitad de la obra literaria seleccionada y un esquema de la historia de dicha obra.</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4to. Bimestre:</a:t>
                      </a: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Mini círculo de lectura y/o periódico mural.</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EVIDENCIA EN MUESTRA PEDAGÓGICA</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Mini círculo de lectura</a:t>
                      </a:r>
                      <a:endParaRPr lang="es-MX" sz="1100" dirty="0">
                        <a:solidFill>
                          <a:schemeClr val="tx1"/>
                        </a:solidFill>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gn="just">
                        <a:lnSpc>
                          <a:spcPct val="150000"/>
                        </a:lnSpc>
                        <a:spcAft>
                          <a:spcPts val="0"/>
                        </a:spcAft>
                        <a:buFont typeface="Symbol" panose="05050102010706020507" pitchFamily="18" charset="2"/>
                        <a:buChar char=""/>
                      </a:pP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Periódico mural</a:t>
                      </a:r>
                      <a:endParaRPr lang="es-MX" sz="1100" dirty="0">
                        <a:solidFill>
                          <a:schemeClr val="tx1"/>
                        </a:solidFill>
                        <a:effectLst/>
                        <a:latin typeface="Calibri" panose="020F0502020204030204" pitchFamily="34" charset="0"/>
                        <a:ea typeface="Century Gothic" panose="020B0502020202020204" pitchFamily="34" charset="0"/>
                        <a:cs typeface="Century Gothic" panose="020B0502020202020204" pitchFamily="34" charset="0"/>
                      </a:endParaRPr>
                    </a:p>
                  </a:txBody>
                  <a:tcPr marL="63500" marR="63500" marT="63500" marB="63500"/>
                </a:tc>
                <a:extLst>
                  <a:ext uri="{0D108BD9-81ED-4DB2-BD59-A6C34878D82A}">
                    <a16:rowId xmlns:a16="http://schemas.microsoft.com/office/drawing/2014/main" val="2424752652"/>
                  </a:ext>
                </a:extLst>
              </a:tr>
            </a:tbl>
          </a:graphicData>
        </a:graphic>
      </p:graphicFrame>
    </p:spTree>
    <p:extLst>
      <p:ext uri="{BB962C8B-B14F-4D97-AF65-F5344CB8AC3E}">
        <p14:creationId xmlns:p14="http://schemas.microsoft.com/office/powerpoint/2010/main" val="2765269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083636303"/>
              </p:ext>
            </p:extLst>
          </p:nvPr>
        </p:nvGraphicFramePr>
        <p:xfrm>
          <a:off x="526472" y="290945"/>
          <a:ext cx="11166764" cy="6267419"/>
        </p:xfrm>
        <a:graphic>
          <a:graphicData uri="http://schemas.openxmlformats.org/drawingml/2006/table">
            <a:tbl>
              <a:tblPr firstRow="1" bandRow="1">
                <a:tableStyleId>{5C22544A-7EE6-4342-B048-85BDC9FD1C3A}</a:tableStyleId>
              </a:tblPr>
              <a:tblGrid>
                <a:gridCol w="2791691">
                  <a:extLst>
                    <a:ext uri="{9D8B030D-6E8A-4147-A177-3AD203B41FA5}">
                      <a16:colId xmlns:a16="http://schemas.microsoft.com/office/drawing/2014/main" val="3102250983"/>
                    </a:ext>
                  </a:extLst>
                </a:gridCol>
                <a:gridCol w="2791691">
                  <a:extLst>
                    <a:ext uri="{9D8B030D-6E8A-4147-A177-3AD203B41FA5}">
                      <a16:colId xmlns:a16="http://schemas.microsoft.com/office/drawing/2014/main" val="1202386370"/>
                    </a:ext>
                  </a:extLst>
                </a:gridCol>
                <a:gridCol w="2791691">
                  <a:extLst>
                    <a:ext uri="{9D8B030D-6E8A-4147-A177-3AD203B41FA5}">
                      <a16:colId xmlns:a16="http://schemas.microsoft.com/office/drawing/2014/main" val="131614121"/>
                    </a:ext>
                  </a:extLst>
                </a:gridCol>
                <a:gridCol w="2791691">
                  <a:extLst>
                    <a:ext uri="{9D8B030D-6E8A-4147-A177-3AD203B41FA5}">
                      <a16:colId xmlns:a16="http://schemas.microsoft.com/office/drawing/2014/main" val="576345515"/>
                    </a:ext>
                  </a:extLst>
                </a:gridCol>
              </a:tblGrid>
              <a:tr h="1942363">
                <a:tc gridSpan="4">
                  <a:txBody>
                    <a:bodyPr/>
                    <a:lstStyle/>
                    <a:p>
                      <a:pPr algn="ctr">
                        <a:lnSpc>
                          <a:spcPct val="115000"/>
                        </a:lnSpc>
                        <a:spcAft>
                          <a:spcPts val="0"/>
                        </a:spcAft>
                      </a:pPr>
                      <a:r>
                        <a:rPr lang="es-MX" sz="14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PREPARATORIA ATENIENSE, A.C.</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1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INC. UNAM 1328</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6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CONEXIONES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1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TEMA: </a:t>
                      </a:r>
                      <a:r>
                        <a:rPr lang="es-MX" sz="1100" b="1" u="sng"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FOMENTO A LA LECTURA PARA ESTUDIANTES DE 4° AÑO DE LA PREPARTORIA ATENIENSE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1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PROFESOR (A): </a:t>
                      </a:r>
                      <a:r>
                        <a:rPr lang="es-MX" sz="1100" b="1" u="sng"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DRA. ANA LUISA CASTAÑEDA MEZA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1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ASIGNATURA: </a:t>
                      </a:r>
                      <a:r>
                        <a:rPr lang="es-MX" sz="1100" b="1" u="sng"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ORIENTACIÓN EDUCATIVA IV</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1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GRUPO: </a:t>
                      </a:r>
                      <a:r>
                        <a:rPr lang="es-MX" sz="1100" b="1" u="sng"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4010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91604467"/>
                  </a:ext>
                </a:extLst>
              </a:tr>
              <a:tr h="398070">
                <a:tc gridSpan="3">
                  <a:txBody>
                    <a:bodyPr/>
                    <a:lstStyle/>
                    <a:p>
                      <a:pPr algn="ctr">
                        <a:lnSpc>
                          <a:spcPct val="115000"/>
                        </a:lnSpc>
                        <a:spcAft>
                          <a:spcPts val="0"/>
                        </a:spcAft>
                      </a:pPr>
                      <a:r>
                        <a:rPr lang="es-MX" sz="1100" b="1">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SUBTEMA Y/O APORTACIÓN DEL PROFESOR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hMerge="1">
                  <a:txBody>
                    <a:bodyPr/>
                    <a:lstStyle/>
                    <a:p>
                      <a:endParaRPr lang="es-MX"/>
                    </a:p>
                  </a:txBody>
                  <a:tcPr/>
                </a:tc>
                <a:tc>
                  <a:txBody>
                    <a:bodyPr/>
                    <a:lstStyle/>
                    <a:p>
                      <a:pPr>
                        <a:lnSpc>
                          <a:spcPct val="106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tc>
                <a:extLst>
                  <a:ext uri="{0D108BD9-81ED-4DB2-BD59-A6C34878D82A}">
                    <a16:rowId xmlns:a16="http://schemas.microsoft.com/office/drawing/2014/main" val="132679895"/>
                  </a:ext>
                </a:extLst>
              </a:tr>
              <a:tr h="1171034">
                <a:tc gridSpan="3">
                  <a:txBody>
                    <a:bodyPr/>
                    <a:lstStyle/>
                    <a:p>
                      <a:pPr>
                        <a:lnSpc>
                          <a:spcPct val="115000"/>
                        </a:lnSpc>
                        <a:spcAft>
                          <a:spcPts val="0"/>
                        </a:spcAft>
                      </a:pP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Desarrollo psicosexual: Lo bueno, lo malo y lo inevitable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entury Gothic" panose="020B0502020202020204" pitchFamily="34" charset="0"/>
                        <a:buChar char="-"/>
                      </a:pP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Adolescencia y sexualidad</a:t>
                      </a:r>
                      <a:endParaRPr lang="es-MX" sz="110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15000"/>
                        </a:lnSpc>
                        <a:spcAft>
                          <a:spcPts val="0"/>
                        </a:spcAft>
                        <a:buFont typeface="Century Gothic" panose="020B0502020202020204" pitchFamily="34" charset="0"/>
                        <a:buChar char="-"/>
                      </a:pP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Desarrollo psicológico</a:t>
                      </a:r>
                      <a:endParaRPr lang="es-MX" sz="110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15000"/>
                        </a:lnSpc>
                        <a:spcAft>
                          <a:spcPts val="0"/>
                        </a:spcAft>
                        <a:buFont typeface="Century Gothic" panose="020B0502020202020204" pitchFamily="34" charset="0"/>
                        <a:buChar char="-"/>
                      </a:pP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Problemas asociados Soluciones y acciones</a:t>
                      </a:r>
                      <a:endParaRPr lang="es-MX" sz="110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15000"/>
                        </a:lnSpc>
                        <a:spcAft>
                          <a:spcPts val="0"/>
                        </a:spcAft>
                      </a:pP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Integración de la información y Realización  de evidencia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hMerge="1">
                  <a:txBody>
                    <a:bodyPr/>
                    <a:lstStyle/>
                    <a:p>
                      <a:endParaRPr lang="es-MX"/>
                    </a:p>
                  </a:txBody>
                  <a:tcPr/>
                </a:tc>
                <a:tc>
                  <a:txBody>
                    <a:bodyPr/>
                    <a:lstStyle/>
                    <a:p>
                      <a:pPr>
                        <a:lnSpc>
                          <a:spcPct val="106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tc>
                <a:extLst>
                  <a:ext uri="{0D108BD9-81ED-4DB2-BD59-A6C34878D82A}">
                    <a16:rowId xmlns:a16="http://schemas.microsoft.com/office/drawing/2014/main" val="3438626363"/>
                  </a:ext>
                </a:extLst>
              </a:tr>
              <a:tr h="1998801">
                <a:tc gridSpan="4">
                  <a:txBody>
                    <a:bodyPr/>
                    <a:lstStyle/>
                    <a:p>
                      <a:pPr>
                        <a:lnSpc>
                          <a:spcPct val="115000"/>
                        </a:lnSpc>
                        <a:spcAft>
                          <a:spcPts val="0"/>
                        </a:spcAft>
                      </a:pPr>
                      <a:r>
                        <a:rPr lang="es-MX" sz="1100" b="1">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2. Conceptos clave,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Trascendentales.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176530">
                        <a:lnSpc>
                          <a:spcPct val="115000"/>
                        </a:lnSpc>
                        <a:spcAft>
                          <a:spcPts val="0"/>
                        </a:spcAft>
                      </a:pPr>
                      <a:r>
                        <a:rPr lang="es-MX" sz="110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Conceptos básicos que surgen  del proyecto,  permiten la comprensión del mismo y  pueden ser transferibles a otros ámbitos.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176530">
                        <a:lnSpc>
                          <a:spcPct val="115000"/>
                        </a:lnSpc>
                        <a:spcAft>
                          <a:spcPts val="0"/>
                        </a:spcAft>
                      </a:pPr>
                      <a:r>
                        <a:rPr lang="es-MX" sz="110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Se consideran parte de un  Glosario.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entury Gothic" panose="020B0502020202020204" pitchFamily="34" charset="0"/>
                        <a:buChar char="-"/>
                      </a:pP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Adolescencia y sexualidad</a:t>
                      </a:r>
                      <a:endParaRPr lang="es-MX" sz="110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15000"/>
                        </a:lnSpc>
                        <a:spcAft>
                          <a:spcPts val="0"/>
                        </a:spcAft>
                        <a:buFont typeface="Century Gothic" panose="020B0502020202020204" pitchFamily="34" charset="0"/>
                        <a:buChar char="-"/>
                      </a:pP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Desarrollo psicológico</a:t>
                      </a:r>
                      <a:endParaRPr lang="es-MX" sz="110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15000"/>
                        </a:lnSpc>
                        <a:spcAft>
                          <a:spcPts val="0"/>
                        </a:spcAft>
                        <a:buFont typeface="Century Gothic" panose="020B0502020202020204" pitchFamily="34" charset="0"/>
                        <a:buChar char="-"/>
                      </a:pP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Problemas asociados, soluciones y acciones</a:t>
                      </a:r>
                      <a:endParaRPr lang="es-MX" sz="1100">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15000"/>
                        </a:lnSpc>
                        <a:spcAft>
                          <a:spcPts val="0"/>
                        </a:spcAft>
                        <a:buFont typeface="Century Gothic" panose="020B0502020202020204" pitchFamily="34" charset="0"/>
                        <a:buChar char="-"/>
                      </a:pP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Integración de la información y Realización  de evidencia</a:t>
                      </a:r>
                      <a:endParaRPr lang="es-MX" sz="1100">
                        <a:effectLst/>
                        <a:latin typeface="Calibri" panose="020F0502020204030204" pitchFamily="34" charset="0"/>
                        <a:ea typeface="Century Gothic" panose="020B0502020202020204" pitchFamily="34" charset="0"/>
                        <a:cs typeface="Century Gothic" panose="020B0502020202020204" pitchFamily="34" charset="0"/>
                      </a:endParaRPr>
                    </a:p>
                    <a:p>
                      <a:pPr>
                        <a:lnSpc>
                          <a:spcPct val="115000"/>
                        </a:lnSpc>
                        <a:spcAft>
                          <a:spcPts val="0"/>
                        </a:spcAft>
                      </a:pPr>
                      <a:r>
                        <a:rPr lang="es-MX" sz="1100" b="1">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Glosario: Adolescencia. Etapas. Sexualidad. Problemas y soluciones en la psicosexualidad.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484998156"/>
                  </a:ext>
                </a:extLst>
              </a:tr>
              <a:tr h="757151">
                <a:tc>
                  <a:txBody>
                    <a:bodyPr/>
                    <a:lstStyle/>
                    <a:p>
                      <a:pPr>
                        <a:lnSpc>
                          <a:spcPct val="115000"/>
                        </a:lnSpc>
                        <a:spcAft>
                          <a:spcPts val="0"/>
                        </a:spcAft>
                      </a:pPr>
                      <a:r>
                        <a:rPr lang="es-MX" sz="1100" b="1">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PONDERACIÓN: </a:t>
                      </a:r>
                      <a:r>
                        <a:rPr lang="es-MX" sz="110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10% a la asignatura  de ORIENTACIÓN EDUCATIVA IV.</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es-MX" sz="1100" b="1">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FECHAS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gridSpan="2">
                  <a:txBody>
                    <a:bodyPr/>
                    <a:lstStyle/>
                    <a:p>
                      <a:pPr algn="ctr">
                        <a:lnSpc>
                          <a:spcPct val="115000"/>
                        </a:lnSpc>
                        <a:spcAft>
                          <a:spcPts val="0"/>
                        </a:spcAft>
                      </a:pPr>
                      <a:r>
                        <a:rPr lang="es-MX" sz="1100" b="1" dirty="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METAS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extLst>
                  <a:ext uri="{0D108BD9-81ED-4DB2-BD59-A6C34878D82A}">
                    <a16:rowId xmlns:a16="http://schemas.microsoft.com/office/drawing/2014/main" val="338347536"/>
                  </a:ext>
                </a:extLst>
              </a:tr>
            </a:tbl>
          </a:graphicData>
        </a:graphic>
      </p:graphicFrame>
    </p:spTree>
    <p:extLst>
      <p:ext uri="{BB962C8B-B14F-4D97-AF65-F5344CB8AC3E}">
        <p14:creationId xmlns:p14="http://schemas.microsoft.com/office/powerpoint/2010/main" val="233278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057488104"/>
              </p:ext>
            </p:extLst>
          </p:nvPr>
        </p:nvGraphicFramePr>
        <p:xfrm>
          <a:off x="554182" y="181564"/>
          <a:ext cx="10875820" cy="6508242"/>
        </p:xfrm>
        <a:graphic>
          <a:graphicData uri="http://schemas.openxmlformats.org/drawingml/2006/table">
            <a:tbl>
              <a:tblPr firstRow="1" bandRow="1">
                <a:tableStyleId>{5C22544A-7EE6-4342-B048-85BDC9FD1C3A}</a:tableStyleId>
              </a:tblPr>
              <a:tblGrid>
                <a:gridCol w="2718955">
                  <a:extLst>
                    <a:ext uri="{9D8B030D-6E8A-4147-A177-3AD203B41FA5}">
                      <a16:colId xmlns:a16="http://schemas.microsoft.com/office/drawing/2014/main" val="1066226627"/>
                    </a:ext>
                  </a:extLst>
                </a:gridCol>
                <a:gridCol w="2718955">
                  <a:extLst>
                    <a:ext uri="{9D8B030D-6E8A-4147-A177-3AD203B41FA5}">
                      <a16:colId xmlns:a16="http://schemas.microsoft.com/office/drawing/2014/main" val="536631151"/>
                    </a:ext>
                  </a:extLst>
                </a:gridCol>
                <a:gridCol w="2718955">
                  <a:extLst>
                    <a:ext uri="{9D8B030D-6E8A-4147-A177-3AD203B41FA5}">
                      <a16:colId xmlns:a16="http://schemas.microsoft.com/office/drawing/2014/main" val="3735743525"/>
                    </a:ext>
                  </a:extLst>
                </a:gridCol>
                <a:gridCol w="2718955">
                  <a:extLst>
                    <a:ext uri="{9D8B030D-6E8A-4147-A177-3AD203B41FA5}">
                      <a16:colId xmlns:a16="http://schemas.microsoft.com/office/drawing/2014/main" val="1229512146"/>
                    </a:ext>
                  </a:extLst>
                </a:gridCol>
              </a:tblGrid>
              <a:tr h="5969854">
                <a:tc>
                  <a:txBody>
                    <a:bodyPr/>
                    <a:lstStyle/>
                    <a:p>
                      <a:pPr marL="342900" lvl="0" indent="-342900">
                        <a:lnSpc>
                          <a:spcPct val="115000"/>
                        </a:lnSpc>
                        <a:spcAft>
                          <a:spcPts val="0"/>
                        </a:spcAft>
                        <a:buFont typeface="+mj-lt"/>
                        <a:buAutoNum type="arabicPeriod" startAt="3"/>
                      </a:pPr>
                      <a:r>
                        <a:rPr lang="es-MX" sz="1050" b="1"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Objetivos o propósitos</a:t>
                      </a:r>
                      <a:endParaRPr lang="es-MX" sz="1050" dirty="0">
                        <a:solidFill>
                          <a:schemeClr val="tx1"/>
                        </a:solidFill>
                        <a:effectLst/>
                        <a:latin typeface="Garamond" panose="02020404030301010803" pitchFamily="18" charset="0"/>
                        <a:cs typeface="Times New Roman" panose="02020603050405020304" pitchFamily="18" charset="0"/>
                      </a:endParaRPr>
                    </a:p>
                    <a:p>
                      <a:pPr marL="180340">
                        <a:lnSpc>
                          <a:spcPct val="115000"/>
                        </a:lnSpc>
                        <a:spcAft>
                          <a:spcPts val="0"/>
                        </a:spcAft>
                      </a:pPr>
                      <a:r>
                        <a:rPr lang="es-MX" sz="1050" b="1"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a alcanzar. </a:t>
                      </a:r>
                      <a:endParaRPr lang="es-MX"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s-MX" sz="1050" b="1"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s-MX" sz="105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s-MX" sz="1050" dirty="0">
                          <a:solidFill>
                            <a:srgbClr val="1C4587"/>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a:effectLst/>
                        <a:latin typeface="Garamond" panose="02020404030301010803"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.-Fase, Orientación</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Que el alumno o la alumna identifique recursos en él o ella misma para la indagación de la información;</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2.-Fase, Indagación:</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Sensibilizándose para la motivación y la realización de ello.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endParaRPr lang="es-MX" sz="1050" dirty="0">
                        <a:latin typeface="Garamond" panose="02020404030301010803" pitchFamily="18" charset="0"/>
                      </a:endParaRPr>
                    </a:p>
                  </a:txBody>
                  <a:tcPr/>
                </a:tc>
                <a:tc>
                  <a:txBody>
                    <a:bodyPr/>
                    <a:lstStyle/>
                    <a:p>
                      <a:pPr>
                        <a:lnSpc>
                          <a:spcPct val="115000"/>
                        </a:lnSpc>
                        <a:spcAft>
                          <a:spcPts val="0"/>
                        </a:spcAft>
                      </a:pPr>
                      <a:r>
                        <a:rPr lang="es-MX" sz="1050" dirty="0" err="1"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Ags</a:t>
                      </a: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15, 22, 29</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Sep. 5, 12, </a:t>
                      </a:r>
                      <a:r>
                        <a:rPr lang="es-MX" sz="1050" b="1"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14 </a:t>
                      </a: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26, oct 3.</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Octubre</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10, 17, 24, 31, Noviembre 7, </a:t>
                      </a:r>
                      <a:r>
                        <a:rPr lang="es-MX" sz="1050" b="1"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14,</a:t>
                      </a: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21 y 28</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endParaRPr lang="es-MX" sz="1050" dirty="0">
                        <a:latin typeface="Garamond" panose="02020404030301010803" pitchFamily="18" charset="0"/>
                      </a:endParaRPr>
                    </a:p>
                  </a:txBody>
                  <a:tcPr/>
                </a:tc>
                <a:tc>
                  <a:txBody>
                    <a:bodyPr/>
                    <a:lstStyle/>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Agosto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15 . Introducción. Sensibilización. Explicación del Proyecto</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22. Indagación de la información</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Examen individual</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29. Retroalimentación</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Septiembre</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5  Realización de mapa conceptual individual</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12 Mapa conceptual grupal</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b="1"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14. Entrega del mapa conceptual. Evidencia</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26. Examen</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Octubre</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3. Retroalimentación</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10. 2ª fase. Introducción a Estrategias, técnicas, tácticas de aprendizaje e indagación de la información. En revistas, libros, medios de comunicación. Fuentes</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17. Estrategias, técnicas, tácticas de aprendizaje. En revistas, libros, medios de comunicación. Fuentes</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24. Técnicas de indagación de la información. En revistas, libros, medios de comunicación. Fuentes</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31. Individual. Identificación de estrategias de aprendizaje</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Noviembre</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7 Grupal. Estrategias y selección de las más funcionales.</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b="1"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14. Evidencia: Estrategias, Información. Grupal. </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21 Examen</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50" dirty="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28 Retroalimentación</a:t>
                      </a:r>
                      <a:endParaRPr lang="es-MX" sz="1050" dirty="0" smtClean="0">
                        <a:effectLst/>
                        <a:latin typeface="Garamond" panose="02020404030301010803" pitchFamily="18" charset="0"/>
                        <a:ea typeface="Calibri" panose="020F0502020204030204" pitchFamily="34" charset="0"/>
                        <a:cs typeface="Times New Roman" panose="02020603050405020304" pitchFamily="18" charset="0"/>
                      </a:endParaRPr>
                    </a:p>
                    <a:p>
                      <a:endParaRPr lang="es-MX" sz="1050" dirty="0">
                        <a:latin typeface="Garamond" panose="02020404030301010803" pitchFamily="18" charset="0"/>
                      </a:endParaRPr>
                    </a:p>
                  </a:txBody>
                  <a:tcPr/>
                </a:tc>
                <a:extLst>
                  <a:ext uri="{0D108BD9-81ED-4DB2-BD59-A6C34878D82A}">
                    <a16:rowId xmlns:a16="http://schemas.microsoft.com/office/drawing/2014/main" val="1614929697"/>
                  </a:ext>
                </a:extLst>
              </a:tr>
            </a:tbl>
          </a:graphicData>
        </a:graphic>
      </p:graphicFrame>
    </p:spTree>
    <p:extLst>
      <p:ext uri="{BB962C8B-B14F-4D97-AF65-F5344CB8AC3E}">
        <p14:creationId xmlns:p14="http://schemas.microsoft.com/office/powerpoint/2010/main" val="97904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96037" y="95535"/>
            <a:ext cx="10658900" cy="6045957"/>
          </a:xfrm>
          <a:prstGeom prst="rect">
            <a:avLst/>
          </a:prstGeom>
        </p:spPr>
      </p:pic>
    </p:spTree>
    <p:extLst>
      <p:ext uri="{BB962C8B-B14F-4D97-AF65-F5344CB8AC3E}">
        <p14:creationId xmlns:p14="http://schemas.microsoft.com/office/powerpoint/2010/main" val="1911329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467504616"/>
              </p:ext>
            </p:extLst>
          </p:nvPr>
        </p:nvGraphicFramePr>
        <p:xfrm>
          <a:off x="180106" y="318654"/>
          <a:ext cx="11707092" cy="6088380"/>
        </p:xfrm>
        <a:graphic>
          <a:graphicData uri="http://schemas.openxmlformats.org/drawingml/2006/table">
            <a:tbl>
              <a:tblPr firstRow="1" bandRow="1">
                <a:tableStyleId>{5C22544A-7EE6-4342-B048-85BDC9FD1C3A}</a:tableStyleId>
              </a:tblPr>
              <a:tblGrid>
                <a:gridCol w="2926773">
                  <a:extLst>
                    <a:ext uri="{9D8B030D-6E8A-4147-A177-3AD203B41FA5}">
                      <a16:colId xmlns:a16="http://schemas.microsoft.com/office/drawing/2014/main" val="3294355387"/>
                    </a:ext>
                  </a:extLst>
                </a:gridCol>
                <a:gridCol w="2926773">
                  <a:extLst>
                    <a:ext uri="{9D8B030D-6E8A-4147-A177-3AD203B41FA5}">
                      <a16:colId xmlns:a16="http://schemas.microsoft.com/office/drawing/2014/main" val="1256580725"/>
                    </a:ext>
                  </a:extLst>
                </a:gridCol>
                <a:gridCol w="2926773">
                  <a:extLst>
                    <a:ext uri="{9D8B030D-6E8A-4147-A177-3AD203B41FA5}">
                      <a16:colId xmlns:a16="http://schemas.microsoft.com/office/drawing/2014/main" val="666150205"/>
                    </a:ext>
                  </a:extLst>
                </a:gridCol>
                <a:gridCol w="2926773">
                  <a:extLst>
                    <a:ext uri="{9D8B030D-6E8A-4147-A177-3AD203B41FA5}">
                      <a16:colId xmlns:a16="http://schemas.microsoft.com/office/drawing/2014/main" val="3461221527"/>
                    </a:ext>
                  </a:extLst>
                </a:gridCol>
              </a:tblGrid>
              <a:tr h="4710545">
                <a:tc>
                  <a:txBody>
                    <a:bodyPr/>
                    <a:lstStyle/>
                    <a:p>
                      <a:endParaRPr lang="es-MX" sz="1000" dirty="0"/>
                    </a:p>
                  </a:txBody>
                  <a:tcPr/>
                </a:tc>
                <a:tc>
                  <a:txBody>
                    <a:bodyPr/>
                    <a:lstStyle/>
                    <a:p>
                      <a:pPr>
                        <a:lnSpc>
                          <a:spcPct val="115000"/>
                        </a:lnSpc>
                        <a:spcAft>
                          <a:spcPts val="0"/>
                        </a:spcAft>
                      </a:pPr>
                      <a:r>
                        <a:rPr lang="es-MX" sz="1000" b="1"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3.-Fase Conexiones:</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b="1"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través de estrategias sugeridas por la maestra y profesores de distintas asignaturas y de acuerdo a los recursos de los alumnos de indagación, creatividad, planeación se finaliza el proyecto</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b="1"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p>
                    <a:p>
                      <a:pPr>
                        <a:lnSpc>
                          <a:spcPct val="115000"/>
                        </a:lnSpc>
                        <a:spcAft>
                          <a:spcPts val="0"/>
                        </a:spcAft>
                      </a:pPr>
                      <a:r>
                        <a:rPr lang="es-MX" sz="1000" b="1"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 Fase, presentación de evidencias. Concurso CONEXIONES</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MX" sz="1000" dirty="0"/>
                    </a:p>
                  </a:txBody>
                  <a:tcPr/>
                </a:tc>
                <a:tc>
                  <a:txBody>
                    <a:bodyPr/>
                    <a:lstStyle/>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Diciembre</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5, 12</a:t>
                      </a:r>
                    </a:p>
                    <a:p>
                      <a:pPr>
                        <a:lnSpc>
                          <a:spcPct val="115000"/>
                        </a:lnSpc>
                        <a:spcAft>
                          <a:spcPts val="0"/>
                        </a:spcAft>
                      </a:pPr>
                      <a:endParaRPr lang="es-MX" sz="1000" dirty="0" smtClean="0">
                        <a:solidFill>
                          <a:srgbClr val="000000"/>
                        </a:solidFill>
                        <a:effectLst/>
                        <a:latin typeface="Century Gothic" panose="020B0502020202020204" pitchFamily="34"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Enero</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9, 16, 23, </a:t>
                      </a:r>
                      <a:r>
                        <a:rPr lang="es-MX" sz="1000" b="1"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30,</a:t>
                      </a: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Febrero</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6, 13 </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20, 27, </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Marzo</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6, 13, 20, 27</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Abril</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b="1"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a:t>
                      </a: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10</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Mayo</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8</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MX" sz="1000" dirty="0" smtClean="0"/>
                    </a:p>
                    <a:p>
                      <a:endParaRPr lang="es-MX" sz="1000" dirty="0"/>
                    </a:p>
                  </a:txBody>
                  <a:tcPr/>
                </a:tc>
                <a:tc>
                  <a:txBody>
                    <a:bodyPr/>
                    <a:lstStyle/>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DICIEMBRE</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 Procedimientos aplicados</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MX" sz="1000" dirty="0" smtClean="0"/>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12 Aplicación de estrategias a fuentes de información</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Enero</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9 Integración de la información</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16 Integrada la información. Introduce el proyecto y planeación de trabajo para la elaboración de Un “periódico estudiantil y elaboración de animaciones informativas” desde una visión global. Elección de medio de evidencia</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23 Organización del proyecto y plan de trabajo</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b="1"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30 Entrega del proyecto y planeación</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Febrero</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6Examen</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13 Retroalimentación</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Marzo</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6 Recopilación de los elementos</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13 Recopilación de los elementos</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20 Integración de los elementos del proyecto</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27 Aplicación del proyecto prueba</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Abril</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b="1"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 Periódico Estudiantil y Animación Informativa. Definitivo</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10 Retroalimentación</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Mayo</a:t>
                      </a:r>
                      <a:endParaRPr lang="es-MX" sz="10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s-MX" sz="10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8 Presentación. Concurso. Fin de cursos</a:t>
                      </a:r>
                      <a:endParaRPr lang="es-MX" sz="1000" dirty="0" smtClean="0"/>
                    </a:p>
                    <a:p>
                      <a:endParaRPr lang="es-MX" sz="1000" dirty="0" smtClean="0"/>
                    </a:p>
                    <a:p>
                      <a:endParaRPr lang="es-MX" sz="1000" dirty="0" smtClean="0"/>
                    </a:p>
                    <a:p>
                      <a:endParaRPr lang="es-MX" sz="1000" dirty="0" smtClean="0"/>
                    </a:p>
                    <a:p>
                      <a:endParaRPr lang="es-MX" sz="1000" dirty="0"/>
                    </a:p>
                  </a:txBody>
                  <a:tcPr/>
                </a:tc>
                <a:extLst>
                  <a:ext uri="{0D108BD9-81ED-4DB2-BD59-A6C34878D82A}">
                    <a16:rowId xmlns:a16="http://schemas.microsoft.com/office/drawing/2014/main" val="2566221574"/>
                  </a:ext>
                </a:extLst>
              </a:tr>
            </a:tbl>
          </a:graphicData>
        </a:graphic>
      </p:graphicFrame>
    </p:spTree>
    <p:extLst>
      <p:ext uri="{BB962C8B-B14F-4D97-AF65-F5344CB8AC3E}">
        <p14:creationId xmlns:p14="http://schemas.microsoft.com/office/powerpoint/2010/main" val="3414685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84623294"/>
              </p:ext>
            </p:extLst>
          </p:nvPr>
        </p:nvGraphicFramePr>
        <p:xfrm>
          <a:off x="983672" y="318655"/>
          <a:ext cx="10501746" cy="3527751"/>
        </p:xfrm>
        <a:graphic>
          <a:graphicData uri="http://schemas.openxmlformats.org/drawingml/2006/table">
            <a:tbl>
              <a:tblPr firstRow="1" bandRow="1">
                <a:tableStyleId>{5C22544A-7EE6-4342-B048-85BDC9FD1C3A}</a:tableStyleId>
              </a:tblPr>
              <a:tblGrid>
                <a:gridCol w="5250873">
                  <a:extLst>
                    <a:ext uri="{9D8B030D-6E8A-4147-A177-3AD203B41FA5}">
                      <a16:colId xmlns:a16="http://schemas.microsoft.com/office/drawing/2014/main" val="1010432667"/>
                    </a:ext>
                  </a:extLst>
                </a:gridCol>
                <a:gridCol w="5250873">
                  <a:extLst>
                    <a:ext uri="{9D8B030D-6E8A-4147-A177-3AD203B41FA5}">
                      <a16:colId xmlns:a16="http://schemas.microsoft.com/office/drawing/2014/main" val="2030739502"/>
                    </a:ext>
                  </a:extLst>
                </a:gridCol>
              </a:tblGrid>
              <a:tr h="1725188">
                <a:tc>
                  <a:txBody>
                    <a:bodyPr/>
                    <a:lstStyle/>
                    <a:p>
                      <a:pPr>
                        <a:lnSpc>
                          <a:spcPct val="115000"/>
                        </a:lnSpc>
                        <a:spcAft>
                          <a:spcPts val="0"/>
                        </a:spcAft>
                      </a:pPr>
                      <a:r>
                        <a:rPr lang="es-MX" sz="1000" b="1"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4. Evaluación.</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Productos /evidencias</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de aprendizaje para </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demostrar el</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avance del proceso y </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el logro del objetivo</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propuesto.</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tabLst>
                          <a:tab pos="1844675" algn="r"/>
                        </a:tabLst>
                      </a:pPr>
                      <a:r>
                        <a:rPr lang="es-MX" sz="1000"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15000"/>
                        </a:lnSpc>
                        <a:spcAft>
                          <a:spcPts val="0"/>
                        </a:spcAft>
                      </a:pPr>
                      <a:r>
                        <a:rPr lang="es-MX" sz="100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1ª fase, Conocimientos generales acerca de la sexualidad. Dar coherencia, 25% </a:t>
                      </a:r>
                      <a:endParaRPr lang="es-MX" sz="100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2ª fase, Conocimiento fidedigno o respaldado acerca de la sexualidad. Compromiso y responsabilidad. Ser congruentes. 25%</a:t>
                      </a:r>
                      <a:endParaRPr lang="es-MX" sz="100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3ª fase, Integrar la visión multidisciplinaria en interdisciplinariedad. Un mismo tema, diferentes enfoques.  Consistencia integrativa. </a:t>
                      </a:r>
                      <a:endParaRPr lang="es-MX" sz="100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4ª Fase, Producto evidencia</a:t>
                      </a:r>
                      <a:endParaRPr lang="es-MX" sz="1000">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25%</a:t>
                      </a:r>
                      <a:endParaRPr lang="es-MX" sz="1000">
                        <a:effectLst/>
                        <a:latin typeface="Garamond" panose="02020404030301010803"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938927764"/>
                  </a:ext>
                </a:extLst>
              </a:tr>
              <a:tr h="1131975">
                <a:tc>
                  <a:txBody>
                    <a:bodyPr/>
                    <a:lstStyle/>
                    <a:p>
                      <a:pPr>
                        <a:lnSpc>
                          <a:spcPct val="115000"/>
                        </a:lnSpc>
                        <a:spcAft>
                          <a:spcPts val="0"/>
                        </a:spcAft>
                      </a:pPr>
                      <a:r>
                        <a:rPr lang="es-MX" sz="1000" b="1"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5. Tipos y herramientas</a:t>
                      </a:r>
                      <a:r>
                        <a:rPr lang="es-MX" sz="1000"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de </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evaluación.</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b="1"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b="1"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b="1" dirty="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000" dirty="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342900" lvl="0" indent="-342900">
                        <a:lnSpc>
                          <a:spcPct val="115000"/>
                        </a:lnSpc>
                        <a:spcAft>
                          <a:spcPts val="0"/>
                        </a:spcAft>
                        <a:buFont typeface="+mj-lt"/>
                        <a:buAutoNum type="alphaLcParenR"/>
                      </a:pPr>
                      <a:r>
                        <a:rPr lang="es-MX" sz="10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Formales: Examen, Mapas</a:t>
                      </a:r>
                      <a:endParaRPr lang="es-MX" sz="1000" dirty="0">
                        <a:effectLst/>
                        <a:latin typeface="Garamond" panose="02020404030301010803" pitchFamily="18" charset="0"/>
                        <a:cs typeface="Times New Roman" panose="02020603050405020304" pitchFamily="18" charset="0"/>
                      </a:endParaRPr>
                    </a:p>
                    <a:p>
                      <a:pPr marL="342900" lvl="0" indent="-342900">
                        <a:lnSpc>
                          <a:spcPct val="115000"/>
                        </a:lnSpc>
                        <a:spcAft>
                          <a:spcPts val="0"/>
                        </a:spcAft>
                        <a:buFont typeface="+mj-lt"/>
                        <a:buAutoNum type="alphaLcParenR"/>
                      </a:pPr>
                      <a:r>
                        <a:rPr lang="es-MX" sz="1000" smtClean="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Semiformes: </a:t>
                      </a:r>
                      <a:r>
                        <a:rPr lang="es-MX" sz="10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Propuestas, Textos, Trabajos y tareas</a:t>
                      </a:r>
                      <a:endParaRPr lang="es-MX" sz="1000" dirty="0">
                        <a:effectLst/>
                        <a:latin typeface="Garamond" panose="02020404030301010803" pitchFamily="18" charset="0"/>
                        <a:cs typeface="Times New Roman" panose="02020603050405020304" pitchFamily="18" charset="0"/>
                      </a:endParaRPr>
                    </a:p>
                    <a:p>
                      <a:pPr marL="342900" lvl="0" indent="-342900">
                        <a:lnSpc>
                          <a:spcPct val="115000"/>
                        </a:lnSpc>
                        <a:spcAft>
                          <a:spcPts val="0"/>
                        </a:spcAft>
                        <a:buFont typeface="+mj-lt"/>
                        <a:buAutoNum type="alphaLcParenR"/>
                      </a:pPr>
                      <a:r>
                        <a:rPr lang="es-MX" sz="1000" dirty="0">
                          <a:solidFill>
                            <a:srgbClr val="000000"/>
                          </a:solidFill>
                          <a:effectLst/>
                          <a:latin typeface="Garamond" panose="02020404030301010803" pitchFamily="18" charset="0"/>
                          <a:ea typeface="Century Gothic" panose="020B0502020202020204" pitchFamily="34" charset="0"/>
                          <a:cs typeface="Century Gothic" panose="020B0502020202020204" pitchFamily="34" charset="0"/>
                        </a:rPr>
                        <a:t>Informales: Trabajos Individuales y grupales</a:t>
                      </a:r>
                      <a:endParaRPr lang="es-MX" sz="1000" dirty="0">
                        <a:effectLst/>
                        <a:latin typeface="Garamond" panose="02020404030301010803" pitchFamily="18" charset="0"/>
                        <a:cs typeface="Times New Roman" panose="02020603050405020304" pitchFamily="18" charset="0"/>
                      </a:endParaRPr>
                    </a:p>
                  </a:txBody>
                  <a:tcPr marL="63500" marR="63500" marT="63500" marB="63500"/>
                </a:tc>
                <a:extLst>
                  <a:ext uri="{0D108BD9-81ED-4DB2-BD59-A6C34878D82A}">
                    <a16:rowId xmlns:a16="http://schemas.microsoft.com/office/drawing/2014/main" val="2819982778"/>
                  </a:ext>
                </a:extLst>
              </a:tr>
              <a:tr h="670588">
                <a:tc>
                  <a:txBody>
                    <a:bodyPr/>
                    <a:lstStyle/>
                    <a:p>
                      <a:pPr>
                        <a:lnSpc>
                          <a:spcPct val="115000"/>
                        </a:lnSpc>
                        <a:spcAft>
                          <a:spcPts val="0"/>
                        </a:spcAft>
                      </a:pPr>
                      <a:r>
                        <a:rPr lang="es-MX" sz="1000" b="1"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Tiempos que se dedicarán al proyecto cada semana:</a:t>
                      </a:r>
                      <a:endParaRPr lang="es-MX" sz="1000" dirty="0" smtClean="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000"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30 minutos a la semana por asignatura</a:t>
                      </a:r>
                      <a:endParaRPr lang="es-MX" sz="1000" dirty="0" smtClean="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endParaRPr lang="es-MX" sz="1000" dirty="0">
                        <a:solidFill>
                          <a:schemeClr val="tx1"/>
                        </a:solidFill>
                        <a:latin typeface="Garamond" panose="02020404030301010803" pitchFamily="18" charset="0"/>
                      </a:endParaRPr>
                    </a:p>
                  </a:txBody>
                  <a:tcPr/>
                </a:tc>
                <a:tc>
                  <a:txBody>
                    <a:bodyPr/>
                    <a:lstStyle/>
                    <a:p>
                      <a:endParaRPr lang="es-MX" sz="1000" dirty="0">
                        <a:latin typeface="Garamond" panose="02020404030301010803" pitchFamily="18" charset="0"/>
                      </a:endParaRPr>
                    </a:p>
                  </a:txBody>
                  <a:tcPr/>
                </a:tc>
                <a:extLst>
                  <a:ext uri="{0D108BD9-81ED-4DB2-BD59-A6C34878D82A}">
                    <a16:rowId xmlns:a16="http://schemas.microsoft.com/office/drawing/2014/main" val="13660421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490820911"/>
              </p:ext>
            </p:extLst>
          </p:nvPr>
        </p:nvGraphicFramePr>
        <p:xfrm>
          <a:off x="983672" y="3962400"/>
          <a:ext cx="10501746" cy="2411075"/>
        </p:xfrm>
        <a:graphic>
          <a:graphicData uri="http://schemas.openxmlformats.org/drawingml/2006/table">
            <a:tbl>
              <a:tblPr firstRow="1" bandRow="1">
                <a:tableStyleId>{5C22544A-7EE6-4342-B048-85BDC9FD1C3A}</a:tableStyleId>
              </a:tblPr>
              <a:tblGrid>
                <a:gridCol w="10501746">
                  <a:extLst>
                    <a:ext uri="{9D8B030D-6E8A-4147-A177-3AD203B41FA5}">
                      <a16:colId xmlns:a16="http://schemas.microsoft.com/office/drawing/2014/main" val="1935240828"/>
                    </a:ext>
                  </a:extLst>
                </a:gridCol>
              </a:tblGrid>
              <a:tr h="2411075">
                <a:tc>
                  <a:txBody>
                    <a:bodyPr/>
                    <a:lstStyle/>
                    <a:p>
                      <a:pPr marL="1600200" lvl="3" indent="-228600">
                        <a:lnSpc>
                          <a:spcPct val="115000"/>
                        </a:lnSpc>
                        <a:spcAft>
                          <a:spcPts val="0"/>
                        </a:spcAft>
                        <a:buFont typeface="+mj-lt"/>
                        <a:buAutoNum type="arabicPeriod"/>
                      </a:pPr>
                      <a:r>
                        <a:rPr lang="es-MX" sz="1100" b="1" u="none" strike="noStrike"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Presentación del proyecto:  </a:t>
                      </a:r>
                      <a:r>
                        <a:rPr lang="es-MX" sz="1100" u="none" strike="noStrike"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Durante el ciclo escolar 2018-2019. En momentos, bloque por bloque y presentación del producto final</a:t>
                      </a:r>
                      <a:endParaRPr lang="es-MX" sz="1100" u="none" strike="noStrike" dirty="0" smtClean="0">
                        <a:solidFill>
                          <a:schemeClr val="tx1"/>
                        </a:solidFill>
                        <a:effectLst/>
                        <a:latin typeface="Garamond" panose="02020404030301010803" pitchFamily="18" charset="0"/>
                      </a:endParaRPr>
                    </a:p>
                    <a:p>
                      <a:pPr marL="1600200" lvl="3" indent="-228600">
                        <a:lnSpc>
                          <a:spcPct val="115000"/>
                        </a:lnSpc>
                        <a:spcAft>
                          <a:spcPts val="0"/>
                        </a:spcAft>
                        <a:buFont typeface="+mj-lt"/>
                        <a:buAutoNum type="arabicPeriod"/>
                      </a:pPr>
                      <a:r>
                        <a:rPr lang="es-MX" sz="1100" u="none" strike="noStrike"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A través de un proyecto </a:t>
                      </a:r>
                      <a:r>
                        <a:rPr lang="es-MX" sz="1100" u="none" strike="noStrike" dirty="0" err="1"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multi</a:t>
                      </a:r>
                      <a:r>
                        <a:rPr lang="es-MX" sz="1100" u="none" strike="noStrike"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e interdisciplinario entre profesores y alumnos de 4º año de preparatoria</a:t>
                      </a:r>
                      <a:endParaRPr lang="es-MX" sz="1100" u="none" strike="noStrike" dirty="0" smtClean="0">
                        <a:solidFill>
                          <a:schemeClr val="tx1"/>
                        </a:solidFill>
                        <a:effectLst/>
                        <a:latin typeface="Garamond" panose="02020404030301010803" pitchFamily="18" charset="0"/>
                      </a:endParaRPr>
                    </a:p>
                    <a:p>
                      <a:pPr marL="1600200" lvl="3" indent="-228600">
                        <a:lnSpc>
                          <a:spcPct val="115000"/>
                        </a:lnSpc>
                        <a:spcAft>
                          <a:spcPts val="0"/>
                        </a:spcAft>
                        <a:buFont typeface="+mj-lt"/>
                        <a:buAutoNum type="arabicPeriod"/>
                      </a:pPr>
                      <a:r>
                        <a:rPr lang="es-MX" sz="1100" u="none" strike="noStrike"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Técnicas e instrumentos de recolección de la información: a) Formales: exámenes, mapas conceptuales b) </a:t>
                      </a:r>
                      <a:r>
                        <a:rPr lang="es-MX" sz="1100" u="none" strike="noStrike" dirty="0" err="1"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Semiformales</a:t>
                      </a:r>
                      <a:r>
                        <a:rPr lang="es-MX" sz="1100" u="none" strike="noStrike"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Lectura de textos, trabajos, tareas y propuestas; c) Informales Trabajos Individuales y grupales</a:t>
                      </a:r>
                      <a:endParaRPr lang="es-MX" sz="1100" u="none" strike="noStrike" dirty="0" smtClean="0">
                        <a:solidFill>
                          <a:schemeClr val="tx1"/>
                        </a:solidFill>
                        <a:effectLst/>
                        <a:latin typeface="Garamond" panose="02020404030301010803" pitchFamily="18" charset="0"/>
                      </a:endParaRPr>
                    </a:p>
                    <a:p>
                      <a:pPr marL="1600200" lvl="3" indent="-228600">
                        <a:lnSpc>
                          <a:spcPct val="115000"/>
                        </a:lnSpc>
                        <a:spcAft>
                          <a:spcPts val="0"/>
                        </a:spcAft>
                        <a:buFont typeface="+mj-lt"/>
                        <a:buAutoNum type="arabicPeriod"/>
                      </a:pPr>
                      <a:r>
                        <a:rPr lang="es-MX" sz="1100" u="none" strike="noStrike"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A) Docentes y alumnos de 4º año de prepa</a:t>
                      </a:r>
                      <a:endParaRPr lang="es-MX" sz="1100" u="none" strike="noStrike" dirty="0" smtClean="0">
                        <a:solidFill>
                          <a:schemeClr val="tx1"/>
                        </a:solidFill>
                        <a:effectLst/>
                        <a:latin typeface="Garamond" panose="02020404030301010803" pitchFamily="18" charset="0"/>
                      </a:endParaRPr>
                    </a:p>
                    <a:p>
                      <a:pPr marL="270510">
                        <a:lnSpc>
                          <a:spcPct val="115000"/>
                        </a:lnSpc>
                        <a:spcAft>
                          <a:spcPts val="0"/>
                        </a:spcAft>
                      </a:pPr>
                      <a:r>
                        <a:rPr lang="es-MX" sz="1100"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B) Porque se necesita mejorar la calidad educativa </a:t>
                      </a:r>
                      <a:endParaRPr lang="es-MX" sz="1100" dirty="0" smtClean="0">
                        <a:solidFill>
                          <a:schemeClr val="tx1"/>
                        </a:solidFill>
                        <a:effectLst/>
                        <a:latin typeface="Garamond" panose="02020404030301010803" pitchFamily="18" charset="0"/>
                      </a:endParaRPr>
                    </a:p>
                    <a:p>
                      <a:pPr marL="270510">
                        <a:lnSpc>
                          <a:spcPct val="115000"/>
                        </a:lnSpc>
                        <a:spcAft>
                          <a:spcPts val="0"/>
                        </a:spcAft>
                      </a:pPr>
                      <a:r>
                        <a:rPr lang="es-MX" sz="1100"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c)Para mejorar los procesos de enseñanza aprendizaje</a:t>
                      </a:r>
                      <a:endParaRPr lang="es-MX" sz="1100" dirty="0" smtClean="0">
                        <a:solidFill>
                          <a:schemeClr val="tx1"/>
                        </a:solidFill>
                        <a:effectLst/>
                        <a:latin typeface="Garamond" panose="02020404030301010803" pitchFamily="18" charset="0"/>
                      </a:endParaRPr>
                    </a:p>
                    <a:p>
                      <a:pPr>
                        <a:lnSpc>
                          <a:spcPct val="115000"/>
                        </a:lnSpc>
                        <a:spcAft>
                          <a:spcPts val="0"/>
                        </a:spcAft>
                      </a:pPr>
                      <a:r>
                        <a:rPr lang="es-MX" sz="1100"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100" dirty="0" smtClean="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100"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Fuente; Díaz F.; Barriga A.. 2002) Estrategias Docentes para un aprendizaje significativo. Una interpretación Constructivista. Mc </a:t>
                      </a:r>
                      <a:r>
                        <a:rPr lang="es-MX" sz="1100" dirty="0" err="1"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Grow</a:t>
                      </a:r>
                      <a:r>
                        <a:rPr lang="es-MX" sz="1100"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-Hill. </a:t>
                      </a:r>
                      <a:r>
                        <a:rPr lang="es-MX" sz="1100" dirty="0" err="1"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Mexico.pp</a:t>
                      </a:r>
                      <a:r>
                        <a:rPr lang="es-MX" sz="1100"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396-414</a:t>
                      </a:r>
                      <a:endParaRPr lang="es-MX" sz="1100" dirty="0" smtClean="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 </a:t>
                      </a:r>
                      <a:endParaRPr lang="es-MX" sz="1100" dirty="0" smtClean="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smtClean="0">
                          <a:solidFill>
                            <a:schemeClr val="tx1"/>
                          </a:solidFill>
                          <a:effectLst/>
                          <a:latin typeface="Garamond" panose="02020404030301010803" pitchFamily="18" charset="0"/>
                          <a:ea typeface="Century Gothic" panose="020B0502020202020204" pitchFamily="34" charset="0"/>
                          <a:cs typeface="Century Gothic" panose="020B0502020202020204" pitchFamily="34" charset="0"/>
                        </a:rPr>
                        <a:t>Mediante muestra pedagógica el viernes 17 de mayo de 2019.</a:t>
                      </a:r>
                      <a:endParaRPr lang="es-MX" sz="1100" dirty="0" smtClean="0">
                        <a:solidFill>
                          <a:schemeClr val="tx1"/>
                        </a:solidFill>
                        <a:effectLst/>
                        <a:latin typeface="Garamond" panose="02020404030301010803" pitchFamily="18" charset="0"/>
                        <a:ea typeface="Calibri" panose="020F0502020204030204" pitchFamily="34" charset="0"/>
                        <a:cs typeface="Times New Roman" panose="02020603050405020304" pitchFamily="18" charset="0"/>
                      </a:endParaRPr>
                    </a:p>
                    <a:p>
                      <a:endParaRPr lang="es-MX" sz="1100" dirty="0">
                        <a:solidFill>
                          <a:schemeClr val="tx1"/>
                        </a:solidFill>
                        <a:latin typeface="Garamond" panose="02020404030301010803" pitchFamily="18" charset="0"/>
                      </a:endParaRPr>
                    </a:p>
                  </a:txBody>
                  <a:tcPr/>
                </a:tc>
                <a:extLst>
                  <a:ext uri="{0D108BD9-81ED-4DB2-BD59-A6C34878D82A}">
                    <a16:rowId xmlns:a16="http://schemas.microsoft.com/office/drawing/2014/main" val="3325893074"/>
                  </a:ext>
                </a:extLst>
              </a:tr>
            </a:tbl>
          </a:graphicData>
        </a:graphic>
      </p:graphicFrame>
    </p:spTree>
    <p:extLst>
      <p:ext uri="{BB962C8B-B14F-4D97-AF65-F5344CB8AC3E}">
        <p14:creationId xmlns:p14="http://schemas.microsoft.com/office/powerpoint/2010/main" val="4189469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79868915"/>
              </p:ext>
            </p:extLst>
          </p:nvPr>
        </p:nvGraphicFramePr>
        <p:xfrm>
          <a:off x="401783" y="345593"/>
          <a:ext cx="11180616" cy="5902449"/>
        </p:xfrm>
        <a:graphic>
          <a:graphicData uri="http://schemas.openxmlformats.org/drawingml/2006/table">
            <a:tbl>
              <a:tblPr firstRow="1" bandRow="1">
                <a:tableStyleId>{21E4AEA4-8DFA-4A89-87EB-49C32662AFE0}</a:tableStyleId>
              </a:tblPr>
              <a:tblGrid>
                <a:gridCol w="3726872">
                  <a:extLst>
                    <a:ext uri="{9D8B030D-6E8A-4147-A177-3AD203B41FA5}">
                      <a16:colId xmlns:a16="http://schemas.microsoft.com/office/drawing/2014/main" val="604888363"/>
                    </a:ext>
                  </a:extLst>
                </a:gridCol>
                <a:gridCol w="3726872">
                  <a:extLst>
                    <a:ext uri="{9D8B030D-6E8A-4147-A177-3AD203B41FA5}">
                      <a16:colId xmlns:a16="http://schemas.microsoft.com/office/drawing/2014/main" val="467553249"/>
                    </a:ext>
                  </a:extLst>
                </a:gridCol>
                <a:gridCol w="3726872">
                  <a:extLst>
                    <a:ext uri="{9D8B030D-6E8A-4147-A177-3AD203B41FA5}">
                      <a16:colId xmlns:a16="http://schemas.microsoft.com/office/drawing/2014/main" val="722157782"/>
                    </a:ext>
                  </a:extLst>
                </a:gridCol>
              </a:tblGrid>
              <a:tr h="1041091">
                <a:tc gridSpan="3">
                  <a:txBody>
                    <a:bodyPr/>
                    <a:lstStyle/>
                    <a:p>
                      <a:pPr algn="ctr">
                        <a:lnSpc>
                          <a:spcPct val="115000"/>
                        </a:lnSpc>
                        <a:spcAft>
                          <a:spcPts val="0"/>
                        </a:spcAft>
                      </a:pPr>
                      <a:r>
                        <a:rPr lang="es-MX" sz="1400" dirty="0">
                          <a:effectLst/>
                        </a:rPr>
                        <a:t>PREPARATORIA ATENIENSE, A.C.</a:t>
                      </a:r>
                      <a:endParaRPr lang="es-MX" sz="1100" dirty="0">
                        <a:effectLst/>
                      </a:endParaRPr>
                    </a:p>
                    <a:p>
                      <a:pPr marL="457200" algn="ctr">
                        <a:lnSpc>
                          <a:spcPct val="115000"/>
                        </a:lnSpc>
                        <a:spcAft>
                          <a:spcPts val="0"/>
                        </a:spcAft>
                      </a:pPr>
                      <a:r>
                        <a:rPr lang="es-MX" sz="1100" dirty="0">
                          <a:effectLst/>
                        </a:rPr>
                        <a:t>TEMA: </a:t>
                      </a:r>
                      <a:r>
                        <a:rPr lang="es-MX" sz="1100" u="sng" dirty="0">
                          <a:effectLst/>
                        </a:rPr>
                        <a:t>(</a:t>
                      </a:r>
                      <a:r>
                        <a:rPr lang="es-MX" sz="1100" dirty="0">
                          <a:effectLst/>
                        </a:rPr>
                        <a:t>¿CUÁLES SON LOS COMPONENTES DE LA SEXUALIDAD Y EN QUE CONSISTEN?</a:t>
                      </a:r>
                      <a:r>
                        <a:rPr lang="es-MX" sz="1100" u="sng" dirty="0">
                          <a:effectLst/>
                        </a:rPr>
                        <a:t>)</a:t>
                      </a:r>
                      <a:endParaRPr lang="es-MX" sz="1100" dirty="0">
                        <a:effectLst/>
                      </a:endParaRPr>
                    </a:p>
                    <a:p>
                      <a:pPr algn="ctr">
                        <a:lnSpc>
                          <a:spcPct val="115000"/>
                        </a:lnSpc>
                        <a:spcAft>
                          <a:spcPts val="0"/>
                        </a:spcAft>
                      </a:pPr>
                      <a:r>
                        <a:rPr lang="es-MX" sz="1100" dirty="0">
                          <a:effectLst/>
                        </a:rPr>
                        <a:t>PROFESOR (A): GUADALUPE ANAYA AGUILAR</a:t>
                      </a:r>
                    </a:p>
                    <a:p>
                      <a:pPr algn="ctr">
                        <a:lnSpc>
                          <a:spcPct val="115000"/>
                        </a:lnSpc>
                        <a:spcAft>
                          <a:spcPts val="0"/>
                        </a:spcAft>
                      </a:pPr>
                      <a:r>
                        <a:rPr lang="es-MX" sz="1100" dirty="0">
                          <a:effectLst/>
                        </a:rPr>
                        <a:t>ASIGNATURA: INFORMÁTICA</a:t>
                      </a:r>
                    </a:p>
                    <a:p>
                      <a:pPr algn="ctr">
                        <a:lnSpc>
                          <a:spcPct val="115000"/>
                        </a:lnSpc>
                        <a:spcAft>
                          <a:spcPts val="0"/>
                        </a:spcAft>
                      </a:pPr>
                      <a:r>
                        <a:rPr lang="es-MX" sz="1100" dirty="0">
                          <a:effectLst/>
                        </a:rPr>
                        <a:t>GRUPO: 4010 / 4020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203307175"/>
                  </a:ext>
                </a:extLst>
              </a:tr>
              <a:tr h="337626">
                <a:tc gridSpan="2">
                  <a:txBody>
                    <a:bodyPr/>
                    <a:lstStyle/>
                    <a:p>
                      <a:pPr algn="ctr">
                        <a:lnSpc>
                          <a:spcPct val="115000"/>
                        </a:lnSpc>
                        <a:spcAft>
                          <a:spcPts val="0"/>
                        </a:spcAft>
                      </a:pPr>
                      <a:r>
                        <a:rPr lang="es-MX" sz="1100">
                          <a:effectLst/>
                        </a:rPr>
                        <a:t>ACTIVIDADES QUE REALIZARÁ EL ESTUDIANTE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a:txBody>
                    <a:bodyPr/>
                    <a:lstStyle/>
                    <a:p>
                      <a:pPr>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3081506"/>
                  </a:ext>
                </a:extLst>
              </a:tr>
              <a:tr h="1095551">
                <a:tc gridSpan="2">
                  <a:txBody>
                    <a:bodyPr/>
                    <a:lstStyle/>
                    <a:p>
                      <a:pPr>
                        <a:lnSpc>
                          <a:spcPct val="107000"/>
                        </a:lnSpc>
                        <a:spcAft>
                          <a:spcPts val="0"/>
                        </a:spcAft>
                      </a:pPr>
                      <a:r>
                        <a:rPr lang="es-MX" sz="1100">
                          <a:effectLst/>
                        </a:rPr>
                        <a:t>Consecuencias de  las relaciones sexuales a temprana edad</a:t>
                      </a:r>
                    </a:p>
                    <a:p>
                      <a:pPr marL="342900" lvl="0" indent="-342900">
                        <a:lnSpc>
                          <a:spcPct val="107000"/>
                        </a:lnSpc>
                        <a:spcAft>
                          <a:spcPts val="0"/>
                        </a:spcAft>
                        <a:buFont typeface="Wingdings" panose="05000000000000000000" pitchFamily="2" charset="2"/>
                        <a:buChar char=""/>
                      </a:pPr>
                      <a:r>
                        <a:rPr lang="es-MX" sz="1100">
                          <a:effectLst/>
                        </a:rPr>
                        <a:t>¿Cuáles son los riesgos de la sexualidad?</a:t>
                      </a:r>
                    </a:p>
                    <a:p>
                      <a:pPr marL="342900" lvl="0" indent="-342900">
                        <a:lnSpc>
                          <a:spcPct val="107000"/>
                        </a:lnSpc>
                        <a:spcAft>
                          <a:spcPts val="0"/>
                        </a:spcAft>
                        <a:buFont typeface="Wingdings" panose="05000000000000000000" pitchFamily="2" charset="2"/>
                        <a:buChar char=""/>
                      </a:pPr>
                      <a:r>
                        <a:rPr lang="es-MX" sz="1100">
                          <a:effectLst/>
                        </a:rPr>
                        <a:t>¿Qué es la sexualidad en la adolescencia?</a:t>
                      </a:r>
                    </a:p>
                    <a:p>
                      <a:pPr marL="342900" lvl="0" indent="-342900">
                        <a:lnSpc>
                          <a:spcPct val="107000"/>
                        </a:lnSpc>
                        <a:spcAft>
                          <a:spcPts val="0"/>
                        </a:spcAft>
                        <a:buFont typeface="Wingdings" panose="05000000000000000000" pitchFamily="2" charset="2"/>
                        <a:buChar char=""/>
                      </a:pPr>
                      <a:r>
                        <a:rPr lang="es-MX" sz="1100">
                          <a:effectLst/>
                        </a:rPr>
                        <a:t>¿Qué es la sexualidad responsable?</a:t>
                      </a:r>
                    </a:p>
                    <a:p>
                      <a:pPr marL="457200">
                        <a:lnSpc>
                          <a:spcPct val="107000"/>
                        </a:lnSpc>
                        <a:spcAft>
                          <a:spcPts val="0"/>
                        </a:spcAft>
                      </a:pPr>
                      <a:r>
                        <a:rPr lang="es-MX" sz="1100">
                          <a:effectLst/>
                        </a:rPr>
                        <a:t>Integración de la información y Realización  de evidencia (REVISTA ESCOLAR)</a:t>
                      </a:r>
                    </a:p>
                    <a:p>
                      <a:pPr marL="457200">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a:txBody>
                    <a:bodyPr/>
                    <a:lstStyle/>
                    <a:p>
                      <a:pPr>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30099736"/>
                  </a:ext>
                </a:extLst>
              </a:tr>
              <a:tr h="337626">
                <a:tc rowSpan="3">
                  <a:txBody>
                    <a:bodyPr/>
                    <a:lstStyle/>
                    <a:p>
                      <a:pPr>
                        <a:lnSpc>
                          <a:spcPct val="115000"/>
                        </a:lnSpc>
                        <a:spcAft>
                          <a:spcPts val="0"/>
                        </a:spcAft>
                      </a:pPr>
                      <a:r>
                        <a:rPr lang="es-MX" sz="1100">
                          <a:effectLst/>
                        </a:rPr>
                        <a:t>PONDERACIÓN DEL PROYECTO:</a:t>
                      </a:r>
                    </a:p>
                    <a:p>
                      <a:pPr>
                        <a:lnSpc>
                          <a:spcPct val="107000"/>
                        </a:lnSpc>
                        <a:spcAft>
                          <a:spcPts val="0"/>
                        </a:spcAft>
                      </a:pPr>
                      <a:r>
                        <a:rPr lang="es-MX" sz="1100">
                          <a:effectLst/>
                        </a:rPr>
                        <a:t>Consecuencias de las relaciones sexuales a temprana edad?</a:t>
                      </a:r>
                    </a:p>
                    <a:p>
                      <a:pPr marL="342900" lvl="0" indent="-342900">
                        <a:lnSpc>
                          <a:spcPct val="107000"/>
                        </a:lnSpc>
                        <a:spcAft>
                          <a:spcPts val="0"/>
                        </a:spcAft>
                        <a:buFont typeface="Wingdings" panose="05000000000000000000" pitchFamily="2" charset="2"/>
                        <a:buChar char=""/>
                      </a:pPr>
                      <a:r>
                        <a:rPr lang="es-MX" sz="1100">
                          <a:effectLst/>
                        </a:rPr>
                        <a:t>¿Cuáles son los riesgos de la sexualidad?</a:t>
                      </a:r>
                    </a:p>
                    <a:p>
                      <a:pPr marL="342900" lvl="0" indent="-342900">
                        <a:lnSpc>
                          <a:spcPct val="107000"/>
                        </a:lnSpc>
                        <a:spcAft>
                          <a:spcPts val="0"/>
                        </a:spcAft>
                        <a:buFont typeface="Wingdings" panose="05000000000000000000" pitchFamily="2" charset="2"/>
                        <a:buChar char=""/>
                      </a:pPr>
                      <a:r>
                        <a:rPr lang="es-MX" sz="1100">
                          <a:effectLst/>
                        </a:rPr>
                        <a:t>¿Qué es la sexualidad en la adolescencia?</a:t>
                      </a:r>
                    </a:p>
                    <a:p>
                      <a:pPr marL="342900" lvl="0" indent="-342900">
                        <a:lnSpc>
                          <a:spcPct val="107000"/>
                        </a:lnSpc>
                        <a:spcAft>
                          <a:spcPts val="0"/>
                        </a:spcAft>
                        <a:buFont typeface="Wingdings" panose="05000000000000000000" pitchFamily="2" charset="2"/>
                        <a:buChar char=""/>
                      </a:pPr>
                      <a:r>
                        <a:rPr lang="es-MX" sz="1100">
                          <a:effectLst/>
                        </a:rPr>
                        <a:t>¿Qué es la sexualidad responsable?</a:t>
                      </a:r>
                    </a:p>
                    <a:p>
                      <a:pPr marL="342900" lvl="0" indent="-342900">
                        <a:lnSpc>
                          <a:spcPct val="107000"/>
                        </a:lnSpc>
                        <a:spcAft>
                          <a:spcPts val="0"/>
                        </a:spcAft>
                        <a:buFont typeface="Wingdings" panose="05000000000000000000" pitchFamily="2" charset="2"/>
                        <a:buChar char=""/>
                      </a:pPr>
                      <a:r>
                        <a:rPr lang="es-MX" sz="1100">
                          <a:effectLst/>
                        </a:rPr>
                        <a:t>¿Cuáles son los componentes de la sexualidad y en qué consisten?</a:t>
                      </a:r>
                    </a:p>
                    <a:p>
                      <a:pPr marL="457200">
                        <a:lnSpc>
                          <a:spcPct val="107000"/>
                        </a:lnSpc>
                        <a:spcAft>
                          <a:spcPts val="0"/>
                        </a:spcAft>
                      </a:pPr>
                      <a:r>
                        <a:rPr lang="es-MX" sz="1100">
                          <a:effectLst/>
                        </a:rPr>
                        <a:t>Integración de la información y Realización  de evidencia (REVISTA ESCOLAR)</a:t>
                      </a:r>
                    </a:p>
                    <a:p>
                      <a:pPr>
                        <a:lnSpc>
                          <a:spcPct val="115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gridSpan="2">
                  <a:txBody>
                    <a:bodyPr/>
                    <a:lstStyle/>
                    <a:p>
                      <a:pPr>
                        <a:lnSpc>
                          <a:spcPct val="107000"/>
                        </a:lnSpc>
                        <a:spcAft>
                          <a:spcPts val="0"/>
                        </a:spcAft>
                      </a:pPr>
                      <a:r>
                        <a:rPr lang="es-MX" sz="1100">
                          <a:effectLst/>
                        </a:rPr>
                        <a:t>TIEMPO POR CICLO ESCOLAR:11.3 horas</a:t>
                      </a:r>
                    </a:p>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1405531995"/>
                  </a:ext>
                </a:extLst>
              </a:tr>
              <a:tr h="337626">
                <a:tc vMerge="1">
                  <a:txBody>
                    <a:bodyPr/>
                    <a:lstStyle/>
                    <a:p>
                      <a:endParaRPr lang="es-MX"/>
                    </a:p>
                  </a:txBody>
                  <a:tcPr/>
                </a:tc>
                <a:tc gridSpan="2">
                  <a:txBody>
                    <a:bodyPr/>
                    <a:lstStyle/>
                    <a:p>
                      <a:pPr>
                        <a:lnSpc>
                          <a:spcPct val="107000"/>
                        </a:lnSpc>
                        <a:spcAft>
                          <a:spcPts val="0"/>
                        </a:spcAft>
                      </a:pPr>
                      <a:r>
                        <a:rPr lang="es-MX" sz="1100">
                          <a:effectLst/>
                        </a:rPr>
                        <a:t>TIEMPO POR BIMESTRE:2.8 horas</a:t>
                      </a:r>
                    </a:p>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388036162"/>
                  </a:ext>
                </a:extLst>
              </a:tr>
              <a:tr h="1261300">
                <a:tc vMerge="1">
                  <a:txBody>
                    <a:bodyPr/>
                    <a:lstStyle/>
                    <a:p>
                      <a:endParaRPr lang="es-MX"/>
                    </a:p>
                  </a:txBody>
                  <a:tcPr/>
                </a:tc>
                <a:tc gridSpan="2">
                  <a:txBody>
                    <a:bodyPr/>
                    <a:lstStyle/>
                    <a:p>
                      <a:pPr>
                        <a:lnSpc>
                          <a:spcPct val="107000"/>
                        </a:lnSpc>
                        <a:spcAft>
                          <a:spcPts val="0"/>
                        </a:spcAft>
                      </a:pPr>
                      <a:r>
                        <a:rPr lang="es-MX" sz="1100">
                          <a:effectLst/>
                        </a:rPr>
                        <a:t>TIEMPO POR SEMANA: 20 minutos.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750387386"/>
                  </a:ext>
                </a:extLst>
              </a:tr>
              <a:tr h="993222">
                <a:tc>
                  <a:txBody>
                    <a:bodyPr/>
                    <a:lstStyle/>
                    <a:p>
                      <a:pPr>
                        <a:lnSpc>
                          <a:spcPct val="115000"/>
                        </a:lnSpc>
                        <a:spcAft>
                          <a:spcPts val="0"/>
                        </a:spcAft>
                      </a:pPr>
                      <a:r>
                        <a:rPr lang="es-MX" sz="1100">
                          <a:effectLst/>
                        </a:rPr>
                        <a:t>INSTRUMENTO  DE EVALUACIÓN:</a:t>
                      </a:r>
                    </a:p>
                    <a:p>
                      <a:pPr>
                        <a:lnSpc>
                          <a:spcPct val="115000"/>
                        </a:lnSpc>
                        <a:spcAft>
                          <a:spcPts val="0"/>
                        </a:spcAft>
                      </a:pPr>
                      <a:r>
                        <a:rPr lang="es-MX" sz="1100">
                          <a:effectLst/>
                        </a:rPr>
                        <a:t>Búsqueda e investigación, de los temas a desarrollar en diferentes medios (videos,revistas, sitios web, libros, etc)</a:t>
                      </a:r>
                    </a:p>
                    <a:p>
                      <a:pPr>
                        <a:lnSpc>
                          <a:spcPct val="115000"/>
                        </a:lnSpc>
                        <a:spcAft>
                          <a:spcPts val="0"/>
                        </a:spcAft>
                      </a:pPr>
                      <a:r>
                        <a:rPr lang="es-MX" sz="1100">
                          <a:effectLst/>
                        </a:rPr>
                        <a:t>Investigación de materiales para realizar una revista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gridSpan="2">
                  <a:txBody>
                    <a:bodyPr/>
                    <a:lstStyle/>
                    <a:p>
                      <a:pPr>
                        <a:lnSpc>
                          <a:spcPct val="107000"/>
                        </a:lnSpc>
                        <a:spcAft>
                          <a:spcPts val="0"/>
                        </a:spcAft>
                      </a:pPr>
                      <a:r>
                        <a:rPr lang="es-MX" sz="1100" dirty="0">
                          <a:effectLst/>
                        </a:rPr>
                        <a:t>OBJETIVO GENERAL: Que el alumno se sincretice en la lectura, tome conciencia de los riesgos de la sexualidad temprana.</a:t>
                      </a:r>
                    </a:p>
                    <a:p>
                      <a:pPr>
                        <a:lnSpc>
                          <a:spcPct val="115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655626274"/>
                  </a:ext>
                </a:extLst>
              </a:tr>
            </a:tbl>
          </a:graphicData>
        </a:graphic>
      </p:graphicFrame>
    </p:spTree>
    <p:extLst>
      <p:ext uri="{BB962C8B-B14F-4D97-AF65-F5344CB8AC3E}">
        <p14:creationId xmlns:p14="http://schemas.microsoft.com/office/powerpoint/2010/main" val="1158228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47586832"/>
              </p:ext>
            </p:extLst>
          </p:nvPr>
        </p:nvGraphicFramePr>
        <p:xfrm>
          <a:off x="692725" y="346364"/>
          <a:ext cx="11042074" cy="5721927"/>
        </p:xfrm>
        <a:graphic>
          <a:graphicData uri="http://schemas.openxmlformats.org/drawingml/2006/table">
            <a:tbl>
              <a:tblPr firstRow="1" bandRow="1">
                <a:tableStyleId>{21E4AEA4-8DFA-4A89-87EB-49C32662AFE0}</a:tableStyleId>
              </a:tblPr>
              <a:tblGrid>
                <a:gridCol w="5521037">
                  <a:extLst>
                    <a:ext uri="{9D8B030D-6E8A-4147-A177-3AD203B41FA5}">
                      <a16:colId xmlns:a16="http://schemas.microsoft.com/office/drawing/2014/main" val="2913534333"/>
                    </a:ext>
                  </a:extLst>
                </a:gridCol>
                <a:gridCol w="5521037">
                  <a:extLst>
                    <a:ext uri="{9D8B030D-6E8A-4147-A177-3AD203B41FA5}">
                      <a16:colId xmlns:a16="http://schemas.microsoft.com/office/drawing/2014/main" val="418259888"/>
                    </a:ext>
                  </a:extLst>
                </a:gridCol>
              </a:tblGrid>
              <a:tr h="2778593">
                <a:tc>
                  <a:txBody>
                    <a:bodyPr/>
                    <a:lstStyle/>
                    <a:p>
                      <a:pPr algn="ctr">
                        <a:lnSpc>
                          <a:spcPct val="115000"/>
                        </a:lnSpc>
                        <a:spcAft>
                          <a:spcPts val="0"/>
                        </a:spcAft>
                      </a:pPr>
                      <a:r>
                        <a:rPr lang="es-MX" sz="1100" b="1" dirty="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FECHAS: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1er. Bimestre: </a:t>
                      </a:r>
                      <a:r>
                        <a:rPr lang="es-MX" sz="1100" dirty="0">
                          <a:effectLst/>
                          <a:latin typeface="Century Gothic" panose="020B0502020202020204" pitchFamily="34" charset="0"/>
                          <a:ea typeface="Calibri" panose="020F0502020204030204" pitchFamily="34" charset="0"/>
                          <a:cs typeface="Times New Roman" panose="02020603050405020304" pitchFamily="18" charset="0"/>
                        </a:rPr>
                        <a:t> 01 – 02 OCTUBRE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2do: Bimestre</a:t>
                      </a:r>
                      <a:r>
                        <a:rPr lang="es-MX" sz="11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a:t>
                      </a:r>
                      <a:r>
                        <a:rPr lang="es-MX" sz="1100" dirty="0">
                          <a:effectLst/>
                          <a:latin typeface="Century Gothic" panose="020B0502020202020204" pitchFamily="34" charset="0"/>
                          <a:ea typeface="Calibri" panose="020F0502020204030204" pitchFamily="34" charset="0"/>
                          <a:cs typeface="Times New Roman" panose="02020603050405020304" pitchFamily="18" charset="0"/>
                        </a:rPr>
                        <a:t> 10 – 11 DICIEMBRE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3er. Bimestre:</a:t>
                      </a:r>
                      <a:r>
                        <a:rPr lang="es-MX" sz="1100" dirty="0">
                          <a:effectLst/>
                          <a:latin typeface="Century Gothic" panose="020B0502020202020204" pitchFamily="34" charset="0"/>
                          <a:ea typeface="Calibri" panose="020F0502020204030204" pitchFamily="34" charset="0"/>
                          <a:cs typeface="Times New Roman" panose="02020603050405020304" pitchFamily="18" charset="0"/>
                        </a:rPr>
                        <a:t> 11 – 12 FEBRERO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4to. Bimestre: </a:t>
                      </a:r>
                      <a:r>
                        <a:rPr lang="es-MX" sz="1100" dirty="0">
                          <a:effectLst/>
                          <a:latin typeface="Century Gothic" panose="020B0502020202020204" pitchFamily="34" charset="0"/>
                          <a:ea typeface="Calibri" panose="020F0502020204030204" pitchFamily="34" charset="0"/>
                          <a:cs typeface="Times New Roman" panose="02020603050405020304" pitchFamily="18" charset="0"/>
                        </a:rPr>
                        <a:t> 06 – 07 MAYO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es-MX" sz="1100" b="1" dirty="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OBJETIVOS: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1er. Bimestre</a:t>
                      </a:r>
                      <a:r>
                        <a:rPr lang="es-MX" sz="11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MX" sz="11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Que el alumno se sincretice en la lectura.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2do: Bimestre: </a:t>
                      </a:r>
                      <a:r>
                        <a:rPr lang="es-MX" sz="11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Que el alumno muestre avances del proyecto por medio de mapas conceptuales, lluvias de ideas, investigaciones en diversos sitios web, revistas y libros.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3er. Bimestre: </a:t>
                      </a:r>
                      <a:r>
                        <a:rPr lang="es-MX" sz="11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Que el alumno investigue los materiales para la creación de su revista escolar.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4to. Bimestre: Revista Escolar.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942012533"/>
                  </a:ext>
                </a:extLst>
              </a:tr>
              <a:tr h="2943334">
                <a:tc>
                  <a:txBody>
                    <a:bodyPr/>
                    <a:lstStyle/>
                    <a:p>
                      <a:pPr algn="ctr">
                        <a:lnSpc>
                          <a:spcPct val="115000"/>
                        </a:lnSpc>
                        <a:spcAft>
                          <a:spcPts val="0"/>
                        </a:spcAft>
                      </a:pPr>
                      <a:r>
                        <a:rPr lang="es-MX" sz="1100" b="1">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EVIDENCIAS: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1er. Bimestre:</a:t>
                      </a: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Que el alumno o la alumna identifique los riesgos de la sexualidad temprana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2do: Bimestre:</a:t>
                      </a: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Indagación y entendimiento del tema desarrollado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3er. Bimestre: </a:t>
                      </a:r>
                      <a:r>
                        <a:rPr lang="es-MX"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 través de estrategias sugeridas por la maestra y profesores de distintas asignaturas y de acuerdo a los recursos de los alumnos de indagación, creatividad, planeación se finaliza el proyecto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4to. Bimestre:</a:t>
                      </a:r>
                      <a:r>
                        <a:rPr lang="es-MX" sz="110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Evidencias (Revista Escolar)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                               Objetivo alcanzado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es-MX" sz="1100" b="1" dirty="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EVIDENCIA EN MUESTRA PEDAGÓGICA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100" b="1" dirty="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Revista Escolar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Diversas revistas con enfoques diferentes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811882721"/>
                  </a:ext>
                </a:extLst>
              </a:tr>
            </a:tbl>
          </a:graphicData>
        </a:graphic>
      </p:graphicFrame>
    </p:spTree>
    <p:extLst>
      <p:ext uri="{BB962C8B-B14F-4D97-AF65-F5344CB8AC3E}">
        <p14:creationId xmlns:p14="http://schemas.microsoft.com/office/powerpoint/2010/main" val="8440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728318460"/>
              </p:ext>
            </p:extLst>
          </p:nvPr>
        </p:nvGraphicFramePr>
        <p:xfrm>
          <a:off x="692726" y="415635"/>
          <a:ext cx="10557165" cy="5643435"/>
        </p:xfrm>
        <a:graphic>
          <a:graphicData uri="http://schemas.openxmlformats.org/drawingml/2006/table">
            <a:tbl>
              <a:tblPr firstRow="1" bandRow="1">
                <a:tableStyleId>{F5AB1C69-6EDB-4FF4-983F-18BD219EF322}</a:tableStyleId>
              </a:tblPr>
              <a:tblGrid>
                <a:gridCol w="3519055">
                  <a:extLst>
                    <a:ext uri="{9D8B030D-6E8A-4147-A177-3AD203B41FA5}">
                      <a16:colId xmlns:a16="http://schemas.microsoft.com/office/drawing/2014/main" val="3853154246"/>
                    </a:ext>
                  </a:extLst>
                </a:gridCol>
                <a:gridCol w="3519055">
                  <a:extLst>
                    <a:ext uri="{9D8B030D-6E8A-4147-A177-3AD203B41FA5}">
                      <a16:colId xmlns:a16="http://schemas.microsoft.com/office/drawing/2014/main" val="3065895704"/>
                    </a:ext>
                  </a:extLst>
                </a:gridCol>
                <a:gridCol w="3519055">
                  <a:extLst>
                    <a:ext uri="{9D8B030D-6E8A-4147-A177-3AD203B41FA5}">
                      <a16:colId xmlns:a16="http://schemas.microsoft.com/office/drawing/2014/main" val="2339537498"/>
                    </a:ext>
                  </a:extLst>
                </a:gridCol>
              </a:tblGrid>
              <a:tr h="1205347">
                <a:tc gridSpan="3">
                  <a:txBody>
                    <a:bodyPr/>
                    <a:lstStyle/>
                    <a:p>
                      <a:pPr algn="ctr">
                        <a:lnSpc>
                          <a:spcPct val="115000"/>
                        </a:lnSpc>
                        <a:spcAft>
                          <a:spcPts val="0"/>
                        </a:spcAft>
                      </a:pPr>
                      <a:r>
                        <a:rPr lang="es-MX" sz="14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PREPARATORIA ATENIENSE, A.C.</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TEMA: Crónica y literatura en el deporte</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PROFESOR (A): OCTAVIO RUIZ CHARRE</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ASIGNATURA: EDUCACIÓN FÍSICA IV</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100" b="1"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GRUPO; </a:t>
                      </a: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4020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831206154"/>
                  </a:ext>
                </a:extLst>
              </a:tr>
              <a:tr h="533170">
                <a:tc gridSpan="2">
                  <a:txBody>
                    <a:bodyPr/>
                    <a:lstStyle/>
                    <a:p>
                      <a:pPr algn="ct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ACTIVIDADES QUE REALIZARÁ EL ESTUDIANTE</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a:txBody>
                    <a:bodyPr/>
                    <a:lstStyle/>
                    <a:p>
                      <a:pP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tc>
                <a:extLst>
                  <a:ext uri="{0D108BD9-81ED-4DB2-BD59-A6C34878D82A}">
                    <a16:rowId xmlns:a16="http://schemas.microsoft.com/office/drawing/2014/main" val="1843637265"/>
                  </a:ext>
                </a:extLst>
              </a:tr>
              <a:tr h="1014116">
                <a:tc gridSpan="2">
                  <a:txBody>
                    <a:bodyPr/>
                    <a:lstStyle/>
                    <a:p>
                      <a:pPr>
                        <a:lnSpc>
                          <a:spcPct val="115000"/>
                        </a:lnSpc>
                        <a:spcAft>
                          <a:spcPts val="0"/>
                        </a:spcAft>
                      </a:pP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Crónica y Literatura en el deporte</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entury Gothic" panose="020B0502020202020204" pitchFamily="34" charset="0"/>
                        <a:buChar char="-"/>
                      </a:pP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Antecedentes del deporte</a:t>
                      </a:r>
                      <a:endParaRPr lang="es-MX" sz="1100" dirty="0">
                        <a:solidFill>
                          <a:schemeClr val="tx1"/>
                        </a:solidFill>
                        <a:effectLst/>
                        <a:latin typeface="Calibri" panose="020F0502020204030204" pitchFamily="34" charset="0"/>
                        <a:ea typeface="Century Gothic" panose="020B0502020202020204" pitchFamily="34" charset="0"/>
                        <a:cs typeface="Century Gothic" panose="020B0502020202020204" pitchFamily="34" charset="0"/>
                      </a:endParaRPr>
                    </a:p>
                    <a:p>
                      <a:pPr marL="342900" lvl="0" indent="-342900">
                        <a:lnSpc>
                          <a:spcPct val="115000"/>
                        </a:lnSpc>
                        <a:spcAft>
                          <a:spcPts val="0"/>
                        </a:spcAft>
                        <a:buFont typeface="Century Gothic" panose="020B0502020202020204" pitchFamily="34" charset="0"/>
                        <a:buChar char="-"/>
                      </a:pP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Salud en el deporte.</a:t>
                      </a:r>
                      <a:endParaRPr lang="es-MX" sz="1100" dirty="0">
                        <a:solidFill>
                          <a:schemeClr val="tx1"/>
                        </a:solidFill>
                        <a:effectLst/>
                        <a:latin typeface="Calibri" panose="020F0502020204030204" pitchFamily="34" charset="0"/>
                        <a:ea typeface="Century Gothic" panose="020B0502020202020204" pitchFamily="34" charset="0"/>
                        <a:cs typeface="Century Gothic" panose="020B0502020202020204" pitchFamily="34" charset="0"/>
                      </a:endParaRPr>
                    </a:p>
                  </a:txBody>
                  <a:tcPr marL="63500" marR="63500" marT="63500" marB="63500"/>
                </a:tc>
                <a:tc hMerge="1">
                  <a:txBody>
                    <a:bodyPr/>
                    <a:lstStyle/>
                    <a:p>
                      <a:endParaRPr lang="es-MX"/>
                    </a:p>
                  </a:txBody>
                  <a:tcPr/>
                </a:tc>
                <a:tc>
                  <a:txBody>
                    <a:bodyPr/>
                    <a:lstStyle/>
                    <a:p>
                      <a:pPr>
                        <a:lnSpc>
                          <a:spcPct val="107000"/>
                        </a:lnSpc>
                        <a:spcAft>
                          <a:spcPts val="800"/>
                        </a:spcAft>
                      </a:pPr>
                      <a:r>
                        <a:rPr lang="es-MX"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tc>
                <a:extLst>
                  <a:ext uri="{0D108BD9-81ED-4DB2-BD59-A6C34878D82A}">
                    <a16:rowId xmlns:a16="http://schemas.microsoft.com/office/drawing/2014/main" val="109238739"/>
                  </a:ext>
                </a:extLst>
              </a:tr>
              <a:tr h="533170">
                <a:tc rowSpan="3">
                  <a:txBody>
                    <a:bodyPr/>
                    <a:lstStyle/>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PONDERACIÓN DEL PROYECTO:</a:t>
                      </a:r>
                      <a:r>
                        <a:rPr lang="es-MX" sz="11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10% a la asignatura  de EDUCACIÓN FÍSICA IV</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gridSpan="2">
                  <a:txBody>
                    <a:bodyPr/>
                    <a:lstStyle/>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TIEMPO POR CICLO ESCOLAR:</a:t>
                      </a: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6  horas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760533856"/>
                  </a:ext>
                </a:extLst>
              </a:tr>
              <a:tr h="533170">
                <a:tc vMerge="1">
                  <a:txBody>
                    <a:bodyPr/>
                    <a:lstStyle/>
                    <a:p>
                      <a:endParaRPr lang="es-MX"/>
                    </a:p>
                  </a:txBody>
                  <a:tcPr/>
                </a:tc>
                <a:tc gridSpan="2">
                  <a:txBody>
                    <a:bodyPr/>
                    <a:lstStyle/>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TIEMPO POR BIMESTRE:</a:t>
                      </a: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1.4. horas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1810674081"/>
                  </a:ext>
                </a:extLst>
              </a:tr>
              <a:tr h="533170">
                <a:tc vMerge="1">
                  <a:txBody>
                    <a:bodyPr/>
                    <a:lstStyle/>
                    <a:p>
                      <a:endParaRPr lang="es-MX"/>
                    </a:p>
                  </a:txBody>
                  <a:tcPr/>
                </a:tc>
                <a:tc gridSpan="2">
                  <a:txBody>
                    <a:bodyPr/>
                    <a:lstStyle/>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TIEMPO POR SEMANA:</a:t>
                      </a: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10 minutos.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242634041"/>
                  </a:ext>
                </a:extLst>
              </a:tr>
              <a:tr h="1291292">
                <a:tc>
                  <a:txBody>
                    <a:bodyPr/>
                    <a:lstStyle/>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INSTRUMENTO  DE EVALUACIÓN:</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Productos /evidencias de aprendizaje para demostrar el avance del proceso y  el logro del objetivo propuesto.</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gridSpan="2">
                  <a:txBody>
                    <a:bodyPr/>
                    <a:lstStyle/>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OBJETIVO GENERAL: Desarrollar un proyecto dónde se conjunten la lectura y la redacción a través de la perspectiva deportiva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75124256"/>
                  </a:ext>
                </a:extLst>
              </a:tr>
            </a:tbl>
          </a:graphicData>
        </a:graphic>
      </p:graphicFrame>
    </p:spTree>
    <p:extLst>
      <p:ext uri="{BB962C8B-B14F-4D97-AF65-F5344CB8AC3E}">
        <p14:creationId xmlns:p14="http://schemas.microsoft.com/office/powerpoint/2010/main" val="3565184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25500166"/>
              </p:ext>
            </p:extLst>
          </p:nvPr>
        </p:nvGraphicFramePr>
        <p:xfrm>
          <a:off x="221672" y="345592"/>
          <a:ext cx="11333020" cy="5962481"/>
        </p:xfrm>
        <a:graphic>
          <a:graphicData uri="http://schemas.openxmlformats.org/drawingml/2006/table">
            <a:tbl>
              <a:tblPr firstRow="1" bandRow="1">
                <a:tableStyleId>{F5AB1C69-6EDB-4FF4-983F-18BD219EF322}</a:tableStyleId>
              </a:tblPr>
              <a:tblGrid>
                <a:gridCol w="5666510">
                  <a:extLst>
                    <a:ext uri="{9D8B030D-6E8A-4147-A177-3AD203B41FA5}">
                      <a16:colId xmlns:a16="http://schemas.microsoft.com/office/drawing/2014/main" val="4274003188"/>
                    </a:ext>
                  </a:extLst>
                </a:gridCol>
                <a:gridCol w="5666510">
                  <a:extLst>
                    <a:ext uri="{9D8B030D-6E8A-4147-A177-3AD203B41FA5}">
                      <a16:colId xmlns:a16="http://schemas.microsoft.com/office/drawing/2014/main" val="1135128215"/>
                    </a:ext>
                  </a:extLst>
                </a:gridCol>
              </a:tblGrid>
              <a:tr h="660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FECHAS:</a:t>
                      </a:r>
                      <a:endParaRPr lang="es-MX"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MX" sz="1400" dirty="0">
                        <a:solidFill>
                          <a:schemeClr val="tx1"/>
                        </a:solidFill>
                      </a:endParaRPr>
                    </a:p>
                  </a:txBody>
                  <a:tcPr/>
                </a:tc>
                <a:tc>
                  <a:txBody>
                    <a:bodyPr/>
                    <a:lstStyle/>
                    <a:p>
                      <a:pPr algn="ctr">
                        <a:lnSpc>
                          <a:spcPct val="115000"/>
                        </a:lnSpc>
                        <a:spcAft>
                          <a:spcPts val="0"/>
                        </a:spcAft>
                      </a:pPr>
                      <a:r>
                        <a:rPr lang="es-MX" sz="1400" b="1"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OBJETIVOS:</a:t>
                      </a:r>
                      <a:endParaRPr lang="es-MX"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MX" sz="1400" dirty="0">
                        <a:solidFill>
                          <a:schemeClr val="tx1"/>
                        </a:solidFill>
                      </a:endParaRPr>
                    </a:p>
                  </a:txBody>
                  <a:tcPr/>
                </a:tc>
                <a:extLst>
                  <a:ext uri="{0D108BD9-81ED-4DB2-BD59-A6C34878D82A}">
                    <a16:rowId xmlns:a16="http://schemas.microsoft.com/office/drawing/2014/main" val="1113645151"/>
                  </a:ext>
                </a:extLst>
              </a:tr>
              <a:tr h="5186905">
                <a:tc>
                  <a:txBody>
                    <a:bodyPr/>
                    <a:lstStyle/>
                    <a:p>
                      <a:pPr>
                        <a:lnSpc>
                          <a:spcPct val="115000"/>
                        </a:lnSpc>
                        <a:spcAft>
                          <a:spcPts val="0"/>
                        </a:spcAft>
                      </a:pPr>
                      <a:r>
                        <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1er. Bimestre:</a:t>
                      </a: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Identificación de una crónica periodística sus características. </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8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 </a:t>
                      </a:r>
                    </a:p>
                    <a:p>
                      <a:pPr>
                        <a:lnSpc>
                          <a:spcPct val="115000"/>
                        </a:lnSpc>
                        <a:spcAft>
                          <a:spcPts val="0"/>
                        </a:spcAft>
                      </a:pPr>
                      <a:endParaRPr lang="es-MX" sz="1800" b="1" dirty="0" smtClean="0">
                        <a:solidFill>
                          <a:srgbClr val="44546A"/>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MX" sz="1800" b="1" dirty="0" smtClean="0">
                        <a:solidFill>
                          <a:srgbClr val="44546A"/>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MX" sz="1800" b="1" dirty="0" smtClean="0">
                        <a:solidFill>
                          <a:srgbClr val="44546A"/>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MX" sz="1800" b="1" dirty="0" smtClean="0">
                        <a:solidFill>
                          <a:srgbClr val="44546A"/>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MX"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2do: Bimestre:</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Que el alumno o la alumna identifique recursos en él o ella misma para la indagación de la información;</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MX"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a:txBody>
                  <a:tcPr/>
                </a:tc>
                <a:tc>
                  <a:txBody>
                    <a:bodyPr/>
                    <a:lstStyle/>
                    <a:p>
                      <a:pPr>
                        <a:lnSpc>
                          <a:spcPct val="115000"/>
                        </a:lnSpc>
                        <a:spcAft>
                          <a:spcPts val="0"/>
                        </a:spcAft>
                      </a:pPr>
                      <a:r>
                        <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1er. Bimestre:</a:t>
                      </a: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Agosto </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14 . Introducción. Sensibilización. Explicación del Proyecto</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21. Indagación de la información</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Crónica deportiva</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28. Retroalimentación</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Septiembre</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  Realización de infografía</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b="1"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11. Entrega de infografía. Evidencia</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 Retroalimentación</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smtClean="0"/>
                    </a:p>
                    <a:p>
                      <a:pPr>
                        <a:lnSpc>
                          <a:spcPct val="115000"/>
                        </a:lnSpc>
                        <a:spcAft>
                          <a:spcPts val="0"/>
                        </a:spcAft>
                      </a:pPr>
                      <a:r>
                        <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2do: Bimestre:</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9. 2ª fase. Introducción a Estrategias, técnicas, tácticas de aprendizaje e indagación de la información. En revistas, libros, medios de comunicación. Fuentes</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16. Estrategias, técnicas, tácticas de aprendizaje. En revistas, libros, medios de comunicación. Fuentes</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23. Técnicas de indagación de la información. En revistas, libros, medios de comunicación. Fuentes</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30. Individual. Identificación de estrategias de aprendizaje</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Noviembre</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a:txBody>
                  <a:tcPr/>
                </a:tc>
                <a:extLst>
                  <a:ext uri="{0D108BD9-81ED-4DB2-BD59-A6C34878D82A}">
                    <a16:rowId xmlns:a16="http://schemas.microsoft.com/office/drawing/2014/main" val="1576546855"/>
                  </a:ext>
                </a:extLst>
              </a:tr>
            </a:tbl>
          </a:graphicData>
        </a:graphic>
      </p:graphicFrame>
    </p:spTree>
    <p:extLst>
      <p:ext uri="{BB962C8B-B14F-4D97-AF65-F5344CB8AC3E}">
        <p14:creationId xmlns:p14="http://schemas.microsoft.com/office/powerpoint/2010/main" val="2464447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152978559"/>
              </p:ext>
            </p:extLst>
          </p:nvPr>
        </p:nvGraphicFramePr>
        <p:xfrm>
          <a:off x="595743" y="248611"/>
          <a:ext cx="10723421" cy="6319012"/>
        </p:xfrm>
        <a:graphic>
          <a:graphicData uri="http://schemas.openxmlformats.org/drawingml/2006/table">
            <a:tbl>
              <a:tblPr firstRow="1" bandRow="1">
                <a:tableStyleId>{F5AB1C69-6EDB-4FF4-983F-18BD219EF322}</a:tableStyleId>
              </a:tblPr>
              <a:tblGrid>
                <a:gridCol w="4588132">
                  <a:extLst>
                    <a:ext uri="{9D8B030D-6E8A-4147-A177-3AD203B41FA5}">
                      <a16:colId xmlns:a16="http://schemas.microsoft.com/office/drawing/2014/main" val="1868995354"/>
                    </a:ext>
                  </a:extLst>
                </a:gridCol>
                <a:gridCol w="6135289">
                  <a:extLst>
                    <a:ext uri="{9D8B030D-6E8A-4147-A177-3AD203B41FA5}">
                      <a16:colId xmlns:a16="http://schemas.microsoft.com/office/drawing/2014/main" val="3805530829"/>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FECHAS:</a:t>
                      </a:r>
                      <a:endParaRPr lang="es-MX"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15000"/>
                        </a:lnSpc>
                        <a:spcAft>
                          <a:spcPts val="0"/>
                        </a:spcAft>
                      </a:pPr>
                      <a:r>
                        <a:rPr lang="es-MX" sz="1400" b="1"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OBJETIVOS:</a:t>
                      </a:r>
                      <a:endParaRPr lang="es-MX"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33578059"/>
                  </a:ext>
                </a:extLst>
              </a:tr>
              <a:tr h="370840">
                <a:tc>
                  <a:txBody>
                    <a:bodyPr/>
                    <a:lstStyle/>
                    <a:p>
                      <a:pPr>
                        <a:lnSpc>
                          <a:spcPct val="115000"/>
                        </a:lnSpc>
                        <a:spcAft>
                          <a:spcPts val="0"/>
                        </a:spcAft>
                      </a:pPr>
                      <a:endPar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15000"/>
                        </a:lnSpc>
                        <a:spcAft>
                          <a:spcPts val="0"/>
                        </a:spcAft>
                      </a:pPr>
                      <a:endPar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15000"/>
                        </a:lnSpc>
                        <a:spcAft>
                          <a:spcPts val="0"/>
                        </a:spcAft>
                      </a:pPr>
                      <a:endPar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15000"/>
                        </a:lnSpc>
                        <a:spcAft>
                          <a:spcPts val="0"/>
                        </a:spcAft>
                      </a:pPr>
                      <a:endPar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15000"/>
                        </a:lnSpc>
                        <a:spcAft>
                          <a:spcPts val="0"/>
                        </a:spcAft>
                      </a:pPr>
                      <a:endPar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Sensibilizándose para la motivación y la realización de ello. </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endParaRPr lang="es-MX" sz="1400" dirty="0" smtClean="0"/>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1" i="0" u="none" strike="noStrike" kern="1200" cap="none" spc="0" normalizeH="0" baseline="0" noProof="0" dirty="0" smtClean="0">
                          <a:ln>
                            <a:noFill/>
                          </a:ln>
                          <a:solidFill>
                            <a:srgbClr val="44546A"/>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4to. Bimestre:</a:t>
                      </a:r>
                      <a:endParaRPr kumimoji="0" lang="es-MX"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s-MX" sz="1400" dirty="0"/>
                    </a:p>
                  </a:txBody>
                  <a:tcPr/>
                </a:tc>
                <a:tc>
                  <a:txBody>
                    <a:bodyPr/>
                    <a:lstStyle/>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6 Grupal. Estrategias y selección de las más crónicas mas representativas.</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b="1"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13. Evidencia: Estrategias, Información. Grupal. </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27 Retroalimentación</a:t>
                      </a:r>
                    </a:p>
                    <a:p>
                      <a:pPr>
                        <a:lnSpc>
                          <a:spcPct val="115000"/>
                        </a:lnSpc>
                        <a:spcAft>
                          <a:spcPts val="0"/>
                        </a:spcAft>
                      </a:pPr>
                      <a:endPar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15000"/>
                        </a:lnSpc>
                        <a:spcAft>
                          <a:spcPts val="0"/>
                        </a:spcAft>
                      </a:pPr>
                      <a:r>
                        <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3er. Bimestre:</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Enero         8, 15,22,29</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Febrero      5,12,19 ,26</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Lectura del libro Dios es redondo de Juan Villoro</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Entrega de informe de lectura con rubrica de trabajo.</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Seguimiento de avances de lectura</a:t>
                      </a: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Evaluación por capítulos </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b="1" dirty="0" smtClean="0">
                          <a:solidFill>
                            <a:srgbClr val="44546A"/>
                          </a:solidFill>
                          <a:effectLst/>
                          <a:latin typeface="Century Gothic" panose="020B0502020202020204" pitchFamily="34" charset="0"/>
                          <a:ea typeface="Century Gothic" panose="020B0502020202020204" pitchFamily="34" charset="0"/>
                          <a:cs typeface="Century Gothic" panose="020B0502020202020204" pitchFamily="34" charset="0"/>
                        </a:rPr>
                        <a:t>4to. Bimestre:</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Marzo</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6 Recopilación de las crónicas</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13 Recopilación de las crónicas</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20 Integración de los elementos del proyecto</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27 Aplicación del proyecto prueba</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Abril</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b="1"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 Periódico Estudiantil e infografías . Definitivo</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10 Retroalimentación</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Mayo</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400" dirty="0" smtClean="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8 Presentación. Concurso. Fin de cursos</a:t>
                      </a:r>
                      <a:endParaRPr lang="es-MX"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54303870"/>
                  </a:ext>
                </a:extLst>
              </a:tr>
            </a:tbl>
          </a:graphicData>
        </a:graphic>
      </p:graphicFrame>
    </p:spTree>
    <p:extLst>
      <p:ext uri="{BB962C8B-B14F-4D97-AF65-F5344CB8AC3E}">
        <p14:creationId xmlns:p14="http://schemas.microsoft.com/office/powerpoint/2010/main" val="2639054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64706029"/>
              </p:ext>
            </p:extLst>
          </p:nvPr>
        </p:nvGraphicFramePr>
        <p:xfrm>
          <a:off x="706580" y="605597"/>
          <a:ext cx="10432474" cy="2869311"/>
        </p:xfrm>
        <a:graphic>
          <a:graphicData uri="http://schemas.openxmlformats.org/drawingml/2006/table">
            <a:tbl>
              <a:tblPr firstRow="1" bandRow="1">
                <a:tableStyleId>{F5AB1C69-6EDB-4FF4-983F-18BD219EF322}</a:tableStyleId>
              </a:tblPr>
              <a:tblGrid>
                <a:gridCol w="5216237">
                  <a:extLst>
                    <a:ext uri="{9D8B030D-6E8A-4147-A177-3AD203B41FA5}">
                      <a16:colId xmlns:a16="http://schemas.microsoft.com/office/drawing/2014/main" val="2898016142"/>
                    </a:ext>
                  </a:extLst>
                </a:gridCol>
                <a:gridCol w="5216237">
                  <a:extLst>
                    <a:ext uri="{9D8B030D-6E8A-4147-A177-3AD203B41FA5}">
                      <a16:colId xmlns:a16="http://schemas.microsoft.com/office/drawing/2014/main" val="1825883984"/>
                    </a:ext>
                  </a:extLst>
                </a:gridCol>
              </a:tblGrid>
              <a:tr h="0">
                <a:tc>
                  <a:txBody>
                    <a:bodyPr/>
                    <a:lstStyle/>
                    <a:p>
                      <a:pPr algn="ctr">
                        <a:lnSpc>
                          <a:spcPct val="115000"/>
                        </a:lnSpc>
                        <a:spcAft>
                          <a:spcPts val="0"/>
                        </a:spcAft>
                      </a:pPr>
                      <a:r>
                        <a:rPr lang="es-MX" sz="14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EVIDENCIAS</a:t>
                      </a:r>
                      <a:r>
                        <a:rPr lang="es-MX" sz="1400" b="1"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es-MX" sz="14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EVIDENCIA EN MUESTRA </a:t>
                      </a:r>
                      <a:r>
                        <a:rPr lang="es-MX" sz="1400" b="1"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PEDAGÓGICA</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99298738"/>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1er. Bimestre:</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Concepto de crónica y sus características</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2do: Bimestre:</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Concepto y realización de infografías</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3er. Bimestre:</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Informe de Lectura</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4to. Bimestre:</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Realización de evidencia pedagógica.</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s-MX" sz="1400" b="0" dirty="0">
                        <a:solidFill>
                          <a:schemeClr val="tx1"/>
                        </a:solidFill>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1er. Bimestre:</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Crónicas desarrolladas a nivel individual y grupal</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2do: Bimestre:</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                     Realización de infografías por grupos.</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3er. Bimestre:</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                     Lectura del libro Dios es Redondo de Juan Villoro</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4to. Bimestre:</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chemeClr val="tx1"/>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Muestra de periódico mural con crónicas e infografías</a:t>
                      </a:r>
                      <a:endParaRPr kumimoji="0" lang="es-MX" sz="14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s-MX" sz="1400" b="0" dirty="0">
                        <a:solidFill>
                          <a:schemeClr val="tx1"/>
                        </a:solidFill>
                      </a:endParaRPr>
                    </a:p>
                  </a:txBody>
                  <a:tcPr/>
                </a:tc>
                <a:extLst>
                  <a:ext uri="{0D108BD9-81ED-4DB2-BD59-A6C34878D82A}">
                    <a16:rowId xmlns:a16="http://schemas.microsoft.com/office/drawing/2014/main" val="3144600189"/>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985028556"/>
              </p:ext>
            </p:extLst>
          </p:nvPr>
        </p:nvGraphicFramePr>
        <p:xfrm>
          <a:off x="706580" y="3850793"/>
          <a:ext cx="10432474" cy="856488"/>
        </p:xfrm>
        <a:graphic>
          <a:graphicData uri="http://schemas.openxmlformats.org/drawingml/2006/table">
            <a:tbl>
              <a:tblPr firstRow="1" bandRow="1">
                <a:tableStyleId>{F5AB1C69-6EDB-4FF4-983F-18BD219EF322}</a:tableStyleId>
              </a:tblPr>
              <a:tblGrid>
                <a:gridCol w="10432474">
                  <a:extLst>
                    <a:ext uri="{9D8B030D-6E8A-4147-A177-3AD203B41FA5}">
                      <a16:colId xmlns:a16="http://schemas.microsoft.com/office/drawing/2014/main" val="3162979329"/>
                    </a:ext>
                  </a:extLst>
                </a:gridCol>
              </a:tblGrid>
              <a:tr h="370840">
                <a:tc>
                  <a:txBody>
                    <a:bodyPr/>
                    <a:lstStyle/>
                    <a:p>
                      <a:pPr>
                        <a:lnSpc>
                          <a:spcPct val="115000"/>
                        </a:lnSpc>
                        <a:spcAft>
                          <a:spcPts val="0"/>
                        </a:spcAft>
                      </a:pPr>
                      <a:r>
                        <a:rPr lang="es-MX" sz="1400" b="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Fuente; Díaz F.; Barriga A.. 2002) Estrategias Docentes para un aprendizaje significativo. Una interpretación Constructivista. Mc </a:t>
                      </a:r>
                      <a:r>
                        <a:rPr lang="es-MX" sz="1400" b="0" dirty="0" err="1"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Grow</a:t>
                      </a:r>
                      <a:r>
                        <a:rPr lang="es-MX" sz="1400" b="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-Hill. </a:t>
                      </a:r>
                      <a:r>
                        <a:rPr lang="es-MX" sz="1400" b="0" dirty="0" err="1"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Mexico.pp</a:t>
                      </a:r>
                      <a:r>
                        <a:rPr lang="es-MX" sz="1400" b="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396-414</a:t>
                      </a:r>
                      <a:endParaRPr lang="es-MX"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a:txBody>
                  <a:tcPr/>
                </a:tc>
                <a:extLst>
                  <a:ext uri="{0D108BD9-81ED-4DB2-BD59-A6C34878D82A}">
                    <a16:rowId xmlns:a16="http://schemas.microsoft.com/office/drawing/2014/main" val="3136962769"/>
                  </a:ext>
                </a:extLst>
              </a:tr>
            </a:tbl>
          </a:graphicData>
        </a:graphic>
      </p:graphicFrame>
    </p:spTree>
    <p:extLst>
      <p:ext uri="{BB962C8B-B14F-4D97-AF65-F5344CB8AC3E}">
        <p14:creationId xmlns:p14="http://schemas.microsoft.com/office/powerpoint/2010/main" val="734832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06486978"/>
              </p:ext>
            </p:extLst>
          </p:nvPr>
        </p:nvGraphicFramePr>
        <p:xfrm>
          <a:off x="734291" y="318655"/>
          <a:ext cx="11083635" cy="5888183"/>
        </p:xfrm>
        <a:graphic>
          <a:graphicData uri="http://schemas.openxmlformats.org/drawingml/2006/table">
            <a:tbl>
              <a:tblPr firstRow="1" bandRow="1">
                <a:tableStyleId>{10A1B5D5-9B99-4C35-A422-299274C87663}</a:tableStyleId>
              </a:tblPr>
              <a:tblGrid>
                <a:gridCol w="3694545">
                  <a:extLst>
                    <a:ext uri="{9D8B030D-6E8A-4147-A177-3AD203B41FA5}">
                      <a16:colId xmlns:a16="http://schemas.microsoft.com/office/drawing/2014/main" val="2357016913"/>
                    </a:ext>
                  </a:extLst>
                </a:gridCol>
                <a:gridCol w="3694545">
                  <a:extLst>
                    <a:ext uri="{9D8B030D-6E8A-4147-A177-3AD203B41FA5}">
                      <a16:colId xmlns:a16="http://schemas.microsoft.com/office/drawing/2014/main" val="155150375"/>
                    </a:ext>
                  </a:extLst>
                </a:gridCol>
                <a:gridCol w="3694545">
                  <a:extLst>
                    <a:ext uri="{9D8B030D-6E8A-4147-A177-3AD203B41FA5}">
                      <a16:colId xmlns:a16="http://schemas.microsoft.com/office/drawing/2014/main" val="1244807245"/>
                    </a:ext>
                  </a:extLst>
                </a:gridCol>
              </a:tblGrid>
              <a:tr h="1778898">
                <a:tc gridSpan="3">
                  <a:txBody>
                    <a:bodyPr/>
                    <a:lstStyle/>
                    <a:p>
                      <a:pPr algn="ctr">
                        <a:lnSpc>
                          <a:spcPct val="115000"/>
                        </a:lnSpc>
                        <a:spcAft>
                          <a:spcPts val="0"/>
                        </a:spcAft>
                      </a:pPr>
                      <a:r>
                        <a:rPr lang="es-MX" sz="1400" dirty="0">
                          <a:effectLst/>
                        </a:rPr>
                        <a:t>PREPARATORIA ATENIENSE, A.C.</a:t>
                      </a:r>
                    </a:p>
                    <a:p>
                      <a:pPr algn="ctr">
                        <a:lnSpc>
                          <a:spcPct val="115000"/>
                        </a:lnSpc>
                        <a:spcAft>
                          <a:spcPts val="0"/>
                        </a:spcAft>
                      </a:pPr>
                      <a:r>
                        <a:rPr lang="es-MX" sz="1400" dirty="0">
                          <a:effectLst/>
                        </a:rPr>
                        <a:t>TEMA: </a:t>
                      </a:r>
                      <a:r>
                        <a:rPr lang="es-MX" sz="1400" u="sng" dirty="0">
                          <a:effectLst/>
                        </a:rPr>
                        <a:t>(ANOTAR NOMBRE DEL PROYECTO ELEGIDO)</a:t>
                      </a:r>
                      <a:endParaRPr lang="es-MX" sz="1400" dirty="0">
                        <a:effectLst/>
                      </a:endParaRPr>
                    </a:p>
                    <a:p>
                      <a:pPr algn="ctr">
                        <a:lnSpc>
                          <a:spcPct val="115000"/>
                        </a:lnSpc>
                        <a:spcAft>
                          <a:spcPts val="0"/>
                        </a:spcAft>
                      </a:pPr>
                      <a:r>
                        <a:rPr lang="es-MX" sz="1400" dirty="0">
                          <a:effectLst/>
                        </a:rPr>
                        <a:t>PROFESOR (A): LUIS ANTONIO IBARRA CARRILLO</a:t>
                      </a:r>
                    </a:p>
                    <a:p>
                      <a:pPr algn="ctr">
                        <a:lnSpc>
                          <a:spcPct val="115000"/>
                        </a:lnSpc>
                        <a:spcAft>
                          <a:spcPts val="0"/>
                        </a:spcAft>
                      </a:pPr>
                      <a:r>
                        <a:rPr lang="es-MX" sz="1400" dirty="0">
                          <a:effectLst/>
                        </a:rPr>
                        <a:t>ASIGNATURA: GEOGRAFIA</a:t>
                      </a:r>
                    </a:p>
                    <a:p>
                      <a:pPr algn="ctr">
                        <a:lnSpc>
                          <a:spcPct val="115000"/>
                        </a:lnSpc>
                        <a:spcAft>
                          <a:spcPts val="0"/>
                        </a:spcAft>
                      </a:pPr>
                      <a:r>
                        <a:rPr lang="es-MX" sz="1400" dirty="0">
                          <a:effectLst/>
                        </a:rPr>
                        <a:t>GRUPO: 4010-4020</a:t>
                      </a:r>
                    </a:p>
                    <a:p>
                      <a:pPr algn="ctr">
                        <a:lnSpc>
                          <a:spcPct val="115000"/>
                        </a:lnSpc>
                        <a:spcAft>
                          <a:spcPts val="0"/>
                        </a:spcAft>
                      </a:pPr>
                      <a:r>
                        <a:rPr lang="es-MX" sz="1400" dirty="0">
                          <a:effectLst/>
                        </a:rPr>
                        <a:t>CICLO ESCOLAR: </a:t>
                      </a:r>
                      <a:r>
                        <a:rPr lang="es-MX" sz="1400" dirty="0" smtClean="0">
                          <a:effectLst/>
                        </a:rPr>
                        <a:t>2018/2019</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66286629"/>
                  </a:ext>
                </a:extLst>
              </a:tr>
              <a:tr h="493669">
                <a:tc gridSpan="2">
                  <a:txBody>
                    <a:bodyPr/>
                    <a:lstStyle/>
                    <a:p>
                      <a:pPr algn="ctr">
                        <a:lnSpc>
                          <a:spcPct val="115000"/>
                        </a:lnSpc>
                        <a:spcAft>
                          <a:spcPts val="0"/>
                        </a:spcAft>
                      </a:pPr>
                      <a:r>
                        <a:rPr lang="es-MX" sz="1100">
                          <a:effectLst/>
                        </a:rPr>
                        <a:t>ACTIVIDADES QUE REALIZARÁ EL ESTUDIANTE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a:txBody>
                    <a:bodyPr/>
                    <a:lstStyle/>
                    <a:p>
                      <a:pPr>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44643127"/>
                  </a:ext>
                </a:extLst>
              </a:tr>
              <a:tr h="1195624">
                <a:tc gridSpan="2">
                  <a:txBody>
                    <a:bodyPr/>
                    <a:lstStyle/>
                    <a:p>
                      <a:pPr>
                        <a:lnSpc>
                          <a:spcPct val="115000"/>
                        </a:lnSpc>
                        <a:spcAft>
                          <a:spcPts val="0"/>
                        </a:spcAft>
                      </a:pPr>
                      <a:r>
                        <a:rPr lang="es-MX" sz="1100">
                          <a:effectLst/>
                        </a:rPr>
                        <a:t>-Lecturas complementarias en relación a zonas de riesgo y vulnerabilidad.</a:t>
                      </a:r>
                    </a:p>
                    <a:p>
                      <a:pPr>
                        <a:lnSpc>
                          <a:spcPct val="115000"/>
                        </a:lnSpc>
                        <a:spcAft>
                          <a:spcPts val="0"/>
                        </a:spcAft>
                      </a:pPr>
                      <a:r>
                        <a:rPr lang="es-MX" sz="1100">
                          <a:effectLst/>
                        </a:rPr>
                        <a:t>-Competencias sobre localización y aplicación de coordenadas.</a:t>
                      </a:r>
                    </a:p>
                    <a:p>
                      <a:pPr>
                        <a:lnSpc>
                          <a:spcPct val="115000"/>
                        </a:lnSpc>
                        <a:spcAft>
                          <a:spcPts val="0"/>
                        </a:spcAft>
                      </a:pPr>
                      <a:r>
                        <a:rPr lang="es-MX" sz="1100">
                          <a:effectLst/>
                        </a:rPr>
                        <a:t>-Investigación sobre reservas ecológicas y bellezas naturales del mundo.</a:t>
                      </a:r>
                    </a:p>
                    <a:p>
                      <a:pPr>
                        <a:lnSpc>
                          <a:spcPct val="115000"/>
                        </a:lnSpc>
                        <a:spcAft>
                          <a:spcPts val="0"/>
                        </a:spcAft>
                      </a:pPr>
                      <a:r>
                        <a:rPr lang="es-MX" sz="1100">
                          <a:effectLst/>
                        </a:rPr>
                        <a:t>-Realizará mapas, cuestionarios y gráficas sobre población, economía, política y cultura.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a:txBody>
                    <a:bodyPr/>
                    <a:lstStyle/>
                    <a:p>
                      <a:pPr>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74888565"/>
                  </a:ext>
                </a:extLst>
              </a:tr>
              <a:tr h="493669">
                <a:tc rowSpan="3">
                  <a:txBody>
                    <a:bodyPr/>
                    <a:lstStyle/>
                    <a:p>
                      <a:pPr>
                        <a:lnSpc>
                          <a:spcPct val="115000"/>
                        </a:lnSpc>
                        <a:spcAft>
                          <a:spcPts val="0"/>
                        </a:spcAft>
                      </a:pPr>
                      <a:r>
                        <a:rPr lang="es-MX" sz="1100">
                          <a:effectLst/>
                        </a:rPr>
                        <a:t>PONDERACIÓN DEL PROYECTO: 15% bimestral</a:t>
                      </a:r>
                    </a:p>
                    <a:p>
                      <a:pPr>
                        <a:lnSpc>
                          <a:spcPct val="115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gridSpan="2">
                  <a:txBody>
                    <a:bodyPr/>
                    <a:lstStyle/>
                    <a:p>
                      <a:pPr>
                        <a:lnSpc>
                          <a:spcPct val="107000"/>
                        </a:lnSpc>
                        <a:spcAft>
                          <a:spcPts val="0"/>
                        </a:spcAft>
                      </a:pPr>
                      <a:r>
                        <a:rPr lang="es-MX" sz="1100">
                          <a:effectLst/>
                        </a:rPr>
                        <a:t>TIEMPO POR CICLO ESCOLAR: 11.3 horas</a:t>
                      </a:r>
                    </a:p>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957571719"/>
                  </a:ext>
                </a:extLst>
              </a:tr>
              <a:tr h="493669">
                <a:tc vMerge="1">
                  <a:txBody>
                    <a:bodyPr/>
                    <a:lstStyle/>
                    <a:p>
                      <a:endParaRPr lang="es-MX"/>
                    </a:p>
                  </a:txBody>
                  <a:tcPr/>
                </a:tc>
                <a:tc gridSpan="2">
                  <a:txBody>
                    <a:bodyPr/>
                    <a:lstStyle/>
                    <a:p>
                      <a:pPr>
                        <a:lnSpc>
                          <a:spcPct val="107000"/>
                        </a:lnSpc>
                        <a:spcAft>
                          <a:spcPts val="0"/>
                        </a:spcAft>
                      </a:pPr>
                      <a:r>
                        <a:rPr lang="es-MX" sz="1100">
                          <a:effectLst/>
                        </a:rPr>
                        <a:t>TIEMPO POR BIMESTRE: 2.8 horas</a:t>
                      </a:r>
                    </a:p>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415153637"/>
                  </a:ext>
                </a:extLst>
              </a:tr>
              <a:tr h="493669">
                <a:tc vMerge="1">
                  <a:txBody>
                    <a:bodyPr/>
                    <a:lstStyle/>
                    <a:p>
                      <a:endParaRPr lang="es-MX"/>
                    </a:p>
                  </a:txBody>
                  <a:tcPr/>
                </a:tc>
                <a:tc gridSpan="2">
                  <a:txBody>
                    <a:bodyPr/>
                    <a:lstStyle/>
                    <a:p>
                      <a:pPr>
                        <a:lnSpc>
                          <a:spcPct val="107000"/>
                        </a:lnSpc>
                        <a:spcAft>
                          <a:spcPts val="0"/>
                        </a:spcAft>
                      </a:pPr>
                      <a:r>
                        <a:rPr lang="es-MX" sz="1100">
                          <a:effectLst/>
                        </a:rPr>
                        <a:t>TIEMPO POR SEMANA:  20 minutos.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041864681"/>
                  </a:ext>
                </a:extLst>
              </a:tr>
              <a:tr h="938985">
                <a:tc>
                  <a:txBody>
                    <a:bodyPr/>
                    <a:lstStyle/>
                    <a:p>
                      <a:pPr>
                        <a:lnSpc>
                          <a:spcPct val="115000"/>
                        </a:lnSpc>
                        <a:spcAft>
                          <a:spcPts val="0"/>
                        </a:spcAft>
                      </a:pPr>
                      <a:r>
                        <a:rPr lang="es-MX" sz="1100">
                          <a:effectLst/>
                        </a:rPr>
                        <a:t>INSTRUMENTO  DE EVALUACIÓN: Evidencias como lecturas, mapas, cuestionarios y seguimiento de proyecto en cuaderno.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gridSpan="2">
                  <a:txBody>
                    <a:bodyPr/>
                    <a:lstStyle/>
                    <a:p>
                      <a:pPr>
                        <a:lnSpc>
                          <a:spcPct val="115000"/>
                        </a:lnSpc>
                        <a:spcAft>
                          <a:spcPts val="0"/>
                        </a:spcAft>
                      </a:pPr>
                      <a:r>
                        <a:rPr lang="es-MX" sz="1100" dirty="0">
                          <a:effectLst/>
                        </a:rPr>
                        <a:t>OBJETIVO GENERAL: Valorar y conocer su medio geográfico para una mejor adaptación, así como un mejor aprovechamiento de los recursos naturales para lograr un desarrollo sustentable.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4019055591"/>
                  </a:ext>
                </a:extLst>
              </a:tr>
            </a:tbl>
          </a:graphicData>
        </a:graphic>
      </p:graphicFrame>
    </p:spTree>
    <p:extLst>
      <p:ext uri="{BB962C8B-B14F-4D97-AF65-F5344CB8AC3E}">
        <p14:creationId xmlns:p14="http://schemas.microsoft.com/office/powerpoint/2010/main" val="3807800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317766318"/>
              </p:ext>
            </p:extLst>
          </p:nvPr>
        </p:nvGraphicFramePr>
        <p:xfrm>
          <a:off x="590840" y="295422"/>
          <a:ext cx="11254156" cy="5883466"/>
        </p:xfrm>
        <a:graphic>
          <a:graphicData uri="http://schemas.openxmlformats.org/drawingml/2006/table">
            <a:tbl>
              <a:tblPr firstRow="1" bandRow="1">
                <a:tableStyleId>{93296810-A885-4BE3-A3E7-6D5BEEA58F35}</a:tableStyleId>
              </a:tblPr>
              <a:tblGrid>
                <a:gridCol w="5627078">
                  <a:extLst>
                    <a:ext uri="{9D8B030D-6E8A-4147-A177-3AD203B41FA5}">
                      <a16:colId xmlns:a16="http://schemas.microsoft.com/office/drawing/2014/main" val="177031273"/>
                    </a:ext>
                  </a:extLst>
                </a:gridCol>
                <a:gridCol w="5627078">
                  <a:extLst>
                    <a:ext uri="{9D8B030D-6E8A-4147-A177-3AD203B41FA5}">
                      <a16:colId xmlns:a16="http://schemas.microsoft.com/office/drawing/2014/main" val="3402988375"/>
                    </a:ext>
                  </a:extLst>
                </a:gridCol>
              </a:tblGrid>
              <a:tr h="3461152">
                <a:tc>
                  <a:txBody>
                    <a:bodyPr/>
                    <a:lstStyle/>
                    <a:p>
                      <a:pPr algn="ct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FECHAS: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1er. Bimestre: 13-agosto al 15 octubre 2018</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2do: Bimestre: 16-octubre al 15 diciembre 2018</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3er. Bimestre: 07-enero al 20 febrero 2019</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4to. Bimestre: 21-ferero 18 mayo 2019</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OBJETIVOS:</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1er. Bimestre: Identificar las condiciones del espacio geográfico y zonas de vulnerabilidad.</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2do: Bimestre: conocer las características de la población y su impacto en las regiones del mundo.</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3er. Bimestre: Analizar la economía mundial para intentar aplicar una mejor planeación para México.</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4to. Bimestre: Distinguir posibles soluciones al problema de contaminación ambiental, considerando las políticas de los organismos internacionales.</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210376051"/>
                  </a:ext>
                </a:extLst>
              </a:tr>
              <a:tr h="2422314">
                <a:tc>
                  <a:txBody>
                    <a:bodyPr/>
                    <a:lstStyle/>
                    <a:p>
                      <a:pPr algn="ct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EVIDENCIAS:</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1er. Bimestre: Mapas, cuestionarios y apuntes.</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2do: Bimestre: Gráficas, cuadros y pirámides.</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3er. Bimestre: Gráficas, cuadros y mapas.</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4to. Bimestre: Periódico mural, mapas y apuntes.</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EVIDENCIA EN MUESTRA PEDAGÓGICA</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-Periódico mural.</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-Fotografías.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-Mapas.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279221462"/>
                  </a:ext>
                </a:extLst>
              </a:tr>
            </a:tbl>
          </a:graphicData>
        </a:graphic>
      </p:graphicFrame>
    </p:spTree>
    <p:extLst>
      <p:ext uri="{BB962C8B-B14F-4D97-AF65-F5344CB8AC3E}">
        <p14:creationId xmlns:p14="http://schemas.microsoft.com/office/powerpoint/2010/main" val="150753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82389" y="609267"/>
            <a:ext cx="10563366" cy="5682351"/>
          </a:xfrm>
          <a:prstGeom prst="rect">
            <a:avLst/>
          </a:prstGeom>
        </p:spPr>
      </p:pic>
    </p:spTree>
    <p:extLst>
      <p:ext uri="{BB962C8B-B14F-4D97-AF65-F5344CB8AC3E}">
        <p14:creationId xmlns:p14="http://schemas.microsoft.com/office/powerpoint/2010/main" val="4085648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1174962429"/>
              </p:ext>
            </p:extLst>
          </p:nvPr>
        </p:nvGraphicFramePr>
        <p:xfrm>
          <a:off x="318654" y="457200"/>
          <a:ext cx="11526981" cy="5624944"/>
        </p:xfrm>
        <a:graphic>
          <a:graphicData uri="http://schemas.openxmlformats.org/drawingml/2006/table">
            <a:tbl>
              <a:tblPr firstRow="1" bandRow="1">
                <a:tableStyleId>{00A15C55-8517-42AA-B614-E9B94910E393}</a:tableStyleId>
              </a:tblPr>
              <a:tblGrid>
                <a:gridCol w="3842327">
                  <a:extLst>
                    <a:ext uri="{9D8B030D-6E8A-4147-A177-3AD203B41FA5}">
                      <a16:colId xmlns:a16="http://schemas.microsoft.com/office/drawing/2014/main" val="1457447547"/>
                    </a:ext>
                  </a:extLst>
                </a:gridCol>
                <a:gridCol w="3842327">
                  <a:extLst>
                    <a:ext uri="{9D8B030D-6E8A-4147-A177-3AD203B41FA5}">
                      <a16:colId xmlns:a16="http://schemas.microsoft.com/office/drawing/2014/main" val="3590001741"/>
                    </a:ext>
                  </a:extLst>
                </a:gridCol>
                <a:gridCol w="3842327">
                  <a:extLst>
                    <a:ext uri="{9D8B030D-6E8A-4147-A177-3AD203B41FA5}">
                      <a16:colId xmlns:a16="http://schemas.microsoft.com/office/drawing/2014/main" val="3573150508"/>
                    </a:ext>
                  </a:extLst>
                </a:gridCol>
              </a:tblGrid>
              <a:tr h="1297851">
                <a:tc gridSpan="3">
                  <a:txBody>
                    <a:bodyPr/>
                    <a:lstStyle/>
                    <a:p>
                      <a:pPr algn="ctr">
                        <a:lnSpc>
                          <a:spcPct val="107000"/>
                        </a:lnSpc>
                        <a:spcAft>
                          <a:spcPts val="0"/>
                        </a:spcAft>
                      </a:pPr>
                      <a:r>
                        <a:rPr lang="es-MX" sz="1400" dirty="0">
                          <a:effectLst/>
                        </a:rPr>
                        <a:t>PREPARATORIA ATENIENSE, A.C.</a:t>
                      </a:r>
                      <a:endParaRPr lang="es-MX" sz="1100" dirty="0">
                        <a:effectLst/>
                      </a:endParaRPr>
                    </a:p>
                    <a:p>
                      <a:pPr algn="ctr">
                        <a:lnSpc>
                          <a:spcPct val="107000"/>
                        </a:lnSpc>
                        <a:spcAft>
                          <a:spcPts val="0"/>
                        </a:spcAft>
                      </a:pPr>
                      <a:r>
                        <a:rPr lang="es-MX" sz="1100" dirty="0">
                          <a:effectLst/>
                        </a:rPr>
                        <a:t>TEMA: </a:t>
                      </a:r>
                      <a:r>
                        <a:rPr lang="es-MX" sz="1100" u="sng" dirty="0" smtClean="0">
                          <a:effectLst/>
                        </a:rPr>
                        <a:t>FOMENTO</a:t>
                      </a:r>
                      <a:r>
                        <a:rPr lang="es-MX" sz="1100" u="sng" baseline="0" dirty="0" smtClean="0">
                          <a:effectLst/>
                        </a:rPr>
                        <a:t> A LA LECTURA DE LOS ESTUDIANTES DE CUARTO AÑO DE LA PREPARATORIA ATENIENSE</a:t>
                      </a:r>
                      <a:endParaRPr lang="es-MX" sz="1100" dirty="0">
                        <a:effectLst/>
                      </a:endParaRPr>
                    </a:p>
                    <a:p>
                      <a:pPr algn="ctr">
                        <a:lnSpc>
                          <a:spcPct val="107000"/>
                        </a:lnSpc>
                        <a:spcAft>
                          <a:spcPts val="0"/>
                        </a:spcAft>
                      </a:pPr>
                      <a:r>
                        <a:rPr lang="es-MX" sz="1100" dirty="0">
                          <a:effectLst/>
                        </a:rPr>
                        <a:t>PROFESOR (A): </a:t>
                      </a:r>
                      <a:r>
                        <a:rPr lang="es-MX" sz="1100" dirty="0" smtClean="0">
                          <a:effectLst/>
                        </a:rPr>
                        <a:t>Javier</a:t>
                      </a:r>
                      <a:r>
                        <a:rPr lang="es-MX" sz="1100" baseline="0" dirty="0" smtClean="0">
                          <a:effectLst/>
                        </a:rPr>
                        <a:t> Castro Santana</a:t>
                      </a:r>
                      <a:endParaRPr lang="es-MX" sz="1100" dirty="0">
                        <a:effectLst/>
                      </a:endParaRPr>
                    </a:p>
                    <a:p>
                      <a:pPr algn="ctr">
                        <a:lnSpc>
                          <a:spcPct val="107000"/>
                        </a:lnSpc>
                        <a:spcAft>
                          <a:spcPts val="0"/>
                        </a:spcAft>
                      </a:pPr>
                      <a:r>
                        <a:rPr lang="es-MX" sz="1100" dirty="0">
                          <a:effectLst/>
                        </a:rPr>
                        <a:t>ASIGNATURA: </a:t>
                      </a:r>
                      <a:r>
                        <a:rPr lang="es-MX" sz="1100" dirty="0" smtClean="0">
                          <a:effectLst/>
                        </a:rPr>
                        <a:t>FISICA</a:t>
                      </a:r>
                      <a:r>
                        <a:rPr lang="es-MX" sz="1100" baseline="0" dirty="0" smtClean="0">
                          <a:effectLst/>
                        </a:rPr>
                        <a:t> III</a:t>
                      </a:r>
                      <a:endParaRPr lang="es-MX" sz="1100" dirty="0">
                        <a:effectLst/>
                      </a:endParaRPr>
                    </a:p>
                    <a:p>
                      <a:pPr algn="ctr">
                        <a:lnSpc>
                          <a:spcPct val="107000"/>
                        </a:lnSpc>
                        <a:spcAft>
                          <a:spcPts val="0"/>
                        </a:spcAft>
                      </a:pPr>
                      <a:r>
                        <a:rPr lang="es-MX" sz="1100" dirty="0">
                          <a:effectLst/>
                        </a:rPr>
                        <a:t>GRUPO: </a:t>
                      </a:r>
                      <a:r>
                        <a:rPr lang="es-MX" sz="1100" dirty="0" smtClean="0">
                          <a:effectLst/>
                        </a:rPr>
                        <a:t>4020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534985285"/>
                  </a:ext>
                </a:extLst>
              </a:tr>
              <a:tr h="433836">
                <a:tc>
                  <a:txBody>
                    <a:bodyPr/>
                    <a:lstStyle/>
                    <a:p>
                      <a:pPr algn="ctr">
                        <a:lnSpc>
                          <a:spcPct val="107000"/>
                        </a:lnSpc>
                        <a:spcAft>
                          <a:spcPts val="0"/>
                        </a:spcAft>
                      </a:pPr>
                      <a:r>
                        <a:rPr lang="es-MX" sz="1200" dirty="0" smtClean="0">
                          <a:effectLst/>
                        </a:rPr>
                        <a:t>CONTENIDO – TEMAS INVOLUCRADOS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gridSpan="2">
                  <a:txBody>
                    <a:bodyPr/>
                    <a:lstStyle/>
                    <a:p>
                      <a:pPr algn="ctr">
                        <a:lnSpc>
                          <a:spcPct val="107000"/>
                        </a:lnSpc>
                        <a:spcAft>
                          <a:spcPts val="0"/>
                        </a:spcAft>
                      </a:pPr>
                      <a:r>
                        <a:rPr lang="es-MX" sz="1200">
                          <a:effectLst/>
                        </a:rPr>
                        <a:t>ACTIVIDADES QUE REALIZARÁ EL ESTUDIANTE</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extLst>
                  <a:ext uri="{0D108BD9-81ED-4DB2-BD59-A6C34878D82A}">
                    <a16:rowId xmlns:a16="http://schemas.microsoft.com/office/drawing/2014/main" val="161330941"/>
                  </a:ext>
                </a:extLst>
              </a:tr>
              <a:tr h="1344769">
                <a:tc>
                  <a:txBody>
                    <a:bodyPr/>
                    <a:lstStyle/>
                    <a:p>
                      <a:pPr marL="0" lvl="0" indent="0" algn="just">
                        <a:lnSpc>
                          <a:spcPct val="107000"/>
                        </a:lnSpc>
                        <a:spcAft>
                          <a:spcPts val="0"/>
                        </a:spcAft>
                        <a:buFont typeface="Symbol" panose="05050102010706020507" pitchFamily="18" charset="2"/>
                        <a:buNone/>
                      </a:pPr>
                      <a:r>
                        <a:rPr lang="es-MX" sz="1200" dirty="0" smtClean="0">
                          <a:effectLst/>
                          <a:latin typeface="Calibri" panose="020F0502020204030204" pitchFamily="34" charset="0"/>
                          <a:ea typeface="Century Gothic" panose="020B0502020202020204" pitchFamily="34" charset="0"/>
                          <a:cs typeface="Century Gothic" panose="020B0502020202020204" pitchFamily="34" charset="0"/>
                        </a:rPr>
                        <a:t>El</a:t>
                      </a:r>
                      <a:r>
                        <a:rPr lang="es-MX" sz="1200" baseline="0" dirty="0" smtClean="0">
                          <a:effectLst/>
                          <a:latin typeface="Calibri" panose="020F0502020204030204" pitchFamily="34" charset="0"/>
                          <a:ea typeface="Century Gothic" panose="020B0502020202020204" pitchFamily="34" charset="0"/>
                          <a:cs typeface="Century Gothic" panose="020B0502020202020204" pitchFamily="34" charset="0"/>
                        </a:rPr>
                        <a:t> programa oficial actualizado en el año 2016 de la asignatura FISICA III (1401).</a:t>
                      </a:r>
                      <a:endParaRPr lang="es-MX" sz="1200" dirty="0">
                        <a:effectLst/>
                        <a:latin typeface="Calibri" panose="020F0502020204030204" pitchFamily="34" charset="0"/>
                        <a:ea typeface="Century Gothic" panose="020B0502020202020204" pitchFamily="34" charset="0"/>
                        <a:cs typeface="Century Gothic" panose="020B0502020202020204" pitchFamily="34" charset="0"/>
                      </a:endParaRPr>
                    </a:p>
                  </a:txBody>
                  <a:tcPr marL="63500" marR="63500" marT="63500" marB="63500"/>
                </a:tc>
                <a:tc gridSpan="2">
                  <a:txBody>
                    <a:bodyPr/>
                    <a:lstStyle/>
                    <a:p>
                      <a:pPr marL="342900" lvl="0" indent="-342900" algn="just">
                        <a:lnSpc>
                          <a:spcPct val="107000"/>
                        </a:lnSpc>
                        <a:spcAft>
                          <a:spcPts val="0"/>
                        </a:spcAft>
                        <a:buFont typeface="Arial" panose="020B0604020202020204" pitchFamily="34" charset="0"/>
                        <a:buChar char="-"/>
                      </a:pPr>
                      <a:r>
                        <a:rPr lang="es-MX" sz="1200" dirty="0" smtClean="0">
                          <a:effectLst/>
                          <a:latin typeface="+mn-lt"/>
                          <a:ea typeface="+mn-ea"/>
                          <a:cs typeface="+mn-cs"/>
                        </a:rPr>
                        <a:t>Resúmenes</a:t>
                      </a:r>
                      <a:r>
                        <a:rPr lang="es-MX" sz="1200" baseline="0" dirty="0" smtClean="0">
                          <a:effectLst/>
                          <a:latin typeface="+mn-lt"/>
                          <a:ea typeface="+mn-ea"/>
                          <a:cs typeface="+mn-cs"/>
                        </a:rPr>
                        <a:t> sintéticos derivados de las lecturas de comprensión de artículos de las revistas de divulgación científica ¿Cómo ves? Editada por la U.N.A.M., MUY INTERESANTE y NATIONAL GEOFRAPHIC ambas de editorial televisa.</a:t>
                      </a:r>
                    </a:p>
                    <a:p>
                      <a:pPr marL="342900" lvl="0" indent="-342900" algn="just">
                        <a:lnSpc>
                          <a:spcPct val="107000"/>
                        </a:lnSpc>
                        <a:spcAft>
                          <a:spcPts val="0"/>
                        </a:spcAft>
                        <a:buFont typeface="Arial" panose="020B0604020202020204" pitchFamily="34" charset="0"/>
                        <a:buChar char="-"/>
                      </a:pPr>
                      <a:endParaRPr lang="es-MX"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3500" marR="63500" marT="63500" marB="63500"/>
                </a:tc>
                <a:tc hMerge="1">
                  <a:txBody>
                    <a:bodyPr/>
                    <a:lstStyle/>
                    <a:p>
                      <a:endParaRPr lang="es-MX"/>
                    </a:p>
                  </a:txBody>
                  <a:tcPr/>
                </a:tc>
                <a:extLst>
                  <a:ext uri="{0D108BD9-81ED-4DB2-BD59-A6C34878D82A}">
                    <a16:rowId xmlns:a16="http://schemas.microsoft.com/office/drawing/2014/main" val="1387323803"/>
                  </a:ext>
                </a:extLst>
              </a:tr>
              <a:tr h="466179">
                <a:tc rowSpan="3" gridSpan="2">
                  <a:txBody>
                    <a:bodyPr/>
                    <a:lstStyle/>
                    <a:p>
                      <a:pPr algn="just">
                        <a:lnSpc>
                          <a:spcPct val="115000"/>
                        </a:lnSpc>
                        <a:spcAft>
                          <a:spcPts val="0"/>
                        </a:spcAft>
                      </a:pPr>
                      <a:r>
                        <a:rPr lang="es-MX" sz="1200" dirty="0">
                          <a:effectLst/>
                        </a:rPr>
                        <a:t>PONDERACIÓN DEL PROYECTO: </a:t>
                      </a:r>
                      <a:r>
                        <a:rPr lang="es-MX" sz="1200" dirty="0" smtClean="0">
                          <a:effectLst/>
                        </a:rPr>
                        <a:t>La</a:t>
                      </a:r>
                      <a:r>
                        <a:rPr lang="es-MX" sz="1200" baseline="0" dirty="0" smtClean="0">
                          <a:effectLst/>
                        </a:rPr>
                        <a:t> parte proporcional contributiva de esta actividad, será considerada dentro del proyecto EL 20% de la evaluación bimestral, del 5 al 10% según el grado de complejidad de las lecturas.</a:t>
                      </a:r>
                      <a:endParaRPr lang="es-MX" sz="1200" dirty="0">
                        <a:effectLst/>
                      </a:endParaRPr>
                    </a:p>
                    <a:p>
                      <a:pPr algn="just">
                        <a:lnSpc>
                          <a:spcPct val="107000"/>
                        </a:lnSpc>
                        <a:spcAft>
                          <a:spcPts val="0"/>
                        </a:spcAft>
                      </a:pPr>
                      <a:r>
                        <a:rPr lang="es-MX" sz="1200" dirty="0">
                          <a:effectLst/>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tc>
                <a:tc rowSpan="3" hMerge="1">
                  <a:txBody>
                    <a:bodyPr/>
                    <a:lstStyle/>
                    <a:p>
                      <a:endParaRPr lang="es-MX"/>
                    </a:p>
                  </a:txBody>
                  <a:tcPr/>
                </a:tc>
                <a:tc>
                  <a:txBody>
                    <a:bodyPr/>
                    <a:lstStyle/>
                    <a:p>
                      <a:pPr>
                        <a:lnSpc>
                          <a:spcPct val="107000"/>
                        </a:lnSpc>
                        <a:spcAft>
                          <a:spcPts val="0"/>
                        </a:spcAft>
                      </a:pPr>
                      <a:r>
                        <a:rPr lang="es-MX" sz="1200" dirty="0">
                          <a:effectLst/>
                        </a:rPr>
                        <a:t>TIEMPO POR CICLO ESCOLAR: 11.3 horas</a:t>
                      </a:r>
                    </a:p>
                    <a:p>
                      <a:pPr>
                        <a:lnSpc>
                          <a:spcPct val="107000"/>
                        </a:lnSpc>
                        <a:spcAft>
                          <a:spcPts val="0"/>
                        </a:spcAft>
                      </a:pPr>
                      <a:r>
                        <a:rPr lang="es-MX" sz="1200" dirty="0">
                          <a:effectLst/>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8393814"/>
                  </a:ext>
                </a:extLst>
              </a:tr>
              <a:tr h="466179">
                <a:tc gridSpan="2" vMerge="1">
                  <a:txBody>
                    <a:bodyPr/>
                    <a:lstStyle/>
                    <a:p>
                      <a:endParaRPr lang="es-MX"/>
                    </a:p>
                  </a:txBody>
                  <a:tcPr/>
                </a:tc>
                <a:tc hMerge="1" vMerge="1">
                  <a:txBody>
                    <a:bodyPr/>
                    <a:lstStyle/>
                    <a:p>
                      <a:endParaRPr lang="es-MX"/>
                    </a:p>
                  </a:txBody>
                  <a:tcPr/>
                </a:tc>
                <a:tc>
                  <a:txBody>
                    <a:bodyPr/>
                    <a:lstStyle/>
                    <a:p>
                      <a:pPr>
                        <a:lnSpc>
                          <a:spcPct val="107000"/>
                        </a:lnSpc>
                        <a:spcAft>
                          <a:spcPts val="0"/>
                        </a:spcAft>
                      </a:pPr>
                      <a:r>
                        <a:rPr lang="es-MX" sz="1200">
                          <a:effectLst/>
                        </a:rPr>
                        <a:t>TIEMPO POR BIMESTRE: 2.8 horas</a:t>
                      </a:r>
                    </a:p>
                    <a:p>
                      <a:pPr>
                        <a:lnSpc>
                          <a:spcPct val="107000"/>
                        </a:lnSpc>
                        <a:spcAft>
                          <a:spcPts val="0"/>
                        </a:spcAft>
                      </a:pPr>
                      <a:r>
                        <a:rPr lang="es-MX" sz="1200">
                          <a:effectLst/>
                        </a:rPr>
                        <a:t> </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3712421"/>
                  </a:ext>
                </a:extLst>
              </a:tr>
              <a:tr h="433836">
                <a:tc gridSpan="2" vMerge="1">
                  <a:txBody>
                    <a:bodyPr/>
                    <a:lstStyle/>
                    <a:p>
                      <a:endParaRPr lang="es-MX"/>
                    </a:p>
                  </a:txBody>
                  <a:tcPr/>
                </a:tc>
                <a:tc hMerge="1" vMerge="1">
                  <a:txBody>
                    <a:bodyPr/>
                    <a:lstStyle/>
                    <a:p>
                      <a:endParaRPr lang="es-MX"/>
                    </a:p>
                  </a:txBody>
                  <a:tcPr/>
                </a:tc>
                <a:tc>
                  <a:txBody>
                    <a:bodyPr/>
                    <a:lstStyle/>
                    <a:p>
                      <a:pPr>
                        <a:lnSpc>
                          <a:spcPct val="107000"/>
                        </a:lnSpc>
                        <a:spcAft>
                          <a:spcPts val="0"/>
                        </a:spcAft>
                      </a:pPr>
                      <a:r>
                        <a:rPr lang="es-MX" sz="1200">
                          <a:effectLst/>
                        </a:rPr>
                        <a:t>TIEMPO POR SEMANA:  20 minutos.</a:t>
                      </a:r>
                      <a:endParaRPr lang="es-MX"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9340778"/>
                  </a:ext>
                </a:extLst>
              </a:tr>
              <a:tr h="1182294">
                <a:tc gridSpan="2">
                  <a:txBody>
                    <a:bodyPr/>
                    <a:lstStyle/>
                    <a:p>
                      <a:pPr algn="just">
                        <a:lnSpc>
                          <a:spcPct val="107000"/>
                        </a:lnSpc>
                        <a:spcAft>
                          <a:spcPts val="0"/>
                        </a:spcAft>
                      </a:pPr>
                      <a:r>
                        <a:rPr lang="es-MX" sz="1200" dirty="0">
                          <a:effectLst/>
                        </a:rPr>
                        <a:t>INSTRUMENTO DE EVALUACIÓN</a:t>
                      </a:r>
                      <a:r>
                        <a:rPr lang="es-MX" sz="1200" dirty="0" smtClean="0">
                          <a:effectLst/>
                        </a:rPr>
                        <a:t>:</a:t>
                      </a:r>
                      <a:r>
                        <a:rPr lang="es-MX" sz="1200" baseline="0" dirty="0" smtClean="0">
                          <a:effectLst/>
                        </a:rPr>
                        <a:t> Se establecerán las características del resumen bimestral, que entre las mas importantes serán, que esté elaborado a mano, buena ortografía, hoja de datos de identificación, que incluya mapas mentales, diagramas conceptuales y su respectiva comprensión.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endParaRPr lang="es-MX"/>
                    </a:p>
                  </a:txBody>
                  <a:tcPr/>
                </a:tc>
                <a:tc>
                  <a:txBody>
                    <a:bodyPr/>
                    <a:lstStyle/>
                    <a:p>
                      <a:pPr>
                        <a:lnSpc>
                          <a:spcPct val="107000"/>
                        </a:lnSpc>
                        <a:spcAft>
                          <a:spcPts val="0"/>
                        </a:spcAft>
                      </a:pPr>
                      <a:r>
                        <a:rPr lang="es-MX" sz="1200" dirty="0">
                          <a:effectLst/>
                        </a:rPr>
                        <a:t>OBJETIVO GENERAL: </a:t>
                      </a:r>
                      <a:r>
                        <a:rPr lang="es-MX" sz="1200" dirty="0" smtClean="0">
                          <a:effectLst/>
                        </a:rPr>
                        <a:t>Que</a:t>
                      </a:r>
                      <a:r>
                        <a:rPr lang="es-MX" sz="1200" baseline="0" dirty="0" smtClean="0">
                          <a:effectLst/>
                        </a:rPr>
                        <a:t> a la conclusión del proyecto, se haya logrado inculcar en los alumnos el gusto por la lectura de divulgación científica, así como el placer de entablar un respetuoso debate y análisis de dichas lecturas.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3828905"/>
                  </a:ext>
                </a:extLst>
              </a:tr>
            </a:tbl>
          </a:graphicData>
        </a:graphic>
      </p:graphicFrame>
    </p:spTree>
    <p:extLst>
      <p:ext uri="{BB962C8B-B14F-4D97-AF65-F5344CB8AC3E}">
        <p14:creationId xmlns:p14="http://schemas.microsoft.com/office/powerpoint/2010/main" val="2434420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73099124"/>
              </p:ext>
            </p:extLst>
          </p:nvPr>
        </p:nvGraphicFramePr>
        <p:xfrm>
          <a:off x="512616" y="401011"/>
          <a:ext cx="10598728" cy="5437569"/>
        </p:xfrm>
        <a:graphic>
          <a:graphicData uri="http://schemas.openxmlformats.org/drawingml/2006/table">
            <a:tbl>
              <a:tblPr firstRow="1" bandRow="1">
                <a:tableStyleId>{00A15C55-8517-42AA-B614-E9B94910E393}</a:tableStyleId>
              </a:tblPr>
              <a:tblGrid>
                <a:gridCol w="5299364">
                  <a:extLst>
                    <a:ext uri="{9D8B030D-6E8A-4147-A177-3AD203B41FA5}">
                      <a16:colId xmlns:a16="http://schemas.microsoft.com/office/drawing/2014/main" val="3761903767"/>
                    </a:ext>
                  </a:extLst>
                </a:gridCol>
                <a:gridCol w="5299364">
                  <a:extLst>
                    <a:ext uri="{9D8B030D-6E8A-4147-A177-3AD203B41FA5}">
                      <a16:colId xmlns:a16="http://schemas.microsoft.com/office/drawing/2014/main" val="1455650898"/>
                    </a:ext>
                  </a:extLst>
                </a:gridCol>
              </a:tblGrid>
              <a:tr h="370840">
                <a:tc>
                  <a:txBody>
                    <a:bodyPr/>
                    <a:lstStyle/>
                    <a:p>
                      <a:pPr algn="ct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FECHAS: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1er. Bimestre: </a:t>
                      </a:r>
                      <a:r>
                        <a:rPr lang="es-MX" sz="1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13 de agosto al 10 de octubre de 2018</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2do: Bimestre: </a:t>
                      </a:r>
                      <a:r>
                        <a:rPr lang="es-MX" sz="1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15 de octubre al 11 de diciembre del 2018</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3er. Bimestre: </a:t>
                      </a:r>
                      <a:r>
                        <a:rPr lang="es-MX" sz="1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8 de enero al 4 de marzo del 2019</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4to. Bimestre: </a:t>
                      </a:r>
                      <a:r>
                        <a:rPr lang="es-MX" sz="11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5 de marzo al 16 de mayo</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OBJETIVOS: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1er. Bimestre: </a:t>
                      </a:r>
                      <a:r>
                        <a:rPr lang="es-MX" sz="110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Mediante el ejercicio de la lectura en voz alta, aumentar la velocidad de esta.</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2do: Bimestre: </a:t>
                      </a:r>
                      <a:r>
                        <a:rPr lang="es-MX" sz="110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Logra el aumento en el numero de artículos</a:t>
                      </a:r>
                      <a:r>
                        <a:rPr lang="es-MX" sz="1100" baseline="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científicos.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3er. Bimestre: </a:t>
                      </a:r>
                      <a:r>
                        <a:rPr lang="es-MX" sz="1100" b="1"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Trazo</a:t>
                      </a:r>
                      <a:r>
                        <a:rPr lang="es-MX" sz="1100" b="1" baseline="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de diagramas conceptuales y mapas mentales.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4to. Bimestre: </a:t>
                      </a:r>
                      <a:r>
                        <a:rPr lang="es-MX" sz="110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Lograr el fomento del</a:t>
                      </a:r>
                      <a:r>
                        <a:rPr lang="es-MX" sz="1100" baseline="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trabajo en equipo en la elaboración de gráficos, redacción de síntesis  y resúmenes, y lograr la competencia de la adecuada expresión verbal, lo mas retórico posible.</a:t>
                      </a:r>
                      <a:r>
                        <a:rPr lang="es-MX" sz="110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462526729"/>
                  </a:ext>
                </a:extLst>
              </a:tr>
              <a:tr h="370840">
                <a:tc>
                  <a:txBody>
                    <a:bodyPr/>
                    <a:lstStyle/>
                    <a:p>
                      <a:pPr algn="ct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EVIDENCIAS: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1er. Bimestre: </a:t>
                      </a:r>
                      <a:r>
                        <a:rPr lang="es-MX" sz="110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Se iniciará</a:t>
                      </a:r>
                      <a:r>
                        <a:rPr lang="es-MX" sz="1100" baseline="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un acopio de resúmenes, incorporados en una carpeta de evidencias.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2do: Bimestre: </a:t>
                      </a:r>
                      <a:r>
                        <a:rPr lang="es-MX" sz="110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Se anexarán</a:t>
                      </a:r>
                      <a:r>
                        <a:rPr lang="es-MX" sz="1100" baseline="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 las carpetas de evidencias, la elaboración d mapas mentales y diagramas conceptuales.</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3er. Bimestre: </a:t>
                      </a:r>
                      <a:r>
                        <a:rPr lang="es-MX" sz="110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Elaboración</a:t>
                      </a:r>
                      <a:r>
                        <a:rPr lang="es-MX" sz="1100" baseline="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en hojas de </a:t>
                      </a:r>
                      <a:r>
                        <a:rPr lang="es-MX" sz="1100" baseline="0" dirty="0" err="1"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rotafolios</a:t>
                      </a:r>
                      <a:r>
                        <a:rPr lang="es-MX" sz="1100" baseline="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de textos redactados por los integrantes de equipo.</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4to. Bimestre:</a:t>
                      </a:r>
                      <a:r>
                        <a:rPr lang="es-MX" sz="11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r>
                        <a:rPr lang="es-MX" sz="110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Se sumará el trabajo de los bimestres anteriores</a:t>
                      </a:r>
                      <a:r>
                        <a:rPr lang="es-MX" sz="1100" baseline="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para integrar la cuarta evaluación bimestral.</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ct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EVIDENCIA EN MUESTRA PEDAGÓGICA</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100" b="1"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MX" sz="110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Exposición</a:t>
                      </a:r>
                      <a:r>
                        <a:rPr lang="es-MX" sz="1100" baseline="0" dirty="0" smtClean="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rPr>
                        <a:t> verbal de los equipos conformados.</a:t>
                      </a:r>
                      <a:endParaRPr lang="es-MX" sz="1100" dirty="0">
                        <a:solidFill>
                          <a:schemeClr val="tx1"/>
                        </a:solidFill>
                        <a:effectLst/>
                        <a:latin typeface="Calibri" panose="020F0502020204030204" pitchFamily="34" charset="0"/>
                        <a:ea typeface="Century Gothic" panose="020B0502020202020204" pitchFamily="34" charset="0"/>
                        <a:cs typeface="Century Gothic" panose="020B0502020202020204" pitchFamily="34" charset="0"/>
                      </a:endParaRPr>
                    </a:p>
                  </a:txBody>
                  <a:tcPr marL="63500" marR="63500" marT="63500" marB="63500"/>
                </a:tc>
                <a:extLst>
                  <a:ext uri="{0D108BD9-81ED-4DB2-BD59-A6C34878D82A}">
                    <a16:rowId xmlns:a16="http://schemas.microsoft.com/office/drawing/2014/main" val="2424752652"/>
                  </a:ext>
                </a:extLst>
              </a:tr>
            </a:tbl>
          </a:graphicData>
        </a:graphic>
      </p:graphicFrame>
    </p:spTree>
    <p:extLst>
      <p:ext uri="{BB962C8B-B14F-4D97-AF65-F5344CB8AC3E}">
        <p14:creationId xmlns:p14="http://schemas.microsoft.com/office/powerpoint/2010/main" val="1749238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936" y="168812"/>
            <a:ext cx="7399606" cy="6492240"/>
          </a:xfrm>
          <a:prstGeom prst="rect">
            <a:avLst/>
          </a:prstGeom>
        </p:spPr>
      </p:pic>
    </p:spTree>
    <p:extLst>
      <p:ext uri="{BB962C8B-B14F-4D97-AF65-F5344CB8AC3E}">
        <p14:creationId xmlns:p14="http://schemas.microsoft.com/office/powerpoint/2010/main" val="1558450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777498"/>
          </a:xfrm>
        </p:spPr>
        <p:txBody>
          <a:bodyPr>
            <a:noAutofit/>
          </a:bodyPr>
          <a:lstStyle/>
          <a:p>
            <a:pPr algn="ctr"/>
            <a:r>
              <a:rPr lang="es-MX" sz="5200" dirty="0">
                <a:latin typeface="Garamond" panose="02020404030301010803" pitchFamily="18" charset="0"/>
              </a:rPr>
              <a:t>FOTOS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44" y="1365116"/>
            <a:ext cx="4912740" cy="3684555"/>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53519"/>
            <a:ext cx="5390086" cy="4042564"/>
          </a:xfrm>
          <a:prstGeom prst="rect">
            <a:avLst/>
          </a:prstGeom>
        </p:spPr>
      </p:pic>
    </p:spTree>
    <p:extLst>
      <p:ext uri="{BB962C8B-B14F-4D97-AF65-F5344CB8AC3E}">
        <p14:creationId xmlns:p14="http://schemas.microsoft.com/office/powerpoint/2010/main" val="33843692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777498"/>
          </a:xfrm>
        </p:spPr>
        <p:txBody>
          <a:bodyPr/>
          <a:lstStyle/>
          <a:p>
            <a:pPr algn="ctr"/>
            <a:r>
              <a:rPr lang="es-MX" dirty="0"/>
              <a:t>FOTOS</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2500" y="1489165"/>
            <a:ext cx="6130835" cy="4598126"/>
          </a:xfrm>
          <a:prstGeom prst="rect">
            <a:avLst/>
          </a:prstGeom>
        </p:spPr>
      </p:pic>
    </p:spTree>
    <p:extLst>
      <p:ext uri="{BB962C8B-B14F-4D97-AF65-F5344CB8AC3E}">
        <p14:creationId xmlns:p14="http://schemas.microsoft.com/office/powerpoint/2010/main" val="13932285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777498"/>
          </a:xfrm>
        </p:spPr>
        <p:txBody>
          <a:bodyPr/>
          <a:lstStyle/>
          <a:p>
            <a:pPr algn="ctr"/>
            <a:r>
              <a:rPr lang="es-MX" dirty="0"/>
              <a:t>FOTOS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256" y="1561012"/>
            <a:ext cx="6226629" cy="4669972"/>
          </a:xfrm>
          <a:prstGeom prst="rect">
            <a:avLst/>
          </a:prstGeom>
        </p:spPr>
      </p:pic>
    </p:spTree>
    <p:extLst>
      <p:ext uri="{BB962C8B-B14F-4D97-AF65-F5344CB8AC3E}">
        <p14:creationId xmlns:p14="http://schemas.microsoft.com/office/powerpoint/2010/main" val="17141445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Conclusiones</a:t>
            </a:r>
            <a:endParaRPr lang="es-MX" dirty="0"/>
          </a:p>
        </p:txBody>
      </p:sp>
      <p:sp>
        <p:nvSpPr>
          <p:cNvPr id="3" name="Marcador de contenido 2"/>
          <p:cNvSpPr>
            <a:spLocks noGrp="1"/>
          </p:cNvSpPr>
          <p:nvPr>
            <p:ph idx="1"/>
          </p:nvPr>
        </p:nvSpPr>
        <p:spPr>
          <a:xfrm>
            <a:off x="1069848" y="2093976"/>
            <a:ext cx="10058400" cy="2741537"/>
          </a:xfrm>
        </p:spPr>
        <p:txBody>
          <a:bodyPr>
            <a:normAutofit/>
          </a:bodyPr>
          <a:lstStyle/>
          <a:p>
            <a:pPr algn="just"/>
            <a:r>
              <a:rPr lang="es-MX" sz="2400" dirty="0" smtClean="0"/>
              <a:t>La importancia de la comprensión lectora, estriba en que es el sustento del aprendizaje teórico, herramienta para la </a:t>
            </a:r>
            <a:r>
              <a:rPr lang="es-MX" sz="2400" dirty="0" err="1" smtClean="0"/>
              <a:t>autodidactía</a:t>
            </a:r>
            <a:r>
              <a:rPr lang="es-MX" sz="2400" dirty="0" smtClean="0"/>
              <a:t>; esencia de la actividad académica en posteriores niveles de licenciaturas y post-grados.</a:t>
            </a:r>
          </a:p>
          <a:p>
            <a:pPr algn="just"/>
            <a:r>
              <a:rPr lang="es-MX" sz="2400" dirty="0" smtClean="0"/>
              <a:t>Por otra parte, la lectura de comprensión habilita los procesos mentales como la abstracción y  la creatividad, tanto en las ciencias como en las artes.</a:t>
            </a:r>
          </a:p>
        </p:txBody>
      </p:sp>
    </p:spTree>
    <p:extLst>
      <p:ext uri="{BB962C8B-B14F-4D97-AF65-F5344CB8AC3E}">
        <p14:creationId xmlns:p14="http://schemas.microsoft.com/office/powerpoint/2010/main" val="4731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14400" y="1692322"/>
            <a:ext cx="10399593" cy="2197289"/>
          </a:xfrm>
          <a:prstGeom prst="rect">
            <a:avLst/>
          </a:prstGeom>
        </p:spPr>
      </p:pic>
    </p:spTree>
    <p:extLst>
      <p:ext uri="{BB962C8B-B14F-4D97-AF65-F5344CB8AC3E}">
        <p14:creationId xmlns:p14="http://schemas.microsoft.com/office/powerpoint/2010/main" val="387412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047954"/>
          </a:xfrm>
        </p:spPr>
        <p:txBody>
          <a:bodyPr>
            <a:normAutofit/>
          </a:bodyPr>
          <a:lstStyle/>
          <a:p>
            <a:pPr algn="ctr"/>
            <a:r>
              <a:rPr lang="es-MX" sz="3800" spc="200" dirty="0">
                <a:solidFill>
                  <a:srgbClr val="000000">
                    <a:lumMod val="85000"/>
                    <a:lumOff val="15000"/>
                  </a:srgbClr>
                </a:solidFill>
                <a:latin typeface="Garamond" panose="02020404030301010803" pitchFamily="18" charset="0"/>
              </a:rPr>
              <a:t>Fotografías de la Sesión</a:t>
            </a:r>
            <a:endParaRPr lang="es-MX" sz="3800" dirty="0">
              <a:latin typeface="Garamond" panose="02020404030301010803"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050" y="2571384"/>
            <a:ext cx="4428869" cy="288925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957" y="2571384"/>
            <a:ext cx="4268445" cy="2889258"/>
          </a:xfrm>
          <a:prstGeom prst="rect">
            <a:avLst/>
          </a:prstGeom>
        </p:spPr>
      </p:pic>
    </p:spTree>
    <p:extLst>
      <p:ext uri="{BB962C8B-B14F-4D97-AF65-F5344CB8AC3E}">
        <p14:creationId xmlns:p14="http://schemas.microsoft.com/office/powerpoint/2010/main" val="29200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8187" y="258925"/>
            <a:ext cx="10756042" cy="1228682"/>
          </a:xfrm>
        </p:spPr>
        <p:txBody>
          <a:bodyPr/>
          <a:lstStyle/>
          <a:p>
            <a:pPr algn="ctr">
              <a:lnSpc>
                <a:spcPct val="107000"/>
              </a:lnSpc>
              <a:spcAft>
                <a:spcPts val="800"/>
              </a:spcAft>
            </a:pPr>
            <a:r>
              <a:rPr lang="es-MX" sz="2600" cap="all" dirty="0">
                <a:solidFill>
                  <a:prstClr val="black"/>
                </a:solidFill>
                <a:latin typeface="Garamond" panose="02020404030301010803" pitchFamily="18" charset="0"/>
                <a:cs typeface="Arial" pitchFamily="34" charset="0"/>
              </a:rPr>
              <a:t>FOMENTO A LA LECTURA PARA ESTUDIANTES  DE 4° AÑO DE LA PREPARATORIA ATENIENSE</a:t>
            </a:r>
            <a:endParaRPr lang="es-MX" sz="2600" dirty="0">
              <a:latin typeface="Garamond" panose="02020404030301010803" pitchFamily="18" charset="0"/>
              <a:cs typeface="Arial" pitchFamily="34" charset="0"/>
            </a:endParaRPr>
          </a:p>
        </p:txBody>
      </p:sp>
      <p:sp>
        <p:nvSpPr>
          <p:cNvPr id="3" name="Subtítulo 2"/>
          <p:cNvSpPr>
            <a:spLocks noGrp="1"/>
          </p:cNvSpPr>
          <p:nvPr>
            <p:ph type="subTitle" idx="1"/>
          </p:nvPr>
        </p:nvSpPr>
        <p:spPr>
          <a:xfrm>
            <a:off x="618187" y="1392071"/>
            <a:ext cx="10572977" cy="4981433"/>
          </a:xfrm>
        </p:spPr>
        <p:txBody>
          <a:bodyPr>
            <a:normAutofit/>
          </a:bodyPr>
          <a:lstStyle/>
          <a:p>
            <a:pPr algn="just">
              <a:lnSpc>
                <a:spcPct val="107000"/>
              </a:lnSpc>
              <a:spcAft>
                <a:spcPts val="800"/>
              </a:spcAft>
            </a:pPr>
            <a:r>
              <a:rPr lang="es-MX" sz="2100" b="0" dirty="0">
                <a:solidFill>
                  <a:schemeClr val="tx1"/>
                </a:solidFill>
                <a:latin typeface="Garamond" panose="02020404030301010803" pitchFamily="18" charset="0"/>
                <a:ea typeface="Calibri" panose="020F0502020204030204" pitchFamily="34" charset="0"/>
                <a:cs typeface="Times New Roman" panose="02020603050405020304" pitchFamily="18" charset="0"/>
              </a:rPr>
              <a:t>Se han sugerido diversas tácticas para combatir este fenómeno, al que los especialistas en el proceso educativo han dado a llamar como una “barrera del aprendizaje”.</a:t>
            </a:r>
          </a:p>
          <a:p>
            <a:pPr algn="just">
              <a:lnSpc>
                <a:spcPct val="107000"/>
              </a:lnSpc>
              <a:spcAft>
                <a:spcPts val="800"/>
              </a:spcAft>
            </a:pPr>
            <a:r>
              <a:rPr lang="es-MX" sz="2100" b="0" dirty="0">
                <a:solidFill>
                  <a:schemeClr val="tx1"/>
                </a:solidFill>
                <a:latin typeface="Garamond" panose="02020404030301010803" pitchFamily="18" charset="0"/>
                <a:ea typeface="Calibri" panose="020F0502020204030204" pitchFamily="34" charset="0"/>
                <a:cs typeface="Times New Roman" panose="02020603050405020304" pitchFamily="18" charset="0"/>
              </a:rPr>
              <a:t> 	A saber, se pueden palear los efectos del rechazo a la lectura.</a:t>
            </a:r>
          </a:p>
          <a:p>
            <a:pPr algn="just">
              <a:lnSpc>
                <a:spcPct val="107000"/>
              </a:lnSpc>
              <a:spcAft>
                <a:spcPts val="800"/>
              </a:spcAft>
            </a:pPr>
            <a:endParaRPr lang="es-MX" sz="2100" b="0" dirty="0">
              <a:solidFill>
                <a:schemeClr val="tx1"/>
              </a:solidFill>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MX" sz="2100" b="0" dirty="0">
                <a:solidFill>
                  <a:schemeClr val="tx1"/>
                </a:solidFill>
                <a:latin typeface="Garamond" panose="02020404030301010803" pitchFamily="18" charset="0"/>
                <a:ea typeface="Calibri" panose="020F0502020204030204" pitchFamily="34" charset="0"/>
                <a:cs typeface="Times New Roman" panose="02020603050405020304" pitchFamily="18" charset="0"/>
              </a:rPr>
              <a:t> Estimulando la práctica lectura en temas que sean del interés del adolecente. </a:t>
            </a:r>
          </a:p>
          <a:p>
            <a:pPr algn="just">
              <a:lnSpc>
                <a:spcPct val="107000"/>
              </a:lnSpc>
              <a:spcAft>
                <a:spcPts val="800"/>
              </a:spcAft>
            </a:pPr>
            <a:endParaRPr lang="es-MX" sz="2100" b="0" dirty="0">
              <a:solidFill>
                <a:schemeClr val="tx1"/>
              </a:solidFill>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MX" sz="2100" b="0" dirty="0">
                <a:solidFill>
                  <a:schemeClr val="tx1"/>
                </a:solidFill>
                <a:latin typeface="Garamond" panose="02020404030301010803" pitchFamily="18" charset="0"/>
                <a:ea typeface="Calibri" panose="020F0502020204030204" pitchFamily="34" charset="0"/>
                <a:cs typeface="Times New Roman" panose="02020603050405020304" pitchFamily="18" charset="0"/>
              </a:rPr>
              <a:t>Organizar obras de teatro que vinculan temas de palpitante actualidad, como, la sexualidad, las adicciones, etc.</a:t>
            </a:r>
          </a:p>
          <a:p>
            <a:pPr marL="342900" lvl="0" indent="-342900" algn="just">
              <a:lnSpc>
                <a:spcPct val="107000"/>
              </a:lnSpc>
              <a:spcAft>
                <a:spcPts val="800"/>
              </a:spcAft>
              <a:buFont typeface="Symbol" panose="05050102010706020507" pitchFamily="18" charset="2"/>
              <a:buChar char=""/>
            </a:pPr>
            <a:r>
              <a:rPr lang="es-MX" sz="2100" b="0" dirty="0">
                <a:solidFill>
                  <a:schemeClr val="tx1"/>
                </a:solidFill>
                <a:latin typeface="Garamond" panose="02020404030301010803" pitchFamily="18" charset="0"/>
                <a:ea typeface="Calibri" panose="020F0502020204030204" pitchFamily="34" charset="0"/>
                <a:cs typeface="Times New Roman" panose="02020603050405020304" pitchFamily="18" charset="0"/>
              </a:rPr>
              <a:t>Aprovechar la nueva corriente de producción literaria para jóvenes que está en boga, incluso, la literatura de superación personal.</a:t>
            </a:r>
          </a:p>
        </p:txBody>
      </p:sp>
    </p:spTree>
    <p:extLst>
      <p:ext uri="{BB962C8B-B14F-4D97-AF65-F5344CB8AC3E}">
        <p14:creationId xmlns:p14="http://schemas.microsoft.com/office/powerpoint/2010/main" val="212138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331289"/>
          </a:xfrm>
        </p:spPr>
        <p:txBody>
          <a:bodyPr/>
          <a:lstStyle/>
          <a:p>
            <a:pPr algn="ctr"/>
            <a:r>
              <a:rPr lang="es-MX" dirty="0">
                <a:latin typeface="Garamond" panose="02020404030301010803" pitchFamily="18" charset="0"/>
              </a:rPr>
              <a:t>Organizador Gráfico</a:t>
            </a:r>
          </a:p>
        </p:txBody>
      </p:sp>
      <p:pic>
        <p:nvPicPr>
          <p:cNvPr id="1026" name="Picture 2" descr="https://scontent.fmex7-1.fna.fbcdn.net/v/t34.0-12/28534965_1714777951919273_1588638906_n.jpg?oh=c87cf43670de4be279746c058297a7a0&amp;oe=5A9B4E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2439" y="1815921"/>
            <a:ext cx="8281115" cy="435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526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TM03090434[[fn=Madera]]</Template>
  <TotalTime>1974</TotalTime>
  <Words>5023</Words>
  <Application>Microsoft Office PowerPoint</Application>
  <PresentationFormat>Panorámica</PresentationFormat>
  <Paragraphs>917</Paragraphs>
  <Slides>56</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67" baseType="lpstr">
      <vt:lpstr>Malgun Gothic</vt:lpstr>
      <vt:lpstr>Arial</vt:lpstr>
      <vt:lpstr>Bookman Old Style</vt:lpstr>
      <vt:lpstr>Calibri</vt:lpstr>
      <vt:lpstr>Century Gothic</vt:lpstr>
      <vt:lpstr>Garamond</vt:lpstr>
      <vt:lpstr>Symbol</vt:lpstr>
      <vt:lpstr>Times New Roman</vt:lpstr>
      <vt:lpstr>Wingdings</vt:lpstr>
      <vt:lpstr>Tipo de madera</vt:lpstr>
      <vt:lpstr>Documento</vt:lpstr>
      <vt:lpstr>Preparatoria Ateniense, A.C.</vt:lpstr>
      <vt:lpstr>Responsables del proyecto</vt:lpstr>
      <vt:lpstr>Nombre del Proyecto:  FOMENTO A LA LECTURA PARA ESTUDIANTES  DE 4° AÑO DE LA PREPARATORIA ATENIENSE.</vt:lpstr>
      <vt:lpstr>Presentación de PowerPoint</vt:lpstr>
      <vt:lpstr>Presentación de PowerPoint</vt:lpstr>
      <vt:lpstr>Presentación de PowerPoint</vt:lpstr>
      <vt:lpstr>Fotografías de la Sesión</vt:lpstr>
      <vt:lpstr>FOMENTO A LA LECTURA PARA ESTUDIANTES  DE 4° AÑO DE LA PREPARATORIA ATENIENSE</vt:lpstr>
      <vt:lpstr>Organizador Gráfico</vt:lpstr>
      <vt:lpstr>Presentación de PowerPoint</vt:lpstr>
      <vt:lpstr>Organizador Gráfico</vt:lpstr>
      <vt:lpstr>A.M.E. General</vt:lpstr>
      <vt:lpstr>Planeación de Proyectos Interdisciplinarios</vt:lpstr>
      <vt:lpstr>Documentación del proceso y portafolios de evidencias</vt:lpstr>
      <vt:lpstr>Gestión de Proyectos interdisciplinarios</vt:lpstr>
      <vt:lpstr>El desarrollo profesional y la formación docente</vt:lpstr>
      <vt:lpstr>E.I.P.   RESUMEN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Fotografías de la sesión</vt:lpstr>
      <vt:lpstr>Presentación de PowerPoint</vt:lpstr>
      <vt:lpstr>Presentación de PowerPoint</vt:lpstr>
      <vt:lpstr>Presentación de PowerPoint</vt:lpstr>
      <vt:lpstr>Presentación de PowerPoint</vt:lpstr>
      <vt:lpstr>Presentación de PowerPoint</vt:lpstr>
      <vt:lpstr>Organizador Gráfico</vt:lpstr>
      <vt:lpstr>Organizador Gráfico</vt:lpstr>
      <vt:lpstr>Organizador 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FOTOS</vt:lpstr>
      <vt:lpstr>FOTOS</vt:lpstr>
      <vt:lpstr>FOTOS</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Preparatoria Ateniense, A.C.</dc:title>
  <dc:creator>Lili</dc:creator>
  <cp:lastModifiedBy>Lili</cp:lastModifiedBy>
  <cp:revision>219</cp:revision>
  <cp:lastPrinted>2018-06-22T17:07:19Z</cp:lastPrinted>
  <dcterms:created xsi:type="dcterms:W3CDTF">2017-10-31T19:24:24Z</dcterms:created>
  <dcterms:modified xsi:type="dcterms:W3CDTF">2018-06-29T18:29:01Z</dcterms:modified>
</cp:coreProperties>
</file>