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8"/>
  </p:notesMasterIdLst>
  <p:sldIdLst>
    <p:sldId id="330" r:id="rId2"/>
    <p:sldId id="341" r:id="rId3"/>
    <p:sldId id="333" r:id="rId4"/>
    <p:sldId id="347" r:id="rId5"/>
    <p:sldId id="329" r:id="rId6"/>
    <p:sldId id="332" r:id="rId7"/>
    <p:sldId id="335" r:id="rId8"/>
    <p:sldId id="334" r:id="rId9"/>
    <p:sldId id="336" r:id="rId10"/>
    <p:sldId id="345" r:id="rId11"/>
    <p:sldId id="349" r:id="rId12"/>
    <p:sldId id="346" r:id="rId13"/>
    <p:sldId id="337" r:id="rId14"/>
    <p:sldId id="338" r:id="rId15"/>
    <p:sldId id="256" r:id="rId16"/>
    <p:sldId id="287" r:id="rId17"/>
    <p:sldId id="288" r:id="rId18"/>
    <p:sldId id="289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57" r:id="rId27"/>
    <p:sldId id="298" r:id="rId28"/>
    <p:sldId id="259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306" r:id="rId37"/>
    <p:sldId id="304" r:id="rId38"/>
    <p:sldId id="307" r:id="rId39"/>
    <p:sldId id="326" r:id="rId40"/>
    <p:sldId id="327" r:id="rId41"/>
    <p:sldId id="317" r:id="rId42"/>
    <p:sldId id="313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268" r:id="rId51"/>
    <p:sldId id="269" r:id="rId52"/>
    <p:sldId id="328" r:id="rId53"/>
    <p:sldId id="276" r:id="rId54"/>
    <p:sldId id="278" r:id="rId55"/>
    <p:sldId id="277" r:id="rId56"/>
    <p:sldId id="270" r:id="rId57"/>
    <p:sldId id="271" r:id="rId58"/>
    <p:sldId id="273" r:id="rId59"/>
    <p:sldId id="274" r:id="rId60"/>
    <p:sldId id="275" r:id="rId61"/>
    <p:sldId id="272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99" r:id="rId71"/>
    <p:sldId id="301" r:id="rId72"/>
    <p:sldId id="300" r:id="rId73"/>
    <p:sldId id="302" r:id="rId74"/>
    <p:sldId id="344" r:id="rId75"/>
    <p:sldId id="342" r:id="rId76"/>
    <p:sldId id="348" r:id="rId7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75" d="100"/>
          <a:sy n="75" d="100"/>
        </p:scale>
        <p:origin x="77" y="96"/>
      </p:cViewPr>
      <p:guideLst/>
    </p:cSldViewPr>
  </p:slideViewPr>
  <p:outlineViewPr>
    <p:cViewPr>
      <p:scale>
        <a:sx n="33" d="100"/>
        <a:sy n="33" d="100"/>
      </p:scale>
      <p:origin x="0" y="-678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5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7FE71-A28A-4132-A0C9-C9AFC83617A7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ED1F2-280D-44AA-934B-8C911E3220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805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D1F2-280D-44AA-934B-8C911E3220E8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66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D1F2-280D-44AA-934B-8C911E3220E8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59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7881-CEFC-4CD1-8E01-7007A7F88590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70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75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556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5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75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62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05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44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310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100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28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87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39EB-0491-45A3-9526-82EA42F3BC39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87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fera.unam.mx/editorial/libros/mexico_cambio_climatico/Mexico_y_el_cambio_climatico_global.pdf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package" Target="../embeddings/Documento_de_Microsoft_Word1.doc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package" Target="../embeddings/Documento_de_Microsoft_Word2.doc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package" Target="../embeddings/Documento_de_Microsoft_Word3.docx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emf"/><Relationship Id="rId4" Type="http://schemas.openxmlformats.org/officeDocument/2006/relationships/package" Target="../embeddings/Documento_de_Microsoft_Word4.doc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package" Target="../embeddings/Documento_de_Microsoft_Word5.doc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emf"/><Relationship Id="rId4" Type="http://schemas.openxmlformats.org/officeDocument/2006/relationships/package" Target="../embeddings/Documento_de_Microsoft_Word6.doc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38500" y="3645025"/>
            <a:ext cx="6729908" cy="3041351"/>
          </a:xfrm>
        </p:spPr>
        <p:txBody>
          <a:bodyPr>
            <a:normAutofit fontScale="85000" lnSpcReduction="20000"/>
          </a:bodyPr>
          <a:lstStyle/>
          <a:p>
            <a:r>
              <a:rPr lang="es-MX" sz="6000" b="1" dirty="0" smtClean="0"/>
              <a:t>Equipo </a:t>
            </a:r>
            <a:r>
              <a:rPr lang="es-MX" sz="6000" b="1" dirty="0"/>
              <a:t>2 </a:t>
            </a:r>
          </a:p>
          <a:p>
            <a:r>
              <a:rPr lang="es-MX" sz="6000" b="1" dirty="0" smtClean="0"/>
              <a:t>Proyecto</a:t>
            </a:r>
            <a:r>
              <a:rPr lang="es-MX" sz="6000" b="1" dirty="0"/>
              <a:t>: Alimentos y nutrición en México antes y después de la conquista</a:t>
            </a:r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0" y="293917"/>
            <a:ext cx="4457700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37458" y="1077695"/>
            <a:ext cx="3886200" cy="4136562"/>
          </a:xfrm>
        </p:spPr>
        <p:txBody>
          <a:bodyPr/>
          <a:lstStyle/>
          <a:p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Biología IV</a:t>
            </a: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(Julieta Guido Jiménez).</a:t>
            </a:r>
          </a:p>
          <a:p>
            <a:endParaRPr lang="es-MX" dirty="0"/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Historia de México II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(María Concepción Castro Gómez).</a:t>
            </a: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(Mónica Jaramillo Avendaño).</a:t>
            </a: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para la Salud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(Sonia Campos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Gachuz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76057" y="1110340"/>
            <a:ext cx="7206343" cy="4724399"/>
          </a:xfrm>
        </p:spPr>
        <p:txBody>
          <a:bodyPr/>
          <a:lstStyle/>
          <a:p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alumno comprenderá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que la estructura y los procesos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metabólicos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celulares son la base de la unidad y diversidad de los seres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vivos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MX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alumno reconocerá la riqueza de los los productos alimenticios prehispánico, coloniales y la riqueza de nuestra gastronomía.</a:t>
            </a: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/>
              <a:t>El aplicará </a:t>
            </a:r>
            <a:r>
              <a:rPr lang="es-MX" sz="1600" dirty="0"/>
              <a:t>los conocimientos de técnicas en frio y por calor, de conservación de alimentos</a:t>
            </a:r>
            <a:r>
              <a:rPr lang="es-MX" sz="1600" dirty="0" smtClean="0"/>
              <a:t>.</a:t>
            </a:r>
          </a:p>
          <a:p>
            <a:endParaRPr lang="es-MX" sz="1600" dirty="0"/>
          </a:p>
          <a:p>
            <a:r>
              <a:rPr lang="es-MX" sz="1600" dirty="0" smtClean="0"/>
              <a:t>El alumno comprenderá la importancia que tienen los alimentos, y sus contenidos nutricionales para la conservación de la salud y el buen desarrollo de las actividades en la vida diaria.</a:t>
            </a:r>
          </a:p>
          <a:p>
            <a:endParaRPr lang="es-MX" sz="1600" dirty="0"/>
          </a:p>
          <a:p>
            <a:endParaRPr lang="es-MX" sz="1600" dirty="0" smtClean="0"/>
          </a:p>
          <a:p>
            <a:endParaRPr lang="es-MX" sz="1600" dirty="0">
              <a:latin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4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                               Equipo 2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6600" dirty="0" smtClean="0"/>
              <a:t>La alimentación </a:t>
            </a:r>
            <a:r>
              <a:rPr lang="es-MX" sz="6600" dirty="0" smtClean="0"/>
              <a:t>y nutrición en México antes y después de la conquista</a:t>
            </a:r>
            <a:endParaRPr lang="es-MX" sz="6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2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9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6200" y="32652"/>
            <a:ext cx="7467599" cy="468091"/>
          </a:xfrm>
        </p:spPr>
        <p:txBody>
          <a:bodyPr>
            <a:normAutofit fontScale="90000"/>
          </a:bodyPr>
          <a:lstStyle/>
          <a:p>
            <a:r>
              <a:rPr lang="es-MX" sz="2800" dirty="0" smtClean="0"/>
              <a:t>8.2   Evidencias de las asignaturas participantes</a:t>
            </a:r>
            <a:endParaRPr lang="es-MX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17355"/>
          <a:stretch/>
        </p:blipFill>
        <p:spPr>
          <a:xfrm rot="5400000">
            <a:off x="3606932" y="1207541"/>
            <a:ext cx="3312305" cy="231246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" y="41473"/>
            <a:ext cx="1998100" cy="14846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26053"/>
          <a:stretch/>
        </p:blipFill>
        <p:spPr>
          <a:xfrm rot="5400000">
            <a:off x="-133104" y="1663633"/>
            <a:ext cx="3701144" cy="32694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33008" b="2642"/>
          <a:stretch/>
        </p:blipFill>
        <p:spPr>
          <a:xfrm rot="5400000">
            <a:off x="4020653" y="3569207"/>
            <a:ext cx="2623456" cy="36773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82" y="579985"/>
            <a:ext cx="4215435" cy="28412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95282" y="3530067"/>
            <a:ext cx="4221803" cy="31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1199" y="1214438"/>
            <a:ext cx="9144000" cy="2387600"/>
          </a:xfrm>
        </p:spPr>
        <p:txBody>
          <a:bodyPr/>
          <a:lstStyle/>
          <a:p>
            <a:r>
              <a:rPr lang="es-MX" dirty="0" smtClean="0"/>
              <a:t>1. Interdisciplinaria de de detonación del proyecto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9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2" y="1469572"/>
            <a:ext cx="8865507" cy="3092904"/>
          </a:xfrm>
        </p:spPr>
        <p:txBody>
          <a:bodyPr/>
          <a:lstStyle/>
          <a:p>
            <a:r>
              <a:rPr lang="es-MX" dirty="0" smtClean="0"/>
              <a:t>2. interdisciplinarias de la fase de desarrollo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2773681"/>
            <a:ext cx="10515600" cy="1683112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178409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9312" y="715619"/>
            <a:ext cx="7615687" cy="448648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Etapa II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Fase III del proyecto.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 Secuencias didácticas.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5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146791"/>
              </p:ext>
            </p:extLst>
          </p:nvPr>
        </p:nvGraphicFramePr>
        <p:xfrm>
          <a:off x="1331495" y="256674"/>
          <a:ext cx="8807116" cy="5839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799"/>
                <a:gridCol w="3532317"/>
              </a:tblGrid>
              <a:tr h="206534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+mn-lt"/>
                          <a:ea typeface="+mn-ea"/>
                        </a:rPr>
                        <a:t>Escuela</a:t>
                      </a: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 Nacional Preparatoria</a:t>
                      </a: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Secuencia  didáctica</a:t>
                      </a: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Biología IV 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Nutrición y Evolución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1043029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Julieta Guido Jiménez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0" y="357162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0621"/>
            <a:ext cx="10515600" cy="954715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 smtClean="0"/>
              <a:t>Actividad de enseñanza</a:t>
            </a:r>
            <a:endParaRPr lang="es-MX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457864"/>
            <a:ext cx="2888410" cy="4719099"/>
          </a:xfrm>
        </p:spPr>
        <p:txBody>
          <a:bodyPr>
            <a:normAutofit/>
          </a:bodyPr>
          <a:lstStyle/>
          <a:p>
            <a:r>
              <a:rPr lang="es-MX" dirty="0" smtClean="0"/>
              <a:t>Nombre de la 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     Unidad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Tema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Objetivo de la unidad       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06173" y="1457864"/>
            <a:ext cx="7909363" cy="5132717"/>
          </a:xfrm>
        </p:spPr>
        <p:txBody>
          <a:bodyPr>
            <a:normAutofit/>
          </a:bodyPr>
          <a:lstStyle/>
          <a:p>
            <a:r>
              <a:rPr lang="es-MX" sz="2400" dirty="0" smtClean="0"/>
              <a:t> </a:t>
            </a:r>
            <a:r>
              <a:rPr lang="es-ES" sz="2000" b="1" dirty="0" smtClean="0"/>
              <a:t>La Célula: Unidad estructural y funcional de los seres vivos</a:t>
            </a:r>
            <a:endParaRPr lang="es-MX" sz="2000" dirty="0" smtClean="0"/>
          </a:p>
          <a:p>
            <a:pPr marL="0" indent="0">
              <a:buNone/>
            </a:pPr>
            <a:r>
              <a:rPr lang="es-ES" sz="2000" b="1" dirty="0" smtClean="0"/>
              <a:t>         La Evolución de los Seres Vivos</a:t>
            </a:r>
          </a:p>
          <a:p>
            <a:pPr marL="0" indent="0">
              <a:buNone/>
            </a:pPr>
            <a:endParaRPr lang="es-ES" sz="2000" b="1" dirty="0"/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Metabolismo celular, tipos de nutrición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La Evolución en los sistemas biológicos, procesos adaptativos alimentarios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" sz="20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El alumno: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 c</a:t>
            </a: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omprenderá, que la estructura y los procesos metabólicos celulares son la base de la unidad y diversidad de los seres vivos.</a:t>
            </a:r>
            <a:endParaRPr lang="es-MX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MX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5110" marR="31750" algn="just">
              <a:lnSpc>
                <a:spcPct val="112000"/>
              </a:lnSpc>
              <a:spcAft>
                <a:spcPts val="45"/>
              </a:spcAft>
            </a:pPr>
            <a:endParaRPr lang="es-MX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86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5897" y="293298"/>
            <a:ext cx="2482970" cy="5883665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Objetivo de la</a:t>
            </a:r>
          </a:p>
          <a:p>
            <a:pPr marL="0" indent="0">
              <a:buNone/>
            </a:pPr>
            <a:r>
              <a:rPr lang="es-MX" dirty="0" smtClean="0"/>
              <a:t>      actividad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/>
              <a:t>Contenidos</a:t>
            </a:r>
          </a:p>
          <a:p>
            <a:pPr marL="0" indent="0">
              <a:buNone/>
            </a:pPr>
            <a:r>
              <a:rPr lang="es-MX" dirty="0"/>
              <a:t>   conceptuales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2159" y="293298"/>
            <a:ext cx="8651084" cy="5883666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El alumno</a:t>
            </a: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Comprenderá que la nutrición de los seres vivos es uno de los procesos esenciales para la vida.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Analizará la importancia de la nutrición autótrofa y heterótrofa.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Identificara a la nutrición heterótrofa como la base de la alimentación del hombre.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Conocerá los procesos metabólicos que participan en el proceso de nutrición heterótrofa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marR="31750" lvl="0" indent="-342900" algn="just">
              <a:lnSpc>
                <a:spcPct val="112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Se revisarán los principales mecanismos metabólicos a través de los cuales los organismos captan, transforman y utilizan la materia y energía como una característica de unidad.  No se revisarán los procesos en detalle, sino se dará más énfasis a destacar su importancia como procesos de la vida y su interrelación.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MX" sz="2000" dirty="0"/>
          </a:p>
          <a:p>
            <a:pPr marL="342900" marR="31750" lvl="0" indent="-342900" algn="just">
              <a:lnSpc>
                <a:spcPct val="112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29957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349" y="256674"/>
            <a:ext cx="2675016" cy="5920290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>
                <a:latin typeface="Arial" panose="020B0604020202020204" pitchFamily="34" charset="0"/>
              </a:rPr>
              <a:t>Contenidos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latin typeface="Arial" panose="020B0604020202020204" pitchFamily="34" charset="0"/>
              </a:rPr>
              <a:t>Procedimentales</a:t>
            </a:r>
          </a:p>
          <a:p>
            <a:pPr marL="0" indent="0">
              <a:buNone/>
            </a:pPr>
            <a:endParaRPr lang="es-MX" dirty="0" smtClean="0">
              <a:latin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807365" y="256674"/>
            <a:ext cx="9272337" cy="6336631"/>
          </a:xfrm>
        </p:spPr>
        <p:txBody>
          <a:bodyPr>
            <a:normAutofit fontScale="70000" lnSpcReduction="20000"/>
          </a:bodyPr>
          <a:lstStyle/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1.10 Análisis de problemas ambientales a través de la lectura de artículos y noticias, en grupos colaborativos, para su posterior discusión y propuesta de posibles soluciones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1.11 Identificación de la problemática de las grandes ciudades, como por ejemplo el efecto invernadero y sus consecuencias, así como las acciones individuales y colectivas que lo mitigan 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1.12 Estudio de casos acerca de la problemática mencionada para deducir y comprender la importancia de la estructura y función de los ecosistemas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1.13 Registro y análisis de datos en tablas y gráficas para realizar un diagnóstico, por ejemplo, de la producción de gases de efecto invernadero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1.14 Investigación acerca del impacto ambiental del cambio climático en México, para proponer alternativas factibles de mitigación y adaptación 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1.15 Diseño y explicación de una estrategia para aplicar los conceptos revisados, enfocados a la conservación del </a:t>
            </a:r>
            <a:r>
              <a:rPr lang="es-ES" dirty="0" smtClean="0">
                <a:latin typeface="Arial" panose="020B0604020202020204" pitchFamily="34" charset="0"/>
                <a:ea typeface="Arial" panose="020B0604020202020204" pitchFamily="34" charset="0"/>
              </a:rPr>
              <a:t>ambiente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1.16 Desempeño de actividades de laboratorio que atiendan problemas ambientales y que propicien la elaboración de hipótesis, el desarrollo experimental y el análisis de resultados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365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35696" y="308114"/>
            <a:ext cx="7785651" cy="1870006"/>
          </a:xfrm>
        </p:spPr>
        <p:txBody>
          <a:bodyPr/>
          <a:lstStyle/>
          <a:p>
            <a:r>
              <a:rPr lang="es-MX" dirty="0" smtClean="0"/>
              <a:t>CONEXIONES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2844" y="275721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s-MX" sz="6000" dirty="0" smtClean="0"/>
              <a:t>ETAPA II</a:t>
            </a:r>
          </a:p>
          <a:p>
            <a:r>
              <a:rPr lang="es-MX" sz="6000" dirty="0" smtClean="0"/>
              <a:t>FASE III</a:t>
            </a:r>
            <a:endParaRPr lang="es-MX" sz="6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5" y="226535"/>
            <a:ext cx="3041468" cy="25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8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49444" y="256674"/>
            <a:ext cx="2257926" cy="5920289"/>
          </a:xfrm>
        </p:spPr>
        <p:txBody>
          <a:bodyPr>
            <a:normAutofit/>
          </a:bodyPr>
          <a:lstStyle/>
          <a:p>
            <a:r>
              <a:rPr lang="es-MX" dirty="0" smtClean="0"/>
              <a:t>Contenidos</a:t>
            </a:r>
          </a:p>
          <a:p>
            <a:pPr marL="0" indent="0">
              <a:buNone/>
            </a:pPr>
            <a:r>
              <a:rPr lang="es-MX" dirty="0"/>
              <a:t>a</a:t>
            </a:r>
            <a:r>
              <a:rPr lang="es-MX" dirty="0" smtClean="0"/>
              <a:t>ctitudinales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      </a:t>
            </a:r>
            <a:r>
              <a:rPr lang="es-MX" sz="2400" dirty="0" smtClean="0"/>
              <a:t>Eje (a)</a:t>
            </a:r>
          </a:p>
          <a:p>
            <a:pPr marL="0" indent="0">
              <a:buNone/>
            </a:pPr>
            <a:r>
              <a:rPr lang="es-MX" sz="2400" dirty="0"/>
              <a:t>t</a:t>
            </a:r>
            <a:r>
              <a:rPr lang="es-MX" sz="2400" dirty="0" smtClean="0"/>
              <a:t>ransversal (es)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 incluidos</a:t>
            </a:r>
            <a:endParaRPr lang="es-MX" sz="2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160296" y="256674"/>
            <a:ext cx="8550442" cy="6192252"/>
          </a:xfrm>
        </p:spPr>
        <p:txBody>
          <a:bodyPr>
            <a:normAutofit/>
          </a:bodyPr>
          <a:lstStyle/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1.17 Valoración del respeto y la responsabilidad hacia todos los seres vivos y el ambiente  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1.18 Reconocimiento de la importancia de la toma de decisiones ambientales a partir del análisis de conceptos básicos de ecología  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1.19 Desarrollo de una conciencia sobre la importancia de la biología y su relación con otras ciencias </a:t>
            </a:r>
            <a:endParaRPr lang="es-ES" sz="22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Lectura escritura de textos para aprender y pensar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Habilidades para la investigación y solución de problemas característicos del entorno actual</a:t>
            </a:r>
            <a:r>
              <a:rPr lang="es-ES" sz="22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marR="635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Arial" panose="020B0604020202020204" pitchFamily="34" charset="0"/>
              </a:rPr>
              <a:t>Aprendizajes y construcción de conocimiento con tecnologías de la Información y la comunicación.</a:t>
            </a:r>
            <a:endParaRPr lang="es-MX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112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4379" y="1"/>
            <a:ext cx="3449053" cy="6176962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  <a:p>
            <a:r>
              <a:rPr lang="es-MX" dirty="0" smtClean="0"/>
              <a:t>Interdisciplinariedad</a:t>
            </a:r>
          </a:p>
          <a:p>
            <a:endParaRPr lang="es-MX" dirty="0"/>
          </a:p>
          <a:p>
            <a:r>
              <a:rPr lang="es-MX" dirty="0" smtClean="0"/>
              <a:t>Tiempo aproximado</a:t>
            </a:r>
          </a:p>
          <a:p>
            <a:endParaRPr lang="es-MX" dirty="0"/>
          </a:p>
          <a:p>
            <a:r>
              <a:rPr lang="es-MX" dirty="0"/>
              <a:t>Recursos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01978" y="1"/>
            <a:ext cx="8069179" cy="6577262"/>
          </a:xfrm>
        </p:spPr>
        <p:txBody>
          <a:bodyPr>
            <a:normAutofit/>
          </a:bodyPr>
          <a:lstStyle/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Formación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de valores en congruencia con la coyuntura de los desafíos y transformaciones.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1,3 Y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  <a:p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Química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, Educación para la Salud, Historia, Actividades estéticas y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Biología</a:t>
            </a:r>
          </a:p>
          <a:p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6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sesiones de 50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minutos</a:t>
            </a:r>
          </a:p>
          <a:p>
            <a:endParaRPr lang="es-ES" sz="2000" dirty="0">
              <a:latin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Rúbricas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Artículos Científicos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Exámenes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Reportes de prácticas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Autoevaluación </a:t>
            </a:r>
            <a:endParaRPr lang="es-MX" sz="2000" dirty="0"/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6656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056" y="16042"/>
            <a:ext cx="2614863" cy="6160921"/>
          </a:xfrm>
        </p:spPr>
        <p:txBody>
          <a:bodyPr/>
          <a:lstStyle/>
          <a:p>
            <a:r>
              <a:rPr lang="es-MX" dirty="0" smtClean="0"/>
              <a:t>Aprendizajes</a:t>
            </a:r>
          </a:p>
          <a:p>
            <a:pPr marL="0" indent="0">
              <a:buNone/>
            </a:pPr>
            <a:r>
              <a:rPr lang="es-MX" dirty="0"/>
              <a:t>p</a:t>
            </a:r>
            <a:r>
              <a:rPr lang="es-MX" dirty="0" smtClean="0"/>
              <a:t>or alcanzar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Problema/</a:t>
            </a:r>
          </a:p>
          <a:p>
            <a:pPr marL="0" indent="0">
              <a:buNone/>
            </a:pPr>
            <a:r>
              <a:rPr lang="es-MX" dirty="0" smtClean="0"/>
              <a:t>Situación</a:t>
            </a:r>
          </a:p>
          <a:p>
            <a:pPr marL="0" indent="0">
              <a:buNone/>
            </a:pPr>
            <a:r>
              <a:rPr lang="es-MX" dirty="0" smtClean="0"/>
              <a:t>Detonadora(s)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00927" y="16042"/>
            <a:ext cx="8261684" cy="6160921"/>
          </a:xfrm>
        </p:spPr>
        <p:txBody>
          <a:bodyPr>
            <a:normAutofit/>
          </a:bodyPr>
          <a:lstStyle/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Que el alumno: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Comente la importancia de la alimentación en México desde la época prehispánica hanta la actualidad.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Haga una muestra gastronómica explicando la importancia de la importancia de los alimentos a nivel regional.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Explique la importancia de los nutrientes (moléculas orgánicas e inorgánicas) contenidos en los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alimentos</a:t>
            </a: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El cambio climático ha afectado a los seres vivos y a los ecosistemas donde habitan, alterando gravemente los ciclos biológicos.</a:t>
            </a:r>
            <a:endParaRPr lang="es-MX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¿Cuáles son las consecuencias del cambio climático?</a:t>
            </a:r>
            <a:endParaRPr lang="es-MX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¿Qué ecosistemas han sido mas afectados por el fenómeno?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31591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24291" y="155275"/>
            <a:ext cx="2380886" cy="6021688"/>
          </a:xfrm>
        </p:spPr>
        <p:txBody>
          <a:bodyPr>
            <a:normAutofit lnSpcReduction="10000"/>
          </a:bodyPr>
          <a:lstStyle/>
          <a:p>
            <a:pPr marL="292100" marR="63500" algn="ctr">
              <a:lnSpc>
                <a:spcPct val="115000"/>
              </a:lnSpc>
              <a:spcAft>
                <a:spcPts val="0"/>
              </a:spcAft>
            </a:pPr>
            <a:r>
              <a:rPr lang="es-ES" sz="2000" b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Estrategías</a:t>
            </a: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/</a:t>
            </a:r>
          </a:p>
          <a:p>
            <a:pPr marL="63500" marR="635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Actividades </a:t>
            </a: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(incluir inicio, desarrollo y cierre)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Explicar y describir claramente las actividades que realiza el profesor y las que realiza el alumno</a:t>
            </a:r>
            <a:endParaRPr lang="es-MX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036497" y="258792"/>
            <a:ext cx="8988725" cy="620617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Inicio: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Los alumnos orientados por la profesora plantearan los problemas que ocasiona el cambio climático en el hábitat, afectando a los seres vivos; realizando cuestionamientos como: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¿Cuáles son las principales afectaciones en el ambiente?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¿Cómo afecta el cambio climático a las especies de flora fauna?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¿Qué acciones se deben implementar para frenar el fenómeno?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¿Cuáles estrategias se propondrían para fomentar el respeto ante las diferentes formas de vida</a:t>
            </a:r>
            <a:r>
              <a:rPr lang="es-ES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Desarrollo: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Los alumnos buscaran en diversas fuentes de información el material necesario para analizar en el aula con la profesora la afectación que se han presentado a nivel país.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Posteriormente se reconocerá la toma de decisiones para frenar el impacto ambiental.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En el laboratorio la profesora dirigirá a los alumnos en la propuesta de actividades a desarrollar para abordar el problema y encontrar acciones para frenar el cambio climático</a:t>
            </a:r>
            <a:r>
              <a:rPr lang="es-ES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Cierre: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La profesora dirigirá la sesión de reflexión ante el problema para que el alumno comprenda que los seres vivos se han visto seriamente afectados por el cambio climático; y de esa manera se podrán proponer algunas soluciones para tratar el problema.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500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2560" y="160421"/>
            <a:ext cx="2434388" cy="6016542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Arial" panose="020B0604020202020204" pitchFamily="34" charset="0"/>
                <a:ea typeface="Arial" panose="020B0604020202020204" pitchFamily="34" charset="0"/>
              </a:rPr>
              <a:t>Evidencias de aprendizaje/ </a:t>
            </a:r>
            <a:r>
              <a:rPr lang="es-ES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productos</a:t>
            </a:r>
          </a:p>
          <a:p>
            <a:endParaRPr lang="es-ES" sz="24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</a:rPr>
              <a:t>Evaluación</a:t>
            </a:r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Referencias</a:t>
            </a:r>
            <a:endParaRPr lang="es-MX" sz="2400" b="1" dirty="0">
              <a:latin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304673" y="0"/>
            <a:ext cx="8630653" cy="6545179"/>
          </a:xfrm>
        </p:spPr>
        <p:txBody>
          <a:bodyPr>
            <a:normAutofit/>
          </a:bodyPr>
          <a:lstStyle/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Reconocimiento del problema: Cambio Climático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Elaboración de propuestas para frenar o aminorar el cambio climático.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Recreación del problema en laboratorio para observar la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afectación</a:t>
            </a: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ES" sz="20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Rubrica</a:t>
            </a: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Examen, 50%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Prácticas de laboratorio. 30%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Comprensión e interpretación de los artículos científicos, 10%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Autoevaluación, 10% </a:t>
            </a:r>
            <a:endParaRPr lang="es-ES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Cano-Santana, Z. y Valverde, V. T.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El Pulso Del Planeta Biodiversidad, ecosistemas y ciclos biogeoquímico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s. Colección: Nuestra huella en el planeta (Tomo 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705613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9455" y="208547"/>
            <a:ext cx="1772651" cy="5968416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68754" y="208547"/>
            <a:ext cx="9670204" cy="5968416"/>
          </a:xfrm>
        </p:spPr>
        <p:txBody>
          <a:bodyPr>
            <a:norm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Castro, T., Muñoz, L. y Peralta, O.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Cambio Global Causas y consecuencias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. Colección: Nuestra huella en el planeta (Tomo III). México: UNAM/Siglo XXI. </a:t>
            </a:r>
            <a:endParaRPr lang="es-ES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4958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Cano-Santana, Z. y Valverde, V. T.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El Pulso Del Planeta Biodiversidad, ecosistemas y ciclos biogeoquímico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s. Colección: Nuestra huella en el planeta (Tomo 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49580" algn="just">
              <a:lnSpc>
                <a:spcPct val="115000"/>
              </a:lnSpc>
              <a:spcAft>
                <a:spcPts val="17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Castro, T., Muñoz, L. y Peralta, O.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Cambio Global Causas y consecuencias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. Colección: Nuestra huella en el planeta (Tomo III).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5085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Conde, C. (2007). “México y el cambio climático global”. Dirección General de Divulgación de la Ciencia. UNAM. Recuperado el 21 de febrero de 2017, de 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http://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www.atmosfera.unam.mx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/editorial/libros/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mexico_cambio_climatico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Mexico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 _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y_el_cambio_climatico_global.pdf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0860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87648"/>
              </p:ext>
            </p:extLst>
          </p:nvPr>
        </p:nvGraphicFramePr>
        <p:xfrm>
          <a:off x="2851944" y="1915064"/>
          <a:ext cx="7120192" cy="385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4459"/>
                <a:gridCol w="2855733"/>
              </a:tblGrid>
              <a:tr h="714095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Historia de México II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14095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03684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Alimentos y nutrición en México antes y después de la conquista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03684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818202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María Concepción Castro Gómez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51944" y="791421"/>
            <a:ext cx="6700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Escuela Nacional Preparatoria</a:t>
            </a:r>
            <a:endParaRPr lang="es-MX" altLang="es-MX" sz="2000" dirty="0"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Secuencia didáctica</a:t>
            </a:r>
            <a:endParaRPr lang="es-ES" altLang="es-MX" sz="2000" dirty="0"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2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0278" y="365126"/>
            <a:ext cx="10413521" cy="1101366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smtClean="0"/>
              <a:t>Actividad de enseñanza</a:t>
            </a:r>
            <a:endParaRPr lang="es-MX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Nombre de la Unidad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Tema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s-MX" dirty="0"/>
              <a:t>Unidad 1</a:t>
            </a:r>
          </a:p>
          <a:p>
            <a:r>
              <a:rPr lang="es-MX" dirty="0"/>
              <a:t>La Nueva España de los siglos XVI al </a:t>
            </a:r>
            <a:r>
              <a:rPr lang="es-MX" dirty="0" smtClean="0"/>
              <a:t>XVIII</a:t>
            </a:r>
          </a:p>
          <a:p>
            <a:endParaRPr lang="es-MX" dirty="0"/>
          </a:p>
          <a:p>
            <a:r>
              <a:rPr lang="es-MX" dirty="0"/>
              <a:t>1.1 Antecedentes del México prehispánico del siglo XVI y la Conquista.</a:t>
            </a:r>
          </a:p>
          <a:p>
            <a:r>
              <a:rPr lang="es-MX" dirty="0"/>
              <a:t>1.3 La economía novohispana.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75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7824168"/>
              </p:ext>
            </p:extLst>
          </p:nvPr>
        </p:nvGraphicFramePr>
        <p:xfrm>
          <a:off x="3140015" y="577964"/>
          <a:ext cx="8764438" cy="6898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4438"/>
              </a:tblGrid>
              <a:tr h="6003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 alumno:</a:t>
                      </a:r>
                      <a:endParaRPr lang="es-MX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Comprenderá que nuestra actual alimentación forma parte de un proceso histórico en el que se se encuentran alimentos procedentes de la época prehispánica y colonial.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Reflexionará sobre el descubrimiento de la agricultura y sus implicaciones para el asentamiento de de los grupos humanos.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Reflexionará sobre el significado de la domesticación de los productos de la agricultura para obtener mejores cosechas y dar paso a una revolución cultural y la creación en Mesoamérica de uno de los grandes focos de alta cultura y civilización en la historia de la humanidad</a:t>
                      </a:r>
                      <a:r>
                        <a:rPr lang="es-ES" sz="1600" dirty="0" smtClean="0">
                          <a:effectLst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ES" sz="1600" dirty="0" smtClean="0">
                        <a:effectLst/>
                      </a:endParaRPr>
                    </a:p>
                    <a:p>
                      <a:r>
                        <a:rPr lang="es-ES" sz="1600" b="1" dirty="0" smtClean="0"/>
                        <a:t>El alumno:</a:t>
                      </a:r>
                      <a:endParaRPr lang="es-MX" sz="1600" dirty="0" smtClean="0"/>
                    </a:p>
                    <a:p>
                      <a:pPr marL="0" indent="0">
                        <a:buNone/>
                      </a:pPr>
                      <a:r>
                        <a:rPr lang="es-ES" sz="1600" dirty="0" smtClean="0"/>
                        <a:t> </a:t>
                      </a:r>
                      <a:endParaRPr lang="es-MX" sz="1600" dirty="0" smtClean="0"/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</a:rPr>
                        <a:t> Reconocerá la riqueza de productos obtenidos de la agricultura, complementados con la caza, pesca y recolección que formaban parte de la alimentación prehispánica.</a:t>
                      </a:r>
                    </a:p>
                    <a:p>
                      <a:pPr lvl="0" algn="just"/>
                      <a:endParaRPr lang="es-MX" sz="1600" dirty="0" smtClean="0">
                        <a:latin typeface="+mn-lt"/>
                      </a:endParaRP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  <a:ea typeface="Arial" panose="020B0604020202020204" pitchFamily="34" charset="0"/>
                        </a:rPr>
                        <a:t>Reconocerá la riqueza de productos que fueron traídos por los españoles a raíz de la conquista, y que a su vez provenían muchos de ellos de otros continentes.</a:t>
                      </a:r>
                    </a:p>
                    <a:p>
                      <a:pPr lvl="0" algn="just"/>
                      <a:endParaRPr lang="es-MX" sz="1600" dirty="0" smtClean="0">
                        <a:latin typeface="+mn-lt"/>
                        <a:ea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  <a:ea typeface="Arial" panose="020B0604020202020204" pitchFamily="34" charset="0"/>
                        </a:rPr>
                        <a:t>Reconocerá que nuestra actual gastronomía, es reconocida mundialmente como una de las más selectas dentro de la gastronomía. </a:t>
                      </a:r>
                      <a:endParaRPr lang="es-MX" sz="1600" dirty="0" smtClean="0">
                        <a:latin typeface="+mn-lt"/>
                      </a:endParaRPr>
                    </a:p>
                    <a:p>
                      <a:endParaRPr lang="es-ES" sz="1600" b="1" dirty="0" smtClean="0">
                        <a:latin typeface="+mn-lt"/>
                      </a:endParaRPr>
                    </a:p>
                    <a:p>
                      <a:endParaRPr lang="es-ES" sz="1600" b="1" dirty="0" smtClean="0">
                        <a:latin typeface="+mn-lt"/>
                      </a:endParaRPr>
                    </a:p>
                    <a:p>
                      <a:endParaRPr lang="es-MX" sz="1600" dirty="0" smtClean="0"/>
                    </a:p>
                    <a:p>
                      <a:pPr marL="0" indent="0">
                        <a:buNone/>
                      </a:pPr>
                      <a:r>
                        <a:rPr lang="es-ES" sz="1600" dirty="0" smtClean="0"/>
                        <a:t> </a:t>
                      </a:r>
                      <a:endParaRPr lang="es-MX" sz="1600" dirty="0" smtClean="0"/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MX" sz="1600" dirty="0">
                        <a:effectLst/>
                      </a:endParaRPr>
                    </a:p>
                    <a:p>
                      <a:pPr marL="245110" marR="31750" algn="just">
                        <a:lnSpc>
                          <a:spcPct val="112000"/>
                        </a:lnSpc>
                        <a:spcAft>
                          <a:spcPts val="45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518507" y="603848"/>
            <a:ext cx="2345463" cy="4209691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Objetivo de la unidad.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Objetivo de</a:t>
            </a:r>
          </a:p>
          <a:p>
            <a:pPr marL="0" indent="0">
              <a:buNone/>
            </a:pPr>
            <a:r>
              <a:rPr lang="es-MX" dirty="0"/>
              <a:t> la actividad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8951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3778386" y="966158"/>
            <a:ext cx="7539471" cy="54151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dirty="0"/>
              <a:t>Se investigarán cuáles son los alimentos de origen prehispánico  obtenidos de la agricultura: cereales, verduras , hortalizas y leguminosas; las frutas, animales comestibles, aves, productos obtenidos de la pesca, la recolección, insectos, yerbas y los utensilios empleados en la cocina.</a:t>
            </a:r>
          </a:p>
          <a:p>
            <a:pPr algn="just"/>
            <a:r>
              <a:rPr lang="es-MX" sz="1600" dirty="0"/>
              <a:t>Se investigarán, siguiendo este mismo esquema, cuales son los alimentos traídos por los europeos durante y después de la conquista.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1.1 Investigación sobre el área geográfica de Mesoamérica antes de la llegada de los españoles.</a:t>
            </a:r>
          </a:p>
          <a:p>
            <a:pPr algn="just"/>
            <a:r>
              <a:rPr lang="es-MX" sz="1600" dirty="0"/>
              <a:t>1.1.2 Importancia de su ubicación geográfica para posibilitar el desarrollo de la agricultura</a:t>
            </a:r>
          </a:p>
          <a:p>
            <a:pPr algn="just"/>
            <a:r>
              <a:rPr lang="es-MX" sz="1600" dirty="0"/>
              <a:t>1.1.3 Investigación sobre la relación  del medio ambiente con el hombre en los que se refiere a su cuidado y explotación.</a:t>
            </a:r>
          </a:p>
          <a:p>
            <a:pPr algn="just"/>
            <a:r>
              <a:rPr lang="es-MX" sz="1600" dirty="0"/>
              <a:t>1.3.1 Investigación sobre el impacto económico con la llegada de nuevos productos alimenticios de origen europeo.</a:t>
            </a:r>
          </a:p>
          <a:p>
            <a:pPr algn="just"/>
            <a:r>
              <a:rPr lang="es-MX" sz="1600" dirty="0"/>
              <a:t>1.3.2 Investigación sobre el impacto económico en Europa con la llegada de nuevos productos de origen mesoamericano.</a:t>
            </a:r>
          </a:p>
          <a:p>
            <a:pPr algn="just"/>
            <a:r>
              <a:rPr lang="es-MX" sz="1600" dirty="0"/>
              <a:t>Registro de productos de origen mesoamericano y europeo.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040009" y="836712"/>
            <a:ext cx="2436436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dirty="0" smtClean="0"/>
              <a:t>Contenidos</a:t>
            </a:r>
          </a:p>
          <a:p>
            <a:r>
              <a:rPr lang="es-MX" dirty="0" smtClean="0"/>
              <a:t>Conceptuales</a:t>
            </a:r>
          </a:p>
          <a:p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endParaRPr lang="es-MX" sz="2000" dirty="0"/>
          </a:p>
          <a:p>
            <a:endParaRPr lang="es-MX" sz="2000" dirty="0"/>
          </a:p>
          <a:p>
            <a:r>
              <a:rPr lang="es-MX" sz="2000" dirty="0"/>
              <a:t>Contenidos</a:t>
            </a:r>
          </a:p>
          <a:p>
            <a:pPr marL="0" indent="0">
              <a:buNone/>
            </a:pPr>
            <a:r>
              <a:rPr lang="es-MX" sz="2000" dirty="0"/>
              <a:t>procedimentales</a:t>
            </a:r>
          </a:p>
        </p:txBody>
      </p:sp>
    </p:spTree>
    <p:extLst>
      <p:ext uri="{BB962C8B-B14F-4D97-AF65-F5344CB8AC3E}">
        <p14:creationId xmlns:p14="http://schemas.microsoft.com/office/powerpoint/2010/main" val="78899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11830" y="227842"/>
            <a:ext cx="9144000" cy="2387600"/>
          </a:xfrm>
        </p:spPr>
        <p:txBody>
          <a:bodyPr/>
          <a:lstStyle/>
          <a:p>
            <a:r>
              <a:rPr lang="es-MX" dirty="0" smtClean="0"/>
              <a:t>Nombre del </a:t>
            </a:r>
            <a:r>
              <a:rPr lang="es-MX" dirty="0" err="1" smtClean="0"/>
              <a:t>P.V.E</a:t>
            </a:r>
            <a:r>
              <a:rPr lang="es-MX" dirty="0" smtClean="0"/>
              <a:t>./ Proyecto</a:t>
            </a:r>
            <a:br>
              <a:rPr lang="es-MX" dirty="0" smtClean="0"/>
            </a:br>
            <a:r>
              <a:rPr lang="es-MX" dirty="0" smtClean="0"/>
              <a:t>CONEXIONES ETAPA I.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025567"/>
            <a:ext cx="9144000" cy="2490649"/>
          </a:xfrm>
        </p:spPr>
        <p:txBody>
          <a:bodyPr>
            <a:noAutofit/>
          </a:bodyPr>
          <a:lstStyle/>
          <a:p>
            <a:r>
              <a:rPr lang="es-MX" sz="5400" dirty="0" smtClean="0"/>
              <a:t>Alimentos y nutrición en México antes y después</a:t>
            </a:r>
          </a:p>
          <a:p>
            <a:r>
              <a:rPr lang="es-MX" sz="5400" dirty="0" smtClean="0"/>
              <a:t>De la conquista.</a:t>
            </a:r>
            <a:endParaRPr lang="es-MX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" y="1028700"/>
            <a:ext cx="1998100" cy="14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8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2863819" y="940278"/>
            <a:ext cx="8247004" cy="565707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dirty="0"/>
              <a:t> Valoración del trabajo humano en cuanto a la observación que tuvieron que realizar para descubrir el proceso de la naturaleza para la reproducción de plantas.</a:t>
            </a:r>
          </a:p>
          <a:p>
            <a:pPr algn="just"/>
            <a:r>
              <a:rPr lang="es-MX" sz="1600" dirty="0"/>
              <a:t>Reconocimiento de tiempo que llevo al ser humano a descubrir la agricultura.</a:t>
            </a:r>
          </a:p>
          <a:p>
            <a:pPr algn="just"/>
            <a:r>
              <a:rPr lang="es-MX" sz="1600" dirty="0"/>
              <a:t>Valoración del estudio de la naturaleza y observación de la misma al igual que experimentación para domesticar las plantas y poder producir alimentos de mayor tamaño.</a:t>
            </a:r>
          </a:p>
          <a:p>
            <a:pPr algn="just"/>
            <a:r>
              <a:rPr lang="es-MX" sz="1600" dirty="0"/>
              <a:t>Reconocimiento  de la importancia que se tuvo para distinguir los productos de acuerdo con la región.</a:t>
            </a:r>
          </a:p>
          <a:p>
            <a:pPr algn="just"/>
            <a:r>
              <a:rPr lang="es-MX" sz="1600" dirty="0"/>
              <a:t>Reconocimiento de la riqueza de productos europeos que dieron origen a una cocina mexicana mestiza que caracteriza nuestra gastronomía. 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Habilidad para investigar acerca de trabajos sobre el tema de la alimentación y la gastronomía mexicana.</a:t>
            </a:r>
          </a:p>
          <a:p>
            <a:pPr algn="just"/>
            <a:r>
              <a:rPr lang="es-MX" sz="1600" dirty="0"/>
              <a:t>Ejercicios de lectura y redacción aplicados a la investigación.</a:t>
            </a:r>
          </a:p>
          <a:p>
            <a:pPr algn="just"/>
            <a:r>
              <a:rPr lang="es-MX" sz="1600" dirty="0"/>
              <a:t>Búsqueda y selección de un menú regional actual.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501259" y="764704"/>
            <a:ext cx="2239161" cy="53617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2400" dirty="0" smtClean="0"/>
              <a:t>Contenidos </a:t>
            </a:r>
          </a:p>
          <a:p>
            <a:pPr marL="0" indent="0">
              <a:buNone/>
            </a:pPr>
            <a:r>
              <a:rPr lang="es-MX" sz="2400" dirty="0" smtClean="0"/>
              <a:t>actitudinales</a:t>
            </a:r>
          </a:p>
          <a:p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lnSpc>
                <a:spcPct val="100000"/>
              </a:lnSpc>
            </a:pPr>
            <a:r>
              <a:rPr lang="es-MX" sz="1800" dirty="0"/>
              <a:t>Eje (s)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800" dirty="0"/>
              <a:t> transversal (es)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800" dirty="0"/>
              <a:t> incluidos 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3684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439816" y="764704"/>
            <a:ext cx="5904656" cy="53617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sz="1600" dirty="0"/>
              <a:t>Química, Educación para la Salud, Biología y Actividades Estéticas.</a:t>
            </a:r>
          </a:p>
          <a:p>
            <a:endParaRPr lang="es-MX" sz="1600" dirty="0"/>
          </a:p>
          <a:p>
            <a:r>
              <a:rPr lang="es-MX" sz="1600" dirty="0"/>
              <a:t>5 sesiones de 50 minutos.</a:t>
            </a:r>
          </a:p>
          <a:p>
            <a:pPr marL="0" indent="0">
              <a:buNone/>
            </a:pPr>
            <a:endParaRPr lang="es-MX" sz="1600" dirty="0"/>
          </a:p>
          <a:p>
            <a:r>
              <a:rPr lang="es-MX" sz="1600" dirty="0"/>
              <a:t>Rúbricas.</a:t>
            </a:r>
          </a:p>
          <a:p>
            <a:r>
              <a:rPr lang="es-MX" sz="1600" dirty="0"/>
              <a:t>Artículos sobre gastronomía antropológica, prehispánica.</a:t>
            </a:r>
          </a:p>
          <a:p>
            <a:r>
              <a:rPr lang="es-MX" sz="1600" dirty="0"/>
              <a:t>Reportes de investigaciones.</a:t>
            </a:r>
          </a:p>
          <a:p>
            <a:r>
              <a:rPr lang="es-MX" sz="1600" dirty="0"/>
              <a:t>Examen.</a:t>
            </a:r>
          </a:p>
          <a:p>
            <a:endParaRPr lang="es-MX" sz="1600" dirty="0"/>
          </a:p>
          <a:p>
            <a:r>
              <a:rPr lang="es-MX" sz="1600" dirty="0"/>
              <a:t>Que el alumno:</a:t>
            </a:r>
          </a:p>
          <a:p>
            <a:pPr algn="just"/>
            <a:r>
              <a:rPr lang="es-MX" sz="1600" dirty="0"/>
              <a:t>Reconozca y valores el trabajo humano, en todo tiempo y lugar, que implica la obtención de los alimentos.</a:t>
            </a:r>
          </a:p>
          <a:p>
            <a:pPr algn="just"/>
            <a:r>
              <a:rPr lang="es-MX" sz="1600" dirty="0"/>
              <a:t>Valore la riqueza de nuestra alimentación mestiza.</a:t>
            </a:r>
          </a:p>
          <a:p>
            <a:pPr algn="just"/>
            <a:r>
              <a:rPr lang="es-MX" sz="1600" dirty="0"/>
              <a:t>Reconozca  los procesos químicos, físicos, biológicos que contiene una alimentación sana y balanceada.</a:t>
            </a:r>
          </a:p>
          <a:p>
            <a:pPr algn="just"/>
            <a:r>
              <a:rPr lang="es-MX" sz="1600" dirty="0"/>
              <a:t>Realice una muestra gastronómica en la que ponga de manifiesto alimentos regionales.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200656" y="764704"/>
            <a:ext cx="2239161" cy="53617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sz="1600" dirty="0" smtClean="0"/>
              <a:t>Interdisciplinariedad</a:t>
            </a:r>
            <a:endParaRPr lang="es-MX" sz="1600" dirty="0"/>
          </a:p>
          <a:p>
            <a:endParaRPr lang="es-MX" sz="1600" dirty="0"/>
          </a:p>
          <a:p>
            <a:r>
              <a:rPr lang="es-MX" sz="1600" dirty="0" smtClean="0"/>
              <a:t>Tiempo </a:t>
            </a:r>
            <a:r>
              <a:rPr lang="es-MX" sz="1600" dirty="0"/>
              <a:t>aproximado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Recursos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Aprendizajes por </a:t>
            </a:r>
          </a:p>
          <a:p>
            <a:pPr marL="0" indent="0">
              <a:buNone/>
            </a:pPr>
            <a:r>
              <a:rPr lang="es-MX" sz="1600" dirty="0"/>
              <a:t>alcanzar</a:t>
            </a:r>
          </a:p>
        </p:txBody>
      </p:sp>
    </p:spTree>
    <p:extLst>
      <p:ext uri="{BB962C8B-B14F-4D97-AF65-F5344CB8AC3E}">
        <p14:creationId xmlns:p14="http://schemas.microsoft.com/office/powerpoint/2010/main" val="3289327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223792" y="692696"/>
            <a:ext cx="6192688" cy="57938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800" dirty="0"/>
              <a:t>Nuestro mundo actual está invadido de alimentos procesados que traen consigo ahorro de tiempo en su preparación; su producción está diseñada para querer comer siempre más debido a la modificación de sus componentes; las personas se sienten muy bien al consumirlos aunque no aporten nutrientes para el organismo.</a:t>
            </a:r>
          </a:p>
          <a:p>
            <a:pPr algn="just"/>
            <a:r>
              <a:rPr lang="es-MX" sz="1800" dirty="0"/>
              <a:t>¿Cuáles son algunas de las consecuencias de este tipo de alimentos?</a:t>
            </a:r>
          </a:p>
          <a:p>
            <a:pPr algn="just"/>
            <a:r>
              <a:rPr lang="es-MX" sz="1800" dirty="0"/>
              <a:t>¿Por qué los niños y jóvenes especialmente son los mejores clientes adictivos a ingerir alimentos procesados?</a:t>
            </a:r>
          </a:p>
          <a:p>
            <a:pPr algn="just"/>
            <a:r>
              <a:rPr lang="es-MX" sz="1800" dirty="0"/>
              <a:t>¿Es posible recuperar la preferencia por la comida tradicional mexicana?</a:t>
            </a:r>
          </a:p>
          <a:p>
            <a:pPr algn="just"/>
            <a:r>
              <a:rPr lang="es-MX" sz="1800" dirty="0"/>
              <a:t>¿Puede una persona informada sobre los productos alimenticios y alimentos que hoy conforman la cocina tradicional mestiza, aunado al conocimiento de los valores nutrimentales (químicos, biológico) cambiar sus hábitos hacia una alimentación saludable.</a:t>
            </a:r>
          </a:p>
          <a:p>
            <a:pPr algn="just"/>
            <a:r>
              <a:rPr lang="es-MX" sz="1800" dirty="0"/>
              <a:t>Nuestra salud depende de lo que comemos.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200656" y="692696"/>
            <a:ext cx="1879121" cy="32735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2000" dirty="0"/>
              <a:t>Problema/</a:t>
            </a:r>
          </a:p>
          <a:p>
            <a:pPr marL="0" indent="0">
              <a:buNone/>
            </a:pPr>
            <a:r>
              <a:rPr lang="es-MX" sz="2000" dirty="0"/>
              <a:t>situación</a:t>
            </a:r>
          </a:p>
          <a:p>
            <a:pPr marL="0" indent="0">
              <a:buNone/>
            </a:pPr>
            <a:r>
              <a:rPr lang="es-MX" sz="2000" dirty="0"/>
              <a:t>Detonadora (s)</a:t>
            </a:r>
          </a:p>
        </p:txBody>
      </p:sp>
    </p:spTree>
    <p:extLst>
      <p:ext uri="{BB962C8B-B14F-4D97-AF65-F5344CB8AC3E}">
        <p14:creationId xmlns:p14="http://schemas.microsoft.com/office/powerpoint/2010/main" val="209054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007768" y="836712"/>
            <a:ext cx="5983576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i="1" u="sng" dirty="0"/>
              <a:t>Inicio</a:t>
            </a:r>
            <a:r>
              <a:rPr lang="es-MX" sz="1600" i="1" dirty="0"/>
              <a:t>: Los alumnos orientados por la profesora realizaran una investigación sobre las regiones geográficas de Mesoamérica y Aridoamérica en la época prehispánica. Investigarán cuáles fueron los productos obtenidos de la agricultura, caza pesca y recolección y cuál fue la zona propicia para estas actividades y, para finalizar, cuáles fueron los implementos que utilizaron para la preparación y transformación de los alimentos.</a:t>
            </a:r>
          </a:p>
          <a:p>
            <a:pPr algn="just"/>
            <a:r>
              <a:rPr lang="es-MX" sz="1600" i="1" dirty="0"/>
              <a:t>Así mismo investigarán sobre la producción alimenticia traída por los europeos siguiendo el mismo esquema que emplearon para el periodo prehispánico.</a:t>
            </a:r>
          </a:p>
          <a:p>
            <a:pPr marL="0" indent="0" algn="just">
              <a:buNone/>
            </a:pPr>
            <a:endParaRPr lang="es-MX" sz="1600" i="1" u="sng" dirty="0"/>
          </a:p>
          <a:p>
            <a:pPr algn="just"/>
            <a:r>
              <a:rPr lang="es-MX" sz="1600" i="1" u="sng" dirty="0"/>
              <a:t>Desarrollo</a:t>
            </a:r>
            <a:r>
              <a:rPr lang="es-MX" sz="1600" dirty="0"/>
              <a:t>: Los alumnos buscarán en diversas fuentes bibliográficas o electrónicas el material necesario para realizar la investigación. </a:t>
            </a:r>
          </a:p>
          <a:p>
            <a:pPr algn="just"/>
            <a:r>
              <a:rPr lang="es-MX" sz="1600" dirty="0"/>
              <a:t>Los alumnos, supervisados por la profesora, harán un listado de estos productos ilustrándolos.</a:t>
            </a:r>
            <a:endParaRPr lang="es-MX" sz="1600" i="1" u="sng" dirty="0"/>
          </a:p>
          <a:p>
            <a:pPr algn="just"/>
            <a:endParaRPr lang="es-MX" sz="1600" i="1" u="sng" dirty="0"/>
          </a:p>
          <a:p>
            <a:pPr algn="just"/>
            <a:r>
              <a:rPr lang="es-MX" sz="1600" i="1" u="sng" dirty="0"/>
              <a:t>Cierre</a:t>
            </a:r>
            <a:r>
              <a:rPr lang="es-MX" sz="1600" dirty="0"/>
              <a:t>: La profesora realizará una sesión de reflexión sobre la alimentación tradicional mestiza y la actual alimentación procesada para que el alumno encuentre, valore y transforme sus hábitos alimenticios.</a:t>
            </a:r>
            <a:endParaRPr lang="es-MX" sz="1600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063552" y="764704"/>
            <a:ext cx="1728192" cy="55446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1800" dirty="0"/>
              <a:t>Estrategias/</a:t>
            </a:r>
          </a:p>
          <a:p>
            <a:r>
              <a:rPr lang="es-MX" sz="1800" dirty="0"/>
              <a:t>actividades </a:t>
            </a:r>
          </a:p>
          <a:p>
            <a:pPr marL="0" indent="0">
              <a:buNone/>
            </a:pPr>
            <a:r>
              <a:rPr lang="es-MX" sz="1800" dirty="0"/>
              <a:t>   (incluir inicio,</a:t>
            </a:r>
          </a:p>
          <a:p>
            <a:pPr marL="0" indent="0">
              <a:buNone/>
            </a:pPr>
            <a:r>
              <a:rPr lang="es-MX" sz="1800" dirty="0"/>
              <a:t>   desarrollo y</a:t>
            </a:r>
          </a:p>
          <a:p>
            <a:pPr marL="0" indent="0">
              <a:buNone/>
            </a:pPr>
            <a:r>
              <a:rPr lang="es-MX" sz="1800" dirty="0"/>
              <a:t>   cierre).</a:t>
            </a:r>
          </a:p>
          <a:p>
            <a:pPr marL="0" indent="0">
              <a:buNone/>
            </a:pPr>
            <a:r>
              <a:rPr lang="es-MX" sz="1800" dirty="0"/>
              <a:t>   Explicar y</a:t>
            </a:r>
          </a:p>
          <a:p>
            <a:pPr marL="0" indent="0">
              <a:buNone/>
            </a:pPr>
            <a:r>
              <a:rPr lang="es-MX" sz="1800" dirty="0"/>
              <a:t>  describir</a:t>
            </a:r>
          </a:p>
          <a:p>
            <a:pPr marL="0" indent="0">
              <a:buNone/>
            </a:pPr>
            <a:r>
              <a:rPr lang="es-MX" sz="1800" dirty="0"/>
              <a:t>  claramente  </a:t>
            </a:r>
          </a:p>
          <a:p>
            <a:pPr marL="0" indent="0">
              <a:buNone/>
            </a:pPr>
            <a:r>
              <a:rPr lang="es-MX" sz="1800" dirty="0"/>
              <a:t>  las actividades</a:t>
            </a:r>
          </a:p>
          <a:p>
            <a:pPr marL="0" indent="0">
              <a:buNone/>
            </a:pPr>
            <a:r>
              <a:rPr lang="es-MX" sz="1800" dirty="0"/>
              <a:t>  que realiza el</a:t>
            </a:r>
          </a:p>
          <a:p>
            <a:pPr marL="0" indent="0">
              <a:buNone/>
            </a:pPr>
            <a:r>
              <a:rPr lang="es-MX" sz="1800" dirty="0"/>
              <a:t>  profesor y las</a:t>
            </a:r>
          </a:p>
          <a:p>
            <a:pPr marL="0" indent="0">
              <a:buNone/>
            </a:pPr>
            <a:r>
              <a:rPr lang="es-MX" sz="1800" dirty="0"/>
              <a:t>  que realiza el</a:t>
            </a:r>
          </a:p>
          <a:p>
            <a:pPr marL="0" indent="0">
              <a:buNone/>
            </a:pPr>
            <a:r>
              <a:rPr lang="es-MX" sz="1800" dirty="0"/>
              <a:t>  alumno. </a:t>
            </a:r>
          </a:p>
        </p:txBody>
      </p:sp>
    </p:spTree>
    <p:extLst>
      <p:ext uri="{BB962C8B-B14F-4D97-AF65-F5344CB8AC3E}">
        <p14:creationId xmlns:p14="http://schemas.microsoft.com/office/powerpoint/2010/main" val="159676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151784" y="620688"/>
            <a:ext cx="6264696" cy="5976664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MX" sz="2000" dirty="0"/>
              <a:t>Investigación y reconocimiento de los alimentos de origen prehispánico, colonial, utensilios de cocina.</a:t>
            </a:r>
          </a:p>
          <a:p>
            <a:pPr algn="just"/>
            <a:r>
              <a:rPr lang="es-MX" sz="2000" dirty="0"/>
              <a:t>Elaboración de ilustraciones de dicha investigación.</a:t>
            </a:r>
          </a:p>
          <a:p>
            <a:pPr algn="just"/>
            <a:r>
              <a:rPr lang="es-MX" sz="2000" dirty="0"/>
              <a:t>Introducción y conclusiones.</a:t>
            </a:r>
          </a:p>
          <a:p>
            <a:pPr algn="just"/>
            <a:r>
              <a:rPr lang="es-MX" sz="2000" dirty="0"/>
              <a:t>Referencias bibliográficas y electrónica</a:t>
            </a:r>
            <a:r>
              <a:rPr lang="es-MX" dirty="0" smtClean="0"/>
              <a:t>s.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r>
              <a:rPr lang="es-MX" sz="2000" dirty="0"/>
              <a:t>Rúbrica:</a:t>
            </a:r>
          </a:p>
          <a:p>
            <a:pPr marL="0" indent="0" algn="just">
              <a:buNone/>
            </a:pPr>
            <a:r>
              <a:rPr lang="es-MX" sz="2000" dirty="0" err="1"/>
              <a:t>Exámen</a:t>
            </a:r>
            <a:r>
              <a:rPr lang="es-MX" sz="2000" dirty="0"/>
              <a:t>: 50%</a:t>
            </a:r>
          </a:p>
          <a:p>
            <a:pPr marL="0" indent="0" algn="just">
              <a:buNone/>
            </a:pPr>
            <a:r>
              <a:rPr lang="es-MX" sz="2000" dirty="0"/>
              <a:t>Tareas: 10%</a:t>
            </a:r>
          </a:p>
          <a:p>
            <a:pPr marL="0" indent="0" algn="just">
              <a:buNone/>
            </a:pPr>
            <a:r>
              <a:rPr lang="es-MX" sz="2000" dirty="0"/>
              <a:t>Cuaderno: 10%</a:t>
            </a:r>
          </a:p>
          <a:p>
            <a:pPr marL="0" indent="0" algn="just">
              <a:buNone/>
            </a:pPr>
            <a:r>
              <a:rPr lang="es-MX" sz="2000" dirty="0"/>
              <a:t>Museo: 20%</a:t>
            </a:r>
          </a:p>
          <a:p>
            <a:pPr marL="0" indent="0" algn="just">
              <a:buNone/>
            </a:pPr>
            <a:r>
              <a:rPr lang="es-MX" sz="2000" dirty="0"/>
              <a:t>Autoevaluación: 10%</a:t>
            </a:r>
          </a:p>
          <a:p>
            <a:pPr algn="just"/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775520" y="620688"/>
            <a:ext cx="2232248" cy="5512688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Evidencias de</a:t>
            </a:r>
          </a:p>
          <a:p>
            <a:pPr algn="just"/>
            <a:r>
              <a:rPr lang="es-MX" dirty="0"/>
              <a:t>a</a:t>
            </a:r>
            <a:r>
              <a:rPr lang="es-MX" dirty="0" smtClean="0"/>
              <a:t>prendizaje/</a:t>
            </a:r>
          </a:p>
          <a:p>
            <a:pPr algn="just"/>
            <a:r>
              <a:rPr lang="es-MX" dirty="0" smtClean="0"/>
              <a:t>Productos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endParaRPr lang="es-MX" dirty="0" smtClean="0"/>
          </a:p>
          <a:p>
            <a:pPr algn="just"/>
            <a:r>
              <a:rPr lang="es-MX" dirty="0" smtClean="0"/>
              <a:t>Evaluación</a:t>
            </a:r>
          </a:p>
          <a:p>
            <a:pPr algn="just"/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4174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295800" y="404664"/>
            <a:ext cx="6120680" cy="57218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es-MX" sz="2000" dirty="0" smtClean="0"/>
              <a:t>Sánchez Córdova, Humberto, Lilia E. Romo, </a:t>
            </a:r>
            <a:r>
              <a:rPr lang="es-MX" sz="2000" i="1" dirty="0" smtClean="0"/>
              <a:t>et al</a:t>
            </a:r>
            <a:r>
              <a:rPr lang="es-MX" sz="2000" dirty="0" smtClean="0"/>
              <a:t>, </a:t>
            </a:r>
            <a:r>
              <a:rPr lang="es-MX" sz="2000" i="1" dirty="0" smtClean="0"/>
              <a:t>Historia de México</a:t>
            </a:r>
            <a:r>
              <a:rPr lang="es-MX" sz="2000" dirty="0" smtClean="0"/>
              <a:t>, 4ª. Edición, México, Ed. Pearson, 2014.</a:t>
            </a:r>
          </a:p>
          <a:p>
            <a:pPr algn="just"/>
            <a:r>
              <a:rPr lang="es-MX" sz="2000" dirty="0" err="1" smtClean="0"/>
              <a:t>Escofet</a:t>
            </a:r>
            <a:r>
              <a:rPr lang="es-MX" sz="2000" dirty="0" smtClean="0"/>
              <a:t> Torres, Regina, </a:t>
            </a:r>
            <a:r>
              <a:rPr lang="es-MX" sz="2000" i="1" dirty="0" smtClean="0"/>
              <a:t>Importancia de la Gastronomía Prehispánica en el México Actual</a:t>
            </a:r>
            <a:r>
              <a:rPr lang="es-MX" sz="2000" dirty="0" smtClean="0"/>
              <a:t>, CULINARIA Revista virtual especializada en Gastronomía, No. 2 PP. 24- 55 Julio/Diciembre 2011, Universidad Autónoma del Estado de México, </a:t>
            </a:r>
            <a:r>
              <a:rPr lang="es-MX" sz="2000" dirty="0" err="1" smtClean="0"/>
              <a:t>www.uaemex.mx</a:t>
            </a:r>
            <a:r>
              <a:rPr lang="es-MX" sz="2000" dirty="0" smtClean="0"/>
              <a:t>/Culinaria Publicación Semestral No. 6 Julio/Diciembre 2013</a:t>
            </a:r>
          </a:p>
          <a:p>
            <a:pPr algn="just"/>
            <a:r>
              <a:rPr lang="es-MX" sz="2000" dirty="0" smtClean="0"/>
              <a:t>Farga Armando, </a:t>
            </a:r>
            <a:r>
              <a:rPr lang="es-MX" sz="2000" i="1" dirty="0" smtClean="0"/>
              <a:t>Historia de la Comida de México</a:t>
            </a:r>
            <a:r>
              <a:rPr lang="es-MX" sz="2000" dirty="0"/>
              <a:t>,</a:t>
            </a:r>
            <a:r>
              <a:rPr lang="es-MX" sz="2000" dirty="0" smtClean="0"/>
              <a:t> México, Litográfica México, 1980.</a:t>
            </a:r>
          </a:p>
          <a:p>
            <a:pPr algn="just"/>
            <a:r>
              <a:rPr lang="es-MX" sz="2000" i="1" dirty="0" err="1" smtClean="0"/>
              <a:t>Barrueto</a:t>
            </a:r>
            <a:r>
              <a:rPr lang="es-MX" sz="2000" i="1" dirty="0" smtClean="0"/>
              <a:t> Mejía, Ramón, De la Torre Suárez, </a:t>
            </a:r>
            <a:r>
              <a:rPr lang="es-MX" sz="2000" dirty="0" smtClean="0"/>
              <a:t>et al</a:t>
            </a:r>
            <a:r>
              <a:rPr lang="es-MX" sz="2000" i="1" dirty="0" smtClean="0"/>
              <a:t>, Gastronomía de México en la época colonial: platillos principales y su evolución actual</a:t>
            </a:r>
            <a:r>
              <a:rPr lang="es-MX" sz="2000" dirty="0" smtClean="0"/>
              <a:t>, https://</a:t>
            </a:r>
            <a:r>
              <a:rPr lang="es-MX" sz="2000" dirty="0" err="1" smtClean="0"/>
              <a:t>tesis.ipn.mx</a:t>
            </a:r>
            <a:endParaRPr lang="es-MX" sz="2000" dirty="0" smtClean="0"/>
          </a:p>
          <a:p>
            <a:r>
              <a:rPr lang="es-MX" sz="2000" dirty="0" smtClean="0"/>
              <a:t>Cocina colonial, </a:t>
            </a:r>
            <a:r>
              <a:rPr lang="es-MX" sz="2000" dirty="0" err="1" smtClean="0"/>
              <a:t>www.elportaldemexico.com</a:t>
            </a:r>
            <a:r>
              <a:rPr lang="es-MX" sz="2000" dirty="0" smtClean="0"/>
              <a:t>/cultura/culinaria/colonial. </a:t>
            </a:r>
            <a:r>
              <a:rPr lang="es-MX" sz="2000" dirty="0"/>
              <a:t/>
            </a:r>
            <a:br>
              <a:rPr lang="es-MX" sz="2000" dirty="0"/>
            </a:br>
            <a:r>
              <a:rPr lang="es-MX" sz="2000" dirty="0"/>
              <a:t/>
            </a:r>
            <a:br>
              <a:rPr lang="es-MX" sz="2000" dirty="0"/>
            </a:br>
            <a:r>
              <a:rPr lang="es-MX" sz="2000" dirty="0"/>
              <a:t/>
            </a:r>
            <a:br>
              <a:rPr lang="es-MX" sz="2000" dirty="0"/>
            </a:br>
            <a:endParaRPr lang="es-MX" sz="2000" i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775521" y="404664"/>
            <a:ext cx="2448272" cy="57218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dirty="0" smtClean="0"/>
              <a:t>Referencias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9220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Escuela Nacional Preparatoria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Curso de actualización para los nuevos programas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Enero 2019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endParaRPr lang="es-MX" sz="2000" dirty="0">
              <a:latin typeface="+mn-lt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9000"/>
              </p:ext>
            </p:extLst>
          </p:nvPr>
        </p:nvGraphicFramePr>
        <p:xfrm>
          <a:off x="1722445" y="1690688"/>
          <a:ext cx="8479573" cy="466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2382"/>
                <a:gridCol w="3187191"/>
              </a:tblGrid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Química III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ALIMENTOS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1059543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Mónica Jaramillo Avendaño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0" y="161219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5262" y="418013"/>
            <a:ext cx="9845842" cy="8983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s-MX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728564"/>
              </p:ext>
            </p:extLst>
          </p:nvPr>
        </p:nvGraphicFramePr>
        <p:xfrm>
          <a:off x="718566" y="60645"/>
          <a:ext cx="10856492" cy="68494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778"/>
                <a:gridCol w="7997714"/>
              </a:tblGrid>
              <a:tr h="399652">
                <a:tc gridSpan="2">
                  <a:txBody>
                    <a:bodyPr/>
                    <a:lstStyle/>
                    <a:p>
                      <a:pPr marL="292100" marR="63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Actividad de enseñanza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37302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Nombre</a:t>
                      </a:r>
                      <a:r>
                        <a:rPr lang="es-MX" sz="2000" dirty="0">
                          <a:effectLst/>
                        </a:rPr>
                        <a:t> de la Unidad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Unidad 5. Alimentos, combustible para la vida.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432328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Tema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Conservación de alimentos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734503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Objetivo de la unidad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El alumno: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●"/>
                      </a:pPr>
                      <a:r>
                        <a:rPr lang="es-MX" sz="1600" u="none" strike="noStrike" dirty="0">
                          <a:effectLst/>
                        </a:rPr>
                        <a:t>Aplicará los conocimientos de técnicas en frio y por calor, de conservación de alimentos.</a:t>
                      </a:r>
                      <a:endParaRPr lang="es-MX" sz="160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925176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Objetivo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El alumno: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●"/>
                      </a:pPr>
                      <a:r>
                        <a:rPr lang="es-MX" sz="1600" u="none" strike="noStrike" dirty="0">
                          <a:effectLst/>
                        </a:rPr>
                        <a:t>Relacionar los métodos de conservación de alimentos con los productos que se tienen en el mercado</a:t>
                      </a:r>
                      <a:endParaRPr lang="es-MX" sz="160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1689665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conceptuales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Requerimientos nutricionales.</a:t>
                      </a:r>
                    </a:p>
                    <a:p>
                      <a:pPr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5.3 Conservación de alimentos.</a:t>
                      </a:r>
                      <a:endParaRPr lang="es-MX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5.3.1 Congelación, calor, desecación, salado, ahumado, edulcorado y al alto vacío.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5.3.2 Aditivos y conservadores.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5.3.3 Cuidemos los alimentos.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781202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procedimentales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Búsqueda, lectura y análisis de textos de divulgación científica en español y otra lengua, que aborden temas sobre conservación de alimentos, sus beneficios, consecuencias y propuestas.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1204275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actitudinales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Argumentación sobre cómo el estilo de vida puede contribuir a mejorar la calidad de lo que comemos.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Tolerancia y compromiso en su participación de manera colaborativa durante la realización de actividades experimentales y en el aula.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764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43428"/>
              </p:ext>
            </p:extLst>
          </p:nvPr>
        </p:nvGraphicFramePr>
        <p:xfrm>
          <a:off x="733254" y="248200"/>
          <a:ext cx="10684042" cy="6159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3367"/>
                <a:gridCol w="7870675"/>
              </a:tblGrid>
              <a:tr h="68531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Eje(s) transversal(es) incluidos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</a:t>
                      </a:r>
                    </a:p>
                    <a:p>
                      <a:pPr marR="647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304016">
                <a:tc>
                  <a:txBody>
                    <a:bodyPr/>
                    <a:lstStyle/>
                    <a:p>
                      <a:pPr marL="11684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Interdisciplinariedad 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Asignaturas: Inglés, Literatura, Biología, Historia, Educación para la Salud.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480901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Tiempo aproximado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10 días para recopilar la información diaria durante el mes en curso y en 2 clases terminar la actividad. Total 3 semanas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68531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Recursos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Internet. 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Hoja de trabajo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Lecturas y artículos científicos.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685314">
                <a:tc>
                  <a:txBody>
                    <a:bodyPr/>
                    <a:lstStyle/>
                    <a:p>
                      <a:pPr marL="292100" marR="63500" indent="-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Aprendizajes por alcanzar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Que el alumno reflexione y valore la importancia de conservar los alimentos y comprenda la importancia de lo que estamos consumiendo.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1689974">
                <a:tc>
                  <a:txBody>
                    <a:bodyPr/>
                    <a:lstStyle/>
                    <a:p>
                      <a:pPr marL="292100" marR="63500" indent="-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Problema/situación detonador(a)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000" dirty="0" smtClean="0">
                        <a:effectLst/>
                      </a:endParaRP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Comparar con productos</a:t>
                      </a:r>
                      <a:r>
                        <a:rPr lang="es-MX" sz="2000" baseline="0" dirty="0" smtClean="0">
                          <a:effectLst/>
                        </a:rPr>
                        <a:t> comerciales (alimentos) la nutrición, el costo, y </a:t>
                      </a: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MX" sz="2000" baseline="0" dirty="0" smtClean="0">
                        <a:effectLst/>
                      </a:endParaRP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2000" baseline="0" dirty="0" smtClean="0">
                          <a:effectLst/>
                        </a:rPr>
                        <a:t>las propiedades organolépticas de cada técnica de investigación.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347" marR="61347" marT="61347" marB="6134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085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793" t="20580" r="52636" b="8550"/>
          <a:stretch/>
        </p:blipFill>
        <p:spPr>
          <a:xfrm>
            <a:off x="3061252" y="0"/>
            <a:ext cx="5158409" cy="67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82240" y="924560"/>
            <a:ext cx="8656320" cy="4358640"/>
          </a:xfrm>
        </p:spPr>
        <p:txBody>
          <a:bodyPr>
            <a:normAutofit/>
          </a:bodyPr>
          <a:lstStyle/>
          <a:p>
            <a:r>
              <a:rPr lang="es-MX" dirty="0" smtClean="0"/>
              <a:t>I. Documentación de actividades y evidencias de enseñanza aprendizaje, correspondientes a diferentes momentos del proceso de implementación del proyecto interdisciplinario: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0" y="471252"/>
            <a:ext cx="1998100" cy="14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8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109" t="20290" r="14647" b="11015"/>
          <a:stretch/>
        </p:blipFill>
        <p:spPr>
          <a:xfrm>
            <a:off x="3071191" y="-39756"/>
            <a:ext cx="5426765" cy="69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39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515600" cy="485107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/>
              <a:t>Actividad de enseñanza</a:t>
            </a:r>
            <a:endParaRPr lang="es-MX" sz="2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08216"/>
              </p:ext>
            </p:extLst>
          </p:nvPr>
        </p:nvGraphicFramePr>
        <p:xfrm>
          <a:off x="1403852" y="928212"/>
          <a:ext cx="9384295" cy="5862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1112"/>
                <a:gridCol w="6913183"/>
              </a:tblGrid>
              <a:tr h="1153256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Evidencias de aprendizaje/ productos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Técnica de portafolios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Artículos científicos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Protocolo e informe de práctica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466129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Evaluación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635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Explicar la forma en la que se llevará a cabo la evaluación.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ANEXO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Aprendizajes del programa de estudios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614045" algn="l"/>
                        </a:tabLst>
                      </a:pPr>
                      <a:r>
                        <a:rPr lang="es-MX" sz="2000" dirty="0">
                          <a:effectLst/>
                        </a:rPr>
                        <a:t>Declarativo                     </a:t>
                      </a:r>
                      <a:r>
                        <a:rPr lang="es-MX" sz="2000" dirty="0" smtClean="0">
                          <a:effectLst/>
                        </a:rPr>
                        <a:t>      </a:t>
                      </a:r>
                      <a:r>
                        <a:rPr lang="es-MX" sz="2000" dirty="0">
                          <a:effectLst/>
                        </a:rPr>
                        <a:t>40% Examen 2ª unidad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614045" algn="l"/>
                        </a:tabLst>
                      </a:pPr>
                      <a:r>
                        <a:rPr lang="es-MX" sz="2000" dirty="0">
                          <a:effectLst/>
                        </a:rPr>
                        <a:t>Procedimental  (Prácticas) 10% por práctica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Participación en clase                </a:t>
                      </a:r>
                      <a:r>
                        <a:rPr lang="es-MX" sz="2000" dirty="0" smtClean="0">
                          <a:effectLst/>
                        </a:rPr>
                        <a:t>10</a:t>
                      </a:r>
                      <a:r>
                        <a:rPr lang="es-MX" sz="2000" dirty="0">
                          <a:effectLst/>
                        </a:rPr>
                        <a:t>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Tareas                                        </a:t>
                      </a:r>
                      <a:r>
                        <a:rPr lang="es-MX" sz="2000" dirty="0" smtClean="0">
                          <a:effectLst/>
                        </a:rPr>
                        <a:t>    </a:t>
                      </a:r>
                      <a:r>
                        <a:rPr lang="es-MX" sz="2000" dirty="0">
                          <a:effectLst/>
                        </a:rPr>
                        <a:t>10%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Trabajos de investigación          </a:t>
                      </a:r>
                      <a:r>
                        <a:rPr lang="es-MX" sz="2000" dirty="0" smtClean="0">
                          <a:effectLst/>
                        </a:rPr>
                        <a:t> </a:t>
                      </a:r>
                      <a:r>
                        <a:rPr lang="es-MX" sz="2000" dirty="0">
                          <a:effectLst/>
                        </a:rPr>
                        <a:t>30%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Trabajo sobre contaminantes atmosféricos.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Lista de cotejo anexo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Rúbrica anexo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</a:endParaRP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59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96424"/>
              </p:ext>
            </p:extLst>
          </p:nvPr>
        </p:nvGraphicFramePr>
        <p:xfrm>
          <a:off x="529389" y="224590"/>
          <a:ext cx="10603832" cy="6910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2245"/>
                <a:gridCol w="7811587"/>
              </a:tblGrid>
              <a:tr h="691014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Referencias</a:t>
                      </a:r>
                      <a:endParaRPr lang="es-MX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1.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Dickson</a:t>
                      </a:r>
                      <a:r>
                        <a:rPr lang="es-MX" sz="2400" dirty="0">
                          <a:effectLst/>
                        </a:rPr>
                        <a:t>, </a:t>
                      </a:r>
                      <a:r>
                        <a:rPr lang="es-MX" sz="2400" dirty="0" err="1">
                          <a:effectLst/>
                        </a:rPr>
                        <a:t>T.R</a:t>
                      </a:r>
                      <a:r>
                        <a:rPr lang="es-MX" sz="2400" dirty="0">
                          <a:effectLst/>
                        </a:rPr>
                        <a:t>., Química, enfoque ecológico. México, Noriega-</a:t>
                      </a:r>
                      <a:r>
                        <a:rPr lang="es-MX" sz="2400" dirty="0" err="1">
                          <a:effectLst/>
                        </a:rPr>
                        <a:t>Limusa</a:t>
                      </a:r>
                      <a:r>
                        <a:rPr lang="es-MX" sz="2400" dirty="0">
                          <a:effectLst/>
                        </a:rPr>
                        <a:t>, 2010.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2.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Garritz</a:t>
                      </a:r>
                      <a:r>
                        <a:rPr lang="es-MX" sz="2400" dirty="0">
                          <a:effectLst/>
                        </a:rPr>
                        <a:t>, A., Chamizo, </a:t>
                      </a:r>
                      <a:r>
                        <a:rPr lang="es-MX" sz="2400" dirty="0" err="1">
                          <a:effectLst/>
                        </a:rPr>
                        <a:t>J.A</a:t>
                      </a:r>
                      <a:r>
                        <a:rPr lang="es-MX" sz="2400" dirty="0">
                          <a:effectLst/>
                        </a:rPr>
                        <a:t>., Química. Washington, Delaware, </a:t>
                      </a:r>
                      <a:r>
                        <a:rPr lang="es-MX" sz="2400" dirty="0" err="1">
                          <a:effectLst/>
                        </a:rPr>
                        <a:t>E.U.A</a:t>
                      </a:r>
                      <a:r>
                        <a:rPr lang="es-MX" sz="2400" dirty="0">
                          <a:effectLst/>
                        </a:rPr>
                        <a:t>., Addison-Wesley Iberoamericana S.A. 2004.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3.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Hein</a:t>
                      </a:r>
                      <a:r>
                        <a:rPr lang="es-MX" sz="2400" dirty="0">
                          <a:effectLst/>
                        </a:rPr>
                        <a:t>, M., Química. México, Grupo Editorial Iberoamericana, 2010.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5.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Madras</a:t>
                      </a:r>
                      <a:r>
                        <a:rPr lang="es-MX" sz="2400" dirty="0">
                          <a:effectLst/>
                        </a:rPr>
                        <a:t>, S. et. al., Química. Curso preuniversitario. México, Mc Graw Hill, 2009.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6.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Mosqueira</a:t>
                      </a:r>
                      <a:r>
                        <a:rPr lang="es-MX" sz="2400" dirty="0">
                          <a:effectLst/>
                        </a:rPr>
                        <a:t>, J., Química. México, Patria Editores, 2017.</a:t>
                      </a:r>
                    </a:p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Secretaría del Medio Ambiente. (s/f) Índice de calidad del aire. Gobierno de la Ciudad de México. [Página web]. Recuperado el 19 de abril de 2017, de http://</a:t>
                      </a:r>
                      <a:r>
                        <a:rPr lang="es-MX" sz="2400" dirty="0" err="1">
                          <a:effectLst/>
                        </a:rPr>
                        <a:t>www.aire.df.gob.mx</a:t>
                      </a:r>
                      <a:r>
                        <a:rPr lang="es-MX" sz="2400" dirty="0">
                          <a:effectLst/>
                        </a:rPr>
                        <a:t>/</a:t>
                      </a:r>
                      <a:r>
                        <a:rPr lang="es-MX" sz="2400" dirty="0" err="1">
                          <a:effectLst/>
                        </a:rPr>
                        <a:t>default.php?opc</a:t>
                      </a:r>
                      <a:r>
                        <a:rPr lang="es-MX" sz="2400" dirty="0">
                          <a:effectLst/>
                        </a:rPr>
                        <a:t>=%</a:t>
                      </a:r>
                      <a:r>
                        <a:rPr lang="es-MX" sz="2400" dirty="0" err="1">
                          <a:effectLst/>
                        </a:rPr>
                        <a:t>27ZaBhnmI</a:t>
                      </a:r>
                      <a:r>
                        <a:rPr lang="es-MX" sz="2400" dirty="0">
                          <a:effectLst/>
                        </a:rPr>
                        <a:t>=&amp;dc=%</a:t>
                      </a:r>
                      <a:r>
                        <a:rPr lang="es-MX" sz="2400" dirty="0" err="1">
                          <a:effectLst/>
                        </a:rPr>
                        <a:t>27Zw</a:t>
                      </a:r>
                      <a:r>
                        <a:rPr lang="es-MX" sz="2400" dirty="0">
                          <a:effectLst/>
                        </a:rPr>
                        <a:t>==.</a:t>
                      </a:r>
                      <a:endParaRPr lang="es-MX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463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63" y="1211155"/>
            <a:ext cx="8157043" cy="409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4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976177"/>
              </p:ext>
            </p:extLst>
          </p:nvPr>
        </p:nvGraphicFramePr>
        <p:xfrm>
          <a:off x="2348203" y="284922"/>
          <a:ext cx="6408712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Documento" r:id="rId4" imgW="6245268" imgH="8128524" progId="Word.Document.12">
                  <p:embed/>
                </p:oleObj>
              </mc:Choice>
              <mc:Fallback>
                <p:oleObj name="Documento" r:id="rId4" imgW="6245268" imgH="81285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8203" y="284922"/>
                        <a:ext cx="6408712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2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sz="half" idx="4294967295"/>
          </p:nvPr>
        </p:nvSpPr>
        <p:spPr>
          <a:xfrm>
            <a:off x="1524000" y="2174875"/>
            <a:ext cx="4040188" cy="3951288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2973389" y="1266825"/>
          <a:ext cx="6245225" cy="432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Documento" r:id="rId4" imgW="6245268" imgH="4326379" progId="Word.Document.12">
                  <p:embed/>
                </p:oleObj>
              </mc:Choice>
              <mc:Fallback>
                <p:oleObj name="Documento" r:id="rId4" imgW="6245268" imgH="43263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3389" y="1266825"/>
                        <a:ext cx="6245225" cy="432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1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423593" y="908720"/>
          <a:ext cx="6795021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Documento" r:id="rId4" imgW="6245268" imgH="4138432" progId="Word.Document.12">
                  <p:embed/>
                </p:oleObj>
              </mc:Choice>
              <mc:Fallback>
                <p:oleObj name="Documento" r:id="rId4" imgW="6245268" imgH="41384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23593" y="908720"/>
                        <a:ext cx="6795021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58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567609" y="620688"/>
          <a:ext cx="6651005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Documento" r:id="rId4" imgW="6245268" imgH="3804665" progId="Word.Document.12">
                  <p:embed/>
                </p:oleObj>
              </mc:Choice>
              <mc:Fallback>
                <p:oleObj name="Documento" r:id="rId4" imgW="6245268" imgH="38046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7609" y="620688"/>
                        <a:ext cx="6651005" cy="504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495600" y="548681"/>
          <a:ext cx="7200800" cy="554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Documento" r:id="rId4" imgW="6245268" imgH="4719916" progId="Word.Document.12">
                  <p:embed/>
                </p:oleObj>
              </mc:Choice>
              <mc:Fallback>
                <p:oleObj name="Documento" r:id="rId4" imgW="6245268" imgH="47199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5600" y="548681"/>
                        <a:ext cx="7200800" cy="5544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1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2567608" y="620689"/>
          <a:ext cx="7200800" cy="532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1" name="Documento" r:id="rId4" imgW="6245268" imgH="3954446" progId="Word.Document.12">
                  <p:embed/>
                </p:oleObj>
              </mc:Choice>
              <mc:Fallback>
                <p:oleObj name="Documento" r:id="rId4" imgW="6245268" imgH="39544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7608" y="620689"/>
                        <a:ext cx="7200800" cy="5328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2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635862"/>
              </p:ext>
            </p:extLst>
          </p:nvPr>
        </p:nvGraphicFramePr>
        <p:xfrm>
          <a:off x="1585998" y="1795758"/>
          <a:ext cx="9319354" cy="45112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59677"/>
                <a:gridCol w="4659677"/>
              </a:tblGrid>
              <a:tr h="54563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Maestros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Materia impartida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Sonia</a:t>
                      </a:r>
                      <a:r>
                        <a:rPr lang="es-MX" baseline="0" dirty="0" smtClean="0"/>
                        <a:t> Campos </a:t>
                      </a:r>
                      <a:r>
                        <a:rPr lang="es-MX" baseline="0" dirty="0" err="1" smtClean="0"/>
                        <a:t>Gachuz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Educación para la Salud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María Concepción Castro Gómez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Historia de México II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Mónica Jaramillo Avendaño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Química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Julieta Guido Jiménez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Biología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Carlos Hernández</a:t>
                      </a:r>
                      <a:r>
                        <a:rPr lang="es-MX" baseline="0" dirty="0" smtClean="0"/>
                        <a:t> Hernández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Teatro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2" y="-32657"/>
            <a:ext cx="2434351" cy="17957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53864" y="573803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MX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28391" y="228601"/>
            <a:ext cx="7553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   Maestros participantes y asignaturas</a:t>
            </a:r>
            <a:endParaRPr lang="es-MX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084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799" y="2475789"/>
            <a:ext cx="7779589" cy="1819948"/>
          </a:xfrm>
        </p:spPr>
        <p:txBody>
          <a:bodyPr>
            <a:noAutofit/>
          </a:bodyPr>
          <a:lstStyle/>
          <a:p>
            <a:r>
              <a:rPr lang="es-MX" sz="4000" dirty="0" smtClean="0"/>
              <a:t>Fase </a:t>
            </a:r>
            <a:r>
              <a:rPr lang="es-MX" sz="4000" dirty="0" err="1" smtClean="0"/>
              <a:t>IV.1</a:t>
            </a:r>
            <a:r>
              <a:rPr lang="es-MX" sz="4000" dirty="0" smtClean="0"/>
              <a:t> del proyecto</a:t>
            </a:r>
            <a:br>
              <a:rPr lang="es-MX" sz="4000" dirty="0" smtClean="0"/>
            </a:br>
            <a:r>
              <a:rPr lang="es-MX" sz="4000" dirty="0"/>
              <a:t/>
            </a:r>
            <a:br>
              <a:rPr lang="es-MX" sz="4000" dirty="0"/>
            </a:br>
            <a:r>
              <a:rPr lang="es-MX" sz="4000" dirty="0" smtClean="0"/>
              <a:t>Inicio del proyecto: agosto 2018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Fin del proyecto: mayo 2019</a:t>
            </a:r>
            <a:br>
              <a:rPr lang="es-MX" sz="4000" dirty="0" smtClean="0"/>
            </a:b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156071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9576" y="692696"/>
            <a:ext cx="7772400" cy="1780108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/>
              <a:t>Fase </a:t>
            </a:r>
            <a:r>
              <a:rPr lang="es-MX" sz="4000" dirty="0" err="1" smtClean="0"/>
              <a:t>IV.2</a:t>
            </a:r>
            <a:r>
              <a:rPr lang="es-MX" sz="4000" dirty="0" smtClean="0"/>
              <a:t> del proyecto</a:t>
            </a:r>
            <a:br>
              <a:rPr lang="es-MX" sz="4000" dirty="0" smtClean="0"/>
            </a:br>
            <a:endParaRPr lang="es-MX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5600" y="2564905"/>
            <a:ext cx="6400800" cy="1888233"/>
          </a:xfrm>
        </p:spPr>
        <p:txBody>
          <a:bodyPr>
            <a:normAutofit/>
          </a:bodyPr>
          <a:lstStyle/>
          <a:p>
            <a:r>
              <a:rPr lang="es-MX" sz="2800" dirty="0"/>
              <a:t>Reuniones entre los académicos </a:t>
            </a:r>
            <a:endParaRPr lang="es-MX" sz="2800" dirty="0" smtClean="0"/>
          </a:p>
          <a:p>
            <a:r>
              <a:rPr lang="es-MX" sz="2800" dirty="0" smtClean="0"/>
              <a:t>participantes: último viernes de cada mes.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856114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076" y="327992"/>
            <a:ext cx="11214653" cy="629146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MX" dirty="0" smtClean="0"/>
              <a:t>Fase </a:t>
            </a:r>
            <a:r>
              <a:rPr lang="es-MX" dirty="0" err="1" smtClean="0"/>
              <a:t>IV.3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Documentos de las actividades interdisciplinarias y disciplinarias, </a:t>
            </a:r>
            <a:br>
              <a:rPr lang="es-MX" dirty="0" smtClean="0"/>
            </a:br>
            <a:r>
              <a:rPr lang="es-MX" dirty="0" smtClean="0"/>
              <a:t>puestas en práctica en el aula.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658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54296" y="476673"/>
            <a:ext cx="7536289" cy="93980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/>
              <a:t>Reunión de académicos con los grupos para explicarles los objetivos, contenido, temario, requisitos de cada materia, tiempos de entrega del proyecto para cada asignatura.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68" y="3429000"/>
            <a:ext cx="4079905" cy="30963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628801"/>
            <a:ext cx="4030896" cy="28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2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3050" r="17917" b="6027"/>
          <a:stretch/>
        </p:blipFill>
        <p:spPr>
          <a:xfrm rot="5400000">
            <a:off x="7196720" y="3212976"/>
            <a:ext cx="3672408" cy="32403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25" t="-7143" r="26159" b="9316"/>
          <a:stretch/>
        </p:blipFill>
        <p:spPr>
          <a:xfrm rot="5400000">
            <a:off x="594236" y="959556"/>
            <a:ext cx="5112568" cy="31546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988840"/>
            <a:ext cx="273630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5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908720"/>
            <a:ext cx="4180973" cy="35283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3992" y="3212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6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954360"/>
            <a:ext cx="10515600" cy="4351338"/>
          </a:xfrm>
        </p:spPr>
        <p:txBody>
          <a:bodyPr/>
          <a:lstStyle/>
          <a:p>
            <a:pPr algn="ctr"/>
            <a:r>
              <a:rPr lang="es-MX" sz="3600" dirty="0" smtClean="0"/>
              <a:t>Fase </a:t>
            </a:r>
            <a:r>
              <a:rPr lang="es-MX" sz="3600" dirty="0" err="1" smtClean="0"/>
              <a:t>IV.3</a:t>
            </a:r>
            <a:endParaRPr lang="es-MX" sz="3600" dirty="0" smtClean="0"/>
          </a:p>
          <a:p>
            <a:pPr algn="ctr"/>
            <a:endParaRPr lang="es-MX" sz="3600" dirty="0"/>
          </a:p>
          <a:p>
            <a:pPr algn="ctr"/>
            <a:endParaRPr lang="es-MX" sz="3600" dirty="0" smtClean="0"/>
          </a:p>
          <a:p>
            <a:pPr algn="ctr"/>
            <a:r>
              <a:rPr lang="es-MX" sz="3600" dirty="0" smtClean="0"/>
              <a:t>Portafolio virtual de evidencias para el seguimiento </a:t>
            </a:r>
          </a:p>
          <a:p>
            <a:pPr marL="0" indent="0" algn="ctr">
              <a:buNone/>
            </a:pPr>
            <a:r>
              <a:rPr lang="es-MX" sz="3600" dirty="0" smtClean="0"/>
              <a:t>(</a:t>
            </a:r>
            <a:r>
              <a:rPr lang="es-MX" sz="3600" dirty="0" err="1" smtClean="0"/>
              <a:t>P.V.E.S</a:t>
            </a:r>
            <a:r>
              <a:rPr lang="es-MX" sz="3600" dirty="0" smtClean="0"/>
              <a:t>.)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423509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51" y="2567348"/>
            <a:ext cx="3819698" cy="2867891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86" y="1120743"/>
            <a:ext cx="38227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554352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00003"/>
            <a:ext cx="4032448" cy="306915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924944"/>
            <a:ext cx="4330824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7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502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100" y="1986261"/>
            <a:ext cx="3451225" cy="331236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3454" y="2153394"/>
            <a:ext cx="3888432" cy="41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9242" y="669471"/>
            <a:ext cx="7614557" cy="1021217"/>
          </a:xfrm>
        </p:spPr>
        <p:txBody>
          <a:bodyPr/>
          <a:lstStyle/>
          <a:p>
            <a:r>
              <a:rPr lang="es-MX" dirty="0" smtClean="0"/>
              <a:t>Fechas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smtClean="0"/>
              <a:t>Ciclo escolar en el que</a:t>
            </a:r>
          </a:p>
          <a:p>
            <a:r>
              <a:rPr lang="es-MX" dirty="0" smtClean="0"/>
              <a:t>Se planea llevar a cabo </a:t>
            </a:r>
          </a:p>
          <a:p>
            <a:r>
              <a:rPr lang="es-MX" dirty="0" smtClean="0"/>
              <a:t>El proyecto</a:t>
            </a:r>
          </a:p>
          <a:p>
            <a:endParaRPr lang="es-MX" dirty="0"/>
          </a:p>
          <a:p>
            <a:r>
              <a:rPr lang="es-MX" dirty="0" smtClean="0"/>
              <a:t>2018 - 2019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 smtClean="0"/>
              <a:t>Fecha de inicio y de</a:t>
            </a:r>
          </a:p>
          <a:p>
            <a:r>
              <a:rPr lang="es-MX" dirty="0" smtClean="0"/>
              <a:t>Término del Proyecto</a:t>
            </a:r>
          </a:p>
          <a:p>
            <a:endParaRPr lang="es-MX" dirty="0"/>
          </a:p>
          <a:p>
            <a:r>
              <a:rPr lang="es-MX" dirty="0" smtClean="0"/>
              <a:t>/2018</a:t>
            </a:r>
          </a:p>
          <a:p>
            <a:r>
              <a:rPr lang="es-MX" dirty="0" smtClean="0"/>
              <a:t>/2018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4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75560" y="21621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Grupo 502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809" y="2288553"/>
            <a:ext cx="4125880" cy="30944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721" y="2875250"/>
            <a:ext cx="40770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0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1700810"/>
            <a:ext cx="3466727" cy="260004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844824"/>
            <a:ext cx="3203848" cy="24028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319718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2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165051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Materia: Historia de México II</a:t>
            </a:r>
            <a:br>
              <a:rPr lang="es-MX" dirty="0" smtClean="0"/>
            </a:br>
            <a:r>
              <a:rPr lang="es-MX" dirty="0" smtClean="0"/>
              <a:t>Evidencias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396068" y="3284984"/>
            <a:ext cx="7408333" cy="2841179"/>
          </a:xfrm>
        </p:spPr>
        <p:txBody>
          <a:bodyPr/>
          <a:lstStyle/>
          <a:p>
            <a:r>
              <a:rPr lang="es-MX" dirty="0" smtClean="0"/>
              <a:t>Titular de la materia: </a:t>
            </a:r>
          </a:p>
          <a:p>
            <a:r>
              <a:rPr lang="es-MX" dirty="0" smtClean="0"/>
              <a:t>María Concepción </a:t>
            </a:r>
          </a:p>
          <a:p>
            <a:pPr marL="0" indent="0">
              <a:buNone/>
            </a:pPr>
            <a:r>
              <a:rPr lang="es-MX" dirty="0" smtClean="0"/>
              <a:t>   Castro Gómez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636912"/>
            <a:ext cx="273630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00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2222" r="2857"/>
          <a:stretch/>
        </p:blipFill>
        <p:spPr>
          <a:xfrm rot="5400000">
            <a:off x="391637" y="327990"/>
            <a:ext cx="2889850" cy="27169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10715"/>
          <a:stretch/>
        </p:blipFill>
        <p:spPr>
          <a:xfrm rot="5400000">
            <a:off x="3512706" y="420947"/>
            <a:ext cx="2912652" cy="25538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7240" r="9210"/>
          <a:stretch/>
        </p:blipFill>
        <p:spPr>
          <a:xfrm rot="5400000">
            <a:off x="2324810" y="3498013"/>
            <a:ext cx="3105506" cy="2717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/>
          <a:stretch/>
        </p:blipFill>
        <p:spPr>
          <a:xfrm rot="5400000" flipV="1">
            <a:off x="6522714" y="481943"/>
            <a:ext cx="2889851" cy="24090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5108" r="25581" b="4317"/>
          <a:stretch/>
        </p:blipFill>
        <p:spPr>
          <a:xfrm rot="5400000">
            <a:off x="5493275" y="3509208"/>
            <a:ext cx="3105507" cy="26949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3601" r="9050"/>
          <a:stretch/>
        </p:blipFill>
        <p:spPr>
          <a:xfrm rot="5400000">
            <a:off x="8708361" y="3558401"/>
            <a:ext cx="3105507" cy="25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38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2623"/>
          <a:stretch/>
        </p:blipFill>
        <p:spPr>
          <a:xfrm rot="5400000">
            <a:off x="1770612" y="765433"/>
            <a:ext cx="2592293" cy="28218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" t="14323" r="23002" b="6898"/>
          <a:stretch/>
        </p:blipFill>
        <p:spPr>
          <a:xfrm>
            <a:off x="4959347" y="880210"/>
            <a:ext cx="2664296" cy="2764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6000"/>
          <a:stretch/>
        </p:blipFill>
        <p:spPr>
          <a:xfrm rot="5400000">
            <a:off x="7773930" y="1002480"/>
            <a:ext cx="2764820" cy="25202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5208" y="3861833"/>
            <a:ext cx="2952328" cy="28067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5001" r="3801"/>
          <a:stretch/>
        </p:blipFill>
        <p:spPr>
          <a:xfrm rot="5400000">
            <a:off x="5074196" y="3775348"/>
            <a:ext cx="2835696" cy="28083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2201" r="11643"/>
          <a:stretch/>
        </p:blipFill>
        <p:spPr>
          <a:xfrm rot="5400000">
            <a:off x="7885742" y="4066614"/>
            <a:ext cx="29012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4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2456"/>
          <a:stretch/>
        </p:blipFill>
        <p:spPr>
          <a:xfrm rot="5400000">
            <a:off x="7608168" y="3933056"/>
            <a:ext cx="2952328" cy="25202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8468" y="2479749"/>
            <a:ext cx="2639120" cy="2715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536" y="617848"/>
            <a:ext cx="2952328" cy="2808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r="-1" b="8109"/>
          <a:stretch/>
        </p:blipFill>
        <p:spPr>
          <a:xfrm rot="5400000">
            <a:off x="7860196" y="800708"/>
            <a:ext cx="2664296" cy="2448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10856"/>
          <a:stretch/>
        </p:blipFill>
        <p:spPr>
          <a:xfrm rot="5400000">
            <a:off x="1681200" y="4171392"/>
            <a:ext cx="278092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2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4601" r="6551"/>
          <a:stretch/>
        </p:blipFill>
        <p:spPr>
          <a:xfrm rot="5400000">
            <a:off x="4691844" y="728700"/>
            <a:ext cx="3096344" cy="2736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6401"/>
          <a:stretch/>
        </p:blipFill>
        <p:spPr>
          <a:xfrm rot="5400000">
            <a:off x="1501180" y="3271292"/>
            <a:ext cx="3356992" cy="29523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-399" b="5200"/>
          <a:stretch/>
        </p:blipFill>
        <p:spPr>
          <a:xfrm rot="5400000">
            <a:off x="7530428" y="3290716"/>
            <a:ext cx="317981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96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7467" y="1232759"/>
            <a:ext cx="2664298" cy="18722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3694" y="1232758"/>
            <a:ext cx="2664295" cy="18722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4679" y="1151162"/>
            <a:ext cx="2755733" cy="2126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950" y="4106644"/>
            <a:ext cx="2520281" cy="21731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7407" r="-1"/>
          <a:stretch/>
        </p:blipFill>
        <p:spPr>
          <a:xfrm rot="5400000">
            <a:off x="3857470" y="4286815"/>
            <a:ext cx="2532845" cy="1800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0222" y="1206467"/>
            <a:ext cx="2755732" cy="20162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13013"/>
          <a:stretch/>
        </p:blipFill>
        <p:spPr>
          <a:xfrm rot="5400000">
            <a:off x="5915901" y="4228548"/>
            <a:ext cx="2548905" cy="19006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-4000" r="1" b="4000"/>
          <a:stretch/>
        </p:blipFill>
        <p:spPr>
          <a:xfrm rot="5400000">
            <a:off x="8101344" y="4303976"/>
            <a:ext cx="254204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10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715" r="8481"/>
          <a:stretch/>
        </p:blipFill>
        <p:spPr>
          <a:xfrm rot="5400000">
            <a:off x="1513223" y="810977"/>
            <a:ext cx="2880320" cy="24997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882" y="669015"/>
            <a:ext cx="2608877" cy="2448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7" r="27267"/>
          <a:stretch/>
        </p:blipFill>
        <p:spPr>
          <a:xfrm rot="5400000">
            <a:off x="1333748" y="3923332"/>
            <a:ext cx="3187800" cy="24482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4134"/>
          <a:stretch/>
        </p:blipFill>
        <p:spPr>
          <a:xfrm rot="5400000">
            <a:off x="4211337" y="2547741"/>
            <a:ext cx="3600400" cy="3202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-2983" r="8046" b="-1"/>
          <a:stretch/>
        </p:blipFill>
        <p:spPr>
          <a:xfrm rot="5400000">
            <a:off x="7364707" y="3689596"/>
            <a:ext cx="3367240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76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464" y="1724824"/>
            <a:ext cx="3817568" cy="2759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3097" r="8610"/>
          <a:stretch/>
        </p:blipFill>
        <p:spPr>
          <a:xfrm rot="5400000">
            <a:off x="7320136" y="1988840"/>
            <a:ext cx="3816424" cy="26642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9678"/>
          <a:stretch/>
        </p:blipFill>
        <p:spPr>
          <a:xfrm rot="5400000">
            <a:off x="4138036" y="2767236"/>
            <a:ext cx="40050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3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0473" y="128563"/>
            <a:ext cx="9710057" cy="6381095"/>
          </a:xfrm>
        </p:spPr>
        <p:txBody>
          <a:bodyPr>
            <a:normAutofit fontScale="90000"/>
          </a:bodyPr>
          <a:lstStyle/>
          <a:p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000" dirty="0" smtClean="0"/>
              <a:t>Introducción y descripción del proyecto.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3100" dirty="0" smtClean="0"/>
              <a:t>El proyecto es un análisis de los alimentos de la época prehispánica y la conquista y sus diferentes elementos nutritivos que se encuentran en ellos para que conozcan y comprendan, los alumnos, la importancia de una sana alimentación, así como la gran variedad de productos que la componen y que han hecho de nuestra gastronomía una de las más degustas a nivel mundial.</a:t>
            </a:r>
            <a:br>
              <a:rPr lang="es-MX" sz="3100" dirty="0" smtClean="0"/>
            </a:br>
            <a:r>
              <a:rPr lang="es-MX" sz="3100" dirty="0" smtClean="0"/>
              <a:t/>
            </a:r>
            <a:br>
              <a:rPr lang="es-MX" sz="3100" dirty="0" smtClean="0"/>
            </a:br>
            <a:r>
              <a:rPr lang="es-MX" sz="3100" dirty="0" smtClean="0"/>
              <a:t/>
            </a:r>
            <a:br>
              <a:rPr lang="es-MX" sz="31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3" y="226534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568" r="2861" b="-8357"/>
          <a:stretch/>
        </p:blipFill>
        <p:spPr>
          <a:xfrm rot="5400000">
            <a:off x="-21558" y="504649"/>
            <a:ext cx="3019231" cy="26828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4187" r="33100" b="9689"/>
          <a:stretch/>
        </p:blipFill>
        <p:spPr>
          <a:xfrm rot="5400000">
            <a:off x="6318856" y="582290"/>
            <a:ext cx="3019230" cy="25275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0444" r="9412" b="4480"/>
          <a:stretch/>
        </p:blipFill>
        <p:spPr>
          <a:xfrm rot="5400000">
            <a:off x="-21569" y="3877573"/>
            <a:ext cx="3088266" cy="2441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8915" r="12028" b="5847"/>
          <a:stretch/>
        </p:blipFill>
        <p:spPr>
          <a:xfrm rot="5400000">
            <a:off x="9294959" y="582288"/>
            <a:ext cx="2967484" cy="2579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7112" r="33091" b="5809"/>
          <a:stretch/>
        </p:blipFill>
        <p:spPr>
          <a:xfrm rot="5400000">
            <a:off x="3053489" y="3769999"/>
            <a:ext cx="3088266" cy="2656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5619" r="29569" b="1427"/>
          <a:stretch/>
        </p:blipFill>
        <p:spPr>
          <a:xfrm rot="5400000">
            <a:off x="6159259" y="3830120"/>
            <a:ext cx="3088266" cy="25361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4824" r="23423" b="5693"/>
          <a:stretch/>
        </p:blipFill>
        <p:spPr>
          <a:xfrm rot="5400000">
            <a:off x="9078767" y="3800462"/>
            <a:ext cx="3088265" cy="25954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4742" r="49654" b="6606"/>
          <a:stretch/>
        </p:blipFill>
        <p:spPr>
          <a:xfrm rot="5400000">
            <a:off x="3174532" y="345059"/>
            <a:ext cx="3019230" cy="30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844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372" y="2452503"/>
            <a:ext cx="4223522" cy="3821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425" r="27908"/>
          <a:stretch/>
        </p:blipFill>
        <p:spPr>
          <a:xfrm rot="5400000">
            <a:off x="7844083" y="442632"/>
            <a:ext cx="3830128" cy="38075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401" r="9019" b="3940"/>
          <a:stretch/>
        </p:blipFill>
        <p:spPr>
          <a:xfrm rot="5400000">
            <a:off x="86260" y="802263"/>
            <a:ext cx="3890523" cy="3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53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13199"/>
          <a:stretch/>
        </p:blipFill>
        <p:spPr>
          <a:xfrm rot="5400000">
            <a:off x="33175" y="412764"/>
            <a:ext cx="3109838" cy="2655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0009" r="6567" b="5218"/>
          <a:stretch/>
        </p:blipFill>
        <p:spPr>
          <a:xfrm rot="5400000">
            <a:off x="2895625" y="447902"/>
            <a:ext cx="3180988" cy="26561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568" r="9322" b="1176"/>
          <a:stretch/>
        </p:blipFill>
        <p:spPr>
          <a:xfrm rot="5400000">
            <a:off x="5928220" y="406504"/>
            <a:ext cx="3157273" cy="2762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6406" r="8072" b="4207"/>
          <a:stretch/>
        </p:blipFill>
        <p:spPr>
          <a:xfrm rot="5400000">
            <a:off x="9019762" y="372259"/>
            <a:ext cx="3071017" cy="27362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-1125" r="7082" b="7297"/>
          <a:stretch/>
        </p:blipFill>
        <p:spPr>
          <a:xfrm rot="5400000">
            <a:off x="130226" y="3551298"/>
            <a:ext cx="3071017" cy="28968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2987" r="4766" b="5655"/>
          <a:stretch/>
        </p:blipFill>
        <p:spPr>
          <a:xfrm rot="5400000">
            <a:off x="3120629" y="3669108"/>
            <a:ext cx="3062394" cy="26698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7146" r="6466" b="5541"/>
          <a:stretch/>
        </p:blipFill>
        <p:spPr>
          <a:xfrm rot="5400000">
            <a:off x="6016916" y="3641040"/>
            <a:ext cx="3071017" cy="27173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5131" r="30794" b="1815"/>
          <a:stretch/>
        </p:blipFill>
        <p:spPr>
          <a:xfrm rot="5400000">
            <a:off x="9049093" y="3602232"/>
            <a:ext cx="3071018" cy="279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49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6" y="435429"/>
            <a:ext cx="9666514" cy="994002"/>
          </a:xfrm>
        </p:spPr>
        <p:txBody>
          <a:bodyPr>
            <a:normAutofit/>
          </a:bodyPr>
          <a:lstStyle/>
          <a:p>
            <a:r>
              <a:rPr lang="es-MX" sz="4000" dirty="0" smtClean="0"/>
              <a:t>8.5 Evidencias del desarrollo de la actividad</a:t>
            </a:r>
            <a:endParaRPr lang="es-MX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" y="161219"/>
            <a:ext cx="1998100" cy="1484699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" y="1987296"/>
            <a:ext cx="3604040" cy="332057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7946570" y="2164079"/>
            <a:ext cx="3940629" cy="31982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9" r="2584"/>
          <a:stretch/>
        </p:blipFill>
        <p:spPr>
          <a:xfrm>
            <a:off x="3796355" y="3698240"/>
            <a:ext cx="3742365" cy="31535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84" y="1429431"/>
            <a:ext cx="3290916" cy="217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0" y="564832"/>
            <a:ext cx="3048000" cy="17049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9" y="2741104"/>
            <a:ext cx="3048000" cy="17049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56" y="564832"/>
            <a:ext cx="3048000" cy="1704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78" y="2741104"/>
            <a:ext cx="1704975" cy="304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564594"/>
            <a:ext cx="3048425" cy="17052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9" y="4771072"/>
            <a:ext cx="3048000" cy="17049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2560129"/>
            <a:ext cx="3048000" cy="17049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4616384"/>
            <a:ext cx="3048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345376"/>
            <a:ext cx="3048000" cy="1704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69" y="345376"/>
            <a:ext cx="1704975" cy="304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01" y="2494216"/>
            <a:ext cx="1704975" cy="304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57" y="3837241"/>
            <a:ext cx="3048000" cy="17049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345376"/>
            <a:ext cx="3048000" cy="17049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2773489"/>
            <a:ext cx="3048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0" y="132080"/>
            <a:ext cx="8463280" cy="65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51760" y="566927"/>
            <a:ext cx="8412480" cy="16811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Objetivo general del proyecto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688336"/>
            <a:ext cx="9144000" cy="2569464"/>
          </a:xfrm>
        </p:spPr>
        <p:txBody>
          <a:bodyPr>
            <a:normAutofit/>
          </a:bodyPr>
          <a:lstStyle/>
          <a:p>
            <a:r>
              <a:rPr lang="es-MX" sz="4400" dirty="0" smtClean="0"/>
              <a:t>Mostrar la tendencia de nuestra alimentación desde la época prehispánica hasta nuestros días</a:t>
            </a:r>
            <a:endParaRPr lang="es-MX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" y="239486"/>
            <a:ext cx="2324883" cy="1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18004" y="873760"/>
            <a:ext cx="9642348" cy="2930144"/>
          </a:xfrm>
        </p:spPr>
        <p:txBody>
          <a:bodyPr>
            <a:noAutofit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Propósitos a alcanzar de cada asignatura involucrada.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39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2949</Words>
  <Application>Microsoft Office PowerPoint</Application>
  <PresentationFormat>Panorámica</PresentationFormat>
  <Paragraphs>491</Paragraphs>
  <Slides>76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Symbol</vt:lpstr>
      <vt:lpstr>Times New Roman</vt:lpstr>
      <vt:lpstr>Tema de Office</vt:lpstr>
      <vt:lpstr>Documento</vt:lpstr>
      <vt:lpstr>Presentación de PowerPoint</vt:lpstr>
      <vt:lpstr>CONEXIONES</vt:lpstr>
      <vt:lpstr>Nombre del P.V.E./ Proyecto CONEXIONES ETAPA I.</vt:lpstr>
      <vt:lpstr>I. Documentación de actividades y evidencias de enseñanza aprendizaje, correspondientes a diferentes momentos del proceso de implementación del proyecto interdisciplinario:</vt:lpstr>
      <vt:lpstr>Presentación de PowerPoint</vt:lpstr>
      <vt:lpstr>Fechas</vt:lpstr>
      <vt:lpstr>   Introducción y descripción del proyecto.  El proyecto es un análisis de los alimentos de la época prehispánica y la conquista y sus diferentes elementos nutritivos que se encuentran en ellos para que conozcan y comprendan, los alumnos, la importancia de una sana alimentación, así como la gran variedad de productos que la componen y que han hecho de nuestra gastronomía una de las más degustas a nivel mundial.     </vt:lpstr>
      <vt:lpstr>Objetivo general del proyecto</vt:lpstr>
      <vt:lpstr> Propósitos a alcanzar de cada asignatura involucrada.</vt:lpstr>
      <vt:lpstr>Presentación de PowerPoint</vt:lpstr>
      <vt:lpstr>                                    Equipo 2</vt:lpstr>
      <vt:lpstr>8.2   Evidencias de las asignaturas participantes</vt:lpstr>
      <vt:lpstr>1. Interdisciplinaria de de detonación del proyecto</vt:lpstr>
      <vt:lpstr>2. interdisciplinarias de la fase de desarrollo</vt:lpstr>
      <vt:lpstr>     Etapa II  Fase III del proyecto.   Secuencias didácticas.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Escuela Nacional Preparatoria Curso de actualización para los nuevos programas Enero 2019 </vt:lpstr>
      <vt:lpstr>          </vt:lpstr>
      <vt:lpstr>Presentación de PowerPoint</vt:lpstr>
      <vt:lpstr>Presentación de PowerPoint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Fase IV.1 del proyecto  Inicio del proyecto: agosto 2018  Fin del proyecto: mayo 2019 </vt:lpstr>
      <vt:lpstr>Fase IV.2 del proyecto </vt:lpstr>
      <vt:lpstr>Fase IV.3 Documentos de las actividades interdisciplinarias y disciplinarias,  puestas en práctica en el aula.</vt:lpstr>
      <vt:lpstr>Presentación de PowerPoint</vt:lpstr>
      <vt:lpstr>Presentación de PowerPoint</vt:lpstr>
      <vt:lpstr>Presentación de PowerPoint</vt:lpstr>
      <vt:lpstr>Presentación de PowerPoint</vt:lpstr>
      <vt:lpstr>Grupo 501 equipos</vt:lpstr>
      <vt:lpstr>Grupo 501 </vt:lpstr>
      <vt:lpstr>Grupo 502 equipos</vt:lpstr>
      <vt:lpstr>Grupo 502 equipos</vt:lpstr>
      <vt:lpstr>Grupo 501 equipos</vt:lpstr>
      <vt:lpstr>Materia: Historia de México II Evidencias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8.5 Evidencias del desarrollo de la actividad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 III del proyecto.  Secuencias didácticas.</dc:title>
  <dc:creator>admin</dc:creator>
  <cp:lastModifiedBy>admin</cp:lastModifiedBy>
  <cp:revision>199</cp:revision>
  <dcterms:created xsi:type="dcterms:W3CDTF">2019-02-17T17:40:23Z</dcterms:created>
  <dcterms:modified xsi:type="dcterms:W3CDTF">2019-07-04T00:04:39Z</dcterms:modified>
</cp:coreProperties>
</file>