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0" r:id="rId2"/>
    <p:sldId id="281" r:id="rId3"/>
    <p:sldId id="282" r:id="rId4"/>
    <p:sldId id="283" r:id="rId5"/>
    <p:sldId id="284" r:id="rId6"/>
    <p:sldId id="285" r:id="rId7"/>
    <p:sldId id="286" r:id="rId8"/>
    <p:sldId id="288" r:id="rId9"/>
    <p:sldId id="289" r:id="rId10"/>
    <p:sldId id="292" r:id="rId11"/>
    <p:sldId id="293" r:id="rId12"/>
    <p:sldId id="294" r:id="rId13"/>
    <p:sldId id="295" r:id="rId14"/>
    <p:sldId id="296" r:id="rId15"/>
    <p:sldId id="307" r:id="rId16"/>
    <p:sldId id="316" r:id="rId17"/>
    <p:sldId id="317" r:id="rId18"/>
    <p:sldId id="318" r:id="rId19"/>
    <p:sldId id="320" r:id="rId20"/>
    <p:sldId id="300" r:id="rId21"/>
    <p:sldId id="311" r:id="rId22"/>
    <p:sldId id="312" r:id="rId23"/>
    <p:sldId id="315" r:id="rId24"/>
    <p:sldId id="313" r:id="rId25"/>
    <p:sldId id="314" r:id="rId26"/>
    <p:sldId id="297" r:id="rId27"/>
    <p:sldId id="298" r:id="rId28"/>
    <p:sldId id="322" r:id="rId29"/>
    <p:sldId id="310" r:id="rId30"/>
    <p:sldId id="319" r:id="rId31"/>
    <p:sldId id="303" r:id="rId32"/>
    <p:sldId id="302" r:id="rId33"/>
    <p:sldId id="309" r:id="rId34"/>
    <p:sldId id="304" r:id="rId35"/>
    <p:sldId id="308" r:id="rId36"/>
    <p:sldId id="305" r:id="rId37"/>
    <p:sldId id="306" r:id="rId38"/>
    <p:sldId id="257" r:id="rId39"/>
    <p:sldId id="256" r:id="rId40"/>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5pPr>
    <a:lvl6pPr marL="2286000" algn="l" defTabSz="914400" rtl="0" eaLnBrk="1" latinLnBrk="0" hangingPunct="1">
      <a:defRPr sz="2400" kern="1200" baseline="-25000">
        <a:solidFill>
          <a:schemeClr val="tx1"/>
        </a:solidFill>
        <a:latin typeface="Arial" panose="020B0604020202020204" pitchFamily="34" charset="0"/>
        <a:ea typeface="+mn-ea"/>
        <a:cs typeface="+mn-cs"/>
      </a:defRPr>
    </a:lvl6pPr>
    <a:lvl7pPr marL="2743200" algn="l" defTabSz="914400" rtl="0" eaLnBrk="1" latinLnBrk="0" hangingPunct="1">
      <a:defRPr sz="2400" kern="1200" baseline="-25000">
        <a:solidFill>
          <a:schemeClr val="tx1"/>
        </a:solidFill>
        <a:latin typeface="Arial" panose="020B0604020202020204" pitchFamily="34" charset="0"/>
        <a:ea typeface="+mn-ea"/>
        <a:cs typeface="+mn-cs"/>
      </a:defRPr>
    </a:lvl7pPr>
    <a:lvl8pPr marL="3200400" algn="l" defTabSz="914400" rtl="0" eaLnBrk="1" latinLnBrk="0" hangingPunct="1">
      <a:defRPr sz="2400" kern="1200" baseline="-25000">
        <a:solidFill>
          <a:schemeClr val="tx1"/>
        </a:solidFill>
        <a:latin typeface="Arial" panose="020B0604020202020204" pitchFamily="34" charset="0"/>
        <a:ea typeface="+mn-ea"/>
        <a:cs typeface="+mn-cs"/>
      </a:defRPr>
    </a:lvl8pPr>
    <a:lvl9pPr marL="3657600" algn="l" defTabSz="914400" rtl="0" eaLnBrk="1" latinLnBrk="0" hangingPunct="1">
      <a:defRPr sz="2400"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FD0B"/>
    <a:srgbClr val="7DE36F"/>
    <a:srgbClr val="80FC2C"/>
    <a:srgbClr val="A2FCFA"/>
    <a:srgbClr val="1376BA"/>
    <a:srgbClr val="A0FE7E"/>
    <a:srgbClr val="FDCBF3"/>
    <a:srgbClr val="FBA1EA"/>
    <a:srgbClr val="FFFF00"/>
    <a:srgbClr val="B3D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5596" autoAdjust="0"/>
  </p:normalViewPr>
  <p:slideViewPr>
    <p:cSldViewPr>
      <p:cViewPr varScale="1">
        <p:scale>
          <a:sx n="82" d="100"/>
          <a:sy n="82" d="100"/>
        </p:scale>
        <p:origin x="10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8C703D0C-355B-4AF2-8CB2-3F65D0D60363}" type="slidenum">
              <a:rPr lang="en-US"/>
              <a:pPr/>
              <a:t>‹Nº›</a:t>
            </a:fld>
            <a:endParaRPr lang="en-US"/>
          </a:p>
        </p:txBody>
      </p:sp>
    </p:spTree>
    <p:extLst>
      <p:ext uri="{BB962C8B-B14F-4D97-AF65-F5344CB8AC3E}">
        <p14:creationId xmlns:p14="http://schemas.microsoft.com/office/powerpoint/2010/main" val="3389998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975" y="4420300"/>
            <a:ext cx="5615925" cy="41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33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C703D0C-355B-4AF2-8CB2-3F65D0D60363}" type="slidenum">
              <a:rPr lang="en-US" smtClean="0"/>
              <a:pPr/>
              <a:t>11</a:t>
            </a:fld>
            <a:endParaRPr lang="en-US"/>
          </a:p>
        </p:txBody>
      </p:sp>
    </p:spTree>
    <p:extLst>
      <p:ext uri="{BB962C8B-B14F-4D97-AF65-F5344CB8AC3E}">
        <p14:creationId xmlns:p14="http://schemas.microsoft.com/office/powerpoint/2010/main" val="3060359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772400" cy="704850"/>
          </a:xfrm>
          <a:effectLst>
            <a:outerShdw dist="12700" algn="ctr" rotWithShape="0">
              <a:schemeClr val="bg1"/>
            </a:outerShdw>
          </a:effectLst>
        </p:spPr>
        <p:txBody>
          <a:bodyPr/>
          <a:lstStyle>
            <a:lvl1pPr>
              <a:defRPr sz="3600"/>
            </a:lvl1pPr>
          </a:lstStyle>
          <a:p>
            <a:pPr lvl="0"/>
            <a:r>
              <a:rPr lang="es-ES" noProof="0"/>
              <a:t>Haga clic para modificar el estilo de título del patrón</a:t>
            </a:r>
            <a:endParaRPr lang="en-US" noProof="0"/>
          </a:p>
        </p:txBody>
      </p:sp>
      <p:sp>
        <p:nvSpPr>
          <p:cNvPr id="3075" name="Rectangle 3"/>
          <p:cNvSpPr>
            <a:spLocks noGrp="1" noChangeArrowheads="1"/>
          </p:cNvSpPr>
          <p:nvPr>
            <p:ph type="subTitle" idx="1"/>
          </p:nvPr>
        </p:nvSpPr>
        <p:spPr>
          <a:xfrm>
            <a:off x="533400" y="1295400"/>
            <a:ext cx="7772400" cy="685800"/>
          </a:xfrm>
          <a:effectLst>
            <a:outerShdw dist="12700" algn="ctr" rotWithShape="0">
              <a:schemeClr val="bg1"/>
            </a:outerShdw>
          </a:effectLst>
        </p:spPr>
        <p:txBody>
          <a:bodyPr/>
          <a:lstStyle>
            <a:lvl1pPr marL="0" indent="0">
              <a:buFontTx/>
              <a:buNone/>
              <a:defRPr sz="2400">
                <a:solidFill>
                  <a:schemeClr val="hlink"/>
                </a:solidFill>
              </a:defRPr>
            </a:lvl1pPr>
          </a:lstStyle>
          <a:p>
            <a:pPr lvl="0"/>
            <a:r>
              <a:rPr lang="es-ES" noProof="0"/>
              <a:t>Haga clic para modificar el estilo de subtítulo del patrón</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74423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267450" y="457200"/>
            <a:ext cx="1962150" cy="57912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381000" y="457200"/>
            <a:ext cx="57340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84434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11616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Tree>
    <p:extLst>
      <p:ext uri="{BB962C8B-B14F-4D97-AF65-F5344CB8AC3E}">
        <p14:creationId xmlns:p14="http://schemas.microsoft.com/office/powerpoint/2010/main" val="313428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914400" y="1981200"/>
            <a:ext cx="35814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8200" y="1981200"/>
            <a:ext cx="35814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21364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3690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12679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49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82887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416058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27" name="Rectangle 3"/>
          <p:cNvSpPr>
            <a:spLocks noGrp="1" noChangeArrowheads="1"/>
          </p:cNvSpPr>
          <p:nvPr>
            <p:ph type="body" idx="1"/>
          </p:nvPr>
        </p:nvSpPr>
        <p:spPr bwMode="auto">
          <a:xfrm>
            <a:off x="914400" y="19812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100841-9ABA-4CBD-8DB7-3E832CD69781}"/>
              </a:ext>
            </a:extLst>
          </p:cNvPr>
          <p:cNvSpPr>
            <a:spLocks noGrp="1"/>
          </p:cNvSpPr>
          <p:nvPr>
            <p:ph type="ctrTitle"/>
          </p:nvPr>
        </p:nvSpPr>
        <p:spPr>
          <a:xfrm>
            <a:off x="480387" y="1735869"/>
            <a:ext cx="8285871" cy="1164698"/>
          </a:xfrm>
        </p:spPr>
        <p:txBody>
          <a:bodyPr>
            <a:normAutofit fontScale="90000"/>
          </a:bodyPr>
          <a:lstStyle/>
          <a:p>
            <a:pPr algn="l"/>
            <a:r>
              <a:rPr lang="es-MX" dirty="0"/>
              <a:t/>
            </a:r>
            <a:br>
              <a:rPr lang="es-MX" dirty="0"/>
            </a:br>
            <a:r>
              <a:rPr lang="es-MX" sz="2325" u="sng" dirty="0">
                <a:solidFill>
                  <a:schemeClr val="accent1">
                    <a:lumMod val="50000"/>
                  </a:schemeClr>
                </a:solidFill>
              </a:rPr>
              <a:t>Colegio de Ciencias y Humanidades                  CLAVE: 2300</a:t>
            </a:r>
            <a:r>
              <a:rPr lang="es-MX" sz="3975" dirty="0">
                <a:solidFill>
                  <a:schemeClr val="accent1">
                    <a:lumMod val="50000"/>
                  </a:schemeClr>
                </a:solidFill>
              </a:rPr>
              <a:t/>
            </a:r>
            <a:br>
              <a:rPr lang="es-MX" sz="3975" dirty="0">
                <a:solidFill>
                  <a:schemeClr val="accent1">
                    <a:lumMod val="50000"/>
                  </a:schemeClr>
                </a:solidFill>
              </a:rPr>
            </a:br>
            <a:r>
              <a:rPr lang="es-MX" sz="3675" b="1" dirty="0">
                <a:solidFill>
                  <a:schemeClr val="accent1">
                    <a:lumMod val="50000"/>
                  </a:schemeClr>
                </a:solidFill>
              </a:rPr>
              <a:t>EQUIPO No.3</a:t>
            </a:r>
            <a:br>
              <a:rPr lang="es-MX" sz="3675" b="1" dirty="0">
                <a:solidFill>
                  <a:schemeClr val="accent1">
                    <a:lumMod val="50000"/>
                  </a:schemeClr>
                </a:solidFill>
              </a:rPr>
            </a:br>
            <a:r>
              <a:rPr lang="es-MX" sz="3675" dirty="0">
                <a:solidFill>
                  <a:schemeClr val="accent1">
                    <a:lumMod val="50000"/>
                  </a:schemeClr>
                </a:solidFill>
              </a:rPr>
              <a:t>Tema:</a:t>
            </a:r>
            <a:r>
              <a:rPr lang="es-ES_tradnl" altLang="es-ES_tradnl" sz="3675" dirty="0">
                <a:solidFill>
                  <a:schemeClr val="accent1">
                    <a:lumMod val="50000"/>
                  </a:schemeClr>
                </a:solidFill>
              </a:rPr>
              <a:t> La Desmitificación del Genoma Humano</a:t>
            </a:r>
            <a:endParaRPr lang="es-MX" dirty="0">
              <a:solidFill>
                <a:schemeClr val="accent1">
                  <a:lumMod val="50000"/>
                </a:schemeClr>
              </a:solidFill>
            </a:endParaRPr>
          </a:p>
        </p:txBody>
      </p:sp>
      <p:sp>
        <p:nvSpPr>
          <p:cNvPr id="3" name="Subtítulo 2">
            <a:extLst>
              <a:ext uri="{FF2B5EF4-FFF2-40B4-BE49-F238E27FC236}">
                <a16:creationId xmlns="" xmlns:a16="http://schemas.microsoft.com/office/drawing/2014/main" id="{FDB9B426-7FBD-4078-B283-B7359E496825}"/>
              </a:ext>
            </a:extLst>
          </p:cNvPr>
          <p:cNvSpPr>
            <a:spLocks noGrp="1"/>
          </p:cNvSpPr>
          <p:nvPr>
            <p:ph type="subTitle" idx="1"/>
          </p:nvPr>
        </p:nvSpPr>
        <p:spPr>
          <a:xfrm>
            <a:off x="1142999" y="3861048"/>
            <a:ext cx="6858000" cy="2059315"/>
          </a:xfrm>
        </p:spPr>
        <p:txBody>
          <a:bodyPr>
            <a:normAutofit fontScale="85000" lnSpcReduction="10000"/>
          </a:bodyPr>
          <a:lstStyle/>
          <a:p>
            <a:pPr algn="ctr"/>
            <a:r>
              <a:rPr lang="es-MX" dirty="0">
                <a:solidFill>
                  <a:schemeClr val="accent5">
                    <a:lumMod val="25000"/>
                  </a:schemeClr>
                </a:solidFill>
              </a:rPr>
              <a:t>Integrantes por disciplina</a:t>
            </a:r>
          </a:p>
          <a:p>
            <a:pPr algn="l"/>
            <a:r>
              <a:rPr lang="es-MX" dirty="0">
                <a:solidFill>
                  <a:schemeClr val="accent5">
                    <a:lumMod val="25000"/>
                  </a:schemeClr>
                </a:solidFill>
              </a:rPr>
              <a:t>1. Inglés: Lic. Matamoros Aguirre Olivia</a:t>
            </a:r>
          </a:p>
          <a:p>
            <a:pPr algn="l"/>
            <a:r>
              <a:rPr lang="es-MX" dirty="0">
                <a:solidFill>
                  <a:schemeClr val="accent5">
                    <a:lumMod val="25000"/>
                  </a:schemeClr>
                </a:solidFill>
              </a:rPr>
              <a:t>2. Taller de Lectura y Redacción e Inicio a la Investigación Documental: Lic. Pérez Domínguez Oliva</a:t>
            </a:r>
          </a:p>
          <a:p>
            <a:pPr algn="l"/>
            <a:r>
              <a:rPr lang="es-MX" dirty="0">
                <a:solidFill>
                  <a:schemeClr val="accent5">
                    <a:lumMod val="25000"/>
                  </a:schemeClr>
                </a:solidFill>
              </a:rPr>
              <a:t>3. Biología: Biol. González Martínez Karla Priscila </a:t>
            </a:r>
          </a:p>
          <a:p>
            <a:pPr algn="ctr"/>
            <a:r>
              <a:rPr lang="es-MX" sz="2100" dirty="0">
                <a:solidFill>
                  <a:schemeClr val="accent5">
                    <a:lumMod val="25000"/>
                  </a:schemeClr>
                </a:solidFill>
              </a:rPr>
              <a:t>Fecha de implementación del proyecto: </a:t>
            </a:r>
            <a:r>
              <a:rPr lang="es-MX" sz="2100" dirty="0">
                <a:solidFill>
                  <a:schemeClr val="accent5">
                    <a:lumMod val="25000"/>
                  </a:schemeClr>
                </a:solidFill>
                <a:cs typeface="Arial" panose="020B0604020202020204" pitchFamily="34" charset="0"/>
              </a:rPr>
              <a:t>agosto 2018- mayo 2019</a:t>
            </a:r>
            <a:endParaRPr lang="es-MX" sz="2100" dirty="0">
              <a:solidFill>
                <a:schemeClr val="accent5">
                  <a:lumMod val="25000"/>
                </a:schemeClr>
              </a:solidFill>
            </a:endParaRPr>
          </a:p>
        </p:txBody>
      </p:sp>
      <p:pic>
        <p:nvPicPr>
          <p:cNvPr id="1026" name="6 Imagen">
            <a:extLst>
              <a:ext uri="{FF2B5EF4-FFF2-40B4-BE49-F238E27FC236}">
                <a16:creationId xmlns="" xmlns:a16="http://schemas.microsoft.com/office/drawing/2014/main" id="{0ABFE893-6F64-4F13-AF30-0B40614B3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33" y="497782"/>
            <a:ext cx="2152725" cy="84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 xmlns:a16="http://schemas.microsoft.com/office/drawing/2014/main" id="{73055368-0CEC-454C-A867-E84884488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508796"/>
            <a:ext cx="3528392" cy="708864"/>
          </a:xfrm>
          <a:prstGeom prst="rect">
            <a:avLst/>
          </a:prstGeom>
        </p:spPr>
      </p:pic>
    </p:spTree>
    <p:extLst>
      <p:ext uri="{BB962C8B-B14F-4D97-AF65-F5344CB8AC3E}">
        <p14:creationId xmlns:p14="http://schemas.microsoft.com/office/powerpoint/2010/main" val="132193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7" name="6 Imagen">
            <a:extLst>
              <a:ext uri="{FF2B5EF4-FFF2-40B4-BE49-F238E27FC236}">
                <a16:creationId xmlns="" xmlns:a16="http://schemas.microsoft.com/office/drawing/2014/main" id="{8116746E-2437-4D56-9650-A53E70E04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49" y="453964"/>
            <a:ext cx="2225240" cy="7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 xmlns:a16="http://schemas.microsoft.com/office/drawing/2014/main" id="{8FDD334C-FAC8-4B11-87AB-8F0DC349F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616170"/>
            <a:ext cx="3389363" cy="570030"/>
          </a:xfrm>
          <a:prstGeom prst="rect">
            <a:avLst/>
          </a:prstGeom>
        </p:spPr>
      </p:pic>
      <p:sp>
        <p:nvSpPr>
          <p:cNvPr id="2" name="Título 1">
            <a:extLst>
              <a:ext uri="{FF2B5EF4-FFF2-40B4-BE49-F238E27FC236}">
                <a16:creationId xmlns="" xmlns:a16="http://schemas.microsoft.com/office/drawing/2014/main" id="{02806CB8-DECD-4C79-9B11-0B22D2E2AF6C}"/>
              </a:ext>
            </a:extLst>
          </p:cNvPr>
          <p:cNvSpPr>
            <a:spLocks noGrp="1"/>
          </p:cNvSpPr>
          <p:nvPr>
            <p:ph type="title"/>
          </p:nvPr>
        </p:nvSpPr>
        <p:spPr>
          <a:xfrm>
            <a:off x="405855" y="1210302"/>
            <a:ext cx="4704079" cy="715963"/>
          </a:xfrm>
        </p:spPr>
        <p:txBody>
          <a:bodyPr/>
          <a:lstStyle/>
          <a:p>
            <a:r>
              <a:rPr lang="es-MX" sz="3200" b="1" dirty="0" smtClean="0"/>
              <a:t>INTRODUCCI</a:t>
            </a:r>
            <a:r>
              <a:rPr lang="es-MX" sz="3200" b="1" dirty="0"/>
              <a:t>Ó</a:t>
            </a:r>
            <a:r>
              <a:rPr lang="es-MX" sz="3200" b="1" dirty="0" smtClean="0"/>
              <a:t>N</a:t>
            </a:r>
            <a:r>
              <a:rPr lang="es-MX" b="1" dirty="0" smtClean="0"/>
              <a:t> </a:t>
            </a:r>
            <a:endParaRPr lang="es-MX" b="1" dirty="0"/>
          </a:p>
        </p:txBody>
      </p:sp>
      <p:sp>
        <p:nvSpPr>
          <p:cNvPr id="3" name="Marcador de contenido 2">
            <a:extLst>
              <a:ext uri="{FF2B5EF4-FFF2-40B4-BE49-F238E27FC236}">
                <a16:creationId xmlns="" xmlns:a16="http://schemas.microsoft.com/office/drawing/2014/main" id="{649F4CA3-F3C5-4F25-B7F9-57064476AF01}"/>
              </a:ext>
            </a:extLst>
          </p:cNvPr>
          <p:cNvSpPr>
            <a:spLocks noGrp="1"/>
          </p:cNvSpPr>
          <p:nvPr>
            <p:ph idx="1"/>
          </p:nvPr>
        </p:nvSpPr>
        <p:spPr>
          <a:xfrm>
            <a:off x="467544" y="2204864"/>
            <a:ext cx="8208912" cy="4267200"/>
          </a:xfrm>
        </p:spPr>
        <p:txBody>
          <a:bodyPr/>
          <a:lstStyle/>
          <a:p>
            <a:pPr algn="ctr"/>
            <a:r>
              <a:rPr lang="es-MX" sz="2000" dirty="0"/>
              <a:t>En la presente investigación se pretende que el alumno identifique y comprenda que existen falacias con relación al Genoma Humano y que a través de la Bioética obtenga un panorama preciso de la concepción de éste.</a:t>
            </a:r>
            <a:br>
              <a:rPr lang="es-MX" sz="2000" dirty="0"/>
            </a:br>
            <a:endParaRPr lang="es-MX" sz="2000" dirty="0"/>
          </a:p>
          <a:p>
            <a:pPr algn="ctr"/>
            <a:r>
              <a:rPr lang="es-MX" sz="2000" dirty="0"/>
              <a:t>Asimismo, la intervención de tres disciplinas (Biología, Taller de Lectura y Redacción e Inglés) coadyuvarán para una mejor desarrollo y comprensión del tema; partiendo de  </a:t>
            </a:r>
            <a:br>
              <a:rPr lang="es-MX" sz="2000" dirty="0"/>
            </a:br>
            <a:r>
              <a:rPr lang="es-MX" sz="2000" dirty="0"/>
              <a:t>los conocimientos previos de los alumnos para dar paso a la lectura, traducción, interpretación, análisis de fuentes confiables de información y todos aquellos componentes verbales e icónicos necesarios para exponer resultados </a:t>
            </a:r>
            <a:r>
              <a:rPr lang="es-MX" sz="2000" dirty="0" smtClean="0"/>
              <a:t>precisos.</a:t>
            </a:r>
            <a:endParaRPr lang="es-MX" sz="2800" dirty="0"/>
          </a:p>
          <a:p>
            <a:endParaRPr lang="es-MX" dirty="0"/>
          </a:p>
        </p:txBody>
      </p:sp>
    </p:spTree>
    <p:extLst>
      <p:ext uri="{BB962C8B-B14F-4D97-AF65-F5344CB8AC3E}">
        <p14:creationId xmlns:p14="http://schemas.microsoft.com/office/powerpoint/2010/main" val="3542574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759" y="692696"/>
            <a:ext cx="7315200" cy="715963"/>
          </a:xfrm>
        </p:spPr>
        <p:txBody>
          <a:bodyPr/>
          <a:lstStyle/>
          <a:p>
            <a:r>
              <a:rPr lang="es-MX" b="1" dirty="0" smtClean="0"/>
              <a:t>OBJETIVOS</a:t>
            </a:r>
            <a:endParaRPr lang="es-MX" b="1" dirty="0"/>
          </a:p>
        </p:txBody>
      </p:sp>
      <p:sp>
        <p:nvSpPr>
          <p:cNvPr id="3" name="Marcador de contenido 2"/>
          <p:cNvSpPr>
            <a:spLocks noGrp="1"/>
          </p:cNvSpPr>
          <p:nvPr>
            <p:ph idx="1"/>
          </p:nvPr>
        </p:nvSpPr>
        <p:spPr>
          <a:xfrm>
            <a:off x="683568" y="1844824"/>
            <a:ext cx="7315200" cy="4267200"/>
          </a:xfrm>
        </p:spPr>
        <p:txBody>
          <a:bodyPr/>
          <a:lstStyle/>
          <a:p>
            <a:pPr algn="just"/>
            <a:r>
              <a:rPr lang="es-MX" sz="2000" b="1" dirty="0">
                <a:solidFill>
                  <a:schemeClr val="accent5">
                    <a:lumMod val="25000"/>
                  </a:schemeClr>
                </a:solidFill>
              </a:rPr>
              <a:t>Objetivo general: </a:t>
            </a:r>
            <a:r>
              <a:rPr lang="es-MX" sz="2000" dirty="0"/>
              <a:t>Desmitificar a través de la bioética las falacias comprendidas por los alumnos del Colegio de Ciencias Humanidades</a:t>
            </a:r>
            <a:r>
              <a:rPr lang="es-MX" sz="2000" dirty="0" smtClean="0"/>
              <a:t>, </a:t>
            </a:r>
            <a:r>
              <a:rPr lang="es-MX" sz="2000" dirty="0"/>
              <a:t>utilizando fuentes de información veraces que </a:t>
            </a:r>
            <a:r>
              <a:rPr lang="es-MX" sz="2000" dirty="0" smtClean="0"/>
              <a:t>contribuyan </a:t>
            </a:r>
            <a:r>
              <a:rPr lang="es-MX" sz="2000" dirty="0"/>
              <a:t>en la mejor comprensión y aprendizaje del </a:t>
            </a:r>
            <a:r>
              <a:rPr lang="es-MX" sz="2000" dirty="0" smtClean="0"/>
              <a:t>Genoma </a:t>
            </a:r>
            <a:r>
              <a:rPr lang="es-MX" sz="2000" dirty="0"/>
              <a:t>H</a:t>
            </a:r>
            <a:r>
              <a:rPr lang="es-MX" sz="2000" dirty="0" smtClean="0"/>
              <a:t>umano</a:t>
            </a:r>
            <a:r>
              <a:rPr lang="es-MX" sz="2000" b="1" dirty="0"/>
              <a:t>.</a:t>
            </a:r>
            <a:endParaRPr lang="es-MX" sz="2000" dirty="0"/>
          </a:p>
          <a:p>
            <a:pPr algn="just"/>
            <a:endParaRPr lang="es-MX" sz="2000" b="1" dirty="0"/>
          </a:p>
          <a:p>
            <a:r>
              <a:rPr lang="es-MX" sz="2000" b="1" dirty="0">
                <a:solidFill>
                  <a:schemeClr val="accent5">
                    <a:lumMod val="25000"/>
                  </a:schemeClr>
                </a:solidFill>
              </a:rPr>
              <a:t>Objetivos específicos: </a:t>
            </a:r>
          </a:p>
          <a:p>
            <a:r>
              <a:rPr lang="es-MX" sz="2000" b="1" dirty="0"/>
              <a:t>Biología</a:t>
            </a:r>
            <a:r>
              <a:rPr lang="es-MX" sz="2000" dirty="0"/>
              <a:t>: Analizar el impacto del conocimiento del Genoma Humano así como entender el papel de la Bioética en el conocimiento del Genoma Humano</a:t>
            </a:r>
          </a:p>
          <a:p>
            <a:r>
              <a:rPr lang="es-MX" sz="2000" b="1" dirty="0"/>
              <a:t>Taller de Lectura y Redacción: </a:t>
            </a:r>
            <a:r>
              <a:rPr lang="es-MX" sz="2000" dirty="0"/>
              <a:t>Diferenciar entre fuentes confiables y veraces con las falsas fuentes de información.</a:t>
            </a:r>
          </a:p>
          <a:p>
            <a:r>
              <a:rPr lang="es-MX" sz="2000" b="1" dirty="0"/>
              <a:t>Inglés: </a:t>
            </a:r>
            <a:r>
              <a:rPr lang="es-MX" sz="2000" dirty="0"/>
              <a:t>Utilizar los tiempos verbales con el vocabulario reforzando el tema indicado</a:t>
            </a:r>
          </a:p>
        </p:txBody>
      </p:sp>
    </p:spTree>
    <p:extLst>
      <p:ext uri="{BB962C8B-B14F-4D97-AF65-F5344CB8AC3E}">
        <p14:creationId xmlns:p14="http://schemas.microsoft.com/office/powerpoint/2010/main" val="2342915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457200"/>
            <a:ext cx="7315200" cy="715963"/>
          </a:xfrm>
        </p:spPr>
        <p:txBody>
          <a:bodyPr/>
          <a:lstStyle/>
          <a:p>
            <a:r>
              <a:rPr lang="es-MX" sz="3200" b="1" dirty="0"/>
              <a:t>PREGUNTAS GENERADORAS</a:t>
            </a:r>
          </a:p>
        </p:txBody>
      </p:sp>
      <p:sp>
        <p:nvSpPr>
          <p:cNvPr id="3" name="Marcador de contenido 2"/>
          <p:cNvSpPr>
            <a:spLocks noGrp="1"/>
          </p:cNvSpPr>
          <p:nvPr>
            <p:ph idx="1"/>
          </p:nvPr>
        </p:nvSpPr>
        <p:spPr/>
        <p:txBody>
          <a:bodyPr/>
          <a:lstStyle/>
          <a:p>
            <a:pPr marL="457200" lvl="0" indent="-457200">
              <a:buFont typeface="+mj-lt"/>
              <a:buAutoNum type="arabicPeriod"/>
            </a:pPr>
            <a:r>
              <a:rPr lang="es-MX" sz="2400" dirty="0"/>
              <a:t>¿Cuál es la importancia de la B</a:t>
            </a:r>
            <a:r>
              <a:rPr lang="es-MX" sz="2400" dirty="0" smtClean="0"/>
              <a:t>ioética </a:t>
            </a:r>
            <a:r>
              <a:rPr lang="es-MX" sz="2400" dirty="0"/>
              <a:t>sobre el Genoma Humano y </a:t>
            </a:r>
            <a:r>
              <a:rPr lang="es-MX" sz="2400" dirty="0" smtClean="0"/>
              <a:t>cuáles </a:t>
            </a:r>
            <a:r>
              <a:rPr lang="es-MX" sz="2400" dirty="0"/>
              <a:t>conceptos son </a:t>
            </a:r>
            <a:r>
              <a:rPr lang="es-MX" sz="2400" dirty="0" smtClean="0"/>
              <a:t>verdaderos, </a:t>
            </a:r>
            <a:r>
              <a:rPr lang="es-MX" sz="2400" dirty="0"/>
              <a:t>t</a:t>
            </a:r>
            <a:r>
              <a:rPr lang="es-MX" sz="2400" dirty="0" smtClean="0"/>
              <a:t>ergiversados o falsos?</a:t>
            </a:r>
            <a:endParaRPr lang="es-MX" sz="2400" dirty="0"/>
          </a:p>
          <a:p>
            <a:pPr marL="457200" lvl="0" indent="-457200">
              <a:buFont typeface="+mj-lt"/>
              <a:buAutoNum type="arabicPeriod"/>
            </a:pPr>
            <a:r>
              <a:rPr lang="es-MX" sz="2400" dirty="0"/>
              <a:t>¿Cómo elegir las fuentes de información que guíen el conocimiento y aprendizaje del Genoma Humano?</a:t>
            </a:r>
          </a:p>
          <a:p>
            <a:pPr marL="457200" lvl="0" indent="-457200">
              <a:buFont typeface="+mj-lt"/>
              <a:buAutoNum type="arabicPeriod"/>
            </a:pPr>
            <a:r>
              <a:rPr lang="es-MX" sz="2400" dirty="0"/>
              <a:t>¿Cuáles son los conceptos y definiciones </a:t>
            </a:r>
            <a:r>
              <a:rPr lang="es-MX" sz="2400" dirty="0" smtClean="0"/>
              <a:t> descriptivos y argumentativos relacionados con </a:t>
            </a:r>
            <a:r>
              <a:rPr lang="es-MX" sz="2400" dirty="0"/>
              <a:t>el </a:t>
            </a:r>
            <a:r>
              <a:rPr lang="es-MX" sz="2400" dirty="0" smtClean="0"/>
              <a:t>tema propuesto?</a:t>
            </a:r>
            <a:endParaRPr lang="es-MX" sz="2400" dirty="0"/>
          </a:p>
          <a:p>
            <a:pPr marL="457200" lvl="0" indent="-457200">
              <a:buFont typeface="+mj-lt"/>
              <a:buAutoNum type="arabicPeriod"/>
            </a:pPr>
            <a:r>
              <a:rPr lang="es-MX" sz="2400" dirty="0"/>
              <a:t>¿Cuáles son las aportaciones del Genoma Humano a las sociedades?</a:t>
            </a:r>
          </a:p>
          <a:p>
            <a:endParaRPr lang="es-MX" dirty="0"/>
          </a:p>
        </p:txBody>
      </p:sp>
    </p:spTree>
    <p:extLst>
      <p:ext uri="{BB962C8B-B14F-4D97-AF65-F5344CB8AC3E}">
        <p14:creationId xmlns:p14="http://schemas.microsoft.com/office/powerpoint/2010/main" val="325671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DISCIPLINAS INVOLUCRADAS Y OBJETIVOS ESPECÍFICOS</a:t>
            </a:r>
            <a:endParaRPr lang="es-MX" b="1" dirty="0"/>
          </a:p>
        </p:txBody>
      </p:sp>
      <p:sp>
        <p:nvSpPr>
          <p:cNvPr id="3" name="Marcador de contenido 2"/>
          <p:cNvSpPr>
            <a:spLocks noGrp="1"/>
          </p:cNvSpPr>
          <p:nvPr>
            <p:ph idx="1"/>
          </p:nvPr>
        </p:nvSpPr>
        <p:spPr>
          <a:xfrm>
            <a:off x="539552" y="1961456"/>
            <a:ext cx="8208912" cy="4563888"/>
          </a:xfrm>
        </p:spPr>
        <p:txBody>
          <a:bodyPr/>
          <a:lstStyle/>
          <a:p>
            <a:r>
              <a:rPr lang="es-MX" sz="2000" b="1" dirty="0" smtClean="0">
                <a:solidFill>
                  <a:schemeClr val="accent5">
                    <a:lumMod val="25000"/>
                  </a:schemeClr>
                </a:solidFill>
                <a:latin typeface="Arial" panose="020B0604020202020204" pitchFamily="34" charset="0"/>
                <a:cs typeface="Arial" panose="020B0604020202020204" pitchFamily="34" charset="0"/>
              </a:rPr>
              <a:t>BIOLOGÍA</a:t>
            </a:r>
            <a:r>
              <a:rPr lang="es-MX" sz="2000" b="1" dirty="0" smtClean="0">
                <a:latin typeface="Arial" panose="020B0604020202020204" pitchFamily="34" charset="0"/>
                <a:cs typeface="Arial" panose="020B0604020202020204" pitchFamily="34" charset="0"/>
              </a:rPr>
              <a:t>:</a:t>
            </a:r>
          </a:p>
          <a:p>
            <a:pPr marL="0" indent="0">
              <a:buNone/>
            </a:pPr>
            <a:r>
              <a:rPr lang="es-MX" sz="2000" b="1" dirty="0" smtClean="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A</a:t>
            </a:r>
            <a:r>
              <a:rPr lang="es-MX" sz="2000" dirty="0" smtClean="0">
                <a:latin typeface="Arial" panose="020B0604020202020204" pitchFamily="34" charset="0"/>
                <a:cs typeface="Arial" panose="020B0604020202020204" pitchFamily="34" charset="0"/>
              </a:rPr>
              <a:t>nalizar </a:t>
            </a:r>
            <a:r>
              <a:rPr lang="es-MX" sz="2000" dirty="0">
                <a:latin typeface="Arial" panose="020B0604020202020204" pitchFamily="34" charset="0"/>
                <a:cs typeface="Arial" panose="020B0604020202020204" pitchFamily="34" charset="0"/>
              </a:rPr>
              <a:t>el impacto del conocimiento del </a:t>
            </a:r>
            <a:r>
              <a:rPr lang="es-MX" sz="2000" dirty="0" smtClean="0">
                <a:latin typeface="Arial" panose="020B0604020202020204" pitchFamily="34" charset="0"/>
                <a:cs typeface="Arial" panose="020B0604020202020204" pitchFamily="34" charset="0"/>
              </a:rPr>
              <a:t>Genoma </a:t>
            </a:r>
            <a:r>
              <a:rPr lang="es-MX" sz="2000" dirty="0">
                <a:latin typeface="Arial" panose="020B0604020202020204" pitchFamily="34" charset="0"/>
                <a:cs typeface="Arial" panose="020B0604020202020204" pitchFamily="34" charset="0"/>
              </a:rPr>
              <a:t>H</a:t>
            </a:r>
            <a:r>
              <a:rPr lang="es-MX" sz="2000" dirty="0" smtClean="0">
                <a:latin typeface="Arial" panose="020B0604020202020204" pitchFamily="34" charset="0"/>
                <a:cs typeface="Arial" panose="020B0604020202020204" pitchFamily="34" charset="0"/>
              </a:rPr>
              <a:t>umano</a:t>
            </a:r>
            <a:r>
              <a:rPr lang="es-MX" sz="2000" dirty="0">
                <a:latin typeface="Arial" panose="020B0604020202020204" pitchFamily="34" charset="0"/>
                <a:cs typeface="Arial" panose="020B0604020202020204" pitchFamily="34" charset="0"/>
              </a:rPr>
              <a:t>. </a:t>
            </a:r>
            <a:endParaRPr lang="es-MX" sz="2000" dirty="0" smtClean="0">
              <a:latin typeface="Arial" panose="020B0604020202020204" pitchFamily="34" charset="0"/>
              <a:cs typeface="Arial" panose="020B0604020202020204" pitchFamily="34" charset="0"/>
            </a:endParaRPr>
          </a:p>
          <a:p>
            <a:pPr marL="0" indent="0">
              <a:buNone/>
            </a:pPr>
            <a:r>
              <a:rPr lang="es-MX" sz="2000" dirty="0" smtClean="0">
                <a:latin typeface="Arial" panose="020B0604020202020204" pitchFamily="34" charset="0"/>
                <a:cs typeface="Arial" panose="020B0604020202020204" pitchFamily="34" charset="0"/>
              </a:rPr>
              <a:t>- Comprender </a:t>
            </a:r>
            <a:r>
              <a:rPr lang="es-MX" sz="2000" dirty="0">
                <a:latin typeface="Arial" panose="020B0604020202020204" pitchFamily="34" charset="0"/>
                <a:cs typeface="Arial" panose="020B0604020202020204" pitchFamily="34" charset="0"/>
              </a:rPr>
              <a:t>el papel de la Bioética en el conocimiento </a:t>
            </a:r>
            <a:r>
              <a:rPr lang="es-MX" sz="2000" dirty="0" smtClean="0">
                <a:latin typeface="Arial" panose="020B0604020202020204" pitchFamily="34" charset="0"/>
                <a:cs typeface="Arial" panose="020B0604020202020204" pitchFamily="34" charset="0"/>
              </a:rPr>
              <a:t>de éste.</a:t>
            </a:r>
            <a:endParaRPr lang="es-MX" sz="2000" dirty="0">
              <a:latin typeface="Arial" panose="020B0604020202020204" pitchFamily="34" charset="0"/>
              <a:cs typeface="Arial" panose="020B0604020202020204" pitchFamily="34" charset="0"/>
            </a:endParaRPr>
          </a:p>
          <a:p>
            <a:r>
              <a:rPr lang="es-MX" sz="2000" b="1" dirty="0" smtClean="0">
                <a:solidFill>
                  <a:schemeClr val="accent5">
                    <a:lumMod val="25000"/>
                  </a:schemeClr>
                </a:solidFill>
                <a:latin typeface="Arial" panose="020B0604020202020204" pitchFamily="34" charset="0"/>
                <a:cs typeface="Arial" panose="020B0604020202020204" pitchFamily="34" charset="0"/>
              </a:rPr>
              <a:t>TLRIID:</a:t>
            </a:r>
            <a:endParaRPr lang="es-MX" sz="2000" b="1" dirty="0" smtClean="0">
              <a:latin typeface="Arial" panose="020B0604020202020204" pitchFamily="34" charset="0"/>
              <a:cs typeface="Arial" panose="020B0604020202020204" pitchFamily="34" charset="0"/>
            </a:endParaRPr>
          </a:p>
          <a:p>
            <a:pPr marL="0" indent="0">
              <a:buNone/>
            </a:pPr>
            <a:r>
              <a:rPr lang="es-MX" sz="2000" b="1" dirty="0">
                <a:latin typeface="Arial" panose="020B0604020202020204" pitchFamily="34" charset="0"/>
                <a:cs typeface="Arial" panose="020B0604020202020204" pitchFamily="34" charset="0"/>
              </a:rPr>
              <a:t>-</a:t>
            </a:r>
            <a:r>
              <a:rPr lang="es-MX" sz="2000" b="1" dirty="0" smtClean="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D</a:t>
            </a:r>
            <a:r>
              <a:rPr lang="es-MX" sz="2000" dirty="0" smtClean="0">
                <a:latin typeface="Arial" panose="020B0604020202020204" pitchFamily="34" charset="0"/>
                <a:cs typeface="Arial" panose="020B0604020202020204" pitchFamily="34" charset="0"/>
              </a:rPr>
              <a:t>iferenciar </a:t>
            </a:r>
            <a:r>
              <a:rPr lang="es-MX" sz="2000" dirty="0">
                <a:latin typeface="Arial" panose="020B0604020202020204" pitchFamily="34" charset="0"/>
                <a:cs typeface="Arial" panose="020B0604020202020204" pitchFamily="34" charset="0"/>
              </a:rPr>
              <a:t>entre fuentes confiables y veraces con las falsas fuentes. </a:t>
            </a:r>
          </a:p>
          <a:p>
            <a:pPr marL="0" indent="0">
              <a:buNone/>
            </a:pPr>
            <a:r>
              <a:rPr lang="es-MX" sz="2000" dirty="0" smtClean="0">
                <a:latin typeface="Arial" panose="020B0604020202020204" pitchFamily="34" charset="0"/>
                <a:cs typeface="Arial" panose="020B0604020202020204" pitchFamily="34" charset="0"/>
              </a:rPr>
              <a:t>- Estructurar </a:t>
            </a:r>
            <a:r>
              <a:rPr lang="es-MX" sz="2000" dirty="0">
                <a:latin typeface="Arial" panose="020B0604020202020204" pitchFamily="34" charset="0"/>
                <a:cs typeface="Arial" panose="020B0604020202020204" pitchFamily="34" charset="0"/>
              </a:rPr>
              <a:t>ideas correctamente. </a:t>
            </a:r>
          </a:p>
          <a:p>
            <a:pPr marL="0" indent="0">
              <a:buNone/>
            </a:pPr>
            <a:r>
              <a:rPr lang="es-MX" sz="2000" dirty="0" smtClean="0">
                <a:latin typeface="Arial" panose="020B0604020202020204" pitchFamily="34" charset="0"/>
                <a:cs typeface="Arial" panose="020B0604020202020204" pitchFamily="34" charset="0"/>
              </a:rPr>
              <a:t>- Tener </a:t>
            </a:r>
            <a:r>
              <a:rPr lang="es-MX" sz="2000" dirty="0">
                <a:latin typeface="Arial" panose="020B0604020202020204" pitchFamily="34" charset="0"/>
                <a:cs typeface="Arial" panose="020B0604020202020204" pitchFamily="34" charset="0"/>
              </a:rPr>
              <a:t>precisión y coherencia en la redacción e investigación.</a:t>
            </a:r>
          </a:p>
          <a:p>
            <a:r>
              <a:rPr lang="es-MX" sz="2000" b="1" dirty="0" smtClean="0">
                <a:solidFill>
                  <a:schemeClr val="accent5">
                    <a:lumMod val="25000"/>
                  </a:schemeClr>
                </a:solidFill>
                <a:latin typeface="Arial" panose="020B0604020202020204" pitchFamily="34" charset="0"/>
                <a:cs typeface="Arial" panose="020B0604020202020204" pitchFamily="34" charset="0"/>
              </a:rPr>
              <a:t>INGLÉS:</a:t>
            </a:r>
          </a:p>
          <a:p>
            <a:pPr marL="0" indent="0">
              <a:buNone/>
            </a:pPr>
            <a:r>
              <a:rPr lang="es-MX" sz="2000" b="1" dirty="0" smtClean="0">
                <a:solidFill>
                  <a:schemeClr val="accent5">
                    <a:lumMod val="25000"/>
                  </a:schemeClr>
                </a:solidFill>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Utilizar </a:t>
            </a:r>
            <a:r>
              <a:rPr lang="es-MX" sz="2000" dirty="0">
                <a:latin typeface="Arial" panose="020B0604020202020204" pitchFamily="34" charset="0"/>
                <a:cs typeface="Arial" panose="020B0604020202020204" pitchFamily="34" charset="0"/>
              </a:rPr>
              <a:t>los tiempos verbales con el vocabulario reforzando el tema indicado.</a:t>
            </a:r>
          </a:p>
        </p:txBody>
      </p:sp>
    </p:spTree>
    <p:extLst>
      <p:ext uri="{BB962C8B-B14F-4D97-AF65-F5344CB8AC3E}">
        <p14:creationId xmlns:p14="http://schemas.microsoft.com/office/powerpoint/2010/main" val="4056142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341"/>
            <a:ext cx="7315200" cy="715963"/>
          </a:xfrm>
        </p:spPr>
        <p:txBody>
          <a:bodyPr/>
          <a:lstStyle/>
          <a:p>
            <a:r>
              <a:rPr lang="es-MX" sz="3600" dirty="0" smtClean="0"/>
              <a:t>PLANEACIÓN </a:t>
            </a:r>
            <a:r>
              <a:rPr lang="es-MX" sz="3600" dirty="0"/>
              <a:t>GENERAL</a:t>
            </a:r>
          </a:p>
        </p:txBody>
      </p:sp>
      <p:graphicFrame>
        <p:nvGraphicFramePr>
          <p:cNvPr id="4" name="Marcador de contenido 3">
            <a:extLst>
              <a:ext uri="{FF2B5EF4-FFF2-40B4-BE49-F238E27FC236}">
                <a16:creationId xmlns="" xmlns:a16="http://schemas.microsoft.com/office/drawing/2014/main" id="{926134A7-B42E-4B19-A576-E35B7F541CF9}"/>
              </a:ext>
            </a:extLst>
          </p:cNvPr>
          <p:cNvGraphicFramePr>
            <a:graphicFrameLocks noGrp="1"/>
          </p:cNvGraphicFramePr>
          <p:nvPr>
            <p:ph idx="1"/>
            <p:extLst>
              <p:ext uri="{D42A27DB-BD31-4B8C-83A1-F6EECF244321}">
                <p14:modId xmlns:p14="http://schemas.microsoft.com/office/powerpoint/2010/main" val="893853421"/>
              </p:ext>
            </p:extLst>
          </p:nvPr>
        </p:nvGraphicFramePr>
        <p:xfrm>
          <a:off x="323528" y="1124744"/>
          <a:ext cx="8496943" cy="5400600"/>
        </p:xfrm>
        <a:graphic>
          <a:graphicData uri="http://schemas.openxmlformats.org/drawingml/2006/table">
            <a:tbl>
              <a:tblPr firstRow="1" firstCol="1" bandRow="1">
                <a:tableStyleId>{5C22544A-7EE6-4342-B048-85BDC9FD1C3A}</a:tableStyleId>
              </a:tblPr>
              <a:tblGrid>
                <a:gridCol w="1897197">
                  <a:extLst>
                    <a:ext uri="{9D8B030D-6E8A-4147-A177-3AD203B41FA5}">
                      <a16:colId xmlns="" xmlns:a16="http://schemas.microsoft.com/office/drawing/2014/main" val="146141332"/>
                    </a:ext>
                  </a:extLst>
                </a:gridCol>
                <a:gridCol w="1319924">
                  <a:extLst>
                    <a:ext uri="{9D8B030D-6E8A-4147-A177-3AD203B41FA5}">
                      <a16:colId xmlns="" xmlns:a16="http://schemas.microsoft.com/office/drawing/2014/main" val="1521509667"/>
                    </a:ext>
                  </a:extLst>
                </a:gridCol>
                <a:gridCol w="1095814">
                  <a:extLst>
                    <a:ext uri="{9D8B030D-6E8A-4147-A177-3AD203B41FA5}">
                      <a16:colId xmlns="" xmlns:a16="http://schemas.microsoft.com/office/drawing/2014/main" val="1979141687"/>
                    </a:ext>
                  </a:extLst>
                </a:gridCol>
                <a:gridCol w="119910">
                  <a:extLst>
                    <a:ext uri="{9D8B030D-6E8A-4147-A177-3AD203B41FA5}">
                      <a16:colId xmlns="" xmlns:a16="http://schemas.microsoft.com/office/drawing/2014/main" val="1555303403"/>
                    </a:ext>
                  </a:extLst>
                </a:gridCol>
                <a:gridCol w="2075711">
                  <a:extLst>
                    <a:ext uri="{9D8B030D-6E8A-4147-A177-3AD203B41FA5}">
                      <a16:colId xmlns="" xmlns:a16="http://schemas.microsoft.com/office/drawing/2014/main" val="4159928157"/>
                    </a:ext>
                  </a:extLst>
                </a:gridCol>
                <a:gridCol w="836260">
                  <a:extLst>
                    <a:ext uri="{9D8B030D-6E8A-4147-A177-3AD203B41FA5}">
                      <a16:colId xmlns="" xmlns:a16="http://schemas.microsoft.com/office/drawing/2014/main" val="991008161"/>
                    </a:ext>
                  </a:extLst>
                </a:gridCol>
                <a:gridCol w="1152127">
                  <a:extLst>
                    <a:ext uri="{9D8B030D-6E8A-4147-A177-3AD203B41FA5}">
                      <a16:colId xmlns="" xmlns:a16="http://schemas.microsoft.com/office/drawing/2014/main" val="3486229245"/>
                    </a:ext>
                  </a:extLst>
                </a:gridCol>
              </a:tblGrid>
              <a:tr h="995515">
                <a:tc>
                  <a:txBody>
                    <a:bodyPr/>
                    <a:lstStyle/>
                    <a:p>
                      <a:pPr>
                        <a:lnSpc>
                          <a:spcPct val="107000"/>
                        </a:lnSpc>
                        <a:spcAft>
                          <a:spcPts val="0"/>
                        </a:spcAft>
                      </a:pPr>
                      <a:r>
                        <a:rPr lang="es-MX" sz="1200" b="0" i="0" dirty="0">
                          <a:solidFill>
                            <a:schemeClr val="tx1">
                              <a:lumMod val="75000"/>
                            </a:schemeClr>
                          </a:solidFill>
                          <a:effectLst/>
                        </a:rPr>
                        <a:t>Nombres y grados de las asignaturas:</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gridSpan="3">
                  <a:txBody>
                    <a:bodyPr/>
                    <a:lstStyle/>
                    <a:p>
                      <a:pPr>
                        <a:lnSpc>
                          <a:spcPct val="107000"/>
                        </a:lnSpc>
                        <a:spcAft>
                          <a:spcPts val="0"/>
                        </a:spcAft>
                      </a:pPr>
                      <a:r>
                        <a:rPr lang="es-MX" sz="1200" b="0" i="0" dirty="0">
                          <a:solidFill>
                            <a:schemeClr val="tx1">
                              <a:lumMod val="75000"/>
                            </a:schemeClr>
                          </a:solidFill>
                          <a:effectLst/>
                        </a:rPr>
                        <a:t>● Taller de Lectura y Redacción e Iniciación a la Investigación Documental III.</a:t>
                      </a:r>
                      <a:endParaRPr lang="es-MX" sz="1600" b="0" i="0" dirty="0">
                        <a:solidFill>
                          <a:schemeClr val="tx1">
                            <a:lumMod val="75000"/>
                          </a:schemeClr>
                        </a:solidFill>
                        <a:effectLst/>
                      </a:endParaRPr>
                    </a:p>
                    <a:p>
                      <a:pPr>
                        <a:lnSpc>
                          <a:spcPct val="107000"/>
                        </a:lnSpc>
                        <a:spcAft>
                          <a:spcPts val="0"/>
                        </a:spcAft>
                      </a:pPr>
                      <a:r>
                        <a:rPr lang="es-MX" sz="1200" b="0" i="0" dirty="0">
                          <a:solidFill>
                            <a:schemeClr val="tx1">
                              <a:lumMod val="75000"/>
                            </a:schemeClr>
                          </a:solidFill>
                          <a:effectLst/>
                        </a:rPr>
                        <a:t>● Biología I.</a:t>
                      </a:r>
                      <a:endParaRPr lang="es-MX" sz="1600" b="0" i="0" dirty="0">
                        <a:solidFill>
                          <a:schemeClr val="tx1">
                            <a:lumMod val="75000"/>
                          </a:schemeClr>
                        </a:solidFill>
                        <a:effectLst/>
                      </a:endParaRPr>
                    </a:p>
                    <a:p>
                      <a:pPr>
                        <a:lnSpc>
                          <a:spcPct val="107000"/>
                        </a:lnSpc>
                        <a:spcAft>
                          <a:spcPts val="0"/>
                        </a:spcAft>
                      </a:pPr>
                      <a:r>
                        <a:rPr lang="es-MX" sz="1200" b="0" i="0" dirty="0">
                          <a:solidFill>
                            <a:schemeClr val="tx1">
                              <a:lumMod val="75000"/>
                            </a:schemeClr>
                          </a:solidFill>
                          <a:effectLst/>
                        </a:rPr>
                        <a:t>● Inglés III.</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hMerge="1">
                  <a:txBody>
                    <a:bodyPr/>
                    <a:lstStyle/>
                    <a:p>
                      <a:endParaRPr lang="es-MX"/>
                    </a:p>
                  </a:txBody>
                  <a:tcPr/>
                </a:tc>
                <a:tc hMerge="1">
                  <a:txBody>
                    <a:bodyPr/>
                    <a:lstStyle/>
                    <a:p>
                      <a:endParaRPr lang="es-MX"/>
                    </a:p>
                  </a:txBody>
                  <a:tcPr/>
                </a:tc>
                <a:tc>
                  <a:txBody>
                    <a:bodyPr/>
                    <a:lstStyle/>
                    <a:p>
                      <a:pPr>
                        <a:lnSpc>
                          <a:spcPct val="107000"/>
                        </a:lnSpc>
                        <a:spcAft>
                          <a:spcPts val="0"/>
                        </a:spcAft>
                      </a:pPr>
                      <a:r>
                        <a:rPr lang="es-MX" sz="1200" b="0" i="0" dirty="0">
                          <a:solidFill>
                            <a:schemeClr val="tx1">
                              <a:lumMod val="75000"/>
                            </a:schemeClr>
                          </a:solidFill>
                          <a:effectLst/>
                        </a:rPr>
                        <a:t>Claves de las asignaturas:</a:t>
                      </a:r>
                      <a:endParaRPr lang="es-MX" sz="1600" b="0" i="0" dirty="0">
                        <a:solidFill>
                          <a:schemeClr val="tx1">
                            <a:lumMod val="75000"/>
                          </a:schemeClr>
                        </a:solidFill>
                        <a:effectLst/>
                      </a:endParaRPr>
                    </a:p>
                    <a:p>
                      <a:pPr marL="342900" lvl="0" indent="-342900">
                        <a:lnSpc>
                          <a:spcPct val="107000"/>
                        </a:lnSpc>
                        <a:spcAft>
                          <a:spcPts val="0"/>
                        </a:spcAft>
                        <a:buFont typeface="Times New Roman" panose="02020603050405020304" pitchFamily="18" charset="0"/>
                        <a:buChar char="•"/>
                      </a:pPr>
                      <a:r>
                        <a:rPr lang="es-MX" sz="1200" b="0" i="0" dirty="0">
                          <a:solidFill>
                            <a:schemeClr val="tx1">
                              <a:lumMod val="75000"/>
                            </a:schemeClr>
                          </a:solidFill>
                          <a:effectLst/>
                        </a:rPr>
                        <a:t>1305</a:t>
                      </a:r>
                      <a:endParaRPr lang="es-MX" sz="1600" b="0" i="0" dirty="0">
                        <a:solidFill>
                          <a:schemeClr val="tx1">
                            <a:lumMod val="75000"/>
                          </a:schemeClr>
                        </a:solidFill>
                        <a:effectLst/>
                      </a:endParaRPr>
                    </a:p>
                    <a:p>
                      <a:pPr marL="342900" lvl="0" indent="-342900">
                        <a:lnSpc>
                          <a:spcPct val="107000"/>
                        </a:lnSpc>
                        <a:spcAft>
                          <a:spcPts val="0"/>
                        </a:spcAft>
                        <a:buFont typeface="Times New Roman" panose="02020603050405020304" pitchFamily="18" charset="0"/>
                        <a:buChar char="•"/>
                      </a:pPr>
                      <a:r>
                        <a:rPr lang="es-MX" sz="1200" b="0" i="0" dirty="0">
                          <a:solidFill>
                            <a:schemeClr val="tx1">
                              <a:lumMod val="75000"/>
                            </a:schemeClr>
                          </a:solidFill>
                          <a:effectLst/>
                        </a:rPr>
                        <a:t>1303</a:t>
                      </a:r>
                      <a:endParaRPr lang="es-MX" sz="1600" b="0" i="0" dirty="0">
                        <a:solidFill>
                          <a:schemeClr val="tx1">
                            <a:lumMod val="75000"/>
                          </a:schemeClr>
                        </a:solidFill>
                        <a:effectLst/>
                      </a:endParaRPr>
                    </a:p>
                    <a:p>
                      <a:pPr marL="342900" lvl="0" indent="-342900">
                        <a:lnSpc>
                          <a:spcPct val="107000"/>
                        </a:lnSpc>
                        <a:spcAft>
                          <a:spcPts val="0"/>
                        </a:spcAft>
                        <a:buFont typeface="Times New Roman" panose="02020603050405020304" pitchFamily="18" charset="0"/>
                        <a:buChar char="•"/>
                      </a:pPr>
                      <a:r>
                        <a:rPr lang="es-MX" sz="1200" b="0" i="0" dirty="0">
                          <a:solidFill>
                            <a:schemeClr val="tx1">
                              <a:lumMod val="75000"/>
                            </a:schemeClr>
                          </a:solidFill>
                          <a:effectLst/>
                        </a:rPr>
                        <a:t>1307</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nSpc>
                          <a:spcPct val="107000"/>
                        </a:lnSpc>
                        <a:spcAft>
                          <a:spcPts val="0"/>
                        </a:spcAft>
                      </a:pPr>
                      <a:r>
                        <a:rPr lang="es-MX" sz="1200" b="0" i="0" dirty="0">
                          <a:solidFill>
                            <a:schemeClr val="tx1">
                              <a:lumMod val="75000"/>
                            </a:schemeClr>
                          </a:solidFill>
                          <a:effectLst/>
                        </a:rPr>
                        <a:t>Ciclo lectivo:</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nSpc>
                          <a:spcPct val="107000"/>
                        </a:lnSpc>
                        <a:spcAft>
                          <a:spcPts val="0"/>
                        </a:spcAft>
                      </a:pPr>
                      <a:r>
                        <a:rPr lang="es-MX" sz="1000" b="0" i="0" dirty="0">
                          <a:solidFill>
                            <a:schemeClr val="tx2"/>
                          </a:solidFill>
                          <a:effectLst/>
                        </a:rPr>
                        <a:t>2018-2019/1y 2.</a:t>
                      </a:r>
                      <a:endParaRPr lang="es-MX" sz="1100" b="0" i="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extLst>
                  <a:ext uri="{0D108BD9-81ED-4DB2-BD59-A6C34878D82A}">
                    <a16:rowId xmlns="" xmlns:a16="http://schemas.microsoft.com/office/drawing/2014/main" val="2366800313"/>
                  </a:ext>
                </a:extLst>
              </a:tr>
              <a:tr h="2403714">
                <a:tc>
                  <a:txBody>
                    <a:bodyPr/>
                    <a:lstStyle/>
                    <a:p>
                      <a:pPr algn="just">
                        <a:lnSpc>
                          <a:spcPct val="107000"/>
                        </a:lnSpc>
                        <a:spcAft>
                          <a:spcPts val="0"/>
                        </a:spcAft>
                      </a:pPr>
                      <a:r>
                        <a:rPr lang="es-MX" sz="1200" b="0" i="0" dirty="0">
                          <a:solidFill>
                            <a:schemeClr val="tx1">
                              <a:lumMod val="75000"/>
                            </a:schemeClr>
                          </a:solidFill>
                          <a:effectLst/>
                        </a:rPr>
                        <a:t>Horas disciplinarias por semana del proyecto interdisciplinario dentro de clase de la asignatura. </a:t>
                      </a:r>
                      <a:endParaRPr lang="es-MX" sz="1600" b="0" i="0" dirty="0">
                        <a:solidFill>
                          <a:schemeClr val="tx1">
                            <a:lumMod val="75000"/>
                          </a:schemeClr>
                        </a:solidFill>
                        <a:effectLst/>
                      </a:endParaRPr>
                    </a:p>
                    <a:p>
                      <a:pPr algn="just">
                        <a:lnSpc>
                          <a:spcPct val="107000"/>
                        </a:lnSpc>
                        <a:spcAft>
                          <a:spcPts val="0"/>
                        </a:spcAft>
                      </a:pPr>
                      <a:r>
                        <a:rPr lang="es-MX" sz="1200" b="0" i="0" dirty="0">
                          <a:solidFill>
                            <a:schemeClr val="tx1">
                              <a:lumMod val="75000"/>
                            </a:schemeClr>
                          </a:solidFill>
                          <a:effectLst/>
                        </a:rPr>
                        <a:t> </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gn="just">
                        <a:lnSpc>
                          <a:spcPct val="107000"/>
                        </a:lnSpc>
                        <a:spcAft>
                          <a:spcPts val="0"/>
                        </a:spcAft>
                      </a:pPr>
                      <a:r>
                        <a:rPr lang="es-MX" sz="1200" dirty="0">
                          <a:solidFill>
                            <a:schemeClr val="tx1">
                              <a:lumMod val="75000"/>
                            </a:schemeClr>
                          </a:solidFill>
                          <a:effectLst/>
                        </a:rPr>
                        <a:t>Horas teóricas:</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Taller de Lectura y Redacción e Iniciación a la Investigación Documental III.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Biología 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Inglés III.</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-15 horas</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-15</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-18</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gridSpan="2">
                  <a:txBody>
                    <a:bodyPr/>
                    <a:lstStyle/>
                    <a:p>
                      <a:pPr>
                        <a:lnSpc>
                          <a:spcPct val="107000"/>
                        </a:lnSpc>
                        <a:spcAft>
                          <a:spcPts val="0"/>
                        </a:spcAft>
                      </a:pPr>
                      <a:r>
                        <a:rPr lang="es-MX" sz="1200" dirty="0">
                          <a:solidFill>
                            <a:schemeClr val="tx1">
                              <a:lumMod val="75000"/>
                            </a:schemeClr>
                          </a:solidFill>
                          <a:effectLst/>
                        </a:rPr>
                        <a:t>Asignaturas Optativas/Obligatorias:</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hMerge="1">
                  <a:txBody>
                    <a:bodyPr/>
                    <a:lstStyle/>
                    <a:p>
                      <a:endParaRPr lang="es-MX"/>
                    </a:p>
                  </a:txBody>
                  <a:tcPr/>
                </a:tc>
                <a:tc gridSpan="2">
                  <a:txBody>
                    <a:bodyPr/>
                    <a:lstStyle/>
                    <a:p>
                      <a:pPr algn="just">
                        <a:lnSpc>
                          <a:spcPct val="107000"/>
                        </a:lnSpc>
                        <a:spcAft>
                          <a:spcPts val="0"/>
                        </a:spcAft>
                      </a:pPr>
                      <a:r>
                        <a:rPr lang="es-MX" sz="1200" dirty="0">
                          <a:solidFill>
                            <a:schemeClr val="tx1">
                              <a:lumMod val="75000"/>
                            </a:schemeClr>
                          </a:solidFill>
                          <a:effectLst/>
                        </a:rPr>
                        <a:t>Obligatorias</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Taller de Lectura y Redacción e Iniciación a la Investigación Documental III.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Biología 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Inglés III.</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hMerge="1">
                  <a:txBody>
                    <a:bodyPr/>
                    <a:lstStyle/>
                    <a:p>
                      <a:endParaRPr lang="es-MX"/>
                    </a:p>
                  </a:txBody>
                  <a:tcPr/>
                </a:tc>
                <a:extLst>
                  <a:ext uri="{0D108BD9-81ED-4DB2-BD59-A6C34878D82A}">
                    <a16:rowId xmlns="" xmlns:a16="http://schemas.microsoft.com/office/drawing/2014/main" val="995862655"/>
                  </a:ext>
                </a:extLst>
              </a:tr>
              <a:tr h="2001371">
                <a:tc>
                  <a:txBody>
                    <a:bodyPr/>
                    <a:lstStyle/>
                    <a:p>
                      <a:pPr algn="just">
                        <a:lnSpc>
                          <a:spcPct val="107000"/>
                        </a:lnSpc>
                        <a:spcAft>
                          <a:spcPts val="0"/>
                        </a:spcAft>
                      </a:pPr>
                      <a:r>
                        <a:rPr lang="es-MX" sz="1200" b="0" i="0" dirty="0">
                          <a:solidFill>
                            <a:schemeClr val="tx1">
                              <a:lumMod val="75000"/>
                            </a:schemeClr>
                          </a:solidFill>
                          <a:effectLst/>
                        </a:rPr>
                        <a:t>Horas interdisciplinarias por semana del proyecto interdisciplinario.</a:t>
                      </a:r>
                      <a:endParaRPr lang="es-MX" sz="1600" b="0" i="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gn="just">
                        <a:lnSpc>
                          <a:spcPct val="107000"/>
                        </a:lnSpc>
                        <a:spcAft>
                          <a:spcPts val="0"/>
                        </a:spcAft>
                      </a:pPr>
                      <a:r>
                        <a:rPr lang="es-MX" sz="1200" dirty="0">
                          <a:solidFill>
                            <a:schemeClr val="tx1">
                              <a:lumMod val="75000"/>
                            </a:schemeClr>
                          </a:solidFill>
                          <a:effectLst/>
                        </a:rPr>
                        <a:t>Horas teóricas:</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Taller de Lectura y Redacción e Iniciación a la Investigación Documental III.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Biología 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Inglés III.</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a:txBody>
                    <a:bodyPr/>
                    <a:lstStyle/>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-17 horas</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-15</a:t>
                      </a:r>
                      <a:endParaRPr lang="es-MX" sz="1600" dirty="0">
                        <a:solidFill>
                          <a:schemeClr val="tx1">
                            <a:lumMod val="75000"/>
                          </a:schemeClr>
                        </a:solidFill>
                        <a:effectLst/>
                      </a:endParaRPr>
                    </a:p>
                    <a:p>
                      <a:pPr>
                        <a:lnSpc>
                          <a:spcPct val="107000"/>
                        </a:lnSpc>
                        <a:spcAft>
                          <a:spcPts val="0"/>
                        </a:spcAft>
                      </a:pPr>
                      <a:r>
                        <a:rPr lang="es-MX" sz="1200" dirty="0">
                          <a:solidFill>
                            <a:schemeClr val="tx1">
                              <a:lumMod val="75000"/>
                            </a:schemeClr>
                          </a:solidFill>
                          <a:effectLst/>
                        </a:rPr>
                        <a:t>-14</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gridSpan="2">
                  <a:txBody>
                    <a:bodyPr/>
                    <a:lstStyle/>
                    <a:p>
                      <a:pPr>
                        <a:lnSpc>
                          <a:spcPct val="107000"/>
                        </a:lnSpc>
                        <a:spcAft>
                          <a:spcPts val="0"/>
                        </a:spcAft>
                      </a:pPr>
                      <a:r>
                        <a:rPr lang="es-MX" sz="1200" dirty="0">
                          <a:solidFill>
                            <a:schemeClr val="tx1">
                              <a:lumMod val="75000"/>
                            </a:schemeClr>
                          </a:solidFill>
                          <a:effectLst/>
                        </a:rPr>
                        <a:t>Asignaturas Optativas/Obligatorias:</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hMerge="1">
                  <a:txBody>
                    <a:bodyPr/>
                    <a:lstStyle/>
                    <a:p>
                      <a:endParaRPr lang="es-MX"/>
                    </a:p>
                  </a:txBody>
                  <a:tcPr/>
                </a:tc>
                <a:tc gridSpan="2">
                  <a:txBody>
                    <a:bodyPr/>
                    <a:lstStyle/>
                    <a:p>
                      <a:pPr algn="just">
                        <a:lnSpc>
                          <a:spcPct val="107000"/>
                        </a:lnSpc>
                        <a:spcAft>
                          <a:spcPts val="0"/>
                        </a:spcAft>
                      </a:pPr>
                      <a:r>
                        <a:rPr lang="es-MX" sz="1200" dirty="0">
                          <a:solidFill>
                            <a:schemeClr val="tx1">
                              <a:lumMod val="75000"/>
                            </a:schemeClr>
                          </a:solidFill>
                          <a:effectLst/>
                        </a:rPr>
                        <a:t>Obligatorias</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Taller de Lectura y Redacción e Iniciación a la Investigación Documental III.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Biología 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Inglés III.</a:t>
                      </a:r>
                      <a:endParaRPr lang="es-MX" sz="1600" dirty="0">
                        <a:solidFill>
                          <a:schemeClr val="tx1">
                            <a:lumMod val="75000"/>
                          </a:schemeClr>
                        </a:solidFill>
                        <a:effectLst/>
                      </a:endParaRPr>
                    </a:p>
                    <a:p>
                      <a:pPr algn="just">
                        <a:lnSpc>
                          <a:spcPct val="107000"/>
                        </a:lnSpc>
                        <a:spcAft>
                          <a:spcPts val="0"/>
                        </a:spcAft>
                      </a:pPr>
                      <a:r>
                        <a:rPr lang="es-MX" sz="1200" dirty="0">
                          <a:solidFill>
                            <a:schemeClr val="tx1">
                              <a:lumMod val="75000"/>
                            </a:schemeClr>
                          </a:solidFill>
                          <a:effectLst/>
                        </a:rPr>
                        <a:t> </a:t>
                      </a:r>
                      <a:endParaRPr lang="es-MX" sz="16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0" marR="66850" marT="0" marB="0"/>
                </a:tc>
                <a:tc hMerge="1">
                  <a:txBody>
                    <a:bodyPr/>
                    <a:lstStyle/>
                    <a:p>
                      <a:endParaRPr lang="es-MX"/>
                    </a:p>
                  </a:txBody>
                  <a:tcPr/>
                </a:tc>
                <a:extLst>
                  <a:ext uri="{0D108BD9-81ED-4DB2-BD59-A6C34878D82A}">
                    <a16:rowId xmlns="" xmlns:a16="http://schemas.microsoft.com/office/drawing/2014/main" val="1059671952"/>
                  </a:ext>
                </a:extLst>
              </a:tr>
            </a:tbl>
          </a:graphicData>
        </a:graphic>
      </p:graphicFrame>
    </p:spTree>
    <p:extLst>
      <p:ext uri="{BB962C8B-B14F-4D97-AF65-F5344CB8AC3E}">
        <p14:creationId xmlns:p14="http://schemas.microsoft.com/office/powerpoint/2010/main" val="901483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4259685A-0A13-47A8-AF1A-117606EAF8E5}"/>
              </a:ext>
            </a:extLst>
          </p:cNvPr>
          <p:cNvPicPr>
            <a:picLocks noChangeAspect="1"/>
          </p:cNvPicPr>
          <p:nvPr/>
        </p:nvPicPr>
        <p:blipFill>
          <a:blip r:embed="rId2"/>
          <a:stretch>
            <a:fillRect/>
          </a:stretch>
        </p:blipFill>
        <p:spPr>
          <a:xfrm>
            <a:off x="611560" y="188640"/>
            <a:ext cx="7959722" cy="6480720"/>
          </a:xfrm>
          <a:prstGeom prst="rect">
            <a:avLst/>
          </a:prstGeom>
        </p:spPr>
      </p:pic>
    </p:spTree>
    <p:extLst>
      <p:ext uri="{BB962C8B-B14F-4D97-AF65-F5344CB8AC3E}">
        <p14:creationId xmlns:p14="http://schemas.microsoft.com/office/powerpoint/2010/main" val="251116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26064D67-4A05-4789-BC05-ABE8AC6556CC}"/>
              </a:ext>
            </a:extLst>
          </p:cNvPr>
          <p:cNvPicPr>
            <a:picLocks noChangeAspect="1"/>
          </p:cNvPicPr>
          <p:nvPr/>
        </p:nvPicPr>
        <p:blipFill>
          <a:blip r:embed="rId2"/>
          <a:stretch>
            <a:fillRect/>
          </a:stretch>
        </p:blipFill>
        <p:spPr>
          <a:xfrm>
            <a:off x="827584" y="311099"/>
            <a:ext cx="7720516" cy="6235802"/>
          </a:xfrm>
          <a:prstGeom prst="rect">
            <a:avLst/>
          </a:prstGeom>
        </p:spPr>
      </p:pic>
    </p:spTree>
    <p:extLst>
      <p:ext uri="{BB962C8B-B14F-4D97-AF65-F5344CB8AC3E}">
        <p14:creationId xmlns:p14="http://schemas.microsoft.com/office/powerpoint/2010/main" val="125538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21598184-9989-481F-8EFD-56B6F9B8D99B}"/>
              </a:ext>
            </a:extLst>
          </p:cNvPr>
          <p:cNvPicPr>
            <a:picLocks noChangeAspect="1"/>
          </p:cNvPicPr>
          <p:nvPr/>
        </p:nvPicPr>
        <p:blipFill>
          <a:blip r:embed="rId2"/>
          <a:stretch>
            <a:fillRect/>
          </a:stretch>
        </p:blipFill>
        <p:spPr>
          <a:xfrm>
            <a:off x="1043608" y="188639"/>
            <a:ext cx="7272808" cy="6306491"/>
          </a:xfrm>
          <a:prstGeom prst="rect">
            <a:avLst/>
          </a:prstGeom>
        </p:spPr>
      </p:pic>
    </p:spTree>
    <p:extLst>
      <p:ext uri="{BB962C8B-B14F-4D97-AF65-F5344CB8AC3E}">
        <p14:creationId xmlns:p14="http://schemas.microsoft.com/office/powerpoint/2010/main" val="358497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B4209A6E-9589-4F23-81C6-F7E20E1C08FA}"/>
              </a:ext>
            </a:extLst>
          </p:cNvPr>
          <p:cNvPicPr>
            <a:picLocks noChangeAspect="1"/>
          </p:cNvPicPr>
          <p:nvPr/>
        </p:nvPicPr>
        <p:blipFill>
          <a:blip r:embed="rId2"/>
          <a:stretch>
            <a:fillRect/>
          </a:stretch>
        </p:blipFill>
        <p:spPr>
          <a:xfrm>
            <a:off x="107504" y="1700808"/>
            <a:ext cx="8784976" cy="4168742"/>
          </a:xfrm>
          <a:prstGeom prst="rect">
            <a:avLst/>
          </a:prstGeom>
        </p:spPr>
      </p:pic>
    </p:spTree>
    <p:extLst>
      <p:ext uri="{BB962C8B-B14F-4D97-AF65-F5344CB8AC3E}">
        <p14:creationId xmlns:p14="http://schemas.microsoft.com/office/powerpoint/2010/main" val="280679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F96C70E4-6550-4AC9-B99C-8E7CECB01E9E}"/>
              </a:ext>
            </a:extLst>
          </p:cNvPr>
          <p:cNvPicPr>
            <a:picLocks noChangeAspect="1"/>
          </p:cNvPicPr>
          <p:nvPr/>
        </p:nvPicPr>
        <p:blipFill>
          <a:blip r:embed="rId2"/>
          <a:stretch>
            <a:fillRect/>
          </a:stretch>
        </p:blipFill>
        <p:spPr>
          <a:xfrm>
            <a:off x="155765" y="1268760"/>
            <a:ext cx="8832470" cy="3583086"/>
          </a:xfrm>
          <a:prstGeom prst="rect">
            <a:avLst/>
          </a:prstGeom>
        </p:spPr>
      </p:pic>
    </p:spTree>
    <p:extLst>
      <p:ext uri="{BB962C8B-B14F-4D97-AF65-F5344CB8AC3E}">
        <p14:creationId xmlns:p14="http://schemas.microsoft.com/office/powerpoint/2010/main" val="97584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ÍNDICE</a:t>
            </a:r>
          </a:p>
        </p:txBody>
      </p:sp>
      <p:sp>
        <p:nvSpPr>
          <p:cNvPr id="3" name="Marcador de texto 2"/>
          <p:cNvSpPr>
            <a:spLocks noGrp="1"/>
          </p:cNvSpPr>
          <p:nvPr>
            <p:ph idx="1"/>
          </p:nvPr>
        </p:nvSpPr>
        <p:spPr>
          <a:xfrm>
            <a:off x="381000" y="1628800"/>
            <a:ext cx="8229600" cy="4525963"/>
          </a:xfrm>
        </p:spPr>
        <p:txBody>
          <a:bodyPr/>
          <a:lstStyle/>
          <a:p>
            <a:r>
              <a:rPr lang="es-MX" sz="2800" dirty="0"/>
              <a:t>Conclusiones generales</a:t>
            </a:r>
          </a:p>
          <a:p>
            <a:r>
              <a:rPr lang="es-MX" sz="2800" dirty="0"/>
              <a:t>Fotografías de sesión</a:t>
            </a:r>
          </a:p>
          <a:p>
            <a:r>
              <a:rPr lang="es-MX" sz="2800" dirty="0"/>
              <a:t>Fotografías del organizador gráfico</a:t>
            </a:r>
          </a:p>
          <a:p>
            <a:r>
              <a:rPr lang="es-MX" sz="2800" dirty="0"/>
              <a:t>Introducción o justificación del proyecto</a:t>
            </a:r>
          </a:p>
          <a:p>
            <a:r>
              <a:rPr lang="es-MX" sz="2800" dirty="0"/>
              <a:t>Objetivo general</a:t>
            </a:r>
          </a:p>
          <a:p>
            <a:r>
              <a:rPr lang="es-MX" sz="2800" dirty="0"/>
              <a:t>Preguntas generadoras</a:t>
            </a:r>
          </a:p>
          <a:p>
            <a:r>
              <a:rPr lang="es-MX" sz="2800" dirty="0"/>
              <a:t>Temas y productos propuestos</a:t>
            </a:r>
          </a:p>
          <a:p>
            <a:r>
              <a:rPr lang="es-MX" sz="2800" dirty="0"/>
              <a:t>Reflexión interdisciplinaria</a:t>
            </a:r>
          </a:p>
        </p:txBody>
      </p:sp>
    </p:spTree>
    <p:extLst>
      <p:ext uri="{BB962C8B-B14F-4D97-AF65-F5344CB8AC3E}">
        <p14:creationId xmlns:p14="http://schemas.microsoft.com/office/powerpoint/2010/main" val="843557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47475"/>
            <a:ext cx="7315200" cy="715963"/>
          </a:xfrm>
        </p:spPr>
        <p:txBody>
          <a:bodyPr/>
          <a:lstStyle/>
          <a:p>
            <a:r>
              <a:rPr lang="es-MX" sz="2400" b="1" dirty="0" smtClean="0"/>
              <a:t>PLANEACIÓN </a:t>
            </a:r>
            <a:r>
              <a:rPr lang="es-MX" sz="2400" b="1" dirty="0"/>
              <a:t>SESION POR </a:t>
            </a:r>
            <a:r>
              <a:rPr lang="es-MX" sz="2400" b="1" dirty="0" smtClean="0"/>
              <a:t>SESIÓN</a:t>
            </a:r>
            <a:r>
              <a:rPr lang="es-MX" sz="2400" b="1" dirty="0"/>
              <a:t/>
            </a:r>
            <a:br>
              <a:rPr lang="es-MX" sz="2400" b="1" dirty="0"/>
            </a:br>
            <a:r>
              <a:rPr lang="es-MX" sz="2400" b="1" dirty="0" smtClean="0"/>
              <a:t>INGLÉS </a:t>
            </a:r>
            <a:r>
              <a:rPr lang="es-MX" sz="2400" b="1" dirty="0"/>
              <a:t>III </a:t>
            </a:r>
          </a:p>
        </p:txBody>
      </p:sp>
      <p:sp>
        <p:nvSpPr>
          <p:cNvPr id="15" name="Rectangle 2">
            <a:extLst>
              <a:ext uri="{FF2B5EF4-FFF2-40B4-BE49-F238E27FC236}">
                <a16:creationId xmlns="" xmlns:a16="http://schemas.microsoft.com/office/drawing/2014/main" id="{F4D31943-05F1-441E-83B8-3CE81B8DB6F8}"/>
              </a:ext>
            </a:extLst>
          </p:cNvPr>
          <p:cNvSpPr>
            <a:spLocks noChangeArrowheads="1"/>
          </p:cNvSpPr>
          <p:nvPr/>
        </p:nvSpPr>
        <p:spPr bwMode="auto">
          <a:xfrm>
            <a:off x="4373563" y="-55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9638"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09638" algn="just" defTabSz="914400" rtl="0" eaLnBrk="0" fontAlgn="base" latinLnBrk="0" hangingPunct="0">
              <a:lnSpc>
                <a:spcPct val="100000"/>
              </a:lnSpc>
              <a:spcBef>
                <a:spcPct val="0"/>
              </a:spcBef>
              <a:spcAft>
                <a:spcPct val="0"/>
              </a:spcAft>
              <a:buClrTx/>
              <a:buSzTx/>
              <a:buFontTx/>
              <a:buNone/>
              <a:tabLst/>
            </a:pPr>
            <a:r>
              <a:rPr kumimoji="0" lang="es-ES" altLang="zh-CN" sz="9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PLANEACIÓN DE UNIDAD</a:t>
            </a:r>
            <a:endParaRPr kumimoji="0" lang="es-ES" altLang="zh-CN" sz="1800" b="0" i="0" u="none" strike="noStrike" cap="none" normalizeH="0" baseline="0">
              <a:ln>
                <a:noFill/>
              </a:ln>
              <a:solidFill>
                <a:schemeClr val="tx1"/>
              </a:solidFill>
              <a:effectLst/>
              <a:latin typeface="Arial" panose="020B0604020202020204" pitchFamily="34" charset="0"/>
            </a:endParaRPr>
          </a:p>
        </p:txBody>
      </p:sp>
      <p:pic>
        <p:nvPicPr>
          <p:cNvPr id="18" name="Imagen 17">
            <a:extLst>
              <a:ext uri="{FF2B5EF4-FFF2-40B4-BE49-F238E27FC236}">
                <a16:creationId xmlns="" xmlns:a16="http://schemas.microsoft.com/office/drawing/2014/main" id="{C624D823-2C64-415C-9DC6-00AE0D9EE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4" y="1109339"/>
            <a:ext cx="8841371" cy="5748661"/>
          </a:xfrm>
          <a:prstGeom prst="rect">
            <a:avLst/>
          </a:prstGeom>
        </p:spPr>
      </p:pic>
    </p:spTree>
    <p:extLst>
      <p:ext uri="{BB962C8B-B14F-4D97-AF65-F5344CB8AC3E}">
        <p14:creationId xmlns:p14="http://schemas.microsoft.com/office/powerpoint/2010/main" val="158780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CE6E9F4E-318E-4512-951D-7F9D7FEC9C13}"/>
              </a:ext>
            </a:extLst>
          </p:cNvPr>
          <p:cNvPicPr>
            <a:picLocks noChangeAspect="1"/>
          </p:cNvPicPr>
          <p:nvPr/>
        </p:nvPicPr>
        <p:blipFill>
          <a:blip r:embed="rId2"/>
          <a:stretch>
            <a:fillRect/>
          </a:stretch>
        </p:blipFill>
        <p:spPr>
          <a:xfrm>
            <a:off x="0" y="1844824"/>
            <a:ext cx="9144000" cy="4243053"/>
          </a:xfrm>
          <a:prstGeom prst="rect">
            <a:avLst/>
          </a:prstGeom>
        </p:spPr>
      </p:pic>
    </p:spTree>
    <p:extLst>
      <p:ext uri="{BB962C8B-B14F-4D97-AF65-F5344CB8AC3E}">
        <p14:creationId xmlns:p14="http://schemas.microsoft.com/office/powerpoint/2010/main" val="186735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AFC598-DC12-477E-80BC-4721332B5011}"/>
              </a:ext>
            </a:extLst>
          </p:cNvPr>
          <p:cNvSpPr>
            <a:spLocks noGrp="1"/>
          </p:cNvSpPr>
          <p:nvPr>
            <p:ph type="title"/>
          </p:nvPr>
        </p:nvSpPr>
        <p:spPr>
          <a:xfrm>
            <a:off x="381000" y="457200"/>
            <a:ext cx="3758952" cy="715963"/>
          </a:xfrm>
        </p:spPr>
        <p:txBody>
          <a:bodyPr/>
          <a:lstStyle/>
          <a:p>
            <a:r>
              <a:rPr lang="es-MX" sz="2800" b="1" dirty="0" smtClean="0"/>
              <a:t>BIOLOGÍA </a:t>
            </a:r>
            <a:r>
              <a:rPr lang="es-MX" sz="2800" b="1" dirty="0"/>
              <a:t>I</a:t>
            </a:r>
          </a:p>
        </p:txBody>
      </p:sp>
      <p:pic>
        <p:nvPicPr>
          <p:cNvPr id="4" name="Marcador de contenido 3">
            <a:extLst>
              <a:ext uri="{FF2B5EF4-FFF2-40B4-BE49-F238E27FC236}">
                <a16:creationId xmlns="" xmlns:a16="http://schemas.microsoft.com/office/drawing/2014/main" id="{5A4A6F61-4312-4563-BA80-A6954B3D0BC6}"/>
              </a:ext>
            </a:extLst>
          </p:cNvPr>
          <p:cNvPicPr>
            <a:picLocks noGrp="1" noChangeAspect="1"/>
          </p:cNvPicPr>
          <p:nvPr>
            <p:ph idx="1"/>
          </p:nvPr>
        </p:nvPicPr>
        <p:blipFill>
          <a:blip r:embed="rId2"/>
          <a:stretch>
            <a:fillRect/>
          </a:stretch>
        </p:blipFill>
        <p:spPr>
          <a:xfrm>
            <a:off x="14316" y="1206130"/>
            <a:ext cx="9129684" cy="4497935"/>
          </a:xfrm>
          <a:prstGeom prst="rect">
            <a:avLst/>
          </a:prstGeom>
        </p:spPr>
      </p:pic>
    </p:spTree>
    <p:extLst>
      <p:ext uri="{BB962C8B-B14F-4D97-AF65-F5344CB8AC3E}">
        <p14:creationId xmlns:p14="http://schemas.microsoft.com/office/powerpoint/2010/main" val="1448777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 xmlns:a16="http://schemas.microsoft.com/office/drawing/2014/main" id="{86BC9D21-A1C2-4CCC-BBAE-7B8C2EF8916A}"/>
              </a:ext>
            </a:extLst>
          </p:cNvPr>
          <p:cNvPicPr>
            <a:picLocks noGrp="1" noChangeAspect="1"/>
          </p:cNvPicPr>
          <p:nvPr>
            <p:ph idx="1"/>
          </p:nvPr>
        </p:nvPicPr>
        <p:blipFill>
          <a:blip r:embed="rId2"/>
          <a:stretch>
            <a:fillRect/>
          </a:stretch>
        </p:blipFill>
        <p:spPr>
          <a:xfrm>
            <a:off x="0" y="2060848"/>
            <a:ext cx="9144000" cy="3600400"/>
          </a:xfrm>
          <a:prstGeom prst="rect">
            <a:avLst/>
          </a:prstGeom>
        </p:spPr>
      </p:pic>
    </p:spTree>
    <p:extLst>
      <p:ext uri="{BB962C8B-B14F-4D97-AF65-F5344CB8AC3E}">
        <p14:creationId xmlns:p14="http://schemas.microsoft.com/office/powerpoint/2010/main" val="2454595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0537EA6-67BB-4DFD-B193-A6F023B45C9E}"/>
              </a:ext>
            </a:extLst>
          </p:cNvPr>
          <p:cNvSpPr>
            <a:spLocks noGrp="1"/>
          </p:cNvSpPr>
          <p:nvPr>
            <p:ph type="title"/>
          </p:nvPr>
        </p:nvSpPr>
        <p:spPr>
          <a:xfrm>
            <a:off x="179512" y="404664"/>
            <a:ext cx="7315200" cy="715963"/>
          </a:xfrm>
        </p:spPr>
        <p:txBody>
          <a:bodyPr/>
          <a:lstStyle/>
          <a:p>
            <a:r>
              <a:rPr lang="es-ES" sz="2000" b="1" dirty="0"/>
              <a:t>TALLER DE LECTURA Y REDACCIÓN E INICIACIÓN A LA INVESTIGACIÓN DOCUMENTAL </a:t>
            </a:r>
            <a:r>
              <a:rPr lang="es-ES" sz="2000" b="1" dirty="0" smtClean="0"/>
              <a:t>IV.</a:t>
            </a:r>
            <a:endParaRPr lang="es-MX" sz="2000" b="1" dirty="0"/>
          </a:p>
        </p:txBody>
      </p:sp>
      <p:pic>
        <p:nvPicPr>
          <p:cNvPr id="4" name="Imagen 3">
            <a:extLst>
              <a:ext uri="{FF2B5EF4-FFF2-40B4-BE49-F238E27FC236}">
                <a16:creationId xmlns="" xmlns:a16="http://schemas.microsoft.com/office/drawing/2014/main" id="{7BA4FAA5-52CA-49B3-BCDA-645AEE27BA5F}"/>
              </a:ext>
            </a:extLst>
          </p:cNvPr>
          <p:cNvPicPr>
            <a:picLocks noChangeAspect="1"/>
          </p:cNvPicPr>
          <p:nvPr/>
        </p:nvPicPr>
        <p:blipFill>
          <a:blip r:embed="rId2"/>
          <a:stretch>
            <a:fillRect/>
          </a:stretch>
        </p:blipFill>
        <p:spPr>
          <a:xfrm>
            <a:off x="213397" y="1334361"/>
            <a:ext cx="8643817" cy="5494152"/>
          </a:xfrm>
          <a:prstGeom prst="rect">
            <a:avLst/>
          </a:prstGeom>
        </p:spPr>
      </p:pic>
    </p:spTree>
    <p:extLst>
      <p:ext uri="{BB962C8B-B14F-4D97-AF65-F5344CB8AC3E}">
        <p14:creationId xmlns:p14="http://schemas.microsoft.com/office/powerpoint/2010/main" val="2081586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026061A8-1A2B-41ED-9807-533F375BAFF7}"/>
              </a:ext>
            </a:extLst>
          </p:cNvPr>
          <p:cNvPicPr>
            <a:picLocks noChangeAspect="1"/>
          </p:cNvPicPr>
          <p:nvPr/>
        </p:nvPicPr>
        <p:blipFill>
          <a:blip r:embed="rId2"/>
          <a:stretch>
            <a:fillRect/>
          </a:stretch>
        </p:blipFill>
        <p:spPr>
          <a:xfrm>
            <a:off x="137313" y="1412776"/>
            <a:ext cx="8869374" cy="4802088"/>
          </a:xfrm>
          <a:prstGeom prst="rect">
            <a:avLst/>
          </a:prstGeom>
        </p:spPr>
      </p:pic>
    </p:spTree>
    <p:extLst>
      <p:ext uri="{BB962C8B-B14F-4D97-AF65-F5344CB8AC3E}">
        <p14:creationId xmlns:p14="http://schemas.microsoft.com/office/powerpoint/2010/main" val="717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76672"/>
            <a:ext cx="7315200" cy="715963"/>
          </a:xfrm>
        </p:spPr>
        <p:txBody>
          <a:bodyPr/>
          <a:lstStyle/>
          <a:p>
            <a:r>
              <a:rPr lang="es-MX" sz="2800" b="1" dirty="0" smtClean="0"/>
              <a:t>REFLEXIÓN  INTERDISCIPLINARIA  </a:t>
            </a:r>
            <a:r>
              <a:rPr lang="es-MX" sz="2800" b="1" dirty="0"/>
              <a:t>DEL PROYECTO</a:t>
            </a:r>
          </a:p>
        </p:txBody>
      </p:sp>
      <p:sp>
        <p:nvSpPr>
          <p:cNvPr id="3" name="Marcador de contenido 2"/>
          <p:cNvSpPr>
            <a:spLocks noGrp="1"/>
          </p:cNvSpPr>
          <p:nvPr>
            <p:ph idx="1"/>
          </p:nvPr>
        </p:nvSpPr>
        <p:spPr>
          <a:xfrm>
            <a:off x="287524" y="1556048"/>
            <a:ext cx="8568952" cy="5301952"/>
          </a:xfrm>
        </p:spPr>
        <p:txBody>
          <a:bodyPr/>
          <a:lstStyle/>
          <a:p>
            <a:r>
              <a:rPr lang="es-MX" sz="2800" dirty="0"/>
              <a:t>Lo que se </a:t>
            </a:r>
            <a:r>
              <a:rPr lang="es-MX" sz="2800" dirty="0" smtClean="0"/>
              <a:t>pretende </a:t>
            </a:r>
            <a:r>
              <a:rPr lang="es-MX" sz="2800" dirty="0"/>
              <a:t>es desmitificar, a través de la </a:t>
            </a:r>
            <a:r>
              <a:rPr lang="es-MX" sz="2800" dirty="0" smtClean="0"/>
              <a:t>Bioética</a:t>
            </a:r>
            <a:r>
              <a:rPr lang="es-MX" sz="2800" dirty="0"/>
              <a:t>, las falacias comprendidas por los alumnos del Colegio de Ciencias Humanidades sobre el Proyecto del Genoma </a:t>
            </a:r>
            <a:r>
              <a:rPr lang="es-MX" sz="2800" dirty="0" smtClean="0"/>
              <a:t>Humano, </a:t>
            </a:r>
            <a:r>
              <a:rPr lang="es-MX" sz="2800" dirty="0"/>
              <a:t>utilizando fuentes de información veraces que coadyuven en la mejor comprensión y aprendizaje del mismo.</a:t>
            </a:r>
          </a:p>
          <a:p>
            <a:r>
              <a:rPr lang="es-MX" sz="2800" dirty="0"/>
              <a:t>Pensamos que utilizando las  estrategias adecuadas, los alumnos del Colegio de Ciencias Humanidades tendrán una mejor comprensión del tema así como tener un criterio propio que le llevará a una mejor toma de decisiones.</a:t>
            </a:r>
          </a:p>
          <a:p>
            <a:endParaRPr lang="es-MX" dirty="0"/>
          </a:p>
        </p:txBody>
      </p:sp>
    </p:spTree>
    <p:extLst>
      <p:ext uri="{BB962C8B-B14F-4D97-AF65-F5344CB8AC3E}">
        <p14:creationId xmlns:p14="http://schemas.microsoft.com/office/powerpoint/2010/main" val="88408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609600"/>
            <a:ext cx="7315200" cy="715963"/>
          </a:xfrm>
        </p:spPr>
        <p:txBody>
          <a:bodyPr/>
          <a:lstStyle/>
          <a:p>
            <a:r>
              <a:rPr lang="es-MX" sz="2800" b="1" dirty="0"/>
              <a:t>ACTIVIDAD INTERDISCIPLINARIA PARA DETONAR EL PROYECTO</a:t>
            </a:r>
          </a:p>
        </p:txBody>
      </p:sp>
      <p:sp>
        <p:nvSpPr>
          <p:cNvPr id="3" name="Marcador de contenido 2"/>
          <p:cNvSpPr>
            <a:spLocks noGrp="1"/>
          </p:cNvSpPr>
          <p:nvPr>
            <p:ph idx="1"/>
          </p:nvPr>
        </p:nvSpPr>
        <p:spPr>
          <a:xfrm>
            <a:off x="467544" y="1981200"/>
            <a:ext cx="7992888" cy="4267200"/>
          </a:xfrm>
        </p:spPr>
        <p:txBody>
          <a:bodyPr/>
          <a:lstStyle/>
          <a:p>
            <a:r>
              <a:rPr lang="es-MX" dirty="0"/>
              <a:t>Se </a:t>
            </a:r>
            <a:r>
              <a:rPr lang="es-MX" dirty="0" smtClean="0"/>
              <a:t>elaboró una </a:t>
            </a:r>
            <a:r>
              <a:rPr lang="es-MX" dirty="0"/>
              <a:t>sesión didáctica que </a:t>
            </a:r>
            <a:r>
              <a:rPr lang="es-MX" dirty="0" smtClean="0"/>
              <a:t>invitó </a:t>
            </a:r>
            <a:r>
              <a:rPr lang="es-MX" dirty="0"/>
              <a:t>al estudio del </a:t>
            </a:r>
            <a:r>
              <a:rPr lang="es-MX" dirty="0" smtClean="0"/>
              <a:t>Genoma </a:t>
            </a:r>
            <a:r>
              <a:rPr lang="es-MX" dirty="0"/>
              <a:t>H</a:t>
            </a:r>
            <a:r>
              <a:rPr lang="es-MX" dirty="0" smtClean="0"/>
              <a:t>umano</a:t>
            </a:r>
            <a:r>
              <a:rPr lang="es-MX" dirty="0"/>
              <a:t>, </a:t>
            </a:r>
            <a:r>
              <a:rPr lang="es-MX" dirty="0" smtClean="0"/>
              <a:t>al realizar </a:t>
            </a:r>
            <a:r>
              <a:rPr lang="es-MX" dirty="0"/>
              <a:t>una lluvia de ideas para </a:t>
            </a:r>
            <a:r>
              <a:rPr lang="es-MX" dirty="0" smtClean="0"/>
              <a:t>conocer cuánto </a:t>
            </a:r>
            <a:r>
              <a:rPr lang="es-MX" dirty="0"/>
              <a:t>saben sobre el tema propuesto y motivarlos </a:t>
            </a:r>
            <a:r>
              <a:rPr lang="es-MX" dirty="0" smtClean="0"/>
              <a:t>en la indagación, en el ejercicio de generar preguntas, dudas, posibles respuestas y que los involucre en la investigación científica.</a:t>
            </a:r>
            <a:endParaRPr lang="es-MX" dirty="0"/>
          </a:p>
        </p:txBody>
      </p:sp>
    </p:spTree>
    <p:extLst>
      <p:ext uri="{BB962C8B-B14F-4D97-AF65-F5344CB8AC3E}">
        <p14:creationId xmlns:p14="http://schemas.microsoft.com/office/powerpoint/2010/main" val="2946384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5112568" cy="3834426"/>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4145" y="1844824"/>
            <a:ext cx="4769855" cy="3577391"/>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65" y="3501008"/>
            <a:ext cx="4259966" cy="3194974"/>
          </a:xfrm>
          <a:prstGeom prst="rect">
            <a:avLst/>
          </a:prstGeom>
        </p:spPr>
      </p:pic>
    </p:spTree>
    <p:extLst>
      <p:ext uri="{BB962C8B-B14F-4D97-AF65-F5344CB8AC3E}">
        <p14:creationId xmlns:p14="http://schemas.microsoft.com/office/powerpoint/2010/main" val="3186578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359553B9-D033-43E2-8023-BA00849E2505}"/>
              </a:ext>
            </a:extLst>
          </p:cNvPr>
          <p:cNvSpPr>
            <a:spLocks noGrp="1"/>
          </p:cNvSpPr>
          <p:nvPr>
            <p:ph type="title"/>
          </p:nvPr>
        </p:nvSpPr>
        <p:spPr>
          <a:xfrm>
            <a:off x="381000" y="457200"/>
            <a:ext cx="6567264" cy="1099592"/>
          </a:xfrm>
        </p:spPr>
        <p:txBody>
          <a:bodyPr/>
          <a:lstStyle/>
          <a:p>
            <a:r>
              <a:rPr lang="es-MX" sz="2400" b="1" cap="all" dirty="0"/>
              <a:t>Dos actividades interdisciplinarias de la fase de desarrollo del proyecto</a:t>
            </a:r>
          </a:p>
        </p:txBody>
      </p:sp>
      <p:graphicFrame>
        <p:nvGraphicFramePr>
          <p:cNvPr id="11" name="Marcador de contenido 10">
            <a:extLst>
              <a:ext uri="{FF2B5EF4-FFF2-40B4-BE49-F238E27FC236}">
                <a16:creationId xmlns="" xmlns:a16="http://schemas.microsoft.com/office/drawing/2014/main" id="{E53B7004-3C81-4BAC-A353-AEED3D954E5F}"/>
              </a:ext>
            </a:extLst>
          </p:cNvPr>
          <p:cNvGraphicFramePr>
            <a:graphicFrameLocks noGrp="1"/>
          </p:cNvGraphicFramePr>
          <p:nvPr>
            <p:ph idx="1"/>
            <p:extLst>
              <p:ext uri="{D42A27DB-BD31-4B8C-83A1-F6EECF244321}">
                <p14:modId xmlns:p14="http://schemas.microsoft.com/office/powerpoint/2010/main" val="1468727819"/>
              </p:ext>
            </p:extLst>
          </p:nvPr>
        </p:nvGraphicFramePr>
        <p:xfrm>
          <a:off x="755577" y="1916832"/>
          <a:ext cx="7474023" cy="4603000"/>
        </p:xfrm>
        <a:graphic>
          <a:graphicData uri="http://schemas.openxmlformats.org/drawingml/2006/table">
            <a:tbl>
              <a:tblPr firstRow="1" bandRow="1">
                <a:tableStyleId>{5C22544A-7EE6-4342-B048-85BDC9FD1C3A}</a:tableStyleId>
              </a:tblPr>
              <a:tblGrid>
                <a:gridCol w="2491341">
                  <a:extLst>
                    <a:ext uri="{9D8B030D-6E8A-4147-A177-3AD203B41FA5}">
                      <a16:colId xmlns="" xmlns:a16="http://schemas.microsoft.com/office/drawing/2014/main" val="3967267844"/>
                    </a:ext>
                  </a:extLst>
                </a:gridCol>
                <a:gridCol w="2491341">
                  <a:extLst>
                    <a:ext uri="{9D8B030D-6E8A-4147-A177-3AD203B41FA5}">
                      <a16:colId xmlns="" xmlns:a16="http://schemas.microsoft.com/office/drawing/2014/main" val="3288157769"/>
                    </a:ext>
                  </a:extLst>
                </a:gridCol>
                <a:gridCol w="2491341">
                  <a:extLst>
                    <a:ext uri="{9D8B030D-6E8A-4147-A177-3AD203B41FA5}">
                      <a16:colId xmlns="" xmlns:a16="http://schemas.microsoft.com/office/drawing/2014/main" val="2817613652"/>
                    </a:ext>
                  </a:extLst>
                </a:gridCol>
              </a:tblGrid>
              <a:tr h="1588437">
                <a:tc>
                  <a:txBody>
                    <a:bodyPr/>
                    <a:lstStyle/>
                    <a:p>
                      <a:r>
                        <a:rPr lang="es-MX" sz="1600" cap="all" baseline="0" dirty="0">
                          <a:solidFill>
                            <a:schemeClr val="accent6">
                              <a:lumMod val="50000"/>
                            </a:schemeClr>
                          </a:solidFill>
                        </a:rPr>
                        <a:t>Biología </a:t>
                      </a:r>
                      <a:r>
                        <a:rPr lang="es-MX" sz="1600" cap="all" baseline="0" dirty="0" smtClean="0">
                          <a:solidFill>
                            <a:schemeClr val="accent6">
                              <a:lumMod val="50000"/>
                            </a:schemeClr>
                          </a:solidFill>
                        </a:rPr>
                        <a:t>I.</a:t>
                      </a:r>
                      <a:endParaRPr lang="es-MX" sz="1600" cap="all" baseline="0" dirty="0">
                        <a:solidFill>
                          <a:schemeClr val="accent6">
                            <a:lumMod val="50000"/>
                          </a:schemeClr>
                        </a:solidFill>
                      </a:endParaRPr>
                    </a:p>
                  </a:txBody>
                  <a:tcPr/>
                </a:tc>
                <a:tc>
                  <a:txBody>
                    <a:bodyPr/>
                    <a:lstStyle/>
                    <a:p>
                      <a:r>
                        <a:rPr lang="es-MX" sz="1600" cap="all" baseline="0" dirty="0">
                          <a:solidFill>
                            <a:schemeClr val="accent6">
                              <a:lumMod val="50000"/>
                            </a:schemeClr>
                          </a:solidFill>
                        </a:rPr>
                        <a:t>Inglés </a:t>
                      </a:r>
                      <a:r>
                        <a:rPr lang="es-MX" sz="1600" cap="all" baseline="0" dirty="0" smtClean="0">
                          <a:solidFill>
                            <a:schemeClr val="accent6">
                              <a:lumMod val="50000"/>
                            </a:schemeClr>
                          </a:solidFill>
                        </a:rPr>
                        <a:t>III.</a:t>
                      </a:r>
                      <a:endParaRPr lang="es-MX" sz="1600" cap="all" baseline="0" dirty="0">
                        <a:solidFill>
                          <a:schemeClr val="accent6">
                            <a:lumMod val="50000"/>
                          </a:schemeClr>
                        </a:solidFill>
                      </a:endParaRPr>
                    </a:p>
                  </a:txBody>
                  <a:tcPr/>
                </a:tc>
                <a:tc>
                  <a:txBody>
                    <a:bodyPr/>
                    <a:lstStyle/>
                    <a:p>
                      <a:r>
                        <a:rPr lang="es-ES" sz="1600" b="1" kern="1200" cap="none" baseline="0" dirty="0">
                          <a:solidFill>
                            <a:schemeClr val="accent6">
                              <a:lumMod val="50000"/>
                            </a:schemeClr>
                          </a:solidFill>
                          <a:effectLst/>
                          <a:latin typeface="+mn-lt"/>
                          <a:ea typeface="+mn-ea"/>
                          <a:cs typeface="+mn-cs"/>
                        </a:rPr>
                        <a:t>TALLER DE LECTURA Y REDACCIÓN E INICIACIÓN A LA INVESTIGACIÓN DOCUMENTAL </a:t>
                      </a:r>
                      <a:r>
                        <a:rPr lang="es-ES" sz="1600" b="1" kern="1200" cap="none" baseline="0" dirty="0" smtClean="0">
                          <a:solidFill>
                            <a:schemeClr val="accent6">
                              <a:lumMod val="50000"/>
                            </a:schemeClr>
                          </a:solidFill>
                          <a:effectLst/>
                          <a:latin typeface="+mn-lt"/>
                          <a:ea typeface="+mn-ea"/>
                          <a:cs typeface="+mn-cs"/>
                        </a:rPr>
                        <a:t>IV.</a:t>
                      </a:r>
                      <a:endParaRPr lang="es-MX" sz="1600" cap="none" baseline="0" dirty="0">
                        <a:solidFill>
                          <a:schemeClr val="accent6">
                            <a:lumMod val="50000"/>
                          </a:schemeClr>
                        </a:solidFill>
                      </a:endParaRPr>
                    </a:p>
                  </a:txBody>
                  <a:tcPr/>
                </a:tc>
                <a:extLst>
                  <a:ext uri="{0D108BD9-81ED-4DB2-BD59-A6C34878D82A}">
                    <a16:rowId xmlns="" xmlns:a16="http://schemas.microsoft.com/office/drawing/2014/main" val="3495180148"/>
                  </a:ext>
                </a:extLst>
              </a:tr>
              <a:tr h="3014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n-lt"/>
                          <a:ea typeface="+mn-ea"/>
                          <a:cs typeface="+mn-cs"/>
                        </a:rPr>
                        <a:t>Lluvia de ideas sobre el tema principal, investigación documental</a:t>
                      </a:r>
                      <a:endParaRPr lang="es-MX" sz="1600" kern="1200" dirty="0">
                        <a:solidFill>
                          <a:schemeClr val="dk1"/>
                        </a:solidFill>
                        <a:effectLst/>
                        <a:latin typeface="+mn-lt"/>
                        <a:ea typeface="+mn-ea"/>
                        <a:cs typeface="+mn-cs"/>
                      </a:endParaRPr>
                    </a:p>
                    <a:p>
                      <a:endParaRPr lang="es-MX" sz="1600" dirty="0"/>
                    </a:p>
                  </a:txBody>
                  <a:tcPr/>
                </a:tc>
                <a:tc>
                  <a:txBody>
                    <a:bodyPr/>
                    <a:lstStyle/>
                    <a:p>
                      <a:r>
                        <a:rPr lang="es-ES" sz="1600" kern="1200" dirty="0">
                          <a:solidFill>
                            <a:schemeClr val="dk1"/>
                          </a:solidFill>
                          <a:effectLst/>
                          <a:latin typeface="+mn-lt"/>
                          <a:ea typeface="+mn-ea"/>
                          <a:cs typeface="+mn-cs"/>
                        </a:rPr>
                        <a:t>Como trabajo en casa, los alumnos deberán haber investigado en diversas fuentes de divulgación científica el concepto de </a:t>
                      </a:r>
                      <a:r>
                        <a:rPr lang="es-ES" sz="1600" kern="1200" dirty="0" smtClean="0">
                          <a:solidFill>
                            <a:schemeClr val="dk1"/>
                          </a:solidFill>
                          <a:effectLst/>
                          <a:latin typeface="+mn-lt"/>
                          <a:ea typeface="+mn-ea"/>
                          <a:cs typeface="+mn-cs"/>
                        </a:rPr>
                        <a:t>Genoma </a:t>
                      </a:r>
                      <a:r>
                        <a:rPr lang="es-ES" sz="1600" kern="1200" dirty="0">
                          <a:solidFill>
                            <a:schemeClr val="dk1"/>
                          </a:solidFill>
                          <a:effectLst/>
                          <a:latin typeface="+mn-lt"/>
                          <a:ea typeface="+mn-ea"/>
                          <a:cs typeface="+mn-cs"/>
                        </a:rPr>
                        <a:t>H</a:t>
                      </a:r>
                      <a:r>
                        <a:rPr lang="es-ES" sz="1600" kern="1200" dirty="0" smtClean="0">
                          <a:solidFill>
                            <a:schemeClr val="dk1"/>
                          </a:solidFill>
                          <a:effectLst/>
                          <a:latin typeface="+mn-lt"/>
                          <a:ea typeface="+mn-ea"/>
                          <a:cs typeface="+mn-cs"/>
                        </a:rPr>
                        <a:t>umano </a:t>
                      </a:r>
                      <a:r>
                        <a:rPr lang="es-ES" sz="1600" kern="1200" dirty="0">
                          <a:solidFill>
                            <a:schemeClr val="dk1"/>
                          </a:solidFill>
                          <a:effectLst/>
                          <a:latin typeface="+mn-lt"/>
                          <a:ea typeface="+mn-ea"/>
                          <a:cs typeface="+mn-cs"/>
                        </a:rPr>
                        <a:t>y durante la sesión procederán a redactar una definición más concisa. </a:t>
                      </a:r>
                      <a:endParaRPr lang="es-MX" sz="1600" dirty="0"/>
                    </a:p>
                  </a:txBody>
                  <a:tcPr/>
                </a:tc>
                <a:tc>
                  <a:txBody>
                    <a:bodyPr/>
                    <a:lstStyle/>
                    <a:p>
                      <a:r>
                        <a:rPr lang="es-ES" sz="1600" kern="1200" dirty="0">
                          <a:solidFill>
                            <a:schemeClr val="dk1"/>
                          </a:solidFill>
                          <a:effectLst/>
                          <a:latin typeface="+mn-lt"/>
                          <a:ea typeface="+mn-ea"/>
                          <a:cs typeface="+mn-cs"/>
                        </a:rPr>
                        <a:t>A través de lluvia de ideas conocer el Genoma Humano.</a:t>
                      </a:r>
                    </a:p>
                    <a:p>
                      <a:r>
                        <a:rPr lang="es-ES" sz="1600" kern="1200" dirty="0">
                          <a:solidFill>
                            <a:schemeClr val="dk1"/>
                          </a:solidFill>
                          <a:effectLst/>
                          <a:latin typeface="+mn-lt"/>
                          <a:ea typeface="+mn-ea"/>
                          <a:cs typeface="+mn-cs"/>
                        </a:rPr>
                        <a:t>Seleccionar fuentes de información.</a:t>
                      </a:r>
                      <a:endParaRPr lang="es-MX" sz="1400" dirty="0"/>
                    </a:p>
                  </a:txBody>
                  <a:tcPr/>
                </a:tc>
                <a:extLst>
                  <a:ext uri="{0D108BD9-81ED-4DB2-BD59-A6C34878D82A}">
                    <a16:rowId xmlns="" xmlns:a16="http://schemas.microsoft.com/office/drawing/2014/main" val="1036654049"/>
                  </a:ext>
                </a:extLst>
              </a:tr>
            </a:tbl>
          </a:graphicData>
        </a:graphic>
      </p:graphicFrame>
    </p:spTree>
    <p:extLst>
      <p:ext uri="{BB962C8B-B14F-4D97-AF65-F5344CB8AC3E}">
        <p14:creationId xmlns:p14="http://schemas.microsoft.com/office/powerpoint/2010/main" val="211172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a:extLst>
              <a:ext uri="{FF2B5EF4-FFF2-40B4-BE49-F238E27FC236}">
                <a16:creationId xmlns="" xmlns:a16="http://schemas.microsoft.com/office/drawing/2014/main" id="{512F5376-169E-44C3-B1CF-C9B4F6F7B9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3"/>
            <a:ext cx="2376264" cy="80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 xmlns:a16="http://schemas.microsoft.com/office/drawing/2014/main" id="{36FB8C8D-40E2-4812-BFA1-1ACAD0EFD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659" y="460731"/>
            <a:ext cx="3498560" cy="588395"/>
          </a:xfrm>
          <a:prstGeom prst="rect">
            <a:avLst/>
          </a:prstGeom>
        </p:spPr>
      </p:pic>
      <p:sp>
        <p:nvSpPr>
          <p:cNvPr id="7" name="Rectángulo 6">
            <a:extLst>
              <a:ext uri="{FF2B5EF4-FFF2-40B4-BE49-F238E27FC236}">
                <a16:creationId xmlns="" xmlns:a16="http://schemas.microsoft.com/office/drawing/2014/main" id="{0DBA727F-90D1-4A0D-87DC-BD5FCA1A7486}"/>
              </a:ext>
            </a:extLst>
          </p:cNvPr>
          <p:cNvSpPr/>
          <p:nvPr/>
        </p:nvSpPr>
        <p:spPr>
          <a:xfrm>
            <a:off x="707972" y="1244103"/>
            <a:ext cx="7980022" cy="338554"/>
          </a:xfrm>
          <a:prstGeom prst="rect">
            <a:avLst/>
          </a:prstGeom>
        </p:spPr>
        <p:txBody>
          <a:bodyPr wrap="square">
            <a:spAutoFit/>
          </a:bodyPr>
          <a:lstStyle/>
          <a:p>
            <a:r>
              <a:rPr lang="es-MX" u="sng" dirty="0">
                <a:solidFill>
                  <a:schemeClr val="accent1">
                    <a:lumMod val="50000"/>
                  </a:schemeClr>
                </a:solidFill>
              </a:rPr>
              <a:t>Colegio de Ciencias y Humanidades         CLAVE: 2300</a:t>
            </a:r>
            <a:endParaRPr lang="es-MX" dirty="0"/>
          </a:p>
        </p:txBody>
      </p:sp>
      <p:pic>
        <p:nvPicPr>
          <p:cNvPr id="15" name="Imagen 14">
            <a:extLst>
              <a:ext uri="{FF2B5EF4-FFF2-40B4-BE49-F238E27FC236}">
                <a16:creationId xmlns="" xmlns:a16="http://schemas.microsoft.com/office/drawing/2014/main" id="{299F896D-E6FE-4309-9947-F4BFBCD6BFE1}"/>
              </a:ext>
            </a:extLst>
          </p:cNvPr>
          <p:cNvPicPr>
            <a:picLocks noChangeAspect="1"/>
          </p:cNvPicPr>
          <p:nvPr/>
        </p:nvPicPr>
        <p:blipFill>
          <a:blip r:embed="rId4"/>
          <a:stretch>
            <a:fillRect/>
          </a:stretch>
        </p:blipFill>
        <p:spPr>
          <a:xfrm>
            <a:off x="179512" y="1916832"/>
            <a:ext cx="8872628" cy="4671289"/>
          </a:xfrm>
          <a:prstGeom prst="rect">
            <a:avLst/>
          </a:prstGeom>
        </p:spPr>
      </p:pic>
    </p:spTree>
    <p:extLst>
      <p:ext uri="{BB962C8B-B14F-4D97-AF65-F5344CB8AC3E}">
        <p14:creationId xmlns:p14="http://schemas.microsoft.com/office/powerpoint/2010/main" val="1637732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 xmlns:a16="http://schemas.microsoft.com/office/drawing/2014/main" id="{97AE1F21-C57C-4B73-A01A-619350FA4757}"/>
              </a:ext>
            </a:extLst>
          </p:cNvPr>
          <p:cNvGraphicFramePr>
            <a:graphicFrameLocks noGrp="1"/>
          </p:cNvGraphicFramePr>
          <p:nvPr>
            <p:ph idx="1"/>
            <p:extLst>
              <p:ext uri="{D42A27DB-BD31-4B8C-83A1-F6EECF244321}">
                <p14:modId xmlns:p14="http://schemas.microsoft.com/office/powerpoint/2010/main" val="770606642"/>
              </p:ext>
            </p:extLst>
          </p:nvPr>
        </p:nvGraphicFramePr>
        <p:xfrm>
          <a:off x="914400" y="1981200"/>
          <a:ext cx="7315200" cy="3596640"/>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068803385"/>
                    </a:ext>
                  </a:extLst>
                </a:gridCol>
                <a:gridCol w="2438400">
                  <a:extLst>
                    <a:ext uri="{9D8B030D-6E8A-4147-A177-3AD203B41FA5}">
                      <a16:colId xmlns="" xmlns:a16="http://schemas.microsoft.com/office/drawing/2014/main" val="1412253579"/>
                    </a:ext>
                  </a:extLst>
                </a:gridCol>
                <a:gridCol w="2438400">
                  <a:extLst>
                    <a:ext uri="{9D8B030D-6E8A-4147-A177-3AD203B41FA5}">
                      <a16:colId xmlns="" xmlns:a16="http://schemas.microsoft.com/office/drawing/2014/main" val="3863781989"/>
                    </a:ext>
                  </a:extLst>
                </a:gridCol>
              </a:tblGrid>
              <a:tr h="370840">
                <a:tc>
                  <a:txBody>
                    <a:bodyPr/>
                    <a:lstStyle/>
                    <a:p>
                      <a:r>
                        <a:rPr lang="es-MX" sz="1600" cap="all" baseline="0" dirty="0">
                          <a:solidFill>
                            <a:schemeClr val="accent6">
                              <a:lumMod val="50000"/>
                            </a:schemeClr>
                          </a:solidFill>
                        </a:rPr>
                        <a:t>Biología </a:t>
                      </a:r>
                      <a:r>
                        <a:rPr lang="es-MX" sz="1600" cap="all" baseline="0" dirty="0" smtClean="0">
                          <a:solidFill>
                            <a:schemeClr val="accent6">
                              <a:lumMod val="50000"/>
                            </a:schemeClr>
                          </a:solidFill>
                        </a:rPr>
                        <a:t>I.</a:t>
                      </a:r>
                      <a:endParaRPr lang="es-MX" sz="1600" cap="all" baseline="0" dirty="0">
                        <a:solidFill>
                          <a:schemeClr val="accent6">
                            <a:lumMod val="50000"/>
                          </a:schemeClr>
                        </a:solidFill>
                      </a:endParaRPr>
                    </a:p>
                  </a:txBody>
                  <a:tcPr/>
                </a:tc>
                <a:tc>
                  <a:txBody>
                    <a:bodyPr/>
                    <a:lstStyle/>
                    <a:p>
                      <a:r>
                        <a:rPr lang="es-MX" sz="1600" cap="all" baseline="0" dirty="0">
                          <a:solidFill>
                            <a:schemeClr val="accent6">
                              <a:lumMod val="50000"/>
                            </a:schemeClr>
                          </a:solidFill>
                        </a:rPr>
                        <a:t>Inglés </a:t>
                      </a:r>
                      <a:r>
                        <a:rPr lang="es-MX" sz="1600" cap="all" baseline="0" dirty="0" smtClean="0">
                          <a:solidFill>
                            <a:schemeClr val="accent6">
                              <a:lumMod val="50000"/>
                            </a:schemeClr>
                          </a:solidFill>
                        </a:rPr>
                        <a:t>III.</a:t>
                      </a:r>
                      <a:endParaRPr lang="es-MX" sz="1600" cap="all" baseline="0" dirty="0">
                        <a:solidFill>
                          <a:schemeClr val="accent6">
                            <a:lumMod val="50000"/>
                          </a:schemeClr>
                        </a:solidFill>
                      </a:endParaRPr>
                    </a:p>
                  </a:txBody>
                  <a:tcPr/>
                </a:tc>
                <a:tc>
                  <a:txBody>
                    <a:bodyPr/>
                    <a:lstStyle/>
                    <a:p>
                      <a:r>
                        <a:rPr lang="es-ES" sz="1600" b="1" kern="1200" cap="none" baseline="0" dirty="0">
                          <a:solidFill>
                            <a:schemeClr val="accent6">
                              <a:lumMod val="50000"/>
                            </a:schemeClr>
                          </a:solidFill>
                          <a:effectLst/>
                          <a:latin typeface="+mn-lt"/>
                          <a:ea typeface="+mn-ea"/>
                          <a:cs typeface="+mn-cs"/>
                        </a:rPr>
                        <a:t>TALLER DE LECTURA Y REDACCIÓN E INICIACIÓN A LA INVESTIGACIÓN DOCUMENTAL </a:t>
                      </a:r>
                      <a:r>
                        <a:rPr lang="es-ES" sz="1600" b="1" kern="1200" cap="none" baseline="0" dirty="0" smtClean="0">
                          <a:solidFill>
                            <a:schemeClr val="accent6">
                              <a:lumMod val="50000"/>
                            </a:schemeClr>
                          </a:solidFill>
                          <a:effectLst/>
                          <a:latin typeface="+mn-lt"/>
                          <a:ea typeface="+mn-ea"/>
                          <a:cs typeface="+mn-cs"/>
                        </a:rPr>
                        <a:t>IV.</a:t>
                      </a:r>
                      <a:endParaRPr lang="es-MX" sz="1600" cap="none" baseline="0" dirty="0">
                        <a:solidFill>
                          <a:schemeClr val="accent6">
                            <a:lumMod val="50000"/>
                          </a:schemeClr>
                        </a:solidFill>
                      </a:endParaRPr>
                    </a:p>
                  </a:txBody>
                  <a:tcPr/>
                </a:tc>
                <a:extLst>
                  <a:ext uri="{0D108BD9-81ED-4DB2-BD59-A6C34878D82A}">
                    <a16:rowId xmlns="" xmlns:a16="http://schemas.microsoft.com/office/drawing/2014/main" val="3025634648"/>
                  </a:ext>
                </a:extLst>
              </a:tr>
              <a:tr h="370840">
                <a:tc>
                  <a:txBody>
                    <a:bodyPr/>
                    <a:lstStyle/>
                    <a:p>
                      <a:r>
                        <a:rPr lang="es-ES" sz="1800" kern="1200" dirty="0">
                          <a:solidFill>
                            <a:schemeClr val="dk1"/>
                          </a:solidFill>
                          <a:effectLst/>
                          <a:latin typeface="+mn-lt"/>
                          <a:ea typeface="+mn-ea"/>
                          <a:cs typeface="+mn-cs"/>
                        </a:rPr>
                        <a:t>Toma de notas en cuaderno de trabajo, lectura de textos científicos y de divulgación</a:t>
                      </a:r>
                      <a:endParaRPr lang="es-MX" dirty="0"/>
                    </a:p>
                  </a:txBody>
                  <a:tcPr/>
                </a:tc>
                <a:tc>
                  <a:txBody>
                    <a:bodyPr/>
                    <a:lstStyle/>
                    <a:p>
                      <a:r>
                        <a:rPr lang="es-ES" sz="1800" kern="1200" dirty="0">
                          <a:solidFill>
                            <a:schemeClr val="dk1"/>
                          </a:solidFill>
                          <a:effectLst/>
                          <a:latin typeface="+mn-lt"/>
                          <a:ea typeface="+mn-ea"/>
                          <a:cs typeface="+mn-cs"/>
                        </a:rPr>
                        <a:t>Uso de vocabulario aprendido en clase para elaborar textos y mapas conceptuales, además de que la conversación deberá ser llevada a cabo en inglés.</a:t>
                      </a:r>
                      <a:endParaRPr lang="es-MX" dirty="0"/>
                    </a:p>
                  </a:txBody>
                  <a:tcPr/>
                </a:tc>
                <a:tc>
                  <a:txBody>
                    <a:bodyPr/>
                    <a:lstStyle/>
                    <a:p>
                      <a:r>
                        <a:rPr lang="es-ES" sz="1800" kern="1200" dirty="0">
                          <a:solidFill>
                            <a:schemeClr val="dk1"/>
                          </a:solidFill>
                          <a:effectLst/>
                          <a:latin typeface="+mn-lt"/>
                          <a:ea typeface="+mn-ea"/>
                          <a:cs typeface="+mn-cs"/>
                        </a:rPr>
                        <a:t>-Mapa conceptual que los aproxime a una definición del Genoma Humano.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-Carpeta de evidencias.</a:t>
                      </a:r>
                      <a:endParaRPr lang="es-MX" sz="1800" kern="1200" dirty="0">
                        <a:solidFill>
                          <a:schemeClr val="dk1"/>
                        </a:solidFill>
                        <a:effectLst/>
                        <a:latin typeface="+mn-lt"/>
                        <a:ea typeface="+mn-ea"/>
                        <a:cs typeface="+mn-cs"/>
                      </a:endParaRPr>
                    </a:p>
                    <a:p>
                      <a:endParaRPr lang="es-MX" dirty="0"/>
                    </a:p>
                  </a:txBody>
                  <a:tcPr/>
                </a:tc>
                <a:extLst>
                  <a:ext uri="{0D108BD9-81ED-4DB2-BD59-A6C34878D82A}">
                    <a16:rowId xmlns="" xmlns:a16="http://schemas.microsoft.com/office/drawing/2014/main" val="93479171"/>
                  </a:ext>
                </a:extLst>
              </a:tr>
            </a:tbl>
          </a:graphicData>
        </a:graphic>
      </p:graphicFrame>
      <p:sp>
        <p:nvSpPr>
          <p:cNvPr id="4" name="Título 1">
            <a:extLst>
              <a:ext uri="{FF2B5EF4-FFF2-40B4-BE49-F238E27FC236}">
                <a16:creationId xmlns="" xmlns:a16="http://schemas.microsoft.com/office/drawing/2014/main" id="{0CE799CA-E190-428D-AE56-E761FBBC2927}"/>
              </a:ext>
            </a:extLst>
          </p:cNvPr>
          <p:cNvSpPr>
            <a:spLocks noGrp="1"/>
          </p:cNvSpPr>
          <p:nvPr>
            <p:ph type="title"/>
          </p:nvPr>
        </p:nvSpPr>
        <p:spPr>
          <a:xfrm>
            <a:off x="381000" y="457200"/>
            <a:ext cx="7315200" cy="715963"/>
          </a:xfrm>
        </p:spPr>
        <p:txBody>
          <a:bodyPr/>
          <a:lstStyle/>
          <a:p>
            <a:r>
              <a:rPr lang="es-MX" sz="2400" b="1" cap="all" dirty="0">
                <a:solidFill>
                  <a:schemeClr val="accent1">
                    <a:lumMod val="75000"/>
                  </a:schemeClr>
                </a:solidFill>
              </a:rPr>
              <a:t>Una actividad por asignatura de la fase de desarrollo del proyecto</a:t>
            </a:r>
          </a:p>
        </p:txBody>
      </p:sp>
    </p:spTree>
    <p:extLst>
      <p:ext uri="{BB962C8B-B14F-4D97-AF65-F5344CB8AC3E}">
        <p14:creationId xmlns:p14="http://schemas.microsoft.com/office/powerpoint/2010/main" val="2131492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7AC02FE1-3FD1-4427-B7D8-1B41D23EAFA6}"/>
              </a:ext>
            </a:extLst>
          </p:cNvPr>
          <p:cNvSpPr txBox="1"/>
          <p:nvPr/>
        </p:nvSpPr>
        <p:spPr>
          <a:xfrm>
            <a:off x="489591" y="1358686"/>
            <a:ext cx="3877113" cy="420628"/>
          </a:xfrm>
          <a:prstGeom prst="rect">
            <a:avLst/>
          </a:prstGeom>
          <a:noFill/>
        </p:spPr>
        <p:txBody>
          <a:bodyPr wrap="square" rtlCol="0">
            <a:spAutoFit/>
          </a:bodyPr>
          <a:lstStyle/>
          <a:p>
            <a:r>
              <a:rPr lang="es-MX" sz="3200" b="1" dirty="0" smtClean="0">
                <a:solidFill>
                  <a:schemeClr val="accent6">
                    <a:lumMod val="50000"/>
                  </a:schemeClr>
                </a:solidFill>
              </a:rPr>
              <a:t>BIOLOGÍA</a:t>
            </a:r>
            <a:endParaRPr lang="es-MX" b="1" dirty="0">
              <a:solidFill>
                <a:schemeClr val="accent6">
                  <a:lumMod val="50000"/>
                </a:schemeClr>
              </a:solidFill>
            </a:endParaRPr>
          </a:p>
        </p:txBody>
      </p:sp>
      <p:pic>
        <p:nvPicPr>
          <p:cNvPr id="8" name="Imagen 7">
            <a:extLst>
              <a:ext uri="{FF2B5EF4-FFF2-40B4-BE49-F238E27FC236}">
                <a16:creationId xmlns="" xmlns:a16="http://schemas.microsoft.com/office/drawing/2014/main" id="{EA70BA05-A920-4E05-9B1E-8FE7D9A17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74" y="1893973"/>
            <a:ext cx="4448748" cy="2498988"/>
          </a:xfrm>
          <a:prstGeom prst="rect">
            <a:avLst/>
          </a:prstGeom>
        </p:spPr>
      </p:pic>
      <p:pic>
        <p:nvPicPr>
          <p:cNvPr id="10" name="Imagen 9">
            <a:extLst>
              <a:ext uri="{FF2B5EF4-FFF2-40B4-BE49-F238E27FC236}">
                <a16:creationId xmlns="" xmlns:a16="http://schemas.microsoft.com/office/drawing/2014/main" id="{7B624EBE-C38F-4A09-BB0E-EE96E374D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972034"/>
            <a:ext cx="2193927" cy="3905672"/>
          </a:xfrm>
          <a:prstGeom prst="rect">
            <a:avLst/>
          </a:prstGeom>
        </p:spPr>
      </p:pic>
      <p:pic>
        <p:nvPicPr>
          <p:cNvPr id="5" name="Imagen 4">
            <a:extLst>
              <a:ext uri="{FF2B5EF4-FFF2-40B4-BE49-F238E27FC236}">
                <a16:creationId xmlns="" xmlns:a16="http://schemas.microsoft.com/office/drawing/2014/main" id="{C34965CD-1C79-4457-BC2B-F592C89F5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593" y="3861048"/>
            <a:ext cx="4956570" cy="2784246"/>
          </a:xfrm>
          <a:prstGeom prst="rect">
            <a:avLst/>
          </a:prstGeom>
        </p:spPr>
      </p:pic>
      <p:sp>
        <p:nvSpPr>
          <p:cNvPr id="12" name="Título 11">
            <a:extLst>
              <a:ext uri="{FF2B5EF4-FFF2-40B4-BE49-F238E27FC236}">
                <a16:creationId xmlns="" xmlns:a16="http://schemas.microsoft.com/office/drawing/2014/main" id="{F047DEA8-E972-4B02-AD6D-113236997F39}"/>
              </a:ext>
            </a:extLst>
          </p:cNvPr>
          <p:cNvSpPr>
            <a:spLocks noGrp="1"/>
          </p:cNvSpPr>
          <p:nvPr>
            <p:ph type="title"/>
          </p:nvPr>
        </p:nvSpPr>
        <p:spPr>
          <a:xfrm>
            <a:off x="189950" y="528064"/>
            <a:ext cx="7315200" cy="715963"/>
          </a:xfrm>
        </p:spPr>
        <p:txBody>
          <a:bodyPr/>
          <a:lstStyle/>
          <a:p>
            <a:r>
              <a:rPr lang="es-MX" sz="2400" b="1" dirty="0" smtClean="0"/>
              <a:t>FOTOGRAFÍAS </a:t>
            </a:r>
            <a:r>
              <a:rPr lang="es-MX" sz="2400" b="1" dirty="0"/>
              <a:t>DE LAS ACTIVIDADES DESARROLLADAS POR DISCIPLINA</a:t>
            </a:r>
          </a:p>
        </p:txBody>
      </p:sp>
    </p:spTree>
    <p:extLst>
      <p:ext uri="{BB962C8B-B14F-4D97-AF65-F5344CB8AC3E}">
        <p14:creationId xmlns:p14="http://schemas.microsoft.com/office/powerpoint/2010/main" val="4185752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 xmlns:a16="http://schemas.microsoft.com/office/drawing/2014/main" id="{1CD90DB1-BF85-4B65-9884-39C6B6FB0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29" y="2348880"/>
            <a:ext cx="5127104" cy="3845328"/>
          </a:xfrm>
          <a:prstGeom prst="rect">
            <a:avLst/>
          </a:prstGeom>
        </p:spPr>
      </p:pic>
      <p:pic>
        <p:nvPicPr>
          <p:cNvPr id="7" name="Imagen 6">
            <a:extLst>
              <a:ext uri="{FF2B5EF4-FFF2-40B4-BE49-F238E27FC236}">
                <a16:creationId xmlns="" xmlns:a16="http://schemas.microsoft.com/office/drawing/2014/main" id="{7F3026A4-B4BD-4C2F-A443-F9616BB37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418" y="3224444"/>
            <a:ext cx="2583687" cy="3444916"/>
          </a:xfrm>
          <a:prstGeom prst="rect">
            <a:avLst/>
          </a:prstGeom>
        </p:spPr>
      </p:pic>
      <p:sp>
        <p:nvSpPr>
          <p:cNvPr id="8" name="CuadroTexto 7">
            <a:extLst>
              <a:ext uri="{FF2B5EF4-FFF2-40B4-BE49-F238E27FC236}">
                <a16:creationId xmlns="" xmlns:a16="http://schemas.microsoft.com/office/drawing/2014/main" id="{6A0F5F8B-929E-40B2-AF34-D88791731CB3}"/>
              </a:ext>
            </a:extLst>
          </p:cNvPr>
          <p:cNvSpPr txBox="1"/>
          <p:nvPr/>
        </p:nvSpPr>
        <p:spPr>
          <a:xfrm>
            <a:off x="332129" y="332656"/>
            <a:ext cx="5127104" cy="1077218"/>
          </a:xfrm>
          <a:prstGeom prst="rect">
            <a:avLst/>
          </a:prstGeom>
          <a:noFill/>
        </p:spPr>
        <p:txBody>
          <a:bodyPr wrap="square" rtlCol="0">
            <a:spAutoFit/>
          </a:bodyPr>
          <a:lstStyle/>
          <a:p>
            <a:r>
              <a:rPr lang="es-MX" sz="3200" b="1" cap="all" dirty="0">
                <a:solidFill>
                  <a:schemeClr val="accent6">
                    <a:lumMod val="50000"/>
                  </a:schemeClr>
                </a:solidFill>
              </a:rPr>
              <a:t>Taller de Lectura y Redacción e </a:t>
            </a:r>
            <a:r>
              <a:rPr lang="es-MX" sz="3200" b="1" cap="all" dirty="0" err="1" smtClean="0">
                <a:solidFill>
                  <a:schemeClr val="accent6">
                    <a:lumMod val="50000"/>
                  </a:schemeClr>
                </a:solidFill>
              </a:rPr>
              <a:t>IniciACIÓN</a:t>
            </a:r>
            <a:r>
              <a:rPr lang="es-MX" sz="3200" b="1" cap="all" dirty="0" smtClean="0">
                <a:solidFill>
                  <a:schemeClr val="accent6">
                    <a:lumMod val="50000"/>
                  </a:schemeClr>
                </a:solidFill>
              </a:rPr>
              <a:t> </a:t>
            </a:r>
            <a:r>
              <a:rPr lang="es-MX" sz="3200" b="1" cap="all" dirty="0">
                <a:solidFill>
                  <a:schemeClr val="accent6">
                    <a:lumMod val="50000"/>
                  </a:schemeClr>
                </a:solidFill>
              </a:rPr>
              <a:t>a la Investigación Documental </a:t>
            </a:r>
            <a:r>
              <a:rPr lang="es-MX" sz="3200" b="1" cap="all" dirty="0" smtClean="0">
                <a:solidFill>
                  <a:schemeClr val="accent6">
                    <a:lumMod val="50000"/>
                  </a:schemeClr>
                </a:solidFill>
              </a:rPr>
              <a:t>IV</a:t>
            </a:r>
            <a:endParaRPr lang="es-MX" sz="3200" b="1" cap="all" dirty="0">
              <a:solidFill>
                <a:schemeClr val="accent6">
                  <a:lumMod val="50000"/>
                </a:schemeClr>
              </a:solidFill>
            </a:endParaRPr>
          </a:p>
        </p:txBody>
      </p:sp>
      <p:pic>
        <p:nvPicPr>
          <p:cNvPr id="10" name="Imagen 9">
            <a:extLst>
              <a:ext uri="{FF2B5EF4-FFF2-40B4-BE49-F238E27FC236}">
                <a16:creationId xmlns="" xmlns:a16="http://schemas.microsoft.com/office/drawing/2014/main" id="{F177A040-74A1-485E-AC95-2CFE570ED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254" y="188640"/>
            <a:ext cx="2176016" cy="2901355"/>
          </a:xfrm>
          <a:prstGeom prst="rect">
            <a:avLst/>
          </a:prstGeom>
        </p:spPr>
      </p:pic>
    </p:spTree>
    <p:extLst>
      <p:ext uri="{BB962C8B-B14F-4D97-AF65-F5344CB8AC3E}">
        <p14:creationId xmlns:p14="http://schemas.microsoft.com/office/powerpoint/2010/main" val="601248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338E7470-76BC-4F7E-8716-73EE72FC5794}"/>
              </a:ext>
            </a:extLst>
          </p:cNvPr>
          <p:cNvSpPr txBox="1"/>
          <p:nvPr/>
        </p:nvSpPr>
        <p:spPr>
          <a:xfrm>
            <a:off x="-970080" y="205306"/>
            <a:ext cx="5940660" cy="666849"/>
          </a:xfrm>
          <a:prstGeom prst="rect">
            <a:avLst/>
          </a:prstGeom>
          <a:noFill/>
        </p:spPr>
        <p:txBody>
          <a:bodyPr wrap="square" rtlCol="0">
            <a:spAutoFit/>
          </a:bodyPr>
          <a:lstStyle/>
          <a:p>
            <a:r>
              <a:rPr lang="es-MX" sz="3200" b="1" dirty="0">
                <a:solidFill>
                  <a:schemeClr val="accent6">
                    <a:lumMod val="50000"/>
                  </a:schemeClr>
                </a:solidFill>
              </a:rPr>
              <a:t>INGLÉS III</a:t>
            </a:r>
          </a:p>
          <a:p>
            <a:endParaRPr lang="es-MX" dirty="0"/>
          </a:p>
        </p:txBody>
      </p:sp>
      <p:pic>
        <p:nvPicPr>
          <p:cNvPr id="6" name="Imagen 5">
            <a:extLst>
              <a:ext uri="{FF2B5EF4-FFF2-40B4-BE49-F238E27FC236}">
                <a16:creationId xmlns="" xmlns:a16="http://schemas.microsoft.com/office/drawing/2014/main" id="{5D0AB7D3-9D80-47DC-BA80-EF96FB341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03" y="872155"/>
            <a:ext cx="2895786" cy="3861048"/>
          </a:xfrm>
          <a:prstGeom prst="rect">
            <a:avLst/>
          </a:prstGeom>
        </p:spPr>
      </p:pic>
      <p:pic>
        <p:nvPicPr>
          <p:cNvPr id="8" name="Imagen 7">
            <a:extLst>
              <a:ext uri="{FF2B5EF4-FFF2-40B4-BE49-F238E27FC236}">
                <a16:creationId xmlns="" xmlns:a16="http://schemas.microsoft.com/office/drawing/2014/main" id="{CD749BF3-597F-4EAC-84A3-B9C0EFCBF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848" y="538731"/>
            <a:ext cx="4427339" cy="5903119"/>
          </a:xfrm>
          <a:prstGeom prst="rect">
            <a:avLst/>
          </a:prstGeom>
        </p:spPr>
      </p:pic>
      <p:pic>
        <p:nvPicPr>
          <p:cNvPr id="10" name="Imagen 9">
            <a:extLst>
              <a:ext uri="{FF2B5EF4-FFF2-40B4-BE49-F238E27FC236}">
                <a16:creationId xmlns="" xmlns:a16="http://schemas.microsoft.com/office/drawing/2014/main" id="{E8522AD5-05B1-417D-ACF3-709293BF2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215" y="3299046"/>
            <a:ext cx="2463738" cy="3284984"/>
          </a:xfrm>
          <a:prstGeom prst="rect">
            <a:avLst/>
          </a:prstGeom>
        </p:spPr>
      </p:pic>
    </p:spTree>
    <p:extLst>
      <p:ext uri="{BB962C8B-B14F-4D97-AF65-F5344CB8AC3E}">
        <p14:creationId xmlns:p14="http://schemas.microsoft.com/office/powerpoint/2010/main" val="3522204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500" b="1" cap="all" dirty="0"/>
              <a:t>Una actividad interdisciplinaria de cierre de proyecto</a:t>
            </a:r>
          </a:p>
        </p:txBody>
      </p:sp>
      <p:pic>
        <p:nvPicPr>
          <p:cNvPr id="5" name="Imagen 4">
            <a:extLst>
              <a:ext uri="{FF2B5EF4-FFF2-40B4-BE49-F238E27FC236}">
                <a16:creationId xmlns="" xmlns:a16="http://schemas.microsoft.com/office/drawing/2014/main" id="{7141E7CF-7230-486F-8B40-B2867DABA9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652421"/>
            <a:ext cx="8588734" cy="4824536"/>
          </a:xfrm>
          <a:prstGeom prst="rect">
            <a:avLst/>
          </a:prstGeom>
        </p:spPr>
      </p:pic>
    </p:spTree>
    <p:extLst>
      <p:ext uri="{BB962C8B-B14F-4D97-AF65-F5344CB8AC3E}">
        <p14:creationId xmlns:p14="http://schemas.microsoft.com/office/powerpoint/2010/main" val="4155296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E3276474-5DC9-4193-BE0B-FB3F8192A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525929"/>
            <a:ext cx="3995936" cy="2244631"/>
          </a:xfrm>
          <a:prstGeom prst="rect">
            <a:avLst/>
          </a:prstGeom>
        </p:spPr>
      </p:pic>
      <p:pic>
        <p:nvPicPr>
          <p:cNvPr id="8" name="Imagen 7">
            <a:extLst>
              <a:ext uri="{FF2B5EF4-FFF2-40B4-BE49-F238E27FC236}">
                <a16:creationId xmlns="" xmlns:a16="http://schemas.microsoft.com/office/drawing/2014/main" id="{96BD8229-9268-400C-A316-19D9F59A6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89" y="4525929"/>
            <a:ext cx="3816424" cy="2143794"/>
          </a:xfrm>
          <a:prstGeom prst="rect">
            <a:avLst/>
          </a:prstGeom>
        </p:spPr>
      </p:pic>
      <p:pic>
        <p:nvPicPr>
          <p:cNvPr id="12" name="Imagen 11">
            <a:extLst>
              <a:ext uri="{FF2B5EF4-FFF2-40B4-BE49-F238E27FC236}">
                <a16:creationId xmlns="" xmlns:a16="http://schemas.microsoft.com/office/drawing/2014/main" id="{717C85FA-D45A-4F93-B88C-3DDC0DC5B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470" y="104249"/>
            <a:ext cx="7317060" cy="4110201"/>
          </a:xfrm>
          <a:prstGeom prst="rect">
            <a:avLst/>
          </a:prstGeom>
        </p:spPr>
      </p:pic>
    </p:spTree>
    <p:extLst>
      <p:ext uri="{BB962C8B-B14F-4D97-AF65-F5344CB8AC3E}">
        <p14:creationId xmlns:p14="http://schemas.microsoft.com/office/powerpoint/2010/main" val="2848648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cap="all" dirty="0"/>
              <a:t>Propuesta de los ajustes necesarios</a:t>
            </a:r>
          </a:p>
        </p:txBody>
      </p:sp>
      <p:sp>
        <p:nvSpPr>
          <p:cNvPr id="3" name="Marcador de contenido 2"/>
          <p:cNvSpPr>
            <a:spLocks noGrp="1"/>
          </p:cNvSpPr>
          <p:nvPr>
            <p:ph idx="1"/>
          </p:nvPr>
        </p:nvSpPr>
        <p:spPr>
          <a:xfrm>
            <a:off x="381000" y="1628800"/>
            <a:ext cx="8367464" cy="4916016"/>
          </a:xfrm>
        </p:spPr>
        <p:txBody>
          <a:bodyPr/>
          <a:lstStyle/>
          <a:p>
            <a:r>
              <a:rPr lang="es-MX" sz="2600" dirty="0"/>
              <a:t>Consideramos que las actividades de enseñanza–aprendizaje llevadas a cabo en el aula  dieron como resultado la colaboración flexible en una investigación con base en un problema real y contextualizado; de la misma forma el equipo de profesores de diferentes disciplinas  asistimos y retroalimentamos a los alumnos,  elegimos las herramientas necesarias para evaluar el conocimiento significativo y, que al mismo tiempo, el alumno adquiriera habilidades de aprendizaje y practicará valores como la responsabilidad, el respeto, </a:t>
            </a:r>
            <a:r>
              <a:rPr lang="es-MX" sz="2600" dirty="0" smtClean="0"/>
              <a:t>la </a:t>
            </a:r>
            <a:r>
              <a:rPr lang="es-MX" sz="2600" dirty="0"/>
              <a:t>honestidad entre otros.</a:t>
            </a:r>
          </a:p>
          <a:p>
            <a:endParaRPr lang="es-MX" dirty="0"/>
          </a:p>
        </p:txBody>
      </p:sp>
    </p:spTree>
    <p:extLst>
      <p:ext uri="{BB962C8B-B14F-4D97-AF65-F5344CB8AC3E}">
        <p14:creationId xmlns:p14="http://schemas.microsoft.com/office/powerpoint/2010/main" val="2181066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DABC516-F5CD-4501-A011-5B2E4D68D8E6}"/>
              </a:ext>
            </a:extLst>
          </p:cNvPr>
          <p:cNvSpPr>
            <a:spLocks noGrp="1"/>
          </p:cNvSpPr>
          <p:nvPr>
            <p:ph idx="1"/>
          </p:nvPr>
        </p:nvSpPr>
        <p:spPr>
          <a:xfrm>
            <a:off x="467544" y="1916832"/>
            <a:ext cx="8064896" cy="4680520"/>
          </a:xfrm>
        </p:spPr>
        <p:txBody>
          <a:bodyPr/>
          <a:lstStyle/>
          <a:p>
            <a:r>
              <a:rPr lang="es-MX" sz="2400" dirty="0"/>
              <a:t>Asimismo, reconocemos que es necesario seguir planificando tiempo y espacio para poner en práctica aquellas herramientas e instrumentos de evaluación que resulten atractivos para los alumnos;  también tomar decisiones precisas para una mejora continua que motiven a darle sentido a la interdisciplinariedad puesta en práctica. Una de tantas preocupaciones que tenemos como docentes es que, seguiremos aportando métodos y técnicas para la investigación planteada que contribuyan al desarrollo de la creatividad  para poder llegar a un producto final que genere otra forma de ver el trabajo interdisciplinario, crítico y objetivo.</a:t>
            </a:r>
          </a:p>
        </p:txBody>
      </p:sp>
    </p:spTree>
    <p:extLst>
      <p:ext uri="{BB962C8B-B14F-4D97-AF65-F5344CB8AC3E}">
        <p14:creationId xmlns:p14="http://schemas.microsoft.com/office/powerpoint/2010/main" val="3178729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FBE25336-365C-4D13-BF17-9985C8BB0F4D}"/>
              </a:ext>
            </a:extLst>
          </p:cNvPr>
          <p:cNvGraphicFramePr>
            <a:graphicFrameLocks noGrp="1"/>
          </p:cNvGraphicFramePr>
          <p:nvPr>
            <p:extLst>
              <p:ext uri="{D42A27DB-BD31-4B8C-83A1-F6EECF244321}">
                <p14:modId xmlns:p14="http://schemas.microsoft.com/office/powerpoint/2010/main" val="1183584789"/>
              </p:ext>
            </p:extLst>
          </p:nvPr>
        </p:nvGraphicFramePr>
        <p:xfrm>
          <a:off x="317196" y="984525"/>
          <a:ext cx="8509608" cy="5739130"/>
        </p:xfrm>
        <a:graphic>
          <a:graphicData uri="http://schemas.openxmlformats.org/drawingml/2006/table">
            <a:tbl>
              <a:tblPr>
                <a:tableStyleId>{073A0DAA-6AF3-43AB-8588-CEC1D06C72B9}</a:tableStyleId>
              </a:tblPr>
              <a:tblGrid>
                <a:gridCol w="4254804">
                  <a:extLst>
                    <a:ext uri="{9D8B030D-6E8A-4147-A177-3AD203B41FA5}">
                      <a16:colId xmlns="" xmlns:a16="http://schemas.microsoft.com/office/drawing/2014/main" val="2656506872"/>
                    </a:ext>
                  </a:extLst>
                </a:gridCol>
                <a:gridCol w="4254804">
                  <a:extLst>
                    <a:ext uri="{9D8B030D-6E8A-4147-A177-3AD203B41FA5}">
                      <a16:colId xmlns="" xmlns:a16="http://schemas.microsoft.com/office/drawing/2014/main" val="107101699"/>
                    </a:ext>
                  </a:extLst>
                </a:gridCol>
              </a:tblGrid>
              <a:tr h="1562135">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Avances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a:solidFill>
                      <a:srgbClr val="A2FCFA"/>
                    </a:solidFill>
                  </a:tcPr>
                </a:tc>
                <a:tc>
                  <a:txBody>
                    <a:bodyPr/>
                    <a:lstStyle/>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1. Empatar horarios para lograr en tiempo el desarrollo del proyecto.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2. Cumplimiento de metas y ejecución del proyecto.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3. Se logró la cohesión del proyecto a pesar de las eventualidades.</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4. Presentación del proyecto a los alumnos como una herramienta didáctica y no como una carga extra de trabajo.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5. Interés del grupo hacia el proyecto interdisciplinario.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 </a:t>
                      </a:r>
                    </a:p>
                  </a:txBody>
                  <a:tcPr marL="89535" marR="89535" marT="0" marB="0">
                    <a:solidFill>
                      <a:srgbClr val="A2FCFA"/>
                    </a:solidFill>
                  </a:tcPr>
                </a:tc>
                <a:extLst>
                  <a:ext uri="{0D108BD9-81ED-4DB2-BD59-A6C34878D82A}">
                    <a16:rowId xmlns="" xmlns:a16="http://schemas.microsoft.com/office/drawing/2014/main" val="145833976"/>
                  </a:ext>
                </a:extLst>
              </a:tr>
              <a:tr h="1735705">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Tropiezos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a:solidFill>
                      <a:srgbClr val="4AFD0B"/>
                    </a:solidFill>
                  </a:tcPr>
                </a:tc>
                <a:tc>
                  <a:txBody>
                    <a:bodyPr/>
                    <a:lstStyle/>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1. Tiempos reducidos para lograr cohesión de las actividades interdisciplinarias.</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2. Encontrar un tema en común entre las asignaturas.</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3. Inclusión de nuevos integrantes al equipo.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4. Algunos de los alumnos no fueron puntuales en la entrega del material que se les </a:t>
                      </a:r>
                      <a:r>
                        <a:rPr lang="es-MX" sz="1200" kern="50" dirty="0" smtClean="0">
                          <a:solidFill>
                            <a:schemeClr val="tx1">
                              <a:lumMod val="75000"/>
                            </a:schemeClr>
                          </a:solidFill>
                          <a:effectLst/>
                          <a:latin typeface="Arial" panose="020B0604020202020204" pitchFamily="34" charset="0"/>
                          <a:ea typeface="Droid Sans Fallback"/>
                          <a:cs typeface="Arial" panose="020B0604020202020204" pitchFamily="34" charset="0"/>
                        </a:rPr>
                        <a:t>solicitó.</a:t>
                      </a:r>
                      <a:endPar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endParaRP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5. Diferencias entre los programas de estudio entre uno y otro profesor de asignatura, por lo que no se logró, en algunos </a:t>
                      </a:r>
                      <a:r>
                        <a:rPr lang="es-MX" sz="1200" kern="50" dirty="0" smtClean="0">
                          <a:solidFill>
                            <a:schemeClr val="tx1">
                              <a:lumMod val="75000"/>
                            </a:schemeClr>
                          </a:solidFill>
                          <a:effectLst/>
                          <a:latin typeface="Arial" panose="020B0604020202020204" pitchFamily="34" charset="0"/>
                          <a:ea typeface="Droid Sans Fallback"/>
                          <a:cs typeface="Arial" panose="020B0604020202020204" pitchFamily="34" charset="0"/>
                        </a:rPr>
                        <a:t>casos coincidir</a:t>
                      </a:r>
                      <a:r>
                        <a:rPr lang="es-MX" sz="1200" kern="50" baseline="0" dirty="0" smtClean="0">
                          <a:solidFill>
                            <a:schemeClr val="tx1">
                              <a:lumMod val="75000"/>
                            </a:schemeClr>
                          </a:solidFill>
                          <a:effectLst/>
                          <a:latin typeface="Arial" panose="020B0604020202020204" pitchFamily="34" charset="0"/>
                          <a:ea typeface="Droid Sans Fallback"/>
                          <a:cs typeface="Arial" panose="020B0604020202020204" pitchFamily="34" charset="0"/>
                        </a:rPr>
                        <a:t> en</a:t>
                      </a:r>
                      <a:r>
                        <a:rPr lang="es-MX" sz="1200" kern="50" dirty="0" smtClean="0">
                          <a:solidFill>
                            <a:schemeClr val="tx1">
                              <a:lumMod val="75000"/>
                            </a:schemeClr>
                          </a:solidFill>
                          <a:effectLst/>
                          <a:latin typeface="Arial" panose="020B0604020202020204" pitchFamily="34" charset="0"/>
                          <a:ea typeface="Droid Sans Fallback"/>
                          <a:cs typeface="Arial" panose="020B0604020202020204" pitchFamily="34" charset="0"/>
                        </a:rPr>
                        <a:t> </a:t>
                      </a: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la planeación con el proyecto interdisciplinario.</a:t>
                      </a:r>
                    </a:p>
                  </a:txBody>
                  <a:tcPr marL="89535" marR="89535" marT="0" marB="0">
                    <a:solidFill>
                      <a:srgbClr val="4AFD0B"/>
                    </a:solidFill>
                  </a:tcPr>
                </a:tc>
                <a:extLst>
                  <a:ext uri="{0D108BD9-81ED-4DB2-BD59-A6C34878D82A}">
                    <a16:rowId xmlns="" xmlns:a16="http://schemas.microsoft.com/office/drawing/2014/main" val="1415087759"/>
                  </a:ext>
                </a:extLst>
              </a:tr>
              <a:tr h="2149141">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Soluciones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a:solidFill>
                      <a:srgbClr val="FBA1EA"/>
                    </a:solidFill>
                  </a:tcPr>
                </a:tc>
                <a:tc>
                  <a:txBody>
                    <a:bodyPr/>
                    <a:lstStyle/>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1. Reuniones previas al trabajo interdisciplinario grupal para su pronta realización y ejecución.</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2. Los docentes nos mostramos respetuosos y abiertos a las propuestas de los demás.</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3. Trabajo en conjunto para la pronta integración de los nuevos docentes y el desarrollo del proyecto. </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4. Hacer énfasis en la importancia de que lleven el material completo para evitar carga de trabajo a otros compañeros y para la pronta realización de cada punto del proyecto.</a:t>
                      </a: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5. Se buscó la participación del grupo en los temas desarrollados por medio de </a:t>
                      </a:r>
                      <a:r>
                        <a:rPr lang="es-MX" sz="1200" kern="50" dirty="0" smtClean="0">
                          <a:solidFill>
                            <a:schemeClr val="tx1">
                              <a:lumMod val="75000"/>
                            </a:schemeClr>
                          </a:solidFill>
                          <a:effectLst/>
                          <a:latin typeface="Arial" panose="020B0604020202020204" pitchFamily="34" charset="0"/>
                          <a:ea typeface="Droid Sans Fallback"/>
                          <a:cs typeface="Arial" panose="020B0604020202020204" pitchFamily="34" charset="0"/>
                        </a:rPr>
                        <a:t>debates</a:t>
                      </a:r>
                      <a:r>
                        <a:rPr lang="es-MX" sz="1200" kern="50" baseline="0" dirty="0" smtClean="0">
                          <a:solidFill>
                            <a:schemeClr val="tx1">
                              <a:lumMod val="75000"/>
                            </a:schemeClr>
                          </a:solidFill>
                          <a:effectLst/>
                          <a:latin typeface="Arial" panose="020B0604020202020204" pitchFamily="34" charset="0"/>
                          <a:ea typeface="Droid Sans Fallback"/>
                          <a:cs typeface="Arial" panose="020B0604020202020204" pitchFamily="34" charset="0"/>
                        </a:rPr>
                        <a:t> y solución de conflictos.</a:t>
                      </a:r>
                      <a:endPar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endParaRPr>
                    </a:p>
                    <a:p>
                      <a:pPr algn="just">
                        <a:spcAft>
                          <a:spcPts val="0"/>
                        </a:spcAft>
                      </a:pPr>
                      <a:r>
                        <a:rPr lang="es-MX" sz="1200" kern="50" dirty="0">
                          <a:solidFill>
                            <a:schemeClr val="tx1">
                              <a:lumMod val="75000"/>
                            </a:schemeClr>
                          </a:solidFill>
                          <a:effectLst/>
                          <a:latin typeface="Arial" panose="020B0604020202020204" pitchFamily="34" charset="0"/>
                          <a:ea typeface="Droid Sans Fallback"/>
                          <a:cs typeface="Arial" panose="020B0604020202020204" pitchFamily="34" charset="0"/>
                        </a:rPr>
                        <a:t> </a:t>
                      </a:r>
                    </a:p>
                  </a:txBody>
                  <a:tcPr marL="34925" marR="34925" marT="34925" marB="34925">
                    <a:solidFill>
                      <a:srgbClr val="FBA1EA"/>
                    </a:solidFill>
                  </a:tcPr>
                </a:tc>
                <a:extLst>
                  <a:ext uri="{0D108BD9-81ED-4DB2-BD59-A6C34878D82A}">
                    <a16:rowId xmlns="" xmlns:a16="http://schemas.microsoft.com/office/drawing/2014/main" val="3448616536"/>
                  </a:ext>
                </a:extLst>
              </a:tr>
            </a:tbl>
          </a:graphicData>
        </a:graphic>
      </p:graphicFrame>
      <p:sp>
        <p:nvSpPr>
          <p:cNvPr id="2" name="Título 1">
            <a:extLst>
              <a:ext uri="{FF2B5EF4-FFF2-40B4-BE49-F238E27FC236}">
                <a16:creationId xmlns="" xmlns:a16="http://schemas.microsoft.com/office/drawing/2014/main" id="{0DA77753-F802-4616-8452-9624E67D2297}"/>
              </a:ext>
            </a:extLst>
          </p:cNvPr>
          <p:cNvSpPr>
            <a:spLocks noGrp="1"/>
          </p:cNvSpPr>
          <p:nvPr>
            <p:ph type="title"/>
          </p:nvPr>
        </p:nvSpPr>
        <p:spPr>
          <a:xfrm>
            <a:off x="32671" y="268562"/>
            <a:ext cx="7315200" cy="715963"/>
          </a:xfrm>
        </p:spPr>
        <p:txBody>
          <a:bodyPr/>
          <a:lstStyle/>
          <a:p>
            <a:r>
              <a:rPr lang="es-MX" sz="2800" b="1" dirty="0"/>
              <a:t>AVANCES, TROPIEZOS Y SOLUCIONES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01884"/>
            <a:ext cx="2008198" cy="1128062"/>
          </a:xfrm>
          <a:prstGeom prst="rect">
            <a:avLst/>
          </a:prstGeom>
        </p:spPr>
      </p:pic>
    </p:spTree>
    <p:extLst>
      <p:ext uri="{BB962C8B-B14F-4D97-AF65-F5344CB8AC3E}">
        <p14:creationId xmlns:p14="http://schemas.microsoft.com/office/powerpoint/2010/main" val="109571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 xmlns:a16="http://schemas.microsoft.com/office/drawing/2014/main" id="{64FDF103-038C-4728-A761-D907C70D3969}"/>
              </a:ext>
            </a:extLst>
          </p:cNvPr>
          <p:cNvGraphicFramePr>
            <a:graphicFrameLocks noGrp="1"/>
          </p:cNvGraphicFramePr>
          <p:nvPr>
            <p:extLst>
              <p:ext uri="{D42A27DB-BD31-4B8C-83A1-F6EECF244321}">
                <p14:modId xmlns:p14="http://schemas.microsoft.com/office/powerpoint/2010/main" val="970379458"/>
              </p:ext>
            </p:extLst>
          </p:nvPr>
        </p:nvGraphicFramePr>
        <p:xfrm>
          <a:off x="251520" y="260648"/>
          <a:ext cx="8640960" cy="6489526"/>
        </p:xfrm>
        <a:graphic>
          <a:graphicData uri="http://schemas.openxmlformats.org/drawingml/2006/table">
            <a:tbl>
              <a:tblPr>
                <a:tableStyleId>{073A0DAA-6AF3-43AB-8588-CEC1D06C72B9}</a:tableStyleId>
              </a:tblPr>
              <a:tblGrid>
                <a:gridCol w="4320480">
                  <a:extLst>
                    <a:ext uri="{9D8B030D-6E8A-4147-A177-3AD203B41FA5}">
                      <a16:colId xmlns="" xmlns:a16="http://schemas.microsoft.com/office/drawing/2014/main" val="2656506872"/>
                    </a:ext>
                  </a:extLst>
                </a:gridCol>
                <a:gridCol w="4320480">
                  <a:extLst>
                    <a:ext uri="{9D8B030D-6E8A-4147-A177-3AD203B41FA5}">
                      <a16:colId xmlns="" xmlns:a16="http://schemas.microsoft.com/office/drawing/2014/main" val="107101699"/>
                    </a:ext>
                  </a:extLst>
                </a:gridCol>
              </a:tblGrid>
              <a:tr h="2296626">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Avances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marL="68580" marR="68580" marT="34290" marB="34290">
                    <a:solidFill>
                      <a:srgbClr val="FDCBF3"/>
                    </a:solidFill>
                  </a:tcPr>
                </a:tc>
                <a:tc>
                  <a:txBody>
                    <a:bodyPr/>
                    <a:lstStyle/>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6. Organización en tiempo, así como disponibilidad de cada uno de los docentes.</a:t>
                      </a: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7. Se logró el diálogo entre los docentes, así como la asignación de tareas específicas a cada uno de los miembros del proyecto.</a:t>
                      </a: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8. Interés de los profesores de las asignaturas en otros campos, así como el reconocimiento de la importancia de un proyecto interdisciplinario que vaya más allá del terreno de conocimiento del profesor.</a:t>
                      </a:r>
                    </a:p>
                    <a:p>
                      <a:pPr algn="just">
                        <a:spcAft>
                          <a:spcPts val="0"/>
                        </a:spcAft>
                      </a:pPr>
                      <a:r>
                        <a:rPr lang="es-MX" sz="1300" kern="1200" dirty="0">
                          <a:solidFill>
                            <a:schemeClr val="tx1">
                              <a:lumMod val="50000"/>
                            </a:schemeClr>
                          </a:solidFill>
                          <a:effectLst/>
                          <a:latin typeface="Arial" panose="020B0604020202020204" pitchFamily="34" charset="0"/>
                          <a:ea typeface="+mn-ea"/>
                          <a:cs typeface="Arial" panose="020B0604020202020204" pitchFamily="34" charset="0"/>
                        </a:rPr>
                        <a:t>9. Disposición de los </a:t>
                      </a:r>
                      <a:r>
                        <a:rPr lang="es-MX" sz="1300" kern="1200" dirty="0" smtClean="0">
                          <a:solidFill>
                            <a:schemeClr val="tx1">
                              <a:lumMod val="50000"/>
                            </a:schemeClr>
                          </a:solidFill>
                          <a:effectLst/>
                          <a:latin typeface="Arial" panose="020B0604020202020204" pitchFamily="34" charset="0"/>
                          <a:ea typeface="+mn-ea"/>
                          <a:cs typeface="Arial" panose="020B0604020202020204" pitchFamily="34" charset="0"/>
                        </a:rPr>
                        <a:t>alumnos</a:t>
                      </a:r>
                      <a:r>
                        <a:rPr lang="es-MX" sz="1300" kern="1200" baseline="0" dirty="0" smtClean="0">
                          <a:solidFill>
                            <a:schemeClr val="tx1">
                              <a:lumMod val="50000"/>
                            </a:schemeClr>
                          </a:solidFill>
                          <a:effectLst/>
                          <a:latin typeface="Arial" panose="020B0604020202020204" pitchFamily="34" charset="0"/>
                          <a:ea typeface="+mn-ea"/>
                          <a:cs typeface="Arial" panose="020B0604020202020204" pitchFamily="34" charset="0"/>
                        </a:rPr>
                        <a:t> e interés por  aprender del docente.</a:t>
                      </a:r>
                      <a:endPar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endParaRP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 </a:t>
                      </a:r>
                    </a:p>
                  </a:txBody>
                  <a:tcPr marL="67151" marR="67151" marT="0" marB="0">
                    <a:solidFill>
                      <a:srgbClr val="FDCBF3"/>
                    </a:solidFill>
                  </a:tcPr>
                </a:tc>
                <a:extLst>
                  <a:ext uri="{0D108BD9-81ED-4DB2-BD59-A6C34878D82A}">
                    <a16:rowId xmlns="" xmlns:a16="http://schemas.microsoft.com/office/drawing/2014/main" val="145833976"/>
                  </a:ext>
                </a:extLst>
              </a:tr>
              <a:tr h="2056043">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Tropiezos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marL="68580" marR="68580" marT="34290" marB="34290">
                    <a:solidFill>
                      <a:srgbClr val="A2FCFA"/>
                    </a:solidFill>
                  </a:tcPr>
                </a:tc>
                <a:tc>
                  <a:txBody>
                    <a:bodyPr/>
                    <a:lstStyle/>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6. Sobrecarga de trabajo debido al cierre de curso.</a:t>
                      </a: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7. Los profesores han dispuesto de su tiempo personal o de otras clases para reuniones emergentes.</a:t>
                      </a: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8. Una sólo materia como eje central del programa, mientras que el resto pareciera de carácter secundario. </a:t>
                      </a:r>
                    </a:p>
                    <a:p>
                      <a:pPr algn="just">
                        <a:spcAft>
                          <a:spcPts val="0"/>
                        </a:spcAft>
                      </a:pPr>
                      <a:r>
                        <a:rPr lang="es-MX" sz="1300" kern="1200" dirty="0">
                          <a:solidFill>
                            <a:schemeClr val="tx1">
                              <a:lumMod val="50000"/>
                            </a:schemeClr>
                          </a:solidFill>
                          <a:effectLst/>
                          <a:latin typeface="Arial" panose="020B0604020202020204" pitchFamily="34" charset="0"/>
                          <a:ea typeface="+mn-ea"/>
                          <a:cs typeface="Arial" panose="020B0604020202020204" pitchFamily="34" charset="0"/>
                        </a:rPr>
                        <a:t>9. Debido al poco tiempo para la realización de las actividades, si un alumno no acudía a las clases, el avance no era el mismo con respecto al de otros compañeros.</a:t>
                      </a: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 </a:t>
                      </a:r>
                    </a:p>
                  </a:txBody>
                  <a:tcPr marL="67151" marR="67151" marT="0" marB="0">
                    <a:solidFill>
                      <a:srgbClr val="A2FCFA"/>
                    </a:solidFill>
                  </a:tcPr>
                </a:tc>
                <a:extLst>
                  <a:ext uri="{0D108BD9-81ED-4DB2-BD59-A6C34878D82A}">
                    <a16:rowId xmlns="" xmlns:a16="http://schemas.microsoft.com/office/drawing/2014/main" val="1415087759"/>
                  </a:ext>
                </a:extLst>
              </a:tr>
              <a:tr h="2056043">
                <a:tc>
                  <a:txBody>
                    <a:bodyPr/>
                    <a:lstStyle/>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endPar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endParaRPr>
                    </a:p>
                    <a:p>
                      <a:pPr algn="ctr"/>
                      <a:r>
                        <a:rPr lang="es-MX" sz="1600" b="1" kern="1200" dirty="0">
                          <a:solidFill>
                            <a:schemeClr val="accent2">
                              <a:lumMod val="50000"/>
                            </a:schemeClr>
                          </a:solidFill>
                          <a:effectLst/>
                          <a:latin typeface="Arial" panose="020B0604020202020204" pitchFamily="34" charset="0"/>
                          <a:ea typeface="+mn-ea"/>
                          <a:cs typeface="Arial" panose="020B0604020202020204" pitchFamily="34" charset="0"/>
                        </a:rPr>
                        <a:t>Soluciones</a:t>
                      </a:r>
                      <a:endParaRPr lang="es-MX" sz="1600" dirty="0">
                        <a:solidFill>
                          <a:schemeClr val="accent2">
                            <a:lumMod val="50000"/>
                          </a:schemeClr>
                        </a:solidFill>
                        <a:latin typeface="Arial" panose="020B0604020202020204" pitchFamily="34" charset="0"/>
                        <a:cs typeface="Arial" panose="020B0604020202020204" pitchFamily="34" charset="0"/>
                      </a:endParaRPr>
                    </a:p>
                  </a:txBody>
                  <a:tcPr marL="68580" marR="68580" marT="34290" marB="34290">
                    <a:solidFill>
                      <a:srgbClr val="4AFD0B"/>
                    </a:solidFill>
                  </a:tcPr>
                </a:tc>
                <a:tc>
                  <a:txBody>
                    <a:bodyPr/>
                    <a:lstStyle/>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6. Reuniones breves y concisas.</a:t>
                      </a:r>
                    </a:p>
                    <a:p>
                      <a:pPr algn="just">
                        <a:spcAft>
                          <a:spcPts val="0"/>
                        </a:spcAft>
                      </a:pP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7. Buscamos que cada una de las actividades </a:t>
                      </a:r>
                      <a:r>
                        <a:rPr lang="es-MX" sz="1300" kern="50" dirty="0" smtClean="0">
                          <a:solidFill>
                            <a:schemeClr val="tx1">
                              <a:lumMod val="50000"/>
                            </a:schemeClr>
                          </a:solidFill>
                          <a:effectLst/>
                          <a:latin typeface="Arial" panose="020B0604020202020204" pitchFamily="34" charset="0"/>
                          <a:ea typeface="Droid Sans Fallback"/>
                          <a:cs typeface="Arial" panose="020B0604020202020204" pitchFamily="34" charset="0"/>
                        </a:rPr>
                        <a:t>enfatizará </a:t>
                      </a:r>
                      <a:r>
                        <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rPr>
                        <a:t>la importancia de cada materia en el desarrollo del proyecto.</a:t>
                      </a:r>
                    </a:p>
                    <a:p>
                      <a:pPr algn="just">
                        <a:spcAft>
                          <a:spcPts val="0"/>
                        </a:spcAft>
                      </a:pPr>
                      <a:r>
                        <a:rPr lang="es-MX" sz="1300" kern="1200" dirty="0">
                          <a:solidFill>
                            <a:schemeClr val="tx1">
                              <a:lumMod val="50000"/>
                            </a:schemeClr>
                          </a:solidFill>
                          <a:effectLst/>
                          <a:latin typeface="Arial" panose="020B0604020202020204" pitchFamily="34" charset="0"/>
                          <a:ea typeface="+mn-ea"/>
                          <a:cs typeface="Arial" panose="020B0604020202020204" pitchFamily="34" charset="0"/>
                        </a:rPr>
                        <a:t>8. Se buscó que los alumnos se mantuvieran al corriente en cuanto a entrega de proyectos, desarrollo y propósitos del mismo.</a:t>
                      </a:r>
                      <a:endParaRPr lang="es-MX" sz="1300" kern="50" dirty="0">
                        <a:solidFill>
                          <a:schemeClr val="tx1">
                            <a:lumMod val="50000"/>
                          </a:schemeClr>
                        </a:solidFill>
                        <a:effectLst/>
                        <a:latin typeface="Arial" panose="020B0604020202020204" pitchFamily="34" charset="0"/>
                        <a:ea typeface="Droid Sans Fallback"/>
                        <a:cs typeface="Arial" panose="020B0604020202020204" pitchFamily="34" charset="0"/>
                      </a:endParaRPr>
                    </a:p>
                  </a:txBody>
                  <a:tcPr marL="67151" marR="67151" marT="0" marB="0">
                    <a:solidFill>
                      <a:srgbClr val="4AFD0B"/>
                    </a:solidFill>
                  </a:tcPr>
                </a:tc>
                <a:extLst>
                  <a:ext uri="{0D108BD9-81ED-4DB2-BD59-A6C34878D82A}">
                    <a16:rowId xmlns="" xmlns:a16="http://schemas.microsoft.com/office/drawing/2014/main" val="3448616536"/>
                  </a:ext>
                </a:extLst>
              </a:tr>
            </a:tbl>
          </a:graphicData>
        </a:graphic>
      </p:graphicFrame>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2656"/>
            <a:ext cx="1979711" cy="1112060"/>
          </a:xfrm>
          <a:prstGeom prst="rect">
            <a:avLst/>
          </a:prstGeom>
        </p:spPr>
      </p:pic>
    </p:spTree>
    <p:extLst>
      <p:ext uri="{BB962C8B-B14F-4D97-AF65-F5344CB8AC3E}">
        <p14:creationId xmlns:p14="http://schemas.microsoft.com/office/powerpoint/2010/main" val="30820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Imagen">
            <a:extLst>
              <a:ext uri="{FF2B5EF4-FFF2-40B4-BE49-F238E27FC236}">
                <a16:creationId xmlns="" xmlns:a16="http://schemas.microsoft.com/office/drawing/2014/main" id="{DF959EE2-F86B-424D-BC14-2ED6555FA6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24" y="444444"/>
            <a:ext cx="2383770" cy="8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 xmlns:a16="http://schemas.microsoft.com/office/drawing/2014/main" id="{A8F26CE7-4B02-430F-B3F5-A5109ED80D64}"/>
              </a:ext>
            </a:extLst>
          </p:cNvPr>
          <p:cNvSpPr/>
          <p:nvPr/>
        </p:nvSpPr>
        <p:spPr>
          <a:xfrm>
            <a:off x="433224" y="1484784"/>
            <a:ext cx="8306972" cy="338554"/>
          </a:xfrm>
          <a:prstGeom prst="rect">
            <a:avLst/>
          </a:prstGeom>
        </p:spPr>
        <p:txBody>
          <a:bodyPr wrap="square">
            <a:spAutoFit/>
          </a:bodyPr>
          <a:lstStyle/>
          <a:p>
            <a:r>
              <a:rPr lang="es-MX" u="sng" dirty="0">
                <a:solidFill>
                  <a:schemeClr val="accent1">
                    <a:lumMod val="50000"/>
                  </a:schemeClr>
                </a:solidFill>
              </a:rPr>
              <a:t>Colegio de Ciencias y Humanidades         CLAVE: 2300</a:t>
            </a:r>
            <a:endParaRPr lang="es-MX" dirty="0"/>
          </a:p>
        </p:txBody>
      </p:sp>
      <p:pic>
        <p:nvPicPr>
          <p:cNvPr id="7" name="Imagen 6">
            <a:extLst>
              <a:ext uri="{FF2B5EF4-FFF2-40B4-BE49-F238E27FC236}">
                <a16:creationId xmlns="" xmlns:a16="http://schemas.microsoft.com/office/drawing/2014/main" id="{90AD0182-8C20-476A-84DD-454C4655B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645" y="660248"/>
            <a:ext cx="3297379" cy="554560"/>
          </a:xfrm>
          <a:prstGeom prst="rect">
            <a:avLst/>
          </a:prstGeom>
        </p:spPr>
      </p:pic>
      <p:pic>
        <p:nvPicPr>
          <p:cNvPr id="2" name="Imagen 1">
            <a:extLst>
              <a:ext uri="{FF2B5EF4-FFF2-40B4-BE49-F238E27FC236}">
                <a16:creationId xmlns="" xmlns:a16="http://schemas.microsoft.com/office/drawing/2014/main" id="{E919AFC8-6E54-40F5-8DD1-6C06734E5390}"/>
              </a:ext>
            </a:extLst>
          </p:cNvPr>
          <p:cNvPicPr>
            <a:picLocks noChangeAspect="1"/>
          </p:cNvPicPr>
          <p:nvPr/>
        </p:nvPicPr>
        <p:blipFill>
          <a:blip r:embed="rId4"/>
          <a:stretch>
            <a:fillRect/>
          </a:stretch>
        </p:blipFill>
        <p:spPr>
          <a:xfrm>
            <a:off x="0" y="2093314"/>
            <a:ext cx="8892480" cy="4659580"/>
          </a:xfrm>
          <a:prstGeom prst="rect">
            <a:avLst/>
          </a:prstGeom>
        </p:spPr>
      </p:pic>
    </p:spTree>
    <p:extLst>
      <p:ext uri="{BB962C8B-B14F-4D97-AF65-F5344CB8AC3E}">
        <p14:creationId xmlns:p14="http://schemas.microsoft.com/office/powerpoint/2010/main" val="315043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827DB7-67CF-4B66-9CE8-60DC953C21D8}"/>
              </a:ext>
            </a:extLst>
          </p:cNvPr>
          <p:cNvSpPr>
            <a:spLocks noGrp="1"/>
          </p:cNvSpPr>
          <p:nvPr>
            <p:ph type="title"/>
          </p:nvPr>
        </p:nvSpPr>
        <p:spPr>
          <a:xfrm>
            <a:off x="623888" y="1412776"/>
            <a:ext cx="7886700" cy="437321"/>
          </a:xfrm>
        </p:spPr>
        <p:txBody>
          <a:bodyPr>
            <a:normAutofit/>
          </a:bodyPr>
          <a:lstStyle/>
          <a:p>
            <a:r>
              <a:rPr lang="es-MX" sz="2100" u="sng" dirty="0">
                <a:solidFill>
                  <a:schemeClr val="accent1">
                    <a:lumMod val="50000"/>
                  </a:schemeClr>
                </a:solidFill>
              </a:rPr>
              <a:t>Colegio de Ciencias y Humanidades         CLAVE: 2300</a:t>
            </a:r>
            <a:endParaRPr lang="es-MX" sz="2100" dirty="0"/>
          </a:p>
        </p:txBody>
      </p:sp>
      <p:pic>
        <p:nvPicPr>
          <p:cNvPr id="6" name="Imagen 5">
            <a:extLst>
              <a:ext uri="{FF2B5EF4-FFF2-40B4-BE49-F238E27FC236}">
                <a16:creationId xmlns="" xmlns:a16="http://schemas.microsoft.com/office/drawing/2014/main" id="{55FDFD79-8065-481B-BC1B-6949825B3E6B}"/>
              </a:ext>
            </a:extLst>
          </p:cNvPr>
          <p:cNvPicPr>
            <a:picLocks noChangeAspect="1"/>
          </p:cNvPicPr>
          <p:nvPr/>
        </p:nvPicPr>
        <p:blipFill>
          <a:blip r:embed="rId2"/>
          <a:stretch>
            <a:fillRect/>
          </a:stretch>
        </p:blipFill>
        <p:spPr>
          <a:xfrm>
            <a:off x="107504" y="2132856"/>
            <a:ext cx="8867437" cy="4456196"/>
          </a:xfrm>
          <a:prstGeom prst="rect">
            <a:avLst/>
          </a:prstGeom>
        </p:spPr>
      </p:pic>
      <p:pic>
        <p:nvPicPr>
          <p:cNvPr id="4" name="6 Imagen">
            <a:extLst>
              <a:ext uri="{FF2B5EF4-FFF2-40B4-BE49-F238E27FC236}">
                <a16:creationId xmlns="" xmlns:a16="http://schemas.microsoft.com/office/drawing/2014/main" id="{69473D5C-4C67-4EA1-AE9F-3073E35913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8" y="476672"/>
            <a:ext cx="2363936" cy="79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 xmlns:a16="http://schemas.microsoft.com/office/drawing/2014/main" id="{4C943C19-6EBC-4130-A2C0-0639CC3965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043" y="642555"/>
            <a:ext cx="3749050" cy="630523"/>
          </a:xfrm>
          <a:prstGeom prst="rect">
            <a:avLst/>
          </a:prstGeom>
        </p:spPr>
      </p:pic>
    </p:spTree>
    <p:extLst>
      <p:ext uri="{BB962C8B-B14F-4D97-AF65-F5344CB8AC3E}">
        <p14:creationId xmlns:p14="http://schemas.microsoft.com/office/powerpoint/2010/main" val="408135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827DB7-67CF-4B66-9CE8-60DC953C21D8}"/>
              </a:ext>
            </a:extLst>
          </p:cNvPr>
          <p:cNvSpPr>
            <a:spLocks noGrp="1"/>
          </p:cNvSpPr>
          <p:nvPr>
            <p:ph type="title"/>
          </p:nvPr>
        </p:nvSpPr>
        <p:spPr>
          <a:xfrm>
            <a:off x="844674" y="1571030"/>
            <a:ext cx="7886700" cy="437321"/>
          </a:xfrm>
        </p:spPr>
        <p:txBody>
          <a:bodyPr>
            <a:normAutofit/>
          </a:bodyPr>
          <a:lstStyle/>
          <a:p>
            <a:r>
              <a:rPr lang="es-MX" sz="2100" u="sng" dirty="0">
                <a:solidFill>
                  <a:schemeClr val="accent1">
                    <a:lumMod val="50000"/>
                  </a:schemeClr>
                </a:solidFill>
              </a:rPr>
              <a:t>Colegio de Ciencias y Humanidades         CLAVE: 2300</a:t>
            </a:r>
            <a:endParaRPr lang="es-MX" sz="2100" dirty="0"/>
          </a:p>
        </p:txBody>
      </p:sp>
      <p:pic>
        <p:nvPicPr>
          <p:cNvPr id="6" name="Imagen 5">
            <a:extLst>
              <a:ext uri="{FF2B5EF4-FFF2-40B4-BE49-F238E27FC236}">
                <a16:creationId xmlns="" xmlns:a16="http://schemas.microsoft.com/office/drawing/2014/main" id="{D0480FB8-8356-4CE6-B978-31FF89933103}"/>
              </a:ext>
            </a:extLst>
          </p:cNvPr>
          <p:cNvPicPr>
            <a:picLocks noChangeAspect="1"/>
          </p:cNvPicPr>
          <p:nvPr/>
        </p:nvPicPr>
        <p:blipFill>
          <a:blip r:embed="rId2"/>
          <a:stretch>
            <a:fillRect/>
          </a:stretch>
        </p:blipFill>
        <p:spPr>
          <a:xfrm>
            <a:off x="251520" y="2270496"/>
            <a:ext cx="8064896" cy="4440154"/>
          </a:xfrm>
          <a:prstGeom prst="rect">
            <a:avLst/>
          </a:prstGeom>
        </p:spPr>
      </p:pic>
      <p:pic>
        <p:nvPicPr>
          <p:cNvPr id="4" name="6 Imagen">
            <a:extLst>
              <a:ext uri="{FF2B5EF4-FFF2-40B4-BE49-F238E27FC236}">
                <a16:creationId xmlns="" xmlns:a16="http://schemas.microsoft.com/office/drawing/2014/main" id="{69473D5C-4C67-4EA1-AE9F-3073E35913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20687"/>
            <a:ext cx="2376264" cy="80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 xmlns:a16="http://schemas.microsoft.com/office/drawing/2014/main" id="{4C943C19-6EBC-4130-A2C0-0639CC3965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620687"/>
            <a:ext cx="3835284" cy="645026"/>
          </a:xfrm>
          <a:prstGeom prst="rect">
            <a:avLst/>
          </a:prstGeom>
        </p:spPr>
      </p:pic>
    </p:spTree>
    <p:extLst>
      <p:ext uri="{BB962C8B-B14F-4D97-AF65-F5344CB8AC3E}">
        <p14:creationId xmlns:p14="http://schemas.microsoft.com/office/powerpoint/2010/main" val="237497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692696"/>
            <a:ext cx="7886700" cy="980529"/>
          </a:xfrm>
        </p:spPr>
        <p:txBody>
          <a:bodyPr/>
          <a:lstStyle/>
          <a:p>
            <a:r>
              <a:rPr lang="es-MX" sz="2700" b="1" cap="all" dirty="0"/>
              <a:t>Fotografías recientes de actividades</a:t>
            </a:r>
          </a:p>
        </p:txBody>
      </p:sp>
      <p:pic>
        <p:nvPicPr>
          <p:cNvPr id="3" name="6 Imagen">
            <a:extLst>
              <a:ext uri="{FF2B5EF4-FFF2-40B4-BE49-F238E27FC236}">
                <a16:creationId xmlns="" xmlns:a16="http://schemas.microsoft.com/office/drawing/2014/main" id="{424E59D4-E4A0-4F9D-A1B7-CE71A2632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238535"/>
            <a:ext cx="2088232" cy="70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 xmlns:a16="http://schemas.microsoft.com/office/drawing/2014/main" id="{4E84EFDD-5642-4E8E-A16D-E5A19751B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870" y="235977"/>
            <a:ext cx="3835284" cy="645026"/>
          </a:xfrm>
          <a:prstGeom prst="rect">
            <a:avLst/>
          </a:prstGeom>
        </p:spPr>
      </p:pic>
      <p:pic>
        <p:nvPicPr>
          <p:cNvPr id="6" name="Imagen 5">
            <a:extLst>
              <a:ext uri="{FF2B5EF4-FFF2-40B4-BE49-F238E27FC236}">
                <a16:creationId xmlns="" xmlns:a16="http://schemas.microsoft.com/office/drawing/2014/main" id="{30EB334A-F241-4719-9857-EDEA05C8F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32" y="1708096"/>
            <a:ext cx="4098013" cy="2301970"/>
          </a:xfrm>
          <a:prstGeom prst="rect">
            <a:avLst/>
          </a:prstGeom>
        </p:spPr>
      </p:pic>
      <p:pic>
        <p:nvPicPr>
          <p:cNvPr id="8" name="Imagen 7">
            <a:extLst>
              <a:ext uri="{FF2B5EF4-FFF2-40B4-BE49-F238E27FC236}">
                <a16:creationId xmlns="" xmlns:a16="http://schemas.microsoft.com/office/drawing/2014/main" id="{DC9B48AB-017E-40E2-9390-06F5E7B246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023" y="1708096"/>
            <a:ext cx="4098013" cy="2301970"/>
          </a:xfrm>
          <a:prstGeom prst="rect">
            <a:avLst/>
          </a:prstGeom>
        </p:spPr>
      </p:pic>
      <p:pic>
        <p:nvPicPr>
          <p:cNvPr id="10" name="Imagen 9">
            <a:extLst>
              <a:ext uri="{FF2B5EF4-FFF2-40B4-BE49-F238E27FC236}">
                <a16:creationId xmlns="" xmlns:a16="http://schemas.microsoft.com/office/drawing/2014/main" id="{6128386E-F7E5-4D23-9309-F67D709154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5016" y="4323467"/>
            <a:ext cx="4098013" cy="2301970"/>
          </a:xfrm>
          <a:prstGeom prst="rect">
            <a:avLst/>
          </a:prstGeom>
        </p:spPr>
      </p:pic>
    </p:spTree>
    <p:extLst>
      <p:ext uri="{BB962C8B-B14F-4D97-AF65-F5344CB8AC3E}">
        <p14:creationId xmlns:p14="http://schemas.microsoft.com/office/powerpoint/2010/main" val="1975493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 xmlns:a16="http://schemas.microsoft.com/office/drawing/2014/main" id="{F6399D1E-24B2-4115-B0F8-A2DEF8BE19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55" y="476672"/>
            <a:ext cx="2225240" cy="7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 xmlns:a16="http://schemas.microsoft.com/office/drawing/2014/main" id="{39CC5FB4-5E04-4473-BDD4-DDCFD317D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427" y="656322"/>
            <a:ext cx="3389363" cy="57003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395583"/>
            <a:ext cx="2880320" cy="5322113"/>
          </a:xfrm>
          <a:prstGeom prst="rect">
            <a:avLst/>
          </a:prstGeom>
        </p:spPr>
      </p:pic>
      <p:pic>
        <p:nvPicPr>
          <p:cNvPr id="3" name="Imagen 2">
            <a:extLst>
              <a:ext uri="{FF2B5EF4-FFF2-40B4-BE49-F238E27FC236}">
                <a16:creationId xmlns="" xmlns:a16="http://schemas.microsoft.com/office/drawing/2014/main" id="{DAAB8789-87D1-4050-A184-D720FA9C1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996952"/>
            <a:ext cx="5267606" cy="2726467"/>
          </a:xfrm>
          <a:prstGeom prst="rect">
            <a:avLst/>
          </a:prstGeom>
        </p:spPr>
      </p:pic>
      <p:sp>
        <p:nvSpPr>
          <p:cNvPr id="7" name="Título 6">
            <a:extLst>
              <a:ext uri="{FF2B5EF4-FFF2-40B4-BE49-F238E27FC236}">
                <a16:creationId xmlns="" xmlns:a16="http://schemas.microsoft.com/office/drawing/2014/main" id="{39650F30-0B89-4315-9864-8228AF1F8F49}"/>
              </a:ext>
            </a:extLst>
          </p:cNvPr>
          <p:cNvSpPr>
            <a:spLocks noGrp="1"/>
          </p:cNvSpPr>
          <p:nvPr>
            <p:ph type="title"/>
          </p:nvPr>
        </p:nvSpPr>
        <p:spPr>
          <a:xfrm>
            <a:off x="3867605" y="1825934"/>
            <a:ext cx="4948204" cy="570030"/>
          </a:xfrm>
        </p:spPr>
        <p:txBody>
          <a:bodyPr/>
          <a:lstStyle/>
          <a:p>
            <a:r>
              <a:rPr lang="es-MX" sz="2400" b="1" dirty="0"/>
              <a:t>ORGANIZADORES GRÁFICOS</a:t>
            </a:r>
          </a:p>
        </p:txBody>
      </p:sp>
    </p:spTree>
    <p:extLst>
      <p:ext uri="{BB962C8B-B14F-4D97-AF65-F5344CB8AC3E}">
        <p14:creationId xmlns:p14="http://schemas.microsoft.com/office/powerpoint/2010/main" val="2513954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a:extLst>
              <a:ext uri="{FF2B5EF4-FFF2-40B4-BE49-F238E27FC236}">
                <a16:creationId xmlns="" xmlns:a16="http://schemas.microsoft.com/office/drawing/2014/main" id="{F6399D1E-24B2-4115-B0F8-A2DEF8BE19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9132"/>
            <a:ext cx="1932628" cy="65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 xmlns:a16="http://schemas.microsoft.com/office/drawing/2014/main" id="{39CC5FB4-5E04-4473-BDD4-DDCFD317D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059132"/>
            <a:ext cx="3314009" cy="557357"/>
          </a:xfrm>
          <a:prstGeom prst="rect">
            <a:avLst/>
          </a:prstGeom>
        </p:spPr>
      </p:pic>
      <p:sp>
        <p:nvSpPr>
          <p:cNvPr id="2" name="Título 1">
            <a:extLst>
              <a:ext uri="{FF2B5EF4-FFF2-40B4-BE49-F238E27FC236}">
                <a16:creationId xmlns="" xmlns:a16="http://schemas.microsoft.com/office/drawing/2014/main" id="{9626143C-3E72-4715-88E4-811B45DF9E2B}"/>
              </a:ext>
            </a:extLst>
          </p:cNvPr>
          <p:cNvSpPr>
            <a:spLocks noGrp="1"/>
          </p:cNvSpPr>
          <p:nvPr>
            <p:ph type="title"/>
          </p:nvPr>
        </p:nvSpPr>
        <p:spPr>
          <a:xfrm>
            <a:off x="467544" y="1992062"/>
            <a:ext cx="8022389" cy="684041"/>
          </a:xfrm>
        </p:spPr>
        <p:txBody>
          <a:bodyPr>
            <a:normAutofit fontScale="90000"/>
          </a:bodyPr>
          <a:lstStyle/>
          <a:p>
            <a:r>
              <a:rPr lang="es-MX" sz="2700" u="sng" dirty="0">
                <a:solidFill>
                  <a:schemeClr val="accent1">
                    <a:lumMod val="50000"/>
                  </a:schemeClr>
                </a:solidFill>
              </a:rPr>
              <a:t>Colegio de Ciencias y Humanidades         CLAVE: 2300</a:t>
            </a:r>
            <a:r>
              <a:rPr lang="es-MX" dirty="0"/>
              <a:t/>
            </a:r>
            <a:br>
              <a:rPr lang="es-MX" dirty="0"/>
            </a:br>
            <a:endParaRPr lang="es-MX" dirty="0"/>
          </a:p>
        </p:txBody>
      </p:sp>
      <p:pic>
        <p:nvPicPr>
          <p:cNvPr id="7" name="Marcador de contenido 6">
            <a:extLst>
              <a:ext uri="{FF2B5EF4-FFF2-40B4-BE49-F238E27FC236}">
                <a16:creationId xmlns="" xmlns:a16="http://schemas.microsoft.com/office/drawing/2014/main" id="{5121F03A-2C6C-428D-9A0A-5F5B33316BA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64088" y="2957934"/>
            <a:ext cx="2556164" cy="3408218"/>
          </a:xfrm>
        </p:spPr>
      </p:pic>
      <p:pic>
        <p:nvPicPr>
          <p:cNvPr id="10" name="Imagen 9">
            <a:extLst>
              <a:ext uri="{FF2B5EF4-FFF2-40B4-BE49-F238E27FC236}">
                <a16:creationId xmlns="" xmlns:a16="http://schemas.microsoft.com/office/drawing/2014/main" id="{88368FE7-CC0D-4FB5-B0E9-1983D802B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140968"/>
            <a:ext cx="4107558" cy="3080669"/>
          </a:xfrm>
          <a:prstGeom prst="rect">
            <a:avLst/>
          </a:prstGeom>
        </p:spPr>
      </p:pic>
    </p:spTree>
    <p:extLst>
      <p:ext uri="{BB962C8B-B14F-4D97-AF65-F5344CB8AC3E}">
        <p14:creationId xmlns:p14="http://schemas.microsoft.com/office/powerpoint/2010/main" val="3678320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992E28"/>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B96203"/>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813C8C"/>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6BC4FF"/>
        </a:lt2>
        <a:accent1>
          <a:srgbClr val="F0C91D"/>
        </a:accent1>
        <a:accent2>
          <a:srgbClr val="4CD134"/>
        </a:accent2>
        <a:accent3>
          <a:srgbClr val="FFFFFF"/>
        </a:accent3>
        <a:accent4>
          <a:srgbClr val="404040"/>
        </a:accent4>
        <a:accent5>
          <a:srgbClr val="F6E1AB"/>
        </a:accent5>
        <a:accent6>
          <a:srgbClr val="44BD2E"/>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6BC4FF"/>
        </a:lt2>
        <a:accent1>
          <a:srgbClr val="F0C91D"/>
        </a:accent1>
        <a:accent2>
          <a:srgbClr val="DDCF15"/>
        </a:accent2>
        <a:accent3>
          <a:srgbClr val="FFFFFF"/>
        </a:accent3>
        <a:accent4>
          <a:srgbClr val="404040"/>
        </a:accent4>
        <a:accent5>
          <a:srgbClr val="F6E1AB"/>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C9CF15"/>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F4EE00"/>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TotalTime>
  <Words>1574</Words>
  <Application>Microsoft Office PowerPoint</Application>
  <PresentationFormat>Presentación en pantalla (4:3)</PresentationFormat>
  <Paragraphs>203</Paragraphs>
  <Slides>39</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Droid Sans Fallback</vt:lpstr>
      <vt:lpstr>Microsoft Sans Serif</vt:lpstr>
      <vt:lpstr>Times New Roman</vt:lpstr>
      <vt:lpstr>powerpoint-template</vt:lpstr>
      <vt:lpstr> Colegio de Ciencias y Humanidades                  CLAVE: 2300 EQUIPO No.3 Tema: La Desmitificación del Genoma Humano</vt:lpstr>
      <vt:lpstr>ÍNDICE</vt:lpstr>
      <vt:lpstr>Presentación de PowerPoint</vt:lpstr>
      <vt:lpstr>Presentación de PowerPoint</vt:lpstr>
      <vt:lpstr>Colegio de Ciencias y Humanidades         CLAVE: 2300</vt:lpstr>
      <vt:lpstr>Colegio de Ciencias y Humanidades         CLAVE: 2300</vt:lpstr>
      <vt:lpstr>Fotografías recientes de actividades</vt:lpstr>
      <vt:lpstr>ORGANIZADORES GRÁFICOS</vt:lpstr>
      <vt:lpstr>Colegio de Ciencias y Humanidades         CLAVE: 2300 </vt:lpstr>
      <vt:lpstr>INTRODUCCIÓN </vt:lpstr>
      <vt:lpstr>OBJETIVOS</vt:lpstr>
      <vt:lpstr>PREGUNTAS GENERADORAS</vt:lpstr>
      <vt:lpstr>DISCIPLINAS INVOLUCRADAS Y OBJETIVOS ESPECÍFICOS</vt:lpstr>
      <vt:lpstr>PLANEACIÓN GENERAL</vt:lpstr>
      <vt:lpstr>Presentación de PowerPoint</vt:lpstr>
      <vt:lpstr>Presentación de PowerPoint</vt:lpstr>
      <vt:lpstr>Presentación de PowerPoint</vt:lpstr>
      <vt:lpstr>Presentación de PowerPoint</vt:lpstr>
      <vt:lpstr>Presentación de PowerPoint</vt:lpstr>
      <vt:lpstr>PLANEACIÓN SESION POR SESIÓN INGLÉS III </vt:lpstr>
      <vt:lpstr>Presentación de PowerPoint</vt:lpstr>
      <vt:lpstr>BIOLOGÍA I</vt:lpstr>
      <vt:lpstr>Presentación de PowerPoint</vt:lpstr>
      <vt:lpstr>TALLER DE LECTURA Y REDACCIÓN E INICIACIÓN A LA INVESTIGACIÓN DOCUMENTAL IV.</vt:lpstr>
      <vt:lpstr>Presentación de PowerPoint</vt:lpstr>
      <vt:lpstr>REFLEXIÓN  INTERDISCIPLINARIA  DEL PROYECTO</vt:lpstr>
      <vt:lpstr>ACTIVIDAD INTERDISCIPLINARIA PARA DETONAR EL PROYECTO</vt:lpstr>
      <vt:lpstr>Presentación de PowerPoint</vt:lpstr>
      <vt:lpstr>Dos actividades interdisciplinarias de la fase de desarrollo del proyecto</vt:lpstr>
      <vt:lpstr>Una actividad por asignatura de la fase de desarrollo del proyecto</vt:lpstr>
      <vt:lpstr>FOTOGRAFÍAS DE LAS ACTIVIDADES DESARROLLADAS POR DISCIPLINA</vt:lpstr>
      <vt:lpstr>Presentación de PowerPoint</vt:lpstr>
      <vt:lpstr>Presentación de PowerPoint</vt:lpstr>
      <vt:lpstr>Una actividad interdisciplinaria de cierre de proyecto</vt:lpstr>
      <vt:lpstr>Presentación de PowerPoint</vt:lpstr>
      <vt:lpstr>Propuesta de los ajustes necesarios</vt:lpstr>
      <vt:lpstr>Presentación de PowerPoint</vt:lpstr>
      <vt:lpstr>AVANCES, TROPIEZOS Y SOLUCIONES</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 Ciencias y Humanidades                  CLAVE: 2300 EQUIPO No.3 Tema: La Desmitificación del Genoma Humano</dc:title>
  <dc:creator>HP</dc:creator>
  <cp:lastModifiedBy>HP</cp:lastModifiedBy>
  <cp:revision>91</cp:revision>
  <dcterms:created xsi:type="dcterms:W3CDTF">2019-01-30T18:20:17Z</dcterms:created>
  <dcterms:modified xsi:type="dcterms:W3CDTF">2019-02-01T15:46:38Z</dcterms:modified>
</cp:coreProperties>
</file>