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7" r:id="rId2"/>
    <p:sldId id="259" r:id="rId3"/>
    <p:sldId id="260" r:id="rId4"/>
    <p:sldId id="261" r:id="rId5"/>
    <p:sldId id="258" r:id="rId6"/>
    <p:sldId id="262" r:id="rId7"/>
    <p:sldId id="265" r:id="rId8"/>
    <p:sldId id="273" r:id="rId9"/>
    <p:sldId id="267" r:id="rId10"/>
    <p:sldId id="268" r:id="rId11"/>
    <p:sldId id="264" r:id="rId12"/>
    <p:sldId id="274" r:id="rId13"/>
    <p:sldId id="275" r:id="rId14"/>
    <p:sldId id="276" r:id="rId15"/>
    <p:sldId id="281" r:id="rId16"/>
    <p:sldId id="282" r:id="rId17"/>
    <p:sldId id="277" r:id="rId18"/>
    <p:sldId id="278" r:id="rId19"/>
    <p:sldId id="286" r:id="rId20"/>
    <p:sldId id="279" r:id="rId21"/>
    <p:sldId id="280" r:id="rId22"/>
    <p:sldId id="283" r:id="rId23"/>
    <p:sldId id="284" r:id="rId24"/>
    <p:sldId id="287" r:id="rId25"/>
    <p:sldId id="288" r:id="rId26"/>
    <p:sldId id="285" r:id="rId27"/>
    <p:sldId id="289" r:id="rId28"/>
    <p:sldId id="290" r:id="rId29"/>
    <p:sldId id="291" r:id="rId30"/>
    <p:sldId id="297" r:id="rId31"/>
    <p:sldId id="256" r:id="rId32"/>
    <p:sldId id="294" r:id="rId33"/>
    <p:sldId id="295" r:id="rId34"/>
    <p:sldId id="29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28436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490666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2881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214974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45985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2529348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400652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70747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263332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5F0DDD5C-3596-464E-B7AB-1D2AD4561C8A}" type="datetimeFigureOut">
              <a:rPr lang="es-MX" smtClean="0"/>
              <a:t>15/06/2018</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421530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F0DDD5C-3596-464E-B7AB-1D2AD4561C8A}" type="datetimeFigureOut">
              <a:rPr lang="es-MX" smtClean="0"/>
              <a:t>15/06/2018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821189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0DDD5C-3596-464E-B7AB-1D2AD4561C8A}" type="datetimeFigureOut">
              <a:rPr lang="es-MX" smtClean="0"/>
              <a:t>15/06/2018</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54201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F0DDD5C-3596-464E-B7AB-1D2AD4561C8A}" type="datetimeFigureOut">
              <a:rPr lang="es-MX" smtClean="0"/>
              <a:t>15/06/2018</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908424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DDD5C-3596-464E-B7AB-1D2AD4561C8A}" type="datetimeFigureOut">
              <a:rPr lang="es-MX" smtClean="0"/>
              <a:t>15/06/2018</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1787268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5F0DDD5C-3596-464E-B7AB-1D2AD4561C8A}" type="datetimeFigureOut">
              <a:rPr lang="es-MX" smtClean="0"/>
              <a:t>15/06/2018</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6079CB2-25A1-4B07-8EF4-63BCEC80588F}" type="slidenum">
              <a:rPr lang="es-MX" smtClean="0"/>
              <a:t>‹Nº›</a:t>
            </a:fld>
            <a:endParaRPr lang="es-MX"/>
          </a:p>
        </p:txBody>
      </p:sp>
    </p:spTree>
    <p:extLst>
      <p:ext uri="{BB962C8B-B14F-4D97-AF65-F5344CB8AC3E}">
        <p14:creationId xmlns:p14="http://schemas.microsoft.com/office/powerpoint/2010/main" val="3817079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86079CB2-25A1-4B07-8EF4-63BCEC80588F}" type="slidenum">
              <a:rPr lang="es-MX" smtClean="0"/>
              <a:t>‹Nº›</a:t>
            </a:fld>
            <a:endParaRPr lang="es-MX"/>
          </a:p>
        </p:txBody>
      </p:sp>
      <p:sp>
        <p:nvSpPr>
          <p:cNvPr id="5" name="Date Placeholder 4"/>
          <p:cNvSpPr>
            <a:spLocks noGrp="1"/>
          </p:cNvSpPr>
          <p:nvPr>
            <p:ph type="dt" sz="half" idx="10"/>
          </p:nvPr>
        </p:nvSpPr>
        <p:spPr/>
        <p:txBody>
          <a:bodyPr/>
          <a:lstStyle/>
          <a:p>
            <a:fld id="{5F0DDD5C-3596-464E-B7AB-1D2AD4561C8A}" type="datetimeFigureOut">
              <a:rPr lang="es-MX" smtClean="0"/>
              <a:t>15/06/2018</a:t>
            </a:fld>
            <a:endParaRPr lang="es-MX"/>
          </a:p>
        </p:txBody>
      </p:sp>
    </p:spTree>
    <p:extLst>
      <p:ext uri="{BB962C8B-B14F-4D97-AF65-F5344CB8AC3E}">
        <p14:creationId xmlns:p14="http://schemas.microsoft.com/office/powerpoint/2010/main" val="1769777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0DDD5C-3596-464E-B7AB-1D2AD4561C8A}" type="datetimeFigureOut">
              <a:rPr lang="es-MX" smtClean="0"/>
              <a:t>15/06/2018</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6079CB2-25A1-4B07-8EF4-63BCEC80588F}" type="slidenum">
              <a:rPr lang="es-MX" smtClean="0"/>
              <a:t>‹Nº›</a:t>
            </a:fld>
            <a:endParaRPr lang="es-MX"/>
          </a:p>
        </p:txBody>
      </p:sp>
    </p:spTree>
    <p:extLst>
      <p:ext uri="{BB962C8B-B14F-4D97-AF65-F5344CB8AC3E}">
        <p14:creationId xmlns:p14="http://schemas.microsoft.com/office/powerpoint/2010/main" val="8880827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100841-9ABA-4CBD-8DB7-3E832CD69781}"/>
              </a:ext>
            </a:extLst>
          </p:cNvPr>
          <p:cNvSpPr>
            <a:spLocks noGrp="1"/>
          </p:cNvSpPr>
          <p:nvPr>
            <p:ph type="ctrTitle"/>
          </p:nvPr>
        </p:nvSpPr>
        <p:spPr>
          <a:xfrm>
            <a:off x="618978" y="2369712"/>
            <a:ext cx="11047828" cy="1552931"/>
          </a:xfrm>
        </p:spPr>
        <p:txBody>
          <a:bodyPr>
            <a:normAutofit fontScale="90000"/>
          </a:bodyPr>
          <a:lstStyle/>
          <a:p>
            <a:pPr algn="l"/>
            <a:r>
              <a:rPr lang="es-MX" dirty="0"/>
              <a:t/>
            </a:r>
            <a:br>
              <a:rPr lang="es-MX" dirty="0"/>
            </a:br>
            <a:r>
              <a:rPr lang="es-MX" sz="3100" u="sng" dirty="0">
                <a:solidFill>
                  <a:schemeClr val="accent1">
                    <a:lumMod val="50000"/>
                  </a:schemeClr>
                </a:solidFill>
              </a:rPr>
              <a:t>Colegio de Ciencias y Humanidades                  CLAVE: 2300</a:t>
            </a:r>
            <a:r>
              <a:rPr lang="es-MX" sz="5300" dirty="0">
                <a:solidFill>
                  <a:schemeClr val="accent1">
                    <a:lumMod val="50000"/>
                  </a:schemeClr>
                </a:solidFill>
              </a:rPr>
              <a:t/>
            </a:r>
            <a:br>
              <a:rPr lang="es-MX" sz="5300" dirty="0">
                <a:solidFill>
                  <a:schemeClr val="accent1">
                    <a:lumMod val="50000"/>
                  </a:schemeClr>
                </a:solidFill>
              </a:rPr>
            </a:br>
            <a:r>
              <a:rPr lang="es-MX" sz="4900" b="1" dirty="0">
                <a:solidFill>
                  <a:schemeClr val="accent1">
                    <a:lumMod val="50000"/>
                  </a:schemeClr>
                </a:solidFill>
              </a:rPr>
              <a:t>EQUIPO No.3</a:t>
            </a:r>
            <a:br>
              <a:rPr lang="es-MX" sz="4900" b="1" dirty="0">
                <a:solidFill>
                  <a:schemeClr val="accent1">
                    <a:lumMod val="50000"/>
                  </a:schemeClr>
                </a:solidFill>
              </a:rPr>
            </a:br>
            <a:r>
              <a:rPr lang="es-MX" sz="4900" dirty="0">
                <a:solidFill>
                  <a:schemeClr val="accent1">
                    <a:lumMod val="50000"/>
                  </a:schemeClr>
                </a:solidFill>
              </a:rPr>
              <a:t>Tema:</a:t>
            </a:r>
            <a:r>
              <a:rPr lang="es-ES_tradnl" altLang="es-ES_tradnl" sz="4900" dirty="0">
                <a:solidFill>
                  <a:schemeClr val="accent1">
                    <a:lumMod val="50000"/>
                  </a:schemeClr>
                </a:solidFill>
              </a:rPr>
              <a:t> La Desmitificación del Genoma Humano</a:t>
            </a:r>
            <a:endParaRPr lang="es-MX" dirty="0">
              <a:solidFill>
                <a:schemeClr val="accent1">
                  <a:lumMod val="50000"/>
                </a:schemeClr>
              </a:solidFill>
            </a:endParaRPr>
          </a:p>
        </p:txBody>
      </p:sp>
      <p:sp>
        <p:nvSpPr>
          <p:cNvPr id="3" name="Subtítulo 2">
            <a:extLst>
              <a:ext uri="{FF2B5EF4-FFF2-40B4-BE49-F238E27FC236}">
                <a16:creationId xmlns:a16="http://schemas.microsoft.com/office/drawing/2014/main" xmlns="" id="{FDB9B426-7FBD-4078-B283-B7359E496825}"/>
              </a:ext>
            </a:extLst>
          </p:cNvPr>
          <p:cNvSpPr>
            <a:spLocks noGrp="1"/>
          </p:cNvSpPr>
          <p:nvPr>
            <p:ph type="subTitle" idx="1"/>
          </p:nvPr>
        </p:nvSpPr>
        <p:spPr>
          <a:xfrm>
            <a:off x="1524000" y="3602038"/>
            <a:ext cx="9144000" cy="2745753"/>
          </a:xfrm>
        </p:spPr>
        <p:txBody>
          <a:bodyPr>
            <a:normAutofit fontScale="85000" lnSpcReduction="10000"/>
          </a:bodyPr>
          <a:lstStyle/>
          <a:p>
            <a:pPr algn="ctr"/>
            <a:r>
              <a:rPr lang="es-MX" sz="3200" dirty="0"/>
              <a:t>Integrantes por disciplina</a:t>
            </a:r>
          </a:p>
          <a:p>
            <a:pPr algn="l"/>
            <a:r>
              <a:rPr lang="es-MX" dirty="0"/>
              <a:t>1. Inglés: Lic. De la Cruz Osorio Cipriano</a:t>
            </a:r>
          </a:p>
          <a:p>
            <a:pPr algn="l"/>
            <a:r>
              <a:rPr lang="es-MX" dirty="0"/>
              <a:t>2. Taller de Lectura y Redacción e Inicio a la Investigación Documental: Lic. Pérez Domínguez Oliva</a:t>
            </a:r>
          </a:p>
          <a:p>
            <a:pPr algn="l"/>
            <a:r>
              <a:rPr lang="es-MX" dirty="0"/>
              <a:t>3. Biología: Biol. González Martínez Karla Priscila </a:t>
            </a:r>
          </a:p>
          <a:p>
            <a:pPr algn="ctr"/>
            <a:r>
              <a:rPr lang="es-MX" sz="2800" dirty="0"/>
              <a:t>Fecha de ejecución del proyecto: 20 de noviembre de 2017</a:t>
            </a:r>
          </a:p>
          <a:p>
            <a:pPr algn="ctr"/>
            <a:r>
              <a:rPr lang="es-MX" sz="2800" dirty="0"/>
              <a:t>Fecha de implementación del proyecto: </a:t>
            </a:r>
            <a:r>
              <a:rPr lang="es-MX" sz="2800" dirty="0">
                <a:cs typeface="Arial" panose="020B0604020202020204" pitchFamily="34" charset="0"/>
              </a:rPr>
              <a:t>agosto 2018- mayo 2019</a:t>
            </a:r>
            <a:endParaRPr lang="es-MX" sz="2800" dirty="0"/>
          </a:p>
        </p:txBody>
      </p:sp>
      <p:pic>
        <p:nvPicPr>
          <p:cNvPr id="1026" name="6 Imagen">
            <a:extLst>
              <a:ext uri="{FF2B5EF4-FFF2-40B4-BE49-F238E27FC236}">
                <a16:creationId xmlns:a16="http://schemas.microsoft.com/office/drawing/2014/main" xmlns="" id="{0ABFE893-6F64-4F13-AF30-0B40614B36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69" y="539335"/>
            <a:ext cx="1781175" cy="69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73055368-0CEC-454C-A867-E84884488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857" y="497841"/>
            <a:ext cx="3683949" cy="740116"/>
          </a:xfrm>
          <a:prstGeom prst="rect">
            <a:avLst/>
          </a:prstGeom>
        </p:spPr>
      </p:pic>
    </p:spTree>
    <p:extLst>
      <p:ext uri="{BB962C8B-B14F-4D97-AF65-F5344CB8AC3E}">
        <p14:creationId xmlns:p14="http://schemas.microsoft.com/office/powerpoint/2010/main" val="227843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DD8E338-CBE6-4E84-BA20-876601B0B6C2}"/>
              </a:ext>
            </a:extLst>
          </p:cNvPr>
          <p:cNvSpPr>
            <a:spLocks noGrp="1"/>
          </p:cNvSpPr>
          <p:nvPr>
            <p:ph type="title"/>
          </p:nvPr>
        </p:nvSpPr>
        <p:spPr>
          <a:xfrm>
            <a:off x="677334" y="1195362"/>
            <a:ext cx="8596668" cy="735037"/>
          </a:xfrm>
        </p:spPr>
        <p:txBody>
          <a:bodyPr>
            <a:normAutofit fontScale="90000"/>
          </a:bodyPr>
          <a:lstStyle/>
          <a:p>
            <a:r>
              <a:rPr lang="es-MX" sz="4000" dirty="0"/>
              <a:t/>
            </a:r>
            <a:br>
              <a:rPr lang="es-MX" sz="4000" dirty="0"/>
            </a:br>
            <a:r>
              <a:rPr lang="es-MX" sz="3100" b="1" dirty="0"/>
              <a:t>SESIÓN DE TRIADAS</a:t>
            </a:r>
            <a:endParaRPr lang="es-MX" sz="4000" b="1" dirty="0"/>
          </a:p>
        </p:txBody>
      </p:sp>
      <p:pic>
        <p:nvPicPr>
          <p:cNvPr id="10" name="Marcador de contenido 9">
            <a:extLst>
              <a:ext uri="{FF2B5EF4-FFF2-40B4-BE49-F238E27FC236}">
                <a16:creationId xmlns:a16="http://schemas.microsoft.com/office/drawing/2014/main" xmlns="" id="{9582316F-B19F-44EF-A9D5-7404520814A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77334" y="2731586"/>
            <a:ext cx="2909887" cy="3879850"/>
          </a:xfrm>
        </p:spPr>
      </p:pic>
      <p:pic>
        <p:nvPicPr>
          <p:cNvPr id="7" name="Imagen 6">
            <a:extLst>
              <a:ext uri="{FF2B5EF4-FFF2-40B4-BE49-F238E27FC236}">
                <a16:creationId xmlns:a16="http://schemas.microsoft.com/office/drawing/2014/main" xmlns="" id="{8FDEE6ED-1D5F-42B4-B9DD-8E9448C295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8" name="6 Imagen">
            <a:extLst>
              <a:ext uri="{FF2B5EF4-FFF2-40B4-BE49-F238E27FC236}">
                <a16:creationId xmlns:a16="http://schemas.microsoft.com/office/drawing/2014/main" xmlns="" id="{8D2AAF30-2510-4BE6-9887-A266F9ECA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xmlns="" id="{960BA699-652C-437E-AD69-85F7A78E5197}"/>
              </a:ext>
            </a:extLst>
          </p:cNvPr>
          <p:cNvSpPr/>
          <p:nvPr/>
        </p:nvSpPr>
        <p:spPr>
          <a:xfrm>
            <a:off x="677334" y="1119255"/>
            <a:ext cx="10694504" cy="954107"/>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a:p>
            <a:endParaRPr lang="es-MX" sz="2400" dirty="0"/>
          </a:p>
        </p:txBody>
      </p:sp>
      <p:pic>
        <p:nvPicPr>
          <p:cNvPr id="16" name="Imagen 15">
            <a:extLst>
              <a:ext uri="{FF2B5EF4-FFF2-40B4-BE49-F238E27FC236}">
                <a16:creationId xmlns:a16="http://schemas.microsoft.com/office/drawing/2014/main" xmlns="" id="{7E3CAF69-45F9-46A6-9857-34AD5B8589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9624" y="2873171"/>
            <a:ext cx="4109923" cy="2313823"/>
          </a:xfrm>
          <a:prstGeom prst="rect">
            <a:avLst/>
          </a:prstGeom>
        </p:spPr>
      </p:pic>
      <p:pic>
        <p:nvPicPr>
          <p:cNvPr id="20" name="Marcador de contenido 19">
            <a:extLst>
              <a:ext uri="{FF2B5EF4-FFF2-40B4-BE49-F238E27FC236}">
                <a16:creationId xmlns:a16="http://schemas.microsoft.com/office/drawing/2014/main" xmlns="" id="{37A430E5-B29C-4F82-89A4-D0475B94EA1A}"/>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tretch>
            <a:fillRect/>
          </a:stretch>
        </p:blipFill>
        <p:spPr>
          <a:xfrm>
            <a:off x="7670466" y="4255543"/>
            <a:ext cx="4184650" cy="2355893"/>
          </a:xfrm>
        </p:spPr>
      </p:pic>
    </p:spTree>
    <p:extLst>
      <p:ext uri="{BB962C8B-B14F-4D97-AF65-F5344CB8AC3E}">
        <p14:creationId xmlns:p14="http://schemas.microsoft.com/office/powerpoint/2010/main" val="28236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0" y="1905238"/>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3.Organizador gráfico</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9" name="Marcador de contenido 8">
            <a:extLst>
              <a:ext uri="{FF2B5EF4-FFF2-40B4-BE49-F238E27FC236}">
                <a16:creationId xmlns:a16="http://schemas.microsoft.com/office/drawing/2014/main" xmlns="" id="{A315ACAA-8B53-46EF-B7EC-DE08907F6A0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47059" y="2630275"/>
            <a:ext cx="2279383" cy="4048751"/>
          </a:xfrm>
        </p:spPr>
      </p:pic>
      <p:pic>
        <p:nvPicPr>
          <p:cNvPr id="11" name="Imagen 10">
            <a:extLst>
              <a:ext uri="{FF2B5EF4-FFF2-40B4-BE49-F238E27FC236}">
                <a16:creationId xmlns:a16="http://schemas.microsoft.com/office/drawing/2014/main" xmlns="" id="{BE8B9497-3827-44D2-B619-7A88195121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23" y="2725963"/>
            <a:ext cx="2917658" cy="3890211"/>
          </a:xfrm>
          <a:prstGeom prst="rect">
            <a:avLst/>
          </a:prstGeom>
        </p:spPr>
      </p:pic>
      <p:pic>
        <p:nvPicPr>
          <p:cNvPr id="17" name="Imagen 16">
            <a:extLst>
              <a:ext uri="{FF2B5EF4-FFF2-40B4-BE49-F238E27FC236}">
                <a16:creationId xmlns:a16="http://schemas.microsoft.com/office/drawing/2014/main" xmlns="" id="{798CF687-3A91-45EC-A962-896267C383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2697514"/>
            <a:ext cx="2935705" cy="3914274"/>
          </a:xfrm>
          <a:prstGeom prst="rect">
            <a:avLst/>
          </a:prstGeom>
        </p:spPr>
      </p:pic>
    </p:spTree>
    <p:extLst>
      <p:ext uri="{BB962C8B-B14F-4D97-AF65-F5344CB8AC3E}">
        <p14:creationId xmlns:p14="http://schemas.microsoft.com/office/powerpoint/2010/main" val="107215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677334" y="1905238"/>
            <a:ext cx="7026442" cy="802464"/>
          </a:xfrm>
          <a:prstGeom prst="rect">
            <a:avLst/>
          </a:prstGeom>
          <a:solidFill>
            <a:schemeClr val="bg1"/>
          </a:solidFill>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MX" dirty="0">
              <a:solidFill>
                <a:schemeClr val="accent1"/>
              </a:solidFill>
            </a:endParaRPr>
          </a:p>
          <a:p>
            <a:pPr algn="ctr"/>
            <a:r>
              <a:rPr lang="es-MX" dirty="0">
                <a:solidFill>
                  <a:schemeClr val="accent1"/>
                </a:solidFill>
              </a:rPr>
              <a:t>Organizador gráfico- Preguntas Esenciales</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r>
              <a:rPr lang="es-MX" dirty="0"/>
              <a:t>EVIDENCIAS DE PROCESO</a:t>
            </a:r>
          </a:p>
        </p:txBody>
      </p:sp>
      <p:pic>
        <p:nvPicPr>
          <p:cNvPr id="4" name="Marcador de contenid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53572" y="2730351"/>
            <a:ext cx="2909887" cy="3879850"/>
          </a:xfr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1620" y="2612822"/>
            <a:ext cx="2915186" cy="3886915"/>
          </a:xfrm>
          <a:prstGeom prst="rect">
            <a:avLst/>
          </a:prstGeom>
        </p:spPr>
      </p:pic>
      <p:pic>
        <p:nvPicPr>
          <p:cNvPr id="9" name="Imagen 8">
            <a:extLst>
              <a:ext uri="{FF2B5EF4-FFF2-40B4-BE49-F238E27FC236}">
                <a16:creationId xmlns:a16="http://schemas.microsoft.com/office/drawing/2014/main" xmlns="" id="{D38DFD6B-7557-4550-9189-EFE5CCAA0B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484440" y="2237629"/>
            <a:ext cx="3477977" cy="4637303"/>
          </a:xfrm>
          <a:prstGeom prst="rect">
            <a:avLst/>
          </a:prstGeom>
        </p:spPr>
      </p:pic>
    </p:spTree>
    <p:extLst>
      <p:ext uri="{BB962C8B-B14F-4D97-AF65-F5344CB8AC3E}">
        <p14:creationId xmlns:p14="http://schemas.microsoft.com/office/powerpoint/2010/main" val="3833795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Organizador gráfico- Proceso de Indagación</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7" name="Marcador de contenido 6">
            <a:extLst>
              <a:ext uri="{FF2B5EF4-FFF2-40B4-BE49-F238E27FC236}">
                <a16:creationId xmlns:a16="http://schemas.microsoft.com/office/drawing/2014/main" xmlns="" id="{5121F03A-2C6C-428D-9A0A-5F5B33316BA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968189" y="2169406"/>
            <a:ext cx="3405664" cy="4540886"/>
          </a:xfrm>
        </p:spPr>
      </p:pic>
      <p:pic>
        <p:nvPicPr>
          <p:cNvPr id="10" name="Imagen 9">
            <a:extLst>
              <a:ext uri="{FF2B5EF4-FFF2-40B4-BE49-F238E27FC236}">
                <a16:creationId xmlns:a16="http://schemas.microsoft.com/office/drawing/2014/main" xmlns="" id="{88368FE7-CC0D-4FB5-B0E9-1983D802BA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560" y="2602734"/>
            <a:ext cx="5476744" cy="4107558"/>
          </a:xfrm>
          <a:prstGeom prst="rect">
            <a:avLst/>
          </a:prstGeom>
        </p:spPr>
      </p:pic>
    </p:spTree>
    <p:extLst>
      <p:ext uri="{BB962C8B-B14F-4D97-AF65-F5344CB8AC3E}">
        <p14:creationId xmlns:p14="http://schemas.microsoft.com/office/powerpoint/2010/main" val="2342149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A.M.E General</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7" name="Marcador de contenido 6">
            <a:extLst>
              <a:ext uri="{FF2B5EF4-FFF2-40B4-BE49-F238E27FC236}">
                <a16:creationId xmlns:a16="http://schemas.microsoft.com/office/drawing/2014/main" xmlns="" id="{79E7BD69-E2F4-4BBD-924B-FE1B8A352A9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41382" y="2605162"/>
            <a:ext cx="5173133" cy="3879850"/>
          </a:xfrm>
        </p:spPr>
      </p:pic>
      <p:pic>
        <p:nvPicPr>
          <p:cNvPr id="10" name="Imagen 9">
            <a:extLst>
              <a:ext uri="{FF2B5EF4-FFF2-40B4-BE49-F238E27FC236}">
                <a16:creationId xmlns:a16="http://schemas.microsoft.com/office/drawing/2014/main" xmlns="" id="{4879E805-0069-4451-A8E3-BF647EBA36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605162"/>
            <a:ext cx="5173133" cy="3879850"/>
          </a:xfrm>
          <a:prstGeom prst="rect">
            <a:avLst/>
          </a:prstGeom>
        </p:spPr>
      </p:pic>
    </p:spTree>
    <p:extLst>
      <p:ext uri="{BB962C8B-B14F-4D97-AF65-F5344CB8AC3E}">
        <p14:creationId xmlns:p14="http://schemas.microsoft.com/office/powerpoint/2010/main" val="277839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1352281" y="507924"/>
            <a:ext cx="9581881" cy="5945369"/>
          </a:xfrm>
          <a:prstGeom prst="rect">
            <a:avLst/>
          </a:prstGeom>
        </p:spPr>
      </p:pic>
    </p:spTree>
    <p:extLst>
      <p:ext uri="{BB962C8B-B14F-4D97-AF65-F5344CB8AC3E}">
        <p14:creationId xmlns:p14="http://schemas.microsoft.com/office/powerpoint/2010/main" val="1505181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52280" y="496040"/>
            <a:ext cx="9208395" cy="6020873"/>
          </a:xfrm>
          <a:prstGeom prst="rect">
            <a:avLst/>
          </a:prstGeom>
        </p:spPr>
      </p:pic>
    </p:spTree>
    <p:extLst>
      <p:ext uri="{BB962C8B-B14F-4D97-AF65-F5344CB8AC3E}">
        <p14:creationId xmlns:p14="http://schemas.microsoft.com/office/powerpoint/2010/main" val="22928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E.I.P Resumen</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7" name="Marcador de contenido 6">
            <a:extLst>
              <a:ext uri="{FF2B5EF4-FFF2-40B4-BE49-F238E27FC236}">
                <a16:creationId xmlns:a16="http://schemas.microsoft.com/office/drawing/2014/main" xmlns="" id="{773DD5B6-82E1-4912-A781-2FA8F710727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4634" y="2707702"/>
            <a:ext cx="5173133" cy="3879850"/>
          </a:xfrm>
        </p:spPr>
      </p:pic>
      <p:pic>
        <p:nvPicPr>
          <p:cNvPr id="10" name="Imagen 9">
            <a:extLst>
              <a:ext uri="{FF2B5EF4-FFF2-40B4-BE49-F238E27FC236}">
                <a16:creationId xmlns:a16="http://schemas.microsoft.com/office/drawing/2014/main" xmlns="" id="{980E15E1-AC82-4E0B-8350-963AED864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0720" y="2707702"/>
            <a:ext cx="5173133" cy="3879850"/>
          </a:xfrm>
          <a:prstGeom prst="rect">
            <a:avLst/>
          </a:prstGeom>
        </p:spPr>
      </p:pic>
    </p:spTree>
    <p:extLst>
      <p:ext uri="{BB962C8B-B14F-4D97-AF65-F5344CB8AC3E}">
        <p14:creationId xmlns:p14="http://schemas.microsoft.com/office/powerpoint/2010/main" val="767898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E.I.P Elaboración de Proyecto</a:t>
            </a:r>
          </a:p>
          <a:p>
            <a:pPr algn="ctr"/>
            <a:endParaRPr lang="es-MX" dirty="0">
              <a:solidFill>
                <a:schemeClr val="accent1"/>
              </a:solidFill>
            </a:endParaRP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7" name="Marcador de contenido 6">
            <a:extLst>
              <a:ext uri="{FF2B5EF4-FFF2-40B4-BE49-F238E27FC236}">
                <a16:creationId xmlns:a16="http://schemas.microsoft.com/office/drawing/2014/main" xmlns="" id="{DFD437D6-8249-4DF8-ADA0-223E3A3CCF5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9769" y="2563037"/>
            <a:ext cx="3960927" cy="2970695"/>
          </a:xfrm>
        </p:spPr>
      </p:pic>
      <p:pic>
        <p:nvPicPr>
          <p:cNvPr id="10" name="Imagen 9">
            <a:extLst>
              <a:ext uri="{FF2B5EF4-FFF2-40B4-BE49-F238E27FC236}">
                <a16:creationId xmlns:a16="http://schemas.microsoft.com/office/drawing/2014/main" xmlns="" id="{10D87EB3-091E-4422-9494-6E11314226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942" y="3388150"/>
            <a:ext cx="4510545" cy="3382909"/>
          </a:xfrm>
          <a:prstGeom prst="rect">
            <a:avLst/>
          </a:prstGeom>
        </p:spPr>
      </p:pic>
      <p:pic>
        <p:nvPicPr>
          <p:cNvPr id="12" name="Imagen 11">
            <a:extLst>
              <a:ext uri="{FF2B5EF4-FFF2-40B4-BE49-F238E27FC236}">
                <a16:creationId xmlns:a16="http://schemas.microsoft.com/office/drawing/2014/main" xmlns="" id="{841A6253-172D-46B3-B472-89AD462DA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4225" y="1905238"/>
            <a:ext cx="3657301" cy="2742976"/>
          </a:xfrm>
          <a:prstGeom prst="rect">
            <a:avLst/>
          </a:prstGeom>
        </p:spPr>
      </p:pic>
    </p:spTree>
    <p:extLst>
      <p:ext uri="{BB962C8B-B14F-4D97-AF65-F5344CB8AC3E}">
        <p14:creationId xmlns:p14="http://schemas.microsoft.com/office/powerpoint/2010/main" val="3275370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8FAFA32-AEFB-4C5E-9778-29D4AFD46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72276" y="118326"/>
            <a:ext cx="6944139" cy="3900720"/>
          </a:xfrm>
          <a:prstGeom prst="rect">
            <a:avLst/>
          </a:prstGeom>
        </p:spPr>
      </p:pic>
      <p:pic>
        <p:nvPicPr>
          <p:cNvPr id="5" name="Imagen 4">
            <a:extLst>
              <a:ext uri="{FF2B5EF4-FFF2-40B4-BE49-F238E27FC236}">
                <a16:creationId xmlns:a16="http://schemas.microsoft.com/office/drawing/2014/main" xmlns="" id="{C9A34BC3-73A7-4EBF-8A8A-AE8F84A8E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87622" y="3472070"/>
            <a:ext cx="6513445" cy="3267605"/>
          </a:xfrm>
          <a:prstGeom prst="rect">
            <a:avLst/>
          </a:prstGeom>
        </p:spPr>
      </p:pic>
      <p:pic>
        <p:nvPicPr>
          <p:cNvPr id="9" name="Imagen 8">
            <a:extLst>
              <a:ext uri="{FF2B5EF4-FFF2-40B4-BE49-F238E27FC236}">
                <a16:creationId xmlns:a16="http://schemas.microsoft.com/office/drawing/2014/main" xmlns="" id="{F3A34645-DE92-488D-BC15-0826243AC0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9709" y="815637"/>
            <a:ext cx="4690016" cy="4458728"/>
          </a:xfrm>
          <a:prstGeom prst="rect">
            <a:avLst/>
          </a:prstGeom>
        </p:spPr>
      </p:pic>
    </p:spTree>
    <p:extLst>
      <p:ext uri="{BB962C8B-B14F-4D97-AF65-F5344CB8AC3E}">
        <p14:creationId xmlns:p14="http://schemas.microsoft.com/office/powerpoint/2010/main" val="328187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838200" y="245855"/>
            <a:ext cx="10828606" cy="4153866"/>
          </a:xfrm>
        </p:spPr>
        <p:txBody>
          <a:bodyPr>
            <a:noAutofit/>
          </a:bodyPr>
          <a:lstStyle/>
          <a:p>
            <a:r>
              <a:rPr lang="es-MX" sz="2800" dirty="0"/>
              <a:t/>
            </a:r>
            <a:br>
              <a:rPr lang="es-MX" sz="2800" dirty="0"/>
            </a:br>
            <a:r>
              <a:rPr lang="es-MX" sz="2800" dirty="0"/>
              <a:t/>
            </a:r>
            <a:br>
              <a:rPr lang="es-MX" sz="2800" dirty="0"/>
            </a:br>
            <a:r>
              <a:rPr lang="es-MX" sz="2800" u="sng" dirty="0">
                <a:solidFill>
                  <a:schemeClr val="accent1">
                    <a:lumMod val="50000"/>
                  </a:schemeClr>
                </a:solidFill>
              </a:rPr>
              <a:t>Colegio de Ciencias y Humanidades           CLAVE: 2300</a:t>
            </a:r>
            <a:r>
              <a:rPr lang="es-MX" sz="2400" u="sng" dirty="0"/>
              <a:t/>
            </a:r>
            <a:br>
              <a:rPr lang="es-MX" sz="2400" u="sng" dirty="0"/>
            </a:br>
            <a:r>
              <a:rPr lang="es-MX" sz="2400" u="sng" dirty="0"/>
              <a:t/>
            </a:r>
            <a:br>
              <a:rPr lang="es-MX" sz="2400" u="sng" dirty="0"/>
            </a:br>
            <a:r>
              <a:rPr lang="es-MX" sz="2400" b="1" dirty="0"/>
              <a:t>ÍNDICE</a:t>
            </a:r>
            <a:r>
              <a:rPr lang="es-MX" sz="2400" dirty="0"/>
              <a:t/>
            </a:r>
            <a:br>
              <a:rPr lang="es-MX" sz="2400" dirty="0"/>
            </a:br>
            <a:r>
              <a:rPr lang="es-MX" sz="2000" dirty="0"/>
              <a:t>1. C.A.I.A.C. Conclusiones generales</a:t>
            </a:r>
            <a:br>
              <a:rPr lang="es-MX" sz="2000" dirty="0"/>
            </a:br>
            <a:r>
              <a:rPr lang="es-MX" sz="2000" dirty="0"/>
              <a:t>2. Evidencias fotográficas de la primera sesión del Proyecto Conexiones</a:t>
            </a:r>
            <a:br>
              <a:rPr lang="es-MX" sz="2000" dirty="0"/>
            </a:br>
            <a:r>
              <a:rPr lang="es-MX" sz="2000" dirty="0"/>
              <a:t>3. Ordenador gráfico</a:t>
            </a:r>
            <a:br>
              <a:rPr lang="es-MX" sz="2000" dirty="0"/>
            </a:br>
            <a:r>
              <a:rPr lang="es-MX" sz="2000" dirty="0"/>
              <a:t>4.Organizador gráfico-Preguntas Esenciales</a:t>
            </a:r>
            <a:br>
              <a:rPr lang="es-MX" sz="2000" dirty="0"/>
            </a:br>
            <a:r>
              <a:rPr lang="es-MX" sz="2000" dirty="0"/>
              <a:t>5.Organizador gráfico-Proceso de Indagación</a:t>
            </a:r>
            <a:br>
              <a:rPr lang="es-MX" sz="2000" dirty="0"/>
            </a:br>
            <a:r>
              <a:rPr lang="es-MX" sz="2000" dirty="0"/>
              <a:t>6.A.M.E.General</a:t>
            </a:r>
            <a:br>
              <a:rPr lang="es-MX" sz="2000" dirty="0"/>
            </a:br>
            <a:r>
              <a:rPr lang="es-MX" sz="2000" dirty="0"/>
              <a:t>7.E.I.P. Resumen</a:t>
            </a:r>
            <a:br>
              <a:rPr lang="es-MX" sz="2000" dirty="0"/>
            </a:br>
            <a:r>
              <a:rPr lang="es-MX" sz="2000" dirty="0"/>
              <a:t>8.E.I.P. Elaboración de Proyecto</a:t>
            </a:r>
            <a:br>
              <a:rPr lang="es-MX" sz="2000" dirty="0"/>
            </a:br>
            <a:r>
              <a:rPr lang="es-MX" sz="2000" dirty="0"/>
              <a:t>10. Evaluación. Tipos, herramientas y productos de Aprendizaje. </a:t>
            </a:r>
            <a:br>
              <a:rPr lang="es-MX" sz="2000" dirty="0"/>
            </a:br>
            <a:r>
              <a:rPr lang="es-MX" sz="2000" dirty="0"/>
              <a:t>11. Evaluación. Formatos. Prerrequisitos. </a:t>
            </a:r>
            <a:br>
              <a:rPr lang="es-MX" sz="2000" dirty="0"/>
            </a:br>
            <a:r>
              <a:rPr lang="es-MX" sz="2000" dirty="0"/>
              <a:t>12. Evaluación. Formatos. Grupo heterogéneo.</a:t>
            </a:r>
            <a:br>
              <a:rPr lang="es-MX" sz="2000" dirty="0"/>
            </a:br>
            <a:r>
              <a:rPr lang="es-MX" sz="2000" dirty="0"/>
              <a:t>13. Lista. Pasos para Infografía</a:t>
            </a:r>
            <a:br>
              <a:rPr lang="es-MX" sz="2000" dirty="0"/>
            </a:br>
            <a:r>
              <a:rPr lang="es-MX" sz="2000" dirty="0"/>
              <a:t>14. Infografía</a:t>
            </a:r>
            <a:r>
              <a:rPr lang="es-MX" sz="3200" dirty="0"/>
              <a:t/>
            </a:r>
            <a:br>
              <a:rPr lang="es-MX" sz="3200" dirty="0"/>
            </a:br>
            <a:r>
              <a:rPr lang="es-MX" sz="2000" dirty="0"/>
              <a:t>15. Reflexiones personales</a:t>
            </a:r>
          </a:p>
        </p:txBody>
      </p:sp>
      <p:pic>
        <p:nvPicPr>
          <p:cNvPr id="3" name="6 Imagen">
            <a:extLst>
              <a:ext uri="{FF2B5EF4-FFF2-40B4-BE49-F238E27FC236}">
                <a16:creationId xmlns:a16="http://schemas.microsoft.com/office/drawing/2014/main" xmlns="" id="{2430F89D-6451-4955-AE93-3493214003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69" y="53933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xmlns="" id="{CFC73C6D-663E-49BA-A761-13DD21662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Tree>
    <p:extLst>
      <p:ext uri="{BB962C8B-B14F-4D97-AF65-F5344CB8AC3E}">
        <p14:creationId xmlns:p14="http://schemas.microsoft.com/office/powerpoint/2010/main" val="2593825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Fotografías de la sesión</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4" name="Marcador de contenido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64810" y="2707702"/>
            <a:ext cx="4333849" cy="2884996"/>
          </a:xfr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0772" y="1964669"/>
            <a:ext cx="3637176" cy="2421228"/>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6327" y="3742657"/>
            <a:ext cx="4416655" cy="2940119"/>
          </a:xfrm>
          <a:prstGeom prst="rect">
            <a:avLst/>
          </a:prstGeom>
        </p:spPr>
      </p:pic>
    </p:spTree>
    <p:extLst>
      <p:ext uri="{BB962C8B-B14F-4D97-AF65-F5344CB8AC3E}">
        <p14:creationId xmlns:p14="http://schemas.microsoft.com/office/powerpoint/2010/main" val="339785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Fotografías de la sesión</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12" name="Marcador de contenido 11">
            <a:extLst>
              <a:ext uri="{FF2B5EF4-FFF2-40B4-BE49-F238E27FC236}">
                <a16:creationId xmlns:a16="http://schemas.microsoft.com/office/drawing/2014/main" xmlns="" id="{7D9ADF78-FFB8-4C16-BE23-AF556C54F5A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1034" y="2707703"/>
            <a:ext cx="3084533" cy="2313400"/>
          </a:xfrm>
        </p:spPr>
      </p:pic>
      <p:pic>
        <p:nvPicPr>
          <p:cNvPr id="14" name="Imagen 13">
            <a:extLst>
              <a:ext uri="{FF2B5EF4-FFF2-40B4-BE49-F238E27FC236}">
                <a16:creationId xmlns:a16="http://schemas.microsoft.com/office/drawing/2014/main" xmlns="" id="{41554571-584D-4800-9FA0-0947B5DFA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5612" y="2680066"/>
            <a:ext cx="4045354" cy="3034016"/>
          </a:xfrm>
          <a:prstGeom prst="rect">
            <a:avLst/>
          </a:prstGeom>
        </p:spPr>
      </p:pic>
      <p:pic>
        <p:nvPicPr>
          <p:cNvPr id="16" name="Imagen 15">
            <a:extLst>
              <a:ext uri="{FF2B5EF4-FFF2-40B4-BE49-F238E27FC236}">
                <a16:creationId xmlns:a16="http://schemas.microsoft.com/office/drawing/2014/main" xmlns="" id="{D7D98A73-9857-4044-ACF5-0420097E8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497" y="3270845"/>
            <a:ext cx="4279529" cy="3209647"/>
          </a:xfrm>
          <a:prstGeom prst="rect">
            <a:avLst/>
          </a:prstGeom>
        </p:spPr>
      </p:pic>
    </p:spTree>
    <p:extLst>
      <p:ext uri="{BB962C8B-B14F-4D97-AF65-F5344CB8AC3E}">
        <p14:creationId xmlns:p14="http://schemas.microsoft.com/office/powerpoint/2010/main" val="262139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88D95543-9755-4649-A086-A774C3003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598" y="2909849"/>
            <a:ext cx="4664765" cy="2620331"/>
          </a:xfrm>
          <a:prstGeom prst="rect">
            <a:avLst/>
          </a:prstGeom>
        </p:spPr>
      </p:pic>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2109895" y="2049903"/>
            <a:ext cx="7026442" cy="802464"/>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EVALUACION. Tipos, Herramientas y  Productos de Aprendizaje</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11" name="Imagen 10">
            <a:extLst>
              <a:ext uri="{FF2B5EF4-FFF2-40B4-BE49-F238E27FC236}">
                <a16:creationId xmlns:a16="http://schemas.microsoft.com/office/drawing/2014/main" xmlns="" id="{EFC9AF94-0EF8-4DD5-A477-A4603B41A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620000" y="2961958"/>
            <a:ext cx="4572000" cy="2568222"/>
          </a:xfrm>
          <a:prstGeom prst="rect">
            <a:avLst/>
          </a:prstGeom>
        </p:spPr>
      </p:pic>
      <p:pic>
        <p:nvPicPr>
          <p:cNvPr id="18" name="Imagen 17">
            <a:extLst>
              <a:ext uri="{FF2B5EF4-FFF2-40B4-BE49-F238E27FC236}">
                <a16:creationId xmlns:a16="http://schemas.microsoft.com/office/drawing/2014/main" xmlns="" id="{AA931487-912B-4A62-B4A8-55D698DF13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8271" y="3243470"/>
            <a:ext cx="3391729" cy="3429001"/>
          </a:xfrm>
          <a:prstGeom prst="rect">
            <a:avLst/>
          </a:prstGeom>
        </p:spPr>
      </p:pic>
    </p:spTree>
    <p:extLst>
      <p:ext uri="{BB962C8B-B14F-4D97-AF65-F5344CB8AC3E}">
        <p14:creationId xmlns:p14="http://schemas.microsoft.com/office/powerpoint/2010/main" val="176058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EVALUACION. Formatos. Prerrequisitos</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4" name="Imagen 3">
            <a:extLst>
              <a:ext uri="{FF2B5EF4-FFF2-40B4-BE49-F238E27FC236}">
                <a16:creationId xmlns:a16="http://schemas.microsoft.com/office/drawing/2014/main" xmlns="" id="{71C5BAEC-1217-4DBC-8C6F-EDA9AE4E8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33341" y="2441543"/>
            <a:ext cx="6763806" cy="3799423"/>
          </a:xfrm>
          <a:prstGeom prst="rect">
            <a:avLst/>
          </a:prstGeom>
        </p:spPr>
      </p:pic>
      <p:pic>
        <p:nvPicPr>
          <p:cNvPr id="13" name="Imagen 12">
            <a:extLst>
              <a:ext uri="{FF2B5EF4-FFF2-40B4-BE49-F238E27FC236}">
                <a16:creationId xmlns:a16="http://schemas.microsoft.com/office/drawing/2014/main" xmlns="" id="{71F78483-9DD7-4C0A-A061-C04701737CFD}"/>
              </a:ext>
            </a:extLst>
          </p:cNvPr>
          <p:cNvPicPr>
            <a:picLocks noChangeAspect="1"/>
          </p:cNvPicPr>
          <p:nvPr/>
        </p:nvPicPr>
        <p:blipFill>
          <a:blip r:embed="rId5"/>
          <a:stretch>
            <a:fillRect/>
          </a:stretch>
        </p:blipFill>
        <p:spPr>
          <a:xfrm>
            <a:off x="7594821" y="2334812"/>
            <a:ext cx="4051724" cy="4438887"/>
          </a:xfrm>
          <a:prstGeom prst="rect">
            <a:avLst/>
          </a:prstGeom>
        </p:spPr>
      </p:pic>
    </p:spTree>
    <p:extLst>
      <p:ext uri="{BB962C8B-B14F-4D97-AF65-F5344CB8AC3E}">
        <p14:creationId xmlns:p14="http://schemas.microsoft.com/office/powerpoint/2010/main" val="3499719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43C472B-E668-454E-816C-CC0E3B7A200A}"/>
              </a:ext>
            </a:extLst>
          </p:cNvPr>
          <p:cNvPicPr>
            <a:picLocks noChangeAspect="1"/>
          </p:cNvPicPr>
          <p:nvPr/>
        </p:nvPicPr>
        <p:blipFill>
          <a:blip r:embed="rId2"/>
          <a:stretch>
            <a:fillRect/>
          </a:stretch>
        </p:blipFill>
        <p:spPr>
          <a:xfrm>
            <a:off x="139569" y="1133374"/>
            <a:ext cx="6698553" cy="3645770"/>
          </a:xfrm>
          <a:prstGeom prst="rect">
            <a:avLst/>
          </a:prstGeom>
        </p:spPr>
      </p:pic>
      <p:pic>
        <p:nvPicPr>
          <p:cNvPr id="2" name="Imagen 1">
            <a:extLst>
              <a:ext uri="{FF2B5EF4-FFF2-40B4-BE49-F238E27FC236}">
                <a16:creationId xmlns:a16="http://schemas.microsoft.com/office/drawing/2014/main" xmlns="" id="{52DF9978-85AF-4043-8D1C-DAB6F0D33F93}"/>
              </a:ext>
            </a:extLst>
          </p:cNvPr>
          <p:cNvPicPr>
            <a:picLocks noChangeAspect="1"/>
          </p:cNvPicPr>
          <p:nvPr/>
        </p:nvPicPr>
        <p:blipFill>
          <a:blip r:embed="rId3"/>
          <a:stretch>
            <a:fillRect/>
          </a:stretch>
        </p:blipFill>
        <p:spPr>
          <a:xfrm>
            <a:off x="6096000" y="62948"/>
            <a:ext cx="5207260" cy="6737966"/>
          </a:xfrm>
          <a:prstGeom prst="rect">
            <a:avLst/>
          </a:prstGeom>
        </p:spPr>
      </p:pic>
    </p:spTree>
    <p:extLst>
      <p:ext uri="{BB962C8B-B14F-4D97-AF65-F5344CB8AC3E}">
        <p14:creationId xmlns:p14="http://schemas.microsoft.com/office/powerpoint/2010/main" val="2020046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D3A9AFDA-C3EC-4267-ADBB-B5F6FF39ED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522" y="1500972"/>
            <a:ext cx="7103165" cy="3856056"/>
          </a:xfrm>
          <a:prstGeom prst="rect">
            <a:avLst/>
          </a:prstGeom>
        </p:spPr>
      </p:pic>
      <p:pic>
        <p:nvPicPr>
          <p:cNvPr id="3" name="Imagen 2">
            <a:extLst>
              <a:ext uri="{FF2B5EF4-FFF2-40B4-BE49-F238E27FC236}">
                <a16:creationId xmlns:a16="http://schemas.microsoft.com/office/drawing/2014/main" xmlns="" id="{DC83EDD0-6980-49F9-BBB6-DC94BFD00C99}"/>
              </a:ext>
            </a:extLst>
          </p:cNvPr>
          <p:cNvPicPr>
            <a:picLocks noChangeAspect="1"/>
          </p:cNvPicPr>
          <p:nvPr/>
        </p:nvPicPr>
        <p:blipFill>
          <a:blip r:embed="rId3"/>
          <a:stretch>
            <a:fillRect/>
          </a:stretch>
        </p:blipFill>
        <p:spPr>
          <a:xfrm>
            <a:off x="6294784" y="331303"/>
            <a:ext cx="5658878" cy="6156362"/>
          </a:xfrm>
          <a:prstGeom prst="rect">
            <a:avLst/>
          </a:prstGeom>
        </p:spPr>
      </p:pic>
    </p:spTree>
    <p:extLst>
      <p:ext uri="{BB962C8B-B14F-4D97-AF65-F5344CB8AC3E}">
        <p14:creationId xmlns:p14="http://schemas.microsoft.com/office/powerpoint/2010/main" val="12562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Imagen">
            <a:extLst>
              <a:ext uri="{FF2B5EF4-FFF2-40B4-BE49-F238E27FC236}">
                <a16:creationId xmlns:a16="http://schemas.microsoft.com/office/drawing/2014/main" xmlns="" id="{F6399D1E-24B2-4115-B0F8-A2DEF8BE19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xmlns="" id="{39CC5FB4-5E04-4473-BDD4-DDCFD317D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8" name="Título 1">
            <a:extLst>
              <a:ext uri="{FF2B5EF4-FFF2-40B4-BE49-F238E27FC236}">
                <a16:creationId xmlns:a16="http://schemas.microsoft.com/office/drawing/2014/main" xmlns="" id="{1B22EFA4-D60A-4B13-A97B-EA6ACCD29B26}"/>
              </a:ext>
            </a:extLst>
          </p:cNvPr>
          <p:cNvSpPr txBox="1">
            <a:spLocks/>
          </p:cNvSpPr>
          <p:nvPr/>
        </p:nvSpPr>
        <p:spPr>
          <a:xfrm>
            <a:off x="1275008" y="1905238"/>
            <a:ext cx="7026442" cy="802464"/>
          </a:xfrm>
          <a:prstGeom prst="rect">
            <a:avLst/>
          </a:prstGeom>
          <a:solidFill>
            <a:schemeClr val="bg1"/>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dirty="0">
                <a:solidFill>
                  <a:schemeClr val="accent1"/>
                </a:solidFill>
              </a:rPr>
              <a:t>EVALUACION. Formatos. Grupos Heterogéneos</a:t>
            </a:r>
          </a:p>
        </p:txBody>
      </p:sp>
      <p:sp>
        <p:nvSpPr>
          <p:cNvPr id="2" name="Título 1">
            <a:extLst>
              <a:ext uri="{FF2B5EF4-FFF2-40B4-BE49-F238E27FC236}">
                <a16:creationId xmlns:a16="http://schemas.microsoft.com/office/drawing/2014/main" xmlns="" id="{9626143C-3E72-4715-88E4-811B45DF9E2B}"/>
              </a:ext>
            </a:extLst>
          </p:cNvPr>
          <p:cNvSpPr>
            <a:spLocks noGrp="1"/>
          </p:cNvSpPr>
          <p:nvPr>
            <p:ph type="title"/>
          </p:nvPr>
        </p:nvSpPr>
        <p:spPr>
          <a:xfrm>
            <a:off x="677334" y="1137849"/>
            <a:ext cx="10696519" cy="912054"/>
          </a:xfrm>
        </p:spPr>
        <p:txBody>
          <a:bodyPr>
            <a:normAutofit fontScale="90000"/>
          </a:bodyPr>
          <a:lstStyle/>
          <a:p>
            <a:r>
              <a:rPr lang="es-MX" u="sng" dirty="0">
                <a:solidFill>
                  <a:schemeClr val="accent1">
                    <a:lumMod val="50000"/>
                  </a:schemeClr>
                </a:solidFill>
              </a:rPr>
              <a:t>Colegio de Ciencias y Humanidades         CLAVE: 2300</a:t>
            </a:r>
            <a:r>
              <a:rPr lang="es-MX" dirty="0"/>
              <a:t/>
            </a:r>
            <a:br>
              <a:rPr lang="es-MX" dirty="0"/>
            </a:br>
            <a:endParaRPr lang="es-MX" dirty="0"/>
          </a:p>
        </p:txBody>
      </p:sp>
      <p:pic>
        <p:nvPicPr>
          <p:cNvPr id="7" name="Imagen 6">
            <a:extLst>
              <a:ext uri="{FF2B5EF4-FFF2-40B4-BE49-F238E27FC236}">
                <a16:creationId xmlns:a16="http://schemas.microsoft.com/office/drawing/2014/main" xmlns="" id="{5B4E0556-52AC-41F3-9FD0-7CE8DD5CE300}"/>
              </a:ext>
            </a:extLst>
          </p:cNvPr>
          <p:cNvPicPr>
            <a:picLocks noChangeAspect="1"/>
          </p:cNvPicPr>
          <p:nvPr/>
        </p:nvPicPr>
        <p:blipFill>
          <a:blip r:embed="rId4"/>
          <a:stretch>
            <a:fillRect/>
          </a:stretch>
        </p:blipFill>
        <p:spPr>
          <a:xfrm>
            <a:off x="260469" y="2779452"/>
            <a:ext cx="6698553" cy="3645770"/>
          </a:xfrm>
          <a:prstGeom prst="rect">
            <a:avLst/>
          </a:prstGeom>
        </p:spPr>
      </p:pic>
      <p:pic>
        <p:nvPicPr>
          <p:cNvPr id="3" name="Imagen 2">
            <a:extLst>
              <a:ext uri="{FF2B5EF4-FFF2-40B4-BE49-F238E27FC236}">
                <a16:creationId xmlns:a16="http://schemas.microsoft.com/office/drawing/2014/main" xmlns="" id="{EF79AF29-F223-43C3-BC4B-596821327445}"/>
              </a:ext>
            </a:extLst>
          </p:cNvPr>
          <p:cNvPicPr>
            <a:picLocks noChangeAspect="1"/>
          </p:cNvPicPr>
          <p:nvPr/>
        </p:nvPicPr>
        <p:blipFill>
          <a:blip r:embed="rId5"/>
          <a:stretch>
            <a:fillRect/>
          </a:stretch>
        </p:blipFill>
        <p:spPr>
          <a:xfrm>
            <a:off x="6025593" y="2979490"/>
            <a:ext cx="6096000" cy="3245693"/>
          </a:xfrm>
          <a:prstGeom prst="rect">
            <a:avLst/>
          </a:prstGeom>
        </p:spPr>
      </p:pic>
    </p:spTree>
    <p:extLst>
      <p:ext uri="{BB962C8B-B14F-4D97-AF65-F5344CB8AC3E}">
        <p14:creationId xmlns:p14="http://schemas.microsoft.com/office/powerpoint/2010/main" val="873356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61AD054-EB90-40B9-80AB-6610CEFAC6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7366" y="849754"/>
            <a:ext cx="9183248" cy="5158492"/>
          </a:xfrm>
          <a:prstGeom prst="rect">
            <a:avLst/>
          </a:prstGeom>
        </p:spPr>
      </p:pic>
    </p:spTree>
    <p:extLst>
      <p:ext uri="{BB962C8B-B14F-4D97-AF65-F5344CB8AC3E}">
        <p14:creationId xmlns:p14="http://schemas.microsoft.com/office/powerpoint/2010/main" val="88780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73EAA2AC-F94E-4DBC-88C1-148A3A0EC26A}"/>
              </a:ext>
            </a:extLst>
          </p:cNvPr>
          <p:cNvPicPr>
            <a:picLocks noChangeAspect="1"/>
          </p:cNvPicPr>
          <p:nvPr/>
        </p:nvPicPr>
        <p:blipFill>
          <a:blip r:embed="rId2"/>
          <a:stretch>
            <a:fillRect/>
          </a:stretch>
        </p:blipFill>
        <p:spPr>
          <a:xfrm rot="16200000">
            <a:off x="5235159" y="1248855"/>
            <a:ext cx="6571983" cy="4479228"/>
          </a:xfrm>
          <a:prstGeom prst="rect">
            <a:avLst/>
          </a:prstGeom>
        </p:spPr>
      </p:pic>
      <p:pic>
        <p:nvPicPr>
          <p:cNvPr id="3" name="Imagen 2">
            <a:extLst>
              <a:ext uri="{FF2B5EF4-FFF2-40B4-BE49-F238E27FC236}">
                <a16:creationId xmlns:a16="http://schemas.microsoft.com/office/drawing/2014/main" xmlns="" id="{56E4735B-9C12-4379-8754-89B4FB0B49AA}"/>
              </a:ext>
            </a:extLst>
          </p:cNvPr>
          <p:cNvPicPr>
            <a:picLocks noChangeAspect="1"/>
          </p:cNvPicPr>
          <p:nvPr/>
        </p:nvPicPr>
        <p:blipFill>
          <a:blip r:embed="rId3"/>
          <a:stretch>
            <a:fillRect/>
          </a:stretch>
        </p:blipFill>
        <p:spPr>
          <a:xfrm>
            <a:off x="212281" y="202478"/>
            <a:ext cx="5207260" cy="6453044"/>
          </a:xfrm>
          <a:prstGeom prst="rect">
            <a:avLst/>
          </a:prstGeom>
        </p:spPr>
      </p:pic>
    </p:spTree>
    <p:extLst>
      <p:ext uri="{BB962C8B-B14F-4D97-AF65-F5344CB8AC3E}">
        <p14:creationId xmlns:p14="http://schemas.microsoft.com/office/powerpoint/2010/main" val="3748479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E05C797F-D201-48EA-8228-F575F32A38D3}"/>
              </a:ext>
            </a:extLst>
          </p:cNvPr>
          <p:cNvSpPr>
            <a:spLocks noGrp="1"/>
          </p:cNvSpPr>
          <p:nvPr>
            <p:ph type="title"/>
          </p:nvPr>
        </p:nvSpPr>
        <p:spPr/>
        <p:txBody>
          <a:bodyPr/>
          <a:lstStyle/>
          <a:p>
            <a:r>
              <a:rPr lang="es-MX" dirty="0"/>
              <a:t>Lista. Pasos para Infografía</a:t>
            </a:r>
          </a:p>
        </p:txBody>
      </p:sp>
      <p:sp>
        <p:nvSpPr>
          <p:cNvPr id="4" name="Marcador de contenido 3">
            <a:extLst>
              <a:ext uri="{FF2B5EF4-FFF2-40B4-BE49-F238E27FC236}">
                <a16:creationId xmlns:a16="http://schemas.microsoft.com/office/drawing/2014/main" xmlns="" id="{5B850386-0A0A-43C4-B6F5-A473984D9C7C}"/>
              </a:ext>
            </a:extLst>
          </p:cNvPr>
          <p:cNvSpPr>
            <a:spLocks noGrp="1"/>
          </p:cNvSpPr>
          <p:nvPr>
            <p:ph idx="1"/>
          </p:nvPr>
        </p:nvSpPr>
        <p:spPr>
          <a:xfrm>
            <a:off x="677334" y="1434875"/>
            <a:ext cx="8596668" cy="4936896"/>
          </a:xfrm>
        </p:spPr>
        <p:txBody>
          <a:bodyPr/>
          <a:lstStyle/>
          <a:p>
            <a:r>
              <a:rPr lang="es-MX" dirty="0"/>
              <a:t>1.- Elegir un tema para captar la atención del receptor</a:t>
            </a:r>
          </a:p>
          <a:p>
            <a:r>
              <a:rPr lang="es-MX" dirty="0"/>
              <a:t>2.- Investigar y recolectar toda la información</a:t>
            </a:r>
          </a:p>
          <a:p>
            <a:r>
              <a:rPr lang="es-MX" dirty="0"/>
              <a:t>3.- Sintetizar la información relevante y útil del tema a tratar </a:t>
            </a:r>
          </a:p>
          <a:p>
            <a:r>
              <a:rPr lang="es-MX" dirty="0"/>
              <a:t>4.- Jerarquizar la información por su importancia</a:t>
            </a:r>
          </a:p>
          <a:p>
            <a:r>
              <a:rPr lang="es-MX" dirty="0"/>
              <a:t>5.- Conceptualizar los elementos para que tengan relación unos con otros y facilitar su interpretación</a:t>
            </a:r>
          </a:p>
          <a:p>
            <a:r>
              <a:rPr lang="es-MX" dirty="0"/>
              <a:t>6.- Planificar un buen diseño de diagrama </a:t>
            </a:r>
          </a:p>
          <a:p>
            <a:r>
              <a:rPr lang="es-MX" dirty="0"/>
              <a:t>7.- Seleccionar una buena paleta de colores relacionada con la temática </a:t>
            </a:r>
          </a:p>
          <a:p>
            <a:r>
              <a:rPr lang="es-MX" dirty="0"/>
              <a:t>8.- Elegir tipografías adecuadas</a:t>
            </a:r>
          </a:p>
          <a:p>
            <a:r>
              <a:rPr lang="es-MX" dirty="0"/>
              <a:t>9.- Diseñar usando un buen programa y teniendo en cuenta la legibilidad para su lectura</a:t>
            </a:r>
          </a:p>
          <a:p>
            <a:r>
              <a:rPr lang="es-MX" dirty="0"/>
              <a:t>10.- Mencionar las fuentes utilizadas de la información contenida</a:t>
            </a:r>
          </a:p>
        </p:txBody>
      </p:sp>
    </p:spTree>
    <p:extLst>
      <p:ext uri="{BB962C8B-B14F-4D97-AF65-F5344CB8AC3E}">
        <p14:creationId xmlns:p14="http://schemas.microsoft.com/office/powerpoint/2010/main" val="58147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05C273C-16C4-4886-A84E-AD331F8E6F57}"/>
              </a:ext>
            </a:extLst>
          </p:cNvPr>
          <p:cNvSpPr>
            <a:spLocks noGrp="1"/>
          </p:cNvSpPr>
          <p:nvPr>
            <p:ph type="ctrTitle"/>
          </p:nvPr>
        </p:nvSpPr>
        <p:spPr>
          <a:xfrm>
            <a:off x="1003569" y="1361515"/>
            <a:ext cx="10517871" cy="1249776"/>
          </a:xfrm>
        </p:spPr>
        <p:txBody>
          <a:bodyPr>
            <a:normAutofit fontScale="90000"/>
          </a:bodyPr>
          <a:lstStyle/>
          <a:p>
            <a:pPr algn="l"/>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
            </a:r>
            <a:br>
              <a:rPr lang="es-MX" sz="3600" u="sng" dirty="0">
                <a:solidFill>
                  <a:schemeClr val="accent1">
                    <a:lumMod val="50000"/>
                  </a:schemeClr>
                </a:solidFill>
              </a:rPr>
            </a:br>
            <a:r>
              <a:rPr lang="es-MX" sz="3600" u="sng" dirty="0">
                <a:solidFill>
                  <a:schemeClr val="accent1">
                    <a:lumMod val="50000"/>
                  </a:schemeClr>
                </a:solidFill>
              </a:rPr>
              <a:t>Colegio de Ciencias y Humanidades            CLAVE: 2300</a:t>
            </a:r>
            <a:r>
              <a:rPr lang="es-MX" sz="2800" u="sng" dirty="0"/>
              <a:t/>
            </a:r>
            <a:br>
              <a:rPr lang="es-MX" sz="2800" u="sng" dirty="0"/>
            </a:br>
            <a:endParaRPr lang="es-MX" sz="2800" dirty="0"/>
          </a:p>
        </p:txBody>
      </p:sp>
      <p:sp>
        <p:nvSpPr>
          <p:cNvPr id="3" name="Subtítulo 2">
            <a:extLst>
              <a:ext uri="{FF2B5EF4-FFF2-40B4-BE49-F238E27FC236}">
                <a16:creationId xmlns:a16="http://schemas.microsoft.com/office/drawing/2014/main" xmlns="" id="{C9B24CFA-8702-423A-B831-E02841AE30CE}"/>
              </a:ext>
            </a:extLst>
          </p:cNvPr>
          <p:cNvSpPr>
            <a:spLocks noGrp="1"/>
          </p:cNvSpPr>
          <p:nvPr>
            <p:ph type="subTitle" idx="1"/>
          </p:nvPr>
        </p:nvSpPr>
        <p:spPr>
          <a:xfrm>
            <a:off x="1510748" y="3472069"/>
            <a:ext cx="9157252" cy="1869187"/>
          </a:xfrm>
        </p:spPr>
        <p:txBody>
          <a:bodyPr>
            <a:normAutofit/>
          </a:bodyPr>
          <a:lstStyle/>
          <a:p>
            <a:pPr algn="l"/>
            <a:r>
              <a:rPr lang="es-MX" sz="4000" dirty="0">
                <a:solidFill>
                  <a:schemeClr val="accent1">
                    <a:lumMod val="50000"/>
                  </a:schemeClr>
                </a:solidFill>
              </a:rPr>
              <a:t>1. C.A.I.A.C. Conclusiones generales</a:t>
            </a:r>
          </a:p>
        </p:txBody>
      </p:sp>
      <p:pic>
        <p:nvPicPr>
          <p:cNvPr id="4" name="6 Imagen">
            <a:extLst>
              <a:ext uri="{FF2B5EF4-FFF2-40B4-BE49-F238E27FC236}">
                <a16:creationId xmlns:a16="http://schemas.microsoft.com/office/drawing/2014/main" xmlns="" id="{33A92869-D8BB-406C-A1C4-D670502E20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69" y="53933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508D8497-BC42-463C-A396-FEB7801E1C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Tree>
    <p:extLst>
      <p:ext uri="{BB962C8B-B14F-4D97-AF65-F5344CB8AC3E}">
        <p14:creationId xmlns:p14="http://schemas.microsoft.com/office/powerpoint/2010/main" val="699161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9701" y="206063"/>
            <a:ext cx="11140226" cy="6040192"/>
          </a:xfrm>
        </p:spPr>
        <p:txBody>
          <a:bodyPr>
            <a:normAutofit/>
          </a:bodyPr>
          <a:lstStyle/>
          <a:p>
            <a:pPr algn="ctr"/>
            <a:r>
              <a:rPr lang="es-MX" sz="4000" b="1" dirty="0" smtClean="0"/>
              <a:t/>
            </a:r>
            <a:br>
              <a:rPr lang="es-MX" sz="4000" b="1" dirty="0" smtClean="0"/>
            </a:br>
            <a:r>
              <a:rPr lang="es-MX" sz="4000" b="1" dirty="0" smtClean="0"/>
              <a:t/>
            </a:r>
            <a:br>
              <a:rPr lang="es-MX" sz="4000" b="1" dirty="0" smtClean="0"/>
            </a:br>
            <a:r>
              <a:rPr lang="es-MX" sz="3200" u="sng" dirty="0">
                <a:solidFill>
                  <a:schemeClr val="accent1">
                    <a:lumMod val="50000"/>
                  </a:schemeClr>
                </a:solidFill>
              </a:rPr>
              <a:t>Colegio de Ciencias y </a:t>
            </a:r>
            <a:r>
              <a:rPr lang="es-MX" sz="3200" u="sng" dirty="0" smtClean="0">
                <a:solidFill>
                  <a:schemeClr val="accent1">
                    <a:lumMod val="50000"/>
                  </a:schemeClr>
                </a:solidFill>
              </a:rPr>
              <a:t>Humanidades CLAVE</a:t>
            </a:r>
            <a:r>
              <a:rPr lang="es-MX" sz="3200" u="sng" dirty="0">
                <a:solidFill>
                  <a:schemeClr val="accent1">
                    <a:lumMod val="50000"/>
                  </a:schemeClr>
                </a:solidFill>
              </a:rPr>
              <a:t>: 2300</a:t>
            </a:r>
            <a:r>
              <a:rPr lang="es-MX" sz="3200" dirty="0">
                <a:solidFill>
                  <a:schemeClr val="accent1">
                    <a:lumMod val="50000"/>
                  </a:schemeClr>
                </a:solidFill>
              </a:rPr>
              <a:t/>
            </a:r>
            <a:br>
              <a:rPr lang="es-MX" sz="3200" dirty="0">
                <a:solidFill>
                  <a:schemeClr val="accent1">
                    <a:lumMod val="50000"/>
                  </a:schemeClr>
                </a:solidFill>
              </a:rPr>
            </a:br>
            <a:r>
              <a:rPr lang="es-MX" sz="3200" b="1" dirty="0" smtClean="0"/>
              <a:t/>
            </a:r>
            <a:br>
              <a:rPr lang="es-MX" sz="3200" b="1" dirty="0" smtClean="0"/>
            </a:br>
            <a:r>
              <a:rPr lang="es-MX" sz="3200" b="1" dirty="0" smtClean="0"/>
              <a:t/>
            </a:r>
            <a:br>
              <a:rPr lang="es-MX" sz="3200" b="1" dirty="0" smtClean="0"/>
            </a:br>
            <a:r>
              <a:rPr lang="es-MX" b="1" dirty="0" smtClean="0">
                <a:latin typeface="Arial Black" panose="020B0A04020102020204" pitchFamily="34" charset="0"/>
              </a:rPr>
              <a:t>CUARTA REUNIÓN DE TRABAJO</a:t>
            </a:r>
            <a:r>
              <a:rPr lang="es-MX" sz="4000" b="1" dirty="0" smtClean="0">
                <a:latin typeface="Arial Black" panose="020B0A04020102020204" pitchFamily="34" charset="0"/>
              </a:rPr>
              <a:t/>
            </a:r>
            <a:br>
              <a:rPr lang="es-MX" sz="4000" b="1" dirty="0" smtClean="0">
                <a:latin typeface="Arial Black" panose="020B0A04020102020204" pitchFamily="34" charset="0"/>
              </a:rPr>
            </a:br>
            <a:endParaRPr lang="es-MX" sz="4000" b="1" dirty="0">
              <a:latin typeface="Arial Black" panose="020B0A04020102020204" pitchFamily="34" charset="0"/>
            </a:endParaRPr>
          </a:p>
        </p:txBody>
      </p:sp>
      <p:pic>
        <p:nvPicPr>
          <p:cNvPr id="3" name="6 Imagen">
            <a:extLst>
              <a:ext uri="{FF2B5EF4-FFF2-40B4-BE49-F238E27FC236}">
                <a16:creationId xmlns:a16="http://schemas.microsoft.com/office/drawing/2014/main" xmlns="" id="{33A92869-D8BB-406C-A1C4-D670502E20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69" y="53933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xmlns="" id="{73055368-0CEC-454C-A867-E84884488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2857" y="497841"/>
            <a:ext cx="3683949" cy="740116"/>
          </a:xfrm>
          <a:prstGeom prst="rect">
            <a:avLst/>
          </a:prstGeom>
        </p:spPr>
      </p:pic>
    </p:spTree>
    <p:extLst>
      <p:ext uri="{BB962C8B-B14F-4D97-AF65-F5344CB8AC3E}">
        <p14:creationId xmlns:p14="http://schemas.microsoft.com/office/powerpoint/2010/main" val="27086941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EABC09EC-1CD9-4D3D-925E-2B794AE896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8914" y="0"/>
            <a:ext cx="4572000" cy="6858000"/>
          </a:xfrm>
          <a:prstGeom prst="rect">
            <a:avLst/>
          </a:prstGeom>
        </p:spPr>
      </p:pic>
      <p:sp>
        <p:nvSpPr>
          <p:cNvPr id="4" name="Título 2">
            <a:extLst>
              <a:ext uri="{FF2B5EF4-FFF2-40B4-BE49-F238E27FC236}">
                <a16:creationId xmlns:a16="http://schemas.microsoft.com/office/drawing/2014/main" xmlns="" id="{251A268C-A9E2-4A45-B770-C6A6055F6EF9}"/>
              </a:ext>
            </a:extLst>
          </p:cNvPr>
          <p:cNvSpPr txBox="1">
            <a:spLocks/>
          </p:cNvSpPr>
          <p:nvPr/>
        </p:nvSpPr>
        <p:spPr>
          <a:xfrm>
            <a:off x="701524" y="3265714"/>
            <a:ext cx="4112380" cy="1320800"/>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000" dirty="0"/>
              <a:t>Infografía</a:t>
            </a:r>
          </a:p>
          <a:p>
            <a:pPr algn="ctr"/>
            <a:r>
              <a:rPr lang="es-MX" sz="4000" dirty="0"/>
              <a:t>La desmitificación del genoma humano</a:t>
            </a:r>
          </a:p>
        </p:txBody>
      </p:sp>
    </p:spTree>
    <p:extLst>
      <p:ext uri="{BB962C8B-B14F-4D97-AF65-F5344CB8AC3E}">
        <p14:creationId xmlns:p14="http://schemas.microsoft.com/office/powerpoint/2010/main" val="2339035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553791" y="321973"/>
            <a:ext cx="11307651" cy="6207616"/>
          </a:xfrm>
        </p:spPr>
        <p:txBody>
          <a:bodyPr>
            <a:noAutofit/>
          </a:bodyPr>
          <a:lstStyle/>
          <a:p>
            <a:r>
              <a:rPr lang="es-MX" sz="3200" dirty="0"/>
              <a:t/>
            </a:r>
            <a:br>
              <a:rPr lang="es-MX" sz="3200" dirty="0"/>
            </a:br>
            <a:r>
              <a:rPr lang="es-MX" sz="3200" dirty="0"/>
              <a:t/>
            </a:r>
            <a:br>
              <a:rPr lang="es-MX" sz="3200" dirty="0"/>
            </a:br>
            <a:r>
              <a:rPr lang="es-MX" sz="3200" dirty="0"/>
              <a:t/>
            </a:r>
            <a:br>
              <a:rPr lang="es-MX" sz="3200" dirty="0"/>
            </a:br>
            <a:r>
              <a:rPr lang="es-MX" sz="2800" dirty="0"/>
              <a:t>Número uno: </a:t>
            </a:r>
            <a:br>
              <a:rPr lang="es-MX" sz="2800" dirty="0"/>
            </a:br>
            <a:r>
              <a:rPr lang="es-MX" sz="2000" dirty="0">
                <a:solidFill>
                  <a:schemeClr val="tx2"/>
                </a:solidFill>
                <a:cs typeface="Arial" panose="020B0604020202020204" pitchFamily="34" charset="0"/>
              </a:rPr>
              <a:t>Me doy cuenta que, hasta hoy que ya vamos a finalizar la parte de planeación (la cuarta fase), los docentes no teníamos claras las competencias de los profesores, es decir, si bien cumplíamos con las competencias académicas como la didáctica, objetivos, contenidos, métodos, medios, formas de enseñanza, evaluaciones entre otras y, las competencias básicas de dirigir el proceso de enseñanza-aprendizaje; pero no las competencias organizativas y genéricas  como dominio de todo lo relacionado con la planificación, organización, ejecución y control de acciones pedagógicas  y didácticas o la capacidad de adaptarse a situaciones nuevas, de trabajar en forma autónoma, trabajo en equipo, de diseño y gestión de proyectos resultaron insuficientes para comenzar un proyecto de tal magnitud. Sólo habíamos trabajado la </a:t>
            </a:r>
            <a:r>
              <a:rPr lang="es-MX" sz="2000" dirty="0" err="1">
                <a:solidFill>
                  <a:schemeClr val="tx2"/>
                </a:solidFill>
                <a:cs typeface="Arial" panose="020B0604020202020204" pitchFamily="34" charset="0"/>
              </a:rPr>
              <a:t>multidisciplinariedad</a:t>
            </a:r>
            <a:r>
              <a:rPr lang="es-MX" sz="2000" dirty="0">
                <a:solidFill>
                  <a:schemeClr val="tx2"/>
                </a:solidFill>
                <a:cs typeface="Arial" panose="020B0604020202020204" pitchFamily="34" charset="0"/>
              </a:rPr>
              <a:t>; ahora nuestros objetos de estudio son abordados de manera integral para promover nuevos enfoques metodológicos para la resolución de problemas, que la nueva interdisciplinariedad requiere de la comunicación entre dos o más disciplinas para abordar problemas complejos.</a:t>
            </a:r>
            <a:br>
              <a:rPr lang="es-MX" sz="2000" dirty="0">
                <a:solidFill>
                  <a:schemeClr val="tx2"/>
                </a:solidFill>
                <a:cs typeface="Arial" panose="020B0604020202020204" pitchFamily="34" charset="0"/>
              </a:rPr>
            </a:br>
            <a:endParaRPr lang="es-MX" sz="2000" dirty="0">
              <a:solidFill>
                <a:schemeClr val="tx2"/>
              </a:solidFill>
              <a:cs typeface="Arial" panose="020B0604020202020204" pitchFamily="34" charset="0"/>
            </a:endParaRPr>
          </a:p>
        </p:txBody>
      </p:sp>
      <p:sp>
        <p:nvSpPr>
          <p:cNvPr id="5" name="Título 1">
            <a:extLst>
              <a:ext uri="{FF2B5EF4-FFF2-40B4-BE49-F238E27FC236}">
                <a16:creationId xmlns:a16="http://schemas.microsoft.com/office/drawing/2014/main" xmlns="" id="{34528D2A-8E09-4BEB-AB82-60D06BF2472E}"/>
              </a:ext>
            </a:extLst>
          </p:cNvPr>
          <p:cNvSpPr txBox="1">
            <a:spLocks/>
          </p:cNvSpPr>
          <p:nvPr/>
        </p:nvSpPr>
        <p:spPr>
          <a:xfrm>
            <a:off x="677334" y="6096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a:t>Reflexiones Personales</a:t>
            </a:r>
          </a:p>
        </p:txBody>
      </p:sp>
    </p:spTree>
    <p:extLst>
      <p:ext uri="{BB962C8B-B14F-4D97-AF65-F5344CB8AC3E}">
        <p14:creationId xmlns:p14="http://schemas.microsoft.com/office/powerpoint/2010/main" val="340551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476517" y="1262131"/>
            <a:ext cx="11307651" cy="4971244"/>
          </a:xfrm>
        </p:spPr>
        <p:txBody>
          <a:bodyPr>
            <a:noAutofit/>
          </a:bodyPr>
          <a:lstStyle/>
          <a:p>
            <a:r>
              <a:rPr lang="es-MX" sz="2800" dirty="0"/>
              <a:t>Número dos:</a:t>
            </a:r>
            <a:r>
              <a:rPr lang="es-MX" sz="3200" dirty="0">
                <a:solidFill>
                  <a:schemeClr val="tx2"/>
                </a:solidFill>
              </a:rPr>
              <a:t/>
            </a:r>
            <a:br>
              <a:rPr lang="es-MX" sz="3200" dirty="0">
                <a:solidFill>
                  <a:schemeClr val="tx2"/>
                </a:solidFill>
              </a:rPr>
            </a:br>
            <a:r>
              <a:rPr lang="es-MX" sz="2000" dirty="0">
                <a:solidFill>
                  <a:schemeClr val="tx2"/>
                </a:solidFill>
                <a:cs typeface="Arial" panose="020B0604020202020204" pitchFamily="34" charset="0"/>
              </a:rPr>
              <a:t>Y  cómo negar que también la propuesta educativa del proyecto está enfocada a la teoría del Aprendizaje Constructivista  pues posee tres dimensiones fundamentales: contenidos, alumnos y contextos. Como ya sabemos el punto de partida de toda programación es la experiencia</a:t>
            </a:r>
            <a:r>
              <a:rPr lang="es-MX" sz="2000" b="1" dirty="0">
                <a:solidFill>
                  <a:schemeClr val="tx2"/>
                </a:solidFill>
                <a:cs typeface="Arial" panose="020B0604020202020204" pitchFamily="34" charset="0"/>
              </a:rPr>
              <a:t> </a:t>
            </a:r>
            <a:r>
              <a:rPr lang="es-MX" sz="2000" dirty="0">
                <a:solidFill>
                  <a:schemeClr val="tx2"/>
                </a:solidFill>
                <a:cs typeface="Arial" panose="020B0604020202020204" pitchFamily="34" charset="0"/>
              </a:rPr>
              <a:t>y los contenidos previos. En este caso, es el docente quien juega el papel del alumno y, gracias a la mediación de los otros (compañeros docentes y coordinadores) y el contexto cultural logrará su aprendizaje y dará resultados. Finalmente, la reflexión sobre el producto logrado, las dificultades encontradas y las posibilidades de aplicar lo aprendido en otras situaciones nos compete también a nosotros como docentes y a nuestros alumnos que son la pieza clave para poner en práctica lo planeado como también implica visualizar la manera en que se ha logrado, fijarnos en las distintas fases del proceso continuo de aprendizaje y en las metas compartidas</a:t>
            </a:r>
            <a:r>
              <a:rPr lang="es-MX" sz="2000" dirty="0">
                <a:latin typeface="Arial" panose="020B0604020202020204" pitchFamily="34" charset="0"/>
                <a:cs typeface="Arial" panose="020B0604020202020204" pitchFamily="34" charset="0"/>
              </a:rPr>
              <a:t>.</a:t>
            </a:r>
            <a:br>
              <a:rPr lang="es-MX" sz="2000" dirty="0">
                <a:latin typeface="Arial" panose="020B0604020202020204" pitchFamily="34" charset="0"/>
                <a:cs typeface="Arial" panose="020B0604020202020204" pitchFamily="34" charset="0"/>
              </a:rPr>
            </a:br>
            <a:endParaRPr lang="es-MX"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4996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2DC1A74-5765-430A-A116-75468CAD9036}"/>
              </a:ext>
            </a:extLst>
          </p:cNvPr>
          <p:cNvSpPr>
            <a:spLocks noGrp="1"/>
          </p:cNvSpPr>
          <p:nvPr>
            <p:ph type="title"/>
          </p:nvPr>
        </p:nvSpPr>
        <p:spPr>
          <a:xfrm>
            <a:off x="316860" y="763074"/>
            <a:ext cx="11307651" cy="5331852"/>
          </a:xfrm>
        </p:spPr>
        <p:txBody>
          <a:bodyPr>
            <a:noAutofit/>
          </a:bodyPr>
          <a:lstStyle/>
          <a:p>
            <a:r>
              <a:rPr lang="es-MX" sz="2800" dirty="0"/>
              <a:t>Número tres:</a:t>
            </a:r>
            <a:r>
              <a:rPr lang="es-MX" sz="3200" dirty="0"/>
              <a:t/>
            </a:r>
            <a:br>
              <a:rPr lang="es-MX" sz="3200" dirty="0"/>
            </a:br>
            <a:r>
              <a:rPr lang="es-MX" sz="2000" dirty="0">
                <a:solidFill>
                  <a:schemeClr val="tx2"/>
                </a:solidFill>
                <a:cs typeface="Arial" panose="020B0604020202020204" pitchFamily="34" charset="0"/>
              </a:rPr>
              <a:t>Lo que nos espera y nos seguimos preguntando: cómo integrar a los alumnos al proyecto interdisciplinario, a partir del ciclo agosto 2018- mayo 2019.  Si bien ya casi concluimos la última fase de la planeación, la etapa siguiente es de ejecución con los alumnos. Definitivamente, están involucradas las competencias básicas: la comunicación lingüística, la competencia digital, el sentido de iniciativa y espíritu emprendedor, las competencias en ciencia y tecnología entre otras que como sabemos incluye la adquisición de conocimientos, la ejecución de habilidades y destrezas, el desarrollo de actitudes y valores, el saber, el saber hacer, el saber ser y el saber convivir que conjuntamente constituyen la base de la personalidad. Entonces nuestra función como docentes deberá estar dirigida al desarrollo de la Competencia Aprender a Aprender en dos sentidos: a lo cognitivo, enseñar y guiar la planificación del trabajo de los alumnos y; en lo correspondiente a lo afectivo, asesorándolos y que sean capaces de asimilar sus errores y con la firme idea de mejora. También las actitudes, los valores, la motivación y la confianza son fundamentales para la adquisición de esta competencia. Por lo que los estudiantes deberán apoyarse en sus conocimientos previos con el fin de aplicar y utilizar los nuevos conocimientos y capacidades en otros contextos como en este caso un proyecto con el que no contaban dentro y fuera de clases.</a:t>
            </a:r>
            <a:br>
              <a:rPr lang="es-MX" sz="2000" dirty="0">
                <a:solidFill>
                  <a:schemeClr val="tx2"/>
                </a:solidFill>
                <a:cs typeface="Arial" panose="020B0604020202020204" pitchFamily="34" charset="0"/>
              </a:rPr>
            </a:br>
            <a:endParaRPr lang="es-MX" sz="2000" dirty="0">
              <a:solidFill>
                <a:schemeClr val="tx2"/>
              </a:solidFill>
              <a:cs typeface="Arial" panose="020B0604020202020204" pitchFamily="34" charset="0"/>
            </a:endParaRPr>
          </a:p>
        </p:txBody>
      </p:sp>
    </p:spTree>
    <p:extLst>
      <p:ext uri="{BB962C8B-B14F-4D97-AF65-F5344CB8AC3E}">
        <p14:creationId xmlns:p14="http://schemas.microsoft.com/office/powerpoint/2010/main" val="28617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 Imagen">
            <a:extLst>
              <a:ext uri="{FF2B5EF4-FFF2-40B4-BE49-F238E27FC236}">
                <a16:creationId xmlns:a16="http://schemas.microsoft.com/office/drawing/2014/main" xmlns="" id="{512F5376-169E-44C3-B1CF-C9B4F6F7B9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69" y="53933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36FB8C8D-40E2-4812-BFA1-1ACAD0EFDA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7" name="Rectángulo 6">
            <a:extLst>
              <a:ext uri="{FF2B5EF4-FFF2-40B4-BE49-F238E27FC236}">
                <a16:creationId xmlns:a16="http://schemas.microsoft.com/office/drawing/2014/main" xmlns="" id="{0DBA727F-90D1-4A0D-87DC-BD5FCA1A7486}"/>
              </a:ext>
            </a:extLst>
          </p:cNvPr>
          <p:cNvSpPr/>
          <p:nvPr/>
        </p:nvSpPr>
        <p:spPr>
          <a:xfrm>
            <a:off x="929118" y="1244402"/>
            <a:ext cx="10640029" cy="584775"/>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p:txBody>
      </p:sp>
      <p:pic>
        <p:nvPicPr>
          <p:cNvPr id="15" name="Imagen 14">
            <a:extLst>
              <a:ext uri="{FF2B5EF4-FFF2-40B4-BE49-F238E27FC236}">
                <a16:creationId xmlns:a16="http://schemas.microsoft.com/office/drawing/2014/main" xmlns="" id="{299F896D-E6FE-4309-9947-F4BFBCD6BFE1}"/>
              </a:ext>
            </a:extLst>
          </p:cNvPr>
          <p:cNvPicPr>
            <a:picLocks noChangeAspect="1"/>
          </p:cNvPicPr>
          <p:nvPr/>
        </p:nvPicPr>
        <p:blipFill>
          <a:blip r:embed="rId4"/>
          <a:stretch>
            <a:fillRect/>
          </a:stretch>
        </p:blipFill>
        <p:spPr>
          <a:xfrm>
            <a:off x="1263316" y="1934169"/>
            <a:ext cx="8991600" cy="4733925"/>
          </a:xfrm>
          <a:prstGeom prst="rect">
            <a:avLst/>
          </a:prstGeom>
        </p:spPr>
      </p:pic>
    </p:spTree>
    <p:extLst>
      <p:ext uri="{BB962C8B-B14F-4D97-AF65-F5344CB8AC3E}">
        <p14:creationId xmlns:p14="http://schemas.microsoft.com/office/powerpoint/2010/main" val="3361666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 Imagen">
            <a:extLst>
              <a:ext uri="{FF2B5EF4-FFF2-40B4-BE49-F238E27FC236}">
                <a16:creationId xmlns:a16="http://schemas.microsoft.com/office/drawing/2014/main" xmlns="" id="{DF959EE2-F86B-424D-BC14-2ED6555FA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3569" y="53933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xmlns="" id="{EE6453CE-900E-4819-A4E4-C741C1BD2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5" name="Rectángulo 4">
            <a:extLst>
              <a:ext uri="{FF2B5EF4-FFF2-40B4-BE49-F238E27FC236}">
                <a16:creationId xmlns:a16="http://schemas.microsoft.com/office/drawing/2014/main" xmlns="" id="{A8F26CE7-4B02-430F-B3F5-A5109ED80D64}"/>
              </a:ext>
            </a:extLst>
          </p:cNvPr>
          <p:cNvSpPr/>
          <p:nvPr/>
        </p:nvSpPr>
        <p:spPr>
          <a:xfrm>
            <a:off x="590844" y="1194478"/>
            <a:ext cx="11075962" cy="584775"/>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p:txBody>
      </p:sp>
      <p:pic>
        <p:nvPicPr>
          <p:cNvPr id="7" name="Imagen 6">
            <a:extLst>
              <a:ext uri="{FF2B5EF4-FFF2-40B4-BE49-F238E27FC236}">
                <a16:creationId xmlns:a16="http://schemas.microsoft.com/office/drawing/2014/main" xmlns="" id="{90AD0182-8C20-476A-84DD-454C4655BA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314" y="650241"/>
            <a:ext cx="3094892" cy="520505"/>
          </a:xfrm>
          <a:prstGeom prst="rect">
            <a:avLst/>
          </a:prstGeom>
        </p:spPr>
      </p:pic>
      <p:pic>
        <p:nvPicPr>
          <p:cNvPr id="2" name="Imagen 1">
            <a:extLst>
              <a:ext uri="{FF2B5EF4-FFF2-40B4-BE49-F238E27FC236}">
                <a16:creationId xmlns:a16="http://schemas.microsoft.com/office/drawing/2014/main" xmlns="" id="{E919AFC8-6E54-40F5-8DD1-6C06734E5390}"/>
              </a:ext>
            </a:extLst>
          </p:cNvPr>
          <p:cNvPicPr>
            <a:picLocks noChangeAspect="1"/>
          </p:cNvPicPr>
          <p:nvPr/>
        </p:nvPicPr>
        <p:blipFill>
          <a:blip r:embed="rId4"/>
          <a:stretch>
            <a:fillRect/>
          </a:stretch>
        </p:blipFill>
        <p:spPr>
          <a:xfrm>
            <a:off x="1203158" y="1923301"/>
            <a:ext cx="9673389" cy="4934699"/>
          </a:xfrm>
          <a:prstGeom prst="rect">
            <a:avLst/>
          </a:prstGeom>
        </p:spPr>
      </p:pic>
    </p:spTree>
    <p:extLst>
      <p:ext uri="{BB962C8B-B14F-4D97-AF65-F5344CB8AC3E}">
        <p14:creationId xmlns:p14="http://schemas.microsoft.com/office/powerpoint/2010/main" val="2608833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827DB7-67CF-4B66-9CE8-60DC953C21D8}"/>
              </a:ext>
            </a:extLst>
          </p:cNvPr>
          <p:cNvSpPr>
            <a:spLocks noGrp="1"/>
          </p:cNvSpPr>
          <p:nvPr>
            <p:ph type="title"/>
          </p:nvPr>
        </p:nvSpPr>
        <p:spPr>
          <a:xfrm>
            <a:off x="831850" y="1224791"/>
            <a:ext cx="10515600" cy="583095"/>
          </a:xfrm>
        </p:spPr>
        <p:txBody>
          <a:bodyPr>
            <a:normAutofit/>
          </a:bodyPr>
          <a:lstStyle/>
          <a:p>
            <a:r>
              <a:rPr lang="es-MX" sz="2800" u="sng" dirty="0">
                <a:solidFill>
                  <a:schemeClr val="accent1">
                    <a:lumMod val="50000"/>
                  </a:schemeClr>
                </a:solidFill>
              </a:rPr>
              <a:t>Colegio de Ciencias y Humanidades         CLAVE: 2300</a:t>
            </a:r>
            <a:endParaRPr lang="es-MX" sz="2800" dirty="0"/>
          </a:p>
        </p:txBody>
      </p:sp>
      <p:pic>
        <p:nvPicPr>
          <p:cNvPr id="6" name="Imagen 5">
            <a:extLst>
              <a:ext uri="{FF2B5EF4-FFF2-40B4-BE49-F238E27FC236}">
                <a16:creationId xmlns:a16="http://schemas.microsoft.com/office/drawing/2014/main" xmlns="" id="{55FDFD79-8065-481B-BC1B-6949825B3E6B}"/>
              </a:ext>
            </a:extLst>
          </p:cNvPr>
          <p:cNvPicPr>
            <a:picLocks noChangeAspect="1"/>
          </p:cNvPicPr>
          <p:nvPr/>
        </p:nvPicPr>
        <p:blipFill>
          <a:blip r:embed="rId2"/>
          <a:stretch>
            <a:fillRect/>
          </a:stretch>
        </p:blipFill>
        <p:spPr>
          <a:xfrm>
            <a:off x="831850" y="1807886"/>
            <a:ext cx="9849853" cy="4949894"/>
          </a:xfrm>
          <a:prstGeom prst="rect">
            <a:avLst/>
          </a:prstGeom>
        </p:spPr>
      </p:pic>
      <p:pic>
        <p:nvPicPr>
          <p:cNvPr id="4" name="6 Imagen">
            <a:extLst>
              <a:ext uri="{FF2B5EF4-FFF2-40B4-BE49-F238E27FC236}">
                <a16:creationId xmlns:a16="http://schemas.microsoft.com/office/drawing/2014/main" xmlns="" id="{69473D5C-4C67-4EA1-AE9F-3073E3591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4C943C19-6EBC-4130-A2C0-0639CC396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Tree>
    <p:extLst>
      <p:ext uri="{BB962C8B-B14F-4D97-AF65-F5344CB8AC3E}">
        <p14:creationId xmlns:p14="http://schemas.microsoft.com/office/powerpoint/2010/main" val="704293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827DB7-67CF-4B66-9CE8-60DC953C21D8}"/>
              </a:ext>
            </a:extLst>
          </p:cNvPr>
          <p:cNvSpPr>
            <a:spLocks noGrp="1"/>
          </p:cNvSpPr>
          <p:nvPr>
            <p:ph type="title"/>
          </p:nvPr>
        </p:nvSpPr>
        <p:spPr>
          <a:xfrm>
            <a:off x="831850" y="1309447"/>
            <a:ext cx="10515600" cy="583095"/>
          </a:xfrm>
        </p:spPr>
        <p:txBody>
          <a:bodyPr>
            <a:normAutofit/>
          </a:bodyPr>
          <a:lstStyle/>
          <a:p>
            <a:r>
              <a:rPr lang="es-MX" sz="2800" u="sng" dirty="0">
                <a:solidFill>
                  <a:schemeClr val="accent1">
                    <a:lumMod val="50000"/>
                  </a:schemeClr>
                </a:solidFill>
              </a:rPr>
              <a:t>Colegio de Ciencias y Humanidades         CLAVE: 2300</a:t>
            </a:r>
            <a:endParaRPr lang="es-MX" sz="2800" dirty="0"/>
          </a:p>
        </p:txBody>
      </p:sp>
      <p:pic>
        <p:nvPicPr>
          <p:cNvPr id="6" name="Imagen 5">
            <a:extLst>
              <a:ext uri="{FF2B5EF4-FFF2-40B4-BE49-F238E27FC236}">
                <a16:creationId xmlns:a16="http://schemas.microsoft.com/office/drawing/2014/main" xmlns="" id="{D0480FB8-8356-4CE6-B978-31FF89933103}"/>
              </a:ext>
            </a:extLst>
          </p:cNvPr>
          <p:cNvPicPr>
            <a:picLocks noChangeAspect="1"/>
          </p:cNvPicPr>
          <p:nvPr/>
        </p:nvPicPr>
        <p:blipFill>
          <a:blip r:embed="rId2"/>
          <a:stretch>
            <a:fillRect/>
          </a:stretch>
        </p:blipFill>
        <p:spPr>
          <a:xfrm>
            <a:off x="1600515" y="1977199"/>
            <a:ext cx="8650390" cy="4762500"/>
          </a:xfrm>
          <a:prstGeom prst="rect">
            <a:avLst/>
          </a:prstGeom>
        </p:spPr>
      </p:pic>
      <p:pic>
        <p:nvPicPr>
          <p:cNvPr id="4" name="6 Imagen">
            <a:extLst>
              <a:ext uri="{FF2B5EF4-FFF2-40B4-BE49-F238E27FC236}">
                <a16:creationId xmlns:a16="http://schemas.microsoft.com/office/drawing/2014/main" xmlns="" id="{69473D5C-4C67-4EA1-AE9F-3073E3591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4C943C19-6EBC-4130-A2C0-0639CC396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Tree>
    <p:extLst>
      <p:ext uri="{BB962C8B-B14F-4D97-AF65-F5344CB8AC3E}">
        <p14:creationId xmlns:p14="http://schemas.microsoft.com/office/powerpoint/2010/main" val="3449689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 Imagen">
            <a:extLst>
              <a:ext uri="{FF2B5EF4-FFF2-40B4-BE49-F238E27FC236}">
                <a16:creationId xmlns:a16="http://schemas.microsoft.com/office/drawing/2014/main" xmlns="" id="{A7F551C4-FA75-492F-8CB7-3742885147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xmlns="" id="{48CA5240-A335-4573-AA87-57C0A5D897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sp>
        <p:nvSpPr>
          <p:cNvPr id="5" name="Rectángulo 4">
            <a:extLst>
              <a:ext uri="{FF2B5EF4-FFF2-40B4-BE49-F238E27FC236}">
                <a16:creationId xmlns:a16="http://schemas.microsoft.com/office/drawing/2014/main" xmlns="" id="{3C9660B6-8A51-4256-9DE8-8A99BE0ED4D4}"/>
              </a:ext>
            </a:extLst>
          </p:cNvPr>
          <p:cNvSpPr/>
          <p:nvPr/>
        </p:nvSpPr>
        <p:spPr>
          <a:xfrm>
            <a:off x="950560" y="1674055"/>
            <a:ext cx="10570880" cy="584775"/>
          </a:xfrm>
          <a:prstGeom prst="rect">
            <a:avLst/>
          </a:prstGeom>
        </p:spPr>
        <p:txBody>
          <a:bodyPr wrap="square">
            <a:spAutoFit/>
          </a:bodyPr>
          <a:lstStyle/>
          <a:p>
            <a:r>
              <a:rPr lang="es-MX" sz="3200" u="sng" dirty="0">
                <a:solidFill>
                  <a:schemeClr val="accent1">
                    <a:lumMod val="50000"/>
                  </a:schemeClr>
                </a:solidFill>
              </a:rPr>
              <a:t>Colegio de Ciencias y Humanidades         CLAVE: 2300</a:t>
            </a:r>
            <a:endParaRPr lang="es-MX" sz="3200" dirty="0"/>
          </a:p>
        </p:txBody>
      </p:sp>
      <p:sp>
        <p:nvSpPr>
          <p:cNvPr id="2" name="Título 1"/>
          <p:cNvSpPr>
            <a:spLocks noGrp="1"/>
          </p:cNvSpPr>
          <p:nvPr>
            <p:ph type="title"/>
          </p:nvPr>
        </p:nvSpPr>
        <p:spPr>
          <a:xfrm>
            <a:off x="156043" y="2914539"/>
            <a:ext cx="10317413" cy="2095636"/>
          </a:xfrm>
          <a:solidFill>
            <a:schemeClr val="bg1"/>
          </a:solidFill>
        </p:spPr>
        <p:txBody>
          <a:bodyPr/>
          <a:lstStyle/>
          <a:p>
            <a:pPr algn="ctr"/>
            <a:r>
              <a:rPr lang="es-MX" dirty="0"/>
              <a:t>2. Evidencias fotográficas de la primera sesión del Proyecto Conexiones</a:t>
            </a:r>
          </a:p>
        </p:txBody>
      </p:sp>
    </p:spTree>
    <p:extLst>
      <p:ext uri="{BB962C8B-B14F-4D97-AF65-F5344CB8AC3E}">
        <p14:creationId xmlns:p14="http://schemas.microsoft.com/office/powerpoint/2010/main" val="279593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contenido 13">
            <a:extLst>
              <a:ext uri="{FF2B5EF4-FFF2-40B4-BE49-F238E27FC236}">
                <a16:creationId xmlns:a16="http://schemas.microsoft.com/office/drawing/2014/main" xmlns="" id="{9B89A359-93AD-41B5-894C-A42D22103A5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6339" y="1647241"/>
            <a:ext cx="3390710" cy="4520948"/>
          </a:xfrm>
        </p:spPr>
      </p:pic>
      <p:pic>
        <p:nvPicPr>
          <p:cNvPr id="12" name="Marcador de contenido 11">
            <a:extLst>
              <a:ext uri="{FF2B5EF4-FFF2-40B4-BE49-F238E27FC236}">
                <a16:creationId xmlns:a16="http://schemas.microsoft.com/office/drawing/2014/main" xmlns="" id="{6A52713F-A46B-4DF3-A090-87ECBD96365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571914" y="1647241"/>
            <a:ext cx="3390710" cy="4648026"/>
          </a:xfrm>
        </p:spPr>
      </p:pic>
      <p:pic>
        <p:nvPicPr>
          <p:cNvPr id="4" name="6 Imagen">
            <a:extLst>
              <a:ext uri="{FF2B5EF4-FFF2-40B4-BE49-F238E27FC236}">
                <a16:creationId xmlns:a16="http://schemas.microsoft.com/office/drawing/2014/main" xmlns="" id="{4F7A5A09-C617-4F45-9336-A7570B5E13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60" y="624715"/>
            <a:ext cx="1781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xmlns="" id="{0D8F42E6-B3DC-4474-87EB-10691CCD21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1914" y="497841"/>
            <a:ext cx="3094892" cy="520505"/>
          </a:xfrm>
          <a:prstGeom prst="rect">
            <a:avLst/>
          </a:prstGeom>
        </p:spPr>
      </p:pic>
      <p:pic>
        <p:nvPicPr>
          <p:cNvPr id="16" name="Imagen 15">
            <a:extLst>
              <a:ext uri="{FF2B5EF4-FFF2-40B4-BE49-F238E27FC236}">
                <a16:creationId xmlns:a16="http://schemas.microsoft.com/office/drawing/2014/main" xmlns="" id="{ED0E2FA7-1AFE-492E-A0F7-C96B4F87BF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6906" y="1647241"/>
            <a:ext cx="3486020" cy="4648026"/>
          </a:xfrm>
          <a:prstGeom prst="rect">
            <a:avLst/>
          </a:prstGeom>
        </p:spPr>
      </p:pic>
    </p:spTree>
    <p:extLst>
      <p:ext uri="{BB962C8B-B14F-4D97-AF65-F5344CB8AC3E}">
        <p14:creationId xmlns:p14="http://schemas.microsoft.com/office/powerpoint/2010/main" val="123070326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
  <TotalTime>362</TotalTime>
  <Words>389</Words>
  <Application>Microsoft Office PowerPoint</Application>
  <PresentationFormat>Panorámica</PresentationFormat>
  <Paragraphs>59</Paragraphs>
  <Slides>34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Arial Black</vt:lpstr>
      <vt:lpstr>Trebuchet MS</vt:lpstr>
      <vt:lpstr>Wingdings 3</vt:lpstr>
      <vt:lpstr>Faceta</vt:lpstr>
      <vt:lpstr> Colegio de Ciencias y Humanidades                  CLAVE: 2300 EQUIPO No.3 Tema: La Desmitificación del Genoma Humano</vt:lpstr>
      <vt:lpstr>  Colegio de Ciencias y Humanidades           CLAVE: 2300  ÍNDICE 1. C.A.I.A.C. Conclusiones generales 2. Evidencias fotográficas de la primera sesión del Proyecto Conexiones 3. Ordenador gráfico 4.Organizador gráfico-Preguntas Esenciales 5.Organizador gráfico-Proceso de Indagación 6.A.M.E.General 7.E.I.P. Resumen 8.E.I.P. Elaboración de Proyecto 10. Evaluación. Tipos, herramientas y productos de Aprendizaje.  11. Evaluación. Formatos. Prerrequisitos.  12. Evaluación. Formatos. Grupo heterogéneo. 13. Lista. Pasos para Infografía 14. Infografía 15. Reflexiones personales</vt:lpstr>
      <vt:lpstr>           Colegio de Ciencias y Humanidades            CLAVE: 2300 </vt:lpstr>
      <vt:lpstr>Presentación de PowerPoint</vt:lpstr>
      <vt:lpstr>Presentación de PowerPoint</vt:lpstr>
      <vt:lpstr>Colegio de Ciencias y Humanidades         CLAVE: 2300</vt:lpstr>
      <vt:lpstr>Colegio de Ciencias y Humanidades         CLAVE: 2300</vt:lpstr>
      <vt:lpstr>2. Evidencias fotográficas de la primera sesión del Proyecto Conexiones</vt:lpstr>
      <vt:lpstr>Presentación de PowerPoint</vt:lpstr>
      <vt:lpstr> SESIÓN DE TRIADAS</vt:lpstr>
      <vt:lpstr>Colegio de Ciencias y Humanidades         CLAVE: 2300 </vt:lpstr>
      <vt:lpstr>Colegio de Ciencias y Humanidades         CLAVE: 2300 EVIDENCIAS DE PROCESO</vt:lpstr>
      <vt:lpstr>Colegio de Ciencias y Humanidades         CLAVE: 2300 </vt:lpstr>
      <vt:lpstr>Colegio de Ciencias y Humanidades         CLAVE: 2300 </vt:lpstr>
      <vt:lpstr>Presentación de PowerPoint</vt:lpstr>
      <vt:lpstr>Presentación de PowerPoint</vt:lpstr>
      <vt:lpstr>Colegio de Ciencias y Humanidades         CLAVE: 2300 </vt:lpstr>
      <vt:lpstr>Colegio de Ciencias y Humanidades         CLAVE: 2300 </vt:lpstr>
      <vt:lpstr>Presentación de PowerPoint</vt:lpstr>
      <vt:lpstr>Colegio de Ciencias y Humanidades         CLAVE: 2300 </vt:lpstr>
      <vt:lpstr>Colegio de Ciencias y Humanidades         CLAVE: 2300 </vt:lpstr>
      <vt:lpstr>Colegio de Ciencias y Humanidades         CLAVE: 2300 </vt:lpstr>
      <vt:lpstr>Colegio de Ciencias y Humanidades         CLAVE: 2300 </vt:lpstr>
      <vt:lpstr>Presentación de PowerPoint</vt:lpstr>
      <vt:lpstr>Presentación de PowerPoint</vt:lpstr>
      <vt:lpstr>Colegio de Ciencias y Humanidades         CLAVE: 2300 </vt:lpstr>
      <vt:lpstr>Presentación de PowerPoint</vt:lpstr>
      <vt:lpstr>Presentación de PowerPoint</vt:lpstr>
      <vt:lpstr>Lista. Pasos para Infografía</vt:lpstr>
      <vt:lpstr>  Colegio de Ciencias y Humanidades CLAVE: 2300   CUARTA REUNIÓN DE TRABAJO </vt:lpstr>
      <vt:lpstr>Presentación de PowerPoint</vt:lpstr>
      <vt:lpstr>   Número uno:  Me doy cuenta que, hasta hoy que ya vamos a finalizar la parte de planeación (la cuarta fase), los docentes no teníamos claras las competencias de los profesores, es decir, si bien cumplíamos con las competencias académicas como la didáctica, objetivos, contenidos, métodos, medios, formas de enseñanza, evaluaciones entre otras y, las competencias básicas de dirigir el proceso de enseñanza-aprendizaje; pero no las competencias organizativas y genéricas  como dominio de todo lo relacionado con la planificación, organización, ejecución y control de acciones pedagógicas  y didácticas o la capacidad de adaptarse a situaciones nuevas, de trabajar en forma autónoma, trabajo en equipo, de diseño y gestión de proyectos resultaron insuficientes para comenzar un proyecto de tal magnitud. Sólo habíamos trabajado la multidisciplinariedad; ahora nuestros objetos de estudio son abordados de manera integral para promover nuevos enfoques metodológicos para la resolución de problemas, que la nueva interdisciplinariedad requiere de la comunicación entre dos o más disciplinas para abordar problemas complejos. </vt:lpstr>
      <vt:lpstr>Número dos: Y  cómo negar que también la propuesta educativa del proyecto está enfocada a la teoría del Aprendizaje Constructivista  pues posee tres dimensiones fundamentales: contenidos, alumnos y contextos. Como ya sabemos el punto de partida de toda programación es la experiencia y los contenidos previos. En este caso, es el docente quien juega el papel del alumno y, gracias a la mediación de los otros (compañeros docentes y coordinadores) y el contexto cultural logrará su aprendizaje y dará resultados. Finalmente, la reflexión sobre el producto logrado, las dificultades encontradas y las posibilidades de aplicar lo aprendido en otras situaciones nos compete también a nosotros como docentes y a nuestros alumnos que son la pieza clave para poner en práctica lo planeado como también implica visualizar la manera en que se ha logrado, fijarnos en las distintas fases del proceso continuo de aprendizaje y en las metas compartidas. </vt:lpstr>
      <vt:lpstr>Número tres: Lo que nos espera y nos seguimos preguntando: cómo integrar a los alumnos al proyecto interdisciplinario, a partir del ciclo agosto 2018- mayo 2019.  Si bien ya casi concluimos la última fase de la planeación, la etapa siguiente es de ejecución con los alumnos. Definitivamente, están involucradas las competencias básicas: la comunicación lingüística, la competencia digital, el sentido de iniciativa y espíritu emprendedor, las competencias en ciencia y tecnología entre otras que como sabemos incluye la adquisición de conocimientos, la ejecución de habilidades y destrezas, el desarrollo de actitudes y valores, el saber, el saber hacer, el saber ser y el saber convivir que conjuntamente constituyen la base de la personalidad. Entonces nuestra función como docentes deberá estar dirigida al desarrollo de la Competencia Aprender a Aprender en dos sentidos: a lo cognitivo, enseñar y guiar la planificación del trabajo de los alumnos y; en lo correspondiente a lo afectivo, asesorándolos y que sean capaces de asimilar sus errores y con la firme idea de mejora. También las actitudes, los valores, la motivación y la confianza son fundamentales para la adquisición de esta competencia. Por lo que los estudiantes deberán apoyarse en sus conocimientos previos con el fin de aplicar y utilizar los nuevos conocimientos y capacidades en otros contextos como en este caso un proyecto con el que no contaban dentro y fuera de clases.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EQUIPO No. Tema:</dc:title>
  <dc:creator>cecilia ruiz</dc:creator>
  <cp:lastModifiedBy>HP</cp:lastModifiedBy>
  <cp:revision>51</cp:revision>
  <dcterms:created xsi:type="dcterms:W3CDTF">2017-10-24T22:24:16Z</dcterms:created>
  <dcterms:modified xsi:type="dcterms:W3CDTF">2018-06-15T17:04:27Z</dcterms:modified>
</cp:coreProperties>
</file>