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80" r:id="rId2"/>
    <p:sldId id="397" r:id="rId3"/>
    <p:sldId id="398" r:id="rId4"/>
    <p:sldId id="399" r:id="rId5"/>
    <p:sldId id="292" r:id="rId6"/>
    <p:sldId id="293" r:id="rId7"/>
    <p:sldId id="332" r:id="rId8"/>
    <p:sldId id="298" r:id="rId9"/>
    <p:sldId id="336" r:id="rId10"/>
    <p:sldId id="337" r:id="rId11"/>
    <p:sldId id="338" r:id="rId12"/>
    <p:sldId id="339" r:id="rId13"/>
    <p:sldId id="340" r:id="rId14"/>
    <p:sldId id="341" r:id="rId15"/>
    <p:sldId id="342" r:id="rId16"/>
    <p:sldId id="343" r:id="rId17"/>
    <p:sldId id="344" r:id="rId18"/>
    <p:sldId id="315" r:id="rId19"/>
    <p:sldId id="388" r:id="rId20"/>
    <p:sldId id="389" r:id="rId21"/>
    <p:sldId id="390" r:id="rId22"/>
    <p:sldId id="391" r:id="rId23"/>
    <p:sldId id="392" r:id="rId24"/>
    <p:sldId id="393" r:id="rId25"/>
    <p:sldId id="394" r:id="rId26"/>
    <p:sldId id="395" r:id="rId27"/>
    <p:sldId id="396" r:id="rId28"/>
    <p:sldId id="334" r:id="rId29"/>
    <p:sldId id="363" r:id="rId30"/>
    <p:sldId id="364" r:id="rId31"/>
    <p:sldId id="365" r:id="rId32"/>
    <p:sldId id="366" r:id="rId33"/>
    <p:sldId id="367" r:id="rId34"/>
    <p:sldId id="368" r:id="rId35"/>
    <p:sldId id="369" r:id="rId36"/>
    <p:sldId id="370" r:id="rId37"/>
    <p:sldId id="371" r:id="rId38"/>
    <p:sldId id="354" r:id="rId39"/>
    <p:sldId id="355" r:id="rId40"/>
    <p:sldId id="356" r:id="rId41"/>
    <p:sldId id="357" r:id="rId42"/>
    <p:sldId id="358" r:id="rId43"/>
    <p:sldId id="359" r:id="rId44"/>
    <p:sldId id="360" r:id="rId45"/>
    <p:sldId id="361" r:id="rId46"/>
    <p:sldId id="362" r:id="rId47"/>
    <p:sldId id="400" r:id="rId48"/>
    <p:sldId id="401" r:id="rId49"/>
    <p:sldId id="402" r:id="rId50"/>
    <p:sldId id="403" r:id="rId51"/>
    <p:sldId id="404" r:id="rId52"/>
    <p:sldId id="405" r:id="rId53"/>
    <p:sldId id="406" r:id="rId54"/>
    <p:sldId id="407" r:id="rId55"/>
    <p:sldId id="408" r:id="rId56"/>
    <p:sldId id="335" r:id="rId57"/>
    <p:sldId id="372" r:id="rId58"/>
    <p:sldId id="373" r:id="rId59"/>
    <p:sldId id="374" r:id="rId60"/>
    <p:sldId id="375" r:id="rId61"/>
    <p:sldId id="376" r:id="rId62"/>
    <p:sldId id="385" r:id="rId63"/>
    <p:sldId id="377" r:id="rId64"/>
    <p:sldId id="378" r:id="rId65"/>
    <p:sldId id="379" r:id="rId66"/>
    <p:sldId id="380" r:id="rId67"/>
    <p:sldId id="322" r:id="rId68"/>
    <p:sldId id="303" r:id="rId69"/>
    <p:sldId id="302" r:id="rId70"/>
    <p:sldId id="309" r:id="rId71"/>
    <p:sldId id="304" r:id="rId72"/>
    <p:sldId id="308" r:id="rId73"/>
    <p:sldId id="386" r:id="rId74"/>
    <p:sldId id="409" r:id="rId75"/>
    <p:sldId id="410" r:id="rId76"/>
    <p:sldId id="382" r:id="rId77"/>
    <p:sldId id="387" r:id="rId78"/>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5pPr>
    <a:lvl6pPr marL="2286000" algn="l" defTabSz="914400" rtl="0" eaLnBrk="1" latinLnBrk="0" hangingPunct="1">
      <a:defRPr sz="2400" kern="1200" baseline="-25000">
        <a:solidFill>
          <a:schemeClr val="tx1"/>
        </a:solidFill>
        <a:latin typeface="Arial" panose="020B0604020202020204" pitchFamily="34" charset="0"/>
        <a:ea typeface="+mn-ea"/>
        <a:cs typeface="+mn-cs"/>
      </a:defRPr>
    </a:lvl6pPr>
    <a:lvl7pPr marL="2743200" algn="l" defTabSz="914400" rtl="0" eaLnBrk="1" latinLnBrk="0" hangingPunct="1">
      <a:defRPr sz="2400" kern="1200" baseline="-25000">
        <a:solidFill>
          <a:schemeClr val="tx1"/>
        </a:solidFill>
        <a:latin typeface="Arial" panose="020B0604020202020204" pitchFamily="34" charset="0"/>
        <a:ea typeface="+mn-ea"/>
        <a:cs typeface="+mn-cs"/>
      </a:defRPr>
    </a:lvl7pPr>
    <a:lvl8pPr marL="3200400" algn="l" defTabSz="914400" rtl="0" eaLnBrk="1" latinLnBrk="0" hangingPunct="1">
      <a:defRPr sz="2400" kern="1200" baseline="-25000">
        <a:solidFill>
          <a:schemeClr val="tx1"/>
        </a:solidFill>
        <a:latin typeface="Arial" panose="020B0604020202020204" pitchFamily="34" charset="0"/>
        <a:ea typeface="+mn-ea"/>
        <a:cs typeface="+mn-cs"/>
      </a:defRPr>
    </a:lvl8pPr>
    <a:lvl9pPr marL="3657600" algn="l" defTabSz="914400" rtl="0" eaLnBrk="1" latinLnBrk="0" hangingPunct="1">
      <a:defRPr sz="2400"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FD0B"/>
    <a:srgbClr val="7DE36F"/>
    <a:srgbClr val="80FC2C"/>
    <a:srgbClr val="A2FCFA"/>
    <a:srgbClr val="1376BA"/>
    <a:srgbClr val="A0FE7E"/>
    <a:srgbClr val="FDCBF3"/>
    <a:srgbClr val="FBA1EA"/>
    <a:srgbClr val="FFFF00"/>
    <a:srgbClr val="B3D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3716" autoAdjust="0"/>
  </p:normalViewPr>
  <p:slideViewPr>
    <p:cSldViewPr>
      <p:cViewPr varScale="1">
        <p:scale>
          <a:sx n="70" d="100"/>
          <a:sy n="70" d="100"/>
        </p:scale>
        <p:origin x="1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a:lvl1pPr>
          </a:lstStyle>
          <a:p>
            <a:fld id="{8C703D0C-355B-4AF2-8CB2-3F65D0D60363}" type="slidenum">
              <a:rPr lang="en-US"/>
              <a:pPr/>
              <a:t>‹Nº›</a:t>
            </a:fld>
            <a:endParaRPr lang="en-US"/>
          </a:p>
        </p:txBody>
      </p:sp>
    </p:spTree>
    <p:extLst>
      <p:ext uri="{BB962C8B-B14F-4D97-AF65-F5344CB8AC3E}">
        <p14:creationId xmlns:p14="http://schemas.microsoft.com/office/powerpoint/2010/main" val="3389998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1975" y="4420300"/>
            <a:ext cx="5615925" cy="41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33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C703D0C-355B-4AF2-8CB2-3F65D0D60363}" type="slidenum">
              <a:rPr lang="en-US" smtClean="0"/>
              <a:pPr/>
              <a:t>6</a:t>
            </a:fld>
            <a:endParaRPr lang="en-US"/>
          </a:p>
        </p:txBody>
      </p:sp>
    </p:spTree>
    <p:extLst>
      <p:ext uri="{BB962C8B-B14F-4D97-AF65-F5344CB8AC3E}">
        <p14:creationId xmlns:p14="http://schemas.microsoft.com/office/powerpoint/2010/main" val="306035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C703D0C-355B-4AF2-8CB2-3F65D0D60363}" type="slidenum">
              <a:rPr lang="en-US" smtClean="0"/>
              <a:pPr/>
              <a:t>51</a:t>
            </a:fld>
            <a:endParaRPr lang="en-US"/>
          </a:p>
        </p:txBody>
      </p:sp>
    </p:spTree>
    <p:extLst>
      <p:ext uri="{BB962C8B-B14F-4D97-AF65-F5344CB8AC3E}">
        <p14:creationId xmlns:p14="http://schemas.microsoft.com/office/powerpoint/2010/main" val="1489069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772400" cy="704850"/>
          </a:xfrm>
          <a:effectLst>
            <a:outerShdw dist="12700" algn="ctr" rotWithShape="0">
              <a:schemeClr val="bg1"/>
            </a:outerShdw>
          </a:effectLst>
        </p:spPr>
        <p:txBody>
          <a:bodyPr/>
          <a:lstStyle>
            <a:lvl1pPr>
              <a:defRPr sz="3600"/>
            </a:lvl1pPr>
          </a:lstStyle>
          <a:p>
            <a:pPr lvl="0"/>
            <a:r>
              <a:rPr lang="es-ES" noProof="0"/>
              <a:t>Haga clic para modificar el estilo de título del patrón</a:t>
            </a:r>
            <a:endParaRPr lang="en-US" noProof="0"/>
          </a:p>
        </p:txBody>
      </p:sp>
      <p:sp>
        <p:nvSpPr>
          <p:cNvPr id="3075" name="Rectangle 3"/>
          <p:cNvSpPr>
            <a:spLocks noGrp="1" noChangeArrowheads="1"/>
          </p:cNvSpPr>
          <p:nvPr>
            <p:ph type="subTitle" idx="1"/>
          </p:nvPr>
        </p:nvSpPr>
        <p:spPr>
          <a:xfrm>
            <a:off x="533400" y="1295400"/>
            <a:ext cx="7772400" cy="685800"/>
          </a:xfrm>
          <a:effectLst>
            <a:outerShdw dist="12700" algn="ctr" rotWithShape="0">
              <a:schemeClr val="bg1"/>
            </a:outerShdw>
          </a:effectLst>
        </p:spPr>
        <p:txBody>
          <a:bodyPr/>
          <a:lstStyle>
            <a:lvl1pPr marL="0" indent="0">
              <a:buFontTx/>
              <a:buNone/>
              <a:defRPr sz="2400">
                <a:solidFill>
                  <a:schemeClr val="hlink"/>
                </a:solidFill>
              </a:defRPr>
            </a:lvl1pPr>
          </a:lstStyle>
          <a:p>
            <a:pPr lvl="0"/>
            <a:r>
              <a:rPr lang="es-ES" noProof="0"/>
              <a:t>Haga clic para modificar el estilo de subtítulo del patrón</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74423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267450" y="457200"/>
            <a:ext cx="1962150" cy="5791200"/>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381000" y="457200"/>
            <a:ext cx="57340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84434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11616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Tree>
    <p:extLst>
      <p:ext uri="{BB962C8B-B14F-4D97-AF65-F5344CB8AC3E}">
        <p14:creationId xmlns:p14="http://schemas.microsoft.com/office/powerpoint/2010/main" val="313428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914400" y="1981200"/>
            <a:ext cx="35814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48200" y="1981200"/>
            <a:ext cx="35814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21364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3690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126792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49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382887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416058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27" name="Rectangle 3"/>
          <p:cNvSpPr>
            <a:spLocks noGrp="1" noChangeArrowheads="1"/>
          </p:cNvSpPr>
          <p:nvPr>
            <p:ph type="body" idx="1"/>
          </p:nvPr>
        </p:nvSpPr>
        <p:spPr bwMode="auto">
          <a:xfrm>
            <a:off x="914400" y="19812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100841-9ABA-4CBD-8DB7-3E832CD69781}"/>
              </a:ext>
            </a:extLst>
          </p:cNvPr>
          <p:cNvSpPr>
            <a:spLocks noGrp="1"/>
          </p:cNvSpPr>
          <p:nvPr>
            <p:ph type="ctrTitle"/>
          </p:nvPr>
        </p:nvSpPr>
        <p:spPr>
          <a:xfrm>
            <a:off x="611560" y="2348880"/>
            <a:ext cx="8285871" cy="1164698"/>
          </a:xfrm>
        </p:spPr>
        <p:txBody>
          <a:bodyPr>
            <a:normAutofit fontScale="90000"/>
          </a:bodyPr>
          <a:lstStyle/>
          <a:p>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sz="4000" u="sng" dirty="0" smtClean="0">
                <a:solidFill>
                  <a:schemeClr val="accent1">
                    <a:lumMod val="50000"/>
                  </a:schemeClr>
                </a:solidFill>
              </a:rPr>
              <a:t>UNIVERSIDAD </a:t>
            </a:r>
            <a:r>
              <a:rPr lang="es-MX" sz="4000" u="sng" dirty="0">
                <a:solidFill>
                  <a:schemeClr val="accent1">
                    <a:lumMod val="50000"/>
                  </a:schemeClr>
                </a:solidFill>
              </a:rPr>
              <a:t>INSURGENTES PLANTEL TLALPAN </a:t>
            </a:r>
            <a:r>
              <a:rPr lang="es-MX" sz="4900" dirty="0" smtClean="0"/>
              <a:t/>
            </a:r>
            <a:br>
              <a:rPr lang="es-MX" sz="4900" dirty="0" smtClean="0"/>
            </a:br>
            <a:r>
              <a:rPr lang="es-MX" sz="4900" dirty="0" smtClean="0"/>
              <a:t/>
            </a:r>
            <a:br>
              <a:rPr lang="es-MX" sz="4900" dirty="0" smtClean="0"/>
            </a:br>
            <a:r>
              <a:rPr lang="es-MX" sz="3100" u="sng" dirty="0" smtClean="0">
                <a:solidFill>
                  <a:schemeClr val="accent1">
                    <a:lumMod val="50000"/>
                  </a:schemeClr>
                </a:solidFill>
              </a:rPr>
              <a:t>Colegio </a:t>
            </a:r>
            <a:r>
              <a:rPr lang="es-MX" sz="3100" u="sng" dirty="0">
                <a:solidFill>
                  <a:schemeClr val="accent1">
                    <a:lumMod val="50000"/>
                  </a:schemeClr>
                </a:solidFill>
              </a:rPr>
              <a:t>de Ciencias y Humanidades </a:t>
            </a:r>
            <a:r>
              <a:rPr lang="es-MX" sz="3100" u="sng" dirty="0" smtClean="0">
                <a:solidFill>
                  <a:schemeClr val="accent1">
                    <a:lumMod val="50000"/>
                  </a:schemeClr>
                </a:solidFill>
              </a:rPr>
              <a:t/>
            </a:r>
            <a:br>
              <a:rPr lang="es-MX" sz="3100" u="sng" dirty="0" smtClean="0">
                <a:solidFill>
                  <a:schemeClr val="accent1">
                    <a:lumMod val="50000"/>
                  </a:schemeClr>
                </a:solidFill>
              </a:rPr>
            </a:br>
            <a:r>
              <a:rPr lang="es-MX" sz="3100" u="sng" dirty="0" smtClean="0">
                <a:solidFill>
                  <a:schemeClr val="accent1">
                    <a:lumMod val="50000"/>
                  </a:schemeClr>
                </a:solidFill>
              </a:rPr>
              <a:t/>
            </a:r>
            <a:br>
              <a:rPr lang="es-MX" sz="3100" u="sng" dirty="0" smtClean="0">
                <a:solidFill>
                  <a:schemeClr val="accent1">
                    <a:lumMod val="50000"/>
                  </a:schemeClr>
                </a:solidFill>
              </a:rPr>
            </a:br>
            <a:r>
              <a:rPr lang="es-MX" sz="3100" u="sng" dirty="0" smtClean="0">
                <a:solidFill>
                  <a:schemeClr val="accent1">
                    <a:lumMod val="50000"/>
                  </a:schemeClr>
                </a:solidFill>
              </a:rPr>
              <a:t>CLAVE</a:t>
            </a:r>
            <a:r>
              <a:rPr lang="es-MX" sz="3100" u="sng" dirty="0">
                <a:solidFill>
                  <a:schemeClr val="accent1">
                    <a:lumMod val="50000"/>
                  </a:schemeClr>
                </a:solidFill>
              </a:rPr>
              <a:t>: 2300</a:t>
            </a:r>
            <a:r>
              <a:rPr lang="es-MX" sz="4400" dirty="0">
                <a:solidFill>
                  <a:schemeClr val="accent1">
                    <a:lumMod val="50000"/>
                  </a:schemeClr>
                </a:solidFill>
              </a:rPr>
              <a:t/>
            </a:r>
            <a:br>
              <a:rPr lang="es-MX" sz="4400" dirty="0">
                <a:solidFill>
                  <a:schemeClr val="accent1">
                    <a:lumMod val="50000"/>
                  </a:schemeClr>
                </a:solidFill>
              </a:rPr>
            </a:br>
            <a:r>
              <a:rPr lang="es-MX" sz="4400" dirty="0" smtClean="0">
                <a:solidFill>
                  <a:schemeClr val="accent1">
                    <a:lumMod val="50000"/>
                  </a:schemeClr>
                </a:solidFill>
              </a:rPr>
              <a:t/>
            </a:r>
            <a:br>
              <a:rPr lang="es-MX" sz="4400" dirty="0" smtClean="0">
                <a:solidFill>
                  <a:schemeClr val="accent1">
                    <a:lumMod val="50000"/>
                  </a:schemeClr>
                </a:solidFill>
              </a:rPr>
            </a:br>
            <a:r>
              <a:rPr lang="es-MX" sz="4000" b="1" dirty="0" smtClean="0">
                <a:solidFill>
                  <a:schemeClr val="accent1">
                    <a:lumMod val="50000"/>
                  </a:schemeClr>
                </a:solidFill>
              </a:rPr>
              <a:t>EQUIPO </a:t>
            </a:r>
            <a:r>
              <a:rPr lang="es-MX" sz="4000" b="1" dirty="0">
                <a:solidFill>
                  <a:schemeClr val="accent1">
                    <a:lumMod val="50000"/>
                  </a:schemeClr>
                </a:solidFill>
              </a:rPr>
              <a:t>No.3</a:t>
            </a:r>
            <a:r>
              <a:rPr lang="es-MX" sz="3100" b="1" dirty="0">
                <a:solidFill>
                  <a:schemeClr val="accent1">
                    <a:lumMod val="50000"/>
                  </a:schemeClr>
                </a:solidFill>
              </a:rPr>
              <a:t/>
            </a:r>
            <a:br>
              <a:rPr lang="es-MX" sz="3100" b="1" dirty="0">
                <a:solidFill>
                  <a:schemeClr val="accent1">
                    <a:lumMod val="50000"/>
                  </a:schemeClr>
                </a:solidFill>
              </a:rPr>
            </a:br>
            <a:r>
              <a:rPr lang="es-ES_tradnl" altLang="es-ES_tradnl" sz="3100" dirty="0" smtClean="0">
                <a:solidFill>
                  <a:schemeClr val="accent1">
                    <a:lumMod val="50000"/>
                  </a:schemeClr>
                </a:solidFill>
              </a:rPr>
              <a:t/>
            </a:r>
            <a:br>
              <a:rPr lang="es-ES_tradnl" altLang="es-ES_tradnl" sz="3100" dirty="0" smtClean="0">
                <a:solidFill>
                  <a:schemeClr val="accent1">
                    <a:lumMod val="50000"/>
                  </a:schemeClr>
                </a:solidFill>
              </a:rPr>
            </a:br>
            <a:endParaRPr lang="es-MX" sz="2700" dirty="0">
              <a:solidFill>
                <a:schemeClr val="accent1">
                  <a:lumMod val="50000"/>
                </a:schemeClr>
              </a:solidFill>
            </a:endParaRPr>
          </a:p>
        </p:txBody>
      </p:sp>
      <p:pic>
        <p:nvPicPr>
          <p:cNvPr id="5" name="Imagen 4">
            <a:extLst>
              <a:ext uri="{FF2B5EF4-FFF2-40B4-BE49-F238E27FC236}">
                <a16:creationId xmlns:a16="http://schemas.microsoft.com/office/drawing/2014/main" xmlns="" id="{73055368-0CEC-454C-A867-E84884488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59156"/>
            <a:ext cx="3528392" cy="70886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09010"/>
            <a:ext cx="1152128" cy="950717"/>
          </a:xfrm>
          <a:prstGeom prst="rect">
            <a:avLst/>
          </a:prstGeom>
        </p:spPr>
      </p:pic>
    </p:spTree>
    <p:extLst>
      <p:ext uri="{BB962C8B-B14F-4D97-AF65-F5344CB8AC3E}">
        <p14:creationId xmlns:p14="http://schemas.microsoft.com/office/powerpoint/2010/main" val="1321938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260648"/>
            <a:ext cx="8784976" cy="6597352"/>
          </a:xfrm>
        </p:spPr>
        <p:txBody>
          <a:bodyPr/>
          <a:lstStyle/>
          <a:p>
            <a:r>
              <a:rPr lang="es-MX" sz="2800" b="1" dirty="0" smtClean="0"/>
              <a:t>8.2 </a:t>
            </a:r>
            <a:r>
              <a:rPr lang="es-MX" sz="2800" dirty="0" smtClean="0"/>
              <a:t>e</a:t>
            </a:r>
            <a:r>
              <a:rPr lang="es-MX" sz="2800" dirty="0"/>
              <a:t>. Asignaturas participantes, temas o conceptos de cada </a:t>
            </a:r>
            <a:r>
              <a:rPr lang="es-MX" sz="2800" dirty="0" smtClean="0"/>
              <a:t>una: </a:t>
            </a:r>
            <a:endParaRPr lang="es-MX" sz="2400" dirty="0" smtClean="0"/>
          </a:p>
          <a:p>
            <a:r>
              <a:rPr lang="es-MX" sz="2000" dirty="0" smtClean="0"/>
              <a:t> </a:t>
            </a:r>
            <a:r>
              <a:rPr lang="es-MX" sz="2000" b="1" dirty="0"/>
              <a:t>Taller de Lectura y Redacción e Iniciación a la Investigación Documental III: </a:t>
            </a:r>
            <a:r>
              <a:rPr lang="es-MX" sz="2000" dirty="0"/>
              <a:t>La indagación científica, habilidades científicas y publicaciones científicas.</a:t>
            </a:r>
          </a:p>
          <a:p>
            <a:r>
              <a:rPr lang="es-MX" sz="2000" b="1" dirty="0" smtClean="0"/>
              <a:t> </a:t>
            </a:r>
            <a:r>
              <a:rPr lang="es-MX" sz="2000" b="1" dirty="0"/>
              <a:t>Biología I. </a:t>
            </a:r>
            <a:r>
              <a:rPr lang="es-MX" sz="2000" dirty="0"/>
              <a:t>Formulación de  preguntas, recolección,</a:t>
            </a:r>
            <a:r>
              <a:rPr lang="es-MX" sz="2000" b="1" dirty="0"/>
              <a:t> </a:t>
            </a:r>
            <a:r>
              <a:rPr lang="es-MX" sz="2000" dirty="0"/>
              <a:t>indagación directa y publicación de informes.</a:t>
            </a:r>
          </a:p>
          <a:p>
            <a:r>
              <a:rPr lang="es-MX" sz="2000" b="1" dirty="0" smtClean="0"/>
              <a:t> </a:t>
            </a:r>
            <a:r>
              <a:rPr lang="es-MX" sz="2000" b="1" dirty="0"/>
              <a:t>Inglés III. </a:t>
            </a:r>
            <a:r>
              <a:rPr lang="es-MX" sz="2000" dirty="0"/>
              <a:t>Publicaciones científicas en inglés, traducción y diccionarios electrónicos</a:t>
            </a:r>
            <a:r>
              <a:rPr lang="es-MX" sz="2000" dirty="0" smtClean="0"/>
              <a:t>.</a:t>
            </a:r>
            <a:endParaRPr lang="es-MX" sz="2400" dirty="0" smtClean="0"/>
          </a:p>
          <a:p>
            <a:pPr lvl="0"/>
            <a:r>
              <a:rPr lang="es-MX" sz="2000" b="1" dirty="0" smtClean="0"/>
              <a:t>f</a:t>
            </a:r>
            <a:r>
              <a:rPr lang="es-MX" sz="2000" b="1" dirty="0"/>
              <a:t>. Fuentes de </a:t>
            </a:r>
            <a:r>
              <a:rPr lang="es-MX" sz="2000" b="1" dirty="0" smtClean="0"/>
              <a:t>apoyo</a:t>
            </a:r>
          </a:p>
          <a:p>
            <a:pPr lvl="0"/>
            <a:r>
              <a:rPr lang="es-MX" sz="2000" dirty="0" smtClean="0"/>
              <a:t>Recursos </a:t>
            </a:r>
            <a:r>
              <a:rPr lang="es-MX" sz="2000" dirty="0"/>
              <a:t>tecnológicos disponibles como DVD, televisión, cañón, laptop, celular, cámara fotográfica  etc.</a:t>
            </a:r>
          </a:p>
          <a:p>
            <a:pPr lvl="0"/>
            <a:r>
              <a:rPr lang="es-MX" sz="2000" dirty="0"/>
              <a:t>Textos adecuados que motiven la lectura.</a:t>
            </a:r>
          </a:p>
          <a:p>
            <a:pPr lvl="0"/>
            <a:r>
              <a:rPr lang="es-MX" sz="2000" dirty="0"/>
              <a:t>Textos diversos ubicados en: periódicos, revistas, obras literarias, enciclopedias, atlas, etc.</a:t>
            </a:r>
          </a:p>
          <a:p>
            <a:pPr lvl="0"/>
            <a:r>
              <a:rPr lang="es-MX" sz="2000" dirty="0"/>
              <a:t>Organizadores gráficos: mapa mental, mapa conceptual, cuadro sinóptico, diagrama de flujo, entre otros.</a:t>
            </a:r>
          </a:p>
          <a:p>
            <a:pPr lvl="0"/>
            <a:r>
              <a:rPr lang="es-MX" sz="2000" dirty="0"/>
              <a:t>Uso del aula adecuada para realizar las actividades.</a:t>
            </a:r>
          </a:p>
          <a:p>
            <a:endParaRPr lang="es-MX" sz="2000" dirty="0"/>
          </a:p>
        </p:txBody>
      </p:sp>
    </p:spTree>
    <p:extLst>
      <p:ext uri="{BB962C8B-B14F-4D97-AF65-F5344CB8AC3E}">
        <p14:creationId xmlns:p14="http://schemas.microsoft.com/office/powerpoint/2010/main" val="2459623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942256"/>
            <a:ext cx="8424936" cy="5915744"/>
          </a:xfrm>
        </p:spPr>
        <p:txBody>
          <a:bodyPr/>
          <a:lstStyle/>
          <a:p>
            <a:r>
              <a:rPr lang="es-MX" b="1" dirty="0"/>
              <a:t>8.3 </a:t>
            </a:r>
            <a:r>
              <a:rPr lang="es-MX" b="1" dirty="0" smtClean="0"/>
              <a:t>g</a:t>
            </a:r>
            <a:r>
              <a:rPr lang="es-MX" dirty="0"/>
              <a:t>. Justificación de la </a:t>
            </a:r>
            <a:r>
              <a:rPr lang="es-MX" dirty="0" smtClean="0"/>
              <a:t>actividad.</a:t>
            </a:r>
          </a:p>
          <a:p>
            <a:pPr marL="0" indent="0">
              <a:buNone/>
            </a:pPr>
            <a:endParaRPr lang="es-MX" dirty="0" smtClean="0"/>
          </a:p>
          <a:p>
            <a:r>
              <a:rPr lang="es-MX" dirty="0"/>
              <a:t>Se elaboró una sesión didáctica que invitó al estudio del Genoma Humano a través de una lluvia de ideas para conocer cuánto saben los alumnos sobre el tema propuesto y, motivarlos a la indagación, al ejercicio de generar preguntas, dudas, posibles respuestas y que los involucre en la investigación científica</a:t>
            </a:r>
          </a:p>
          <a:p>
            <a:endParaRPr lang="es-MX" dirty="0"/>
          </a:p>
        </p:txBody>
      </p:sp>
    </p:spTree>
    <p:extLst>
      <p:ext uri="{BB962C8B-B14F-4D97-AF65-F5344CB8AC3E}">
        <p14:creationId xmlns:p14="http://schemas.microsoft.com/office/powerpoint/2010/main" val="171258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88640"/>
            <a:ext cx="8712968" cy="6480720"/>
          </a:xfrm>
        </p:spPr>
        <p:txBody>
          <a:bodyPr/>
          <a:lstStyle/>
          <a:p>
            <a:r>
              <a:rPr lang="es-MX" dirty="0"/>
              <a:t>8.4 </a:t>
            </a:r>
            <a:r>
              <a:rPr lang="es-MX" dirty="0" smtClean="0"/>
              <a:t>h </a:t>
            </a:r>
            <a:r>
              <a:rPr lang="es-MX" dirty="0"/>
              <a:t>. Descripción de Apertura de la actividad. </a:t>
            </a:r>
            <a:endParaRPr lang="es-MX" dirty="0" smtClean="0"/>
          </a:p>
          <a:p>
            <a:r>
              <a:rPr lang="es-MX" sz="2200" dirty="0"/>
              <a:t>De primera instancia se dio la bienvenida al grupo y se le notificó que ellos fueron los elegidos para comenzar con una nueva y atractiva actividad académica. En segundo lugar, se llevó a cabo una lluvia de ideas para detectar nociones sobre el tema propuesto. En tercer lugar, fue necesario detectar la aportación de ideas, de lo observado, leído y consultado  en su vida académica para proponerles y fomentarles la necesidad de conseguir información para el contenido de la actividad a desarrollar. </a:t>
            </a:r>
          </a:p>
          <a:p>
            <a:r>
              <a:rPr lang="es-MX" sz="2200" dirty="0"/>
              <a:t>Por último, entre el asombro del concepto indagar y la novedad de hacer un proyecto con tres disciplinas; entran en juego su asimilación, comprensión y transferencia de  la información buscada para reconocer que la información no siempre es veraz sino que es necesario discernir entre una fuente y otra.</a:t>
            </a:r>
          </a:p>
          <a:p>
            <a:endParaRPr lang="es-MX" dirty="0"/>
          </a:p>
        </p:txBody>
      </p:sp>
    </p:spTree>
    <p:extLst>
      <p:ext uri="{BB962C8B-B14F-4D97-AF65-F5344CB8AC3E}">
        <p14:creationId xmlns:p14="http://schemas.microsoft.com/office/powerpoint/2010/main" val="3424681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332656"/>
            <a:ext cx="8280920" cy="6525344"/>
          </a:xfrm>
        </p:spPr>
        <p:txBody>
          <a:bodyPr/>
          <a:lstStyle/>
          <a:p>
            <a:r>
              <a:rPr lang="es-MX" sz="2800" dirty="0"/>
              <a:t>8.5 </a:t>
            </a:r>
            <a:r>
              <a:rPr lang="es-MX" sz="2800" dirty="0" smtClean="0"/>
              <a:t>i</a:t>
            </a:r>
            <a:r>
              <a:rPr lang="es-MX" sz="2800" dirty="0"/>
              <a:t>. Descripción del desarrollo de la actividad</a:t>
            </a:r>
            <a:r>
              <a:rPr lang="es-MX" sz="2800" dirty="0" smtClean="0"/>
              <a:t>.</a:t>
            </a:r>
          </a:p>
          <a:p>
            <a:endParaRPr lang="es-MX" sz="1600" dirty="0" smtClean="0"/>
          </a:p>
          <a:p>
            <a:r>
              <a:rPr lang="es-MX" sz="2000" dirty="0" smtClean="0"/>
              <a:t>En </a:t>
            </a:r>
            <a:r>
              <a:rPr lang="es-MX" sz="2000" dirty="0"/>
              <a:t>binas y triadas y</a:t>
            </a:r>
            <a:r>
              <a:rPr lang="es-MX" sz="2000" b="1" dirty="0"/>
              <a:t> </a:t>
            </a:r>
            <a:r>
              <a:rPr lang="es-MX" sz="2000" dirty="0"/>
              <a:t>se les invito a expresarse en forma oral con frases como: “explica con tus propias palabras”, “ofrece tu opinión con respecto a”, “proporciona ejemplos” entre otros términos.</a:t>
            </a:r>
          </a:p>
          <a:p>
            <a:r>
              <a:rPr lang="es-MX" sz="2000" dirty="0" smtClean="0"/>
              <a:t>Se </a:t>
            </a:r>
            <a:r>
              <a:rPr lang="es-MX" sz="2000" dirty="0"/>
              <a:t>les motivo para compartir el intercambio de ideas, comentarios, reflexiones, dudas, sobre el tema.</a:t>
            </a:r>
          </a:p>
          <a:p>
            <a:r>
              <a:rPr lang="es-MX" sz="2000" dirty="0" smtClean="0"/>
              <a:t>Se </a:t>
            </a:r>
            <a:r>
              <a:rPr lang="es-MX" sz="2000" dirty="0"/>
              <a:t>les hizo la cordial invitación a todos para aportar datos y evaluar el trabajo de todos de manera respetuosa.</a:t>
            </a:r>
          </a:p>
          <a:p>
            <a:r>
              <a:rPr lang="es-MX" sz="2000" b="1" dirty="0"/>
              <a:t>R</a:t>
            </a:r>
            <a:r>
              <a:rPr lang="es-MX" sz="2000" b="1" dirty="0" smtClean="0"/>
              <a:t>eferencias</a:t>
            </a:r>
            <a:r>
              <a:rPr lang="es-MX" sz="2000" dirty="0" smtClean="0"/>
              <a:t> </a:t>
            </a:r>
            <a:r>
              <a:rPr lang="es-MX" sz="2000" dirty="0"/>
              <a:t>como videos, conferencias, textos y ejemplos.</a:t>
            </a:r>
          </a:p>
          <a:p>
            <a:r>
              <a:rPr lang="es-MX" sz="2000" dirty="0" smtClean="0"/>
              <a:t> </a:t>
            </a:r>
            <a:r>
              <a:rPr lang="es-MX" sz="2000" b="1" dirty="0"/>
              <a:t>Recursos tecnológicos disponibles</a:t>
            </a:r>
            <a:r>
              <a:rPr lang="es-MX" sz="2000" dirty="0"/>
              <a:t>: celulares, cámara fotográfica, laptop entre otros.</a:t>
            </a:r>
          </a:p>
          <a:p>
            <a:r>
              <a:rPr lang="es-MX" sz="2000" dirty="0" smtClean="0"/>
              <a:t> </a:t>
            </a:r>
            <a:r>
              <a:rPr lang="es-MX" sz="2000" b="1" dirty="0"/>
              <a:t>Materiales físicos</a:t>
            </a:r>
            <a:r>
              <a:rPr lang="es-MX" sz="2000" dirty="0"/>
              <a:t>: colores, marcadores, hojas de color, pegamento, tijeras, imágenes, revistas y pizarrón.</a:t>
            </a:r>
          </a:p>
          <a:p>
            <a:r>
              <a:rPr lang="es-MX" sz="2000" b="1" dirty="0" smtClean="0"/>
              <a:t>Las </a:t>
            </a:r>
            <a:r>
              <a:rPr lang="es-MX" sz="2000" b="1" dirty="0"/>
              <a:t>herramientas que se utilizaron</a:t>
            </a:r>
            <a:r>
              <a:rPr lang="es-MX" sz="2000" dirty="0"/>
              <a:t>: la lluvia de ideas y retroalimentación están relacionadas con el aprendizaje significativo porque los alumnos relacionaron sus conocimientos previos del Genoma Humano con los nuevos y así lograron tener ideas estructuradas y coherentes respecto al tema.  </a:t>
            </a:r>
            <a:endParaRPr lang="es-MX" sz="3600" dirty="0"/>
          </a:p>
        </p:txBody>
      </p:sp>
    </p:spTree>
    <p:extLst>
      <p:ext uri="{BB962C8B-B14F-4D97-AF65-F5344CB8AC3E}">
        <p14:creationId xmlns:p14="http://schemas.microsoft.com/office/powerpoint/2010/main" val="44555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464276"/>
            <a:ext cx="8424936" cy="6408712"/>
          </a:xfrm>
        </p:spPr>
        <p:txBody>
          <a:bodyPr/>
          <a:lstStyle/>
          <a:p>
            <a:endParaRPr lang="es-MX" b="1" dirty="0" smtClean="0"/>
          </a:p>
          <a:p>
            <a:r>
              <a:rPr lang="es-MX" b="1" dirty="0" smtClean="0"/>
              <a:t>8.6 j</a:t>
            </a:r>
            <a:r>
              <a:rPr lang="es-MX" dirty="0"/>
              <a:t>. Descripción del cierre de la actividad</a:t>
            </a:r>
            <a:r>
              <a:rPr lang="es-MX" dirty="0" smtClean="0"/>
              <a:t>.</a:t>
            </a:r>
          </a:p>
          <a:p>
            <a:r>
              <a:rPr lang="es-MX" dirty="0" smtClean="0"/>
              <a:t>Se dieron instrucciones para detener el trabajo e ir recogiendo materiales y evidencias </a:t>
            </a:r>
          </a:p>
          <a:p>
            <a:r>
              <a:rPr lang="es-MX" dirty="0" smtClean="0"/>
              <a:t>Se tomaron y guardaron muestras </a:t>
            </a:r>
            <a:r>
              <a:rPr lang="es-MX" dirty="0"/>
              <a:t>de trabajo de los </a:t>
            </a:r>
            <a:r>
              <a:rPr lang="es-MX" dirty="0" smtClean="0"/>
              <a:t>alumnos así como </a:t>
            </a:r>
            <a:r>
              <a:rPr lang="es-MX" dirty="0"/>
              <a:t>observaciones conductuales, evaluaciones de desempeño, entrevistas, reflexiones, exposiciones orales, la satisfacción del alumnado con la experiencia del aprendizaje</a:t>
            </a:r>
          </a:p>
        </p:txBody>
      </p:sp>
    </p:spTree>
    <p:extLst>
      <p:ext uri="{BB962C8B-B14F-4D97-AF65-F5344CB8AC3E}">
        <p14:creationId xmlns:p14="http://schemas.microsoft.com/office/powerpoint/2010/main" val="331772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980728"/>
            <a:ext cx="7834064" cy="5267672"/>
          </a:xfrm>
        </p:spPr>
        <p:txBody>
          <a:bodyPr/>
          <a:lstStyle/>
          <a:p>
            <a:r>
              <a:rPr lang="es-MX" b="1" dirty="0"/>
              <a:t>8.7 </a:t>
            </a:r>
            <a:r>
              <a:rPr lang="es-MX" b="1" dirty="0" smtClean="0"/>
              <a:t>k</a:t>
            </a:r>
            <a:r>
              <a:rPr lang="es-MX" b="1" dirty="0"/>
              <a:t>. </a:t>
            </a:r>
            <a:r>
              <a:rPr lang="es-MX" dirty="0"/>
              <a:t>Descripción de lo que se hará con los resultados de la actividad</a:t>
            </a:r>
            <a:r>
              <a:rPr lang="es-MX" dirty="0" smtClean="0"/>
              <a:t>.</a:t>
            </a:r>
          </a:p>
          <a:p>
            <a:endParaRPr lang="es-MX" dirty="0" smtClean="0"/>
          </a:p>
          <a:p>
            <a:r>
              <a:rPr lang="es-MX" dirty="0"/>
              <a:t>Visualizar cuáles son los intereses de los alumnos de hoy y a futuro con respecto al ser humano, la ciencia y sus capacidades para modificar su propia estructura.</a:t>
            </a:r>
          </a:p>
          <a:p>
            <a:endParaRPr lang="es-MX" dirty="0"/>
          </a:p>
        </p:txBody>
      </p:sp>
    </p:spTree>
    <p:extLst>
      <p:ext uri="{BB962C8B-B14F-4D97-AF65-F5344CB8AC3E}">
        <p14:creationId xmlns:p14="http://schemas.microsoft.com/office/powerpoint/2010/main" val="2826567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16632"/>
            <a:ext cx="8640960" cy="6480720"/>
          </a:xfrm>
        </p:spPr>
        <p:txBody>
          <a:bodyPr/>
          <a:lstStyle/>
          <a:p>
            <a:r>
              <a:rPr lang="es-MX" b="1" dirty="0"/>
              <a:t>8.8 </a:t>
            </a:r>
            <a:r>
              <a:rPr lang="es-MX" b="1" dirty="0" smtClean="0"/>
              <a:t>l</a:t>
            </a:r>
            <a:r>
              <a:rPr lang="es-MX" dirty="0" smtClean="0"/>
              <a:t>. </a:t>
            </a:r>
            <a:r>
              <a:rPr lang="es-MX" dirty="0"/>
              <a:t>Análisis. Contrastación de lo esperado y lo sucedido. Argumentos claros y precisos sobre: </a:t>
            </a:r>
            <a:endParaRPr lang="es-MX" dirty="0" smtClean="0"/>
          </a:p>
          <a:p>
            <a:r>
              <a:rPr lang="es-MX" sz="2800" dirty="0" smtClean="0"/>
              <a:t>1. </a:t>
            </a:r>
            <a:r>
              <a:rPr lang="es-MX" sz="2800" dirty="0"/>
              <a:t>Logros alcanzados. Se consiguió que los alumnos hayan comprendido </a:t>
            </a:r>
            <a:r>
              <a:rPr lang="es-MX" sz="2800" dirty="0" smtClean="0"/>
              <a:t>sobre </a:t>
            </a:r>
            <a:r>
              <a:rPr lang="es-MX" sz="2800" dirty="0"/>
              <a:t>el tema del Genoma Humano </a:t>
            </a:r>
            <a:r>
              <a:rPr lang="es-MX" sz="2800" dirty="0" smtClean="0"/>
              <a:t>y se inició la motivación a </a:t>
            </a:r>
            <a:r>
              <a:rPr lang="es-MX" sz="2800" dirty="0"/>
              <a:t>la indagación científica.</a:t>
            </a:r>
          </a:p>
          <a:p>
            <a:r>
              <a:rPr lang="es-MX" sz="2800" dirty="0" smtClean="0"/>
              <a:t>2</a:t>
            </a:r>
            <a:r>
              <a:rPr lang="es-MX" sz="2800" dirty="0"/>
              <a:t>. Aspectos a mejorar: que el tiempo de las sesiones sea más organizado y eficiente, que los materiales se consigan desde casa y no en el momento de la clase y que los equipos sean organizados desde el inicio o desde una sesión previa.  </a:t>
            </a:r>
          </a:p>
          <a:p>
            <a:endParaRPr lang="es-MX" dirty="0"/>
          </a:p>
        </p:txBody>
      </p:sp>
    </p:spTree>
    <p:extLst>
      <p:ext uri="{BB962C8B-B14F-4D97-AF65-F5344CB8AC3E}">
        <p14:creationId xmlns:p14="http://schemas.microsoft.com/office/powerpoint/2010/main" val="589883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88640"/>
            <a:ext cx="8208912" cy="6480720"/>
          </a:xfrm>
        </p:spPr>
        <p:txBody>
          <a:bodyPr/>
          <a:lstStyle/>
          <a:p>
            <a:endParaRPr lang="es-MX" sz="2800" dirty="0" smtClean="0"/>
          </a:p>
          <a:p>
            <a:r>
              <a:rPr lang="es-MX" sz="2800" dirty="0" smtClean="0"/>
              <a:t>8.9 m</a:t>
            </a:r>
            <a:r>
              <a:rPr lang="es-MX" sz="2800" dirty="0"/>
              <a:t>. Toma de decisiones. Señalar cualquier toma de decisiones en función del </a:t>
            </a:r>
            <a:r>
              <a:rPr lang="es-MX" sz="2800" dirty="0" smtClean="0"/>
              <a:t>análisis</a:t>
            </a:r>
          </a:p>
          <a:p>
            <a:endParaRPr lang="es-MX" sz="2800" dirty="0" smtClean="0"/>
          </a:p>
          <a:p>
            <a:r>
              <a:rPr lang="es-MX" sz="2400" dirty="0"/>
              <a:t>Apoyar al alumnado a trabajar colaborativamente.</a:t>
            </a:r>
          </a:p>
          <a:p>
            <a:r>
              <a:rPr lang="es-MX" sz="2400" dirty="0"/>
              <a:t>Comprender otras culturas, naciones y lenguas distintas al español.</a:t>
            </a:r>
          </a:p>
          <a:p>
            <a:r>
              <a:rPr lang="es-MX" sz="2400" dirty="0"/>
              <a:t>La necesidad de aprender a traducir y a interpretar textos en español y en inglés.</a:t>
            </a:r>
          </a:p>
          <a:p>
            <a:r>
              <a:rPr lang="es-MX" sz="2400" dirty="0"/>
              <a:t>Desarrollar habilidades que ayuden al estudiante a participar efectivamente en forma oral y escrita para lograr aportaciones académicas viables para compartir el conocimiento.</a:t>
            </a:r>
          </a:p>
          <a:p>
            <a:r>
              <a:rPr lang="es-MX" sz="2400" dirty="0"/>
              <a:t>Desarrollar, implementar y comunicar nuevas ideas a otros con apertura a nuevas ideas.</a:t>
            </a:r>
          </a:p>
          <a:p>
            <a:endParaRPr lang="es-MX" dirty="0"/>
          </a:p>
        </p:txBody>
      </p:sp>
    </p:spTree>
    <p:extLst>
      <p:ext uri="{BB962C8B-B14F-4D97-AF65-F5344CB8AC3E}">
        <p14:creationId xmlns:p14="http://schemas.microsoft.com/office/powerpoint/2010/main" val="4286204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3356992"/>
            <a:ext cx="7315200" cy="715963"/>
          </a:xfrm>
        </p:spPr>
        <p:txBody>
          <a:bodyPr/>
          <a:lstStyle/>
          <a:p>
            <a:r>
              <a:rPr lang="es-MX" sz="3600" dirty="0" smtClean="0"/>
              <a:t>9. Una </a:t>
            </a:r>
            <a:r>
              <a:rPr lang="es-MX" sz="3600" dirty="0"/>
              <a:t>actividad </a:t>
            </a:r>
            <a:r>
              <a:rPr lang="es-MX" sz="3600" dirty="0" smtClean="0"/>
              <a:t>interdisciplinaria </a:t>
            </a:r>
            <a:r>
              <a:rPr lang="es-MX" sz="3600" dirty="0"/>
              <a:t>de la fase de desarrollo del </a:t>
            </a:r>
            <a:r>
              <a:rPr lang="es-MX" sz="3600" dirty="0" smtClean="0"/>
              <a:t>proyecto</a:t>
            </a:r>
            <a:endParaRPr lang="es-MX" sz="3600" dirty="0"/>
          </a:p>
        </p:txBody>
      </p:sp>
    </p:spTree>
    <p:extLst>
      <p:ext uri="{BB962C8B-B14F-4D97-AF65-F5344CB8AC3E}">
        <p14:creationId xmlns:p14="http://schemas.microsoft.com/office/powerpoint/2010/main" val="2454595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764704"/>
            <a:ext cx="8424936" cy="5771728"/>
          </a:xfrm>
        </p:spPr>
        <p:txBody>
          <a:bodyPr/>
          <a:lstStyle/>
          <a:p>
            <a:r>
              <a:rPr lang="es-MX" b="1" dirty="0"/>
              <a:t>9</a:t>
            </a:r>
            <a:r>
              <a:rPr lang="es-MX" b="1" dirty="0" smtClean="0"/>
              <a:t>.1 </a:t>
            </a:r>
          </a:p>
          <a:p>
            <a:r>
              <a:rPr lang="es-MX" dirty="0" smtClean="0"/>
              <a:t>a</a:t>
            </a:r>
            <a:r>
              <a:rPr lang="es-MX" dirty="0"/>
              <a:t>. Nombre de la </a:t>
            </a:r>
            <a:r>
              <a:rPr lang="es-MX" dirty="0" smtClean="0"/>
              <a:t>actividad: Mitos y realidades sobre el genoma humano</a:t>
            </a:r>
          </a:p>
          <a:p>
            <a:r>
              <a:rPr lang="es-MX" dirty="0" smtClean="0"/>
              <a:t>b</a:t>
            </a:r>
            <a:r>
              <a:rPr lang="es-MX" dirty="0"/>
              <a:t>. </a:t>
            </a:r>
            <a:r>
              <a:rPr lang="es-MX" dirty="0" smtClean="0"/>
              <a:t>Objetivo: </a:t>
            </a:r>
            <a:r>
              <a:rPr lang="es-MX" dirty="0"/>
              <a:t> realizar una lluvia de </a:t>
            </a:r>
            <a:r>
              <a:rPr lang="es-MX" dirty="0" smtClean="0"/>
              <a:t>ideas e investigación </a:t>
            </a:r>
            <a:r>
              <a:rPr lang="es-MX" dirty="0"/>
              <a:t>para conocer </a:t>
            </a:r>
            <a:r>
              <a:rPr lang="es-MX" dirty="0" smtClean="0"/>
              <a:t>cuales son los mitos y realidades más populares sobre el genoma humano</a:t>
            </a:r>
          </a:p>
          <a:p>
            <a:r>
              <a:rPr lang="es-MX" dirty="0" smtClean="0"/>
              <a:t>c</a:t>
            </a:r>
            <a:r>
              <a:rPr lang="es-MX" dirty="0"/>
              <a:t>. </a:t>
            </a:r>
            <a:r>
              <a:rPr lang="es-MX" dirty="0" smtClean="0"/>
              <a:t>Grado: Tercer semestre</a:t>
            </a:r>
          </a:p>
          <a:p>
            <a:r>
              <a:rPr lang="es-MX" dirty="0" smtClean="0"/>
              <a:t>d</a:t>
            </a:r>
            <a:r>
              <a:rPr lang="es-MX" dirty="0"/>
              <a:t>. Fecha en que se llevará a cabo la </a:t>
            </a:r>
            <a:r>
              <a:rPr lang="es-MX" dirty="0" smtClean="0"/>
              <a:t>actividad: 10 </a:t>
            </a:r>
            <a:r>
              <a:rPr lang="es-MX" dirty="0"/>
              <a:t>de </a:t>
            </a:r>
            <a:r>
              <a:rPr lang="es-MX" dirty="0" smtClean="0"/>
              <a:t>septiembre de </a:t>
            </a:r>
            <a:r>
              <a:rPr lang="es-MX" dirty="0"/>
              <a:t>2018</a:t>
            </a:r>
          </a:p>
        </p:txBody>
      </p:sp>
    </p:spTree>
    <p:extLst>
      <p:ext uri="{BB962C8B-B14F-4D97-AF65-F5344CB8AC3E}">
        <p14:creationId xmlns:p14="http://schemas.microsoft.com/office/powerpoint/2010/main" val="170911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100841-9ABA-4CBD-8DB7-3E832CD69781}"/>
              </a:ext>
            </a:extLst>
          </p:cNvPr>
          <p:cNvSpPr>
            <a:spLocks noGrp="1"/>
          </p:cNvSpPr>
          <p:nvPr>
            <p:ph type="ctrTitle"/>
          </p:nvPr>
        </p:nvSpPr>
        <p:spPr>
          <a:xfrm>
            <a:off x="611560" y="2348880"/>
            <a:ext cx="8285871" cy="1164698"/>
          </a:xfrm>
        </p:spPr>
        <p:txBody>
          <a:bodyPr>
            <a:normAutofit fontScale="90000"/>
          </a:bodyPr>
          <a:lstStyle/>
          <a:p>
            <a:pPr algn="ctr"/>
            <a:r>
              <a:rPr lang="es-MX" dirty="0" smtClean="0">
                <a:solidFill>
                  <a:schemeClr val="accent5">
                    <a:lumMod val="25000"/>
                  </a:schemeClr>
                </a:solidFill>
              </a:rPr>
              <a:t/>
            </a:r>
            <a:br>
              <a:rPr lang="es-MX" dirty="0" smtClean="0">
                <a:solidFill>
                  <a:schemeClr val="accent5">
                    <a:lumMod val="25000"/>
                  </a:schemeClr>
                </a:solidFill>
              </a:rPr>
            </a:br>
            <a:r>
              <a:rPr lang="es-MX" dirty="0">
                <a:solidFill>
                  <a:schemeClr val="accent5">
                    <a:lumMod val="25000"/>
                  </a:schemeClr>
                </a:solidFill>
              </a:rPr>
              <a:t/>
            </a:r>
            <a:br>
              <a:rPr lang="es-MX" dirty="0">
                <a:solidFill>
                  <a:schemeClr val="accent5">
                    <a:lumMod val="25000"/>
                  </a:schemeClr>
                </a:solidFill>
              </a:rPr>
            </a:br>
            <a:r>
              <a:rPr lang="es-MX" dirty="0" smtClean="0">
                <a:solidFill>
                  <a:schemeClr val="accent5">
                    <a:lumMod val="25000"/>
                  </a:schemeClr>
                </a:solidFill>
              </a:rPr>
              <a:t/>
            </a:r>
            <a:br>
              <a:rPr lang="es-MX" dirty="0" smtClean="0">
                <a:solidFill>
                  <a:schemeClr val="accent5">
                    <a:lumMod val="25000"/>
                  </a:schemeClr>
                </a:solidFill>
              </a:rPr>
            </a:br>
            <a:r>
              <a:rPr lang="es-MX" dirty="0" smtClean="0">
                <a:solidFill>
                  <a:schemeClr val="accent5">
                    <a:lumMod val="25000"/>
                  </a:schemeClr>
                </a:solidFill>
              </a:rPr>
              <a:t>Integrantes </a:t>
            </a:r>
            <a:r>
              <a:rPr lang="es-MX" dirty="0">
                <a:solidFill>
                  <a:schemeClr val="accent5">
                    <a:lumMod val="25000"/>
                  </a:schemeClr>
                </a:solidFill>
              </a:rPr>
              <a:t>por disciplina</a:t>
            </a:r>
            <a:br>
              <a:rPr lang="es-MX" dirty="0">
                <a:solidFill>
                  <a:schemeClr val="accent5">
                    <a:lumMod val="25000"/>
                  </a:schemeClr>
                </a:solidFill>
              </a:rPr>
            </a:br>
            <a:r>
              <a:rPr lang="es-MX" dirty="0">
                <a:solidFill>
                  <a:schemeClr val="accent5">
                    <a:lumMod val="25000"/>
                  </a:schemeClr>
                </a:solidFill>
              </a:rPr>
              <a:t/>
            </a:r>
            <a:br>
              <a:rPr lang="es-MX" dirty="0">
                <a:solidFill>
                  <a:schemeClr val="accent5">
                    <a:lumMod val="25000"/>
                  </a:schemeClr>
                </a:solidFill>
              </a:rPr>
            </a:br>
            <a:r>
              <a:rPr lang="es-MX" dirty="0">
                <a:solidFill>
                  <a:schemeClr val="accent5">
                    <a:lumMod val="25000"/>
                  </a:schemeClr>
                </a:solidFill>
              </a:rPr>
              <a:t>1. Inglés: Lic. Matamoros Aguirre Olivia</a:t>
            </a:r>
            <a:br>
              <a:rPr lang="es-MX" dirty="0">
                <a:solidFill>
                  <a:schemeClr val="accent5">
                    <a:lumMod val="25000"/>
                  </a:schemeClr>
                </a:solidFill>
              </a:rPr>
            </a:br>
            <a:r>
              <a:rPr lang="es-MX" dirty="0">
                <a:solidFill>
                  <a:schemeClr val="accent5">
                    <a:lumMod val="25000"/>
                  </a:schemeClr>
                </a:solidFill>
              </a:rPr>
              <a:t>2. Taller de Lectura y Redacción e Inicio a la Investigación Documental: Lic. Pérez Domínguez Oliva</a:t>
            </a:r>
            <a:br>
              <a:rPr lang="es-MX" dirty="0">
                <a:solidFill>
                  <a:schemeClr val="accent5">
                    <a:lumMod val="25000"/>
                  </a:schemeClr>
                </a:solidFill>
              </a:rPr>
            </a:br>
            <a:r>
              <a:rPr lang="es-MX" dirty="0">
                <a:solidFill>
                  <a:schemeClr val="accent5">
                    <a:lumMod val="25000"/>
                  </a:schemeClr>
                </a:solidFill>
              </a:rPr>
              <a:t>3. Biología: Biol. González Martínez Karla Priscila</a:t>
            </a:r>
          </a:p>
        </p:txBody>
      </p:sp>
      <p:pic>
        <p:nvPicPr>
          <p:cNvPr id="5" name="Imagen 4">
            <a:extLst>
              <a:ext uri="{FF2B5EF4-FFF2-40B4-BE49-F238E27FC236}">
                <a16:creationId xmlns:a16="http://schemas.microsoft.com/office/drawing/2014/main" xmlns="" id="{73055368-0CEC-454C-A867-E84884488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59156"/>
            <a:ext cx="3528392" cy="70886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09010"/>
            <a:ext cx="1152128" cy="950717"/>
          </a:xfrm>
          <a:prstGeom prst="rect">
            <a:avLst/>
          </a:prstGeom>
        </p:spPr>
      </p:pic>
    </p:spTree>
    <p:extLst>
      <p:ext uri="{BB962C8B-B14F-4D97-AF65-F5344CB8AC3E}">
        <p14:creationId xmlns:p14="http://schemas.microsoft.com/office/powerpoint/2010/main" val="1699578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260648"/>
            <a:ext cx="8784976" cy="6597352"/>
          </a:xfrm>
        </p:spPr>
        <p:txBody>
          <a:bodyPr/>
          <a:lstStyle/>
          <a:p>
            <a:r>
              <a:rPr lang="es-MX" sz="2800" b="1" dirty="0"/>
              <a:t>9</a:t>
            </a:r>
            <a:r>
              <a:rPr lang="es-MX" sz="2800" b="1" dirty="0" smtClean="0"/>
              <a:t>.2 </a:t>
            </a:r>
            <a:r>
              <a:rPr lang="es-MX" sz="2800" dirty="0" smtClean="0"/>
              <a:t>e</a:t>
            </a:r>
            <a:r>
              <a:rPr lang="es-MX" sz="2800" dirty="0"/>
              <a:t>. Asignaturas participantes, temas o conceptos de cada </a:t>
            </a:r>
            <a:r>
              <a:rPr lang="es-MX" sz="2800" dirty="0" smtClean="0"/>
              <a:t>una: </a:t>
            </a:r>
            <a:endParaRPr lang="es-MX" sz="2400" dirty="0" smtClean="0"/>
          </a:p>
          <a:p>
            <a:r>
              <a:rPr lang="es-MX" sz="2200" dirty="0" smtClean="0"/>
              <a:t> </a:t>
            </a:r>
            <a:r>
              <a:rPr lang="es-MX" sz="2200" b="1" dirty="0"/>
              <a:t>Taller de Lectura y Redacción e Iniciación a la Investigación Documental III: </a:t>
            </a:r>
            <a:r>
              <a:rPr lang="es-MX" sz="2200" dirty="0"/>
              <a:t>La indagación </a:t>
            </a:r>
            <a:r>
              <a:rPr lang="es-MX" sz="2200" dirty="0" smtClean="0"/>
              <a:t>científica y búsqueda de publicaciones </a:t>
            </a:r>
            <a:r>
              <a:rPr lang="es-MX" sz="2200" dirty="0"/>
              <a:t>científicas.</a:t>
            </a:r>
          </a:p>
          <a:p>
            <a:r>
              <a:rPr lang="es-MX" sz="2200" b="1" dirty="0" smtClean="0"/>
              <a:t> </a:t>
            </a:r>
            <a:r>
              <a:rPr lang="es-MX" sz="2200" b="1" dirty="0"/>
              <a:t>Biología I. </a:t>
            </a:r>
            <a:r>
              <a:rPr lang="es-MX" sz="2200" dirty="0"/>
              <a:t>Formulación de  preguntas, </a:t>
            </a:r>
            <a:r>
              <a:rPr lang="es-MX" sz="2200" dirty="0" smtClean="0"/>
              <a:t>indagación </a:t>
            </a:r>
            <a:r>
              <a:rPr lang="es-MX" sz="2200" dirty="0"/>
              <a:t>directa y </a:t>
            </a:r>
            <a:r>
              <a:rPr lang="es-MX" sz="2200" dirty="0" smtClean="0"/>
              <a:t>publicación y exposición </a:t>
            </a:r>
            <a:r>
              <a:rPr lang="es-MX" sz="2200" dirty="0"/>
              <a:t>de informes.</a:t>
            </a:r>
          </a:p>
          <a:p>
            <a:r>
              <a:rPr lang="es-MX" sz="2200" b="1" dirty="0" smtClean="0"/>
              <a:t> </a:t>
            </a:r>
            <a:r>
              <a:rPr lang="es-MX" sz="2200" b="1" dirty="0"/>
              <a:t>Inglés III. </a:t>
            </a:r>
            <a:r>
              <a:rPr lang="es-MX" sz="2200" dirty="0"/>
              <a:t>Publicaciones científicas en inglés, traducción y diccionarios electrónicos</a:t>
            </a:r>
            <a:r>
              <a:rPr lang="es-MX" sz="2200" dirty="0" smtClean="0"/>
              <a:t>.</a:t>
            </a:r>
          </a:p>
          <a:p>
            <a:pPr lvl="0"/>
            <a:r>
              <a:rPr lang="es-MX" sz="2200" b="1" dirty="0" smtClean="0"/>
              <a:t>f</a:t>
            </a:r>
            <a:r>
              <a:rPr lang="es-MX" sz="2200" b="1" dirty="0"/>
              <a:t>. Fuentes de </a:t>
            </a:r>
            <a:r>
              <a:rPr lang="es-MX" sz="2200" b="1" dirty="0" smtClean="0"/>
              <a:t>apoyo</a:t>
            </a:r>
          </a:p>
          <a:p>
            <a:pPr lvl="0"/>
            <a:r>
              <a:rPr lang="es-MX" sz="2200" dirty="0" smtClean="0"/>
              <a:t>Recursos </a:t>
            </a:r>
            <a:r>
              <a:rPr lang="es-MX" sz="2200" dirty="0"/>
              <a:t>tecnológicos disponibles como DVD, televisión, cañón, laptop, celular, cámara fotográfica  etc.</a:t>
            </a:r>
          </a:p>
          <a:p>
            <a:pPr lvl="0"/>
            <a:r>
              <a:rPr lang="es-MX" sz="2200" dirty="0" smtClean="0"/>
              <a:t>Textos </a:t>
            </a:r>
            <a:r>
              <a:rPr lang="es-MX" sz="2200" dirty="0"/>
              <a:t>diversos ubicados en: periódicos, revistas, obras literarias, enciclopedias, atlas, etc.</a:t>
            </a:r>
          </a:p>
          <a:p>
            <a:pPr lvl="0"/>
            <a:r>
              <a:rPr lang="es-MX" sz="2200" dirty="0"/>
              <a:t>Organizadores gráficos: mapa mental, mapa conceptual, cuadro sinóptico, diagrama de flujo, entre otros.</a:t>
            </a:r>
          </a:p>
          <a:p>
            <a:endParaRPr lang="es-MX" sz="2000" dirty="0"/>
          </a:p>
        </p:txBody>
      </p:sp>
    </p:spTree>
    <p:extLst>
      <p:ext uri="{BB962C8B-B14F-4D97-AF65-F5344CB8AC3E}">
        <p14:creationId xmlns:p14="http://schemas.microsoft.com/office/powerpoint/2010/main" val="418244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942256"/>
            <a:ext cx="8424936" cy="5915744"/>
          </a:xfrm>
        </p:spPr>
        <p:txBody>
          <a:bodyPr/>
          <a:lstStyle/>
          <a:p>
            <a:r>
              <a:rPr lang="es-MX" b="1" dirty="0"/>
              <a:t>9</a:t>
            </a:r>
            <a:r>
              <a:rPr lang="es-MX" b="1" dirty="0" smtClean="0"/>
              <a:t>.3 g</a:t>
            </a:r>
            <a:r>
              <a:rPr lang="es-MX" dirty="0"/>
              <a:t>. Justificación de la </a:t>
            </a:r>
            <a:r>
              <a:rPr lang="es-MX" dirty="0" smtClean="0"/>
              <a:t>actividad.</a:t>
            </a:r>
          </a:p>
          <a:p>
            <a:pPr marL="0" indent="0">
              <a:buNone/>
            </a:pPr>
            <a:endParaRPr lang="es-MX" dirty="0" smtClean="0"/>
          </a:p>
          <a:p>
            <a:r>
              <a:rPr lang="es-MX" dirty="0"/>
              <a:t>Se elaboró una sesión didáctica que invitó al estudio del Genoma Humano a través de una lluvia de ideas para conocer </a:t>
            </a:r>
            <a:r>
              <a:rPr lang="es-MX" dirty="0" smtClean="0"/>
              <a:t>cuántos mitos y realidades saben </a:t>
            </a:r>
            <a:r>
              <a:rPr lang="es-MX" dirty="0"/>
              <a:t>los alumnos </a:t>
            </a:r>
            <a:r>
              <a:rPr lang="es-MX" dirty="0" smtClean="0"/>
              <a:t>sobre el genoma completo de los seres humanos e ir respondiendo a la mayoría de las interrogantes y aclarar las realidades del tema</a:t>
            </a:r>
          </a:p>
        </p:txBody>
      </p:sp>
    </p:spTree>
    <p:extLst>
      <p:ext uri="{BB962C8B-B14F-4D97-AF65-F5344CB8AC3E}">
        <p14:creationId xmlns:p14="http://schemas.microsoft.com/office/powerpoint/2010/main" val="2393074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88640"/>
            <a:ext cx="8712968" cy="6480720"/>
          </a:xfrm>
        </p:spPr>
        <p:txBody>
          <a:bodyPr/>
          <a:lstStyle/>
          <a:p>
            <a:endParaRPr lang="es-MX" sz="3000" dirty="0" smtClean="0"/>
          </a:p>
          <a:p>
            <a:r>
              <a:rPr lang="es-MX" sz="3000" b="1" dirty="0" smtClean="0"/>
              <a:t>9.4 h </a:t>
            </a:r>
            <a:r>
              <a:rPr lang="es-MX" sz="3000" dirty="0"/>
              <a:t>. Descripción de Apertura de la actividad. </a:t>
            </a:r>
            <a:endParaRPr lang="es-MX" sz="3000" dirty="0" smtClean="0"/>
          </a:p>
          <a:p>
            <a:r>
              <a:rPr lang="es-MX" sz="2400" dirty="0" smtClean="0"/>
              <a:t>Se </a:t>
            </a:r>
            <a:r>
              <a:rPr lang="es-MX" sz="2400" dirty="0"/>
              <a:t>llevó a cabo una lluvia de ideas para detectar nociones sobre el tema propuesto. </a:t>
            </a:r>
            <a:endParaRPr lang="es-MX" sz="2400" dirty="0" smtClean="0"/>
          </a:p>
          <a:p>
            <a:r>
              <a:rPr lang="es-MX" sz="2400" dirty="0"/>
              <a:t>F</a:t>
            </a:r>
            <a:r>
              <a:rPr lang="es-MX" sz="2400" dirty="0" smtClean="0"/>
              <a:t>ue </a:t>
            </a:r>
            <a:r>
              <a:rPr lang="es-MX" sz="2400" dirty="0"/>
              <a:t>necesario detectar la aportación de ideas, de lo observado, leído y consultado  en su vida académica para proponerles y fomentarles la necesidad de conseguir información para el contenido de la actividad a desarrollar. </a:t>
            </a:r>
          </a:p>
          <a:p>
            <a:r>
              <a:rPr lang="es-MX" sz="2400" dirty="0"/>
              <a:t>E</a:t>
            </a:r>
            <a:r>
              <a:rPr lang="es-MX" sz="2400" dirty="0" smtClean="0"/>
              <a:t>ntran </a:t>
            </a:r>
            <a:r>
              <a:rPr lang="es-MX" sz="2400" dirty="0"/>
              <a:t>en juego </a:t>
            </a:r>
            <a:r>
              <a:rPr lang="es-MX" sz="2400" dirty="0" smtClean="0"/>
              <a:t>la </a:t>
            </a:r>
            <a:r>
              <a:rPr lang="es-MX" sz="2400" dirty="0"/>
              <a:t>asimilación, comprensión y transferencia de  la información </a:t>
            </a:r>
            <a:r>
              <a:rPr lang="es-MX" sz="2400" dirty="0" smtClean="0"/>
              <a:t>buscada por parte del alumno </a:t>
            </a:r>
            <a:r>
              <a:rPr lang="es-MX" sz="2400" dirty="0"/>
              <a:t>para reconocer que la información no siempre es veraz sino que es necesario discernir entre una fuente y otra</a:t>
            </a:r>
            <a:r>
              <a:rPr lang="es-MX" sz="2400" dirty="0" smtClean="0"/>
              <a:t>.</a:t>
            </a:r>
          </a:p>
          <a:p>
            <a:r>
              <a:rPr lang="es-MX" sz="2400" dirty="0" smtClean="0"/>
              <a:t>Diferenciar entre lo que es un mito y una realidad de la información que obtienen de medios de información reales y ficticios</a:t>
            </a:r>
            <a:endParaRPr lang="es-MX" sz="2400" dirty="0"/>
          </a:p>
          <a:p>
            <a:endParaRPr lang="es-MX" dirty="0"/>
          </a:p>
        </p:txBody>
      </p:sp>
    </p:spTree>
    <p:extLst>
      <p:ext uri="{BB962C8B-B14F-4D97-AF65-F5344CB8AC3E}">
        <p14:creationId xmlns:p14="http://schemas.microsoft.com/office/powerpoint/2010/main" val="2502576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332656"/>
            <a:ext cx="8280920" cy="6525344"/>
          </a:xfrm>
        </p:spPr>
        <p:txBody>
          <a:bodyPr/>
          <a:lstStyle/>
          <a:p>
            <a:r>
              <a:rPr lang="es-MX" sz="2800" b="1" dirty="0"/>
              <a:t>9</a:t>
            </a:r>
            <a:r>
              <a:rPr lang="es-MX" sz="2800" b="1" dirty="0" smtClean="0"/>
              <a:t>.5 i</a:t>
            </a:r>
            <a:r>
              <a:rPr lang="es-MX" sz="2800" dirty="0"/>
              <a:t>. Descripción del desarrollo de la actividad</a:t>
            </a:r>
            <a:r>
              <a:rPr lang="es-MX" sz="2800" dirty="0" smtClean="0"/>
              <a:t>.</a:t>
            </a:r>
          </a:p>
          <a:p>
            <a:endParaRPr lang="es-MX" sz="1600" dirty="0" smtClean="0"/>
          </a:p>
          <a:p>
            <a:r>
              <a:rPr lang="es-MX" sz="2000" dirty="0" smtClean="0"/>
              <a:t>En </a:t>
            </a:r>
            <a:r>
              <a:rPr lang="es-MX" sz="2000" dirty="0"/>
              <a:t>binas y triadas y</a:t>
            </a:r>
            <a:r>
              <a:rPr lang="es-MX" sz="2000" b="1" dirty="0"/>
              <a:t> </a:t>
            </a:r>
            <a:r>
              <a:rPr lang="es-MX" sz="2000" dirty="0"/>
              <a:t>se les invito a expresarse en forma oral con frases como: “explica con tus propias palabras”, “ofrece tu opinión con respecto a”, “proporciona ejemplos” entre otros términos.</a:t>
            </a:r>
          </a:p>
          <a:p>
            <a:r>
              <a:rPr lang="es-MX" sz="2000" dirty="0" smtClean="0"/>
              <a:t>Se </a:t>
            </a:r>
            <a:r>
              <a:rPr lang="es-MX" sz="2000" dirty="0"/>
              <a:t>les motivo para compartir el intercambio de ideas, comentarios, reflexiones, dudas, sobre el tema.</a:t>
            </a:r>
          </a:p>
          <a:p>
            <a:r>
              <a:rPr lang="es-MX" sz="2000" dirty="0" smtClean="0"/>
              <a:t>La aportación  </a:t>
            </a:r>
            <a:r>
              <a:rPr lang="es-MX" sz="2000" dirty="0"/>
              <a:t>datos y </a:t>
            </a:r>
            <a:r>
              <a:rPr lang="es-MX" sz="2000" dirty="0" smtClean="0"/>
              <a:t>evaluación del </a:t>
            </a:r>
            <a:r>
              <a:rPr lang="es-MX" sz="2000" dirty="0"/>
              <a:t>trabajo de todos de manera respetuosa.</a:t>
            </a:r>
          </a:p>
          <a:p>
            <a:r>
              <a:rPr lang="es-MX" sz="2000" b="1" dirty="0"/>
              <a:t>R</a:t>
            </a:r>
            <a:r>
              <a:rPr lang="es-MX" sz="2000" b="1" dirty="0" smtClean="0"/>
              <a:t>eferencias</a:t>
            </a:r>
            <a:r>
              <a:rPr lang="es-MX" sz="2000" dirty="0" smtClean="0"/>
              <a:t> </a:t>
            </a:r>
            <a:r>
              <a:rPr lang="es-MX" sz="2000" dirty="0"/>
              <a:t>como videos, conferencias, textos y ejemplos.</a:t>
            </a:r>
          </a:p>
          <a:p>
            <a:r>
              <a:rPr lang="es-MX" sz="2000" dirty="0" smtClean="0"/>
              <a:t> </a:t>
            </a:r>
            <a:r>
              <a:rPr lang="es-MX" sz="2000" b="1" dirty="0"/>
              <a:t>Recursos tecnológicos disponibles</a:t>
            </a:r>
            <a:r>
              <a:rPr lang="es-MX" sz="2000" dirty="0"/>
              <a:t>: celulares, cámara fotográfica, laptop entre otros.</a:t>
            </a:r>
          </a:p>
          <a:p>
            <a:r>
              <a:rPr lang="es-MX" sz="2000" dirty="0" smtClean="0"/>
              <a:t> </a:t>
            </a:r>
            <a:r>
              <a:rPr lang="es-MX" sz="2000" b="1" dirty="0"/>
              <a:t>Materiales físicos</a:t>
            </a:r>
            <a:r>
              <a:rPr lang="es-MX" sz="2000" dirty="0"/>
              <a:t>: colores, marcadores, hojas de color, pegamento, tijeras, imágenes, revistas y pizarrón.</a:t>
            </a:r>
          </a:p>
          <a:p>
            <a:r>
              <a:rPr lang="es-MX" sz="2000" b="1" dirty="0" smtClean="0"/>
              <a:t>Las </a:t>
            </a:r>
            <a:r>
              <a:rPr lang="es-MX" sz="2000" b="1" dirty="0"/>
              <a:t>herramientas que se utilizaron</a:t>
            </a:r>
            <a:r>
              <a:rPr lang="es-MX" sz="2000" dirty="0"/>
              <a:t>: la lluvia de ideas y retroalimentación están relacionadas con el aprendizaje significativo porque los alumnos relacionaron sus conocimientos previos </a:t>
            </a:r>
            <a:r>
              <a:rPr lang="es-MX" sz="2000" dirty="0" smtClean="0"/>
              <a:t>con </a:t>
            </a:r>
            <a:r>
              <a:rPr lang="es-MX" sz="2000" dirty="0"/>
              <a:t>los nuevos y así lograron </a:t>
            </a:r>
            <a:r>
              <a:rPr lang="es-MX" sz="2000" dirty="0" smtClean="0"/>
              <a:t>aclarar sus dudas y eliminar mitos que se presentaban en clase</a:t>
            </a:r>
            <a:endParaRPr lang="es-MX" sz="3600" dirty="0"/>
          </a:p>
        </p:txBody>
      </p:sp>
    </p:spTree>
    <p:extLst>
      <p:ext uri="{BB962C8B-B14F-4D97-AF65-F5344CB8AC3E}">
        <p14:creationId xmlns:p14="http://schemas.microsoft.com/office/powerpoint/2010/main" val="3979534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464276"/>
            <a:ext cx="8424936" cy="6408712"/>
          </a:xfrm>
        </p:spPr>
        <p:txBody>
          <a:bodyPr/>
          <a:lstStyle/>
          <a:p>
            <a:endParaRPr lang="es-MX" b="1" dirty="0" smtClean="0"/>
          </a:p>
          <a:p>
            <a:r>
              <a:rPr lang="es-MX" b="1" dirty="0"/>
              <a:t>9</a:t>
            </a:r>
            <a:r>
              <a:rPr lang="es-MX" b="1" dirty="0" smtClean="0"/>
              <a:t>.6 j</a:t>
            </a:r>
            <a:r>
              <a:rPr lang="es-MX" dirty="0"/>
              <a:t>. Descripción del cierre de la actividad</a:t>
            </a:r>
            <a:r>
              <a:rPr lang="es-MX" dirty="0" smtClean="0"/>
              <a:t>.</a:t>
            </a:r>
          </a:p>
          <a:p>
            <a:r>
              <a:rPr lang="es-MX" dirty="0" smtClean="0"/>
              <a:t>Se dieron instrucciones para detener el trabajo e ir recogiendo materiales y evidencias </a:t>
            </a:r>
          </a:p>
          <a:p>
            <a:r>
              <a:rPr lang="es-MX" dirty="0" smtClean="0"/>
              <a:t>Se tomaron y guardaron muestras </a:t>
            </a:r>
            <a:r>
              <a:rPr lang="es-MX" dirty="0"/>
              <a:t>de trabajo de los </a:t>
            </a:r>
            <a:r>
              <a:rPr lang="es-MX" dirty="0" smtClean="0"/>
              <a:t>alumnos así como </a:t>
            </a:r>
            <a:r>
              <a:rPr lang="es-MX" dirty="0"/>
              <a:t>observaciones conductuales, evaluaciones de desempeño, entrevistas, reflexiones, exposiciones orales, la satisfacción del alumnado con la experiencia del aprendizaje</a:t>
            </a:r>
          </a:p>
        </p:txBody>
      </p:sp>
    </p:spTree>
    <p:extLst>
      <p:ext uri="{BB962C8B-B14F-4D97-AF65-F5344CB8AC3E}">
        <p14:creationId xmlns:p14="http://schemas.microsoft.com/office/powerpoint/2010/main" val="1669573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980728"/>
            <a:ext cx="7834064" cy="5267672"/>
          </a:xfrm>
        </p:spPr>
        <p:txBody>
          <a:bodyPr/>
          <a:lstStyle/>
          <a:p>
            <a:r>
              <a:rPr lang="es-MX" b="1" dirty="0"/>
              <a:t>9</a:t>
            </a:r>
            <a:r>
              <a:rPr lang="es-MX" b="1" dirty="0" smtClean="0"/>
              <a:t>.7 k</a:t>
            </a:r>
            <a:r>
              <a:rPr lang="es-MX" b="1" dirty="0"/>
              <a:t>. </a:t>
            </a:r>
            <a:r>
              <a:rPr lang="es-MX" dirty="0"/>
              <a:t>Descripción de lo que se hará con los resultados de la actividad</a:t>
            </a:r>
            <a:r>
              <a:rPr lang="es-MX" dirty="0" smtClean="0"/>
              <a:t>.</a:t>
            </a:r>
          </a:p>
          <a:p>
            <a:endParaRPr lang="es-MX" dirty="0" smtClean="0"/>
          </a:p>
          <a:p>
            <a:r>
              <a:rPr lang="es-MX" dirty="0"/>
              <a:t>Visualizar </a:t>
            </a:r>
            <a:r>
              <a:rPr lang="es-MX" dirty="0" smtClean="0"/>
              <a:t>cuáles son los mitos más comunes referentes al Genoma Humano y hacer aclaraciones sobre los mismos para que el alumno tenga información veraz y realista para hacer crítica infundada en información real</a:t>
            </a:r>
            <a:endParaRPr lang="es-MX" dirty="0"/>
          </a:p>
        </p:txBody>
      </p:sp>
    </p:spTree>
    <p:extLst>
      <p:ext uri="{BB962C8B-B14F-4D97-AF65-F5344CB8AC3E}">
        <p14:creationId xmlns:p14="http://schemas.microsoft.com/office/powerpoint/2010/main" val="35032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16632"/>
            <a:ext cx="8640960" cy="6480720"/>
          </a:xfrm>
        </p:spPr>
        <p:txBody>
          <a:bodyPr/>
          <a:lstStyle/>
          <a:p>
            <a:r>
              <a:rPr lang="es-MX" b="1" dirty="0"/>
              <a:t>9</a:t>
            </a:r>
            <a:r>
              <a:rPr lang="es-MX" b="1" dirty="0" smtClean="0"/>
              <a:t>.8 l</a:t>
            </a:r>
            <a:r>
              <a:rPr lang="es-MX" dirty="0" smtClean="0"/>
              <a:t>. </a:t>
            </a:r>
            <a:r>
              <a:rPr lang="es-MX" dirty="0"/>
              <a:t>Análisis. Contrastación de lo esperado y lo sucedido. Argumentos claros y precisos sobre: </a:t>
            </a:r>
            <a:endParaRPr lang="es-MX" dirty="0" smtClean="0"/>
          </a:p>
          <a:p>
            <a:r>
              <a:rPr lang="es-MX" sz="2800" dirty="0" smtClean="0"/>
              <a:t>1. </a:t>
            </a:r>
            <a:r>
              <a:rPr lang="es-MX" sz="2800" dirty="0"/>
              <a:t>Logros alcanzados. Se consiguió que los alumnos hayan comprendido </a:t>
            </a:r>
            <a:r>
              <a:rPr lang="es-MX" sz="2800" dirty="0" smtClean="0"/>
              <a:t>que el Genoma Humano no solamente se menciona en la ciencia ficción, sino que es una realidad en el presente y futuro de los seres humanos</a:t>
            </a:r>
            <a:endParaRPr lang="es-MX" sz="2800" dirty="0"/>
          </a:p>
          <a:p>
            <a:r>
              <a:rPr lang="es-MX" sz="2800" dirty="0" smtClean="0"/>
              <a:t>2</a:t>
            </a:r>
            <a:r>
              <a:rPr lang="es-MX" sz="2800" dirty="0"/>
              <a:t>. Aspectos a mejorar: que el tiempo de las sesiones sea más organizado y eficiente, que </a:t>
            </a:r>
            <a:r>
              <a:rPr lang="es-MX" sz="2800" dirty="0" smtClean="0"/>
              <a:t>las lectura y videos </a:t>
            </a:r>
            <a:r>
              <a:rPr lang="es-MX" sz="2800" dirty="0"/>
              <a:t>se </a:t>
            </a:r>
            <a:r>
              <a:rPr lang="es-MX" sz="2800" dirty="0" smtClean="0"/>
              <a:t>trabajen </a:t>
            </a:r>
            <a:r>
              <a:rPr lang="es-MX" sz="2800" dirty="0"/>
              <a:t>desde casa y no en el momento de la clase y que los equipos sean </a:t>
            </a:r>
            <a:r>
              <a:rPr lang="es-MX" sz="2800" dirty="0" smtClean="0"/>
              <a:t>mejor organizados </a:t>
            </a:r>
            <a:r>
              <a:rPr lang="es-MX" sz="2800" dirty="0"/>
              <a:t>desde el inicio o desde una sesión previa.  </a:t>
            </a:r>
          </a:p>
          <a:p>
            <a:endParaRPr lang="es-MX" dirty="0"/>
          </a:p>
        </p:txBody>
      </p:sp>
    </p:spTree>
    <p:extLst>
      <p:ext uri="{BB962C8B-B14F-4D97-AF65-F5344CB8AC3E}">
        <p14:creationId xmlns:p14="http://schemas.microsoft.com/office/powerpoint/2010/main" val="2855286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8208912" cy="6480720"/>
          </a:xfrm>
        </p:spPr>
        <p:txBody>
          <a:bodyPr/>
          <a:lstStyle/>
          <a:p>
            <a:endParaRPr lang="es-MX" sz="2800" dirty="0" smtClean="0"/>
          </a:p>
          <a:p>
            <a:r>
              <a:rPr lang="es-MX" sz="2800" dirty="0"/>
              <a:t>9</a:t>
            </a:r>
            <a:r>
              <a:rPr lang="es-MX" sz="2800" dirty="0" smtClean="0"/>
              <a:t>.9 m</a:t>
            </a:r>
            <a:r>
              <a:rPr lang="es-MX" sz="2800" dirty="0"/>
              <a:t>. Toma de decisiones. Señalar cualquier toma de decisiones en función del </a:t>
            </a:r>
            <a:r>
              <a:rPr lang="es-MX" sz="2800" dirty="0" smtClean="0"/>
              <a:t>análisis</a:t>
            </a:r>
          </a:p>
          <a:p>
            <a:endParaRPr lang="es-MX" sz="2800" dirty="0" smtClean="0"/>
          </a:p>
          <a:p>
            <a:r>
              <a:rPr lang="es-MX" sz="2400" dirty="0"/>
              <a:t>Apoyar al alumnado a trabajar colaborativamente.</a:t>
            </a:r>
          </a:p>
          <a:p>
            <a:r>
              <a:rPr lang="es-MX" sz="2400" dirty="0" smtClean="0"/>
              <a:t>La </a:t>
            </a:r>
            <a:r>
              <a:rPr lang="es-MX" sz="2400" dirty="0"/>
              <a:t>necesidad de aprender a traducir y a interpretar textos en español y en inglés.</a:t>
            </a:r>
          </a:p>
          <a:p>
            <a:r>
              <a:rPr lang="es-MX" sz="2400" dirty="0"/>
              <a:t>Desarrollar habilidades que ayuden al estudiante a participar efectivamente en forma oral y escrita para lograr aportaciones académicas viables para compartir el conocimiento.</a:t>
            </a:r>
          </a:p>
          <a:p>
            <a:r>
              <a:rPr lang="es-MX" sz="2400" dirty="0"/>
              <a:t>Desarrollar, implementar y comunicar nuevas ideas a otros con apertura a nuevas ideas</a:t>
            </a:r>
            <a:r>
              <a:rPr lang="es-MX" sz="2400" dirty="0" smtClean="0"/>
              <a:t>.</a:t>
            </a:r>
          </a:p>
          <a:p>
            <a:r>
              <a:rPr lang="es-MX" sz="2400" dirty="0" smtClean="0"/>
              <a:t>Tener sentido crítico ante los retos que se presentan en la actualidad y en el futuro en el sentido de la manipulación de genes humanos</a:t>
            </a:r>
            <a:endParaRPr lang="es-MX" sz="2400" dirty="0"/>
          </a:p>
          <a:p>
            <a:endParaRPr lang="es-MX" dirty="0"/>
          </a:p>
        </p:txBody>
      </p:sp>
    </p:spTree>
    <p:extLst>
      <p:ext uri="{BB962C8B-B14F-4D97-AF65-F5344CB8AC3E}">
        <p14:creationId xmlns:p14="http://schemas.microsoft.com/office/powerpoint/2010/main" val="914741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3429000"/>
            <a:ext cx="7315200" cy="715963"/>
          </a:xfrm>
        </p:spPr>
        <p:txBody>
          <a:bodyPr/>
          <a:lstStyle/>
          <a:p>
            <a:r>
              <a:rPr lang="es-MX" sz="3600" dirty="0" smtClean="0"/>
              <a:t>10. Una </a:t>
            </a:r>
            <a:r>
              <a:rPr lang="es-MX" sz="3600" dirty="0"/>
              <a:t>actividad por asignatura de la fase de desarrollo del proyecto</a:t>
            </a:r>
          </a:p>
        </p:txBody>
      </p:sp>
    </p:spTree>
    <p:extLst>
      <p:ext uri="{BB962C8B-B14F-4D97-AF65-F5344CB8AC3E}">
        <p14:creationId xmlns:p14="http://schemas.microsoft.com/office/powerpoint/2010/main" val="351402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476672"/>
            <a:ext cx="7315200" cy="5771728"/>
          </a:xfrm>
        </p:spPr>
        <p:txBody>
          <a:bodyPr/>
          <a:lstStyle/>
          <a:p>
            <a:r>
              <a:rPr lang="es-MX" b="1" dirty="0" smtClean="0"/>
              <a:t>10.1</a:t>
            </a:r>
            <a:r>
              <a:rPr lang="es-MX" dirty="0" smtClean="0"/>
              <a:t> </a:t>
            </a:r>
          </a:p>
          <a:p>
            <a:r>
              <a:rPr lang="es-MX" dirty="0" smtClean="0"/>
              <a:t>a</a:t>
            </a:r>
            <a:r>
              <a:rPr lang="es-MX" dirty="0"/>
              <a:t>. Nombre de la </a:t>
            </a:r>
            <a:r>
              <a:rPr lang="es-MX" dirty="0" smtClean="0"/>
              <a:t>actividad: procesos </a:t>
            </a:r>
            <a:r>
              <a:rPr lang="es-MX" dirty="0"/>
              <a:t>de reproducción celular y de genes </a:t>
            </a:r>
            <a:endParaRPr lang="es-MX" dirty="0" smtClean="0"/>
          </a:p>
          <a:p>
            <a:r>
              <a:rPr lang="es-MX" dirty="0" smtClean="0"/>
              <a:t>b</a:t>
            </a:r>
            <a:r>
              <a:rPr lang="es-MX" dirty="0"/>
              <a:t>. </a:t>
            </a:r>
            <a:r>
              <a:rPr lang="es-MX" dirty="0" smtClean="0"/>
              <a:t>Objetivo: que </a:t>
            </a:r>
            <a:r>
              <a:rPr lang="es-MX" dirty="0"/>
              <a:t>se comprenda la importancia de la reproducción de los organismos y lo que implica la replicación incorrecta de los materiales genéticos</a:t>
            </a:r>
            <a:endParaRPr lang="es-MX" dirty="0" smtClean="0"/>
          </a:p>
          <a:p>
            <a:r>
              <a:rPr lang="es-MX" dirty="0" smtClean="0"/>
              <a:t>c</a:t>
            </a:r>
            <a:r>
              <a:rPr lang="es-MX" dirty="0"/>
              <a:t>. </a:t>
            </a:r>
            <a:r>
              <a:rPr lang="es-MX" dirty="0" smtClean="0"/>
              <a:t>Grado: Tercer semestre</a:t>
            </a:r>
          </a:p>
          <a:p>
            <a:r>
              <a:rPr lang="es-MX" dirty="0" smtClean="0"/>
              <a:t>d</a:t>
            </a:r>
            <a:r>
              <a:rPr lang="es-MX" dirty="0"/>
              <a:t>. Fecha en que se llevará a cabo la </a:t>
            </a:r>
            <a:r>
              <a:rPr lang="es-MX" dirty="0" smtClean="0"/>
              <a:t>actividad: 12 </a:t>
            </a:r>
            <a:r>
              <a:rPr lang="es-MX" dirty="0"/>
              <a:t>de septiembre de 2018</a:t>
            </a:r>
          </a:p>
        </p:txBody>
      </p:sp>
    </p:spTree>
    <p:extLst>
      <p:ext uri="{BB962C8B-B14F-4D97-AF65-F5344CB8AC3E}">
        <p14:creationId xmlns:p14="http://schemas.microsoft.com/office/powerpoint/2010/main" val="119285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100841-9ABA-4CBD-8DB7-3E832CD69781}"/>
              </a:ext>
            </a:extLst>
          </p:cNvPr>
          <p:cNvSpPr>
            <a:spLocks noGrp="1"/>
          </p:cNvSpPr>
          <p:nvPr>
            <p:ph type="ctrTitle"/>
          </p:nvPr>
        </p:nvSpPr>
        <p:spPr>
          <a:xfrm>
            <a:off x="539552" y="2420888"/>
            <a:ext cx="8285871" cy="1164698"/>
          </a:xfrm>
        </p:spPr>
        <p:txBody>
          <a:bodyPr>
            <a:normAutofit fontScale="90000"/>
          </a:bodyPr>
          <a:lstStyle/>
          <a:p>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sz="3100" b="1" dirty="0">
                <a:solidFill>
                  <a:schemeClr val="accent1">
                    <a:lumMod val="50000"/>
                  </a:schemeClr>
                </a:solidFill>
              </a:rPr>
              <a:t/>
            </a:r>
            <a:br>
              <a:rPr lang="es-MX" sz="3100" b="1" dirty="0">
                <a:solidFill>
                  <a:schemeClr val="accent1">
                    <a:lumMod val="50000"/>
                  </a:schemeClr>
                </a:solidFill>
              </a:rPr>
            </a:br>
            <a:r>
              <a:rPr lang="es-ES_tradnl" altLang="es-ES_tradnl" sz="3100" dirty="0" smtClean="0">
                <a:solidFill>
                  <a:schemeClr val="accent1">
                    <a:lumMod val="50000"/>
                  </a:schemeClr>
                </a:solidFill>
              </a:rPr>
              <a:t/>
            </a:r>
            <a:br>
              <a:rPr lang="es-ES_tradnl" altLang="es-ES_tradnl" sz="3100" dirty="0" smtClean="0">
                <a:solidFill>
                  <a:schemeClr val="accent1">
                    <a:lumMod val="50000"/>
                  </a:schemeClr>
                </a:solidFill>
              </a:rPr>
            </a:br>
            <a:endParaRPr lang="es-MX" sz="2700" dirty="0">
              <a:solidFill>
                <a:schemeClr val="accent1">
                  <a:lumMod val="50000"/>
                </a:schemeClr>
              </a:solidFill>
            </a:endParaRPr>
          </a:p>
        </p:txBody>
      </p:sp>
      <p:pic>
        <p:nvPicPr>
          <p:cNvPr id="5" name="Imagen 4">
            <a:extLst>
              <a:ext uri="{FF2B5EF4-FFF2-40B4-BE49-F238E27FC236}">
                <a16:creationId xmlns:a16="http://schemas.microsoft.com/office/drawing/2014/main" xmlns="" id="{73055368-0CEC-454C-A867-E84884488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59156"/>
            <a:ext cx="3528392" cy="70886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09010"/>
            <a:ext cx="1152128" cy="950717"/>
          </a:xfrm>
          <a:prstGeom prst="rect">
            <a:avLst/>
          </a:prstGeom>
        </p:spPr>
      </p:pic>
      <p:sp>
        <p:nvSpPr>
          <p:cNvPr id="7" name="Rectángulo 6"/>
          <p:cNvSpPr/>
          <p:nvPr/>
        </p:nvSpPr>
        <p:spPr>
          <a:xfrm>
            <a:off x="1619672" y="1844824"/>
            <a:ext cx="5670376" cy="3662541"/>
          </a:xfrm>
          <a:prstGeom prst="rect">
            <a:avLst/>
          </a:prstGeom>
        </p:spPr>
        <p:txBody>
          <a:bodyPr wrap="square">
            <a:spAutoFit/>
          </a:bodyPr>
          <a:lstStyle/>
          <a:p>
            <a:r>
              <a:rPr lang="es-ES_tradnl" altLang="es-ES_tradnl" sz="5400" dirty="0" smtClean="0">
                <a:solidFill>
                  <a:schemeClr val="accent1">
                    <a:lumMod val="50000"/>
                  </a:schemeClr>
                </a:solidFill>
              </a:rPr>
              <a:t>Ciclo escolar: 2018-2019/1</a:t>
            </a:r>
            <a:endParaRPr lang="es-MX" sz="5400" dirty="0" smtClean="0">
              <a:solidFill>
                <a:schemeClr val="accent5">
                  <a:lumMod val="25000"/>
                </a:schemeClr>
              </a:solidFill>
            </a:endParaRPr>
          </a:p>
          <a:p>
            <a:endParaRPr lang="es-MX" sz="5400" dirty="0" smtClean="0">
              <a:solidFill>
                <a:schemeClr val="accent5">
                  <a:lumMod val="25000"/>
                </a:schemeClr>
              </a:solidFill>
            </a:endParaRPr>
          </a:p>
          <a:p>
            <a:endParaRPr lang="es-MX" sz="5400" dirty="0" smtClean="0">
              <a:solidFill>
                <a:schemeClr val="accent5">
                  <a:lumMod val="25000"/>
                </a:schemeClr>
              </a:solidFill>
            </a:endParaRPr>
          </a:p>
          <a:p>
            <a:r>
              <a:rPr lang="es-MX" sz="5400" dirty="0" smtClean="0">
                <a:solidFill>
                  <a:schemeClr val="accent5">
                    <a:lumMod val="25000"/>
                  </a:schemeClr>
                </a:solidFill>
              </a:rPr>
              <a:t>Fecha de implementación del proyecto: </a:t>
            </a:r>
            <a:r>
              <a:rPr lang="es-MX" sz="5400" dirty="0" smtClean="0">
                <a:solidFill>
                  <a:schemeClr val="accent5">
                    <a:lumMod val="25000"/>
                  </a:schemeClr>
                </a:solidFill>
                <a:cs typeface="Arial" panose="020B0604020202020204" pitchFamily="34" charset="0"/>
              </a:rPr>
              <a:t>agosto-septiembre 2018</a:t>
            </a:r>
          </a:p>
          <a:p>
            <a:endParaRPr lang="es-MX" dirty="0">
              <a:solidFill>
                <a:schemeClr val="accent5">
                  <a:lumMod val="25000"/>
                </a:schemeClr>
              </a:solidFill>
            </a:endParaRPr>
          </a:p>
        </p:txBody>
      </p:sp>
    </p:spTree>
    <p:extLst>
      <p:ext uri="{BB962C8B-B14F-4D97-AF65-F5344CB8AC3E}">
        <p14:creationId xmlns:p14="http://schemas.microsoft.com/office/powerpoint/2010/main" val="3140234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620688"/>
            <a:ext cx="7315200" cy="5627712"/>
          </a:xfrm>
        </p:spPr>
        <p:txBody>
          <a:bodyPr/>
          <a:lstStyle/>
          <a:p>
            <a:r>
              <a:rPr lang="es-MX" b="1" dirty="0" smtClean="0"/>
              <a:t>10.2 </a:t>
            </a:r>
            <a:r>
              <a:rPr lang="es-MX" dirty="0" smtClean="0"/>
              <a:t>e</a:t>
            </a:r>
            <a:r>
              <a:rPr lang="es-MX" dirty="0"/>
              <a:t>. Asignaturas participantes, temas o conceptos de cada </a:t>
            </a:r>
            <a:r>
              <a:rPr lang="es-MX" dirty="0" smtClean="0"/>
              <a:t>una: </a:t>
            </a:r>
            <a:r>
              <a:rPr lang="es-MX" dirty="0"/>
              <a:t>Biología Taller de Lectura y Redacción e Iniciación a la Investigación Documental </a:t>
            </a:r>
            <a:r>
              <a:rPr lang="es-MX" dirty="0" smtClean="0"/>
              <a:t>III, Inglés</a:t>
            </a:r>
            <a:endParaRPr lang="es-MX" dirty="0" smtClean="0"/>
          </a:p>
          <a:p>
            <a:r>
              <a:rPr lang="es-MX" dirty="0" smtClean="0"/>
              <a:t>f</a:t>
            </a:r>
            <a:r>
              <a:rPr lang="es-MX" dirty="0"/>
              <a:t>. Fuentes de </a:t>
            </a:r>
            <a:r>
              <a:rPr lang="es-MX" dirty="0" smtClean="0"/>
              <a:t>apoyo: </a:t>
            </a:r>
            <a:r>
              <a:rPr lang="es-MX" dirty="0"/>
              <a:t>fuentes bibliográficas, Películas y videos temáticos, </a:t>
            </a:r>
            <a:r>
              <a:rPr lang="es-MX" dirty="0" smtClean="0"/>
              <a:t>artículos </a:t>
            </a:r>
            <a:r>
              <a:rPr lang="es-MX" dirty="0"/>
              <a:t>científicos y de divulgación de las ciencias (en español e inglés)</a:t>
            </a:r>
          </a:p>
          <a:p>
            <a:endParaRPr lang="es-MX" dirty="0"/>
          </a:p>
        </p:txBody>
      </p:sp>
    </p:spTree>
    <p:extLst>
      <p:ext uri="{BB962C8B-B14F-4D97-AF65-F5344CB8AC3E}">
        <p14:creationId xmlns:p14="http://schemas.microsoft.com/office/powerpoint/2010/main" val="3912380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476672"/>
            <a:ext cx="8064896" cy="5771728"/>
          </a:xfrm>
        </p:spPr>
        <p:txBody>
          <a:bodyPr/>
          <a:lstStyle/>
          <a:p>
            <a:pPr marL="0" indent="0">
              <a:buNone/>
            </a:pPr>
            <a:endParaRPr lang="es-MX" sz="2800" b="1" dirty="0"/>
          </a:p>
          <a:p>
            <a:r>
              <a:rPr lang="es-MX" sz="2800" b="1" dirty="0" smtClean="0"/>
              <a:t>10.3 </a:t>
            </a:r>
            <a:r>
              <a:rPr lang="es-MX" sz="2800" dirty="0" smtClean="0"/>
              <a:t>g</a:t>
            </a:r>
            <a:r>
              <a:rPr lang="es-MX" sz="2800" dirty="0"/>
              <a:t>. Justificación de la actividad. </a:t>
            </a:r>
            <a:endParaRPr lang="es-MX" sz="2800" dirty="0" smtClean="0"/>
          </a:p>
          <a:p>
            <a:r>
              <a:rPr lang="es-MX" sz="2800" dirty="0" smtClean="0"/>
              <a:t>Se </a:t>
            </a:r>
            <a:r>
              <a:rPr lang="es-MX" sz="2800" dirty="0"/>
              <a:t>responde a la inquietud de los alumnos ante los fenómenos de reproducción anormal de los materiales genéticos, la replicación de las células y las mutaciones; se busca que el alumno sea consciente de las consecuencias de todos los fenómenos descritos y sobre las acciones que se pueden tomar para remediar o tratar algunos de ellos. Se trabaja </a:t>
            </a:r>
            <a:r>
              <a:rPr lang="es-MX" sz="2800" dirty="0" smtClean="0"/>
              <a:t>con </a:t>
            </a:r>
            <a:r>
              <a:rPr lang="es-MX" sz="2800" dirty="0"/>
              <a:t>información en el idioma inglés y mediante las técnicas de búsqueda de información y elaboración de glosarios y reportes escritos que se manejan en la materia de TLR</a:t>
            </a:r>
          </a:p>
          <a:p>
            <a:endParaRPr lang="es-MX" dirty="0"/>
          </a:p>
        </p:txBody>
      </p:sp>
    </p:spTree>
    <p:extLst>
      <p:ext uri="{BB962C8B-B14F-4D97-AF65-F5344CB8AC3E}">
        <p14:creationId xmlns:p14="http://schemas.microsoft.com/office/powerpoint/2010/main" val="1182188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476672"/>
            <a:ext cx="7315200" cy="5771728"/>
          </a:xfrm>
        </p:spPr>
        <p:txBody>
          <a:bodyPr/>
          <a:lstStyle/>
          <a:p>
            <a:endParaRPr lang="es-MX" dirty="0" smtClean="0"/>
          </a:p>
          <a:p>
            <a:r>
              <a:rPr lang="es-MX" b="1" dirty="0" smtClean="0"/>
              <a:t>10.4</a:t>
            </a:r>
            <a:r>
              <a:rPr lang="es-MX" dirty="0" smtClean="0"/>
              <a:t> </a:t>
            </a:r>
            <a:r>
              <a:rPr lang="es-MX" dirty="0" smtClean="0"/>
              <a:t>h </a:t>
            </a:r>
            <a:r>
              <a:rPr lang="es-MX" dirty="0"/>
              <a:t>. Descripción de Apertura de la </a:t>
            </a:r>
            <a:r>
              <a:rPr lang="es-MX" dirty="0" smtClean="0"/>
              <a:t>actividad:</a:t>
            </a:r>
          </a:p>
          <a:p>
            <a:r>
              <a:rPr lang="es-MX" dirty="0" smtClean="0"/>
              <a:t> se retoman brevemente los conceptos vistos en la sesión previa</a:t>
            </a:r>
          </a:p>
          <a:p>
            <a:r>
              <a:rPr lang="es-MX" dirty="0" smtClean="0"/>
              <a:t>Hojas </a:t>
            </a:r>
            <a:r>
              <a:rPr lang="es-MX" dirty="0"/>
              <a:t>de colores, tijeras, plumones, marcadores, cuaderno de trabajo, listas de organización de equipos (hechas previamente)</a:t>
            </a:r>
          </a:p>
          <a:p>
            <a:endParaRPr lang="es-MX" dirty="0"/>
          </a:p>
        </p:txBody>
      </p:sp>
    </p:spTree>
    <p:extLst>
      <p:ext uri="{BB962C8B-B14F-4D97-AF65-F5344CB8AC3E}">
        <p14:creationId xmlns:p14="http://schemas.microsoft.com/office/powerpoint/2010/main" val="2499425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476672"/>
            <a:ext cx="8496944" cy="6120680"/>
          </a:xfrm>
        </p:spPr>
        <p:txBody>
          <a:bodyPr/>
          <a:lstStyle/>
          <a:p>
            <a:r>
              <a:rPr lang="es-MX" b="1" dirty="0" smtClean="0"/>
              <a:t>10.5</a:t>
            </a:r>
            <a:r>
              <a:rPr lang="es-MX" dirty="0" smtClean="0"/>
              <a:t>. </a:t>
            </a:r>
            <a:r>
              <a:rPr lang="es-MX" b="1" dirty="0" smtClean="0"/>
              <a:t>i</a:t>
            </a:r>
            <a:endParaRPr lang="es-MX" b="1" dirty="0"/>
          </a:p>
          <a:p>
            <a:r>
              <a:rPr lang="es-MX" sz="2400" dirty="0" smtClean="0"/>
              <a:t> </a:t>
            </a:r>
            <a:r>
              <a:rPr lang="es-MX" sz="2800" dirty="0"/>
              <a:t>Descripción del desarrollo de la </a:t>
            </a:r>
            <a:r>
              <a:rPr lang="es-MX" sz="2800" dirty="0" smtClean="0"/>
              <a:t>actividad: </a:t>
            </a:r>
          </a:p>
          <a:p>
            <a:endParaRPr lang="es-MX" sz="2800" dirty="0" smtClean="0"/>
          </a:p>
          <a:p>
            <a:r>
              <a:rPr lang="es-MX" sz="2600" dirty="0" smtClean="0"/>
              <a:t>Los </a:t>
            </a:r>
            <a:r>
              <a:rPr lang="es-MX" sz="2600" dirty="0"/>
              <a:t>alumnos trabajarán con artículos previamente dados en sesiones anteriores y también se les pedirán hojas de colores y tijeras así como su cuaderno de trabajo. Se les darán instrucciones para elaborar nucleótidos y bases nitrogenadas para el armado de una cadena de ADN; también se les darán instrucciones sobre lo que ocurriría si se cambian las bases nitrogenadas de lugar, se rompen, etc. lo que representan mutaciones de diferentes tipos dando lugar a preguntas que serán respondidas en la sesión o en </a:t>
            </a:r>
            <a:r>
              <a:rPr lang="es-MX" sz="2600" dirty="0" smtClean="0"/>
              <a:t>las subsecuentes</a:t>
            </a:r>
            <a:r>
              <a:rPr lang="es-MX" sz="2600" dirty="0"/>
              <a:t>.</a:t>
            </a:r>
          </a:p>
          <a:p>
            <a:endParaRPr lang="es-MX" dirty="0"/>
          </a:p>
        </p:txBody>
      </p:sp>
    </p:spTree>
    <p:extLst>
      <p:ext uri="{BB962C8B-B14F-4D97-AF65-F5344CB8AC3E}">
        <p14:creationId xmlns:p14="http://schemas.microsoft.com/office/powerpoint/2010/main" val="2384723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332656"/>
            <a:ext cx="7315200" cy="5915744"/>
          </a:xfrm>
        </p:spPr>
        <p:txBody>
          <a:bodyPr/>
          <a:lstStyle/>
          <a:p>
            <a:r>
              <a:rPr lang="es-MX" b="1" dirty="0" smtClean="0"/>
              <a:t>10.6 </a:t>
            </a:r>
            <a:r>
              <a:rPr lang="es-MX" dirty="0" smtClean="0"/>
              <a:t>j</a:t>
            </a:r>
            <a:r>
              <a:rPr lang="es-MX" dirty="0"/>
              <a:t>. Descripción del cierre de la </a:t>
            </a:r>
            <a:r>
              <a:rPr lang="es-MX" dirty="0" smtClean="0"/>
              <a:t>actividad: </a:t>
            </a:r>
          </a:p>
          <a:p>
            <a:r>
              <a:rPr lang="es-MX" dirty="0" smtClean="0"/>
              <a:t>Se </a:t>
            </a:r>
            <a:r>
              <a:rPr lang="es-MX" dirty="0"/>
              <a:t>les indicará a los alumnos que se deberán recoger los materiales sobrantes y depositarlos en la basura o los que sobren se guarden para la siguiente sesión; también se darán respuesta a las preguntas hechas en clase y, en caso de que no sea posible, escribirlas en su cuaderno de trabajo para ser trabajadas en la siguiente sesión. </a:t>
            </a:r>
          </a:p>
        </p:txBody>
      </p:sp>
    </p:spTree>
    <p:extLst>
      <p:ext uri="{BB962C8B-B14F-4D97-AF65-F5344CB8AC3E}">
        <p14:creationId xmlns:p14="http://schemas.microsoft.com/office/powerpoint/2010/main" val="2767819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332656"/>
            <a:ext cx="7819256" cy="6336704"/>
          </a:xfrm>
        </p:spPr>
        <p:txBody>
          <a:bodyPr/>
          <a:lstStyle/>
          <a:p>
            <a:endParaRPr lang="es-MX" dirty="0" smtClean="0"/>
          </a:p>
          <a:p>
            <a:r>
              <a:rPr lang="es-MX" b="1" dirty="0" smtClean="0"/>
              <a:t>10.7</a:t>
            </a:r>
            <a:r>
              <a:rPr lang="es-MX" dirty="0" smtClean="0"/>
              <a:t> k</a:t>
            </a:r>
            <a:r>
              <a:rPr lang="es-MX" dirty="0"/>
              <a:t>. Descripción de lo que se hará con los resultados de la </a:t>
            </a:r>
            <a:r>
              <a:rPr lang="es-MX" dirty="0" smtClean="0"/>
              <a:t>actividad:</a:t>
            </a:r>
          </a:p>
          <a:p>
            <a:r>
              <a:rPr lang="es-MX" dirty="0" smtClean="0"/>
              <a:t>S</a:t>
            </a:r>
            <a:r>
              <a:rPr lang="es-MX" sz="2800" dirty="0" smtClean="0"/>
              <a:t>e </a:t>
            </a:r>
            <a:r>
              <a:rPr lang="es-MX" sz="2800" dirty="0"/>
              <a:t>retoman en la siguiente sesión de trabajo para la elaboración de un glosario y también se emplearán como base para la siguiente actividad que es la secuenciación del genoma humano y sus consecuencias. Se hará un reporte de los resultados obtenidos (utilizando los requerimientos y bibliografías </a:t>
            </a:r>
            <a:r>
              <a:rPr lang="es-MX" sz="2800" dirty="0" smtClean="0"/>
              <a:t>en sistema </a:t>
            </a:r>
            <a:r>
              <a:rPr lang="es-MX" sz="2800" dirty="0"/>
              <a:t>APA) en los cuadernos de trabajo y una traducción de las palabras clave vistas en la sesión. </a:t>
            </a:r>
          </a:p>
          <a:p>
            <a:endParaRPr lang="es-MX" dirty="0"/>
          </a:p>
        </p:txBody>
      </p:sp>
    </p:spTree>
    <p:extLst>
      <p:ext uri="{BB962C8B-B14F-4D97-AF65-F5344CB8AC3E}">
        <p14:creationId xmlns:p14="http://schemas.microsoft.com/office/powerpoint/2010/main" val="1523219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332656"/>
            <a:ext cx="7891264" cy="5915744"/>
          </a:xfrm>
        </p:spPr>
        <p:txBody>
          <a:bodyPr/>
          <a:lstStyle/>
          <a:p>
            <a:r>
              <a:rPr lang="es-MX" sz="2800" b="1" dirty="0" smtClean="0"/>
              <a:t>10.8 l</a:t>
            </a:r>
            <a:r>
              <a:rPr lang="es-MX" sz="2800" dirty="0" smtClean="0"/>
              <a:t>. </a:t>
            </a:r>
            <a:r>
              <a:rPr lang="es-MX" sz="2800" dirty="0"/>
              <a:t>Análisis. Contrastación de lo esperado y lo sucedido. Argumentos claros y precisos sobre</a:t>
            </a:r>
            <a:r>
              <a:rPr lang="es-MX" sz="2800" dirty="0" smtClean="0"/>
              <a:t>:</a:t>
            </a:r>
          </a:p>
          <a:p>
            <a:endParaRPr lang="es-MX" sz="2400" dirty="0" smtClean="0"/>
          </a:p>
          <a:p>
            <a:r>
              <a:rPr lang="es-MX" sz="2400" dirty="0"/>
              <a:t>1. Logros alcanzados. Se consiguió que los alumnos hayan comprendido los procesos de reproducción en las células, las células reproductivas y el impacto que puede provocar que sufran mutaciones sobre los organismos vivos y los que se encuentran en desarrollo</a:t>
            </a:r>
          </a:p>
          <a:p>
            <a:r>
              <a:rPr lang="es-MX" sz="2400" dirty="0"/>
              <a:t>2. Aspectos a mejorar: que el tiempo de las sesiones sea más organizado y eficiente, que los materiales se consigan desde casa y no en el momento de la clase y que los equipos sean organizados desde el inicio o desde una sesión previa.  </a:t>
            </a:r>
          </a:p>
          <a:p>
            <a:endParaRPr lang="es-MX" dirty="0"/>
          </a:p>
        </p:txBody>
      </p:sp>
    </p:spTree>
    <p:extLst>
      <p:ext uri="{BB962C8B-B14F-4D97-AF65-F5344CB8AC3E}">
        <p14:creationId xmlns:p14="http://schemas.microsoft.com/office/powerpoint/2010/main" val="1817953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332656"/>
            <a:ext cx="7315200" cy="6336704"/>
          </a:xfrm>
        </p:spPr>
        <p:txBody>
          <a:bodyPr/>
          <a:lstStyle/>
          <a:p>
            <a:endParaRPr lang="es-MX" sz="2800" b="1" dirty="0" smtClean="0"/>
          </a:p>
          <a:p>
            <a:r>
              <a:rPr lang="es-MX" sz="2800" b="1" dirty="0" smtClean="0"/>
              <a:t>10.9 m</a:t>
            </a:r>
            <a:r>
              <a:rPr lang="es-MX" sz="2800" dirty="0"/>
              <a:t>. Toma de decisiones. Señalar cualquier toma de decisiones en función </a:t>
            </a:r>
            <a:r>
              <a:rPr lang="es-MX" sz="2800" dirty="0" smtClean="0"/>
              <a:t>del análisis:</a:t>
            </a:r>
          </a:p>
          <a:p>
            <a:r>
              <a:rPr lang="es-MX" sz="2600" dirty="0"/>
              <a:t>E</a:t>
            </a:r>
            <a:r>
              <a:rPr lang="es-MX" sz="2600" dirty="0" smtClean="0"/>
              <a:t>n </a:t>
            </a:r>
            <a:r>
              <a:rPr lang="es-MX" sz="2600" dirty="0"/>
              <a:t>este caso, se debe poner atención en los aspectos iniciales de la sesión (retomar algunos conceptos previos y anotar los que no pudieron ser resueltos en su momento), </a:t>
            </a:r>
            <a:r>
              <a:rPr lang="es-MX" sz="2600" dirty="0" smtClean="0"/>
              <a:t>y </a:t>
            </a:r>
            <a:r>
              <a:rPr lang="es-MX" sz="2600" dirty="0"/>
              <a:t>que se debe pedir más apoyo por parte del alumno para hacer que la sesión sea mejor aprovechada y en un tiempo óptimo. Que las traducciones sean hechas mediante el uso de libros de texto adecuados y que se manejen formas de redacción adecuadas a una investigación científica</a:t>
            </a:r>
          </a:p>
          <a:p>
            <a:endParaRPr lang="es-MX" dirty="0"/>
          </a:p>
        </p:txBody>
      </p:sp>
    </p:spTree>
    <p:extLst>
      <p:ext uri="{BB962C8B-B14F-4D97-AF65-F5344CB8AC3E}">
        <p14:creationId xmlns:p14="http://schemas.microsoft.com/office/powerpoint/2010/main" val="2270351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476672"/>
            <a:ext cx="7315200" cy="5771728"/>
          </a:xfrm>
        </p:spPr>
        <p:txBody>
          <a:bodyPr/>
          <a:lstStyle/>
          <a:p>
            <a:r>
              <a:rPr lang="es-MX" b="1" dirty="0" smtClean="0"/>
              <a:t>10.1</a:t>
            </a:r>
            <a:r>
              <a:rPr lang="es-MX" dirty="0" smtClean="0"/>
              <a:t> </a:t>
            </a:r>
          </a:p>
          <a:p>
            <a:r>
              <a:rPr lang="es-MX" dirty="0" smtClean="0"/>
              <a:t>a</a:t>
            </a:r>
            <a:r>
              <a:rPr lang="es-MX" dirty="0"/>
              <a:t>. Nombre de la </a:t>
            </a:r>
            <a:r>
              <a:rPr lang="es-MX" dirty="0" smtClean="0"/>
              <a:t>actividad: La </a:t>
            </a:r>
            <a:r>
              <a:rPr lang="es-MX" dirty="0"/>
              <a:t>Bioética y su relación con el genoma humano</a:t>
            </a:r>
            <a:endParaRPr lang="es-MX" dirty="0" smtClean="0"/>
          </a:p>
          <a:p>
            <a:r>
              <a:rPr lang="es-MX" dirty="0" smtClean="0"/>
              <a:t>b</a:t>
            </a:r>
            <a:r>
              <a:rPr lang="es-MX" dirty="0"/>
              <a:t>. </a:t>
            </a:r>
            <a:r>
              <a:rPr lang="es-MX" dirty="0" smtClean="0"/>
              <a:t>Objetivo: El </a:t>
            </a:r>
            <a:r>
              <a:rPr lang="es-MX" dirty="0"/>
              <a:t>alumno deberá formular un concepto de la bioética, así como su relación con el genoma humano. </a:t>
            </a:r>
            <a:endParaRPr lang="es-MX" dirty="0" smtClean="0"/>
          </a:p>
          <a:p>
            <a:r>
              <a:rPr lang="es-MX" dirty="0" smtClean="0"/>
              <a:t>c</a:t>
            </a:r>
            <a:r>
              <a:rPr lang="es-MX" dirty="0"/>
              <a:t>. </a:t>
            </a:r>
            <a:r>
              <a:rPr lang="es-MX" dirty="0" smtClean="0"/>
              <a:t>Grado: Tercer semestre</a:t>
            </a:r>
          </a:p>
          <a:p>
            <a:r>
              <a:rPr lang="es-MX" dirty="0" smtClean="0"/>
              <a:t>d</a:t>
            </a:r>
            <a:r>
              <a:rPr lang="es-MX" dirty="0"/>
              <a:t>. Fecha en que se llevará a cabo la </a:t>
            </a:r>
            <a:r>
              <a:rPr lang="es-MX" dirty="0" smtClean="0"/>
              <a:t>actividad: </a:t>
            </a:r>
            <a:r>
              <a:rPr lang="es-MX" dirty="0"/>
              <a:t>10 de Septiembre de 2018</a:t>
            </a:r>
          </a:p>
        </p:txBody>
      </p:sp>
    </p:spTree>
    <p:extLst>
      <p:ext uri="{BB962C8B-B14F-4D97-AF65-F5344CB8AC3E}">
        <p14:creationId xmlns:p14="http://schemas.microsoft.com/office/powerpoint/2010/main" val="1509770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584" y="1403336"/>
            <a:ext cx="7315200" cy="5472608"/>
          </a:xfrm>
        </p:spPr>
        <p:txBody>
          <a:bodyPr/>
          <a:lstStyle/>
          <a:p>
            <a:r>
              <a:rPr lang="es-MX" b="1" dirty="0" smtClean="0"/>
              <a:t>10.2 </a:t>
            </a:r>
            <a:r>
              <a:rPr lang="es-MX" dirty="0" smtClean="0"/>
              <a:t>e</a:t>
            </a:r>
            <a:r>
              <a:rPr lang="es-MX" dirty="0"/>
              <a:t>. Asignaturas participantes, temas o conceptos de cada </a:t>
            </a:r>
            <a:r>
              <a:rPr lang="es-MX" dirty="0" smtClean="0"/>
              <a:t>una: </a:t>
            </a:r>
            <a:r>
              <a:rPr lang="es-MX" dirty="0" smtClean="0"/>
              <a:t>Inglés, Biolog</a:t>
            </a:r>
            <a:r>
              <a:rPr lang="es-MX" dirty="0" smtClean="0"/>
              <a:t>ía y </a:t>
            </a:r>
            <a:r>
              <a:rPr lang="es-MX" dirty="0"/>
              <a:t>Taller de Lectura y Redacción e Iniciación a la Investigación Documental III</a:t>
            </a:r>
            <a:endParaRPr lang="es-MX" dirty="0" smtClean="0"/>
          </a:p>
          <a:p>
            <a:r>
              <a:rPr lang="es-MX" dirty="0" smtClean="0"/>
              <a:t>f</a:t>
            </a:r>
            <a:r>
              <a:rPr lang="es-MX" dirty="0"/>
              <a:t>. Fuentes de </a:t>
            </a:r>
            <a:r>
              <a:rPr lang="es-MX" dirty="0" smtClean="0"/>
              <a:t>apoyo: </a:t>
            </a:r>
            <a:r>
              <a:rPr lang="es-MX" dirty="0"/>
              <a:t>Internet, Diccionario de conceptos para obtener una idea general.</a:t>
            </a:r>
          </a:p>
        </p:txBody>
      </p:sp>
    </p:spTree>
    <p:extLst>
      <p:ext uri="{BB962C8B-B14F-4D97-AF65-F5344CB8AC3E}">
        <p14:creationId xmlns:p14="http://schemas.microsoft.com/office/powerpoint/2010/main" val="1649861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100841-9ABA-4CBD-8DB7-3E832CD69781}"/>
              </a:ext>
            </a:extLst>
          </p:cNvPr>
          <p:cNvSpPr>
            <a:spLocks noGrp="1"/>
          </p:cNvSpPr>
          <p:nvPr>
            <p:ph type="ctrTitle"/>
          </p:nvPr>
        </p:nvSpPr>
        <p:spPr>
          <a:xfrm>
            <a:off x="539552" y="2420888"/>
            <a:ext cx="8285871" cy="1164698"/>
          </a:xfrm>
        </p:spPr>
        <p:txBody>
          <a:bodyPr>
            <a:normAutofit fontScale="90000"/>
          </a:bodyPr>
          <a:lstStyle/>
          <a:p>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sz="3100" b="1" dirty="0">
                <a:solidFill>
                  <a:schemeClr val="accent1">
                    <a:lumMod val="50000"/>
                  </a:schemeClr>
                </a:solidFill>
              </a:rPr>
              <a:t/>
            </a:r>
            <a:br>
              <a:rPr lang="es-MX" sz="3100" b="1" dirty="0">
                <a:solidFill>
                  <a:schemeClr val="accent1">
                    <a:lumMod val="50000"/>
                  </a:schemeClr>
                </a:solidFill>
              </a:rPr>
            </a:br>
            <a:r>
              <a:rPr lang="es-ES_tradnl" altLang="es-ES_tradnl" sz="3100" dirty="0" smtClean="0">
                <a:solidFill>
                  <a:schemeClr val="accent1">
                    <a:lumMod val="50000"/>
                  </a:schemeClr>
                </a:solidFill>
              </a:rPr>
              <a:t/>
            </a:r>
            <a:br>
              <a:rPr lang="es-ES_tradnl" altLang="es-ES_tradnl" sz="3100" dirty="0" smtClean="0">
                <a:solidFill>
                  <a:schemeClr val="accent1">
                    <a:lumMod val="50000"/>
                  </a:schemeClr>
                </a:solidFill>
              </a:rPr>
            </a:br>
            <a:endParaRPr lang="es-MX" sz="2700" dirty="0">
              <a:solidFill>
                <a:schemeClr val="accent1">
                  <a:lumMod val="50000"/>
                </a:schemeClr>
              </a:solidFill>
            </a:endParaRPr>
          </a:p>
        </p:txBody>
      </p:sp>
      <p:pic>
        <p:nvPicPr>
          <p:cNvPr id="5" name="Imagen 4">
            <a:extLst>
              <a:ext uri="{FF2B5EF4-FFF2-40B4-BE49-F238E27FC236}">
                <a16:creationId xmlns:a16="http://schemas.microsoft.com/office/drawing/2014/main" xmlns="" id="{73055368-0CEC-454C-A867-E84884488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59156"/>
            <a:ext cx="3528392" cy="70886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09010"/>
            <a:ext cx="1152128" cy="950717"/>
          </a:xfrm>
          <a:prstGeom prst="rect">
            <a:avLst/>
          </a:prstGeom>
        </p:spPr>
      </p:pic>
      <p:sp>
        <p:nvSpPr>
          <p:cNvPr id="6" name="Marcador de contenido 2"/>
          <p:cNvSpPr txBox="1">
            <a:spLocks/>
          </p:cNvSpPr>
          <p:nvPr/>
        </p:nvSpPr>
        <p:spPr bwMode="auto">
          <a:xfrm>
            <a:off x="899592" y="1988840"/>
            <a:ext cx="7315200" cy="4267200"/>
          </a:xfrm>
          <a:prstGeom prst="rect">
            <a:avLst/>
          </a:prstGeom>
          <a:noFill/>
          <a:ln>
            <a:noFill/>
          </a:ln>
          <a:effectLst>
            <a:outerShdw dist="127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hlink"/>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4000" baseline="0" dirty="0" smtClean="0">
                <a:solidFill>
                  <a:schemeClr val="accent1">
                    <a:lumMod val="50000"/>
                  </a:schemeClr>
                </a:solidFill>
              </a:rPr>
              <a:t>Tema:</a:t>
            </a:r>
            <a:r>
              <a:rPr lang="es-ES_tradnl" altLang="es-ES_tradnl" sz="4000" baseline="0" dirty="0" smtClean="0">
                <a:solidFill>
                  <a:schemeClr val="accent1">
                    <a:lumMod val="50000"/>
                  </a:schemeClr>
                </a:solidFill>
              </a:rPr>
              <a:t> </a:t>
            </a:r>
            <a:r>
              <a:rPr lang="es-ES_tradnl" altLang="es-ES_tradnl" sz="4000" i="1" baseline="0" dirty="0" smtClean="0">
                <a:solidFill>
                  <a:schemeClr val="accent1">
                    <a:lumMod val="50000"/>
                  </a:schemeClr>
                </a:solidFill>
              </a:rPr>
              <a:t>La Desmitificación del Genoma Humano  </a:t>
            </a:r>
          </a:p>
          <a:p>
            <a:pPr algn="ctr"/>
            <a:r>
              <a:rPr lang="es-ES_tradnl" altLang="es-ES_tradnl" sz="4000" baseline="0" dirty="0" smtClean="0">
                <a:solidFill>
                  <a:schemeClr val="accent1">
                    <a:lumMod val="50000"/>
                  </a:schemeClr>
                </a:solidFill>
              </a:rPr>
              <a:t/>
            </a:r>
            <a:br>
              <a:rPr lang="es-ES_tradnl" altLang="es-ES_tradnl" sz="4000" baseline="0" dirty="0" smtClean="0">
                <a:solidFill>
                  <a:schemeClr val="accent1">
                    <a:lumMod val="50000"/>
                  </a:schemeClr>
                </a:solidFill>
              </a:rPr>
            </a:br>
            <a:r>
              <a:rPr lang="es-ES_tradnl" altLang="es-ES_tradnl" sz="4000" baseline="0" dirty="0" smtClean="0">
                <a:solidFill>
                  <a:schemeClr val="accent1">
                    <a:lumMod val="50000"/>
                  </a:schemeClr>
                </a:solidFill>
              </a:rPr>
              <a:t>Grado: Tercer semestre</a:t>
            </a:r>
          </a:p>
          <a:p>
            <a:pPr algn="ctr"/>
            <a:r>
              <a:rPr lang="es-ES_tradnl" sz="4000" baseline="0" dirty="0" smtClean="0">
                <a:solidFill>
                  <a:schemeClr val="accent1">
                    <a:lumMod val="50000"/>
                  </a:schemeClr>
                </a:solidFill>
              </a:rPr>
              <a:t>Grupo: 3020</a:t>
            </a:r>
            <a:endParaRPr lang="es-MX" sz="4000" baseline="0" dirty="0"/>
          </a:p>
        </p:txBody>
      </p:sp>
    </p:spTree>
    <p:extLst>
      <p:ext uri="{BB962C8B-B14F-4D97-AF65-F5344CB8AC3E}">
        <p14:creationId xmlns:p14="http://schemas.microsoft.com/office/powerpoint/2010/main" val="2355647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836712"/>
            <a:ext cx="7315200" cy="5699720"/>
          </a:xfrm>
        </p:spPr>
        <p:txBody>
          <a:bodyPr/>
          <a:lstStyle/>
          <a:p>
            <a:r>
              <a:rPr lang="es-MX" b="1" dirty="0" smtClean="0"/>
              <a:t>10.3</a:t>
            </a:r>
            <a:r>
              <a:rPr lang="es-MX" dirty="0" smtClean="0"/>
              <a:t> </a:t>
            </a:r>
            <a:r>
              <a:rPr lang="es-MX" dirty="0" smtClean="0"/>
              <a:t>g</a:t>
            </a:r>
            <a:r>
              <a:rPr lang="es-MX" dirty="0"/>
              <a:t>. Justificación de la </a:t>
            </a:r>
            <a:r>
              <a:rPr lang="es-MX" dirty="0" smtClean="0"/>
              <a:t>actividad :</a:t>
            </a:r>
          </a:p>
          <a:p>
            <a:endParaRPr lang="es-MX" dirty="0"/>
          </a:p>
          <a:p>
            <a:r>
              <a:rPr lang="es-MX" dirty="0" smtClean="0"/>
              <a:t>La </a:t>
            </a:r>
            <a:r>
              <a:rPr lang="es-MX" dirty="0"/>
              <a:t>bioética es uno de los aspectos mediante los cuales el alumno puede acercarse al concepto del genoma humano y sus implicaciones en la sociedad. De este modo, se logrará un mayor interés del alumno en temas que requieren de su capacidad crítica y que amplíen su perspectiva sobre el tema.</a:t>
            </a:r>
          </a:p>
          <a:p>
            <a:endParaRPr lang="es-MX" dirty="0"/>
          </a:p>
        </p:txBody>
      </p:sp>
    </p:spTree>
    <p:extLst>
      <p:ext uri="{BB962C8B-B14F-4D97-AF65-F5344CB8AC3E}">
        <p14:creationId xmlns:p14="http://schemas.microsoft.com/office/powerpoint/2010/main" val="4232427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692696"/>
            <a:ext cx="7056784" cy="5555704"/>
          </a:xfrm>
        </p:spPr>
        <p:txBody>
          <a:bodyPr/>
          <a:lstStyle/>
          <a:p>
            <a:r>
              <a:rPr lang="es-MX" b="1" dirty="0" smtClean="0"/>
              <a:t>10.4</a:t>
            </a:r>
            <a:r>
              <a:rPr lang="es-MX" dirty="0" smtClean="0"/>
              <a:t> h </a:t>
            </a:r>
            <a:r>
              <a:rPr lang="es-MX" dirty="0"/>
              <a:t>. Descripción de Apertura de la </a:t>
            </a:r>
            <a:r>
              <a:rPr lang="es-MX" dirty="0" smtClean="0"/>
              <a:t>actividad: </a:t>
            </a:r>
          </a:p>
          <a:p>
            <a:r>
              <a:rPr lang="es-MX" dirty="0" smtClean="0"/>
              <a:t>El </a:t>
            </a:r>
            <a:r>
              <a:rPr lang="es-MX" dirty="0"/>
              <a:t>alumno observará un video de Curiosamente (YouTube) en el que se brinda una aproximación al tema del genoma humano desde el punto de vista bioético.  Posteriormente, realizará la lectura de un caso específico en el que se aborde el genoma humano desde una perspectiva bioética.</a:t>
            </a:r>
          </a:p>
          <a:p>
            <a:endParaRPr lang="es-MX" dirty="0"/>
          </a:p>
        </p:txBody>
      </p:sp>
    </p:spTree>
    <p:extLst>
      <p:ext uri="{BB962C8B-B14F-4D97-AF65-F5344CB8AC3E}">
        <p14:creationId xmlns:p14="http://schemas.microsoft.com/office/powerpoint/2010/main" val="710585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620688"/>
            <a:ext cx="7315200" cy="5976664"/>
          </a:xfrm>
        </p:spPr>
        <p:txBody>
          <a:bodyPr/>
          <a:lstStyle/>
          <a:p>
            <a:r>
              <a:rPr lang="es-MX" b="1" dirty="0" smtClean="0"/>
              <a:t>10.5 i</a:t>
            </a:r>
            <a:r>
              <a:rPr lang="es-MX" dirty="0"/>
              <a:t>. Descripción del desarrollo de la </a:t>
            </a:r>
            <a:r>
              <a:rPr lang="es-MX" dirty="0" smtClean="0"/>
              <a:t>actividad: </a:t>
            </a:r>
          </a:p>
          <a:p>
            <a:r>
              <a:rPr lang="es-MX" sz="3000" dirty="0" smtClean="0"/>
              <a:t>El </a:t>
            </a:r>
            <a:r>
              <a:rPr lang="es-MX" sz="3000" dirty="0"/>
              <a:t>video propone ciertas preguntas que el alumno podrá responder usando su criterio a la vez que podrá generar un concepto de bioética. Posteriormente, cada alumno deberá responder (en inglés) un organizador gráfico con las preguntas que propone el video sobre el lugar, el tiempo, la situación, las personas involucradas, la causas y consecuencias del evento mencionado</a:t>
            </a:r>
          </a:p>
        </p:txBody>
      </p:sp>
    </p:spTree>
    <p:extLst>
      <p:ext uri="{BB962C8B-B14F-4D97-AF65-F5344CB8AC3E}">
        <p14:creationId xmlns:p14="http://schemas.microsoft.com/office/powerpoint/2010/main" val="1294948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548680"/>
            <a:ext cx="7315200" cy="5832648"/>
          </a:xfrm>
        </p:spPr>
        <p:txBody>
          <a:bodyPr/>
          <a:lstStyle/>
          <a:p>
            <a:endParaRPr lang="es-MX" dirty="0" smtClean="0"/>
          </a:p>
          <a:p>
            <a:endParaRPr lang="es-MX" dirty="0"/>
          </a:p>
          <a:p>
            <a:r>
              <a:rPr lang="es-MX" b="1" dirty="0" smtClean="0"/>
              <a:t>10.6 j</a:t>
            </a:r>
            <a:r>
              <a:rPr lang="es-MX" b="1" dirty="0"/>
              <a:t>. </a:t>
            </a:r>
            <a:r>
              <a:rPr lang="es-MX" dirty="0"/>
              <a:t>Descripción del cierre de la </a:t>
            </a:r>
            <a:r>
              <a:rPr lang="es-MX" dirty="0" smtClean="0"/>
              <a:t>actividad: </a:t>
            </a:r>
          </a:p>
          <a:p>
            <a:r>
              <a:rPr lang="es-MX" dirty="0" smtClean="0"/>
              <a:t>Los </a:t>
            </a:r>
            <a:r>
              <a:rPr lang="es-MX" dirty="0"/>
              <a:t>alumnos deberán redactar una breve definición de bioética y su importancia para la sociedad actual, misma que deberán leer ante a clase</a:t>
            </a:r>
          </a:p>
        </p:txBody>
      </p:sp>
    </p:spTree>
    <p:extLst>
      <p:ext uri="{BB962C8B-B14F-4D97-AF65-F5344CB8AC3E}">
        <p14:creationId xmlns:p14="http://schemas.microsoft.com/office/powerpoint/2010/main" val="2767421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764704"/>
            <a:ext cx="7762056" cy="5771728"/>
          </a:xfrm>
        </p:spPr>
        <p:txBody>
          <a:bodyPr/>
          <a:lstStyle/>
          <a:p>
            <a:r>
              <a:rPr lang="es-MX" b="1" dirty="0" smtClean="0"/>
              <a:t>10.7 k</a:t>
            </a:r>
            <a:r>
              <a:rPr lang="es-MX" dirty="0"/>
              <a:t>. Descripción de lo que se hará con los resultados de la actividad</a:t>
            </a:r>
            <a:r>
              <a:rPr lang="es-MX" dirty="0" smtClean="0"/>
              <a:t>.</a:t>
            </a:r>
          </a:p>
          <a:p>
            <a:r>
              <a:rPr lang="es-MX" dirty="0"/>
              <a:t>Después de leer su trabajo ante la clase, los demás alumnos podrán elaborar preguntas o mantener una breve discusión acerca de los conceptos. De igual manera, los alumnos podrán comparar los organizadores gráficos y sus respuestas a los cuestionamientos realizados en el </a:t>
            </a:r>
            <a:r>
              <a:rPr lang="es-MX" dirty="0" smtClean="0"/>
              <a:t>video</a:t>
            </a:r>
            <a:endParaRPr lang="es-MX" dirty="0"/>
          </a:p>
        </p:txBody>
      </p:sp>
    </p:spTree>
    <p:extLst>
      <p:ext uri="{BB962C8B-B14F-4D97-AF65-F5344CB8AC3E}">
        <p14:creationId xmlns:p14="http://schemas.microsoft.com/office/powerpoint/2010/main" val="468060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122745"/>
            <a:ext cx="8352928" cy="5760640"/>
          </a:xfrm>
        </p:spPr>
        <p:txBody>
          <a:bodyPr/>
          <a:lstStyle/>
          <a:p>
            <a:r>
              <a:rPr lang="es-MX" sz="2300" b="1" dirty="0" smtClean="0"/>
              <a:t>10.8 l. </a:t>
            </a:r>
            <a:r>
              <a:rPr lang="es-MX" sz="2300" b="1" dirty="0"/>
              <a:t>Análisis. Contrastación de lo esperado y lo sucedido</a:t>
            </a:r>
            <a:r>
              <a:rPr lang="es-MX" sz="2300" dirty="0"/>
              <a:t>. </a:t>
            </a:r>
            <a:endParaRPr lang="es-MX" sz="2300" dirty="0" smtClean="0"/>
          </a:p>
          <a:p>
            <a:r>
              <a:rPr lang="es-MX" sz="2300" dirty="0"/>
              <a:t>El video y la lectura resultó de mucho interés para los alumnos. Ambos generaron </a:t>
            </a:r>
            <a:r>
              <a:rPr lang="es-MX" sz="2300" dirty="0" smtClean="0"/>
              <a:t>cuestionamientos y </a:t>
            </a:r>
            <a:r>
              <a:rPr lang="es-MX" sz="2300" dirty="0"/>
              <a:t>un pequeño </a:t>
            </a:r>
            <a:r>
              <a:rPr lang="es-MX" sz="2300" dirty="0" smtClean="0"/>
              <a:t>debate, </a:t>
            </a:r>
            <a:r>
              <a:rPr lang="es-MX" sz="2300" dirty="0"/>
              <a:t>además de que su participación fue muy </a:t>
            </a:r>
            <a:r>
              <a:rPr lang="es-MX" sz="2300" dirty="0" smtClean="0"/>
              <a:t>activa</a:t>
            </a:r>
          </a:p>
          <a:p>
            <a:r>
              <a:rPr lang="es-MX" sz="2300" dirty="0"/>
              <a:t>1. Logros. Los alumnos expresaron sus preocupaciones ante diversos casos </a:t>
            </a:r>
            <a:r>
              <a:rPr lang="es-MX" sz="2300" dirty="0" smtClean="0"/>
              <a:t>actuales; además </a:t>
            </a:r>
            <a:r>
              <a:rPr lang="es-MX" sz="2300" dirty="0"/>
              <a:t>de que </a:t>
            </a:r>
            <a:r>
              <a:rPr lang="es-MX" sz="2300" dirty="0" smtClean="0"/>
              <a:t>lograron desmitificar </a:t>
            </a:r>
            <a:r>
              <a:rPr lang="es-MX" sz="2300" dirty="0"/>
              <a:t>algunos de los conceptos e identificar fuentes confiables y fuentes dudosas. La mayoría consideró que no se puede adoptar una postura determinante ante situaciones donde la ética está de por </a:t>
            </a:r>
            <a:r>
              <a:rPr lang="es-MX" sz="2300" dirty="0" smtClean="0"/>
              <a:t>medio</a:t>
            </a:r>
          </a:p>
          <a:p>
            <a:r>
              <a:rPr lang="es-MX" sz="2300" dirty="0" smtClean="0"/>
              <a:t>2</a:t>
            </a:r>
            <a:r>
              <a:rPr lang="es-MX" sz="2300" dirty="0"/>
              <a:t>. Aspectos a mejorar. El tiempo </a:t>
            </a:r>
            <a:r>
              <a:rPr lang="es-MX" sz="2300" dirty="0" smtClean="0"/>
              <a:t>fue </a:t>
            </a:r>
            <a:r>
              <a:rPr lang="es-MX" sz="2300" dirty="0"/>
              <a:t>corto para las actividades pues los alumnos tenían dudas acerca del tema tratado. Fue necesaria la intervención de las profesoras para solucionar dudas y esto generó retrasos en la actividad.</a:t>
            </a:r>
          </a:p>
          <a:p>
            <a:endParaRPr lang="es-MX" dirty="0"/>
          </a:p>
        </p:txBody>
      </p:sp>
    </p:spTree>
    <p:extLst>
      <p:ext uri="{BB962C8B-B14F-4D97-AF65-F5344CB8AC3E}">
        <p14:creationId xmlns:p14="http://schemas.microsoft.com/office/powerpoint/2010/main" val="1768793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404664"/>
            <a:ext cx="7834064" cy="5843736"/>
          </a:xfrm>
        </p:spPr>
        <p:txBody>
          <a:bodyPr/>
          <a:lstStyle/>
          <a:p>
            <a:r>
              <a:rPr lang="es-MX" sz="2800" b="1" dirty="0" smtClean="0"/>
              <a:t>10.9 m</a:t>
            </a:r>
            <a:r>
              <a:rPr lang="es-MX" sz="2800" dirty="0"/>
              <a:t>. Toma de decisiones. Señalar cualquier toma de decisiones en función del </a:t>
            </a:r>
            <a:r>
              <a:rPr lang="es-MX" sz="2800" dirty="0" smtClean="0"/>
              <a:t>análisis:</a:t>
            </a:r>
          </a:p>
          <a:p>
            <a:r>
              <a:rPr lang="es-MX" sz="2600" dirty="0"/>
              <a:t>Debido a que es una actividad interdisciplinaria, es necesaria la intervención continua de las profesoras para aclarar dudas acerca de conceptos o de las fuentes donde loa alumnos obtienen la información, por lo que, respecto al tiempo planeado no se puede fácilmente limitar la intervención de los profesores, pero sí tratar de evitar que los alumnos se desvíen del tema y sugieran o comenten casos que no provienen de fuentes fidedignas o que no cuentan con respaldo científico.</a:t>
            </a:r>
            <a:endParaRPr lang="es-MX" sz="2600" dirty="0" smtClean="0"/>
          </a:p>
          <a:p>
            <a:endParaRPr lang="es-MX" dirty="0"/>
          </a:p>
        </p:txBody>
      </p:sp>
    </p:spTree>
    <p:extLst>
      <p:ext uri="{BB962C8B-B14F-4D97-AF65-F5344CB8AC3E}">
        <p14:creationId xmlns:p14="http://schemas.microsoft.com/office/powerpoint/2010/main" val="3026771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476672"/>
            <a:ext cx="8208912" cy="5771728"/>
          </a:xfrm>
        </p:spPr>
        <p:txBody>
          <a:bodyPr/>
          <a:lstStyle/>
          <a:p>
            <a:r>
              <a:rPr lang="es-MX" b="1" dirty="0" smtClean="0"/>
              <a:t>10.1</a:t>
            </a:r>
            <a:r>
              <a:rPr lang="es-MX" dirty="0" smtClean="0"/>
              <a:t> </a:t>
            </a:r>
            <a:r>
              <a:rPr lang="es-MX" dirty="0" smtClean="0"/>
              <a:t>a</a:t>
            </a:r>
            <a:r>
              <a:rPr lang="es-MX" dirty="0"/>
              <a:t>. Nombre de la </a:t>
            </a:r>
            <a:r>
              <a:rPr lang="es-MX" dirty="0" smtClean="0"/>
              <a:t>actividad: </a:t>
            </a:r>
            <a:r>
              <a:rPr lang="es-MX" dirty="0" smtClean="0"/>
              <a:t>Confiabilidad </a:t>
            </a:r>
            <a:r>
              <a:rPr lang="es-MX" dirty="0"/>
              <a:t>de fuentes de información y el sistema APA</a:t>
            </a:r>
            <a:endParaRPr lang="es-MX" dirty="0" smtClean="0"/>
          </a:p>
          <a:p>
            <a:r>
              <a:rPr lang="es-MX" dirty="0" smtClean="0"/>
              <a:t>b</a:t>
            </a:r>
            <a:r>
              <a:rPr lang="es-MX" dirty="0"/>
              <a:t>. </a:t>
            </a:r>
            <a:r>
              <a:rPr lang="es-MX" dirty="0" smtClean="0"/>
              <a:t>Objetivo</a:t>
            </a:r>
            <a:r>
              <a:rPr lang="es-MX" dirty="0" smtClean="0"/>
              <a:t>: </a:t>
            </a:r>
            <a:r>
              <a:rPr lang="es-MX" dirty="0"/>
              <a:t>Que el alumno identifique la confiabilidad de las fuentes de información consultadas en distintos medios y las pueda seleccionar para una mayor comprensión del tema Genoma Humano</a:t>
            </a:r>
            <a:endParaRPr lang="es-MX" dirty="0" smtClean="0"/>
          </a:p>
          <a:p>
            <a:r>
              <a:rPr lang="es-MX" dirty="0" smtClean="0"/>
              <a:t>c</a:t>
            </a:r>
            <a:r>
              <a:rPr lang="es-MX" dirty="0"/>
              <a:t>. </a:t>
            </a:r>
            <a:r>
              <a:rPr lang="es-MX" dirty="0" smtClean="0"/>
              <a:t>Grado: Tercer semestre</a:t>
            </a:r>
          </a:p>
          <a:p>
            <a:r>
              <a:rPr lang="es-MX" dirty="0" smtClean="0"/>
              <a:t>d</a:t>
            </a:r>
            <a:r>
              <a:rPr lang="es-MX" dirty="0"/>
              <a:t>. Fecha en que se llevará a cabo la </a:t>
            </a:r>
            <a:r>
              <a:rPr lang="es-MX" dirty="0" smtClean="0"/>
              <a:t>actividad</a:t>
            </a:r>
            <a:r>
              <a:rPr lang="es-MX" dirty="0" smtClean="0"/>
              <a:t>: </a:t>
            </a:r>
            <a:r>
              <a:rPr lang="es-MX" dirty="0"/>
              <a:t>22 y 24 de agosto de 2018.</a:t>
            </a:r>
            <a:endParaRPr lang="es-MX" dirty="0"/>
          </a:p>
        </p:txBody>
      </p:sp>
    </p:spTree>
    <p:extLst>
      <p:ext uri="{BB962C8B-B14F-4D97-AF65-F5344CB8AC3E}">
        <p14:creationId xmlns:p14="http://schemas.microsoft.com/office/powerpoint/2010/main" val="3594900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764704"/>
            <a:ext cx="8496944" cy="5472608"/>
          </a:xfrm>
        </p:spPr>
        <p:txBody>
          <a:bodyPr/>
          <a:lstStyle/>
          <a:p>
            <a:r>
              <a:rPr lang="es-MX" sz="2800" b="1" dirty="0" smtClean="0"/>
              <a:t>10.2 </a:t>
            </a:r>
            <a:r>
              <a:rPr lang="es-MX" sz="2800" dirty="0" smtClean="0"/>
              <a:t>e</a:t>
            </a:r>
            <a:r>
              <a:rPr lang="es-MX" sz="2800" dirty="0"/>
              <a:t>. Asignaturas </a:t>
            </a:r>
            <a:r>
              <a:rPr lang="es-MX" sz="2800" dirty="0" smtClean="0"/>
              <a:t>participantes temas </a:t>
            </a:r>
            <a:r>
              <a:rPr lang="es-MX" sz="2800" dirty="0"/>
              <a:t>o conceptos de cada </a:t>
            </a:r>
            <a:r>
              <a:rPr lang="es-MX" sz="2800" dirty="0" smtClean="0"/>
              <a:t>una:</a:t>
            </a:r>
          </a:p>
          <a:p>
            <a:r>
              <a:rPr lang="es-MX" sz="2400" dirty="0" smtClean="0"/>
              <a:t>Taller </a:t>
            </a:r>
            <a:r>
              <a:rPr lang="es-MX" sz="2400" dirty="0"/>
              <a:t>de Lectura y Redacción e Iniciación a la Investigación Documental III:  </a:t>
            </a:r>
            <a:r>
              <a:rPr lang="es-MX" sz="2400" dirty="0" smtClean="0"/>
              <a:t>Veracidad, Fuentes </a:t>
            </a:r>
            <a:r>
              <a:rPr lang="es-MX" sz="2400" dirty="0"/>
              <a:t>de información, Confiabilidad, Sistema APA </a:t>
            </a:r>
            <a:r>
              <a:rPr lang="es-MX" sz="2400" dirty="0" smtClean="0"/>
              <a:t>Fichas </a:t>
            </a:r>
            <a:r>
              <a:rPr lang="es-MX" sz="2400" dirty="0"/>
              <a:t>de trabajo.</a:t>
            </a:r>
          </a:p>
          <a:p>
            <a:r>
              <a:rPr lang="es-MX" sz="2400" dirty="0" smtClean="0"/>
              <a:t> </a:t>
            </a:r>
            <a:r>
              <a:rPr lang="es-MX" sz="2400" dirty="0"/>
              <a:t>Biología I:   Bioética, la manipulación del genoma, ADN, Genética, Ciencia, científicos, Países avanzados y ramas de la Biología.</a:t>
            </a:r>
          </a:p>
          <a:p>
            <a:r>
              <a:rPr lang="es-MX" sz="2400" dirty="0" smtClean="0"/>
              <a:t> </a:t>
            </a:r>
            <a:r>
              <a:rPr lang="es-MX" sz="2400" dirty="0"/>
              <a:t>Inglés III. Tiempos verbales, sinónimos, antónimos, cognados, siglas, abreviaturas, </a:t>
            </a:r>
          </a:p>
          <a:p>
            <a:pPr marL="0" indent="0">
              <a:buNone/>
            </a:pPr>
            <a:r>
              <a:rPr lang="es-MX" sz="2400" dirty="0" smtClean="0"/>
              <a:t>f</a:t>
            </a:r>
            <a:r>
              <a:rPr lang="es-MX" sz="2400" dirty="0"/>
              <a:t>. Fuentes de </a:t>
            </a:r>
            <a:r>
              <a:rPr lang="es-MX" sz="2400" dirty="0" smtClean="0"/>
              <a:t>apoyo</a:t>
            </a:r>
            <a:r>
              <a:rPr lang="es-MX" sz="2400" dirty="0" smtClean="0"/>
              <a:t>: </a:t>
            </a:r>
            <a:r>
              <a:rPr lang="es-MX" sz="2400" dirty="0"/>
              <a:t>consulta de libros, vídeos, documentales, revistas de divulgación científica impresas y digitales, periódicos impresos y digitales.</a:t>
            </a:r>
            <a:endParaRPr lang="es-MX" sz="2400" dirty="0"/>
          </a:p>
        </p:txBody>
      </p:sp>
    </p:spTree>
    <p:extLst>
      <p:ext uri="{BB962C8B-B14F-4D97-AF65-F5344CB8AC3E}">
        <p14:creationId xmlns:p14="http://schemas.microsoft.com/office/powerpoint/2010/main" val="3655987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548680"/>
            <a:ext cx="8424936" cy="6120680"/>
          </a:xfrm>
        </p:spPr>
        <p:txBody>
          <a:bodyPr/>
          <a:lstStyle/>
          <a:p>
            <a:r>
              <a:rPr lang="es-MX" b="1" dirty="0" smtClean="0"/>
              <a:t>10.3</a:t>
            </a:r>
            <a:r>
              <a:rPr lang="es-MX" dirty="0" smtClean="0"/>
              <a:t> </a:t>
            </a:r>
            <a:r>
              <a:rPr lang="es-MX" dirty="0" smtClean="0"/>
              <a:t>g</a:t>
            </a:r>
            <a:r>
              <a:rPr lang="es-MX" dirty="0"/>
              <a:t>. Justificación de la </a:t>
            </a:r>
            <a:r>
              <a:rPr lang="es-MX" dirty="0" smtClean="0"/>
              <a:t>actividad</a:t>
            </a:r>
            <a:r>
              <a:rPr lang="es-MX" dirty="0" smtClean="0"/>
              <a:t>:</a:t>
            </a:r>
          </a:p>
          <a:p>
            <a:endParaRPr lang="es-MX" dirty="0" smtClean="0"/>
          </a:p>
          <a:p>
            <a:r>
              <a:rPr lang="es-MX" sz="2700" dirty="0"/>
              <a:t>Es necesario que los alumnos conozcan los referentes teóricos, investigaciones previas, que les permitirán analizar y realizar conclusiones del estudio realizado.</a:t>
            </a:r>
          </a:p>
          <a:p>
            <a:r>
              <a:rPr lang="es-MX" sz="2700" dirty="0"/>
              <a:t>Asimismo, poner en práctica sus habilidades </a:t>
            </a:r>
            <a:r>
              <a:rPr lang="es-MX" sz="2700" dirty="0" err="1"/>
              <a:t>lecto</a:t>
            </a:r>
            <a:r>
              <a:rPr lang="es-MX" sz="2700" dirty="0"/>
              <a:t>-escritoras, de comprensión e interpretación de textos, de análisis y de discernimiento para dar respuesta a la pregunta guía: ¿Cómo elegir las fuentes de información que guíen el conocimiento y aprendizaje del Genoma Humano?</a:t>
            </a:r>
          </a:p>
          <a:p>
            <a:endParaRPr lang="es-MX" dirty="0"/>
          </a:p>
        </p:txBody>
      </p:sp>
    </p:spTree>
    <p:extLst>
      <p:ext uri="{BB962C8B-B14F-4D97-AF65-F5344CB8AC3E}">
        <p14:creationId xmlns:p14="http://schemas.microsoft.com/office/powerpoint/2010/main" val="213623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8" name="Imagen 7">
            <a:extLst>
              <a:ext uri="{FF2B5EF4-FFF2-40B4-BE49-F238E27FC236}">
                <a16:creationId xmlns:a16="http://schemas.microsoft.com/office/drawing/2014/main" xmlns="" id="{8FDD334C-FAC8-4B11-87AB-8F0DC349F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79384"/>
            <a:ext cx="4469483" cy="751687"/>
          </a:xfrm>
          <a:prstGeom prst="rect">
            <a:avLst/>
          </a:prstGeom>
        </p:spPr>
      </p:pic>
      <p:sp>
        <p:nvSpPr>
          <p:cNvPr id="2" name="Título 1">
            <a:extLst>
              <a:ext uri="{FF2B5EF4-FFF2-40B4-BE49-F238E27FC236}">
                <a16:creationId xmlns:a16="http://schemas.microsoft.com/office/drawing/2014/main" xmlns="" id="{02806CB8-DECD-4C79-9B11-0B22D2E2AF6C}"/>
              </a:ext>
            </a:extLst>
          </p:cNvPr>
          <p:cNvSpPr>
            <a:spLocks noGrp="1"/>
          </p:cNvSpPr>
          <p:nvPr>
            <p:ph type="title"/>
          </p:nvPr>
        </p:nvSpPr>
        <p:spPr>
          <a:xfrm>
            <a:off x="405855" y="1210302"/>
            <a:ext cx="4704079" cy="715963"/>
          </a:xfrm>
        </p:spPr>
        <p:txBody>
          <a:bodyPr/>
          <a:lstStyle/>
          <a:p>
            <a:r>
              <a:rPr lang="es-MX" sz="3200" b="1" dirty="0" smtClean="0"/>
              <a:t>INTRODUCCI</a:t>
            </a:r>
            <a:r>
              <a:rPr lang="es-MX" sz="3200" b="1" dirty="0"/>
              <a:t>Ó</a:t>
            </a:r>
            <a:r>
              <a:rPr lang="es-MX" sz="3200" b="1" dirty="0" smtClean="0"/>
              <a:t>N</a:t>
            </a:r>
            <a:r>
              <a:rPr lang="es-MX" b="1" dirty="0" smtClean="0"/>
              <a:t> </a:t>
            </a:r>
            <a:endParaRPr lang="es-MX" b="1" dirty="0"/>
          </a:p>
        </p:txBody>
      </p:sp>
      <p:sp>
        <p:nvSpPr>
          <p:cNvPr id="3" name="Marcador de contenido 2">
            <a:extLst>
              <a:ext uri="{FF2B5EF4-FFF2-40B4-BE49-F238E27FC236}">
                <a16:creationId xmlns:a16="http://schemas.microsoft.com/office/drawing/2014/main" xmlns="" id="{649F4CA3-F3C5-4F25-B7F9-57064476AF01}"/>
              </a:ext>
            </a:extLst>
          </p:cNvPr>
          <p:cNvSpPr>
            <a:spLocks noGrp="1"/>
          </p:cNvSpPr>
          <p:nvPr>
            <p:ph idx="1"/>
          </p:nvPr>
        </p:nvSpPr>
        <p:spPr>
          <a:xfrm>
            <a:off x="467544" y="2204864"/>
            <a:ext cx="8208912" cy="4267200"/>
          </a:xfrm>
        </p:spPr>
        <p:txBody>
          <a:bodyPr/>
          <a:lstStyle/>
          <a:p>
            <a:pPr algn="ctr"/>
            <a:r>
              <a:rPr lang="es-MX" sz="2000" dirty="0"/>
              <a:t>En la presente investigación se pretende que el alumno identifique y comprenda que existen falacias con relación al Genoma Humano y que a través de la Bioética obtenga un panorama preciso de la concepción de éste.</a:t>
            </a:r>
            <a:br>
              <a:rPr lang="es-MX" sz="2000" dirty="0"/>
            </a:br>
            <a:endParaRPr lang="es-MX" sz="2000" dirty="0"/>
          </a:p>
          <a:p>
            <a:pPr algn="ctr"/>
            <a:r>
              <a:rPr lang="es-MX" sz="2000" dirty="0"/>
              <a:t>Asimismo, la intervención de tres disciplinas (Biología, Taller de Lectura y Redacción e Inglés) coadyuvarán para una mejor desarrollo y comprensión del tema; partiendo de  </a:t>
            </a:r>
            <a:br>
              <a:rPr lang="es-MX" sz="2000" dirty="0"/>
            </a:br>
            <a:r>
              <a:rPr lang="es-MX" sz="2000" dirty="0"/>
              <a:t>los conocimientos previos de los alumnos para dar paso a la lectura, traducción, interpretación, análisis de fuentes confiables de información y todos aquellos componentes verbales e icónicos necesarios para exponer resultados </a:t>
            </a:r>
            <a:r>
              <a:rPr lang="es-MX" sz="2000" dirty="0" smtClean="0"/>
              <a:t>precisos.</a:t>
            </a:r>
            <a:endParaRPr lang="es-MX" sz="2800" dirty="0"/>
          </a:p>
          <a:p>
            <a:endParaRPr lang="es-MX"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79384"/>
            <a:ext cx="1163479" cy="976660"/>
          </a:xfrm>
          <a:prstGeom prst="rect">
            <a:avLst/>
          </a:prstGeom>
        </p:spPr>
      </p:pic>
    </p:spTree>
    <p:extLst>
      <p:ext uri="{BB962C8B-B14F-4D97-AF65-F5344CB8AC3E}">
        <p14:creationId xmlns:p14="http://schemas.microsoft.com/office/powerpoint/2010/main" val="3542574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88640"/>
            <a:ext cx="8352928" cy="6059760"/>
          </a:xfrm>
        </p:spPr>
        <p:txBody>
          <a:bodyPr/>
          <a:lstStyle/>
          <a:p>
            <a:r>
              <a:rPr lang="es-MX" b="1" dirty="0" smtClean="0"/>
              <a:t>10.4</a:t>
            </a:r>
            <a:r>
              <a:rPr lang="es-MX" dirty="0" smtClean="0"/>
              <a:t> h </a:t>
            </a:r>
            <a:r>
              <a:rPr lang="es-MX" dirty="0"/>
              <a:t>. Descripción de Apertura de la </a:t>
            </a:r>
            <a:r>
              <a:rPr lang="es-MX" dirty="0" smtClean="0"/>
              <a:t>actividad: </a:t>
            </a:r>
            <a:endParaRPr lang="es-MX" dirty="0" smtClean="0"/>
          </a:p>
          <a:p>
            <a:r>
              <a:rPr lang="es-MX" sz="2400" b="1" dirty="0"/>
              <a:t> Descripción de Apertura de la actividad: </a:t>
            </a:r>
            <a:r>
              <a:rPr lang="es-MX" sz="2400" dirty="0"/>
              <a:t>se comenzó con una exposición por parte del docente relacionada con</a:t>
            </a:r>
            <a:r>
              <a:rPr lang="es-ES" sz="2400" dirty="0"/>
              <a:t> el grado de información que proporcionan las fuentes de información y su clasificación en primarias, secundarias y terciarias.</a:t>
            </a:r>
            <a:endParaRPr lang="es-MX" sz="2400" dirty="0"/>
          </a:p>
          <a:p>
            <a:r>
              <a:rPr lang="es-MX" sz="2400" b="1" dirty="0"/>
              <a:t>Pasos y organización del grupo. </a:t>
            </a:r>
            <a:r>
              <a:rPr lang="es-MX" sz="2400" dirty="0"/>
              <a:t>Los alumnos tomaron nota de  la exposición. Enseguida, se llevó a cabo una sesión de preguntas y respuestas.</a:t>
            </a:r>
          </a:p>
          <a:p>
            <a:r>
              <a:rPr lang="es-MX" sz="2400" b="1" dirty="0"/>
              <a:t>Materiales.</a:t>
            </a:r>
            <a:r>
              <a:rPr lang="es-MX" sz="2400" dirty="0"/>
              <a:t> DVD, televisión, cañón, laptop, etc.</a:t>
            </a:r>
          </a:p>
          <a:p>
            <a:r>
              <a:rPr lang="es-MX" sz="2400" b="1" dirty="0"/>
              <a:t>Herramientas. </a:t>
            </a:r>
            <a:r>
              <a:rPr lang="es-MX" sz="2400" dirty="0"/>
              <a:t>Uso de método didáctico y método inductivo.</a:t>
            </a:r>
          </a:p>
          <a:p>
            <a:r>
              <a:rPr lang="es-MX" sz="2400" b="1" dirty="0"/>
              <a:t>Evidencias de aprendizaje: </a:t>
            </a:r>
            <a:r>
              <a:rPr lang="es-MX" sz="2400" dirty="0"/>
              <a:t>carpeta de evidencias, ejercicios de respuesta breve y complementación</a:t>
            </a:r>
            <a:r>
              <a:rPr lang="es-MX" dirty="0"/>
              <a:t>.</a:t>
            </a:r>
          </a:p>
          <a:p>
            <a:endParaRPr lang="es-MX" dirty="0" smtClean="0"/>
          </a:p>
          <a:p>
            <a:endParaRPr lang="es-MX" dirty="0"/>
          </a:p>
        </p:txBody>
      </p:sp>
    </p:spTree>
    <p:extLst>
      <p:ext uri="{BB962C8B-B14F-4D97-AF65-F5344CB8AC3E}">
        <p14:creationId xmlns:p14="http://schemas.microsoft.com/office/powerpoint/2010/main" val="33562511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620688"/>
            <a:ext cx="8136904" cy="6237312"/>
          </a:xfrm>
        </p:spPr>
        <p:txBody>
          <a:bodyPr/>
          <a:lstStyle/>
          <a:p>
            <a:r>
              <a:rPr lang="es-MX" b="1" dirty="0" smtClean="0"/>
              <a:t>10.5 i</a:t>
            </a:r>
            <a:r>
              <a:rPr lang="es-MX" dirty="0"/>
              <a:t>. Descripción del desarrollo de la </a:t>
            </a:r>
            <a:r>
              <a:rPr lang="es-MX" dirty="0" smtClean="0"/>
              <a:t>actividad: </a:t>
            </a:r>
            <a:endParaRPr lang="es-MX" dirty="0" smtClean="0"/>
          </a:p>
          <a:p>
            <a:r>
              <a:rPr lang="es-MX" sz="2400" b="1" dirty="0" smtClean="0"/>
              <a:t>Descripción </a:t>
            </a:r>
            <a:r>
              <a:rPr lang="es-MX" sz="2400" b="1" dirty="0"/>
              <a:t>del desarrollo de la actividad:</a:t>
            </a:r>
            <a:r>
              <a:rPr lang="es-MX" sz="2400" dirty="0"/>
              <a:t> se les pidió puntualidad, atención y que tomaran notas e hicieran  una serie de preguntas por escrito. Posteriormente, pasamos a la  sesión de preguntas y respuestas.</a:t>
            </a:r>
          </a:p>
          <a:p>
            <a:r>
              <a:rPr lang="es-MX" sz="2400" b="1" dirty="0"/>
              <a:t>Pasos y organización del grupo:</a:t>
            </a:r>
            <a:r>
              <a:rPr lang="es-MX" sz="2400" dirty="0"/>
              <a:t> se organizaron las filas, que tomaran apuntes y se creó un clima de cordialidad.</a:t>
            </a:r>
          </a:p>
          <a:p>
            <a:r>
              <a:rPr lang="es-MX" sz="2400" b="1" dirty="0"/>
              <a:t>Materiales:</a:t>
            </a:r>
            <a:r>
              <a:rPr lang="es-MX" sz="2400" dirty="0"/>
              <a:t> salón de clases, cuadernos y fichas de trabajo.</a:t>
            </a:r>
          </a:p>
          <a:p>
            <a:r>
              <a:rPr lang="es-MX" sz="2400" b="1" dirty="0"/>
              <a:t>Herramientas:</a:t>
            </a:r>
            <a:r>
              <a:rPr lang="es-MX" sz="2400" dirty="0"/>
              <a:t> método analítico y método sintético.</a:t>
            </a:r>
          </a:p>
          <a:p>
            <a:r>
              <a:rPr lang="es-MX" sz="2400" b="1" dirty="0"/>
              <a:t>Evidencias de aprendizaje:</a:t>
            </a:r>
            <a:r>
              <a:rPr lang="es-MX" sz="2400" dirty="0"/>
              <a:t> Fichas de trabajo, de comentario, participación oral y escrita</a:t>
            </a:r>
            <a:endParaRPr lang="es-MX" sz="2400" dirty="0" smtClean="0"/>
          </a:p>
        </p:txBody>
      </p:sp>
    </p:spTree>
    <p:extLst>
      <p:ext uri="{BB962C8B-B14F-4D97-AF65-F5344CB8AC3E}">
        <p14:creationId xmlns:p14="http://schemas.microsoft.com/office/powerpoint/2010/main" val="3326598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737320"/>
            <a:ext cx="8640960" cy="6120680"/>
          </a:xfrm>
        </p:spPr>
        <p:txBody>
          <a:bodyPr/>
          <a:lstStyle/>
          <a:p>
            <a:pPr marL="0" indent="0">
              <a:buNone/>
            </a:pPr>
            <a:r>
              <a:rPr lang="es-MX" b="1" dirty="0" smtClean="0"/>
              <a:t>10.6 </a:t>
            </a:r>
            <a:r>
              <a:rPr lang="es-MX" b="1" dirty="0" smtClean="0"/>
              <a:t>j</a:t>
            </a:r>
            <a:r>
              <a:rPr lang="es-MX" b="1" dirty="0"/>
              <a:t>. </a:t>
            </a:r>
            <a:r>
              <a:rPr lang="es-MX" dirty="0"/>
              <a:t>Descripción del cierre de la </a:t>
            </a:r>
            <a:r>
              <a:rPr lang="es-MX" dirty="0" smtClean="0"/>
              <a:t>actividad</a:t>
            </a:r>
            <a:r>
              <a:rPr lang="es-MX" dirty="0" smtClean="0"/>
              <a:t>:</a:t>
            </a:r>
          </a:p>
          <a:p>
            <a:r>
              <a:rPr lang="es-MX" dirty="0" smtClean="0"/>
              <a:t> </a:t>
            </a:r>
            <a:r>
              <a:rPr lang="es-MX" sz="2400" b="1" dirty="0"/>
              <a:t>Descripción de cierre de la actividad: </a:t>
            </a:r>
            <a:r>
              <a:rPr lang="es-MX" sz="2400" dirty="0"/>
              <a:t>se realizó una retroalimentación en forma escrita.</a:t>
            </a:r>
          </a:p>
          <a:p>
            <a:r>
              <a:rPr lang="es-MX" sz="2400" b="1" dirty="0"/>
              <a:t>Pasos y organización del grupo: </a:t>
            </a:r>
            <a:r>
              <a:rPr lang="es-MX" sz="2400" dirty="0"/>
              <a:t>una vez que terminaron sus fichas y comentarios, se les proporcionó una hoja (lista de cotejo) para que las llenaran. También se le hizo hincapié en que guardaran sus documentos en la carpeta de evidencias.</a:t>
            </a:r>
          </a:p>
          <a:p>
            <a:r>
              <a:rPr lang="es-MX" sz="2400" b="1" dirty="0"/>
              <a:t>Materiales: </a:t>
            </a:r>
            <a:r>
              <a:rPr lang="es-MX" sz="2400" dirty="0"/>
              <a:t>fichas de cartón de raya, cuadernos, hojas blancas y copias.</a:t>
            </a:r>
          </a:p>
          <a:p>
            <a:r>
              <a:rPr lang="es-MX" sz="2400" b="1" dirty="0"/>
              <a:t>Herramientas: </a:t>
            </a:r>
            <a:r>
              <a:rPr lang="es-MX" sz="2400" dirty="0"/>
              <a:t>estrategias de comprensión y de apoyo.</a:t>
            </a:r>
          </a:p>
          <a:p>
            <a:r>
              <a:rPr lang="es-MX" sz="2400" b="1" dirty="0"/>
              <a:t>Evidencias de aprendizaje: </a:t>
            </a:r>
            <a:r>
              <a:rPr lang="es-MX" sz="2400" dirty="0"/>
              <a:t>fichas de trabajo, listas de cotejo y carpeta de evidencias.</a:t>
            </a:r>
          </a:p>
          <a:p>
            <a:endParaRPr lang="es-MX" dirty="0" smtClean="0"/>
          </a:p>
        </p:txBody>
      </p:sp>
    </p:spTree>
    <p:extLst>
      <p:ext uri="{BB962C8B-B14F-4D97-AF65-F5344CB8AC3E}">
        <p14:creationId xmlns:p14="http://schemas.microsoft.com/office/powerpoint/2010/main" val="2166955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764704"/>
            <a:ext cx="7762056" cy="5771728"/>
          </a:xfrm>
        </p:spPr>
        <p:txBody>
          <a:bodyPr/>
          <a:lstStyle/>
          <a:p>
            <a:endParaRPr lang="es-MX" b="1" dirty="0" smtClean="0"/>
          </a:p>
          <a:p>
            <a:endParaRPr lang="es-MX" b="1" dirty="0"/>
          </a:p>
          <a:p>
            <a:r>
              <a:rPr lang="es-MX" b="1" dirty="0" smtClean="0"/>
              <a:t>10.7 </a:t>
            </a:r>
            <a:r>
              <a:rPr lang="es-MX" b="1" dirty="0" smtClean="0"/>
              <a:t>k</a:t>
            </a:r>
            <a:r>
              <a:rPr lang="es-MX" dirty="0"/>
              <a:t>. Descripción de lo que se hará con los </a:t>
            </a:r>
            <a:r>
              <a:rPr lang="es-MX" dirty="0"/>
              <a:t>resultados de la actividad</a:t>
            </a:r>
            <a:endParaRPr lang="es-MX" dirty="0" smtClean="0"/>
          </a:p>
          <a:p>
            <a:endParaRPr lang="es-MX" dirty="0" smtClean="0"/>
          </a:p>
          <a:p>
            <a:r>
              <a:rPr lang="es-MX" dirty="0" smtClean="0"/>
              <a:t>se </a:t>
            </a:r>
            <a:r>
              <a:rPr lang="es-MX" dirty="0"/>
              <a:t>analizarán los resultados en una reunión de trabajo con los puntos a reforzar en las actividades de los alumnos.</a:t>
            </a:r>
          </a:p>
          <a:p>
            <a:endParaRPr lang="es-MX" dirty="0" smtClean="0"/>
          </a:p>
        </p:txBody>
      </p:sp>
    </p:spTree>
    <p:extLst>
      <p:ext uri="{BB962C8B-B14F-4D97-AF65-F5344CB8AC3E}">
        <p14:creationId xmlns:p14="http://schemas.microsoft.com/office/powerpoint/2010/main" val="926980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122745"/>
            <a:ext cx="8352928" cy="5760640"/>
          </a:xfrm>
        </p:spPr>
        <p:txBody>
          <a:bodyPr/>
          <a:lstStyle/>
          <a:p>
            <a:r>
              <a:rPr lang="es-MX" sz="3600" b="1" dirty="0" smtClean="0"/>
              <a:t>10.8 l. </a:t>
            </a:r>
            <a:r>
              <a:rPr lang="es-MX" sz="3600" dirty="0"/>
              <a:t>Análisis. Contrastación de lo esperado y lo sucedido</a:t>
            </a:r>
            <a:r>
              <a:rPr lang="es-MX" sz="2300" dirty="0"/>
              <a:t>. </a:t>
            </a:r>
            <a:endParaRPr lang="es-MX" sz="2300" dirty="0" smtClean="0"/>
          </a:p>
          <a:p>
            <a:endParaRPr lang="es-MX" sz="2300" dirty="0"/>
          </a:p>
          <a:p>
            <a:pPr marL="0" indent="0">
              <a:buNone/>
            </a:pPr>
            <a:endParaRPr lang="es-MX" sz="2300" dirty="0" smtClean="0"/>
          </a:p>
          <a:p>
            <a:r>
              <a:rPr lang="es-MX" b="1" dirty="0"/>
              <a:t>1. Logros  alcanzados. </a:t>
            </a:r>
            <a:r>
              <a:rPr lang="es-MX" dirty="0"/>
              <a:t>Se logró la empatía, la cooperación y el trabajo en equipo.</a:t>
            </a:r>
          </a:p>
          <a:p>
            <a:r>
              <a:rPr lang="es-MX" b="1" dirty="0"/>
              <a:t>2. Aspectos a mejorar. </a:t>
            </a:r>
            <a:r>
              <a:rPr lang="es-MX" dirty="0"/>
              <a:t>La resiliencia y el trabajo cooperativo</a:t>
            </a:r>
            <a:endParaRPr lang="es-MX" dirty="0"/>
          </a:p>
        </p:txBody>
      </p:sp>
    </p:spTree>
    <p:extLst>
      <p:ext uri="{BB962C8B-B14F-4D97-AF65-F5344CB8AC3E}">
        <p14:creationId xmlns:p14="http://schemas.microsoft.com/office/powerpoint/2010/main" val="1135458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014264"/>
            <a:ext cx="7834064" cy="5843736"/>
          </a:xfrm>
        </p:spPr>
        <p:txBody>
          <a:bodyPr/>
          <a:lstStyle/>
          <a:p>
            <a:r>
              <a:rPr lang="es-MX" b="1" dirty="0" smtClean="0"/>
              <a:t>10.9 m</a:t>
            </a:r>
            <a:r>
              <a:rPr lang="es-MX" dirty="0"/>
              <a:t>. Toma de decisiones. Señalar cualquier toma de decisiones en función del </a:t>
            </a:r>
            <a:r>
              <a:rPr lang="es-MX" dirty="0" smtClean="0"/>
              <a:t>análisis</a:t>
            </a:r>
            <a:r>
              <a:rPr lang="es-MX" sz="2800" dirty="0" smtClean="0"/>
              <a:t>:</a:t>
            </a:r>
          </a:p>
          <a:p>
            <a:endParaRPr lang="es-MX" sz="2800" dirty="0" smtClean="0"/>
          </a:p>
          <a:p>
            <a:r>
              <a:rPr lang="es-MX" dirty="0"/>
              <a:t>Apoyar a los alumnos con la interpretación de textos, reforzar la exposición oral y escrita. Asimismo,  practicar la cita de fuentes de información en Sistema APA.</a:t>
            </a:r>
          </a:p>
          <a:p>
            <a:endParaRPr lang="es-MX" sz="2800" dirty="0" smtClean="0"/>
          </a:p>
          <a:p>
            <a:endParaRPr lang="es-MX" dirty="0"/>
          </a:p>
        </p:txBody>
      </p:sp>
    </p:spTree>
    <p:extLst>
      <p:ext uri="{BB962C8B-B14F-4D97-AF65-F5344CB8AC3E}">
        <p14:creationId xmlns:p14="http://schemas.microsoft.com/office/powerpoint/2010/main" val="1687524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924944"/>
            <a:ext cx="7315200" cy="715963"/>
          </a:xfrm>
        </p:spPr>
        <p:txBody>
          <a:bodyPr/>
          <a:lstStyle/>
          <a:p>
            <a:r>
              <a:rPr lang="es-MX" sz="3600" dirty="0" smtClean="0"/>
              <a:t>11. Una </a:t>
            </a:r>
            <a:r>
              <a:rPr lang="es-MX" sz="3600" dirty="0"/>
              <a:t>actividad Interdisciplinaria de c</a:t>
            </a:r>
            <a:r>
              <a:rPr lang="es-MX" sz="3600" dirty="0" smtClean="0"/>
              <a:t>ierre de </a:t>
            </a:r>
            <a:r>
              <a:rPr lang="es-MX" sz="3600" dirty="0"/>
              <a:t>proyecto</a:t>
            </a:r>
          </a:p>
        </p:txBody>
      </p:sp>
    </p:spTree>
    <p:extLst>
      <p:ext uri="{BB962C8B-B14F-4D97-AF65-F5344CB8AC3E}">
        <p14:creationId xmlns:p14="http://schemas.microsoft.com/office/powerpoint/2010/main" val="3212387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476672"/>
            <a:ext cx="7315200" cy="5771728"/>
          </a:xfrm>
        </p:spPr>
        <p:txBody>
          <a:bodyPr/>
          <a:lstStyle/>
          <a:p>
            <a:r>
              <a:rPr lang="es-MX" b="1" dirty="0" smtClean="0"/>
              <a:t>11.1 </a:t>
            </a:r>
          </a:p>
          <a:p>
            <a:r>
              <a:rPr lang="es-MX" dirty="0" smtClean="0"/>
              <a:t>a</a:t>
            </a:r>
            <a:r>
              <a:rPr lang="es-MX" dirty="0"/>
              <a:t>. Nombre de la </a:t>
            </a:r>
            <a:r>
              <a:rPr lang="es-MX" dirty="0" smtClean="0"/>
              <a:t>actividad: Proyecto</a:t>
            </a:r>
            <a:r>
              <a:rPr lang="es-MX" b="1" dirty="0" smtClean="0"/>
              <a:t> </a:t>
            </a:r>
            <a:r>
              <a:rPr lang="es-MX" dirty="0"/>
              <a:t>Genoma Humano: ¿amigo o enemigo?</a:t>
            </a:r>
            <a:endParaRPr lang="es-MX" dirty="0" smtClean="0"/>
          </a:p>
          <a:p>
            <a:r>
              <a:rPr lang="es-MX" dirty="0" smtClean="0"/>
              <a:t>b</a:t>
            </a:r>
            <a:r>
              <a:rPr lang="es-MX" dirty="0"/>
              <a:t>. </a:t>
            </a:r>
            <a:r>
              <a:rPr lang="es-MX" dirty="0" smtClean="0"/>
              <a:t>Objetivo: </a:t>
            </a:r>
            <a:r>
              <a:rPr lang="es-MX" dirty="0"/>
              <a:t>conocer el impacto y los conocimientos de los alumnos con respecto al tema del Genoma Humano</a:t>
            </a:r>
            <a:endParaRPr lang="es-MX" dirty="0" smtClean="0"/>
          </a:p>
          <a:p>
            <a:r>
              <a:rPr lang="es-MX" dirty="0" smtClean="0"/>
              <a:t>c</a:t>
            </a:r>
            <a:r>
              <a:rPr lang="es-MX" dirty="0"/>
              <a:t>. </a:t>
            </a:r>
            <a:r>
              <a:rPr lang="es-MX" dirty="0" smtClean="0"/>
              <a:t>Grado: Tercer semestre</a:t>
            </a:r>
          </a:p>
          <a:p>
            <a:r>
              <a:rPr lang="es-MX" dirty="0" smtClean="0"/>
              <a:t>d</a:t>
            </a:r>
            <a:r>
              <a:rPr lang="es-MX" dirty="0"/>
              <a:t>. Fecha en que se llevará a cabo la </a:t>
            </a:r>
            <a:r>
              <a:rPr lang="es-MX" dirty="0" smtClean="0"/>
              <a:t>actividad: </a:t>
            </a:r>
            <a:r>
              <a:rPr lang="es-MX" dirty="0"/>
              <a:t>24 de septiembre de 2018</a:t>
            </a:r>
          </a:p>
        </p:txBody>
      </p:sp>
    </p:spTree>
    <p:extLst>
      <p:ext uri="{BB962C8B-B14F-4D97-AF65-F5344CB8AC3E}">
        <p14:creationId xmlns:p14="http://schemas.microsoft.com/office/powerpoint/2010/main" val="12229419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260648"/>
            <a:ext cx="8892480" cy="6120680"/>
          </a:xfrm>
        </p:spPr>
        <p:txBody>
          <a:bodyPr/>
          <a:lstStyle/>
          <a:p>
            <a:r>
              <a:rPr lang="es-MX" sz="2800" b="1" dirty="0" smtClean="0"/>
              <a:t>11.2 e</a:t>
            </a:r>
            <a:r>
              <a:rPr lang="es-MX" sz="2800" dirty="0"/>
              <a:t>. Asignaturas participantes, temas o conceptos de cada una</a:t>
            </a:r>
            <a:r>
              <a:rPr lang="es-MX" sz="2800" dirty="0" smtClean="0"/>
              <a:t>.</a:t>
            </a:r>
          </a:p>
          <a:p>
            <a:r>
              <a:rPr lang="es-MX" sz="2200" dirty="0" smtClean="0"/>
              <a:t> </a:t>
            </a:r>
            <a:r>
              <a:rPr lang="es-MX" sz="2200" b="1" dirty="0"/>
              <a:t>Taller de Lectura y Redacción e Iniciación a la Investigación Documental III: </a:t>
            </a:r>
            <a:r>
              <a:rPr lang="es-MX" sz="2200" dirty="0"/>
              <a:t>La indagación científica, habilidades y publicaciones científicas.</a:t>
            </a:r>
          </a:p>
          <a:p>
            <a:r>
              <a:rPr lang="es-MX" sz="2200" b="1" dirty="0" smtClean="0"/>
              <a:t>Biología </a:t>
            </a:r>
            <a:r>
              <a:rPr lang="es-MX" sz="2200" b="1" dirty="0"/>
              <a:t>I. </a:t>
            </a:r>
            <a:r>
              <a:rPr lang="es-MX" sz="2200" dirty="0"/>
              <a:t>Formulación de  preguntas, recolección,</a:t>
            </a:r>
            <a:r>
              <a:rPr lang="es-MX" sz="2200" b="1" dirty="0"/>
              <a:t> </a:t>
            </a:r>
            <a:r>
              <a:rPr lang="es-MX" sz="2200" dirty="0"/>
              <a:t>indagación directa y publicación de informes.</a:t>
            </a:r>
          </a:p>
          <a:p>
            <a:r>
              <a:rPr lang="es-MX" sz="2200" b="1" dirty="0" smtClean="0"/>
              <a:t>Inglés </a:t>
            </a:r>
            <a:r>
              <a:rPr lang="es-MX" sz="2200" b="1" dirty="0"/>
              <a:t>III. </a:t>
            </a:r>
            <a:r>
              <a:rPr lang="es-MX" sz="2200" dirty="0"/>
              <a:t>Publicaciones científicas en inglés, traducción y diccionarios electrónicos</a:t>
            </a:r>
            <a:r>
              <a:rPr lang="es-MX" sz="2200" dirty="0" smtClean="0"/>
              <a:t>.</a:t>
            </a:r>
          </a:p>
          <a:p>
            <a:pPr lvl="0"/>
            <a:r>
              <a:rPr lang="es-MX" sz="2200" b="1" dirty="0" smtClean="0"/>
              <a:t>f</a:t>
            </a:r>
            <a:r>
              <a:rPr lang="es-MX" sz="2200" b="1" dirty="0"/>
              <a:t>. Fuentes de </a:t>
            </a:r>
            <a:r>
              <a:rPr lang="es-MX" sz="2200" b="1" dirty="0" smtClean="0"/>
              <a:t>apoyo</a:t>
            </a:r>
          </a:p>
          <a:p>
            <a:pPr lvl="0"/>
            <a:r>
              <a:rPr lang="es-MX" sz="2200" dirty="0" smtClean="0"/>
              <a:t>Recursos </a:t>
            </a:r>
            <a:r>
              <a:rPr lang="es-MX" sz="2200" dirty="0"/>
              <a:t>tecnológicos disponibles como DVD, televisión, cañón, laptop, celular, cámara fotográfica  etc.</a:t>
            </a:r>
          </a:p>
          <a:p>
            <a:pPr lvl="0"/>
            <a:r>
              <a:rPr lang="es-MX" sz="2200" dirty="0"/>
              <a:t>Textos diversos ubicados en: periódicos, revistas, obras literarias, enciclopedias, atlas, etc.</a:t>
            </a:r>
          </a:p>
          <a:p>
            <a:pPr lvl="0"/>
            <a:r>
              <a:rPr lang="es-MX" sz="2200" dirty="0"/>
              <a:t>Organizadores gráficos: mapa mental, mapa conceptual, cuadro sinóptico, diagrama de flujo, entre otros.</a:t>
            </a:r>
          </a:p>
          <a:p>
            <a:pPr lvl="0"/>
            <a:r>
              <a:rPr lang="es-MX" sz="2200" dirty="0"/>
              <a:t>Uso del aula adecuada para realizar las actividades.</a:t>
            </a:r>
          </a:p>
          <a:p>
            <a:endParaRPr lang="es-MX" sz="2800" dirty="0"/>
          </a:p>
        </p:txBody>
      </p:sp>
    </p:spTree>
    <p:extLst>
      <p:ext uri="{BB962C8B-B14F-4D97-AF65-F5344CB8AC3E}">
        <p14:creationId xmlns:p14="http://schemas.microsoft.com/office/powerpoint/2010/main" val="7249256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476672"/>
            <a:ext cx="8640960" cy="6120680"/>
          </a:xfrm>
        </p:spPr>
        <p:txBody>
          <a:bodyPr/>
          <a:lstStyle/>
          <a:p>
            <a:endParaRPr lang="es-MX" dirty="0" smtClean="0"/>
          </a:p>
          <a:p>
            <a:r>
              <a:rPr lang="es-MX" b="1" dirty="0" smtClean="0"/>
              <a:t>11.3 g</a:t>
            </a:r>
            <a:r>
              <a:rPr lang="es-MX" dirty="0"/>
              <a:t>. Justificación </a:t>
            </a:r>
            <a:r>
              <a:rPr lang="es-MX" dirty="0" smtClean="0"/>
              <a:t>de </a:t>
            </a:r>
            <a:r>
              <a:rPr lang="es-MX" dirty="0"/>
              <a:t>la actividad</a:t>
            </a:r>
            <a:r>
              <a:rPr lang="es-MX" dirty="0" smtClean="0"/>
              <a:t>.</a:t>
            </a:r>
          </a:p>
          <a:p>
            <a:pPr marL="0" indent="0">
              <a:buNone/>
            </a:pPr>
            <a:endParaRPr lang="es-MX" dirty="0" smtClean="0"/>
          </a:p>
          <a:p>
            <a:r>
              <a:rPr lang="es-MX" dirty="0"/>
              <a:t>Se hizo una presentación integral del grupo completo donde se retomaron todos los conceptos vistos durante la elaboración del proyecto para retomar ideas, fuentes de información y explicación de las consecuencias en todos los niveles de la manipulación de genes en la actualidad</a:t>
            </a:r>
          </a:p>
          <a:p>
            <a:pPr marL="0" indent="0">
              <a:buNone/>
            </a:pPr>
            <a:endParaRPr lang="es-MX" dirty="0"/>
          </a:p>
        </p:txBody>
      </p:sp>
    </p:spTree>
    <p:extLst>
      <p:ext uri="{BB962C8B-B14F-4D97-AF65-F5344CB8AC3E}">
        <p14:creationId xmlns:p14="http://schemas.microsoft.com/office/powerpoint/2010/main" val="3442437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759" y="692696"/>
            <a:ext cx="7315200" cy="715963"/>
          </a:xfrm>
        </p:spPr>
        <p:txBody>
          <a:bodyPr/>
          <a:lstStyle/>
          <a:p>
            <a:r>
              <a:rPr lang="es-MX" b="1" dirty="0" smtClean="0"/>
              <a:t>OBJETIVOS</a:t>
            </a:r>
            <a:endParaRPr lang="es-MX" b="1" dirty="0"/>
          </a:p>
        </p:txBody>
      </p:sp>
      <p:sp>
        <p:nvSpPr>
          <p:cNvPr id="3" name="Marcador de contenido 2"/>
          <p:cNvSpPr>
            <a:spLocks noGrp="1"/>
          </p:cNvSpPr>
          <p:nvPr>
            <p:ph idx="1"/>
          </p:nvPr>
        </p:nvSpPr>
        <p:spPr>
          <a:xfrm>
            <a:off x="683568" y="2276872"/>
            <a:ext cx="7315200" cy="4267200"/>
          </a:xfrm>
        </p:spPr>
        <p:txBody>
          <a:bodyPr/>
          <a:lstStyle/>
          <a:p>
            <a:pPr algn="just"/>
            <a:r>
              <a:rPr lang="es-MX" sz="2800" b="1" dirty="0">
                <a:solidFill>
                  <a:schemeClr val="accent5">
                    <a:lumMod val="25000"/>
                  </a:schemeClr>
                </a:solidFill>
              </a:rPr>
              <a:t>Objetivo general: </a:t>
            </a:r>
            <a:r>
              <a:rPr lang="es-MX" sz="2800" dirty="0"/>
              <a:t>Desmitificar a través de la bioética las falacias comprendidas por los alumnos del Colegio de Ciencias Humanidades</a:t>
            </a:r>
            <a:r>
              <a:rPr lang="es-MX" sz="2800" dirty="0" smtClean="0"/>
              <a:t>, </a:t>
            </a:r>
            <a:r>
              <a:rPr lang="es-MX" sz="2800" dirty="0"/>
              <a:t>utilizando fuentes de información veraces que </a:t>
            </a:r>
            <a:r>
              <a:rPr lang="es-MX" sz="2800" dirty="0" smtClean="0"/>
              <a:t>contribuyan </a:t>
            </a:r>
            <a:r>
              <a:rPr lang="es-MX" sz="2800" dirty="0"/>
              <a:t>en la mejor comprensión y aprendizaje del </a:t>
            </a:r>
            <a:r>
              <a:rPr lang="es-MX" sz="2800" dirty="0" smtClean="0"/>
              <a:t>Genoma </a:t>
            </a:r>
            <a:r>
              <a:rPr lang="es-MX" sz="2800" dirty="0"/>
              <a:t>H</a:t>
            </a:r>
            <a:r>
              <a:rPr lang="es-MX" sz="2800" dirty="0" smtClean="0"/>
              <a:t>umano</a:t>
            </a:r>
            <a:r>
              <a:rPr lang="es-MX" sz="2800" b="1" dirty="0"/>
              <a:t>.</a:t>
            </a:r>
            <a:endParaRPr lang="es-MX" sz="2800" dirty="0"/>
          </a:p>
          <a:p>
            <a:pPr algn="just"/>
            <a:endParaRPr lang="es-MX" sz="2000" b="1" dirty="0"/>
          </a:p>
        </p:txBody>
      </p:sp>
    </p:spTree>
    <p:extLst>
      <p:ext uri="{BB962C8B-B14F-4D97-AF65-F5344CB8AC3E}">
        <p14:creationId xmlns:p14="http://schemas.microsoft.com/office/powerpoint/2010/main" val="2342915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449288"/>
            <a:ext cx="8640960" cy="6408712"/>
          </a:xfrm>
        </p:spPr>
        <p:txBody>
          <a:bodyPr/>
          <a:lstStyle/>
          <a:p>
            <a:r>
              <a:rPr lang="es-MX" b="1" dirty="0" smtClean="0"/>
              <a:t>11.4 h </a:t>
            </a:r>
            <a:r>
              <a:rPr lang="es-MX" dirty="0"/>
              <a:t>. Descripción de Apertura de la actividad. </a:t>
            </a:r>
            <a:endParaRPr lang="es-MX" dirty="0" smtClean="0"/>
          </a:p>
          <a:p>
            <a:r>
              <a:rPr lang="es-MX" sz="2400" dirty="0"/>
              <a:t>De inicio se retomaron brevemente los conceptos mas importantes de todo el proyecto para poder integrarlos en dos actividades breves: un debate y una exposición ante los alumnos del mismo grupo, algunos profesores y autoridades escolares</a:t>
            </a:r>
          </a:p>
          <a:p>
            <a:r>
              <a:rPr lang="es-MX" sz="2400" dirty="0"/>
              <a:t>Se organizaron equipos de 3-5 personas para poder participar en cada una de las actividades propuestas. Se les proporcionó materiales como papel américa, hojas de colores, plumones, tijeras, pegamento, globos, marcadores para poder obtener evidencias de aprendizaje que finalizaran en una exposición y un debate organizado entre las tres materias, tanto en español como en inglés.</a:t>
            </a:r>
          </a:p>
          <a:p>
            <a:endParaRPr lang="es-MX" dirty="0"/>
          </a:p>
        </p:txBody>
      </p:sp>
    </p:spTree>
    <p:extLst>
      <p:ext uri="{BB962C8B-B14F-4D97-AF65-F5344CB8AC3E}">
        <p14:creationId xmlns:p14="http://schemas.microsoft.com/office/powerpoint/2010/main" val="1172680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476672"/>
            <a:ext cx="7978080" cy="5771728"/>
          </a:xfrm>
        </p:spPr>
        <p:txBody>
          <a:bodyPr/>
          <a:lstStyle/>
          <a:p>
            <a:r>
              <a:rPr lang="es-MX" b="1" dirty="0" smtClean="0"/>
              <a:t>11.5 i</a:t>
            </a:r>
            <a:r>
              <a:rPr lang="es-MX" dirty="0"/>
              <a:t>. Descripción del desarrollo de la </a:t>
            </a:r>
            <a:r>
              <a:rPr lang="es-MX" dirty="0" smtClean="0"/>
              <a:t>actividad</a:t>
            </a:r>
          </a:p>
          <a:p>
            <a:r>
              <a:rPr lang="es-MX" sz="2800" dirty="0" smtClean="0"/>
              <a:t>En </a:t>
            </a:r>
            <a:r>
              <a:rPr lang="es-MX" sz="2800" dirty="0"/>
              <a:t>equipos de 3-5 personas se hicieron dos tipos de actividades: debates y exposición de carteles e infografías sobre los temas vistos en el proyecto</a:t>
            </a:r>
          </a:p>
          <a:p>
            <a:r>
              <a:rPr lang="es-MX" sz="2800" dirty="0" smtClean="0"/>
              <a:t> </a:t>
            </a:r>
            <a:r>
              <a:rPr lang="es-MX" sz="2800" dirty="0"/>
              <a:t>Se les motivo para compartir el intercambio de ideas, comentarios, reflexiones, dudas, sobre el tema.</a:t>
            </a:r>
          </a:p>
          <a:p>
            <a:r>
              <a:rPr lang="es-MX" sz="2800" dirty="0" smtClean="0"/>
              <a:t>Se </a:t>
            </a:r>
            <a:r>
              <a:rPr lang="es-MX" sz="2800" dirty="0"/>
              <a:t>les hizo la cordial invitación a todos para aportar datos y evaluar el trabajo de todos de manera respetuosa.</a:t>
            </a:r>
          </a:p>
          <a:p>
            <a:pPr marL="0" indent="0">
              <a:buNone/>
            </a:pPr>
            <a:endParaRPr lang="es-MX" dirty="0"/>
          </a:p>
        </p:txBody>
      </p:sp>
    </p:spTree>
    <p:extLst>
      <p:ext uri="{BB962C8B-B14F-4D97-AF65-F5344CB8AC3E}">
        <p14:creationId xmlns:p14="http://schemas.microsoft.com/office/powerpoint/2010/main" val="1057510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260648"/>
            <a:ext cx="8784976" cy="6336704"/>
          </a:xfrm>
        </p:spPr>
        <p:txBody>
          <a:bodyPr/>
          <a:lstStyle/>
          <a:p>
            <a:r>
              <a:rPr lang="es-MX" sz="2400" b="1" dirty="0" smtClean="0"/>
              <a:t>Recursos </a:t>
            </a:r>
            <a:r>
              <a:rPr lang="es-MX" sz="2400" b="1" dirty="0"/>
              <a:t>tecnológicos disponibles</a:t>
            </a:r>
            <a:r>
              <a:rPr lang="es-MX" sz="2400" dirty="0"/>
              <a:t>: celulares, cámara fotográfica, laptop entre otros.</a:t>
            </a:r>
          </a:p>
          <a:p>
            <a:r>
              <a:rPr lang="es-MX" sz="2400" b="1" dirty="0" smtClean="0"/>
              <a:t>Materiales </a:t>
            </a:r>
            <a:r>
              <a:rPr lang="es-MX" sz="2400" b="1" dirty="0"/>
              <a:t>físicos</a:t>
            </a:r>
            <a:r>
              <a:rPr lang="es-MX" sz="2400" dirty="0"/>
              <a:t>: colores, marcadores, hojas de color, pegamento, tijeras, imágenes, revistas y pizarrón.</a:t>
            </a:r>
          </a:p>
          <a:p>
            <a:r>
              <a:rPr lang="es-MX" sz="2400" b="1" dirty="0" smtClean="0"/>
              <a:t> </a:t>
            </a:r>
            <a:r>
              <a:rPr lang="es-MX" sz="2400" b="1" dirty="0"/>
              <a:t>Las herramientas que se utilizaron</a:t>
            </a:r>
            <a:r>
              <a:rPr lang="es-MX" sz="2400" dirty="0"/>
              <a:t>: la lluvia de ideas y retroalimentación están relacionadas con el aprendizaje significativo porque los alumnos relacionaron todos los conocimientos del Genoma Humano y así lograron tener ideas estructuradas y coherentes respecto al tema, también el debate integró los conocimientos y posturas a favor y en contra desde el punto de vista ético y retroalimentar con sus conocimientos previos y nuevos en todos los momentos del desarrollo del proyecto</a:t>
            </a:r>
          </a:p>
          <a:p>
            <a:r>
              <a:rPr lang="es-MX" sz="2400" b="1" dirty="0" smtClean="0"/>
              <a:t>Las </a:t>
            </a:r>
            <a:r>
              <a:rPr lang="es-MX" sz="2400" b="1" dirty="0"/>
              <a:t>evidencias de aprendizaje son</a:t>
            </a:r>
            <a:r>
              <a:rPr lang="es-MX" sz="2400" dirty="0"/>
              <a:t>: organizadores visuales, fotografías, dibujos, infografías, carteles, </a:t>
            </a:r>
            <a:r>
              <a:rPr lang="es-MX" sz="2400" dirty="0" err="1"/>
              <a:t>rotafolios</a:t>
            </a:r>
            <a:r>
              <a:rPr lang="es-MX" sz="2400" dirty="0"/>
              <a:t>, </a:t>
            </a:r>
            <a:r>
              <a:rPr lang="es-MX" sz="2400" dirty="0" err="1"/>
              <a:t>etc</a:t>
            </a:r>
            <a:endParaRPr lang="es-MX" sz="2400" dirty="0"/>
          </a:p>
          <a:p>
            <a:endParaRPr lang="es-MX" dirty="0"/>
          </a:p>
        </p:txBody>
      </p:sp>
    </p:spTree>
    <p:extLst>
      <p:ext uri="{BB962C8B-B14F-4D97-AF65-F5344CB8AC3E}">
        <p14:creationId xmlns:p14="http://schemas.microsoft.com/office/powerpoint/2010/main" val="435838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332656"/>
            <a:ext cx="8568952" cy="6264696"/>
          </a:xfrm>
        </p:spPr>
        <p:txBody>
          <a:bodyPr/>
          <a:lstStyle/>
          <a:p>
            <a:r>
              <a:rPr lang="es-MX" b="1" dirty="0" smtClean="0"/>
              <a:t>11.6 j</a:t>
            </a:r>
            <a:r>
              <a:rPr lang="es-MX" dirty="0"/>
              <a:t>. Descripción del cierre de la actividad. </a:t>
            </a:r>
            <a:endParaRPr lang="es-MX" dirty="0" smtClean="0"/>
          </a:p>
          <a:p>
            <a:r>
              <a:rPr lang="es-MX" sz="2400" dirty="0"/>
              <a:t>S</a:t>
            </a:r>
            <a:r>
              <a:rPr lang="es-MX" sz="2400" dirty="0" smtClean="0"/>
              <a:t>e </a:t>
            </a:r>
            <a:r>
              <a:rPr lang="es-MX" sz="2400" dirty="0"/>
              <a:t>dieron instrucciones para el término de las presentaciones orales y el debate </a:t>
            </a:r>
            <a:r>
              <a:rPr lang="es-MX" sz="2400" dirty="0" smtClean="0"/>
              <a:t>así </a:t>
            </a:r>
            <a:r>
              <a:rPr lang="es-MX" sz="2400" dirty="0"/>
              <a:t>como la toma de fotografías y evidencias y el orden y limpieza del área de trabajo y salón de clases. </a:t>
            </a:r>
            <a:r>
              <a:rPr lang="es-MX" sz="2400" dirty="0" smtClean="0"/>
              <a:t>También </a:t>
            </a:r>
            <a:r>
              <a:rPr lang="es-MX" sz="2400" dirty="0"/>
              <a:t>se dieron reconocimientos a los trabajos </a:t>
            </a:r>
            <a:r>
              <a:rPr lang="es-MX" sz="2400" dirty="0" smtClean="0"/>
              <a:t>y alumnos del grupo </a:t>
            </a:r>
            <a:r>
              <a:rPr lang="es-MX" sz="2400" dirty="0"/>
              <a:t>mas destacados durante la elaboración de todo el </a:t>
            </a:r>
            <a:r>
              <a:rPr lang="es-MX" sz="2400" dirty="0" smtClean="0"/>
              <a:t>proyecto</a:t>
            </a:r>
            <a:endParaRPr lang="es-MX" sz="2400" dirty="0"/>
          </a:p>
          <a:p>
            <a:r>
              <a:rPr lang="es-MX" sz="2400" b="1" dirty="0"/>
              <a:t>Materiales: </a:t>
            </a:r>
            <a:r>
              <a:rPr lang="es-MX" sz="2400" dirty="0"/>
              <a:t>los mismos que se describieron mas arriba </a:t>
            </a:r>
          </a:p>
          <a:p>
            <a:r>
              <a:rPr lang="es-MX" sz="2400" b="1" dirty="0"/>
              <a:t>Herramientas </a:t>
            </a:r>
            <a:r>
              <a:rPr lang="es-MX" sz="2400" dirty="0"/>
              <a:t>las mismas descritas previamente</a:t>
            </a:r>
          </a:p>
          <a:p>
            <a:r>
              <a:rPr lang="es-MX" sz="2400" b="1" dirty="0"/>
              <a:t>Evidencias de  aprendizaje: </a:t>
            </a:r>
            <a:r>
              <a:rPr lang="es-MX" sz="2400" dirty="0"/>
              <a:t>muestras de trabajo de los alumnos, observaciones conductuales, evaluaciones de desempeño, entrevistas, reflexiones, exposiciones orales, la satisfacción del alumnado con la experiencia del aprendizaje</a:t>
            </a:r>
          </a:p>
          <a:p>
            <a:endParaRPr lang="es-MX" dirty="0"/>
          </a:p>
        </p:txBody>
      </p:sp>
    </p:spTree>
    <p:extLst>
      <p:ext uri="{BB962C8B-B14F-4D97-AF65-F5344CB8AC3E}">
        <p14:creationId xmlns:p14="http://schemas.microsoft.com/office/powerpoint/2010/main" val="24197698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476672"/>
            <a:ext cx="8496944" cy="6048672"/>
          </a:xfrm>
        </p:spPr>
        <p:txBody>
          <a:bodyPr/>
          <a:lstStyle/>
          <a:p>
            <a:endParaRPr lang="es-MX" b="1" dirty="0" smtClean="0"/>
          </a:p>
          <a:p>
            <a:r>
              <a:rPr lang="es-MX" b="1" dirty="0" smtClean="0"/>
              <a:t>11.7 k</a:t>
            </a:r>
            <a:r>
              <a:rPr lang="es-MX" dirty="0"/>
              <a:t>. Descripción de lo que se hará con los resultados de la actividad</a:t>
            </a:r>
            <a:r>
              <a:rPr lang="es-MX" dirty="0" smtClean="0"/>
              <a:t>.</a:t>
            </a:r>
          </a:p>
          <a:p>
            <a:r>
              <a:rPr lang="es-MX" dirty="0"/>
              <a:t>Visualizar cuáles son los intereses de los alumnos de hoy y a futuro con respecto al ser humano, la ciencia y sus capacidades para modificar su propia estructura y la actitud de ellos ante la llegada inminente de avances tecnológicos a la vida cotidiana</a:t>
            </a:r>
          </a:p>
          <a:p>
            <a:endParaRPr lang="es-MX" dirty="0"/>
          </a:p>
        </p:txBody>
      </p:sp>
    </p:spTree>
    <p:extLst>
      <p:ext uri="{BB962C8B-B14F-4D97-AF65-F5344CB8AC3E}">
        <p14:creationId xmlns:p14="http://schemas.microsoft.com/office/powerpoint/2010/main" val="27102804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332656"/>
            <a:ext cx="8035280" cy="5851376"/>
          </a:xfrm>
        </p:spPr>
        <p:txBody>
          <a:bodyPr/>
          <a:lstStyle/>
          <a:p>
            <a:r>
              <a:rPr lang="es-MX" b="1" dirty="0" smtClean="0"/>
              <a:t>11.8 l</a:t>
            </a:r>
            <a:r>
              <a:rPr lang="es-MX" dirty="0" smtClean="0"/>
              <a:t>. </a:t>
            </a:r>
            <a:r>
              <a:rPr lang="es-MX" dirty="0"/>
              <a:t>Análisis. Contrastación de lo esperado y lo sucedido. Argumentos claros y precisos sobre: </a:t>
            </a:r>
            <a:endParaRPr lang="es-MX" dirty="0" smtClean="0"/>
          </a:p>
          <a:p>
            <a:r>
              <a:rPr lang="es-MX" sz="2800" dirty="0" smtClean="0"/>
              <a:t>1</a:t>
            </a:r>
            <a:r>
              <a:rPr lang="es-MX" sz="2800" b="1" dirty="0"/>
              <a:t>. Logros  alcanzados</a:t>
            </a:r>
            <a:r>
              <a:rPr lang="es-MX" sz="2800" dirty="0"/>
              <a:t>: que los alumnos fueran críticos, reflexivos, buscadores activos de información, que pudieran distinguir fuentes confiables y no confiables, que supieran defender sus ideas y posturas e incrementaran su vocabulario científico y en inglés</a:t>
            </a:r>
          </a:p>
          <a:p>
            <a:r>
              <a:rPr lang="es-MX" sz="2800" b="1" dirty="0"/>
              <a:t> 2</a:t>
            </a:r>
            <a:r>
              <a:rPr lang="es-MX" sz="2800" dirty="0"/>
              <a:t>. </a:t>
            </a:r>
            <a:r>
              <a:rPr lang="es-MX" sz="2800" b="1" dirty="0"/>
              <a:t>Aspectos a mejorar: </a:t>
            </a:r>
            <a:r>
              <a:rPr lang="es-MX" sz="2800" dirty="0"/>
              <a:t>el control de clase adecuado ante los debates y presentaciones a público, el tono, dicción, lectura, ortografía y gramática de los alumnos tanto en español como en inglés </a:t>
            </a:r>
          </a:p>
          <a:p>
            <a:pPr marL="0" indent="0">
              <a:buNone/>
            </a:pPr>
            <a:endParaRPr lang="es-MX" sz="2800" dirty="0"/>
          </a:p>
        </p:txBody>
      </p:sp>
    </p:spTree>
    <p:extLst>
      <p:ext uri="{BB962C8B-B14F-4D97-AF65-F5344CB8AC3E}">
        <p14:creationId xmlns:p14="http://schemas.microsoft.com/office/powerpoint/2010/main" val="14366207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476672"/>
            <a:ext cx="8424936" cy="6192688"/>
          </a:xfrm>
        </p:spPr>
        <p:txBody>
          <a:bodyPr/>
          <a:lstStyle/>
          <a:p>
            <a:r>
              <a:rPr lang="es-MX" b="1" dirty="0" smtClean="0"/>
              <a:t>11.9 m</a:t>
            </a:r>
            <a:r>
              <a:rPr lang="es-MX" dirty="0"/>
              <a:t>. Toma de </a:t>
            </a:r>
            <a:r>
              <a:rPr lang="es-MX" dirty="0" smtClean="0"/>
              <a:t>decisiones en </a:t>
            </a:r>
            <a:r>
              <a:rPr lang="es-MX" dirty="0"/>
              <a:t>función del </a:t>
            </a:r>
            <a:r>
              <a:rPr lang="es-MX" dirty="0" smtClean="0"/>
              <a:t>análisis</a:t>
            </a:r>
          </a:p>
          <a:p>
            <a:r>
              <a:rPr lang="es-MX" sz="2700" dirty="0"/>
              <a:t>Apoyar al alumnado a trabajar colaborativamente.</a:t>
            </a:r>
          </a:p>
          <a:p>
            <a:r>
              <a:rPr lang="es-MX" sz="2700" dirty="0"/>
              <a:t>Comprender otras culturas, naciones y lenguas distintas al español.</a:t>
            </a:r>
          </a:p>
          <a:p>
            <a:r>
              <a:rPr lang="es-MX" sz="2700" dirty="0"/>
              <a:t>La necesidad de aprender a traducir y a interpretar textos en español y en inglés.</a:t>
            </a:r>
          </a:p>
          <a:p>
            <a:r>
              <a:rPr lang="es-MX" sz="2700" dirty="0"/>
              <a:t>Desarrollar habilidades que ayuden al estudiante a participar efectivamente en forma oral y escrita para lograr aportaciones académicas viables para compartir el conocimiento.</a:t>
            </a:r>
          </a:p>
          <a:p>
            <a:r>
              <a:rPr lang="es-MX" sz="2700" dirty="0"/>
              <a:t>Desarrollar, implementar y comunicar nuevas ideas a otros con apertura a nuevas ideas.</a:t>
            </a:r>
          </a:p>
          <a:p>
            <a:endParaRPr lang="es-MX" dirty="0"/>
          </a:p>
        </p:txBody>
      </p:sp>
    </p:spTree>
    <p:extLst>
      <p:ext uri="{BB962C8B-B14F-4D97-AF65-F5344CB8AC3E}">
        <p14:creationId xmlns:p14="http://schemas.microsoft.com/office/powerpoint/2010/main" val="20612513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5112568" cy="383442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118591"/>
            <a:ext cx="4769855" cy="3577391"/>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65" y="3501008"/>
            <a:ext cx="4259966" cy="3194974"/>
          </a:xfrm>
          <a:prstGeom prst="rect">
            <a:avLst/>
          </a:prstGeom>
        </p:spPr>
      </p:pic>
      <p:sp>
        <p:nvSpPr>
          <p:cNvPr id="5" name="CuadroTexto 4"/>
          <p:cNvSpPr txBox="1"/>
          <p:nvPr/>
        </p:nvSpPr>
        <p:spPr>
          <a:xfrm>
            <a:off x="5382257" y="1508079"/>
            <a:ext cx="3761743" cy="1631216"/>
          </a:xfrm>
          <a:prstGeom prst="rect">
            <a:avLst/>
          </a:prstGeom>
          <a:noFill/>
        </p:spPr>
        <p:txBody>
          <a:bodyPr wrap="square" rtlCol="0">
            <a:spAutoFit/>
          </a:bodyPr>
          <a:lstStyle/>
          <a:p>
            <a:r>
              <a:rPr lang="es-MX" sz="3600" dirty="0" smtClean="0">
                <a:solidFill>
                  <a:schemeClr val="accent5">
                    <a:lumMod val="50000"/>
                  </a:schemeClr>
                </a:solidFill>
              </a:rPr>
              <a:t>ACTIVIDAD DE DETONACION DE PROYECTO</a:t>
            </a:r>
            <a:r>
              <a:rPr lang="es-MX" sz="3600" baseline="0" dirty="0" smtClean="0">
                <a:solidFill>
                  <a:schemeClr val="accent5">
                    <a:lumMod val="50000"/>
                  </a:schemeClr>
                </a:solidFill>
              </a:rPr>
              <a:t> </a:t>
            </a:r>
          </a:p>
          <a:p>
            <a:endParaRPr lang="es-MX" dirty="0">
              <a:solidFill>
                <a:schemeClr val="accent1"/>
              </a:solidFill>
            </a:endParaRPr>
          </a:p>
        </p:txBody>
      </p:sp>
    </p:spTree>
    <p:extLst>
      <p:ext uri="{BB962C8B-B14F-4D97-AF65-F5344CB8AC3E}">
        <p14:creationId xmlns:p14="http://schemas.microsoft.com/office/powerpoint/2010/main" val="31865788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EA70BA05-A920-4E05-9B1E-8FE7D9A17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420888"/>
            <a:ext cx="4448748" cy="2498988"/>
          </a:xfrm>
          <a:prstGeom prst="rect">
            <a:avLst/>
          </a:prstGeom>
        </p:spPr>
      </p:pic>
      <p:pic>
        <p:nvPicPr>
          <p:cNvPr id="10" name="Imagen 9">
            <a:extLst>
              <a:ext uri="{FF2B5EF4-FFF2-40B4-BE49-F238E27FC236}">
                <a16:creationId xmlns:a16="http://schemas.microsoft.com/office/drawing/2014/main" xmlns="" id="{7B624EBE-C38F-4A09-BB0E-EE96E374D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6435" y="188640"/>
            <a:ext cx="2193927" cy="3905672"/>
          </a:xfrm>
          <a:prstGeom prst="rect">
            <a:avLst/>
          </a:prstGeom>
        </p:spPr>
      </p:pic>
      <p:pic>
        <p:nvPicPr>
          <p:cNvPr id="5" name="Imagen 4">
            <a:extLst>
              <a:ext uri="{FF2B5EF4-FFF2-40B4-BE49-F238E27FC236}">
                <a16:creationId xmlns:a16="http://schemas.microsoft.com/office/drawing/2014/main" xmlns="" id="{C34965CD-1C79-4457-BC2B-F592C89F5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404" y="3949914"/>
            <a:ext cx="4956570" cy="2784246"/>
          </a:xfrm>
          <a:prstGeom prst="rect">
            <a:avLst/>
          </a:prstGeom>
        </p:spPr>
      </p:pic>
      <p:sp>
        <p:nvSpPr>
          <p:cNvPr id="2" name="Título 1"/>
          <p:cNvSpPr>
            <a:spLocks noGrp="1"/>
          </p:cNvSpPr>
          <p:nvPr>
            <p:ph type="title"/>
          </p:nvPr>
        </p:nvSpPr>
        <p:spPr>
          <a:xfrm>
            <a:off x="70480" y="203865"/>
            <a:ext cx="7315200" cy="1243608"/>
          </a:xfrm>
        </p:spPr>
        <p:txBody>
          <a:bodyPr/>
          <a:lstStyle/>
          <a:p>
            <a:r>
              <a:rPr lang="es-MX" sz="3200" dirty="0" smtClean="0">
                <a:solidFill>
                  <a:schemeClr val="accent1">
                    <a:lumMod val="50000"/>
                  </a:schemeClr>
                </a:solidFill>
              </a:rPr>
              <a:t>ACTIVIDADES DE DESAROLLO</a:t>
            </a:r>
            <a:br>
              <a:rPr lang="es-MX" sz="3200" dirty="0" smtClean="0">
                <a:solidFill>
                  <a:schemeClr val="accent1">
                    <a:lumMod val="50000"/>
                  </a:schemeClr>
                </a:solidFill>
              </a:rPr>
            </a:br>
            <a:r>
              <a:rPr lang="es-MX" sz="3200" dirty="0" smtClean="0">
                <a:solidFill>
                  <a:schemeClr val="accent1">
                    <a:lumMod val="50000"/>
                  </a:schemeClr>
                </a:solidFill>
              </a:rPr>
              <a:t>BIOLOGÍA</a:t>
            </a:r>
            <a:endParaRPr lang="es-MX" sz="3200" dirty="0">
              <a:solidFill>
                <a:schemeClr val="accent1">
                  <a:lumMod val="50000"/>
                </a:schemeClr>
              </a:solidFill>
            </a:endParaRPr>
          </a:p>
        </p:txBody>
      </p:sp>
    </p:spTree>
    <p:extLst>
      <p:ext uri="{BB962C8B-B14F-4D97-AF65-F5344CB8AC3E}">
        <p14:creationId xmlns:p14="http://schemas.microsoft.com/office/powerpoint/2010/main" val="41857523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1CD90DB1-BF85-4B65-9884-39C6B6FB0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29" y="2348880"/>
            <a:ext cx="5127104" cy="3845328"/>
          </a:xfrm>
          <a:prstGeom prst="rect">
            <a:avLst/>
          </a:prstGeom>
        </p:spPr>
      </p:pic>
      <p:pic>
        <p:nvPicPr>
          <p:cNvPr id="7" name="Imagen 6">
            <a:extLst>
              <a:ext uri="{FF2B5EF4-FFF2-40B4-BE49-F238E27FC236}">
                <a16:creationId xmlns:a16="http://schemas.microsoft.com/office/drawing/2014/main" xmlns="" id="{7F3026A4-B4BD-4C2F-A443-F9616BB37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418" y="3224444"/>
            <a:ext cx="2583687" cy="3444916"/>
          </a:xfrm>
          <a:prstGeom prst="rect">
            <a:avLst/>
          </a:prstGeom>
        </p:spPr>
      </p:pic>
      <p:sp>
        <p:nvSpPr>
          <p:cNvPr id="8" name="CuadroTexto 7">
            <a:extLst>
              <a:ext uri="{FF2B5EF4-FFF2-40B4-BE49-F238E27FC236}">
                <a16:creationId xmlns:a16="http://schemas.microsoft.com/office/drawing/2014/main" xmlns="" id="{6A0F5F8B-929E-40B2-AF34-D88791731CB3}"/>
              </a:ext>
            </a:extLst>
          </p:cNvPr>
          <p:cNvSpPr txBox="1"/>
          <p:nvPr/>
        </p:nvSpPr>
        <p:spPr>
          <a:xfrm>
            <a:off x="332129" y="332656"/>
            <a:ext cx="5127104" cy="1569660"/>
          </a:xfrm>
          <a:prstGeom prst="rect">
            <a:avLst/>
          </a:prstGeom>
          <a:noFill/>
        </p:spPr>
        <p:txBody>
          <a:bodyPr wrap="square" rtlCol="0">
            <a:spAutoFit/>
          </a:bodyPr>
          <a:lstStyle/>
          <a:p>
            <a:r>
              <a:rPr lang="es-MX" sz="3600" cap="all" dirty="0">
                <a:solidFill>
                  <a:schemeClr val="accent1">
                    <a:lumMod val="50000"/>
                  </a:schemeClr>
                </a:solidFill>
                <a:latin typeface="+mj-lt"/>
              </a:rPr>
              <a:t>Taller de Lectura y Redacción e </a:t>
            </a:r>
            <a:r>
              <a:rPr lang="es-MX" sz="3600" cap="all" dirty="0" err="1" smtClean="0">
                <a:solidFill>
                  <a:schemeClr val="accent1">
                    <a:lumMod val="50000"/>
                  </a:schemeClr>
                </a:solidFill>
                <a:latin typeface="+mj-lt"/>
              </a:rPr>
              <a:t>IniciACIÓN</a:t>
            </a:r>
            <a:r>
              <a:rPr lang="es-MX" sz="3600" cap="all" dirty="0" smtClean="0">
                <a:solidFill>
                  <a:schemeClr val="accent1">
                    <a:lumMod val="50000"/>
                  </a:schemeClr>
                </a:solidFill>
                <a:latin typeface="+mj-lt"/>
              </a:rPr>
              <a:t> </a:t>
            </a:r>
            <a:r>
              <a:rPr lang="es-MX" sz="3600" cap="all" dirty="0">
                <a:solidFill>
                  <a:schemeClr val="accent1">
                    <a:lumMod val="50000"/>
                  </a:schemeClr>
                </a:solidFill>
                <a:latin typeface="+mj-lt"/>
              </a:rPr>
              <a:t>a la Investigación Documental </a:t>
            </a:r>
            <a:r>
              <a:rPr lang="es-MX" sz="3600" cap="all" dirty="0" smtClean="0">
                <a:solidFill>
                  <a:schemeClr val="accent1">
                    <a:lumMod val="50000"/>
                  </a:schemeClr>
                </a:solidFill>
                <a:latin typeface="+mj-lt"/>
              </a:rPr>
              <a:t>IV</a:t>
            </a:r>
            <a:endParaRPr lang="es-MX" sz="3600" cap="all" dirty="0">
              <a:solidFill>
                <a:schemeClr val="accent1">
                  <a:lumMod val="50000"/>
                </a:schemeClr>
              </a:solidFill>
              <a:latin typeface="+mj-lt"/>
            </a:endParaRPr>
          </a:p>
        </p:txBody>
      </p:sp>
      <p:pic>
        <p:nvPicPr>
          <p:cNvPr id="10" name="Imagen 9">
            <a:extLst>
              <a:ext uri="{FF2B5EF4-FFF2-40B4-BE49-F238E27FC236}">
                <a16:creationId xmlns:a16="http://schemas.microsoft.com/office/drawing/2014/main" xmlns="" id="{F177A040-74A1-485E-AC95-2CFE570ED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8254" y="188640"/>
            <a:ext cx="2176016" cy="2901355"/>
          </a:xfrm>
          <a:prstGeom prst="rect">
            <a:avLst/>
          </a:prstGeom>
        </p:spPr>
      </p:pic>
    </p:spTree>
    <p:extLst>
      <p:ext uri="{BB962C8B-B14F-4D97-AF65-F5344CB8AC3E}">
        <p14:creationId xmlns:p14="http://schemas.microsoft.com/office/powerpoint/2010/main" val="601248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1124744"/>
            <a:ext cx="7315200" cy="4267200"/>
          </a:xfrm>
        </p:spPr>
        <p:txBody>
          <a:bodyPr/>
          <a:lstStyle/>
          <a:p>
            <a:r>
              <a:rPr lang="es-MX" sz="2800" b="1" dirty="0">
                <a:solidFill>
                  <a:schemeClr val="accent5">
                    <a:lumMod val="25000"/>
                  </a:schemeClr>
                </a:solidFill>
              </a:rPr>
              <a:t>Objetivos específicos: </a:t>
            </a:r>
            <a:endParaRPr lang="es-MX" sz="2800" b="1" dirty="0" smtClean="0">
              <a:solidFill>
                <a:schemeClr val="accent5">
                  <a:lumMod val="25000"/>
                </a:schemeClr>
              </a:solidFill>
            </a:endParaRPr>
          </a:p>
          <a:p>
            <a:endParaRPr lang="es-MX" sz="2800" b="1" dirty="0">
              <a:solidFill>
                <a:schemeClr val="accent5">
                  <a:lumMod val="25000"/>
                </a:schemeClr>
              </a:solidFill>
            </a:endParaRPr>
          </a:p>
          <a:p>
            <a:r>
              <a:rPr lang="es-MX" sz="2800" b="1" dirty="0"/>
              <a:t>Biología</a:t>
            </a:r>
            <a:r>
              <a:rPr lang="es-MX" sz="2800" dirty="0"/>
              <a:t>: Analizar el impacto del conocimiento del Genoma Humano así como entender el papel de la Bioética en el conocimiento del Genoma Humano</a:t>
            </a:r>
          </a:p>
          <a:p>
            <a:r>
              <a:rPr lang="es-MX" sz="2800" b="1" dirty="0"/>
              <a:t>Taller de Lectura y Redacción: </a:t>
            </a:r>
            <a:r>
              <a:rPr lang="es-MX" sz="2800" dirty="0"/>
              <a:t>Diferenciar entre fuentes confiables y veraces con las falsas fuentes de información.</a:t>
            </a:r>
          </a:p>
          <a:p>
            <a:r>
              <a:rPr lang="es-MX" sz="2800" b="1" dirty="0"/>
              <a:t>Inglés: </a:t>
            </a:r>
            <a:r>
              <a:rPr lang="es-MX" sz="2800" dirty="0"/>
              <a:t>Utilizar los tiempos verbales con el vocabulario reforzando el tema indicado</a:t>
            </a:r>
          </a:p>
          <a:p>
            <a:endParaRPr lang="es-MX" dirty="0"/>
          </a:p>
        </p:txBody>
      </p:sp>
    </p:spTree>
    <p:extLst>
      <p:ext uri="{BB962C8B-B14F-4D97-AF65-F5344CB8AC3E}">
        <p14:creationId xmlns:p14="http://schemas.microsoft.com/office/powerpoint/2010/main" val="42256365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38E7470-76BC-4F7E-8716-73EE72FC5794}"/>
              </a:ext>
            </a:extLst>
          </p:cNvPr>
          <p:cNvSpPr txBox="1"/>
          <p:nvPr/>
        </p:nvSpPr>
        <p:spPr>
          <a:xfrm>
            <a:off x="-1073534" y="206458"/>
            <a:ext cx="5940660" cy="543739"/>
          </a:xfrm>
          <a:prstGeom prst="rect">
            <a:avLst/>
          </a:prstGeom>
          <a:noFill/>
        </p:spPr>
        <p:txBody>
          <a:bodyPr wrap="square" rtlCol="0">
            <a:spAutoFit/>
          </a:bodyPr>
          <a:lstStyle/>
          <a:p>
            <a:r>
              <a:rPr lang="es-MX" sz="4400" dirty="0" smtClean="0">
                <a:solidFill>
                  <a:schemeClr val="accent1">
                    <a:lumMod val="50000"/>
                  </a:schemeClr>
                </a:solidFill>
              </a:rPr>
              <a:t>INGLÉS</a:t>
            </a:r>
            <a:endParaRPr lang="es-MX" sz="3600" dirty="0">
              <a:solidFill>
                <a:schemeClr val="accent1">
                  <a:lumMod val="50000"/>
                </a:schemeClr>
              </a:solidFill>
            </a:endParaRPr>
          </a:p>
        </p:txBody>
      </p:sp>
      <p:pic>
        <p:nvPicPr>
          <p:cNvPr id="6" name="Imagen 5">
            <a:extLst>
              <a:ext uri="{FF2B5EF4-FFF2-40B4-BE49-F238E27FC236}">
                <a16:creationId xmlns:a16="http://schemas.microsoft.com/office/drawing/2014/main" xmlns="" id="{5D0AB7D3-9D80-47DC-BA80-EF96FB341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903" y="872155"/>
            <a:ext cx="2895786" cy="3861048"/>
          </a:xfrm>
          <a:prstGeom prst="rect">
            <a:avLst/>
          </a:prstGeom>
        </p:spPr>
      </p:pic>
      <p:pic>
        <p:nvPicPr>
          <p:cNvPr id="8" name="Imagen 7">
            <a:extLst>
              <a:ext uri="{FF2B5EF4-FFF2-40B4-BE49-F238E27FC236}">
                <a16:creationId xmlns:a16="http://schemas.microsoft.com/office/drawing/2014/main" xmlns="" id="{CD749BF3-597F-4EAC-84A3-B9C0EFCBF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848" y="538731"/>
            <a:ext cx="4427339" cy="5903119"/>
          </a:xfrm>
          <a:prstGeom prst="rect">
            <a:avLst/>
          </a:prstGeom>
        </p:spPr>
      </p:pic>
      <p:pic>
        <p:nvPicPr>
          <p:cNvPr id="10" name="Imagen 9">
            <a:extLst>
              <a:ext uri="{FF2B5EF4-FFF2-40B4-BE49-F238E27FC236}">
                <a16:creationId xmlns:a16="http://schemas.microsoft.com/office/drawing/2014/main" xmlns="" id="{E8522AD5-05B1-417D-ACF3-709293BF2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215" y="3299046"/>
            <a:ext cx="2463738" cy="3284984"/>
          </a:xfrm>
          <a:prstGeom prst="rect">
            <a:avLst/>
          </a:prstGeom>
        </p:spPr>
      </p:pic>
    </p:spTree>
    <p:extLst>
      <p:ext uri="{BB962C8B-B14F-4D97-AF65-F5344CB8AC3E}">
        <p14:creationId xmlns:p14="http://schemas.microsoft.com/office/powerpoint/2010/main" val="35222044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500" b="1" cap="all" dirty="0" smtClean="0"/>
              <a:t> actividad </a:t>
            </a:r>
            <a:r>
              <a:rPr lang="es-MX" sz="2500" b="1" cap="all" dirty="0"/>
              <a:t>de cierre de proyecto</a:t>
            </a:r>
          </a:p>
        </p:txBody>
      </p:sp>
      <p:pic>
        <p:nvPicPr>
          <p:cNvPr id="5" name="Imagen 4">
            <a:extLst>
              <a:ext uri="{FF2B5EF4-FFF2-40B4-BE49-F238E27FC236}">
                <a16:creationId xmlns:a16="http://schemas.microsoft.com/office/drawing/2014/main" xmlns="" id="{7141E7CF-7230-486F-8B40-B2867DABA9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652421"/>
            <a:ext cx="8588734" cy="4824536"/>
          </a:xfrm>
          <a:prstGeom prst="rect">
            <a:avLst/>
          </a:prstGeom>
        </p:spPr>
      </p:pic>
    </p:spTree>
    <p:extLst>
      <p:ext uri="{BB962C8B-B14F-4D97-AF65-F5344CB8AC3E}">
        <p14:creationId xmlns:p14="http://schemas.microsoft.com/office/powerpoint/2010/main" val="41552962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3276474-5DC9-4193-BE0B-FB3F8192A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525929"/>
            <a:ext cx="3995936" cy="2244631"/>
          </a:xfrm>
          <a:prstGeom prst="rect">
            <a:avLst/>
          </a:prstGeom>
        </p:spPr>
      </p:pic>
      <p:pic>
        <p:nvPicPr>
          <p:cNvPr id="8" name="Imagen 7">
            <a:extLst>
              <a:ext uri="{FF2B5EF4-FFF2-40B4-BE49-F238E27FC236}">
                <a16:creationId xmlns:a16="http://schemas.microsoft.com/office/drawing/2014/main" xmlns="" id="{96BD8229-9268-400C-A316-19D9F59A6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489" y="4525929"/>
            <a:ext cx="3816424" cy="2143794"/>
          </a:xfrm>
          <a:prstGeom prst="rect">
            <a:avLst/>
          </a:prstGeom>
        </p:spPr>
      </p:pic>
      <p:pic>
        <p:nvPicPr>
          <p:cNvPr id="12" name="Imagen 11">
            <a:extLst>
              <a:ext uri="{FF2B5EF4-FFF2-40B4-BE49-F238E27FC236}">
                <a16:creationId xmlns:a16="http://schemas.microsoft.com/office/drawing/2014/main" xmlns="" id="{717C85FA-D45A-4F93-B88C-3DDC0DC5B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470" y="104249"/>
            <a:ext cx="7317060" cy="4110201"/>
          </a:xfrm>
          <a:prstGeom prst="rect">
            <a:avLst/>
          </a:prstGeom>
        </p:spPr>
      </p:pic>
    </p:spTree>
    <p:extLst>
      <p:ext uri="{BB962C8B-B14F-4D97-AF65-F5344CB8AC3E}">
        <p14:creationId xmlns:p14="http://schemas.microsoft.com/office/powerpoint/2010/main" val="28486485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764704"/>
            <a:ext cx="8424936" cy="5915744"/>
          </a:xfrm>
        </p:spPr>
        <p:txBody>
          <a:bodyPr/>
          <a:lstStyle/>
          <a:p>
            <a:r>
              <a:rPr lang="es-MX" dirty="0" smtClean="0"/>
              <a:t>12. </a:t>
            </a:r>
            <a:r>
              <a:rPr lang="es-MX" dirty="0"/>
              <a:t>m. Autoevaluación, coevaluación del </a:t>
            </a:r>
            <a:r>
              <a:rPr lang="es-MX" dirty="0" smtClean="0"/>
              <a:t>proyecto. </a:t>
            </a:r>
            <a:endParaRPr lang="es-MX" dirty="0" smtClean="0"/>
          </a:p>
          <a:p>
            <a:r>
              <a:rPr lang="es-MX" sz="2800" b="1" dirty="0" smtClean="0"/>
              <a:t>Los </a:t>
            </a:r>
            <a:r>
              <a:rPr lang="es-MX" sz="2800" b="1" dirty="0"/>
              <a:t>resultados obtenidos por cada equipo de trabajo. </a:t>
            </a:r>
            <a:endParaRPr lang="es-MX" sz="2800" dirty="0"/>
          </a:p>
          <a:p>
            <a:r>
              <a:rPr lang="es-MX" sz="2800" dirty="0"/>
              <a:t>Por equipo se realizaron para la autoevaluación: cuestionarios impresos con preguntas cerradas y abiertas.</a:t>
            </a:r>
          </a:p>
          <a:p>
            <a:r>
              <a:rPr lang="es-MX" sz="2800" b="1" dirty="0" smtClean="0"/>
              <a:t>El </a:t>
            </a:r>
            <a:r>
              <a:rPr lang="es-MX" sz="2800" b="1" dirty="0"/>
              <a:t>desempeño de los integrantes de cada equipo de  trabajo</a:t>
            </a:r>
            <a:r>
              <a:rPr lang="es-MX" sz="2800" dirty="0"/>
              <a:t>. Se utilizó una rúbrica para la autoevaluación de cada alumno. Y también se hizo una coevaluación de pares donde se establecieron las reglas, el proceso y la retroalimentación; para esto se creó una rúbrica.</a:t>
            </a:r>
          </a:p>
          <a:p>
            <a:endParaRPr lang="es-MX" dirty="0"/>
          </a:p>
        </p:txBody>
      </p:sp>
    </p:spTree>
    <p:extLst>
      <p:ext uri="{BB962C8B-B14F-4D97-AF65-F5344CB8AC3E}">
        <p14:creationId xmlns:p14="http://schemas.microsoft.com/office/powerpoint/2010/main" val="15795066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332656"/>
            <a:ext cx="7920880" cy="6264696"/>
          </a:xfrm>
        </p:spPr>
        <p:txBody>
          <a:bodyPr/>
          <a:lstStyle/>
          <a:p>
            <a:pPr marL="0" indent="0">
              <a:buNone/>
            </a:pPr>
            <a:endParaRPr lang="es-MX" sz="2400" b="1" dirty="0"/>
          </a:p>
          <a:p>
            <a:r>
              <a:rPr lang="es-MX" sz="2400" b="1" dirty="0" smtClean="0"/>
              <a:t> </a:t>
            </a:r>
            <a:r>
              <a:rPr lang="es-MX" sz="2600" b="1" dirty="0"/>
              <a:t>El equipo interdisciplinario de profesores</a:t>
            </a:r>
            <a:r>
              <a:rPr lang="es-MX" sz="2600" dirty="0"/>
              <a:t>. Se realizó una escala de evaluación de desempeño docente. Se hizo una sesión plenaria en el Auditorio Blanco para dar  a conocer los resultados del proyecto, expuesto por los profesores del equipo interdisciplinario. Y se invitó a las autoridades de la escuela y a la comunidad de la Universidad a conocer el proyecto, se tomaron evidencias fotográficas</a:t>
            </a:r>
            <a:r>
              <a:rPr lang="es-MX" sz="2600" dirty="0" smtClean="0"/>
              <a:t>.</a:t>
            </a:r>
          </a:p>
          <a:p>
            <a:endParaRPr lang="es-MX" sz="2600" dirty="0"/>
          </a:p>
          <a:p>
            <a:r>
              <a:rPr lang="es-MX" sz="2600" dirty="0"/>
              <a:t>Y para su coevaluación se  requirió de su portafolio de evidencias con relación a sus formatos y contenidos y, de forma aleatoria los reviso la Coordinadora del Proyecto Conexiones.</a:t>
            </a:r>
            <a:endParaRPr lang="es-MX" sz="2600" dirty="0"/>
          </a:p>
        </p:txBody>
      </p:sp>
    </p:spTree>
    <p:extLst>
      <p:ext uri="{BB962C8B-B14F-4D97-AF65-F5344CB8AC3E}">
        <p14:creationId xmlns:p14="http://schemas.microsoft.com/office/powerpoint/2010/main" val="8667554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9" y="260648"/>
            <a:ext cx="8953449" cy="6408712"/>
          </a:xfrm>
        </p:spPr>
        <p:txBody>
          <a:bodyPr/>
          <a:lstStyle/>
          <a:p>
            <a:r>
              <a:rPr lang="es-MX" b="1" dirty="0"/>
              <a:t>El proceso y resultados del proyecto interdisciplinario en general</a:t>
            </a:r>
            <a:r>
              <a:rPr lang="es-MX" b="1" dirty="0" smtClean="0"/>
              <a:t>.</a:t>
            </a:r>
            <a:endParaRPr lang="es-MX" dirty="0"/>
          </a:p>
          <a:p>
            <a:r>
              <a:rPr lang="es-MX" sz="2000" dirty="0"/>
              <a:t>Pese a las complicaciones que se presentaron en cada sesión, se logró interesar al alumno en el quehacer científico, en la indagación, en la utilidad de los textos científicos y de divulgación, en contextualizarlos con el tema. Asimismo, nos dimos cuenta que al citar fuentes requieren de práctica pues el Sistema APA les resulta complicado y, en ocasiones, no reconocen un artículo de una noticia, un reportaje de una entrevista, entre otros tipos de textos.</a:t>
            </a:r>
          </a:p>
          <a:p>
            <a:r>
              <a:rPr lang="es-MX" sz="2000" dirty="0"/>
              <a:t>En cuanto al Genoma humano sus preguntas eran ingenuas desde “si se puede clonar un ser humano completo”, “se pueden hacer mutaciones como los superhéroes”, entre otras ideas que se desmitificaron con la lectura. </a:t>
            </a:r>
          </a:p>
          <a:p>
            <a:r>
              <a:rPr lang="es-MX" sz="2000" dirty="0"/>
              <a:t>Por último, los alumnos consideraron que si aprendieron del tema propuesto pero que habría que tener habilidades como: leer más, darles las fuentes exactas para no perderse en la información; también se cuestionaron por qué los traductores de idiomas no se apegan a las fuentes consultadas en sus contenidos.</a:t>
            </a:r>
          </a:p>
          <a:p>
            <a:endParaRPr lang="es-MX" dirty="0"/>
          </a:p>
        </p:txBody>
      </p:sp>
    </p:spTree>
    <p:extLst>
      <p:ext uri="{BB962C8B-B14F-4D97-AF65-F5344CB8AC3E}">
        <p14:creationId xmlns:p14="http://schemas.microsoft.com/office/powerpoint/2010/main" val="27303028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757" y="116632"/>
            <a:ext cx="8568952" cy="5915744"/>
          </a:xfrm>
        </p:spPr>
        <p:txBody>
          <a:bodyPr/>
          <a:lstStyle/>
          <a:p>
            <a:pPr marL="0" indent="0">
              <a:buNone/>
            </a:pPr>
            <a:endParaRPr lang="es-MX" dirty="0" smtClean="0"/>
          </a:p>
          <a:p>
            <a:r>
              <a:rPr lang="es-MX" b="1" dirty="0" smtClean="0"/>
              <a:t>13. </a:t>
            </a:r>
            <a:r>
              <a:rPr lang="es-MX" b="1" dirty="0"/>
              <a:t>n</a:t>
            </a:r>
            <a:r>
              <a:rPr lang="es-MX" dirty="0"/>
              <a:t>. Lista de cambios realizados a la estructura del Proyecto Interdisciplinario original, planeado el ciclo </a:t>
            </a:r>
            <a:r>
              <a:rPr lang="es-MX" dirty="0" smtClean="0"/>
              <a:t>pasado</a:t>
            </a:r>
          </a:p>
          <a:p>
            <a:endParaRPr lang="es-MX" dirty="0" smtClean="0"/>
          </a:p>
          <a:p>
            <a:r>
              <a:rPr lang="es-MX" sz="2900" dirty="0" smtClean="0"/>
              <a:t>Planeación de equipos de seis personas a binas, triadas o máximo 5 personas</a:t>
            </a:r>
          </a:p>
          <a:p>
            <a:r>
              <a:rPr lang="es-MX" sz="2900" dirty="0" smtClean="0"/>
              <a:t>De la obtención de un ensayo como producto final, se pasó a un periódico mural</a:t>
            </a:r>
          </a:p>
          <a:p>
            <a:r>
              <a:rPr lang="es-MX" sz="2900" dirty="0"/>
              <a:t>F</a:t>
            </a:r>
            <a:r>
              <a:rPr lang="es-MX" sz="2900" dirty="0" smtClean="0"/>
              <a:t>alto motivar la resiliencia en el grupo </a:t>
            </a:r>
          </a:p>
          <a:p>
            <a:r>
              <a:rPr lang="es-MX" sz="2900" dirty="0" smtClean="0"/>
              <a:t>Cambiaron los instrumentos de evaluación: portafolios de evidencias, rúbricas, listas de cotejo, etc.</a:t>
            </a:r>
          </a:p>
        </p:txBody>
      </p:sp>
    </p:spTree>
    <p:extLst>
      <p:ext uri="{BB962C8B-B14F-4D97-AF65-F5344CB8AC3E}">
        <p14:creationId xmlns:p14="http://schemas.microsoft.com/office/powerpoint/2010/main" val="20955099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548680"/>
            <a:ext cx="7906072" cy="5699720"/>
          </a:xfrm>
        </p:spPr>
        <p:txBody>
          <a:bodyPr/>
          <a:lstStyle/>
          <a:p>
            <a:r>
              <a:rPr lang="es-MX" dirty="0"/>
              <a:t>Ajuste de horarios en las planeaciones (a menos tiempo)</a:t>
            </a:r>
          </a:p>
          <a:p>
            <a:r>
              <a:rPr lang="es-MX" dirty="0"/>
              <a:t>Ceder tiempos de alumnos y docentes</a:t>
            </a:r>
          </a:p>
          <a:p>
            <a:r>
              <a:rPr lang="es-MX" dirty="0"/>
              <a:t>Modificación de estrategias de enseñanza y aprendizaje</a:t>
            </a:r>
          </a:p>
          <a:p>
            <a:r>
              <a:rPr lang="es-MX" dirty="0"/>
              <a:t>Productos obtenidos al final</a:t>
            </a:r>
          </a:p>
          <a:p>
            <a:r>
              <a:rPr lang="es-MX" dirty="0"/>
              <a:t>Modificación de verbos de objetivos específicos</a:t>
            </a:r>
          </a:p>
          <a:p>
            <a:r>
              <a:rPr lang="es-MX" dirty="0"/>
              <a:t>Obtención de resultados al 70% (dar propuestas de </a:t>
            </a:r>
            <a:r>
              <a:rPr lang="es-MX" dirty="0" smtClean="0"/>
              <a:t>mejora a </a:t>
            </a:r>
            <a:r>
              <a:rPr lang="es-MX" dirty="0"/>
              <a:t>futuro)</a:t>
            </a:r>
          </a:p>
          <a:p>
            <a:endParaRPr lang="es-MX" dirty="0"/>
          </a:p>
        </p:txBody>
      </p:sp>
    </p:spTree>
    <p:extLst>
      <p:ext uri="{BB962C8B-B14F-4D97-AF65-F5344CB8AC3E}">
        <p14:creationId xmlns:p14="http://schemas.microsoft.com/office/powerpoint/2010/main" val="1382443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80728"/>
            <a:ext cx="7315200" cy="715963"/>
          </a:xfrm>
        </p:spPr>
        <p:txBody>
          <a:bodyPr/>
          <a:lstStyle/>
          <a:p>
            <a:r>
              <a:rPr lang="es-MX" sz="2800" b="1" dirty="0" smtClean="0"/>
              <a:t>8. ACTIVIDAD </a:t>
            </a:r>
            <a:r>
              <a:rPr lang="es-MX" sz="2800" b="1" dirty="0"/>
              <a:t>INTERDISCIPLINARIA PARA DETONAR EL PROYECTO</a:t>
            </a:r>
          </a:p>
        </p:txBody>
      </p:sp>
      <p:sp>
        <p:nvSpPr>
          <p:cNvPr id="3" name="Marcador de contenido 2"/>
          <p:cNvSpPr>
            <a:spLocks noGrp="1"/>
          </p:cNvSpPr>
          <p:nvPr>
            <p:ph idx="1"/>
          </p:nvPr>
        </p:nvSpPr>
        <p:spPr>
          <a:xfrm>
            <a:off x="467544" y="1981200"/>
            <a:ext cx="7992888" cy="4267200"/>
          </a:xfrm>
        </p:spPr>
        <p:txBody>
          <a:bodyPr/>
          <a:lstStyle/>
          <a:p>
            <a:r>
              <a:rPr lang="es-MX" dirty="0"/>
              <a:t>Se </a:t>
            </a:r>
            <a:r>
              <a:rPr lang="es-MX" dirty="0" smtClean="0"/>
              <a:t>elaboró una </a:t>
            </a:r>
            <a:r>
              <a:rPr lang="es-MX" dirty="0"/>
              <a:t>sesión didáctica que </a:t>
            </a:r>
            <a:r>
              <a:rPr lang="es-MX" dirty="0" smtClean="0"/>
              <a:t>invitó </a:t>
            </a:r>
            <a:r>
              <a:rPr lang="es-MX" dirty="0"/>
              <a:t>al estudio del </a:t>
            </a:r>
            <a:r>
              <a:rPr lang="es-MX" dirty="0" smtClean="0"/>
              <a:t>Genoma </a:t>
            </a:r>
            <a:r>
              <a:rPr lang="es-MX" dirty="0"/>
              <a:t>H</a:t>
            </a:r>
            <a:r>
              <a:rPr lang="es-MX" dirty="0" smtClean="0"/>
              <a:t>umano</a:t>
            </a:r>
            <a:r>
              <a:rPr lang="es-MX" dirty="0"/>
              <a:t>, </a:t>
            </a:r>
            <a:r>
              <a:rPr lang="es-MX" dirty="0" smtClean="0"/>
              <a:t>al realizar </a:t>
            </a:r>
            <a:r>
              <a:rPr lang="es-MX" dirty="0"/>
              <a:t>una lluvia de ideas para </a:t>
            </a:r>
            <a:r>
              <a:rPr lang="es-MX" dirty="0" smtClean="0"/>
              <a:t>conocer cuánto </a:t>
            </a:r>
            <a:r>
              <a:rPr lang="es-MX" dirty="0"/>
              <a:t>saben sobre el tema propuesto y motivarlos </a:t>
            </a:r>
            <a:r>
              <a:rPr lang="es-MX" dirty="0" smtClean="0"/>
              <a:t>en la indagación, en el ejercicio de generar preguntas, dudas, posibles respuestas y que los involucre en la investigación científica.</a:t>
            </a:r>
            <a:endParaRPr lang="es-MX" dirty="0"/>
          </a:p>
        </p:txBody>
      </p:sp>
    </p:spTree>
    <p:extLst>
      <p:ext uri="{BB962C8B-B14F-4D97-AF65-F5344CB8AC3E}">
        <p14:creationId xmlns:p14="http://schemas.microsoft.com/office/powerpoint/2010/main" val="294638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764704"/>
            <a:ext cx="8424936" cy="5771728"/>
          </a:xfrm>
        </p:spPr>
        <p:txBody>
          <a:bodyPr/>
          <a:lstStyle/>
          <a:p>
            <a:r>
              <a:rPr lang="es-MX" b="1" dirty="0"/>
              <a:t>8.1 </a:t>
            </a:r>
            <a:endParaRPr lang="es-MX" b="1" dirty="0" smtClean="0"/>
          </a:p>
          <a:p>
            <a:r>
              <a:rPr lang="es-MX" dirty="0" smtClean="0"/>
              <a:t>a</a:t>
            </a:r>
            <a:r>
              <a:rPr lang="es-MX" dirty="0"/>
              <a:t>. Nombre de la </a:t>
            </a:r>
            <a:r>
              <a:rPr lang="es-MX" dirty="0" smtClean="0"/>
              <a:t>actividad: La Desmitificación del Genoma Humano</a:t>
            </a:r>
          </a:p>
          <a:p>
            <a:r>
              <a:rPr lang="es-MX" dirty="0" smtClean="0"/>
              <a:t>b</a:t>
            </a:r>
            <a:r>
              <a:rPr lang="es-MX" dirty="0"/>
              <a:t>. </a:t>
            </a:r>
            <a:r>
              <a:rPr lang="es-MX" dirty="0" smtClean="0"/>
              <a:t>Objetivo: </a:t>
            </a:r>
            <a:r>
              <a:rPr lang="es-MX" dirty="0"/>
              <a:t> realizar una lluvia de ideas para conocer cuánto saben sobre el tema del Genoma Humano  para motivarlos a la indagación científica.</a:t>
            </a:r>
            <a:endParaRPr lang="es-MX" dirty="0" smtClean="0"/>
          </a:p>
          <a:p>
            <a:r>
              <a:rPr lang="es-MX" dirty="0" smtClean="0"/>
              <a:t>c</a:t>
            </a:r>
            <a:r>
              <a:rPr lang="es-MX" dirty="0"/>
              <a:t>. </a:t>
            </a:r>
            <a:r>
              <a:rPr lang="es-MX" dirty="0" smtClean="0"/>
              <a:t>Grado: Tercer semestre</a:t>
            </a:r>
          </a:p>
          <a:p>
            <a:r>
              <a:rPr lang="es-MX" dirty="0" smtClean="0"/>
              <a:t>d</a:t>
            </a:r>
            <a:r>
              <a:rPr lang="es-MX" dirty="0"/>
              <a:t>. Fecha en que se llevará a cabo la </a:t>
            </a:r>
            <a:r>
              <a:rPr lang="es-MX" dirty="0" smtClean="0"/>
              <a:t>actividad: </a:t>
            </a:r>
            <a:r>
              <a:rPr lang="es-MX" dirty="0"/>
              <a:t>17 de agosto de 2018</a:t>
            </a:r>
          </a:p>
        </p:txBody>
      </p:sp>
    </p:spTree>
    <p:extLst>
      <p:ext uri="{BB962C8B-B14F-4D97-AF65-F5344CB8AC3E}">
        <p14:creationId xmlns:p14="http://schemas.microsoft.com/office/powerpoint/2010/main" val="226443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B92B2B"/>
        </a:lt2>
        <a:accent1>
          <a:srgbClr val="0095B7"/>
        </a:accent1>
        <a:accent2>
          <a:srgbClr val="FAAC8F"/>
        </a:accent2>
        <a:accent3>
          <a:srgbClr val="FFFFFF"/>
        </a:accent3>
        <a:accent4>
          <a:srgbClr val="404040"/>
        </a:accent4>
        <a:accent5>
          <a:srgbClr val="AAC8D8"/>
        </a:accent5>
        <a:accent6>
          <a:srgbClr val="E39B81"/>
        </a:accent6>
        <a:hlink>
          <a:srgbClr val="2D3289"/>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992E28"/>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B96203"/>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813C8C"/>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6BC4FF"/>
        </a:lt2>
        <a:accent1>
          <a:srgbClr val="F0C91D"/>
        </a:accent1>
        <a:accent2>
          <a:srgbClr val="4CD134"/>
        </a:accent2>
        <a:accent3>
          <a:srgbClr val="FFFFFF"/>
        </a:accent3>
        <a:accent4>
          <a:srgbClr val="404040"/>
        </a:accent4>
        <a:accent5>
          <a:srgbClr val="F6E1AB"/>
        </a:accent5>
        <a:accent6>
          <a:srgbClr val="44BD2E"/>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6BC4FF"/>
        </a:lt2>
        <a:accent1>
          <a:srgbClr val="F0C91D"/>
        </a:accent1>
        <a:accent2>
          <a:srgbClr val="DDCF15"/>
        </a:accent2>
        <a:accent3>
          <a:srgbClr val="FFFFFF"/>
        </a:accent3>
        <a:accent4>
          <a:srgbClr val="404040"/>
        </a:accent4>
        <a:accent5>
          <a:srgbClr val="F6E1AB"/>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C9CF15"/>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2">
        <a:dk1>
          <a:srgbClr val="4D4D4D"/>
        </a:dk1>
        <a:lt1>
          <a:srgbClr val="FFFFFF"/>
        </a:lt1>
        <a:dk2>
          <a:srgbClr val="4D4D4D"/>
        </a:dk2>
        <a:lt2>
          <a:srgbClr val="F4EE00"/>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955</TotalTime>
  <Words>5533</Words>
  <Application>Microsoft Office PowerPoint</Application>
  <PresentationFormat>Presentación en pantalla (4:3)</PresentationFormat>
  <Paragraphs>301</Paragraphs>
  <Slides>77</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77</vt:i4>
      </vt:variant>
    </vt:vector>
  </HeadingPairs>
  <TitlesOfParts>
    <vt:vector size="80" baseType="lpstr">
      <vt:lpstr>Arial</vt:lpstr>
      <vt:lpstr>Microsoft Sans Serif</vt:lpstr>
      <vt:lpstr>powerpoint-template</vt:lpstr>
      <vt:lpstr>     UNIVERSIDAD INSURGENTES PLANTEL TLALPAN   Colegio de Ciencias y Humanidades   CLAVE: 2300  EQUIPO No.3  </vt:lpstr>
      <vt:lpstr>   Integrantes por disciplina  1. Inglés: Lic. Matamoros Aguirre Olivia 2. Taller de Lectura y Redacción e Inicio a la Investigación Documental: Lic. Pérez Domínguez Oliva 3. Biología: Biol. González Martínez Karla Priscila</vt:lpstr>
      <vt:lpstr>      </vt:lpstr>
      <vt:lpstr>      </vt:lpstr>
      <vt:lpstr>INTRODUCCIÓN </vt:lpstr>
      <vt:lpstr>OBJETIVOS</vt:lpstr>
      <vt:lpstr>Presentación de PowerPoint</vt:lpstr>
      <vt:lpstr>8. ACTIVIDAD INTERDISCIPLINARIA PARA DETONAR 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9. Una actividad interdisciplinaria de la fase de desarrollo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10. Una actividad por asignatura de la fase de desarrollo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11. Una actividad Interdisciplinaria de cierre de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ACTIVIDADES DE DESAROLLO BIOLOGÍA</vt:lpstr>
      <vt:lpstr>Presentación de PowerPoint</vt:lpstr>
      <vt:lpstr>Presentación de PowerPoint</vt:lpstr>
      <vt:lpstr> actividad de cierre de proyecto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 Ciencias y Humanidades                  CLAVE: 2300 EQUIPO No.3 Tema: La Desmitificación del Genoma Humano</dc:title>
  <dc:creator>HP</dc:creator>
  <cp:lastModifiedBy>Rei Ithil Nymeria</cp:lastModifiedBy>
  <cp:revision>144</cp:revision>
  <dcterms:created xsi:type="dcterms:W3CDTF">2019-01-30T18:20:17Z</dcterms:created>
  <dcterms:modified xsi:type="dcterms:W3CDTF">2019-06-13T18:51:20Z</dcterms:modified>
</cp:coreProperties>
</file>