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7" r:id="rId2"/>
    <p:sldId id="298" r:id="rId3"/>
    <p:sldId id="259" r:id="rId4"/>
    <p:sldId id="260" r:id="rId5"/>
    <p:sldId id="261" r:id="rId6"/>
    <p:sldId id="258" r:id="rId7"/>
    <p:sldId id="262" r:id="rId8"/>
    <p:sldId id="265" r:id="rId9"/>
    <p:sldId id="273" r:id="rId10"/>
    <p:sldId id="267" r:id="rId11"/>
    <p:sldId id="268" r:id="rId12"/>
    <p:sldId id="264" r:id="rId13"/>
    <p:sldId id="318" r:id="rId14"/>
    <p:sldId id="299" r:id="rId15"/>
    <p:sldId id="300" r:id="rId16"/>
    <p:sldId id="301" r:id="rId17"/>
    <p:sldId id="302" r:id="rId18"/>
    <p:sldId id="277" r:id="rId19"/>
    <p:sldId id="303" r:id="rId20"/>
    <p:sldId id="316" r:id="rId21"/>
    <p:sldId id="317" r:id="rId22"/>
    <p:sldId id="304" r:id="rId23"/>
    <p:sldId id="311" r:id="rId24"/>
    <p:sldId id="312" r:id="rId25"/>
    <p:sldId id="313" r:id="rId26"/>
    <p:sldId id="314" r:id="rId27"/>
    <p:sldId id="315" r:id="rId28"/>
    <p:sldId id="306" r:id="rId29"/>
    <p:sldId id="307" r:id="rId30"/>
    <p:sldId id="308" r:id="rId31"/>
    <p:sldId id="305" r:id="rId32"/>
    <p:sldId id="281" r:id="rId33"/>
    <p:sldId id="282" r:id="rId34"/>
    <p:sldId id="309" r:id="rId35"/>
    <p:sldId id="310" r:id="rId36"/>
    <p:sldId id="279" r:id="rId37"/>
    <p:sldId id="283" r:id="rId38"/>
    <p:sldId id="322" r:id="rId39"/>
    <p:sldId id="321" r:id="rId40"/>
    <p:sldId id="284" r:id="rId41"/>
    <p:sldId id="287" r:id="rId42"/>
    <p:sldId id="288" r:id="rId43"/>
    <p:sldId id="319" r:id="rId44"/>
    <p:sldId id="320" r:id="rId45"/>
    <p:sldId id="291" r:id="rId46"/>
    <p:sldId id="256" r:id="rId47"/>
    <p:sldId id="294" r:id="rId48"/>
    <p:sldId id="295" r:id="rId49"/>
    <p:sldId id="29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28436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490666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2881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214974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4598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2529348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400652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70747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263332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25/09/2019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421530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F0DDD5C-3596-464E-B7AB-1D2AD4561C8A}" type="datetimeFigureOut">
              <a:rPr lang="es-MX" smtClean="0"/>
              <a:t>25/09/2019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82118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0DDD5C-3596-464E-B7AB-1D2AD4561C8A}" type="datetimeFigureOut">
              <a:rPr lang="es-MX" smtClean="0"/>
              <a:t>25/09/2019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54201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F0DDD5C-3596-464E-B7AB-1D2AD4561C8A}" type="datetimeFigureOut">
              <a:rPr lang="es-MX" smtClean="0"/>
              <a:t>25/09/2019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90842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DDD5C-3596-464E-B7AB-1D2AD4561C8A}" type="datetimeFigureOut">
              <a:rPr lang="es-MX" smtClean="0"/>
              <a:t>25/09/2019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178726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F0DDD5C-3596-464E-B7AB-1D2AD4561C8A}" type="datetimeFigureOut">
              <a:rPr lang="es-MX" smtClean="0"/>
              <a:t>25/09/2019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81707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6079CB2-25A1-4B07-8EF4-63BCEC80588F}" type="slidenum">
              <a:rPr lang="es-MX" smtClean="0"/>
              <a:t>‹Nº›</a:t>
            </a:fld>
            <a:endParaRPr lang="es-MX"/>
          </a:p>
        </p:txBody>
      </p:sp>
      <p:sp>
        <p:nvSpPr>
          <p:cNvPr id="5" name="Date Placeholder 4"/>
          <p:cNvSpPr>
            <a:spLocks noGrp="1"/>
          </p:cNvSpPr>
          <p:nvPr>
            <p:ph type="dt" sz="half" idx="10"/>
          </p:nvPr>
        </p:nvSpPr>
        <p:spPr/>
        <p:txBody>
          <a:bodyPr/>
          <a:lstStyle/>
          <a:p>
            <a:fld id="{5F0DDD5C-3596-464E-B7AB-1D2AD4561C8A}" type="datetimeFigureOut">
              <a:rPr lang="es-MX" smtClean="0"/>
              <a:t>25/09/2019</a:t>
            </a:fld>
            <a:endParaRPr lang="es-MX"/>
          </a:p>
        </p:txBody>
      </p:sp>
    </p:spTree>
    <p:extLst>
      <p:ext uri="{BB962C8B-B14F-4D97-AF65-F5344CB8AC3E}">
        <p14:creationId xmlns:p14="http://schemas.microsoft.com/office/powerpoint/2010/main" val="1769777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0DDD5C-3596-464E-B7AB-1D2AD4561C8A}" type="datetimeFigureOut">
              <a:rPr lang="es-MX" smtClean="0"/>
              <a:t>25/09/2019</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6079CB2-25A1-4B07-8EF4-63BCEC80588F}" type="slidenum">
              <a:rPr lang="es-MX" smtClean="0"/>
              <a:t>‹Nº›</a:t>
            </a:fld>
            <a:endParaRPr lang="es-MX"/>
          </a:p>
        </p:txBody>
      </p:sp>
    </p:spTree>
    <p:extLst>
      <p:ext uri="{BB962C8B-B14F-4D97-AF65-F5344CB8AC3E}">
        <p14:creationId xmlns:p14="http://schemas.microsoft.com/office/powerpoint/2010/main" val="8880827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0.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100841-9ABA-4CBD-8DB7-3E832CD69781}"/>
              </a:ext>
            </a:extLst>
          </p:cNvPr>
          <p:cNvSpPr>
            <a:spLocks noGrp="1"/>
          </p:cNvSpPr>
          <p:nvPr>
            <p:ph type="ctrTitle"/>
          </p:nvPr>
        </p:nvSpPr>
        <p:spPr>
          <a:xfrm>
            <a:off x="618978" y="2369712"/>
            <a:ext cx="11047828" cy="1552931"/>
          </a:xfrm>
        </p:spPr>
        <p:txBody>
          <a:bodyPr>
            <a:normAutofit fontScale="90000"/>
          </a:bodyPr>
          <a:lstStyle/>
          <a:p>
            <a:pPr algn="l"/>
            <a:r>
              <a:rPr lang="es-MX" dirty="0"/>
              <a:t/>
            </a:r>
            <a:br>
              <a:rPr lang="es-MX" dirty="0"/>
            </a:br>
            <a:r>
              <a:rPr lang="es-MX" sz="3100" u="sng" dirty="0">
                <a:solidFill>
                  <a:schemeClr val="accent1">
                    <a:lumMod val="50000"/>
                  </a:schemeClr>
                </a:solidFill>
              </a:rPr>
              <a:t>Colegio de Ciencias y Humanidades                  CLAVE: 2300</a:t>
            </a:r>
            <a:r>
              <a:rPr lang="es-MX" sz="5300" dirty="0">
                <a:solidFill>
                  <a:schemeClr val="accent1">
                    <a:lumMod val="50000"/>
                  </a:schemeClr>
                </a:solidFill>
              </a:rPr>
              <a:t/>
            </a:r>
            <a:br>
              <a:rPr lang="es-MX" sz="5300" dirty="0">
                <a:solidFill>
                  <a:schemeClr val="accent1">
                    <a:lumMod val="50000"/>
                  </a:schemeClr>
                </a:solidFill>
              </a:rPr>
            </a:br>
            <a:r>
              <a:rPr lang="es-MX" sz="4900" b="1" dirty="0">
                <a:solidFill>
                  <a:schemeClr val="accent1">
                    <a:lumMod val="50000"/>
                  </a:schemeClr>
                </a:solidFill>
              </a:rPr>
              <a:t>EQUIPO No.3</a:t>
            </a:r>
            <a:br>
              <a:rPr lang="es-MX" sz="4900" b="1" dirty="0">
                <a:solidFill>
                  <a:schemeClr val="accent1">
                    <a:lumMod val="50000"/>
                  </a:schemeClr>
                </a:solidFill>
              </a:rPr>
            </a:br>
            <a:r>
              <a:rPr lang="es-MX" sz="4900" dirty="0">
                <a:solidFill>
                  <a:schemeClr val="accent1">
                    <a:lumMod val="50000"/>
                  </a:schemeClr>
                </a:solidFill>
              </a:rPr>
              <a:t>Tema:</a:t>
            </a:r>
            <a:r>
              <a:rPr lang="es-ES_tradnl" altLang="es-ES_tradnl" sz="4900" dirty="0">
                <a:solidFill>
                  <a:schemeClr val="accent1">
                    <a:lumMod val="50000"/>
                  </a:schemeClr>
                </a:solidFill>
              </a:rPr>
              <a:t> La Desmitificación del Genoma Humano</a:t>
            </a:r>
            <a:endParaRPr lang="es-MX" dirty="0">
              <a:solidFill>
                <a:schemeClr val="accent1">
                  <a:lumMod val="50000"/>
                </a:schemeClr>
              </a:solidFill>
            </a:endParaRPr>
          </a:p>
        </p:txBody>
      </p:sp>
      <p:sp>
        <p:nvSpPr>
          <p:cNvPr id="3" name="Subtítulo 2">
            <a:extLst>
              <a:ext uri="{FF2B5EF4-FFF2-40B4-BE49-F238E27FC236}">
                <a16:creationId xmlns:a16="http://schemas.microsoft.com/office/drawing/2014/main" xmlns="" id="{FDB9B426-7FBD-4078-B283-B7359E496825}"/>
              </a:ext>
            </a:extLst>
          </p:cNvPr>
          <p:cNvSpPr>
            <a:spLocks noGrp="1"/>
          </p:cNvSpPr>
          <p:nvPr>
            <p:ph type="subTitle" idx="1"/>
          </p:nvPr>
        </p:nvSpPr>
        <p:spPr>
          <a:xfrm>
            <a:off x="1524000" y="3602038"/>
            <a:ext cx="9144000" cy="2745753"/>
          </a:xfrm>
        </p:spPr>
        <p:txBody>
          <a:bodyPr>
            <a:normAutofit fontScale="85000" lnSpcReduction="10000"/>
          </a:bodyPr>
          <a:lstStyle/>
          <a:p>
            <a:pPr algn="ctr"/>
            <a:r>
              <a:rPr lang="es-MX" sz="3200" dirty="0"/>
              <a:t>Integrantes por disciplina</a:t>
            </a:r>
          </a:p>
          <a:p>
            <a:pPr algn="l"/>
            <a:r>
              <a:rPr lang="es-MX" dirty="0"/>
              <a:t>1. Inglés: Lic. De la Cruz Osorio Cipriano</a:t>
            </a:r>
          </a:p>
          <a:p>
            <a:pPr algn="l"/>
            <a:r>
              <a:rPr lang="es-MX" dirty="0"/>
              <a:t>2. Taller de Lectura y Redacción e Inicio a la Investigación Documental: Lic. Pérez Domínguez Oliva</a:t>
            </a:r>
          </a:p>
          <a:p>
            <a:pPr algn="l"/>
            <a:r>
              <a:rPr lang="es-MX" dirty="0"/>
              <a:t>3. Biología: Biol. González Martínez Karla Priscila </a:t>
            </a:r>
          </a:p>
          <a:p>
            <a:pPr algn="ctr"/>
            <a:r>
              <a:rPr lang="es-MX" sz="2800" dirty="0"/>
              <a:t>Fecha de ejecución del proyecto: 20 de noviembre de 2017</a:t>
            </a:r>
          </a:p>
          <a:p>
            <a:pPr algn="ctr"/>
            <a:r>
              <a:rPr lang="es-MX" sz="2800" dirty="0"/>
              <a:t>Fecha de implementación del proyecto: </a:t>
            </a:r>
            <a:r>
              <a:rPr lang="es-MX" sz="2800" dirty="0" smtClean="0">
                <a:cs typeface="Arial" panose="020B0604020202020204" pitchFamily="34" charset="0"/>
              </a:rPr>
              <a:t>agosto-septiembre 2018</a:t>
            </a:r>
            <a:endParaRPr lang="es-MX" sz="2800" dirty="0"/>
          </a:p>
        </p:txBody>
      </p:sp>
      <p:pic>
        <p:nvPicPr>
          <p:cNvPr id="5" name="Imagen 4">
            <a:extLst>
              <a:ext uri="{FF2B5EF4-FFF2-40B4-BE49-F238E27FC236}">
                <a16:creationId xmlns:a16="http://schemas.microsoft.com/office/drawing/2014/main" xmlns="" id="{73055368-0CEC-454C-A867-E84884488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857" y="497841"/>
            <a:ext cx="3683949" cy="74011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92" y="218354"/>
            <a:ext cx="1595303" cy="1299090"/>
          </a:xfrm>
          <a:prstGeom prst="rect">
            <a:avLst/>
          </a:prstGeom>
        </p:spPr>
      </p:pic>
    </p:spTree>
    <p:extLst>
      <p:ext uri="{BB962C8B-B14F-4D97-AF65-F5344CB8AC3E}">
        <p14:creationId xmlns:p14="http://schemas.microsoft.com/office/powerpoint/2010/main" val="227843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xmlns="" id="{9B89A359-93AD-41B5-894C-A42D22103A5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6339" y="1647241"/>
            <a:ext cx="3390710" cy="4520948"/>
          </a:xfrm>
        </p:spPr>
      </p:pic>
      <p:pic>
        <p:nvPicPr>
          <p:cNvPr id="12" name="Marcador de contenido 11">
            <a:extLst>
              <a:ext uri="{FF2B5EF4-FFF2-40B4-BE49-F238E27FC236}">
                <a16:creationId xmlns:a16="http://schemas.microsoft.com/office/drawing/2014/main" xmlns="" id="{6A52713F-A46B-4DF3-A090-87ECBD96365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571914" y="1647241"/>
            <a:ext cx="3390710" cy="4648026"/>
          </a:xfrm>
        </p:spPr>
      </p:pic>
      <p:pic>
        <p:nvPicPr>
          <p:cNvPr id="5" name="Imagen 4">
            <a:extLst>
              <a:ext uri="{FF2B5EF4-FFF2-40B4-BE49-F238E27FC236}">
                <a16:creationId xmlns:a16="http://schemas.microsoft.com/office/drawing/2014/main" xmlns="" id="{0D8F42E6-B3DC-4474-87EB-10691CCD2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16" name="Imagen 15">
            <a:extLst>
              <a:ext uri="{FF2B5EF4-FFF2-40B4-BE49-F238E27FC236}">
                <a16:creationId xmlns:a16="http://schemas.microsoft.com/office/drawing/2014/main" xmlns="" id="{ED0E2FA7-1AFE-492E-A0F7-C96B4F87BF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906" y="1647241"/>
            <a:ext cx="3486020" cy="4648026"/>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92" y="218354"/>
            <a:ext cx="1595303" cy="1299090"/>
          </a:xfrm>
          <a:prstGeom prst="rect">
            <a:avLst/>
          </a:prstGeom>
        </p:spPr>
      </p:pic>
    </p:spTree>
    <p:extLst>
      <p:ext uri="{BB962C8B-B14F-4D97-AF65-F5344CB8AC3E}">
        <p14:creationId xmlns:p14="http://schemas.microsoft.com/office/powerpoint/2010/main" val="1230703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xmlns="" id="{9582316F-B19F-44EF-A9D5-7404520814A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52795" y="1765671"/>
            <a:ext cx="2909887" cy="3879850"/>
          </a:xfrm>
        </p:spPr>
      </p:pic>
      <p:pic>
        <p:nvPicPr>
          <p:cNvPr id="7" name="Imagen 6">
            <a:extLst>
              <a:ext uri="{FF2B5EF4-FFF2-40B4-BE49-F238E27FC236}">
                <a16:creationId xmlns:a16="http://schemas.microsoft.com/office/drawing/2014/main" xmlns="" id="{8FDEE6ED-1D5F-42B4-B9DD-8E9448C29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16" name="Imagen 15">
            <a:extLst>
              <a:ext uri="{FF2B5EF4-FFF2-40B4-BE49-F238E27FC236}">
                <a16:creationId xmlns:a16="http://schemas.microsoft.com/office/drawing/2014/main" xmlns="" id="{7E3CAF69-45F9-46A6-9857-34AD5B8589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810" y="1224790"/>
            <a:ext cx="4109923" cy="2313823"/>
          </a:xfrm>
          <a:prstGeom prst="rect">
            <a:avLst/>
          </a:prstGeom>
        </p:spPr>
      </p:pic>
      <p:pic>
        <p:nvPicPr>
          <p:cNvPr id="20" name="Marcador de contenido 19">
            <a:extLst>
              <a:ext uri="{FF2B5EF4-FFF2-40B4-BE49-F238E27FC236}">
                <a16:creationId xmlns:a16="http://schemas.microsoft.com/office/drawing/2014/main" xmlns="" id="{37A430E5-B29C-4F82-89A4-D0475B94EA1A}"/>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271221" y="4010845"/>
            <a:ext cx="4184650" cy="2355893"/>
          </a:xfr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92" y="218354"/>
            <a:ext cx="1595303" cy="1299090"/>
          </a:xfrm>
          <a:prstGeom prst="rect">
            <a:avLst/>
          </a:prstGeom>
        </p:spPr>
      </p:pic>
    </p:spTree>
    <p:extLst>
      <p:ext uri="{BB962C8B-B14F-4D97-AF65-F5344CB8AC3E}">
        <p14:creationId xmlns:p14="http://schemas.microsoft.com/office/powerpoint/2010/main" val="28236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0" y="282500"/>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3.Organizador gráfico</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7111" y="282500"/>
            <a:ext cx="3714572" cy="4952762"/>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81" y="1084964"/>
            <a:ext cx="4893664" cy="367024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783" y="3198511"/>
            <a:ext cx="4879318" cy="3659489"/>
          </a:xfrm>
          <a:prstGeom prst="rect">
            <a:avLst/>
          </a:prstGeom>
        </p:spPr>
      </p:pic>
    </p:spTree>
    <p:extLst>
      <p:ext uri="{BB962C8B-B14F-4D97-AF65-F5344CB8AC3E}">
        <p14:creationId xmlns:p14="http://schemas.microsoft.com/office/powerpoint/2010/main" val="107215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8048" y="0"/>
            <a:ext cx="10467833" cy="6836550"/>
          </a:xfrm>
        </p:spPr>
      </p:pic>
    </p:spTree>
    <p:extLst>
      <p:ext uri="{BB962C8B-B14F-4D97-AF65-F5344CB8AC3E}">
        <p14:creationId xmlns:p14="http://schemas.microsoft.com/office/powerpoint/2010/main" val="404381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Introducción </a:t>
            </a:r>
            <a:r>
              <a:rPr lang="es-MX" dirty="0" smtClean="0"/>
              <a:t>o justificación</a:t>
            </a:r>
            <a:r>
              <a:rPr lang="es-MX" dirty="0"/>
              <a:t/>
            </a:r>
            <a:br>
              <a:rPr lang="es-MX" dirty="0"/>
            </a:br>
            <a:r>
              <a:rPr lang="es-MX" dirty="0" smtClean="0"/>
              <a:t>Descripción </a:t>
            </a:r>
            <a:r>
              <a:rPr lang="es-MX" dirty="0"/>
              <a:t>del proyecto</a:t>
            </a:r>
          </a:p>
        </p:txBody>
      </p:sp>
      <p:sp>
        <p:nvSpPr>
          <p:cNvPr id="3" name="Marcador de contenido 2"/>
          <p:cNvSpPr>
            <a:spLocks noGrp="1"/>
          </p:cNvSpPr>
          <p:nvPr>
            <p:ph idx="1"/>
          </p:nvPr>
        </p:nvSpPr>
        <p:spPr/>
        <p:txBody>
          <a:bodyPr>
            <a:noAutofit/>
          </a:bodyPr>
          <a:lstStyle/>
          <a:p>
            <a:r>
              <a:rPr lang="es-MX" sz="2400" dirty="0"/>
              <a:t>El Genoma Humano es un tema actual que requiere, frente al  alumnado, de aclarar dudas, quitar mitos y, sobre todo, tener claro las disciplinas que intervienen para su concepción. Al mismo tiempo, es un tema que causa ruido en la comunidad estudiantil y que se confunde con la clonación y, que decir,  del ADN que ya forma parte de la cultura de la gente común; es por eso que el tema es viable para abarcarlo desde la metodología de la investigación y la reflexión.</a:t>
            </a:r>
          </a:p>
        </p:txBody>
      </p:sp>
    </p:spTree>
    <p:extLst>
      <p:ext uri="{BB962C8B-B14F-4D97-AF65-F5344CB8AC3E}">
        <p14:creationId xmlns:p14="http://schemas.microsoft.com/office/powerpoint/2010/main" val="4289697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Objetivo General</a:t>
            </a:r>
            <a:endParaRPr lang="es-MX" dirty="0"/>
          </a:p>
        </p:txBody>
      </p:sp>
      <p:sp>
        <p:nvSpPr>
          <p:cNvPr id="3" name="Marcador de contenido 2"/>
          <p:cNvSpPr>
            <a:spLocks noGrp="1"/>
          </p:cNvSpPr>
          <p:nvPr>
            <p:ph idx="1"/>
          </p:nvPr>
        </p:nvSpPr>
        <p:spPr/>
        <p:txBody>
          <a:bodyPr>
            <a:normAutofit/>
          </a:bodyPr>
          <a:lstStyle/>
          <a:p>
            <a:r>
              <a:rPr lang="es-MX" sz="3200" dirty="0"/>
              <a:t>Desmitificar a través de la bioética las falacias comprendidas por los alumnos del Colegio de Ciencias Humanidades, y utilizando fuentes de información veraces que coadyuven en la mejor comprensión y aprendizaje del genoma humano</a:t>
            </a:r>
            <a:r>
              <a:rPr lang="es-MX" sz="3200" b="1" dirty="0"/>
              <a:t>.</a:t>
            </a:r>
            <a:endParaRPr lang="es-MX" sz="3200" dirty="0"/>
          </a:p>
        </p:txBody>
      </p:sp>
    </p:spTree>
    <p:extLst>
      <p:ext uri="{BB962C8B-B14F-4D97-AF65-F5344CB8AC3E}">
        <p14:creationId xmlns:p14="http://schemas.microsoft.com/office/powerpoint/2010/main" val="69605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 específicos</a:t>
            </a:r>
            <a:endParaRPr lang="es-MX" dirty="0"/>
          </a:p>
        </p:txBody>
      </p:sp>
      <p:sp>
        <p:nvSpPr>
          <p:cNvPr id="3" name="Marcador de contenido 2"/>
          <p:cNvSpPr>
            <a:spLocks noGrp="1"/>
          </p:cNvSpPr>
          <p:nvPr>
            <p:ph idx="1"/>
          </p:nvPr>
        </p:nvSpPr>
        <p:spPr/>
        <p:txBody>
          <a:bodyPr>
            <a:normAutofit/>
          </a:bodyPr>
          <a:lstStyle/>
          <a:p>
            <a:r>
              <a:rPr lang="es-MX" sz="2800" b="1" dirty="0"/>
              <a:t>Biología</a:t>
            </a:r>
            <a:r>
              <a:rPr lang="es-MX" sz="2800" dirty="0"/>
              <a:t>: Analizar el impacto del conocimiento del Genoma Humano así como entender el papel de la Bioética en el conocimiento del Genoma Humano</a:t>
            </a:r>
          </a:p>
          <a:p>
            <a:r>
              <a:rPr lang="es-MX" sz="2800" b="1" dirty="0"/>
              <a:t>Taller de Lectura y Redacción: </a:t>
            </a:r>
            <a:r>
              <a:rPr lang="es-MX" sz="2800" dirty="0"/>
              <a:t>Diferenciar entre fuentes confiables y veraces con las falsas fuentes de información.</a:t>
            </a:r>
          </a:p>
          <a:p>
            <a:r>
              <a:rPr lang="es-MX" sz="2800" b="1" dirty="0"/>
              <a:t>Inglés: </a:t>
            </a:r>
            <a:r>
              <a:rPr lang="es-MX" sz="2800" dirty="0"/>
              <a:t>Utilizar los tiempos verbales con el vocabulario reforzando el tema indicado</a:t>
            </a:r>
          </a:p>
        </p:txBody>
      </p:sp>
    </p:spTree>
    <p:extLst>
      <p:ext uri="{BB962C8B-B14F-4D97-AF65-F5344CB8AC3E}">
        <p14:creationId xmlns:p14="http://schemas.microsoft.com/office/powerpoint/2010/main" val="3731376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Preguntas generadoras del proyecto</a:t>
            </a:r>
            <a:endParaRPr lang="es-MX" dirty="0"/>
          </a:p>
        </p:txBody>
      </p:sp>
      <p:sp>
        <p:nvSpPr>
          <p:cNvPr id="3" name="Marcador de contenido 2"/>
          <p:cNvSpPr>
            <a:spLocks noGrp="1"/>
          </p:cNvSpPr>
          <p:nvPr>
            <p:ph idx="1"/>
          </p:nvPr>
        </p:nvSpPr>
        <p:spPr/>
        <p:txBody>
          <a:bodyPr>
            <a:normAutofit fontScale="92500" lnSpcReduction="10000"/>
          </a:bodyPr>
          <a:lstStyle/>
          <a:p>
            <a:r>
              <a:rPr lang="es-MX" sz="2800" dirty="0"/>
              <a:t>¿Cuál es la importancia de la bioética sobre el Genoma Humano y cuales conceptos son verdad y mentira? </a:t>
            </a:r>
          </a:p>
          <a:p>
            <a:r>
              <a:rPr lang="es-MX" sz="2800" dirty="0"/>
              <a:t>¿Cuáles son los conceptos y definiciones más detallados sobre el tema? </a:t>
            </a:r>
          </a:p>
          <a:p>
            <a:r>
              <a:rPr lang="es-MX" sz="2800" dirty="0"/>
              <a:t>¿Cómo elegir las fuentes de información que guíen el conocimiento y aprendizaje del Genoma Humano? </a:t>
            </a:r>
          </a:p>
          <a:p>
            <a:pPr lvl="0"/>
            <a:r>
              <a:rPr lang="es-MX" sz="2800" dirty="0"/>
              <a:t>¿Cuáles son las aportaciones del Genoma Humano a las sociedades?</a:t>
            </a:r>
          </a:p>
          <a:p>
            <a:endParaRPr lang="es-MX" dirty="0"/>
          </a:p>
        </p:txBody>
      </p:sp>
    </p:spTree>
    <p:extLst>
      <p:ext uri="{BB962C8B-B14F-4D97-AF65-F5344CB8AC3E}">
        <p14:creationId xmlns:p14="http://schemas.microsoft.com/office/powerpoint/2010/main" val="243555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7" name="Marcador de contenido 6">
            <a:extLst>
              <a:ext uri="{FF2B5EF4-FFF2-40B4-BE49-F238E27FC236}">
                <a16:creationId xmlns:a16="http://schemas.microsoft.com/office/drawing/2014/main" xmlns="" id="{773DD5B6-82E1-4912-A781-2FA8F710727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4634" y="2707702"/>
            <a:ext cx="5173133" cy="3879850"/>
          </a:xfrm>
        </p:spPr>
      </p:pic>
      <p:pic>
        <p:nvPicPr>
          <p:cNvPr id="10" name="Imagen 9">
            <a:extLst>
              <a:ext uri="{FF2B5EF4-FFF2-40B4-BE49-F238E27FC236}">
                <a16:creationId xmlns:a16="http://schemas.microsoft.com/office/drawing/2014/main" xmlns="" id="{980E15E1-AC82-4E0B-8350-963AED8643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0720" y="2707702"/>
            <a:ext cx="5173133" cy="3879850"/>
          </a:xfrm>
          <a:prstGeom prst="rect">
            <a:avLst/>
          </a:prstGeom>
        </p:spPr>
      </p:pic>
      <p:sp>
        <p:nvSpPr>
          <p:cNvPr id="3" name="Título 2"/>
          <p:cNvSpPr>
            <a:spLocks noGrp="1"/>
          </p:cNvSpPr>
          <p:nvPr>
            <p:ph type="title"/>
          </p:nvPr>
        </p:nvSpPr>
        <p:spPr/>
        <p:txBody>
          <a:bodyPr/>
          <a:lstStyle/>
          <a:p>
            <a:r>
              <a:rPr lang="es-MX" dirty="0" smtClean="0"/>
              <a:t>Contenido. Temas y productos propuestos</a:t>
            </a:r>
            <a:endParaRPr lang="es-MX" dirty="0"/>
          </a:p>
        </p:txBody>
      </p:sp>
    </p:spTree>
    <p:extLst>
      <p:ext uri="{BB962C8B-B14F-4D97-AF65-F5344CB8AC3E}">
        <p14:creationId xmlns:p14="http://schemas.microsoft.com/office/powerpoint/2010/main" val="767898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937" y="154546"/>
            <a:ext cx="4255274" cy="734096"/>
          </a:xfrm>
        </p:spPr>
        <p:txBody>
          <a:bodyPr/>
          <a:lstStyle/>
          <a:p>
            <a:r>
              <a:rPr lang="es-MX" dirty="0" smtClean="0"/>
              <a:t>Planeación general</a:t>
            </a:r>
            <a:endParaRPr lang="es-MX"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709" y="154546"/>
            <a:ext cx="5299364" cy="662618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72" y="740564"/>
            <a:ext cx="4667398" cy="6040162"/>
          </a:xfrm>
          <a:prstGeom prst="rect">
            <a:avLst/>
          </a:prstGeom>
        </p:spPr>
      </p:pic>
    </p:spTree>
    <p:extLst>
      <p:ext uri="{BB962C8B-B14F-4D97-AF65-F5344CB8AC3E}">
        <p14:creationId xmlns:p14="http://schemas.microsoft.com/office/powerpoint/2010/main" val="91276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579549"/>
            <a:ext cx="10269708" cy="6001555"/>
          </a:xfrm>
        </p:spPr>
        <p:txBody>
          <a:bodyPr>
            <a:normAutofit/>
          </a:bodyPr>
          <a:lstStyle/>
          <a:p>
            <a:r>
              <a:rPr lang="es-MX" sz="4000" dirty="0" smtClean="0"/>
              <a:t>NOMBRE DEL PROYECTO:</a:t>
            </a:r>
          </a:p>
          <a:p>
            <a:r>
              <a:rPr lang="es-ES_tradnl" altLang="es-ES_tradnl" sz="4000" dirty="0">
                <a:solidFill>
                  <a:schemeClr val="accent1">
                    <a:lumMod val="50000"/>
                  </a:schemeClr>
                </a:solidFill>
              </a:rPr>
              <a:t>La Desmitificación del Genoma Humano</a:t>
            </a:r>
            <a:endParaRPr lang="es-MX" sz="4000" dirty="0" smtClean="0"/>
          </a:p>
          <a:p>
            <a:pPr marL="0" indent="0">
              <a:buNone/>
            </a:pPr>
            <a:endParaRPr lang="es-MX" sz="4000" dirty="0" smtClean="0"/>
          </a:p>
          <a:p>
            <a:r>
              <a:rPr lang="es-MX" sz="4000" dirty="0" smtClean="0"/>
              <a:t>¿</a:t>
            </a:r>
            <a:r>
              <a:rPr lang="es-MX" sz="4000" dirty="0"/>
              <a:t>Cuál es la importancia de la bioética sobre el Genoma Humano y cuales conceptos son verdad y mentira?</a:t>
            </a:r>
          </a:p>
        </p:txBody>
      </p:sp>
    </p:spTree>
    <p:extLst>
      <p:ext uri="{BB962C8B-B14F-4D97-AF65-F5344CB8AC3E}">
        <p14:creationId xmlns:p14="http://schemas.microsoft.com/office/powerpoint/2010/main" val="115135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98" y="109180"/>
            <a:ext cx="5138124" cy="6649336"/>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952" y="-1"/>
            <a:ext cx="5197677" cy="6726405"/>
          </a:xfrm>
          <a:prstGeom prst="rect">
            <a:avLst/>
          </a:prstGeom>
        </p:spPr>
      </p:pic>
    </p:spTree>
    <p:extLst>
      <p:ext uri="{BB962C8B-B14F-4D97-AF65-F5344CB8AC3E}">
        <p14:creationId xmlns:p14="http://schemas.microsoft.com/office/powerpoint/2010/main" val="3292685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8889" y="393434"/>
            <a:ext cx="7882215" cy="6221798"/>
          </a:xfrm>
        </p:spPr>
      </p:pic>
    </p:spTree>
    <p:extLst>
      <p:ext uri="{BB962C8B-B14F-4D97-AF65-F5344CB8AC3E}">
        <p14:creationId xmlns:p14="http://schemas.microsoft.com/office/powerpoint/2010/main" val="84912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Planeación día a día</a:t>
            </a:r>
            <a:endParaRPr lang="es-MX"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23" y="1817384"/>
            <a:ext cx="5985053" cy="462481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976" y="1468192"/>
            <a:ext cx="6044355" cy="4670638"/>
          </a:xfrm>
          <a:prstGeom prst="rect">
            <a:avLst/>
          </a:prstGeom>
        </p:spPr>
      </p:pic>
    </p:spTree>
    <p:extLst>
      <p:ext uri="{BB962C8B-B14F-4D97-AF65-F5344CB8AC3E}">
        <p14:creationId xmlns:p14="http://schemas.microsoft.com/office/powerpoint/2010/main" val="4125946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384" y="1481070"/>
            <a:ext cx="5710019" cy="436516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107" y="495451"/>
            <a:ext cx="6675045" cy="4958751"/>
          </a:xfrm>
          <a:prstGeom prst="rect">
            <a:avLst/>
          </a:prstGeom>
        </p:spPr>
      </p:pic>
    </p:spTree>
    <p:extLst>
      <p:ext uri="{BB962C8B-B14F-4D97-AF65-F5344CB8AC3E}">
        <p14:creationId xmlns:p14="http://schemas.microsoft.com/office/powerpoint/2010/main" val="280030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5003"/>
            <a:ext cx="6033629" cy="560874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285" y="850007"/>
            <a:ext cx="5701048" cy="4758742"/>
          </a:xfrm>
          <a:prstGeom prst="rect">
            <a:avLst/>
          </a:prstGeom>
        </p:spPr>
      </p:pic>
    </p:spTree>
    <p:extLst>
      <p:ext uri="{BB962C8B-B14F-4D97-AF65-F5344CB8AC3E}">
        <p14:creationId xmlns:p14="http://schemas.microsoft.com/office/powerpoint/2010/main" val="89100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8333" y="3207768"/>
            <a:ext cx="4713667" cy="3196790"/>
          </a:xfrm>
          <a:prstGeom prst="rect">
            <a:avLst/>
          </a:prstGeom>
        </p:spPr>
      </p:pic>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2407" y="0"/>
            <a:ext cx="7954162" cy="6147245"/>
          </a:xfrm>
          <a:prstGeom prst="rect">
            <a:avLst/>
          </a:prstGeom>
        </p:spPr>
      </p:pic>
    </p:spTree>
    <p:extLst>
      <p:ext uri="{BB962C8B-B14F-4D97-AF65-F5344CB8AC3E}">
        <p14:creationId xmlns:p14="http://schemas.microsoft.com/office/powerpoint/2010/main" val="616827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3679" y="1893195"/>
            <a:ext cx="5679774" cy="4226104"/>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940" y="425002"/>
            <a:ext cx="6414437" cy="4956611"/>
          </a:xfrm>
          <a:prstGeom prst="rect">
            <a:avLst/>
          </a:prstGeom>
        </p:spPr>
      </p:pic>
    </p:spTree>
    <p:extLst>
      <p:ext uri="{BB962C8B-B14F-4D97-AF65-F5344CB8AC3E}">
        <p14:creationId xmlns:p14="http://schemas.microsoft.com/office/powerpoint/2010/main" val="4103312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8914"/>
            <a:ext cx="6718136" cy="5191287"/>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741" y="1481070"/>
            <a:ext cx="5458497" cy="3921617"/>
          </a:xfrm>
          <a:prstGeom prst="rect">
            <a:avLst/>
          </a:prstGeom>
        </p:spPr>
      </p:pic>
    </p:spTree>
    <p:extLst>
      <p:ext uri="{BB962C8B-B14F-4D97-AF65-F5344CB8AC3E}">
        <p14:creationId xmlns:p14="http://schemas.microsoft.com/office/powerpoint/2010/main" val="2776847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FBE25336-365C-4D13-BF17-9985C8BB0F4D}"/>
              </a:ext>
            </a:extLst>
          </p:cNvPr>
          <p:cNvGraphicFramePr>
            <a:graphicFrameLocks noGrp="1"/>
          </p:cNvGraphicFramePr>
          <p:nvPr>
            <p:extLst/>
          </p:nvPr>
        </p:nvGraphicFramePr>
        <p:xfrm>
          <a:off x="1841196" y="984525"/>
          <a:ext cx="8509608" cy="5739130"/>
        </p:xfrm>
        <a:graphic>
          <a:graphicData uri="http://schemas.openxmlformats.org/drawingml/2006/table">
            <a:tbl>
              <a:tblPr>
                <a:tableStyleId>{073A0DAA-6AF3-43AB-8588-CEC1D06C72B9}</a:tableStyleId>
              </a:tblPr>
              <a:tblGrid>
                <a:gridCol w="4254804">
                  <a:extLst>
                    <a:ext uri="{9D8B030D-6E8A-4147-A177-3AD203B41FA5}">
                      <a16:colId xmlns:a16="http://schemas.microsoft.com/office/drawing/2014/main" xmlns="" val="2656506872"/>
                    </a:ext>
                  </a:extLst>
                </a:gridCol>
                <a:gridCol w="4254804">
                  <a:extLst>
                    <a:ext uri="{9D8B030D-6E8A-4147-A177-3AD203B41FA5}">
                      <a16:colId xmlns:a16="http://schemas.microsoft.com/office/drawing/2014/main" xmlns="" val="107101699"/>
                    </a:ext>
                  </a:extLst>
                </a:gridCol>
              </a:tblGrid>
              <a:tr h="1562135">
                <a:tc>
                  <a:txBody>
                    <a:bodyPr/>
                    <a:lstStyle/>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r>
                        <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rPr>
                        <a:t>Avances</a:t>
                      </a:r>
                      <a:endParaRPr lang="es-MX" sz="1600" dirty="0">
                        <a:solidFill>
                          <a:schemeClr val="accent2">
                            <a:lumMod val="50000"/>
                          </a:schemeClr>
                        </a:solidFill>
                        <a:latin typeface="Arial" panose="020B0604020202020204" pitchFamily="34" charset="0"/>
                        <a:cs typeface="Arial" panose="020B0604020202020204" pitchFamily="34" charset="0"/>
                      </a:endParaRPr>
                    </a:p>
                  </a:txBody>
                  <a:tcPr>
                    <a:solidFill>
                      <a:srgbClr val="A2FCFA"/>
                    </a:solidFill>
                  </a:tcPr>
                </a:tc>
                <a:tc>
                  <a:txBody>
                    <a:bodyPr/>
                    <a:lstStyle/>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1. Empatar horarios para lograr en tiempo el desarrollo del proyecto.</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2. Cumplimiento de metas y ejecución del proyecto.</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3. Se logró la cohesión del proyecto a pesar de las eventualidades.</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4. Presentación del proyecto a los alumnos como una herramienta didáctica y no como una carga extra de trabajo.</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5. Interés del grupo hacia el proyecto interdisciplinario.</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 </a:t>
                      </a:r>
                    </a:p>
                  </a:txBody>
                  <a:tcPr marL="89535" marR="89535" marT="0" marB="0">
                    <a:solidFill>
                      <a:srgbClr val="A2FCFA"/>
                    </a:solidFill>
                  </a:tcPr>
                </a:tc>
                <a:extLst>
                  <a:ext uri="{0D108BD9-81ED-4DB2-BD59-A6C34878D82A}">
                    <a16:rowId xmlns:a16="http://schemas.microsoft.com/office/drawing/2014/main" xmlns="" val="145833976"/>
                  </a:ext>
                </a:extLst>
              </a:tr>
              <a:tr h="1735705">
                <a:tc>
                  <a:txBody>
                    <a:bodyPr/>
                    <a:lstStyle/>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r>
                        <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rPr>
                        <a:t>Tropiezos</a:t>
                      </a:r>
                      <a:endParaRPr lang="es-MX" sz="1600" dirty="0">
                        <a:solidFill>
                          <a:schemeClr val="accent2">
                            <a:lumMod val="50000"/>
                          </a:schemeClr>
                        </a:solidFill>
                        <a:latin typeface="Arial" panose="020B0604020202020204" pitchFamily="34" charset="0"/>
                        <a:cs typeface="Arial" panose="020B0604020202020204" pitchFamily="34" charset="0"/>
                      </a:endParaRPr>
                    </a:p>
                  </a:txBody>
                  <a:tcPr>
                    <a:solidFill>
                      <a:srgbClr val="4AFD0B"/>
                    </a:solidFill>
                  </a:tcPr>
                </a:tc>
                <a:tc>
                  <a:txBody>
                    <a:bodyPr/>
                    <a:lstStyle/>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1. Tiempos reducidos para lograr cohesión de las actividades interdisciplinarias.</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2. Encontrar un tema en común entre las asignaturas.</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3. Inclusión de nuevos integrantes al equipo.</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4. Algunos de los alumnos no fueron puntuales en la entrega del material que se les </a:t>
                      </a:r>
                      <a:r>
                        <a:rPr lang="es-MX" sz="1200" kern="50" dirty="0" smtClean="0">
                          <a:solidFill>
                            <a:schemeClr val="tx1">
                              <a:lumMod val="75000"/>
                            </a:schemeClr>
                          </a:solidFill>
                          <a:effectLst/>
                          <a:latin typeface="Arial" panose="020B0604020202020204" pitchFamily="34" charset="0"/>
                          <a:ea typeface="Droid Sans Fallback"/>
                          <a:cs typeface="Arial" panose="020B0604020202020204" pitchFamily="34" charset="0"/>
                        </a:rPr>
                        <a:t>solicitó.</a:t>
                      </a:r>
                      <a:endPar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endParaRP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5. Diferencias entre los programas de estudio entre uno y otro profesor de asignatura, por lo que no se logró, en algunos </a:t>
                      </a:r>
                      <a:r>
                        <a:rPr lang="es-MX" sz="1200" kern="50" dirty="0" smtClean="0">
                          <a:solidFill>
                            <a:schemeClr val="tx1">
                              <a:lumMod val="75000"/>
                            </a:schemeClr>
                          </a:solidFill>
                          <a:effectLst/>
                          <a:latin typeface="Arial" panose="020B0604020202020204" pitchFamily="34" charset="0"/>
                          <a:ea typeface="Droid Sans Fallback"/>
                          <a:cs typeface="Arial" panose="020B0604020202020204" pitchFamily="34" charset="0"/>
                        </a:rPr>
                        <a:t>casos coincidir</a:t>
                      </a:r>
                      <a:r>
                        <a:rPr lang="es-MX" sz="1200" kern="50" baseline="0" dirty="0" smtClean="0">
                          <a:solidFill>
                            <a:schemeClr val="tx1">
                              <a:lumMod val="75000"/>
                            </a:schemeClr>
                          </a:solidFill>
                          <a:effectLst/>
                          <a:latin typeface="Arial" panose="020B0604020202020204" pitchFamily="34" charset="0"/>
                          <a:ea typeface="Droid Sans Fallback"/>
                          <a:cs typeface="Arial" panose="020B0604020202020204" pitchFamily="34" charset="0"/>
                        </a:rPr>
                        <a:t> en</a:t>
                      </a:r>
                      <a:r>
                        <a:rPr lang="es-MX" sz="1200" kern="50" dirty="0" smtClean="0">
                          <a:solidFill>
                            <a:schemeClr val="tx1">
                              <a:lumMod val="75000"/>
                            </a:schemeClr>
                          </a:solidFill>
                          <a:effectLst/>
                          <a:latin typeface="Arial" panose="020B0604020202020204" pitchFamily="34" charset="0"/>
                          <a:ea typeface="Droid Sans Fallback"/>
                          <a:cs typeface="Arial" panose="020B0604020202020204" pitchFamily="34" charset="0"/>
                        </a:rPr>
                        <a:t> </a:t>
                      </a: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la planeación con el proyecto interdisciplinario.</a:t>
                      </a:r>
                    </a:p>
                  </a:txBody>
                  <a:tcPr marL="89535" marR="89535" marT="0" marB="0">
                    <a:solidFill>
                      <a:srgbClr val="4AFD0B"/>
                    </a:solidFill>
                  </a:tcPr>
                </a:tc>
                <a:extLst>
                  <a:ext uri="{0D108BD9-81ED-4DB2-BD59-A6C34878D82A}">
                    <a16:rowId xmlns:a16="http://schemas.microsoft.com/office/drawing/2014/main" xmlns="" val="1415087759"/>
                  </a:ext>
                </a:extLst>
              </a:tr>
              <a:tr h="2149141">
                <a:tc>
                  <a:txBody>
                    <a:bodyPr/>
                    <a:lstStyle/>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r>
                        <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rPr>
                        <a:t>Soluciones</a:t>
                      </a:r>
                      <a:endParaRPr lang="es-MX" sz="1600" dirty="0">
                        <a:solidFill>
                          <a:schemeClr val="accent2">
                            <a:lumMod val="50000"/>
                          </a:schemeClr>
                        </a:solidFill>
                        <a:latin typeface="Arial" panose="020B0604020202020204" pitchFamily="34" charset="0"/>
                        <a:cs typeface="Arial" panose="020B0604020202020204" pitchFamily="34" charset="0"/>
                      </a:endParaRPr>
                    </a:p>
                  </a:txBody>
                  <a:tcPr>
                    <a:solidFill>
                      <a:srgbClr val="FBA1EA"/>
                    </a:solidFill>
                  </a:tcPr>
                </a:tc>
                <a:tc>
                  <a:txBody>
                    <a:bodyPr/>
                    <a:lstStyle/>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1. Reuniones previas al trabajo interdisciplinario grupal para su pronta realización y ejecución.</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2. Los docentes nos mostramos respetuosos y abiertos a las propuestas de los demás.</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3. Trabajo en conjunto para la pronta integración de los nuevos docentes y el desarrollo del proyecto. </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4. Hacer énfasis en la importancia de que lleven el material completo para evitar carga de trabajo a otros compañeros y para la pronta realización de cada punto del proyecto.</a:t>
                      </a: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5. Se buscó la participación del grupo en los temas desarrollados por medio de </a:t>
                      </a:r>
                      <a:r>
                        <a:rPr lang="es-MX" sz="1200" kern="50" dirty="0" smtClean="0">
                          <a:solidFill>
                            <a:schemeClr val="tx1">
                              <a:lumMod val="75000"/>
                            </a:schemeClr>
                          </a:solidFill>
                          <a:effectLst/>
                          <a:latin typeface="Arial" panose="020B0604020202020204" pitchFamily="34" charset="0"/>
                          <a:ea typeface="Droid Sans Fallback"/>
                          <a:cs typeface="Arial" panose="020B0604020202020204" pitchFamily="34" charset="0"/>
                        </a:rPr>
                        <a:t>debates</a:t>
                      </a:r>
                      <a:r>
                        <a:rPr lang="es-MX" sz="1200" kern="50" baseline="0" dirty="0" smtClean="0">
                          <a:solidFill>
                            <a:schemeClr val="tx1">
                              <a:lumMod val="75000"/>
                            </a:schemeClr>
                          </a:solidFill>
                          <a:effectLst/>
                          <a:latin typeface="Arial" panose="020B0604020202020204" pitchFamily="34" charset="0"/>
                          <a:ea typeface="Droid Sans Fallback"/>
                          <a:cs typeface="Arial" panose="020B0604020202020204" pitchFamily="34" charset="0"/>
                        </a:rPr>
                        <a:t> y solución de conflictos.</a:t>
                      </a:r>
                      <a:endPar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endParaRPr>
                    </a:p>
                    <a:p>
                      <a:pPr algn="just">
                        <a:spcAft>
                          <a:spcPts val="0"/>
                        </a:spcAft>
                      </a:pPr>
                      <a:r>
                        <a:rPr lang="es-MX" sz="1200" kern="50" dirty="0">
                          <a:solidFill>
                            <a:schemeClr val="tx1">
                              <a:lumMod val="75000"/>
                            </a:schemeClr>
                          </a:solidFill>
                          <a:effectLst/>
                          <a:latin typeface="Arial" panose="020B0604020202020204" pitchFamily="34" charset="0"/>
                          <a:ea typeface="Droid Sans Fallback"/>
                          <a:cs typeface="Arial" panose="020B0604020202020204" pitchFamily="34" charset="0"/>
                        </a:rPr>
                        <a:t> </a:t>
                      </a:r>
                    </a:p>
                  </a:txBody>
                  <a:tcPr marL="34925" marR="34925" marT="34925" marB="34925">
                    <a:solidFill>
                      <a:srgbClr val="FBA1EA"/>
                    </a:solidFill>
                  </a:tcPr>
                </a:tc>
                <a:extLst>
                  <a:ext uri="{0D108BD9-81ED-4DB2-BD59-A6C34878D82A}">
                    <a16:rowId xmlns:a16="http://schemas.microsoft.com/office/drawing/2014/main" xmlns="" val="3448616536"/>
                  </a:ext>
                </a:extLst>
              </a:tr>
            </a:tbl>
          </a:graphicData>
        </a:graphic>
      </p:graphicFrame>
      <p:sp>
        <p:nvSpPr>
          <p:cNvPr id="2" name="Título 1">
            <a:extLst>
              <a:ext uri="{FF2B5EF4-FFF2-40B4-BE49-F238E27FC236}">
                <a16:creationId xmlns:a16="http://schemas.microsoft.com/office/drawing/2014/main" xmlns="" id="{0DA77753-F802-4616-8452-9624E67D2297}"/>
              </a:ext>
            </a:extLst>
          </p:cNvPr>
          <p:cNvSpPr>
            <a:spLocks noGrp="1"/>
          </p:cNvSpPr>
          <p:nvPr>
            <p:ph type="title"/>
          </p:nvPr>
        </p:nvSpPr>
        <p:spPr>
          <a:xfrm>
            <a:off x="1556671" y="268563"/>
            <a:ext cx="7315200" cy="715963"/>
          </a:xfrm>
        </p:spPr>
        <p:txBody>
          <a:bodyPr/>
          <a:lstStyle/>
          <a:p>
            <a:r>
              <a:rPr lang="es-MX" sz="2800" b="1" dirty="0" smtClean="0"/>
              <a:t>Reflexión de grupo interdisciplinario</a:t>
            </a:r>
            <a:endParaRPr lang="es-MX" sz="2800"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6" y="1001884"/>
            <a:ext cx="2008198" cy="1128062"/>
          </a:xfrm>
          <a:prstGeom prst="rect">
            <a:avLst/>
          </a:prstGeom>
        </p:spPr>
      </p:pic>
    </p:spTree>
    <p:extLst>
      <p:ext uri="{BB962C8B-B14F-4D97-AF65-F5344CB8AC3E}">
        <p14:creationId xmlns:p14="http://schemas.microsoft.com/office/powerpoint/2010/main" val="2679081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xmlns="" id="{64FDF103-038C-4728-A761-D907C70D3969}"/>
              </a:ext>
            </a:extLst>
          </p:cNvPr>
          <p:cNvGraphicFramePr>
            <a:graphicFrameLocks noGrp="1"/>
          </p:cNvGraphicFramePr>
          <p:nvPr>
            <p:extLst/>
          </p:nvPr>
        </p:nvGraphicFramePr>
        <p:xfrm>
          <a:off x="1775520" y="260648"/>
          <a:ext cx="8640960" cy="6489526"/>
        </p:xfrm>
        <a:graphic>
          <a:graphicData uri="http://schemas.openxmlformats.org/drawingml/2006/table">
            <a:tbl>
              <a:tblPr>
                <a:tableStyleId>{073A0DAA-6AF3-43AB-8588-CEC1D06C72B9}</a:tableStyleId>
              </a:tblPr>
              <a:tblGrid>
                <a:gridCol w="4320480">
                  <a:extLst>
                    <a:ext uri="{9D8B030D-6E8A-4147-A177-3AD203B41FA5}">
                      <a16:colId xmlns:a16="http://schemas.microsoft.com/office/drawing/2014/main" xmlns="" val="2656506872"/>
                    </a:ext>
                  </a:extLst>
                </a:gridCol>
                <a:gridCol w="4320480">
                  <a:extLst>
                    <a:ext uri="{9D8B030D-6E8A-4147-A177-3AD203B41FA5}">
                      <a16:colId xmlns:a16="http://schemas.microsoft.com/office/drawing/2014/main" xmlns="" val="107101699"/>
                    </a:ext>
                  </a:extLst>
                </a:gridCol>
              </a:tblGrid>
              <a:tr h="2296626">
                <a:tc>
                  <a:txBody>
                    <a:bodyPr/>
                    <a:lstStyle/>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r>
                        <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rPr>
                        <a:t>Avances</a:t>
                      </a:r>
                      <a:endParaRPr lang="es-MX" sz="1600" dirty="0">
                        <a:solidFill>
                          <a:schemeClr val="accent2">
                            <a:lumMod val="50000"/>
                          </a:schemeClr>
                        </a:solidFill>
                        <a:latin typeface="Arial" panose="020B0604020202020204" pitchFamily="34" charset="0"/>
                        <a:cs typeface="Arial" panose="020B0604020202020204" pitchFamily="34" charset="0"/>
                      </a:endParaRPr>
                    </a:p>
                  </a:txBody>
                  <a:tcPr marL="68580" marR="68580" marT="34290" marB="34290">
                    <a:solidFill>
                      <a:srgbClr val="FDCBF3"/>
                    </a:solidFill>
                  </a:tcPr>
                </a:tc>
                <a:tc>
                  <a:txBody>
                    <a:bodyPr/>
                    <a:lstStyle/>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6. Organización en tiempo, así como disponibilidad de cada uno de los docentes.</a:t>
                      </a:r>
                    </a:p>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7. Se logró el diálogo entre los docentes, así como la asignación de tareas específicas a cada uno de los miembros del proyecto.</a:t>
                      </a:r>
                    </a:p>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8. Interés de los profesores de las asignaturas en otros campos, así como el reconocimiento de la importancia de un proyecto interdisciplinario que vaya más allá del terreno de conocimiento del profesor.</a:t>
                      </a:r>
                    </a:p>
                    <a:p>
                      <a:pPr algn="just">
                        <a:spcAft>
                          <a:spcPts val="0"/>
                        </a:spcAft>
                      </a:pPr>
                      <a:r>
                        <a:rPr lang="es-MX" sz="1300" kern="1200" dirty="0">
                          <a:solidFill>
                            <a:schemeClr val="tx1">
                              <a:lumMod val="50000"/>
                            </a:schemeClr>
                          </a:solidFill>
                          <a:effectLst/>
                          <a:latin typeface="Arial" panose="020B0604020202020204" pitchFamily="34" charset="0"/>
                          <a:ea typeface="+mn-ea"/>
                          <a:cs typeface="Arial" panose="020B0604020202020204" pitchFamily="34" charset="0"/>
                        </a:rPr>
                        <a:t>9. Disposición de los </a:t>
                      </a:r>
                      <a:r>
                        <a:rPr lang="es-MX" sz="1300" kern="1200" dirty="0" smtClean="0">
                          <a:solidFill>
                            <a:schemeClr val="tx1">
                              <a:lumMod val="50000"/>
                            </a:schemeClr>
                          </a:solidFill>
                          <a:effectLst/>
                          <a:latin typeface="Arial" panose="020B0604020202020204" pitchFamily="34" charset="0"/>
                          <a:ea typeface="+mn-ea"/>
                          <a:cs typeface="Arial" panose="020B0604020202020204" pitchFamily="34" charset="0"/>
                        </a:rPr>
                        <a:t>alumnos</a:t>
                      </a:r>
                      <a:r>
                        <a:rPr lang="es-MX" sz="1300" kern="1200" baseline="0" dirty="0" smtClean="0">
                          <a:solidFill>
                            <a:schemeClr val="tx1">
                              <a:lumMod val="50000"/>
                            </a:schemeClr>
                          </a:solidFill>
                          <a:effectLst/>
                          <a:latin typeface="Arial" panose="020B0604020202020204" pitchFamily="34" charset="0"/>
                          <a:ea typeface="+mn-ea"/>
                          <a:cs typeface="Arial" panose="020B0604020202020204" pitchFamily="34" charset="0"/>
                        </a:rPr>
                        <a:t> e interés por  aprender del docente.</a:t>
                      </a:r>
                      <a:endPar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endParaRPr>
                    </a:p>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 </a:t>
                      </a:r>
                    </a:p>
                  </a:txBody>
                  <a:tcPr marL="67151" marR="67151" marT="0" marB="0">
                    <a:solidFill>
                      <a:srgbClr val="FDCBF3"/>
                    </a:solidFill>
                  </a:tcPr>
                </a:tc>
                <a:extLst>
                  <a:ext uri="{0D108BD9-81ED-4DB2-BD59-A6C34878D82A}">
                    <a16:rowId xmlns:a16="http://schemas.microsoft.com/office/drawing/2014/main" xmlns="" val="145833976"/>
                  </a:ext>
                </a:extLst>
              </a:tr>
              <a:tr h="2056043">
                <a:tc>
                  <a:txBody>
                    <a:bodyPr/>
                    <a:lstStyle/>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r>
                        <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rPr>
                        <a:t>Tropiezos</a:t>
                      </a:r>
                      <a:endParaRPr lang="es-MX" sz="1600" dirty="0">
                        <a:solidFill>
                          <a:schemeClr val="accent2">
                            <a:lumMod val="50000"/>
                          </a:schemeClr>
                        </a:solidFill>
                        <a:latin typeface="Arial" panose="020B0604020202020204" pitchFamily="34" charset="0"/>
                        <a:cs typeface="Arial" panose="020B0604020202020204" pitchFamily="34" charset="0"/>
                      </a:endParaRPr>
                    </a:p>
                  </a:txBody>
                  <a:tcPr marL="68580" marR="68580" marT="34290" marB="34290">
                    <a:solidFill>
                      <a:srgbClr val="A2FCFA"/>
                    </a:solidFill>
                  </a:tcPr>
                </a:tc>
                <a:tc>
                  <a:txBody>
                    <a:bodyPr/>
                    <a:lstStyle/>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6. Sobrecarga de trabajo debido al cierre de curso.</a:t>
                      </a:r>
                    </a:p>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7. Los profesores han dispuesto de su tiempo personal o de otras clases para reuniones emergentes.</a:t>
                      </a:r>
                    </a:p>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8. Una sólo materia como eje central del programa, mientras que el resto pareciera de carácter secundario. </a:t>
                      </a:r>
                    </a:p>
                    <a:p>
                      <a:pPr algn="just">
                        <a:spcAft>
                          <a:spcPts val="0"/>
                        </a:spcAft>
                      </a:pPr>
                      <a:r>
                        <a:rPr lang="es-MX" sz="1300" kern="1200" dirty="0">
                          <a:solidFill>
                            <a:schemeClr val="tx1">
                              <a:lumMod val="50000"/>
                            </a:schemeClr>
                          </a:solidFill>
                          <a:effectLst/>
                          <a:latin typeface="Arial" panose="020B0604020202020204" pitchFamily="34" charset="0"/>
                          <a:ea typeface="+mn-ea"/>
                          <a:cs typeface="Arial" panose="020B0604020202020204" pitchFamily="34" charset="0"/>
                        </a:rPr>
                        <a:t>9. Debido al poco tiempo para la realización de las actividades, si un alumno no acudía a las clases, el avance no era el mismo con respecto al de otros compañeros.</a:t>
                      </a: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 </a:t>
                      </a:r>
                    </a:p>
                  </a:txBody>
                  <a:tcPr marL="67151" marR="67151" marT="0" marB="0">
                    <a:solidFill>
                      <a:srgbClr val="A2FCFA"/>
                    </a:solidFill>
                  </a:tcPr>
                </a:tc>
                <a:extLst>
                  <a:ext uri="{0D108BD9-81ED-4DB2-BD59-A6C34878D82A}">
                    <a16:rowId xmlns:a16="http://schemas.microsoft.com/office/drawing/2014/main" xmlns="" val="1415087759"/>
                  </a:ext>
                </a:extLst>
              </a:tr>
              <a:tr h="2056043">
                <a:tc>
                  <a:txBody>
                    <a:bodyPr/>
                    <a:lstStyle/>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endPar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endParaRPr>
                    </a:p>
                    <a:p>
                      <a:pPr algn="ctr"/>
                      <a:r>
                        <a:rPr lang="es-MX" sz="1600" b="1" kern="1200" dirty="0">
                          <a:solidFill>
                            <a:schemeClr val="accent2">
                              <a:lumMod val="50000"/>
                            </a:schemeClr>
                          </a:solidFill>
                          <a:effectLst/>
                          <a:latin typeface="Arial" panose="020B0604020202020204" pitchFamily="34" charset="0"/>
                          <a:ea typeface="+mn-ea"/>
                          <a:cs typeface="Arial" panose="020B0604020202020204" pitchFamily="34" charset="0"/>
                        </a:rPr>
                        <a:t>Soluciones</a:t>
                      </a:r>
                      <a:endParaRPr lang="es-MX" sz="1600" dirty="0">
                        <a:solidFill>
                          <a:schemeClr val="accent2">
                            <a:lumMod val="50000"/>
                          </a:schemeClr>
                        </a:solidFill>
                        <a:latin typeface="Arial" panose="020B0604020202020204" pitchFamily="34" charset="0"/>
                        <a:cs typeface="Arial" panose="020B0604020202020204" pitchFamily="34" charset="0"/>
                      </a:endParaRPr>
                    </a:p>
                  </a:txBody>
                  <a:tcPr marL="68580" marR="68580" marT="34290" marB="34290">
                    <a:solidFill>
                      <a:srgbClr val="4AFD0B"/>
                    </a:solidFill>
                  </a:tcPr>
                </a:tc>
                <a:tc>
                  <a:txBody>
                    <a:bodyPr/>
                    <a:lstStyle/>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6. Reuniones breves y concisas.</a:t>
                      </a:r>
                    </a:p>
                    <a:p>
                      <a:pPr algn="just">
                        <a:spcAft>
                          <a:spcPts val="0"/>
                        </a:spcAft>
                      </a:pP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7. Buscamos que cada una de las actividades </a:t>
                      </a:r>
                      <a:r>
                        <a:rPr lang="es-MX" sz="1300" kern="50" dirty="0" smtClean="0">
                          <a:solidFill>
                            <a:schemeClr val="tx1">
                              <a:lumMod val="50000"/>
                            </a:schemeClr>
                          </a:solidFill>
                          <a:effectLst/>
                          <a:latin typeface="Arial" panose="020B0604020202020204" pitchFamily="34" charset="0"/>
                          <a:ea typeface="Droid Sans Fallback"/>
                          <a:cs typeface="Arial" panose="020B0604020202020204" pitchFamily="34" charset="0"/>
                        </a:rPr>
                        <a:t>enfatizará </a:t>
                      </a:r>
                      <a:r>
                        <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rPr>
                        <a:t>la importancia de cada materia en el desarrollo del proyecto.</a:t>
                      </a:r>
                    </a:p>
                    <a:p>
                      <a:pPr algn="just">
                        <a:spcAft>
                          <a:spcPts val="0"/>
                        </a:spcAft>
                      </a:pPr>
                      <a:r>
                        <a:rPr lang="es-MX" sz="1300" kern="1200" dirty="0">
                          <a:solidFill>
                            <a:schemeClr val="tx1">
                              <a:lumMod val="50000"/>
                            </a:schemeClr>
                          </a:solidFill>
                          <a:effectLst/>
                          <a:latin typeface="Arial" panose="020B0604020202020204" pitchFamily="34" charset="0"/>
                          <a:ea typeface="+mn-ea"/>
                          <a:cs typeface="Arial" panose="020B0604020202020204" pitchFamily="34" charset="0"/>
                        </a:rPr>
                        <a:t>8. Se buscó que los alumnos se mantuvieran al corriente en cuanto a entrega de proyectos, desarrollo y propósitos del mismo.</a:t>
                      </a:r>
                      <a:endParaRPr lang="es-MX" sz="1300" kern="50" dirty="0">
                        <a:solidFill>
                          <a:schemeClr val="tx1">
                            <a:lumMod val="50000"/>
                          </a:schemeClr>
                        </a:solidFill>
                        <a:effectLst/>
                        <a:latin typeface="Arial" panose="020B0604020202020204" pitchFamily="34" charset="0"/>
                        <a:ea typeface="Droid Sans Fallback"/>
                        <a:cs typeface="Arial" panose="020B0604020202020204" pitchFamily="34" charset="0"/>
                      </a:endParaRPr>
                    </a:p>
                  </a:txBody>
                  <a:tcPr marL="67151" marR="67151" marT="0" marB="0">
                    <a:solidFill>
                      <a:srgbClr val="4AFD0B"/>
                    </a:solidFill>
                  </a:tcPr>
                </a:tc>
                <a:extLst>
                  <a:ext uri="{0D108BD9-81ED-4DB2-BD59-A6C34878D82A}">
                    <a16:rowId xmlns:a16="http://schemas.microsoft.com/office/drawing/2014/main" xmlns="" val="3448616536"/>
                  </a:ext>
                </a:extLst>
              </a:tr>
            </a:tbl>
          </a:graphicData>
        </a:graphic>
      </p:graphicFrame>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529" y="332656"/>
            <a:ext cx="1979711" cy="1112060"/>
          </a:xfrm>
          <a:prstGeom prst="rect">
            <a:avLst/>
          </a:prstGeom>
        </p:spPr>
      </p:pic>
    </p:spTree>
    <p:extLst>
      <p:ext uri="{BB962C8B-B14F-4D97-AF65-F5344CB8AC3E}">
        <p14:creationId xmlns:p14="http://schemas.microsoft.com/office/powerpoint/2010/main" val="2918538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838200" y="245855"/>
            <a:ext cx="10828606" cy="4153866"/>
          </a:xfrm>
        </p:spPr>
        <p:txBody>
          <a:bodyPr>
            <a:noAutofit/>
          </a:bodyPr>
          <a:lstStyle/>
          <a:p>
            <a:r>
              <a:rPr lang="es-MX" sz="2800" dirty="0"/>
              <a:t/>
            </a:r>
            <a:br>
              <a:rPr lang="es-MX" sz="2800" dirty="0"/>
            </a:br>
            <a:r>
              <a:rPr lang="es-MX" sz="2800" dirty="0"/>
              <a:t/>
            </a:r>
            <a:br>
              <a:rPr lang="es-MX" sz="2800" dirty="0"/>
            </a:br>
            <a:r>
              <a:rPr lang="es-MX" sz="2800" u="sng" dirty="0">
                <a:solidFill>
                  <a:schemeClr val="accent1">
                    <a:lumMod val="50000"/>
                  </a:schemeClr>
                </a:solidFill>
              </a:rPr>
              <a:t>Colegio de Ciencias y Humanidades           CLAVE: 2300</a:t>
            </a:r>
            <a:r>
              <a:rPr lang="es-MX" sz="2400" u="sng" dirty="0"/>
              <a:t/>
            </a:r>
            <a:br>
              <a:rPr lang="es-MX" sz="2400" u="sng" dirty="0"/>
            </a:br>
            <a:r>
              <a:rPr lang="es-MX" sz="2400" u="sng" dirty="0"/>
              <a:t/>
            </a:r>
            <a:br>
              <a:rPr lang="es-MX" sz="2400" u="sng" dirty="0"/>
            </a:br>
            <a:r>
              <a:rPr lang="es-MX" sz="2400" b="1" dirty="0"/>
              <a:t>ÍNDICE</a:t>
            </a:r>
            <a:r>
              <a:rPr lang="es-MX" sz="2400" dirty="0"/>
              <a:t/>
            </a:r>
            <a:br>
              <a:rPr lang="es-MX" sz="2400" dirty="0"/>
            </a:br>
            <a:r>
              <a:rPr lang="es-MX" sz="2000" dirty="0"/>
              <a:t>1. C.A.I.A.C. Conclusiones generales</a:t>
            </a:r>
            <a:br>
              <a:rPr lang="es-MX" sz="2000" dirty="0"/>
            </a:br>
            <a:r>
              <a:rPr lang="es-MX" sz="2000" dirty="0"/>
              <a:t>2. Evidencias fotográficas de la primera sesión del Proyecto Conexiones</a:t>
            </a:r>
            <a:br>
              <a:rPr lang="es-MX" sz="2000" dirty="0"/>
            </a:br>
            <a:r>
              <a:rPr lang="es-MX" sz="2000" dirty="0"/>
              <a:t>3. Ordenador gráfico</a:t>
            </a:r>
            <a:br>
              <a:rPr lang="es-MX" sz="2000" dirty="0"/>
            </a:br>
            <a:r>
              <a:rPr lang="es-MX" sz="2000" dirty="0"/>
              <a:t>4.Organizador gráfico-Preguntas Esenciales</a:t>
            </a:r>
            <a:br>
              <a:rPr lang="es-MX" sz="2000" dirty="0"/>
            </a:br>
            <a:r>
              <a:rPr lang="es-MX" sz="2000" dirty="0"/>
              <a:t>5.Organizador gráfico-Proceso de Indagación</a:t>
            </a:r>
            <a:br>
              <a:rPr lang="es-MX" sz="2000" dirty="0"/>
            </a:br>
            <a:r>
              <a:rPr lang="es-MX" sz="2000" dirty="0"/>
              <a:t>6.A.M.E.General</a:t>
            </a:r>
            <a:br>
              <a:rPr lang="es-MX" sz="2000" dirty="0"/>
            </a:br>
            <a:r>
              <a:rPr lang="es-MX" sz="2000" dirty="0"/>
              <a:t>7.E.I.P. Resumen</a:t>
            </a:r>
            <a:br>
              <a:rPr lang="es-MX" sz="2000" dirty="0"/>
            </a:br>
            <a:r>
              <a:rPr lang="es-MX" sz="2000" dirty="0"/>
              <a:t>8.E.I.P. Elaboración de Proyecto</a:t>
            </a:r>
            <a:br>
              <a:rPr lang="es-MX" sz="2000" dirty="0"/>
            </a:br>
            <a:r>
              <a:rPr lang="es-MX" sz="2000" dirty="0"/>
              <a:t>10. Evaluación. Tipos, herramientas y productos de Aprendizaje. </a:t>
            </a:r>
            <a:br>
              <a:rPr lang="es-MX" sz="2000" dirty="0"/>
            </a:br>
            <a:r>
              <a:rPr lang="es-MX" sz="2000" dirty="0"/>
              <a:t>11. Evaluación. Formatos. Prerrequisitos. </a:t>
            </a:r>
            <a:br>
              <a:rPr lang="es-MX" sz="2000" dirty="0"/>
            </a:br>
            <a:r>
              <a:rPr lang="es-MX" sz="2000" dirty="0"/>
              <a:t>12. Evaluación. Formatos. Grupo heterogéneo.</a:t>
            </a:r>
            <a:br>
              <a:rPr lang="es-MX" sz="2000" dirty="0"/>
            </a:br>
            <a:r>
              <a:rPr lang="es-MX" sz="2000" dirty="0"/>
              <a:t>13. Lista. Pasos para Infografía</a:t>
            </a:r>
            <a:br>
              <a:rPr lang="es-MX" sz="2000" dirty="0"/>
            </a:br>
            <a:r>
              <a:rPr lang="es-MX" sz="2000" dirty="0"/>
              <a:t>14. Infografía</a:t>
            </a:r>
            <a:r>
              <a:rPr lang="es-MX" sz="3200" dirty="0"/>
              <a:t/>
            </a:r>
            <a:br>
              <a:rPr lang="es-MX" sz="3200" dirty="0"/>
            </a:br>
            <a:r>
              <a:rPr lang="es-MX" sz="2000" dirty="0"/>
              <a:t>15. Reflexiones personales</a:t>
            </a:r>
          </a:p>
        </p:txBody>
      </p:sp>
      <p:pic>
        <p:nvPicPr>
          <p:cNvPr id="4" name="Imagen 3">
            <a:extLst>
              <a:ext uri="{FF2B5EF4-FFF2-40B4-BE49-F238E27FC236}">
                <a16:creationId xmlns:a16="http://schemas.microsoft.com/office/drawing/2014/main" xmlns="" id="{CFC73C6D-663E-49BA-A761-13DD21662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47" y="71695"/>
            <a:ext cx="1338878" cy="1090278"/>
          </a:xfrm>
          <a:prstGeom prst="rect">
            <a:avLst/>
          </a:prstGeom>
        </p:spPr>
      </p:pic>
    </p:spTree>
    <p:extLst>
      <p:ext uri="{BB962C8B-B14F-4D97-AF65-F5344CB8AC3E}">
        <p14:creationId xmlns:p14="http://schemas.microsoft.com/office/powerpoint/2010/main" val="2593825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125" y="241833"/>
            <a:ext cx="3618962" cy="6686940"/>
          </a:xfrm>
          <a:prstGeom prst="rect">
            <a:avLst/>
          </a:prstGeom>
        </p:spPr>
      </p:pic>
      <p:sp>
        <p:nvSpPr>
          <p:cNvPr id="7" name="Título 6">
            <a:extLst>
              <a:ext uri="{FF2B5EF4-FFF2-40B4-BE49-F238E27FC236}">
                <a16:creationId xmlns:a16="http://schemas.microsoft.com/office/drawing/2014/main" xmlns="" id="{39650F30-0B89-4315-9864-8228AF1F8F49}"/>
              </a:ext>
            </a:extLst>
          </p:cNvPr>
          <p:cNvSpPr>
            <a:spLocks noGrp="1"/>
          </p:cNvSpPr>
          <p:nvPr>
            <p:ph type="title"/>
          </p:nvPr>
        </p:nvSpPr>
        <p:spPr>
          <a:xfrm>
            <a:off x="115909" y="2292439"/>
            <a:ext cx="5651899" cy="2041271"/>
          </a:xfrm>
        </p:spPr>
        <p:txBody>
          <a:bodyPr>
            <a:normAutofit/>
          </a:bodyPr>
          <a:lstStyle/>
          <a:p>
            <a:r>
              <a:rPr lang="es-MX" sz="2800" b="1" dirty="0"/>
              <a:t>ORGANIZADORES </a:t>
            </a:r>
            <a:r>
              <a:rPr lang="es-MX" sz="2800" b="1" dirty="0" smtClean="0"/>
              <a:t>GRÁFICOS</a:t>
            </a:r>
            <a:br>
              <a:rPr lang="es-MX" sz="2800" b="1" dirty="0" smtClean="0"/>
            </a:br>
            <a:r>
              <a:rPr lang="es-MX" sz="2800" b="1" dirty="0" smtClean="0"/>
              <a:t> Preguntas esenciales</a:t>
            </a:r>
            <a:endParaRPr lang="es-MX" sz="2800" b="1" dirty="0"/>
          </a:p>
        </p:txBody>
      </p:sp>
    </p:spTree>
    <p:extLst>
      <p:ext uri="{BB962C8B-B14F-4D97-AF65-F5344CB8AC3E}">
        <p14:creationId xmlns:p14="http://schemas.microsoft.com/office/powerpoint/2010/main" val="1371982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664" y="2567189"/>
            <a:ext cx="8596668" cy="1320800"/>
          </a:xfrm>
        </p:spPr>
        <p:txBody>
          <a:bodyPr/>
          <a:lstStyle/>
          <a:p>
            <a:r>
              <a:rPr lang="es-MX" dirty="0"/>
              <a:t>P</a:t>
            </a:r>
            <a:r>
              <a:rPr lang="es-MX" dirty="0" smtClean="0"/>
              <a:t>roceso de indagación</a:t>
            </a:r>
            <a:endParaRPr lang="es-MX"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0175" y="128789"/>
            <a:ext cx="5199845" cy="6729211"/>
          </a:xfrm>
        </p:spPr>
      </p:pic>
    </p:spTree>
    <p:extLst>
      <p:ext uri="{BB962C8B-B14F-4D97-AF65-F5344CB8AC3E}">
        <p14:creationId xmlns:p14="http://schemas.microsoft.com/office/powerpoint/2010/main" val="3263616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352281" y="507924"/>
            <a:ext cx="9581881" cy="5945369"/>
          </a:xfrm>
          <a:prstGeom prst="rect">
            <a:avLst/>
          </a:prstGeom>
        </p:spPr>
      </p:pic>
    </p:spTree>
    <p:extLst>
      <p:ext uri="{BB962C8B-B14F-4D97-AF65-F5344CB8AC3E}">
        <p14:creationId xmlns:p14="http://schemas.microsoft.com/office/powerpoint/2010/main" val="1505181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2280" y="496040"/>
            <a:ext cx="9208395" cy="6020873"/>
          </a:xfrm>
          <a:prstGeom prst="rect">
            <a:avLst/>
          </a:prstGeom>
        </p:spPr>
      </p:pic>
    </p:spTree>
    <p:extLst>
      <p:ext uri="{BB962C8B-B14F-4D97-AF65-F5344CB8AC3E}">
        <p14:creationId xmlns:p14="http://schemas.microsoft.com/office/powerpoint/2010/main" val="229287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E.I.P Elaboración de Proyecto</a:t>
            </a:r>
          </a:p>
          <a:p>
            <a:pPr algn="ctr"/>
            <a:endParaRPr lang="es-MX" dirty="0">
              <a:solidFill>
                <a:schemeClr val="accent1"/>
              </a:solidFill>
            </a:endParaRP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7" name="Marcador de contenido 6">
            <a:extLst>
              <a:ext uri="{FF2B5EF4-FFF2-40B4-BE49-F238E27FC236}">
                <a16:creationId xmlns:a16="http://schemas.microsoft.com/office/drawing/2014/main" xmlns="" id="{DFD437D6-8249-4DF8-ADA0-223E3A3CCF5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769" y="2563037"/>
            <a:ext cx="3960927" cy="2970695"/>
          </a:xfrm>
        </p:spPr>
      </p:pic>
      <p:pic>
        <p:nvPicPr>
          <p:cNvPr id="10" name="Imagen 9">
            <a:extLst>
              <a:ext uri="{FF2B5EF4-FFF2-40B4-BE49-F238E27FC236}">
                <a16:creationId xmlns:a16="http://schemas.microsoft.com/office/drawing/2014/main" xmlns="" id="{10D87EB3-091E-4422-9494-6E1131422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942" y="3388150"/>
            <a:ext cx="4510545" cy="3382909"/>
          </a:xfrm>
          <a:prstGeom prst="rect">
            <a:avLst/>
          </a:prstGeom>
        </p:spPr>
      </p:pic>
      <p:pic>
        <p:nvPicPr>
          <p:cNvPr id="12" name="Imagen 11">
            <a:extLst>
              <a:ext uri="{FF2B5EF4-FFF2-40B4-BE49-F238E27FC236}">
                <a16:creationId xmlns:a16="http://schemas.microsoft.com/office/drawing/2014/main" xmlns="" id="{841A6253-172D-46B3-B472-89AD462DA1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225" y="1905238"/>
            <a:ext cx="3657301" cy="2742976"/>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48" y="158706"/>
            <a:ext cx="1202403" cy="979143"/>
          </a:xfrm>
          <a:prstGeom prst="rect">
            <a:avLst/>
          </a:prstGeom>
        </p:spPr>
      </p:pic>
    </p:spTree>
    <p:extLst>
      <p:ext uri="{BB962C8B-B14F-4D97-AF65-F5344CB8AC3E}">
        <p14:creationId xmlns:p14="http://schemas.microsoft.com/office/powerpoint/2010/main" val="3560313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7" name="Marcador de contenido 6">
            <a:extLst>
              <a:ext uri="{FF2B5EF4-FFF2-40B4-BE49-F238E27FC236}">
                <a16:creationId xmlns:a16="http://schemas.microsoft.com/office/drawing/2014/main" xmlns="" id="{773DD5B6-82E1-4912-A781-2FA8F710727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4634" y="2707702"/>
            <a:ext cx="5173133" cy="3879850"/>
          </a:xfrm>
        </p:spPr>
      </p:pic>
      <p:pic>
        <p:nvPicPr>
          <p:cNvPr id="10" name="Imagen 9">
            <a:extLst>
              <a:ext uri="{FF2B5EF4-FFF2-40B4-BE49-F238E27FC236}">
                <a16:creationId xmlns:a16="http://schemas.microsoft.com/office/drawing/2014/main" xmlns="" id="{980E15E1-AC82-4E0B-8350-963AED8643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0720" y="2707702"/>
            <a:ext cx="5173133" cy="3879850"/>
          </a:xfrm>
          <a:prstGeom prst="rect">
            <a:avLst/>
          </a:prstGeom>
        </p:spPr>
      </p:pic>
      <p:sp>
        <p:nvSpPr>
          <p:cNvPr id="3" name="Título 2"/>
          <p:cNvSpPr>
            <a:spLocks noGrp="1"/>
          </p:cNvSpPr>
          <p:nvPr>
            <p:ph type="title"/>
          </p:nvPr>
        </p:nvSpPr>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r>
              <a:rPr lang="es-MX" dirty="0" smtClean="0"/>
              <a:t>E.I.P RESUMEN</a:t>
            </a:r>
            <a:endParaRPr lang="es-MX" dirty="0"/>
          </a:p>
        </p:txBody>
      </p:sp>
    </p:spTree>
    <p:extLst>
      <p:ext uri="{BB962C8B-B14F-4D97-AF65-F5344CB8AC3E}">
        <p14:creationId xmlns:p14="http://schemas.microsoft.com/office/powerpoint/2010/main" val="2667321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Fotografías de la sesión</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4810" y="2707702"/>
            <a:ext cx="4333849" cy="2884996"/>
          </a:xfr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772" y="1964669"/>
            <a:ext cx="3637176" cy="2421228"/>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327" y="3742657"/>
            <a:ext cx="4416655" cy="2940119"/>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79" y="99964"/>
            <a:ext cx="1270641" cy="1034711"/>
          </a:xfrm>
          <a:prstGeom prst="rect">
            <a:avLst/>
          </a:prstGeom>
        </p:spPr>
      </p:pic>
    </p:spTree>
    <p:extLst>
      <p:ext uri="{BB962C8B-B14F-4D97-AF65-F5344CB8AC3E}">
        <p14:creationId xmlns:p14="http://schemas.microsoft.com/office/powerpoint/2010/main" val="3397856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2040" y="329737"/>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2464738" y="1399254"/>
            <a:ext cx="7026442" cy="802464"/>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EVALUACION. Tipos, Herramientas y  Productos de Aprendizaje</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1500764" y="893415"/>
            <a:ext cx="10696519" cy="912054"/>
          </a:xfrm>
        </p:spPr>
        <p:txBody>
          <a:bodyPr>
            <a:normAutofit fontScale="90000"/>
          </a:bodyPr>
          <a:lstStyle/>
          <a:p>
            <a:r>
              <a:rPr lang="es-MX" sz="3100" u="sng" dirty="0">
                <a:solidFill>
                  <a:schemeClr val="accent1">
                    <a:lumMod val="50000"/>
                  </a:schemeClr>
                </a:solidFill>
              </a:rPr>
              <a:t>Colegio de Ciencias y Humanidades         CLAVE: 2300</a:t>
            </a:r>
            <a:r>
              <a:rPr lang="es-MX" dirty="0"/>
              <a:t/>
            </a:r>
            <a:br>
              <a:rPr lang="es-MX" dirty="0"/>
            </a:br>
            <a:endParaRPr lang="es-MX" dirty="0"/>
          </a:p>
        </p:txBody>
      </p:sp>
      <p:pic>
        <p:nvPicPr>
          <p:cNvPr id="18" name="Imagen 17">
            <a:extLst>
              <a:ext uri="{FF2B5EF4-FFF2-40B4-BE49-F238E27FC236}">
                <a16:creationId xmlns:a16="http://schemas.microsoft.com/office/drawing/2014/main" xmlns="" id="{AA931487-912B-4A62-B4A8-55D698DF1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141" y="2201718"/>
            <a:ext cx="4605670" cy="4656282"/>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8" y="42130"/>
            <a:ext cx="1418386" cy="1155023"/>
          </a:xfrm>
          <a:prstGeom prst="rect">
            <a:avLst/>
          </a:prstGeom>
        </p:spPr>
      </p:pic>
    </p:spTree>
    <p:extLst>
      <p:ext uri="{BB962C8B-B14F-4D97-AF65-F5344CB8AC3E}">
        <p14:creationId xmlns:p14="http://schemas.microsoft.com/office/powerpoint/2010/main" val="1760586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88D95543-9755-4649-A086-A774C3003D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5093" y="250313"/>
            <a:ext cx="11136574" cy="6607687"/>
          </a:xfrm>
          <a:prstGeom prst="rect">
            <a:avLst/>
          </a:prstGeom>
        </p:spPr>
      </p:pic>
    </p:spTree>
    <p:extLst>
      <p:ext uri="{BB962C8B-B14F-4D97-AF65-F5344CB8AC3E}">
        <p14:creationId xmlns:p14="http://schemas.microsoft.com/office/powerpoint/2010/main" val="1623578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605" y="54482"/>
            <a:ext cx="8998571" cy="6803518"/>
          </a:xfrm>
          <a:prstGeom prst="rect">
            <a:avLst/>
          </a:prstGeom>
        </p:spPr>
      </p:pic>
    </p:spTree>
    <p:extLst>
      <p:ext uri="{BB962C8B-B14F-4D97-AF65-F5344CB8AC3E}">
        <p14:creationId xmlns:p14="http://schemas.microsoft.com/office/powerpoint/2010/main" val="195946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05C273C-16C4-4886-A84E-AD331F8E6F57}"/>
              </a:ext>
            </a:extLst>
          </p:cNvPr>
          <p:cNvSpPr>
            <a:spLocks noGrp="1"/>
          </p:cNvSpPr>
          <p:nvPr>
            <p:ph type="ctrTitle"/>
          </p:nvPr>
        </p:nvSpPr>
        <p:spPr>
          <a:xfrm>
            <a:off x="1003569" y="1361515"/>
            <a:ext cx="10517871" cy="1249776"/>
          </a:xfrm>
        </p:spPr>
        <p:txBody>
          <a:bodyPr>
            <a:normAutofit fontScale="90000"/>
          </a:bodyPr>
          <a:lstStyle/>
          <a:p>
            <a:pPr algn="l"/>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Colegio de Ciencias y Humanidades            CLAVE: 2300</a:t>
            </a:r>
            <a:r>
              <a:rPr lang="es-MX" sz="2800" u="sng" dirty="0"/>
              <a:t/>
            </a:r>
            <a:br>
              <a:rPr lang="es-MX" sz="2800" u="sng" dirty="0"/>
            </a:br>
            <a:endParaRPr lang="es-MX" sz="2800" dirty="0"/>
          </a:p>
        </p:txBody>
      </p:sp>
      <p:sp>
        <p:nvSpPr>
          <p:cNvPr id="3" name="Subtítulo 2">
            <a:extLst>
              <a:ext uri="{FF2B5EF4-FFF2-40B4-BE49-F238E27FC236}">
                <a16:creationId xmlns:a16="http://schemas.microsoft.com/office/drawing/2014/main" xmlns="" id="{C9B24CFA-8702-423A-B831-E02841AE30CE}"/>
              </a:ext>
            </a:extLst>
          </p:cNvPr>
          <p:cNvSpPr>
            <a:spLocks noGrp="1"/>
          </p:cNvSpPr>
          <p:nvPr>
            <p:ph type="subTitle" idx="1"/>
          </p:nvPr>
        </p:nvSpPr>
        <p:spPr>
          <a:xfrm>
            <a:off x="1510748" y="3472069"/>
            <a:ext cx="9157252" cy="1869187"/>
          </a:xfrm>
        </p:spPr>
        <p:txBody>
          <a:bodyPr>
            <a:normAutofit/>
          </a:bodyPr>
          <a:lstStyle/>
          <a:p>
            <a:pPr algn="l"/>
            <a:r>
              <a:rPr lang="es-MX" sz="4000" dirty="0">
                <a:solidFill>
                  <a:schemeClr val="accent1">
                    <a:lumMod val="50000"/>
                  </a:schemeClr>
                </a:solidFill>
              </a:rPr>
              <a:t>1. C.A.I.A.C. Conclusiones generales</a:t>
            </a:r>
          </a:p>
        </p:txBody>
      </p:sp>
      <p:pic>
        <p:nvPicPr>
          <p:cNvPr id="5" name="Imagen 4">
            <a:extLst>
              <a:ext uri="{FF2B5EF4-FFF2-40B4-BE49-F238E27FC236}">
                <a16:creationId xmlns:a16="http://schemas.microsoft.com/office/drawing/2014/main" xmlns="" id="{508D8497-BC42-463C-A396-FEB7801E1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92" y="218354"/>
            <a:ext cx="1595303" cy="1299090"/>
          </a:xfrm>
          <a:prstGeom prst="rect">
            <a:avLst/>
          </a:prstGeom>
        </p:spPr>
      </p:pic>
    </p:spTree>
    <p:extLst>
      <p:ext uri="{BB962C8B-B14F-4D97-AF65-F5344CB8AC3E}">
        <p14:creationId xmlns:p14="http://schemas.microsoft.com/office/powerpoint/2010/main" val="699161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EVALUACION. Formatos. Prerrequisitos</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4" name="Imagen 3">
            <a:extLst>
              <a:ext uri="{FF2B5EF4-FFF2-40B4-BE49-F238E27FC236}">
                <a16:creationId xmlns:a16="http://schemas.microsoft.com/office/drawing/2014/main" xmlns="" id="{71C5BAEC-1217-4DBC-8C6F-EDA9AE4E8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33341" y="2441543"/>
            <a:ext cx="6763806" cy="3799423"/>
          </a:xfrm>
          <a:prstGeom prst="rect">
            <a:avLst/>
          </a:prstGeom>
        </p:spPr>
      </p:pic>
      <p:pic>
        <p:nvPicPr>
          <p:cNvPr id="13" name="Imagen 12">
            <a:extLst>
              <a:ext uri="{FF2B5EF4-FFF2-40B4-BE49-F238E27FC236}">
                <a16:creationId xmlns:a16="http://schemas.microsoft.com/office/drawing/2014/main" xmlns="" id="{71F78483-9DD7-4C0A-A061-C04701737CFD}"/>
              </a:ext>
            </a:extLst>
          </p:cNvPr>
          <p:cNvPicPr>
            <a:picLocks noChangeAspect="1"/>
          </p:cNvPicPr>
          <p:nvPr/>
        </p:nvPicPr>
        <p:blipFill>
          <a:blip r:embed="rId4"/>
          <a:stretch>
            <a:fillRect/>
          </a:stretch>
        </p:blipFill>
        <p:spPr>
          <a:xfrm>
            <a:off x="7594821" y="2334812"/>
            <a:ext cx="4051724" cy="4438887"/>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241" y="180038"/>
            <a:ext cx="1338880" cy="1090279"/>
          </a:xfrm>
          <a:prstGeom prst="rect">
            <a:avLst/>
          </a:prstGeom>
        </p:spPr>
      </p:pic>
    </p:spTree>
    <p:extLst>
      <p:ext uri="{BB962C8B-B14F-4D97-AF65-F5344CB8AC3E}">
        <p14:creationId xmlns:p14="http://schemas.microsoft.com/office/powerpoint/2010/main" val="3499719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43C472B-E668-454E-816C-CC0E3B7A200A}"/>
              </a:ext>
            </a:extLst>
          </p:cNvPr>
          <p:cNvPicPr>
            <a:picLocks noChangeAspect="1"/>
          </p:cNvPicPr>
          <p:nvPr/>
        </p:nvPicPr>
        <p:blipFill>
          <a:blip r:embed="rId2"/>
          <a:stretch>
            <a:fillRect/>
          </a:stretch>
        </p:blipFill>
        <p:spPr>
          <a:xfrm>
            <a:off x="139569" y="1133374"/>
            <a:ext cx="6698553" cy="3645770"/>
          </a:xfrm>
          <a:prstGeom prst="rect">
            <a:avLst/>
          </a:prstGeom>
        </p:spPr>
      </p:pic>
      <p:pic>
        <p:nvPicPr>
          <p:cNvPr id="2" name="Imagen 1">
            <a:extLst>
              <a:ext uri="{FF2B5EF4-FFF2-40B4-BE49-F238E27FC236}">
                <a16:creationId xmlns:a16="http://schemas.microsoft.com/office/drawing/2014/main" xmlns="" id="{52DF9978-85AF-4043-8D1C-DAB6F0D33F93}"/>
              </a:ext>
            </a:extLst>
          </p:cNvPr>
          <p:cNvPicPr>
            <a:picLocks noChangeAspect="1"/>
          </p:cNvPicPr>
          <p:nvPr/>
        </p:nvPicPr>
        <p:blipFill>
          <a:blip r:embed="rId3"/>
          <a:stretch>
            <a:fillRect/>
          </a:stretch>
        </p:blipFill>
        <p:spPr>
          <a:xfrm>
            <a:off x="6096000" y="62948"/>
            <a:ext cx="5207260" cy="6737966"/>
          </a:xfrm>
          <a:prstGeom prst="rect">
            <a:avLst/>
          </a:prstGeom>
        </p:spPr>
      </p:pic>
    </p:spTree>
    <p:extLst>
      <p:ext uri="{BB962C8B-B14F-4D97-AF65-F5344CB8AC3E}">
        <p14:creationId xmlns:p14="http://schemas.microsoft.com/office/powerpoint/2010/main" val="2020046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3A9AFDA-C3EC-4267-ADBB-B5F6FF39ED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22" y="1500972"/>
            <a:ext cx="7103165" cy="3856056"/>
          </a:xfrm>
          <a:prstGeom prst="rect">
            <a:avLst/>
          </a:prstGeom>
        </p:spPr>
      </p:pic>
      <p:pic>
        <p:nvPicPr>
          <p:cNvPr id="3" name="Imagen 2">
            <a:extLst>
              <a:ext uri="{FF2B5EF4-FFF2-40B4-BE49-F238E27FC236}">
                <a16:creationId xmlns:a16="http://schemas.microsoft.com/office/drawing/2014/main" xmlns="" id="{DC83EDD0-6980-49F9-BBB6-DC94BFD00C99}"/>
              </a:ext>
            </a:extLst>
          </p:cNvPr>
          <p:cNvPicPr>
            <a:picLocks noChangeAspect="1"/>
          </p:cNvPicPr>
          <p:nvPr/>
        </p:nvPicPr>
        <p:blipFill>
          <a:blip r:embed="rId3"/>
          <a:stretch>
            <a:fillRect/>
          </a:stretch>
        </p:blipFill>
        <p:spPr>
          <a:xfrm>
            <a:off x="6294784" y="331303"/>
            <a:ext cx="5658878" cy="6156362"/>
          </a:xfrm>
          <a:prstGeom prst="rect">
            <a:avLst/>
          </a:prstGeom>
        </p:spPr>
      </p:pic>
    </p:spTree>
    <p:extLst>
      <p:ext uri="{BB962C8B-B14F-4D97-AF65-F5344CB8AC3E}">
        <p14:creationId xmlns:p14="http://schemas.microsoft.com/office/powerpoint/2010/main" val="125622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626205218"/>
              </p:ext>
            </p:extLst>
          </p:nvPr>
        </p:nvGraphicFramePr>
        <p:xfrm>
          <a:off x="1364342" y="1219200"/>
          <a:ext cx="9550399" cy="5847271"/>
        </p:xfrm>
        <a:graphic>
          <a:graphicData uri="http://schemas.openxmlformats.org/drawingml/2006/table">
            <a:tbl>
              <a:tblPr firstRow="1" firstCol="1" bandRow="1">
                <a:tableStyleId>{5C22544A-7EE6-4342-B048-85BDC9FD1C3A}</a:tableStyleId>
              </a:tblPr>
              <a:tblGrid>
                <a:gridCol w="3914883"/>
                <a:gridCol w="5635516"/>
              </a:tblGrid>
              <a:tr h="5050971">
                <a:tc>
                  <a:txBody>
                    <a:bodyPr/>
                    <a:lstStyle/>
                    <a:p>
                      <a:pPr algn="just">
                        <a:lnSpc>
                          <a:spcPct val="107000"/>
                        </a:lnSpc>
                        <a:spcAft>
                          <a:spcPts val="0"/>
                        </a:spcAft>
                      </a:pPr>
                      <a:r>
                        <a:rPr lang="es-MX" sz="2000" b="1" dirty="0">
                          <a:solidFill>
                            <a:schemeClr val="tx1"/>
                          </a:solidFill>
                          <a:effectLst/>
                          <a:latin typeface="+mn-lt"/>
                        </a:rPr>
                        <a:t>Evaluación (tipos y herramientas).-</a:t>
                      </a:r>
                    </a:p>
                    <a:p>
                      <a:pPr algn="just">
                        <a:lnSpc>
                          <a:spcPct val="107000"/>
                        </a:lnSpc>
                        <a:spcAft>
                          <a:spcPts val="0"/>
                        </a:spcAft>
                      </a:pPr>
                      <a:r>
                        <a:rPr lang="es-MX" sz="2000" b="1" dirty="0">
                          <a:solidFill>
                            <a:schemeClr val="tx1"/>
                          </a:solidFill>
                          <a:effectLst/>
                          <a:latin typeface="+mn-lt"/>
                        </a:rPr>
                        <a:t> </a:t>
                      </a:r>
                    </a:p>
                    <a:p>
                      <a:pPr algn="just">
                        <a:lnSpc>
                          <a:spcPct val="107000"/>
                        </a:lnSpc>
                        <a:spcAft>
                          <a:spcPts val="0"/>
                        </a:spcAft>
                      </a:pPr>
                      <a:r>
                        <a:rPr lang="es-MX" sz="2000" b="1" dirty="0">
                          <a:solidFill>
                            <a:schemeClr val="tx1"/>
                          </a:solidFill>
                          <a:effectLst/>
                          <a:latin typeface="+mn-lt"/>
                        </a:rPr>
                        <a:t> </a:t>
                      </a:r>
                      <a:endParaRPr lang="es-MX" sz="2000" b="1" dirty="0" smtClean="0">
                        <a:solidFill>
                          <a:schemeClr val="tx1"/>
                        </a:solidFill>
                        <a:effectLst/>
                        <a:latin typeface="+mn-lt"/>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457200" algn="just">
                        <a:lnSpc>
                          <a:spcPct val="107000"/>
                        </a:lnSpc>
                        <a:spcAft>
                          <a:spcPts val="0"/>
                        </a:spcAft>
                      </a:pPr>
                      <a:r>
                        <a:rPr lang="es-MX" sz="2000" b="1" dirty="0">
                          <a:solidFill>
                            <a:schemeClr val="tx1"/>
                          </a:solidFill>
                          <a:effectLst/>
                          <a:latin typeface="+mn-lt"/>
                        </a:rPr>
                        <a:t>Diagnóstica:</a:t>
                      </a:r>
                    </a:p>
                    <a:p>
                      <a:pPr marL="342900" lvl="0" indent="-342900" algn="just">
                        <a:lnSpc>
                          <a:spcPct val="107000"/>
                        </a:lnSpc>
                        <a:spcAft>
                          <a:spcPts val="0"/>
                        </a:spcAft>
                        <a:buSzPts val="1000"/>
                        <a:buFont typeface="Times New Roman" panose="02020603050405020304" pitchFamily="18" charset="0"/>
                        <a:buChar char="•"/>
                        <a:tabLst>
                          <a:tab pos="457200" algn="l"/>
                        </a:tabLst>
                      </a:pPr>
                      <a:r>
                        <a:rPr lang="es-MX" sz="2000" b="1" dirty="0">
                          <a:solidFill>
                            <a:schemeClr val="tx1"/>
                          </a:solidFill>
                          <a:effectLst/>
                          <a:latin typeface="+mn-lt"/>
                        </a:rPr>
                        <a:t>Lista de cotejo </a:t>
                      </a:r>
                    </a:p>
                    <a:p>
                      <a:pPr marL="342900" lvl="0" indent="-342900" algn="just">
                        <a:lnSpc>
                          <a:spcPct val="107000"/>
                        </a:lnSpc>
                        <a:spcAft>
                          <a:spcPts val="0"/>
                        </a:spcAft>
                        <a:buSzPts val="1000"/>
                        <a:buFont typeface="Times New Roman" panose="02020603050405020304" pitchFamily="18" charset="0"/>
                        <a:buChar char="•"/>
                        <a:tabLst>
                          <a:tab pos="457200" algn="l"/>
                        </a:tabLst>
                      </a:pPr>
                      <a:r>
                        <a:rPr lang="es-MX" sz="2000" b="1" dirty="0">
                          <a:solidFill>
                            <a:schemeClr val="tx1"/>
                          </a:solidFill>
                          <a:effectLst/>
                          <a:latin typeface="+mn-lt"/>
                        </a:rPr>
                        <a:t>Escala de estimación </a:t>
                      </a:r>
                    </a:p>
                    <a:p>
                      <a:pPr marL="342900" lvl="0" indent="-342900" algn="just">
                        <a:lnSpc>
                          <a:spcPct val="107000"/>
                        </a:lnSpc>
                        <a:spcAft>
                          <a:spcPts val="0"/>
                        </a:spcAft>
                        <a:buSzPts val="1000"/>
                        <a:buFont typeface="Times New Roman" panose="02020603050405020304" pitchFamily="18" charset="0"/>
                        <a:buChar char="•"/>
                        <a:tabLst>
                          <a:tab pos="457200" algn="l"/>
                        </a:tabLst>
                      </a:pPr>
                      <a:r>
                        <a:rPr lang="es-MX" sz="2000" b="1" dirty="0">
                          <a:solidFill>
                            <a:schemeClr val="tx1"/>
                          </a:solidFill>
                          <a:effectLst/>
                          <a:latin typeface="+mn-lt"/>
                        </a:rPr>
                        <a:t>Proyectos</a:t>
                      </a:r>
                    </a:p>
                    <a:p>
                      <a:pPr algn="just">
                        <a:lnSpc>
                          <a:spcPct val="107000"/>
                        </a:lnSpc>
                        <a:spcAft>
                          <a:spcPts val="0"/>
                        </a:spcAft>
                      </a:pPr>
                      <a:r>
                        <a:rPr lang="es-MX" sz="2000" b="1" dirty="0">
                          <a:solidFill>
                            <a:schemeClr val="tx1"/>
                          </a:solidFill>
                          <a:effectLst/>
                          <a:latin typeface="+mn-lt"/>
                        </a:rPr>
                        <a:t>Formativa:</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 Organizadores gráficos.</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 Carpeta de evidencias.</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 Observaciones.</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  Diario de trabajo.</a:t>
                      </a:r>
                    </a:p>
                    <a:p>
                      <a:pPr>
                        <a:lnSpc>
                          <a:spcPct val="107000"/>
                        </a:lnSpc>
                        <a:spcAft>
                          <a:spcPts val="0"/>
                        </a:spcAft>
                      </a:pPr>
                      <a:r>
                        <a:rPr lang="es-MX" sz="2000" b="1" dirty="0">
                          <a:solidFill>
                            <a:schemeClr val="tx1"/>
                          </a:solidFill>
                          <a:effectLst/>
                          <a:latin typeface="+mn-lt"/>
                        </a:rPr>
                        <a:t>Sumativa:</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Lista de cotejo</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Pruebas escritas</a:t>
                      </a:r>
                    </a:p>
                    <a:p>
                      <a:pPr marL="342900" lvl="0" indent="-342900" algn="just">
                        <a:lnSpc>
                          <a:spcPct val="107000"/>
                        </a:lnSpc>
                        <a:spcAft>
                          <a:spcPts val="0"/>
                        </a:spcAft>
                        <a:buFont typeface="Times New Roman" panose="02020603050405020304" pitchFamily="18" charset="0"/>
                        <a:buChar char="•"/>
                        <a:tabLst>
                          <a:tab pos="457200" algn="l"/>
                        </a:tabLst>
                      </a:pPr>
                      <a:r>
                        <a:rPr lang="es-MX" sz="2000" b="1" dirty="0">
                          <a:solidFill>
                            <a:schemeClr val="tx1"/>
                          </a:solidFill>
                          <a:effectLst/>
                          <a:latin typeface="+mn-lt"/>
                        </a:rPr>
                        <a:t>Portafolio de evidencias</a:t>
                      </a:r>
                    </a:p>
                    <a:p>
                      <a:pPr marL="342900" lvl="0" indent="-342900" algn="just">
                        <a:lnSpc>
                          <a:spcPct val="107000"/>
                        </a:lnSpc>
                        <a:spcAft>
                          <a:spcPts val="0"/>
                        </a:spcAft>
                        <a:buSzPts val="1000"/>
                        <a:buFont typeface="Times New Roman" panose="02020603050405020304" pitchFamily="18" charset="0"/>
                        <a:buChar char="•"/>
                      </a:pPr>
                      <a:r>
                        <a:rPr lang="es-MX" sz="2000" b="1" dirty="0" smtClean="0">
                          <a:solidFill>
                            <a:schemeClr val="tx1"/>
                          </a:solidFill>
                          <a:effectLst/>
                          <a:latin typeface="+mn-lt"/>
                        </a:rPr>
                        <a:t>Rúbricas</a:t>
                      </a:r>
                    </a:p>
                    <a:p>
                      <a:pPr marL="342900" lvl="0" indent="-342900" algn="l">
                        <a:lnSpc>
                          <a:spcPct val="107000"/>
                        </a:lnSpc>
                        <a:spcAft>
                          <a:spcPts val="0"/>
                        </a:spcAft>
                        <a:buSzPts val="1000"/>
                        <a:buFont typeface="Times New Roman" panose="02020603050405020304" pitchFamily="18" charset="0"/>
                        <a:buChar char="•"/>
                      </a:pPr>
                      <a:endParaRPr lang="es-MX" sz="2000" b="1" dirty="0" smtClean="0">
                        <a:solidFill>
                          <a:schemeClr val="tx1"/>
                        </a:solidFill>
                        <a:effectLst/>
                        <a:latin typeface="+mn-lt"/>
                        <a:ea typeface="Calibri" panose="020F0502020204030204" pitchFamily="34" charset="0"/>
                        <a:cs typeface="Times New Roman" panose="02020603050405020304" pitchFamily="18" charset="0"/>
                      </a:endParaRPr>
                    </a:p>
                    <a:p>
                      <a:pPr marL="342900" lvl="0" indent="-342900" algn="l">
                        <a:lnSpc>
                          <a:spcPct val="107000"/>
                        </a:lnSpc>
                        <a:spcAft>
                          <a:spcPts val="0"/>
                        </a:spcAft>
                        <a:buSzPts val="1000"/>
                        <a:buFont typeface="Times New Roman" panose="02020603050405020304" pitchFamily="18" charset="0"/>
                        <a:buChar char="•"/>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p>
                      <a:pPr marL="342900" lvl="0" indent="-342900" algn="l">
                        <a:lnSpc>
                          <a:spcPct val="107000"/>
                        </a:lnSpc>
                        <a:spcAft>
                          <a:spcPts val="0"/>
                        </a:spcAft>
                        <a:buSzPts val="1000"/>
                        <a:buFont typeface="Times New Roman" panose="02020603050405020304" pitchFamily="18" charset="0"/>
                        <a:buChar char="•"/>
                      </a:pPr>
                      <a:endParaRPr lang="es-MX" sz="2000" b="1" baseline="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r>
            </a:tbl>
          </a:graphicData>
        </a:graphic>
      </p:graphicFrame>
    </p:spTree>
    <p:extLst>
      <p:ext uri="{BB962C8B-B14F-4D97-AF65-F5344CB8AC3E}">
        <p14:creationId xmlns:p14="http://schemas.microsoft.com/office/powerpoint/2010/main" val="3400542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791" y="3062514"/>
            <a:ext cx="3090257" cy="522514"/>
          </a:xfrm>
        </p:spPr>
        <p:txBody>
          <a:bodyPr/>
          <a:lstStyle/>
          <a:p>
            <a:r>
              <a:rPr lang="es-MX" dirty="0" smtClean="0"/>
              <a:t>AUTO Y COEVALUACION</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048" y="2024"/>
            <a:ext cx="7190695" cy="6855976"/>
          </a:xfrm>
          <a:prstGeom prst="rect">
            <a:avLst/>
          </a:prstGeom>
        </p:spPr>
      </p:pic>
    </p:spTree>
    <p:extLst>
      <p:ext uri="{BB962C8B-B14F-4D97-AF65-F5344CB8AC3E}">
        <p14:creationId xmlns:p14="http://schemas.microsoft.com/office/powerpoint/2010/main" val="1466558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E05C797F-D201-48EA-8228-F575F32A38D3}"/>
              </a:ext>
            </a:extLst>
          </p:cNvPr>
          <p:cNvSpPr>
            <a:spLocks noGrp="1"/>
          </p:cNvSpPr>
          <p:nvPr>
            <p:ph type="title"/>
          </p:nvPr>
        </p:nvSpPr>
        <p:spPr/>
        <p:txBody>
          <a:bodyPr/>
          <a:lstStyle/>
          <a:p>
            <a:r>
              <a:rPr lang="es-MX" dirty="0"/>
              <a:t>Lista. Pasos para Infografía</a:t>
            </a:r>
          </a:p>
        </p:txBody>
      </p:sp>
      <p:sp>
        <p:nvSpPr>
          <p:cNvPr id="4" name="Marcador de contenido 3">
            <a:extLst>
              <a:ext uri="{FF2B5EF4-FFF2-40B4-BE49-F238E27FC236}">
                <a16:creationId xmlns:a16="http://schemas.microsoft.com/office/drawing/2014/main" xmlns="" id="{5B850386-0A0A-43C4-B6F5-A473984D9C7C}"/>
              </a:ext>
            </a:extLst>
          </p:cNvPr>
          <p:cNvSpPr>
            <a:spLocks noGrp="1"/>
          </p:cNvSpPr>
          <p:nvPr>
            <p:ph idx="1"/>
          </p:nvPr>
        </p:nvSpPr>
        <p:spPr>
          <a:xfrm>
            <a:off x="677334" y="1434875"/>
            <a:ext cx="8596668" cy="4936896"/>
          </a:xfrm>
        </p:spPr>
        <p:txBody>
          <a:bodyPr/>
          <a:lstStyle/>
          <a:p>
            <a:r>
              <a:rPr lang="es-MX" dirty="0"/>
              <a:t>1.- Elegir un tema para captar la atención del receptor</a:t>
            </a:r>
          </a:p>
          <a:p>
            <a:r>
              <a:rPr lang="es-MX" dirty="0"/>
              <a:t>2.- Investigar y recolectar toda la información</a:t>
            </a:r>
          </a:p>
          <a:p>
            <a:r>
              <a:rPr lang="es-MX" dirty="0"/>
              <a:t>3.- Sintetizar la información relevante y útil del tema a tratar </a:t>
            </a:r>
          </a:p>
          <a:p>
            <a:r>
              <a:rPr lang="es-MX" dirty="0"/>
              <a:t>4.- Jerarquizar la información por su importancia</a:t>
            </a:r>
          </a:p>
          <a:p>
            <a:r>
              <a:rPr lang="es-MX" dirty="0"/>
              <a:t>5.- Conceptualizar los elementos para que tengan relación unos con otros y facilitar su interpretación</a:t>
            </a:r>
          </a:p>
          <a:p>
            <a:r>
              <a:rPr lang="es-MX" dirty="0"/>
              <a:t>6.- Planificar un buen diseño de diagrama </a:t>
            </a:r>
          </a:p>
          <a:p>
            <a:r>
              <a:rPr lang="es-MX" dirty="0"/>
              <a:t>7.- Seleccionar una buena paleta de colores relacionada con la temática </a:t>
            </a:r>
          </a:p>
          <a:p>
            <a:r>
              <a:rPr lang="es-MX" dirty="0"/>
              <a:t>8.- Elegir tipografías adecuadas</a:t>
            </a:r>
          </a:p>
          <a:p>
            <a:r>
              <a:rPr lang="es-MX" dirty="0"/>
              <a:t>9.- Diseñar usando un buen programa y teniendo en cuenta la legibilidad para su lectura</a:t>
            </a:r>
          </a:p>
          <a:p>
            <a:r>
              <a:rPr lang="es-MX" dirty="0"/>
              <a:t>10.- Mencionar las fuentes utilizadas de la información contenida</a:t>
            </a:r>
          </a:p>
        </p:txBody>
      </p:sp>
    </p:spTree>
    <p:extLst>
      <p:ext uri="{BB962C8B-B14F-4D97-AF65-F5344CB8AC3E}">
        <p14:creationId xmlns:p14="http://schemas.microsoft.com/office/powerpoint/2010/main" val="58147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EABC09EC-1CD9-4D3D-925E-2B794AE896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914" y="0"/>
            <a:ext cx="4572000" cy="6858000"/>
          </a:xfrm>
          <a:prstGeom prst="rect">
            <a:avLst/>
          </a:prstGeom>
        </p:spPr>
      </p:pic>
      <p:sp>
        <p:nvSpPr>
          <p:cNvPr id="4" name="Título 2">
            <a:extLst>
              <a:ext uri="{FF2B5EF4-FFF2-40B4-BE49-F238E27FC236}">
                <a16:creationId xmlns:a16="http://schemas.microsoft.com/office/drawing/2014/main" xmlns="" id="{251A268C-A9E2-4A45-B770-C6A6055F6EF9}"/>
              </a:ext>
            </a:extLst>
          </p:cNvPr>
          <p:cNvSpPr txBox="1">
            <a:spLocks/>
          </p:cNvSpPr>
          <p:nvPr/>
        </p:nvSpPr>
        <p:spPr>
          <a:xfrm>
            <a:off x="701524" y="3265714"/>
            <a:ext cx="4112380" cy="13208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000" dirty="0"/>
              <a:t>Infografía</a:t>
            </a:r>
          </a:p>
          <a:p>
            <a:pPr algn="ctr"/>
            <a:r>
              <a:rPr lang="es-MX" sz="4000" dirty="0"/>
              <a:t>La desmitificación del genoma humano</a:t>
            </a:r>
          </a:p>
        </p:txBody>
      </p:sp>
    </p:spTree>
    <p:extLst>
      <p:ext uri="{BB962C8B-B14F-4D97-AF65-F5344CB8AC3E}">
        <p14:creationId xmlns:p14="http://schemas.microsoft.com/office/powerpoint/2010/main" val="2339035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553791" y="321973"/>
            <a:ext cx="11307651" cy="6207616"/>
          </a:xfrm>
        </p:spPr>
        <p:txBody>
          <a:bodyPr>
            <a:noAutofit/>
          </a:bodyPr>
          <a:lstStyle/>
          <a:p>
            <a:r>
              <a:rPr lang="es-MX" sz="3200" dirty="0"/>
              <a:t/>
            </a:r>
            <a:br>
              <a:rPr lang="es-MX" sz="3200" dirty="0"/>
            </a:br>
            <a:r>
              <a:rPr lang="es-MX" sz="3200" dirty="0"/>
              <a:t/>
            </a:r>
            <a:br>
              <a:rPr lang="es-MX" sz="3200" dirty="0"/>
            </a:br>
            <a:r>
              <a:rPr lang="es-MX" sz="3200" dirty="0"/>
              <a:t/>
            </a:r>
            <a:br>
              <a:rPr lang="es-MX" sz="3200" dirty="0"/>
            </a:br>
            <a:r>
              <a:rPr lang="es-MX" sz="2800" dirty="0"/>
              <a:t>Número uno: </a:t>
            </a:r>
            <a:br>
              <a:rPr lang="es-MX" sz="2800" dirty="0"/>
            </a:br>
            <a:r>
              <a:rPr lang="es-MX" sz="2000" dirty="0">
                <a:solidFill>
                  <a:schemeClr val="tx2"/>
                </a:solidFill>
                <a:cs typeface="Arial" panose="020B0604020202020204" pitchFamily="34" charset="0"/>
              </a:rPr>
              <a:t>Me doy cuenta que, hasta hoy que ya vamos a finalizar la parte de planeación (la cuarta fase), los docentes no teníamos claras las competencias de los profesores, es decir, si bien cumplíamos con las competencias académicas como la didáctica, objetivos, contenidos, métodos, medios, formas de enseñanza, evaluaciones entre otras y, las competencias básicas de dirigir el proceso de enseñanza-aprendizaje; pero no las competencias organizativas y genéricas  como dominio de todo lo relacionado con la planificación, organización, ejecución y control de acciones pedagógicas  y didácticas o la capacidad de adaptarse a situaciones nuevas, de trabajar en forma autónoma, trabajo en equipo, de diseño y gestión de proyectos resultaron insuficientes para comenzar un proyecto de tal magnitud. Sólo habíamos trabajado la </a:t>
            </a:r>
            <a:r>
              <a:rPr lang="es-MX" sz="2000" dirty="0" err="1">
                <a:solidFill>
                  <a:schemeClr val="tx2"/>
                </a:solidFill>
                <a:cs typeface="Arial" panose="020B0604020202020204" pitchFamily="34" charset="0"/>
              </a:rPr>
              <a:t>multidisciplinariedad</a:t>
            </a:r>
            <a:r>
              <a:rPr lang="es-MX" sz="2000" dirty="0">
                <a:solidFill>
                  <a:schemeClr val="tx2"/>
                </a:solidFill>
                <a:cs typeface="Arial" panose="020B0604020202020204" pitchFamily="34" charset="0"/>
              </a:rPr>
              <a:t>; ahora nuestros objetos de estudio son abordados de manera integral para promover nuevos enfoques metodológicos para la resolución de problemas, que la nueva interdisciplinariedad requiere de la comunicación entre dos o más disciplinas para abordar problemas complejos.</a:t>
            </a:r>
            <a:br>
              <a:rPr lang="es-MX" sz="2000" dirty="0">
                <a:solidFill>
                  <a:schemeClr val="tx2"/>
                </a:solidFill>
                <a:cs typeface="Arial" panose="020B0604020202020204" pitchFamily="34" charset="0"/>
              </a:rPr>
            </a:br>
            <a:endParaRPr lang="es-MX" sz="2000" dirty="0">
              <a:solidFill>
                <a:schemeClr val="tx2"/>
              </a:solidFill>
              <a:cs typeface="Arial" panose="020B0604020202020204" pitchFamily="34" charset="0"/>
            </a:endParaRPr>
          </a:p>
        </p:txBody>
      </p:sp>
      <p:sp>
        <p:nvSpPr>
          <p:cNvPr id="5" name="Título 1">
            <a:extLst>
              <a:ext uri="{FF2B5EF4-FFF2-40B4-BE49-F238E27FC236}">
                <a16:creationId xmlns:a16="http://schemas.microsoft.com/office/drawing/2014/main" xmlns="" id="{34528D2A-8E09-4BEB-AB82-60D06BF2472E}"/>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t>Reflexiones Personales</a:t>
            </a:r>
          </a:p>
        </p:txBody>
      </p:sp>
    </p:spTree>
    <p:extLst>
      <p:ext uri="{BB962C8B-B14F-4D97-AF65-F5344CB8AC3E}">
        <p14:creationId xmlns:p14="http://schemas.microsoft.com/office/powerpoint/2010/main" val="340551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476517" y="1262131"/>
            <a:ext cx="11307651" cy="4971244"/>
          </a:xfrm>
        </p:spPr>
        <p:txBody>
          <a:bodyPr>
            <a:noAutofit/>
          </a:bodyPr>
          <a:lstStyle/>
          <a:p>
            <a:r>
              <a:rPr lang="es-MX" sz="2800" dirty="0"/>
              <a:t>Número dos:</a:t>
            </a:r>
            <a:r>
              <a:rPr lang="es-MX" sz="3200" dirty="0">
                <a:solidFill>
                  <a:schemeClr val="tx2"/>
                </a:solidFill>
              </a:rPr>
              <a:t/>
            </a:r>
            <a:br>
              <a:rPr lang="es-MX" sz="3200" dirty="0">
                <a:solidFill>
                  <a:schemeClr val="tx2"/>
                </a:solidFill>
              </a:rPr>
            </a:br>
            <a:r>
              <a:rPr lang="es-MX" sz="2000" dirty="0">
                <a:solidFill>
                  <a:schemeClr val="tx2"/>
                </a:solidFill>
                <a:cs typeface="Arial" panose="020B0604020202020204" pitchFamily="34" charset="0"/>
              </a:rPr>
              <a:t>Y  cómo negar que también la propuesta educativa del proyecto está enfocada a la teoría del Aprendizaje Constructivista  pues posee tres dimensiones fundamentales: contenidos, alumnos y contextos. Como ya sabemos el punto de partida de toda programación es la experiencia</a:t>
            </a:r>
            <a:r>
              <a:rPr lang="es-MX" sz="2000" b="1" dirty="0">
                <a:solidFill>
                  <a:schemeClr val="tx2"/>
                </a:solidFill>
                <a:cs typeface="Arial" panose="020B0604020202020204" pitchFamily="34" charset="0"/>
              </a:rPr>
              <a:t> </a:t>
            </a:r>
            <a:r>
              <a:rPr lang="es-MX" sz="2000" dirty="0">
                <a:solidFill>
                  <a:schemeClr val="tx2"/>
                </a:solidFill>
                <a:cs typeface="Arial" panose="020B0604020202020204" pitchFamily="34" charset="0"/>
              </a:rPr>
              <a:t>y los contenidos previos. En este caso, es el docente quien juega el papel del alumno y, gracias a la mediación de los otros (compañeros docentes y coordinadores) y el contexto cultural logrará su aprendizaje y dará resultados. Finalmente, la reflexión sobre el producto logrado, las dificultades encontradas y las posibilidades de aplicar lo aprendido en otras situaciones nos compete también a nosotros como docentes y a nuestros alumnos que son la pieza clave para poner en práctica lo planeado como también implica visualizar la manera en que se ha logrado, fijarnos en las distintas fases del proceso continuo de aprendizaje y en las metas compartidas</a:t>
            </a:r>
            <a:r>
              <a:rPr lang="es-MX" sz="2000" dirty="0">
                <a:latin typeface="Arial" panose="020B0604020202020204" pitchFamily="34" charset="0"/>
                <a:cs typeface="Arial" panose="020B0604020202020204" pitchFamily="34" charset="0"/>
              </a:rPr>
              <a:t>.</a:t>
            </a:r>
            <a:br>
              <a:rPr lang="es-MX" sz="2000" dirty="0">
                <a:latin typeface="Arial" panose="020B0604020202020204" pitchFamily="34" charset="0"/>
                <a:cs typeface="Arial" panose="020B0604020202020204" pitchFamily="34" charset="0"/>
              </a:rPr>
            </a:b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996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316860" y="763074"/>
            <a:ext cx="11307651" cy="5331852"/>
          </a:xfrm>
        </p:spPr>
        <p:txBody>
          <a:bodyPr>
            <a:noAutofit/>
          </a:bodyPr>
          <a:lstStyle/>
          <a:p>
            <a:r>
              <a:rPr lang="es-MX" sz="2800" dirty="0"/>
              <a:t>Número tres:</a:t>
            </a:r>
            <a:r>
              <a:rPr lang="es-MX" sz="3200" dirty="0"/>
              <a:t/>
            </a:r>
            <a:br>
              <a:rPr lang="es-MX" sz="3200" dirty="0"/>
            </a:br>
            <a:r>
              <a:rPr lang="es-MX" sz="2000" dirty="0">
                <a:solidFill>
                  <a:schemeClr val="tx2"/>
                </a:solidFill>
                <a:cs typeface="Arial" panose="020B0604020202020204" pitchFamily="34" charset="0"/>
              </a:rPr>
              <a:t>Lo que nos espera y nos seguimos preguntando: cómo integrar a los alumnos al proyecto interdisciplinario, a partir del ciclo agosto 2018- mayo 2019.  Si bien ya casi concluimos la última fase de la planeación, la etapa siguiente es de ejecución con los alumnos. Definitivamente, están involucradas las competencias básicas: la comunicación lingüística, la competencia digital, el sentido de iniciativa y espíritu emprendedor, las competencias en ciencia y tecnología entre otras que como sabemos incluye la adquisición de conocimientos, la ejecución de habilidades y destrezas, el desarrollo de actitudes y valores, el saber, el saber hacer, el saber ser y el saber convivir que conjuntamente constituyen la base de la personalidad. Entonces nuestra función como docentes deberá estar dirigida al desarrollo de la Competencia Aprender a Aprender en dos sentidos: a lo cognitivo, enseñar y guiar la planificación del trabajo de los alumnos y; en lo correspondiente a lo afectivo, asesorándolos y que sean capaces de asimilar sus errores y con la firme idea de mejora. También las actitudes, los valores, la motivación y la confianza son fundamentales para la adquisición de esta competencia. Por lo que los estudiantes deberán apoyarse en sus conocimientos previos con el fin de aplicar y utilizar los nuevos conocimientos y capacidades en otros contextos como en este caso un proyecto con el que no contaban dentro y fuera de clases.</a:t>
            </a:r>
            <a:br>
              <a:rPr lang="es-MX" sz="2000" dirty="0">
                <a:solidFill>
                  <a:schemeClr val="tx2"/>
                </a:solidFill>
                <a:cs typeface="Arial" panose="020B0604020202020204" pitchFamily="34" charset="0"/>
              </a:rPr>
            </a:br>
            <a:endParaRPr lang="es-MX"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286175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6FB8C8D-40E2-4812-BFA1-1ACAD0EFD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7" name="Rectángulo 6">
            <a:extLst>
              <a:ext uri="{FF2B5EF4-FFF2-40B4-BE49-F238E27FC236}">
                <a16:creationId xmlns:a16="http://schemas.microsoft.com/office/drawing/2014/main" xmlns="" id="{0DBA727F-90D1-4A0D-87DC-BD5FCA1A7486}"/>
              </a:ext>
            </a:extLst>
          </p:cNvPr>
          <p:cNvSpPr/>
          <p:nvPr/>
        </p:nvSpPr>
        <p:spPr>
          <a:xfrm>
            <a:off x="929118" y="1244402"/>
            <a:ext cx="10640029" cy="584775"/>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p:txBody>
      </p:sp>
      <p:pic>
        <p:nvPicPr>
          <p:cNvPr id="15" name="Imagen 14">
            <a:extLst>
              <a:ext uri="{FF2B5EF4-FFF2-40B4-BE49-F238E27FC236}">
                <a16:creationId xmlns:a16="http://schemas.microsoft.com/office/drawing/2014/main" xmlns="" id="{299F896D-E6FE-4309-9947-F4BFBCD6BFE1}"/>
              </a:ext>
            </a:extLst>
          </p:cNvPr>
          <p:cNvPicPr>
            <a:picLocks noChangeAspect="1"/>
          </p:cNvPicPr>
          <p:nvPr/>
        </p:nvPicPr>
        <p:blipFill>
          <a:blip r:embed="rId3"/>
          <a:stretch>
            <a:fillRect/>
          </a:stretch>
        </p:blipFill>
        <p:spPr>
          <a:xfrm>
            <a:off x="1263316" y="1934169"/>
            <a:ext cx="8991600" cy="47339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774" y="64332"/>
            <a:ext cx="1516301" cy="1234757"/>
          </a:xfrm>
          <a:prstGeom prst="rect">
            <a:avLst/>
          </a:prstGeom>
        </p:spPr>
      </p:pic>
    </p:spTree>
    <p:extLst>
      <p:ext uri="{BB962C8B-B14F-4D97-AF65-F5344CB8AC3E}">
        <p14:creationId xmlns:p14="http://schemas.microsoft.com/office/powerpoint/2010/main" val="336166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E6453CE-900E-4819-A4E4-C741C1BD2E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5" name="Rectángulo 4">
            <a:extLst>
              <a:ext uri="{FF2B5EF4-FFF2-40B4-BE49-F238E27FC236}">
                <a16:creationId xmlns:a16="http://schemas.microsoft.com/office/drawing/2014/main" xmlns="" id="{A8F26CE7-4B02-430F-B3F5-A5109ED80D64}"/>
              </a:ext>
            </a:extLst>
          </p:cNvPr>
          <p:cNvSpPr/>
          <p:nvPr/>
        </p:nvSpPr>
        <p:spPr>
          <a:xfrm>
            <a:off x="590844" y="1194478"/>
            <a:ext cx="11075962" cy="584775"/>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p:txBody>
      </p:sp>
      <p:pic>
        <p:nvPicPr>
          <p:cNvPr id="7" name="Imagen 6">
            <a:extLst>
              <a:ext uri="{FF2B5EF4-FFF2-40B4-BE49-F238E27FC236}">
                <a16:creationId xmlns:a16="http://schemas.microsoft.com/office/drawing/2014/main" xmlns="" id="{90AD0182-8C20-476A-84DD-454C4655B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314" y="650241"/>
            <a:ext cx="3094892" cy="520505"/>
          </a:xfrm>
          <a:prstGeom prst="rect">
            <a:avLst/>
          </a:prstGeom>
        </p:spPr>
      </p:pic>
      <p:pic>
        <p:nvPicPr>
          <p:cNvPr id="2" name="Imagen 1">
            <a:extLst>
              <a:ext uri="{FF2B5EF4-FFF2-40B4-BE49-F238E27FC236}">
                <a16:creationId xmlns:a16="http://schemas.microsoft.com/office/drawing/2014/main" xmlns="" id="{E919AFC8-6E54-40F5-8DD1-6C06734E5390}"/>
              </a:ext>
            </a:extLst>
          </p:cNvPr>
          <p:cNvPicPr>
            <a:picLocks noChangeAspect="1"/>
          </p:cNvPicPr>
          <p:nvPr/>
        </p:nvPicPr>
        <p:blipFill>
          <a:blip r:embed="rId3"/>
          <a:stretch>
            <a:fillRect/>
          </a:stretch>
        </p:blipFill>
        <p:spPr>
          <a:xfrm>
            <a:off x="1203158" y="1923301"/>
            <a:ext cx="9673389" cy="4934699"/>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32" y="77317"/>
            <a:ext cx="1407118" cy="1145847"/>
          </a:xfrm>
          <a:prstGeom prst="rect">
            <a:avLst/>
          </a:prstGeom>
        </p:spPr>
      </p:pic>
    </p:spTree>
    <p:extLst>
      <p:ext uri="{BB962C8B-B14F-4D97-AF65-F5344CB8AC3E}">
        <p14:creationId xmlns:p14="http://schemas.microsoft.com/office/powerpoint/2010/main" val="260883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827DB7-67CF-4B66-9CE8-60DC953C21D8}"/>
              </a:ext>
            </a:extLst>
          </p:cNvPr>
          <p:cNvSpPr>
            <a:spLocks noGrp="1"/>
          </p:cNvSpPr>
          <p:nvPr>
            <p:ph type="title"/>
          </p:nvPr>
        </p:nvSpPr>
        <p:spPr>
          <a:xfrm>
            <a:off x="831850" y="1224791"/>
            <a:ext cx="10515600" cy="583095"/>
          </a:xfrm>
        </p:spPr>
        <p:txBody>
          <a:bodyPr>
            <a:normAutofit/>
          </a:bodyPr>
          <a:lstStyle/>
          <a:p>
            <a:r>
              <a:rPr lang="es-MX" sz="2800" u="sng" dirty="0">
                <a:solidFill>
                  <a:schemeClr val="accent1">
                    <a:lumMod val="50000"/>
                  </a:schemeClr>
                </a:solidFill>
              </a:rPr>
              <a:t>Colegio de Ciencias y Humanidades         CLAVE: 2300</a:t>
            </a:r>
            <a:endParaRPr lang="es-MX" sz="2800" dirty="0"/>
          </a:p>
        </p:txBody>
      </p:sp>
      <p:pic>
        <p:nvPicPr>
          <p:cNvPr id="6" name="Imagen 5">
            <a:extLst>
              <a:ext uri="{FF2B5EF4-FFF2-40B4-BE49-F238E27FC236}">
                <a16:creationId xmlns:a16="http://schemas.microsoft.com/office/drawing/2014/main" xmlns="" id="{55FDFD79-8065-481B-BC1B-6949825B3E6B}"/>
              </a:ext>
            </a:extLst>
          </p:cNvPr>
          <p:cNvPicPr>
            <a:picLocks noChangeAspect="1"/>
          </p:cNvPicPr>
          <p:nvPr/>
        </p:nvPicPr>
        <p:blipFill>
          <a:blip r:embed="rId2"/>
          <a:stretch>
            <a:fillRect/>
          </a:stretch>
        </p:blipFill>
        <p:spPr>
          <a:xfrm>
            <a:off x="831850" y="1807886"/>
            <a:ext cx="9849853" cy="4949894"/>
          </a:xfrm>
          <a:prstGeom prst="rect">
            <a:avLst/>
          </a:prstGeom>
        </p:spPr>
      </p:pic>
      <p:pic>
        <p:nvPicPr>
          <p:cNvPr id="5" name="Imagen 4">
            <a:extLst>
              <a:ext uri="{FF2B5EF4-FFF2-40B4-BE49-F238E27FC236}">
                <a16:creationId xmlns:a16="http://schemas.microsoft.com/office/drawing/2014/main" xmlns="" id="{4C943C19-6EBC-4130-A2C0-0639CC396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92" y="108548"/>
            <a:ext cx="1595303" cy="1299090"/>
          </a:xfrm>
          <a:prstGeom prst="rect">
            <a:avLst/>
          </a:prstGeom>
        </p:spPr>
      </p:pic>
    </p:spTree>
    <p:extLst>
      <p:ext uri="{BB962C8B-B14F-4D97-AF65-F5344CB8AC3E}">
        <p14:creationId xmlns:p14="http://schemas.microsoft.com/office/powerpoint/2010/main" val="70429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827DB7-67CF-4B66-9CE8-60DC953C21D8}"/>
              </a:ext>
            </a:extLst>
          </p:cNvPr>
          <p:cNvSpPr>
            <a:spLocks noGrp="1"/>
          </p:cNvSpPr>
          <p:nvPr>
            <p:ph type="title"/>
          </p:nvPr>
        </p:nvSpPr>
        <p:spPr>
          <a:xfrm>
            <a:off x="831850" y="1309447"/>
            <a:ext cx="10515600" cy="583095"/>
          </a:xfrm>
        </p:spPr>
        <p:txBody>
          <a:bodyPr>
            <a:normAutofit/>
          </a:bodyPr>
          <a:lstStyle/>
          <a:p>
            <a:r>
              <a:rPr lang="es-MX" sz="2800" u="sng" dirty="0">
                <a:solidFill>
                  <a:schemeClr val="accent1">
                    <a:lumMod val="50000"/>
                  </a:schemeClr>
                </a:solidFill>
              </a:rPr>
              <a:t>Colegio de Ciencias y Humanidades         CLAVE: 2300</a:t>
            </a:r>
            <a:endParaRPr lang="es-MX" sz="2800" dirty="0"/>
          </a:p>
        </p:txBody>
      </p:sp>
      <p:pic>
        <p:nvPicPr>
          <p:cNvPr id="6" name="Imagen 5">
            <a:extLst>
              <a:ext uri="{FF2B5EF4-FFF2-40B4-BE49-F238E27FC236}">
                <a16:creationId xmlns:a16="http://schemas.microsoft.com/office/drawing/2014/main" xmlns="" id="{D0480FB8-8356-4CE6-B978-31FF89933103}"/>
              </a:ext>
            </a:extLst>
          </p:cNvPr>
          <p:cNvPicPr>
            <a:picLocks noChangeAspect="1"/>
          </p:cNvPicPr>
          <p:nvPr/>
        </p:nvPicPr>
        <p:blipFill>
          <a:blip r:embed="rId2"/>
          <a:stretch>
            <a:fillRect/>
          </a:stretch>
        </p:blipFill>
        <p:spPr>
          <a:xfrm>
            <a:off x="1600515" y="1977199"/>
            <a:ext cx="8650390" cy="4762500"/>
          </a:xfrm>
          <a:prstGeom prst="rect">
            <a:avLst/>
          </a:prstGeom>
        </p:spPr>
      </p:pic>
      <p:pic>
        <p:nvPicPr>
          <p:cNvPr id="5" name="Imagen 4">
            <a:extLst>
              <a:ext uri="{FF2B5EF4-FFF2-40B4-BE49-F238E27FC236}">
                <a16:creationId xmlns:a16="http://schemas.microsoft.com/office/drawing/2014/main" xmlns="" id="{4C943C19-6EBC-4130-A2C0-0639CC396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92" y="218354"/>
            <a:ext cx="1595303" cy="1299090"/>
          </a:xfrm>
          <a:prstGeom prst="rect">
            <a:avLst/>
          </a:prstGeom>
        </p:spPr>
      </p:pic>
    </p:spTree>
    <p:extLst>
      <p:ext uri="{BB962C8B-B14F-4D97-AF65-F5344CB8AC3E}">
        <p14:creationId xmlns:p14="http://schemas.microsoft.com/office/powerpoint/2010/main" val="344968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48CA5240-A335-4573-AA87-57C0A5D89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5" name="Rectángulo 4">
            <a:extLst>
              <a:ext uri="{FF2B5EF4-FFF2-40B4-BE49-F238E27FC236}">
                <a16:creationId xmlns:a16="http://schemas.microsoft.com/office/drawing/2014/main" xmlns="" id="{3C9660B6-8A51-4256-9DE8-8A99BE0ED4D4}"/>
              </a:ext>
            </a:extLst>
          </p:cNvPr>
          <p:cNvSpPr/>
          <p:nvPr/>
        </p:nvSpPr>
        <p:spPr>
          <a:xfrm>
            <a:off x="950560" y="1674055"/>
            <a:ext cx="10570880" cy="584775"/>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p:txBody>
      </p:sp>
      <p:sp>
        <p:nvSpPr>
          <p:cNvPr id="2" name="Título 1"/>
          <p:cNvSpPr>
            <a:spLocks noGrp="1"/>
          </p:cNvSpPr>
          <p:nvPr>
            <p:ph type="title"/>
          </p:nvPr>
        </p:nvSpPr>
        <p:spPr>
          <a:xfrm>
            <a:off x="156043" y="2914539"/>
            <a:ext cx="10317413" cy="2095636"/>
          </a:xfrm>
          <a:solidFill>
            <a:schemeClr val="bg1"/>
          </a:solidFill>
        </p:spPr>
        <p:txBody>
          <a:bodyPr/>
          <a:lstStyle/>
          <a:p>
            <a:pPr algn="ctr"/>
            <a:r>
              <a:rPr lang="es-MX" dirty="0"/>
              <a:t>2. Evidencias fotográficas de la primera sesión del Proyecto Conexiones</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92" y="218354"/>
            <a:ext cx="1595303" cy="1299090"/>
          </a:xfrm>
          <a:prstGeom prst="rect">
            <a:avLst/>
          </a:prstGeom>
        </p:spPr>
      </p:pic>
    </p:spTree>
    <p:extLst>
      <p:ext uri="{BB962C8B-B14F-4D97-AF65-F5344CB8AC3E}">
        <p14:creationId xmlns:p14="http://schemas.microsoft.com/office/powerpoint/2010/main" val="2795930828"/>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546</TotalTime>
  <Words>1155</Words>
  <Application>Microsoft Office PowerPoint</Application>
  <PresentationFormat>Panorámica</PresentationFormat>
  <Paragraphs>158</Paragraphs>
  <Slides>49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Arial</vt:lpstr>
      <vt:lpstr>Calibri</vt:lpstr>
      <vt:lpstr>Droid Sans Fallback</vt:lpstr>
      <vt:lpstr>Times New Roman</vt:lpstr>
      <vt:lpstr>Trebuchet MS</vt:lpstr>
      <vt:lpstr>Wingdings 3</vt:lpstr>
      <vt:lpstr>Faceta</vt:lpstr>
      <vt:lpstr> Colegio de Ciencias y Humanidades                  CLAVE: 2300 EQUIPO No.3 Tema: La Desmitificación del Genoma Humano</vt:lpstr>
      <vt:lpstr>Presentación de PowerPoint</vt:lpstr>
      <vt:lpstr>  Colegio de Ciencias y Humanidades           CLAVE: 2300  ÍNDICE 1. C.A.I.A.C. Conclusiones generales 2. Evidencias fotográficas de la primera sesión del Proyecto Conexiones 3. Ordenador gráfico 4.Organizador gráfico-Preguntas Esenciales 5.Organizador gráfico-Proceso de Indagación 6.A.M.E.General 7.E.I.P. Resumen 8.E.I.P. Elaboración de Proyecto 10. Evaluación. Tipos, herramientas y productos de Aprendizaje.  11. Evaluación. Formatos. Prerrequisitos.  12. Evaluación. Formatos. Grupo heterogéneo. 13. Lista. Pasos para Infografía 14. Infografía 15. Reflexiones personales</vt:lpstr>
      <vt:lpstr>           Colegio de Ciencias y Humanidades            CLAVE: 2300 </vt:lpstr>
      <vt:lpstr>Presentación de PowerPoint</vt:lpstr>
      <vt:lpstr>Presentación de PowerPoint</vt:lpstr>
      <vt:lpstr>Colegio de Ciencias y Humanidades         CLAVE: 2300</vt:lpstr>
      <vt:lpstr>Colegio de Ciencias y Humanidades         CLAVE: 2300</vt:lpstr>
      <vt:lpstr>2. Evidencias fotográficas de la primera sesión del Proyecto Conexiones</vt:lpstr>
      <vt:lpstr>Presentación de PowerPoint</vt:lpstr>
      <vt:lpstr>Presentación de PowerPoint</vt:lpstr>
      <vt:lpstr>Presentación de PowerPoint</vt:lpstr>
      <vt:lpstr>Presentación de PowerPoint</vt:lpstr>
      <vt:lpstr>Introducción o justificación Descripción del proyecto</vt:lpstr>
      <vt:lpstr>Objetivo General</vt:lpstr>
      <vt:lpstr>Objetivos específicos</vt:lpstr>
      <vt:lpstr>Preguntas generadoras del proyecto</vt:lpstr>
      <vt:lpstr>Contenido. Temas y productos propuestos</vt:lpstr>
      <vt:lpstr>Planeación general</vt:lpstr>
      <vt:lpstr>Presentación de PowerPoint</vt:lpstr>
      <vt:lpstr>Presentación de PowerPoint</vt:lpstr>
      <vt:lpstr>Planeación día a día</vt:lpstr>
      <vt:lpstr>Presentación de PowerPoint</vt:lpstr>
      <vt:lpstr>Presentación de PowerPoint</vt:lpstr>
      <vt:lpstr>Presentación de PowerPoint</vt:lpstr>
      <vt:lpstr>Presentación de PowerPoint</vt:lpstr>
      <vt:lpstr>Presentación de PowerPoint</vt:lpstr>
      <vt:lpstr>Reflexión de grupo interdisciplinario</vt:lpstr>
      <vt:lpstr>Presentación de PowerPoint</vt:lpstr>
      <vt:lpstr>ORGANIZADORES GRÁFICOS  Preguntas esenciales</vt:lpstr>
      <vt:lpstr>Proceso de indagación</vt:lpstr>
      <vt:lpstr>Presentación de PowerPoint</vt:lpstr>
      <vt:lpstr>Presentación de PowerPoint</vt:lpstr>
      <vt:lpstr>Colegio de Ciencias y Humanidades         CLAVE: 2300 </vt:lpstr>
      <vt:lpstr>Colegio de Ciencias y Humanidades         CLAVE: 2300 E.I.P RESUMEN</vt:lpstr>
      <vt:lpstr>Colegio de Ciencias y Humanidades         CLAVE: 2300 </vt:lpstr>
      <vt:lpstr>Colegio de Ciencias y Humanidades         CLAVE: 2300 </vt:lpstr>
      <vt:lpstr>Presentación de PowerPoint</vt:lpstr>
      <vt:lpstr>Presentación de PowerPoint</vt:lpstr>
      <vt:lpstr>Colegio de Ciencias y Humanidades         CLAVE: 2300 </vt:lpstr>
      <vt:lpstr>Presentación de PowerPoint</vt:lpstr>
      <vt:lpstr>Presentación de PowerPoint</vt:lpstr>
      <vt:lpstr>Presentación de PowerPoint</vt:lpstr>
      <vt:lpstr>Presentación de PowerPoint</vt:lpstr>
      <vt:lpstr>Lista. Pasos para Infografía</vt:lpstr>
      <vt:lpstr>Presentación de PowerPoint</vt:lpstr>
      <vt:lpstr>   Número uno:  Me doy cuenta que, hasta hoy que ya vamos a finalizar la parte de planeación (la cuarta fase), los docentes no teníamos claras las competencias de los profesores, es decir, si bien cumplíamos con las competencias académicas como la didáctica, objetivos, contenidos, métodos, medios, formas de enseñanza, evaluaciones entre otras y, las competencias básicas de dirigir el proceso de enseñanza-aprendizaje; pero no las competencias organizativas y genéricas  como dominio de todo lo relacionado con la planificación, organización, ejecución y control de acciones pedagógicas  y didácticas o la capacidad de adaptarse a situaciones nuevas, de trabajar en forma autónoma, trabajo en equipo, de diseño y gestión de proyectos resultaron insuficientes para comenzar un proyecto de tal magnitud. Sólo habíamos trabajado la multidisciplinariedad; ahora nuestros objetos de estudio son abordados de manera integral para promover nuevos enfoques metodológicos para la resolución de problemas, que la nueva interdisciplinariedad requiere de la comunicación entre dos o más disciplinas para abordar problemas complejos. </vt:lpstr>
      <vt:lpstr>Número dos: Y  cómo negar que también la propuesta educativa del proyecto está enfocada a la teoría del Aprendizaje Constructivista  pues posee tres dimensiones fundamentales: contenidos, alumnos y contextos. Como ya sabemos el punto de partida de toda programación es la experiencia y los contenidos previos. En este caso, es el docente quien juega el papel del alumno y, gracias a la mediación de los otros (compañeros docentes y coordinadores) y el contexto cultural logrará su aprendizaje y dará resultados. Finalmente, la reflexión sobre el producto logrado, las dificultades encontradas y las posibilidades de aplicar lo aprendido en otras situaciones nos compete también a nosotros como docentes y a nuestros alumnos que son la pieza clave para poner en práctica lo planeado como también implica visualizar la manera en que se ha logrado, fijarnos en las distintas fases del proceso continuo de aprendizaje y en las metas compartidas. </vt:lpstr>
      <vt:lpstr>Número tres: Lo que nos espera y nos seguimos preguntando: cómo integrar a los alumnos al proyecto interdisciplinario, a partir del ciclo agosto 2018- mayo 2019.  Si bien ya casi concluimos la última fase de la planeación, la etapa siguiente es de ejecución con los alumnos. Definitivamente, están involucradas las competencias básicas: la comunicación lingüística, la competencia digital, el sentido de iniciativa y espíritu emprendedor, las competencias en ciencia y tecnología entre otras que como sabemos incluye la adquisición de conocimientos, la ejecución de habilidades y destrezas, el desarrollo de actitudes y valores, el saber, el saber hacer, el saber ser y el saber convivir que conjuntamente constituyen la base de la personalidad. Entonces nuestra función como docentes deberá estar dirigida al desarrollo de la Competencia Aprender a Aprender en dos sentidos: a lo cognitivo, enseñar y guiar la planificación del trabajo de los alumnos y; en lo correspondiente a lo afectivo, asesorándolos y que sean capaces de asimilar sus errores y con la firme idea de mejora. También las actitudes, los valores, la motivación y la confianza son fundamentales para la adquisición de esta competencia. Por lo que los estudiantes deberán apoyarse en sus conocimientos previos con el fin de aplicar y utilizar los nuevos conocimientos y capacidades en otros contextos como en este caso un proyecto con el que no contaban dentro y fuera de clases.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No. Tema:</dc:title>
  <dc:creator>cecilia ruiz</dc:creator>
  <cp:lastModifiedBy>Rei Ithil Nymeria</cp:lastModifiedBy>
  <cp:revision>74</cp:revision>
  <dcterms:created xsi:type="dcterms:W3CDTF">2017-10-24T22:24:16Z</dcterms:created>
  <dcterms:modified xsi:type="dcterms:W3CDTF">2019-09-25T20:03:42Z</dcterms:modified>
</cp:coreProperties>
</file>