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46"/>
  </p:notesMasterIdLst>
  <p:sldIdLst>
    <p:sldId id="257" r:id="rId2"/>
    <p:sldId id="258" r:id="rId3"/>
    <p:sldId id="259" r:id="rId4"/>
    <p:sldId id="260" r:id="rId5"/>
    <p:sldId id="395" r:id="rId6"/>
    <p:sldId id="379" r:id="rId7"/>
    <p:sldId id="396" r:id="rId8"/>
    <p:sldId id="380" r:id="rId9"/>
    <p:sldId id="397" r:id="rId10"/>
    <p:sldId id="381" r:id="rId11"/>
    <p:sldId id="382" r:id="rId12"/>
    <p:sldId id="341" r:id="rId13"/>
    <p:sldId id="400" r:id="rId14"/>
    <p:sldId id="405" r:id="rId15"/>
    <p:sldId id="416" r:id="rId16"/>
    <p:sldId id="419" r:id="rId17"/>
    <p:sldId id="265" r:id="rId18"/>
    <p:sldId id="266" r:id="rId19"/>
    <p:sldId id="404" r:id="rId20"/>
    <p:sldId id="410" r:id="rId21"/>
    <p:sldId id="401" r:id="rId22"/>
    <p:sldId id="407" r:id="rId23"/>
    <p:sldId id="417" r:id="rId24"/>
    <p:sldId id="420" r:id="rId25"/>
    <p:sldId id="267" r:id="rId26"/>
    <p:sldId id="268" r:id="rId27"/>
    <p:sldId id="269" r:id="rId28"/>
    <p:sldId id="270" r:id="rId29"/>
    <p:sldId id="271" r:id="rId30"/>
    <p:sldId id="272" r:id="rId31"/>
    <p:sldId id="273" r:id="rId32"/>
    <p:sldId id="274" r:id="rId33"/>
    <p:sldId id="412" r:id="rId34"/>
    <p:sldId id="413" r:id="rId35"/>
    <p:sldId id="402" r:id="rId36"/>
    <p:sldId id="409" r:id="rId37"/>
    <p:sldId id="418" r:id="rId38"/>
    <p:sldId id="421" r:id="rId39"/>
    <p:sldId id="276" r:id="rId40"/>
    <p:sldId id="369" r:id="rId41"/>
    <p:sldId id="415" r:id="rId42"/>
    <p:sldId id="403" r:id="rId43"/>
    <p:sldId id="275" r:id="rId44"/>
    <p:sldId id="277"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115" d="100"/>
          <a:sy n="115" d="100"/>
        </p:scale>
        <p:origin x="2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D0365-6668-41DB-8C26-99CC15A33BE3}" type="datetimeFigureOut">
              <a:rPr lang="es-MX" smtClean="0"/>
              <a:t>11/10/2019</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0ECFB8-D4ED-4B20-AC2D-81FA2A965942}" type="slidenum">
              <a:rPr lang="es-MX" smtClean="0"/>
              <a:t>‹Nº›</a:t>
            </a:fld>
            <a:endParaRPr lang="es-MX"/>
          </a:p>
        </p:txBody>
      </p:sp>
    </p:spTree>
    <p:extLst>
      <p:ext uri="{BB962C8B-B14F-4D97-AF65-F5344CB8AC3E}">
        <p14:creationId xmlns:p14="http://schemas.microsoft.com/office/powerpoint/2010/main" val="3972160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2955878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187093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29583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743805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4095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3904706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4196886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75427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4058805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E3A76D-A9EF-466E-A8E2-131319EF569B}" type="datetimeFigureOut">
              <a:rPr lang="es-MX" smtClean="0"/>
              <a:t>11/10/2019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4271312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0E3A76D-A9EF-466E-A8E2-131319EF569B}" type="datetimeFigureOut">
              <a:rPr lang="es-MX" smtClean="0"/>
              <a:t>11/10/2019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217781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E3A76D-A9EF-466E-A8E2-131319EF569B}" type="datetimeFigureOut">
              <a:rPr lang="es-MX" smtClean="0"/>
              <a:t>11/10/2019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802569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E3A76D-A9EF-466E-A8E2-131319EF569B}" type="datetimeFigureOut">
              <a:rPr lang="es-MX" smtClean="0"/>
              <a:t>11/10/2019</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1776785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E3A76D-A9EF-466E-A8E2-131319EF569B}" type="datetimeFigureOut">
              <a:rPr lang="es-MX" smtClean="0"/>
              <a:t>11/10/2019</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36957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E3A76D-A9EF-466E-A8E2-131319EF569B}" type="datetimeFigureOut">
              <a:rPr lang="es-MX" smtClean="0"/>
              <a:t>11/10/2019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ABA971-1AC7-49B2-92F4-AFF2E9932AAC}" type="slidenum">
              <a:rPr lang="es-MX" smtClean="0"/>
              <a:t>‹Nº›</a:t>
            </a:fld>
            <a:endParaRPr lang="es-MX"/>
          </a:p>
        </p:txBody>
      </p:sp>
    </p:spTree>
    <p:extLst>
      <p:ext uri="{BB962C8B-B14F-4D97-AF65-F5344CB8AC3E}">
        <p14:creationId xmlns:p14="http://schemas.microsoft.com/office/powerpoint/2010/main" val="301746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8ABA971-1AC7-49B2-92F4-AFF2E9932AAC}" type="slidenum">
              <a:rPr lang="es-MX" smtClean="0"/>
              <a:t>‹Nº›</a:t>
            </a:fld>
            <a:endParaRPr lang="es-MX"/>
          </a:p>
        </p:txBody>
      </p:sp>
      <p:sp>
        <p:nvSpPr>
          <p:cNvPr id="5" name="Date Placeholder 4"/>
          <p:cNvSpPr>
            <a:spLocks noGrp="1"/>
          </p:cNvSpPr>
          <p:nvPr>
            <p:ph type="dt" sz="half" idx="10"/>
          </p:nvPr>
        </p:nvSpPr>
        <p:spPr/>
        <p:txBody>
          <a:bodyPr/>
          <a:lstStyle/>
          <a:p>
            <a:fld id="{00E3A76D-A9EF-466E-A8E2-131319EF569B}" type="datetimeFigureOut">
              <a:rPr lang="es-MX" smtClean="0"/>
              <a:t>11/10/2019</a:t>
            </a:fld>
            <a:endParaRPr lang="es-MX"/>
          </a:p>
        </p:txBody>
      </p:sp>
    </p:spTree>
    <p:extLst>
      <p:ext uri="{BB962C8B-B14F-4D97-AF65-F5344CB8AC3E}">
        <p14:creationId xmlns:p14="http://schemas.microsoft.com/office/powerpoint/2010/main" val="60470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0E3A76D-A9EF-466E-A8E2-131319EF569B}" type="datetimeFigureOut">
              <a:rPr lang="es-MX" smtClean="0"/>
              <a:t>11/10/2019</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8ABA971-1AC7-49B2-92F4-AFF2E9932AAC}" type="slidenum">
              <a:rPr lang="es-MX" smtClean="0"/>
              <a:t>‹Nº›</a:t>
            </a:fld>
            <a:endParaRPr lang="es-MX"/>
          </a:p>
        </p:txBody>
      </p:sp>
    </p:spTree>
    <p:extLst>
      <p:ext uri="{BB962C8B-B14F-4D97-AF65-F5344CB8AC3E}">
        <p14:creationId xmlns:p14="http://schemas.microsoft.com/office/powerpoint/2010/main" val="140333899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elpais.com/internacional/2018/04/29/mexico/1524960122_079674.html" TargetMode="External"/><Relationship Id="rId2" Type="http://schemas.openxmlformats.org/officeDocument/2006/relationships/hyperlink" Target="https://elmundodelabogado.com/revista/posiciones/item/narcotrafico-y-violencia-en-mexic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s://www.gob.mx/semar" TargetMode="External"/><Relationship Id="rId3" Type="http://schemas.openxmlformats.org/officeDocument/2006/relationships/hyperlink" Target="https://www.law.cornell.edu/wex/es/clasificaciones_y_definiciones_de_los_delitos" TargetMode="External"/><Relationship Id="rId7" Type="http://schemas.openxmlformats.org/officeDocument/2006/relationships/hyperlink" Target="https://www.google.com.mx/amp/s/es.eserp.com/articulos/diferencia-entre-criminologia-y-criminalistica-que-es-que/amp/" TargetMode="External"/><Relationship Id="rId2" Type="http://schemas.openxmlformats.org/officeDocument/2006/relationships/hyperlink" Target="http://www.repo.funde.org/1246/1/3-Viol-y-Delito.pdf" TargetMode="External"/><Relationship Id="rId1" Type="http://schemas.openxmlformats.org/officeDocument/2006/relationships/slideLayout" Target="../slideLayouts/slideLayout2.xml"/><Relationship Id="rId6" Type="http://schemas.openxmlformats.org/officeDocument/2006/relationships/hyperlink" Target="https://www.psicologia-online.com/factores-que-influyen-en-la-delincuencia-psicologia-social-2218.html" TargetMode="External"/><Relationship Id="rId5" Type="http://schemas.openxmlformats.org/officeDocument/2006/relationships/hyperlink" Target="https://www.gob.mx/cms/uploads/attachment/file/303594/Prevencion_de_la_violencia__Tipos_de_Violencia.pdf" TargetMode="External"/><Relationship Id="rId10" Type="http://schemas.openxmlformats.org/officeDocument/2006/relationships/hyperlink" Target="https://www.ssp.cdmx.gob.mx/secretaria/directorio" TargetMode="External"/><Relationship Id="rId4" Type="http://schemas.openxmlformats.org/officeDocument/2006/relationships/hyperlink" Target="https://alexzambrano.webnode.es/products/tipos-de-delitos-segun-el-codigo-penal/" TargetMode="External"/><Relationship Id="rId9" Type="http://schemas.openxmlformats.org/officeDocument/2006/relationships/hyperlink" Target="https://www.gob.mx/pgr"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www.gob.mx/pgr" TargetMode="External"/><Relationship Id="rId3" Type="http://schemas.openxmlformats.org/officeDocument/2006/relationships/hyperlink" Target="https://www.eleconomista.com.mx/politica/Mexico-es-el-pais-mas-violento-de-America" TargetMode="External"/><Relationship Id="rId7" Type="http://schemas.openxmlformats.org/officeDocument/2006/relationships/hyperlink" Target="https://www.gob.mx/semar" TargetMode="External"/><Relationship Id="rId2" Type="http://schemas.openxmlformats.org/officeDocument/2006/relationships/hyperlink" Target="https://archivos.juridicas.unam.mx/www/bjv/libros/1/419/14.pdf" TargetMode="External"/><Relationship Id="rId1" Type="http://schemas.openxmlformats.org/officeDocument/2006/relationships/slideLayout" Target="../slideLayouts/slideLayout2.xml"/><Relationship Id="rId6" Type="http://schemas.openxmlformats.org/officeDocument/2006/relationships/hyperlink" Target="https://www.unodc.org/documents/colombia/2014/Julio/Estudio_de_Consumo_UNODC.pdf" TargetMode="External"/><Relationship Id="rId5" Type="http://schemas.openxmlformats.org/officeDocument/2006/relationships/hyperlink" Target="https://www.eleconomista.com.mx/noticia/Cuales-son-las-causas-de-la-violencia-en" TargetMode="External"/><Relationship Id="rId4" Type="http://schemas.openxmlformats.org/officeDocument/2006/relationships/hyperlink" Target="https://www.nytimes.com/es/2017/10/28/violencia-mexico-interpreter-homicidios-record" TargetMode="External"/><Relationship Id="rId9" Type="http://schemas.openxmlformats.org/officeDocument/2006/relationships/hyperlink" Target="https://www.ssp.cdmx.gob.mx/secretaria/directorio"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8.jpeg"/><Relationship Id="rId7" Type="http://schemas.openxmlformats.org/officeDocument/2006/relationships/image" Target="../media/image18.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50603" y="2571867"/>
            <a:ext cx="7766936" cy="830558"/>
          </a:xfrm>
        </p:spPr>
        <p:txBody>
          <a:bodyPr/>
          <a:lstStyle/>
          <a:p>
            <a:pPr algn="ctr"/>
            <a:r>
              <a:rPr lang="es-MX" sz="3600" b="1" dirty="0">
                <a:solidFill>
                  <a:srgbClr val="002060"/>
                </a:solidFill>
                <a:latin typeface="Tahoma" panose="020B0604030504040204" pitchFamily="34" charset="0"/>
                <a:ea typeface="Tahoma" panose="020B0604030504040204" pitchFamily="34" charset="0"/>
                <a:cs typeface="Tahoma" panose="020B0604030504040204" pitchFamily="34" charset="0"/>
              </a:rPr>
              <a:t>Liceo Mexicano Japonés, A.C.</a:t>
            </a:r>
            <a:endParaRPr lang="es-MX" b="1" dirty="0">
              <a:solidFill>
                <a:srgbClr val="002060"/>
              </a:solidFill>
            </a:endParaRPr>
          </a:p>
        </p:txBody>
      </p:sp>
      <p:sp>
        <p:nvSpPr>
          <p:cNvPr id="3" name="Subtítulo 2"/>
          <p:cNvSpPr>
            <a:spLocks noGrp="1"/>
          </p:cNvSpPr>
          <p:nvPr>
            <p:ph type="subTitle" idx="1"/>
          </p:nvPr>
        </p:nvSpPr>
        <p:spPr>
          <a:xfrm>
            <a:off x="906761" y="3402424"/>
            <a:ext cx="9104242" cy="2114235"/>
          </a:xfrm>
        </p:spPr>
        <p:txBody>
          <a:bodyPr>
            <a:normAutofit/>
          </a:bodyPr>
          <a:lstStyle/>
          <a:p>
            <a:pPr algn="ct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Preparatoria</a:t>
            </a:r>
          </a:p>
          <a:p>
            <a:pPr algn="ct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Clave 1231</a:t>
            </a:r>
          </a:p>
          <a:p>
            <a:pPr algn="ctr"/>
            <a:r>
              <a:rPr lang="es-MX" sz="2400" dirty="0">
                <a:solidFill>
                  <a:srgbClr val="002060"/>
                </a:solidFill>
                <a:latin typeface="Tahoma" panose="020B0604030504040204" pitchFamily="34" charset="0"/>
                <a:ea typeface="Tahoma" panose="020B0604030504040204" pitchFamily="34" charset="0"/>
                <a:cs typeface="Tahoma" panose="020B0604030504040204" pitchFamily="34" charset="0"/>
              </a:rPr>
              <a:t>Proyecto dirigido al 6° año de preparatoria </a:t>
            </a:r>
          </a:p>
          <a:p>
            <a:pPr algn="ctr"/>
            <a:endParaRPr lang="es-MX" sz="1000" dirty="0">
              <a:solidFill>
                <a:srgbClr val="002060"/>
              </a:solidFill>
              <a:latin typeface="Tahoma" panose="020B0604030504040204" pitchFamily="34" charset="0"/>
              <a:ea typeface="Tahoma" panose="020B0604030504040204" pitchFamily="34" charset="0"/>
              <a:cs typeface="Tahoma" panose="020B0604030504040204" pitchFamily="34" charset="0"/>
            </a:endParaRPr>
          </a:p>
          <a:p>
            <a:endParaRPr lang="es-MX" dirty="0"/>
          </a:p>
        </p:txBody>
      </p:sp>
      <p:pic>
        <p:nvPicPr>
          <p:cNvPr id="4" name="Imagen 3"/>
          <p:cNvPicPr>
            <a:picLocks noChangeAspect="1"/>
          </p:cNvPicPr>
          <p:nvPr/>
        </p:nvPicPr>
        <p:blipFill>
          <a:blip r:embed="rId2"/>
          <a:stretch>
            <a:fillRect/>
          </a:stretch>
        </p:blipFill>
        <p:spPr>
          <a:xfrm>
            <a:off x="4263747" y="212739"/>
            <a:ext cx="2390271" cy="2359128"/>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47218"/>
            <a:ext cx="3244921" cy="510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ítulo 2"/>
          <p:cNvSpPr txBox="1">
            <a:spLocks/>
          </p:cNvSpPr>
          <p:nvPr/>
        </p:nvSpPr>
        <p:spPr>
          <a:xfrm>
            <a:off x="4551949" y="5884326"/>
            <a:ext cx="2102069" cy="506249"/>
          </a:xfrm>
          <a:prstGeom prst="rect">
            <a:avLst/>
          </a:prstGeom>
        </p:spPr>
        <p:txBody>
          <a:bodyPr vert="horz" lIns="91440" tIns="45720" rIns="91440" bIns="45720" rtlCol="0" anchor="t">
            <a:normAutofit fontScale="92500" lnSpcReduction="2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es-MX" sz="3300" dirty="0">
                <a:solidFill>
                  <a:srgbClr val="662828"/>
                </a:solidFill>
                <a:latin typeface="Tahoma" panose="020B0604030504040204" pitchFamily="34" charset="0"/>
                <a:ea typeface="Tahoma" panose="020B0604030504040204" pitchFamily="34" charset="0"/>
                <a:cs typeface="Tahoma" panose="020B0604030504040204" pitchFamily="34" charset="0"/>
              </a:rPr>
              <a:t>Equipo:10</a:t>
            </a:r>
          </a:p>
          <a:p>
            <a:pPr algn="ctr"/>
            <a:endParaRPr lang="es-MX" sz="1300" dirty="0">
              <a:solidFill>
                <a:schemeClr val="accent1"/>
              </a:solidFill>
              <a:latin typeface="Tahoma" panose="020B0604030504040204" pitchFamily="34" charset="0"/>
              <a:ea typeface="Tahoma" panose="020B0604030504040204" pitchFamily="34" charset="0"/>
              <a:cs typeface="Tahoma" panose="020B0604030504040204" pitchFamily="34" charset="0"/>
            </a:endParaRPr>
          </a:p>
          <a:p>
            <a:endParaRPr lang="es-MX" dirty="0"/>
          </a:p>
        </p:txBody>
      </p:sp>
    </p:spTree>
    <p:extLst>
      <p:ext uri="{BB962C8B-B14F-4D97-AF65-F5344CB8AC3E}">
        <p14:creationId xmlns:p14="http://schemas.microsoft.com/office/powerpoint/2010/main" val="512057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5FBE23-3946-4099-965B-67A19599B594}"/>
              </a:ext>
            </a:extLst>
          </p:cNvPr>
          <p:cNvSpPr>
            <a:spLocks noGrp="1"/>
          </p:cNvSpPr>
          <p:nvPr>
            <p:ph type="title"/>
          </p:nvPr>
        </p:nvSpPr>
        <p:spPr>
          <a:xfrm>
            <a:off x="677334" y="609600"/>
            <a:ext cx="8596668" cy="840828"/>
          </a:xfrm>
        </p:spPr>
        <p:txBody>
          <a:bodyPr>
            <a:normAutofit/>
          </a:bodyPr>
          <a:lstStyle/>
          <a:p>
            <a:pPr algn="ctr"/>
            <a:r>
              <a:rPr lang="es-MX" sz="2800" dirty="0">
                <a:latin typeface="Arial" panose="020B0604020202020204" pitchFamily="34" charset="0"/>
                <a:cs typeface="Arial" panose="020B0604020202020204" pitchFamily="34" charset="0"/>
              </a:rPr>
              <a:t>Objetivos por asignatura </a:t>
            </a:r>
          </a:p>
        </p:txBody>
      </p:sp>
      <p:sp>
        <p:nvSpPr>
          <p:cNvPr id="3" name="Marcador de contenido 2">
            <a:extLst>
              <a:ext uri="{FF2B5EF4-FFF2-40B4-BE49-F238E27FC236}">
                <a16:creationId xmlns:a16="http://schemas.microsoft.com/office/drawing/2014/main" id="{1EAA4AF7-10B4-4454-AD0F-33430A40A3E2}"/>
              </a:ext>
            </a:extLst>
          </p:cNvPr>
          <p:cNvSpPr>
            <a:spLocks noGrp="1"/>
          </p:cNvSpPr>
          <p:nvPr>
            <p:ph idx="1"/>
          </p:nvPr>
        </p:nvSpPr>
        <p:spPr>
          <a:xfrm>
            <a:off x="677334" y="1450428"/>
            <a:ext cx="9491425" cy="4666593"/>
          </a:xfrm>
        </p:spPr>
        <p:txBody>
          <a:bodyPr>
            <a:normAutofit fontScale="47500" lnSpcReduction="20000"/>
          </a:bodyPr>
          <a:lstStyle/>
          <a:p>
            <a:pPr marL="0" indent="0" algn="ctr">
              <a:lnSpc>
                <a:spcPct val="160000"/>
              </a:lnSpc>
              <a:buNone/>
            </a:pPr>
            <a:r>
              <a:rPr lang="es-MX" sz="4500" dirty="0">
                <a:solidFill>
                  <a:srgbClr val="0070C0"/>
                </a:solidFill>
                <a:latin typeface="Arial" panose="020B0604020202020204" pitchFamily="34" charset="0"/>
                <a:cs typeface="Arial" panose="020B0604020202020204" pitchFamily="34" charset="0"/>
              </a:rPr>
              <a:t>PROBLEMAS SOCIALES ECONOMICOS, POLITICOS EN MEXICO</a:t>
            </a:r>
          </a:p>
          <a:p>
            <a:pPr marL="0" indent="0" algn="ctr">
              <a:lnSpc>
                <a:spcPct val="160000"/>
              </a:lnSpc>
              <a:buNone/>
            </a:pPr>
            <a:endParaRPr lang="es-MX" sz="4500" dirty="0"/>
          </a:p>
          <a:p>
            <a:pPr algn="just">
              <a:lnSpc>
                <a:spcPct val="160000"/>
              </a:lnSpc>
            </a:pPr>
            <a:r>
              <a:rPr lang="es-MX" sz="3800" dirty="0">
                <a:latin typeface="Arial" panose="020B0604020202020204" pitchFamily="34" charset="0"/>
                <a:cs typeface="Arial" panose="020B0604020202020204" pitchFamily="34" charset="0"/>
              </a:rPr>
              <a:t>Que los alumnos valoren la interdisciplinariedad, vean que las decisiones políticas afectan a todos los sectores (sociales, económicos, privados, etc.), y que la historia es una parte fundamental para entender problemas.</a:t>
            </a:r>
          </a:p>
          <a:p>
            <a:pPr algn="just">
              <a:lnSpc>
                <a:spcPct val="160000"/>
              </a:lnSpc>
            </a:pPr>
            <a:r>
              <a:rPr lang="es-MX" sz="3800" dirty="0">
                <a:latin typeface="Arial" panose="020B0604020202020204" pitchFamily="34" charset="0"/>
                <a:cs typeface="Arial" panose="020B0604020202020204" pitchFamily="34" charset="0"/>
              </a:rPr>
              <a:t>Hacer entender a los estudiantes que  la  violencia e  inseguridad,  son términos que han existido desde hace mucho tiempo pero que actualmente está permea a casi toda la población, de un modo  u otro,  debemos conocer por lo menos algunas de las instancias gubernamentales encargadas de la seguridad y las medidas que han tomado en los sexenios de los Presidentes Calderón y Peña Nieto</a:t>
            </a:r>
          </a:p>
        </p:txBody>
      </p:sp>
    </p:spTree>
    <p:extLst>
      <p:ext uri="{BB962C8B-B14F-4D97-AF65-F5344CB8AC3E}">
        <p14:creationId xmlns:p14="http://schemas.microsoft.com/office/powerpoint/2010/main" val="2564860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F7323F-0851-4886-8568-A29583203E4D}"/>
              </a:ext>
            </a:extLst>
          </p:cNvPr>
          <p:cNvSpPr>
            <a:spLocks noGrp="1"/>
          </p:cNvSpPr>
          <p:nvPr>
            <p:ph idx="1"/>
          </p:nvPr>
        </p:nvSpPr>
        <p:spPr>
          <a:xfrm>
            <a:off x="787692" y="1043851"/>
            <a:ext cx="9570252" cy="4770297"/>
          </a:xfrm>
        </p:spPr>
        <p:txBody>
          <a:bodyPr>
            <a:normAutofit fontScale="85000" lnSpcReduction="20000"/>
          </a:bodyPr>
          <a:lstStyle/>
          <a:p>
            <a:pPr marL="0" indent="0" algn="ctr">
              <a:buNone/>
            </a:pPr>
            <a:r>
              <a:rPr lang="es-MX" sz="3600" dirty="0">
                <a:solidFill>
                  <a:srgbClr val="0070C0"/>
                </a:solidFill>
                <a:latin typeface="Arial" panose="020B0604020202020204" pitchFamily="34" charset="0"/>
                <a:cs typeface="Arial" panose="020B0604020202020204" pitchFamily="34" charset="0"/>
              </a:rPr>
              <a:t>QUÍMICA IV </a:t>
            </a:r>
          </a:p>
          <a:p>
            <a:pPr marL="0" indent="0" algn="ctr">
              <a:buNone/>
            </a:pPr>
            <a:endParaRPr lang="es-MX" sz="3000" dirty="0">
              <a:solidFill>
                <a:srgbClr val="0070C0"/>
              </a:solidFill>
              <a:latin typeface="Arial" panose="020B0604020202020204" pitchFamily="34" charset="0"/>
              <a:cs typeface="Arial" panose="020B0604020202020204" pitchFamily="34" charset="0"/>
            </a:endParaRPr>
          </a:p>
          <a:p>
            <a:pPr algn="just">
              <a:lnSpc>
                <a:spcPct val="150000"/>
              </a:lnSpc>
            </a:pPr>
            <a:r>
              <a:rPr lang="es-MX" sz="2100" dirty="0">
                <a:latin typeface="Arial" panose="020B0604020202020204" pitchFamily="34" charset="0"/>
                <a:cs typeface="Arial" panose="020B0604020202020204" pitchFamily="34" charset="0"/>
              </a:rPr>
              <a:t>Conocer y analizar los diferentes de tipos de químicos que contienen los estupefacientes así como identificar los daños a la salud al consumirlas.</a:t>
            </a:r>
          </a:p>
          <a:p>
            <a:pPr algn="just">
              <a:lnSpc>
                <a:spcPct val="150000"/>
              </a:lnSpc>
            </a:pPr>
            <a:r>
              <a:rPr lang="es-MX" sz="2100" dirty="0">
                <a:latin typeface="Arial" panose="020B0604020202020204" pitchFamily="34" charset="0"/>
                <a:cs typeface="Arial" panose="020B0604020202020204" pitchFamily="34" charset="0"/>
              </a:rPr>
              <a:t>Investigar las drogas más consumidas en México en los años 2006 a 2018, así como su legalización y el control de distribución en el país.</a:t>
            </a:r>
          </a:p>
          <a:p>
            <a:pPr algn="just">
              <a:lnSpc>
                <a:spcPct val="150000"/>
              </a:lnSpc>
            </a:pPr>
            <a:r>
              <a:rPr lang="es-MX" sz="2100" dirty="0">
                <a:latin typeface="Arial" panose="020B0604020202020204" pitchFamily="34" charset="0"/>
                <a:cs typeface="Arial" panose="020B0604020202020204" pitchFamily="34" charset="0"/>
              </a:rPr>
              <a:t>Estudiar un sector de la población de jóvenes de una institución educativa de tal forma que se visualice el consumo de estupefacientes en ese pequeño sector estudiantil, proponiendo  estrategias que alerten a los estudiantes a no consumirlas realizando una infografía, de modo que pueda ser extrapolada a otras instituciones educativas para ir fomentando valores y riesgos a la salud </a:t>
            </a:r>
          </a:p>
        </p:txBody>
      </p:sp>
    </p:spTree>
    <p:extLst>
      <p:ext uri="{BB962C8B-B14F-4D97-AF65-F5344CB8AC3E}">
        <p14:creationId xmlns:p14="http://schemas.microsoft.com/office/powerpoint/2010/main" val="21622537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60F9E8D-8023-4ECD-8188-39B2BB9E75D5}"/>
              </a:ext>
            </a:extLst>
          </p:cNvPr>
          <p:cNvSpPr txBox="1">
            <a:spLocks noGrp="1"/>
          </p:cNvSpPr>
          <p:nvPr>
            <p:ph type="title"/>
          </p:nvPr>
        </p:nvSpPr>
        <p:spPr>
          <a:xfrm>
            <a:off x="677333" y="609600"/>
            <a:ext cx="9924405" cy="95415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MX" dirty="0"/>
              <a:t>8. </a:t>
            </a:r>
            <a:r>
              <a:rPr lang="es-ES" dirty="0"/>
              <a:t>E.I.P. – Elaboración de Proyecto         cont...</a:t>
            </a:r>
            <a:endParaRPr lang="es-MX" dirty="0"/>
          </a:p>
        </p:txBody>
      </p:sp>
      <p:pic>
        <p:nvPicPr>
          <p:cNvPr id="5" name="Imagen 4">
            <a:extLst>
              <a:ext uri="{FF2B5EF4-FFF2-40B4-BE49-F238E27FC236}">
                <a16:creationId xmlns:a16="http://schemas.microsoft.com/office/drawing/2014/main" id="{2EA59FE2-54B9-497F-ACE7-0450A97BE65A}"/>
              </a:ext>
            </a:extLst>
          </p:cNvPr>
          <p:cNvPicPr>
            <a:picLocks noChangeAspect="1"/>
          </p:cNvPicPr>
          <p:nvPr/>
        </p:nvPicPr>
        <p:blipFill rotWithShape="1">
          <a:blip r:embed="rId2"/>
          <a:srcRect l="13044" t="11962" r="14130" b="11285"/>
          <a:stretch/>
        </p:blipFill>
        <p:spPr>
          <a:xfrm>
            <a:off x="677333" y="1285461"/>
            <a:ext cx="8878955" cy="5261113"/>
          </a:xfrm>
          <a:prstGeom prst="rect">
            <a:avLst/>
          </a:prstGeom>
        </p:spPr>
      </p:pic>
    </p:spTree>
    <p:extLst>
      <p:ext uri="{BB962C8B-B14F-4D97-AF65-F5344CB8AC3E}">
        <p14:creationId xmlns:p14="http://schemas.microsoft.com/office/powerpoint/2010/main" val="11692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044E65-443E-470F-A273-E1AFB80EC77B}"/>
              </a:ext>
            </a:extLst>
          </p:cNvPr>
          <p:cNvSpPr>
            <a:spLocks noGrp="1"/>
          </p:cNvSpPr>
          <p:nvPr>
            <p:ph type="title"/>
          </p:nvPr>
        </p:nvSpPr>
        <p:spPr>
          <a:xfrm>
            <a:off x="1197596" y="2328042"/>
            <a:ext cx="8596668" cy="1320800"/>
          </a:xfrm>
        </p:spPr>
        <p:txBody>
          <a:bodyPr/>
          <a:lstStyle/>
          <a:p>
            <a:r>
              <a:rPr lang="es-MX" dirty="0">
                <a:solidFill>
                  <a:srgbClr val="002060"/>
                </a:solidFill>
              </a:rPr>
              <a:t>8. Actividad interdisciplinaria de inicio</a:t>
            </a:r>
          </a:p>
        </p:txBody>
      </p:sp>
    </p:spTree>
    <p:extLst>
      <p:ext uri="{BB962C8B-B14F-4D97-AF65-F5344CB8AC3E}">
        <p14:creationId xmlns:p14="http://schemas.microsoft.com/office/powerpoint/2010/main" val="688675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197C87-6342-4543-9D94-D34DF0C8BF1D}"/>
              </a:ext>
            </a:extLst>
          </p:cNvPr>
          <p:cNvSpPr>
            <a:spLocks noGrp="1"/>
          </p:cNvSpPr>
          <p:nvPr>
            <p:ph idx="1"/>
          </p:nvPr>
        </p:nvSpPr>
        <p:spPr>
          <a:xfrm>
            <a:off x="771927" y="1025472"/>
            <a:ext cx="8781976" cy="4224445"/>
          </a:xfrm>
        </p:spPr>
        <p:txBody>
          <a:bodyPr>
            <a:normAutofit/>
          </a:bodyPr>
          <a:lstStyle/>
          <a:p>
            <a:pPr marL="0" indent="0">
              <a:lnSpc>
                <a:spcPct val="170000"/>
              </a:lnSpc>
              <a:buNone/>
            </a:pPr>
            <a:r>
              <a:rPr lang="es-MX" b="1" dirty="0">
                <a:latin typeface="Arial" panose="020B0604020202020204" pitchFamily="34" charset="0"/>
                <a:cs typeface="Arial" panose="020B0604020202020204" pitchFamily="34" charset="0"/>
              </a:rPr>
              <a:t>Fase de inicio</a:t>
            </a:r>
          </a:p>
          <a:p>
            <a:pPr marL="0" indent="0">
              <a:lnSpc>
                <a:spcPct val="170000"/>
              </a:lnSpc>
              <a:buNone/>
            </a:pPr>
            <a:endParaRPr lang="es-MX" b="1" dirty="0">
              <a:latin typeface="Arial" panose="020B0604020202020204" pitchFamily="34" charset="0"/>
              <a:cs typeface="Arial" panose="020B0604020202020204" pitchFamily="34" charset="0"/>
            </a:endParaRPr>
          </a:p>
          <a:p>
            <a:pPr marL="0" indent="0">
              <a:lnSpc>
                <a:spcPct val="170000"/>
              </a:lnSpc>
              <a:buNone/>
            </a:pPr>
            <a:r>
              <a:rPr lang="es-MX" b="1" dirty="0">
                <a:latin typeface="Arial" panose="020B0604020202020204" pitchFamily="34" charset="0"/>
                <a:cs typeface="Arial" panose="020B0604020202020204" pitchFamily="34" charset="0"/>
              </a:rPr>
              <a:t>Objetivo: </a:t>
            </a:r>
            <a:r>
              <a:rPr lang="es-MX" dirty="0">
                <a:latin typeface="Arial" panose="020B0604020202020204" pitchFamily="34" charset="0"/>
                <a:cs typeface="Arial" panose="020B0604020202020204" pitchFamily="34" charset="0"/>
              </a:rPr>
              <a:t>Mediante una serie de preguntas identificaremos los conceptos previos que tienen los alumnos sobre el concepto de violencia, y sus consecuencias.</a:t>
            </a:r>
          </a:p>
          <a:p>
            <a:pPr marL="0" indent="0">
              <a:lnSpc>
                <a:spcPct val="170000"/>
              </a:lnSpc>
              <a:buNone/>
            </a:pPr>
            <a:r>
              <a:rPr lang="es-MX" b="1" dirty="0">
                <a:latin typeface="Arial" panose="020B0604020202020204" pitchFamily="34" charset="0"/>
                <a:cs typeface="Arial" panose="020B0604020202020204" pitchFamily="34" charset="0"/>
              </a:rPr>
              <a:t>Grado: </a:t>
            </a:r>
            <a:r>
              <a:rPr lang="es-MX" dirty="0">
                <a:latin typeface="Arial" panose="020B0604020202020204" pitchFamily="34" charset="0"/>
                <a:cs typeface="Arial" panose="020B0604020202020204" pitchFamily="34" charset="0"/>
              </a:rPr>
              <a:t>6° de Preparatoria </a:t>
            </a:r>
          </a:p>
          <a:p>
            <a:pPr marL="0" indent="0">
              <a:lnSpc>
                <a:spcPct val="170000"/>
              </a:lnSpc>
              <a:buNone/>
            </a:pPr>
            <a:r>
              <a:rPr lang="es-MX" b="1" dirty="0">
                <a:latin typeface="Arial" panose="020B0604020202020204" pitchFamily="34" charset="0"/>
                <a:cs typeface="Arial" panose="020B0604020202020204" pitchFamily="34" charset="0"/>
              </a:rPr>
              <a:t>Fechas : </a:t>
            </a:r>
            <a:r>
              <a:rPr lang="es-MX" dirty="0">
                <a:latin typeface="Arial" panose="020B0604020202020204" pitchFamily="34" charset="0"/>
                <a:cs typeface="Arial" panose="020B0604020202020204" pitchFamily="34" charset="0"/>
              </a:rPr>
              <a:t>31 de agosto a 28 de noviembre de 2018.</a:t>
            </a:r>
          </a:p>
          <a:p>
            <a:endParaRPr lang="es-MX" dirty="0"/>
          </a:p>
        </p:txBody>
      </p:sp>
    </p:spTree>
    <p:extLst>
      <p:ext uri="{BB962C8B-B14F-4D97-AF65-F5344CB8AC3E}">
        <p14:creationId xmlns:p14="http://schemas.microsoft.com/office/powerpoint/2010/main" val="2048644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3B30B-6B16-47D3-9CA2-153FBACCFCC4}"/>
              </a:ext>
            </a:extLst>
          </p:cNvPr>
          <p:cNvSpPr>
            <a:spLocks noGrp="1"/>
          </p:cNvSpPr>
          <p:nvPr>
            <p:ph type="title"/>
          </p:nvPr>
        </p:nvSpPr>
        <p:spPr>
          <a:xfrm>
            <a:off x="677334" y="1161393"/>
            <a:ext cx="8596668" cy="840828"/>
          </a:xfrm>
        </p:spPr>
        <p:txBody>
          <a:bodyPr/>
          <a:lstStyle/>
          <a:p>
            <a:r>
              <a:rPr lang="es-MX" dirty="0"/>
              <a:t>Justificación</a:t>
            </a:r>
          </a:p>
        </p:txBody>
      </p:sp>
      <p:sp>
        <p:nvSpPr>
          <p:cNvPr id="3" name="Marcador de contenido 2">
            <a:extLst>
              <a:ext uri="{FF2B5EF4-FFF2-40B4-BE49-F238E27FC236}">
                <a16:creationId xmlns:a16="http://schemas.microsoft.com/office/drawing/2014/main" id="{14DFDC3E-6711-4185-9421-E9D6F29880CB}"/>
              </a:ext>
            </a:extLst>
          </p:cNvPr>
          <p:cNvSpPr>
            <a:spLocks noGrp="1"/>
          </p:cNvSpPr>
          <p:nvPr>
            <p:ph idx="1"/>
          </p:nvPr>
        </p:nvSpPr>
        <p:spPr>
          <a:xfrm>
            <a:off x="677334" y="2554727"/>
            <a:ext cx="8596668" cy="2159163"/>
          </a:xfrm>
        </p:spPr>
        <p:txBody>
          <a:bodyPr/>
          <a:lstStyle/>
          <a:p>
            <a:r>
              <a:rPr lang="es-MX" dirty="0">
                <a:latin typeface="Arial" panose="020B0604020202020204" pitchFamily="34" charset="0"/>
                <a:cs typeface="Arial" panose="020B0604020202020204" pitchFamily="34" charset="0"/>
              </a:rPr>
              <a:t>Es importante considerar todos los factores que conocen los alumnos que propicien una investigación más detallada y que los lleve a una investigación profunda sobre violencia </a:t>
            </a:r>
          </a:p>
          <a:p>
            <a:endParaRPr lang="es-MX" dirty="0"/>
          </a:p>
        </p:txBody>
      </p:sp>
    </p:spTree>
    <p:extLst>
      <p:ext uri="{BB962C8B-B14F-4D97-AF65-F5344CB8AC3E}">
        <p14:creationId xmlns:p14="http://schemas.microsoft.com/office/powerpoint/2010/main" val="38407907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E4C3082-EF2A-4AFB-88E0-E8704FA53C9A}"/>
              </a:ext>
            </a:extLst>
          </p:cNvPr>
          <p:cNvGraphicFramePr>
            <a:graphicFrameLocks noGrp="1"/>
          </p:cNvGraphicFramePr>
          <p:nvPr>
            <p:ph idx="1"/>
            <p:extLst>
              <p:ext uri="{D42A27DB-BD31-4B8C-83A1-F6EECF244321}">
                <p14:modId xmlns:p14="http://schemas.microsoft.com/office/powerpoint/2010/main" val="1779341565"/>
              </p:ext>
            </p:extLst>
          </p:nvPr>
        </p:nvGraphicFramePr>
        <p:xfrm>
          <a:off x="262731" y="757457"/>
          <a:ext cx="11666538" cy="5243001"/>
        </p:xfrm>
        <a:graphic>
          <a:graphicData uri="http://schemas.openxmlformats.org/drawingml/2006/table">
            <a:tbl>
              <a:tblPr firstRow="1" bandRow="1">
                <a:tableStyleId>{5C22544A-7EE6-4342-B048-85BDC9FD1C3A}</a:tableStyleId>
              </a:tblPr>
              <a:tblGrid>
                <a:gridCol w="2039035">
                  <a:extLst>
                    <a:ext uri="{9D8B030D-6E8A-4147-A177-3AD203B41FA5}">
                      <a16:colId xmlns:a16="http://schemas.microsoft.com/office/drawing/2014/main" val="3216360008"/>
                    </a:ext>
                  </a:extLst>
                </a:gridCol>
                <a:gridCol w="2254468">
                  <a:extLst>
                    <a:ext uri="{9D8B030D-6E8A-4147-A177-3AD203B41FA5}">
                      <a16:colId xmlns:a16="http://schemas.microsoft.com/office/drawing/2014/main" val="2577983924"/>
                    </a:ext>
                  </a:extLst>
                </a:gridCol>
                <a:gridCol w="3342290">
                  <a:extLst>
                    <a:ext uri="{9D8B030D-6E8A-4147-A177-3AD203B41FA5}">
                      <a16:colId xmlns:a16="http://schemas.microsoft.com/office/drawing/2014/main" val="654214673"/>
                    </a:ext>
                  </a:extLst>
                </a:gridCol>
                <a:gridCol w="4030745">
                  <a:extLst>
                    <a:ext uri="{9D8B030D-6E8A-4147-A177-3AD203B41FA5}">
                      <a16:colId xmlns:a16="http://schemas.microsoft.com/office/drawing/2014/main" val="495847044"/>
                    </a:ext>
                  </a:extLst>
                </a:gridCol>
              </a:tblGrid>
              <a:tr h="281542">
                <a:tc>
                  <a:txBody>
                    <a:bodyPr/>
                    <a:lstStyle/>
                    <a:p>
                      <a:pPr algn="ctr"/>
                      <a:r>
                        <a:rPr lang="es-MX" dirty="0">
                          <a:latin typeface="Arial" panose="020B0604020202020204" pitchFamily="34" charset="0"/>
                          <a:cs typeface="Arial" panose="020B0604020202020204" pitchFamily="34" charset="0"/>
                        </a:rPr>
                        <a:t>Profesores</a:t>
                      </a:r>
                    </a:p>
                  </a:txBody>
                  <a:tcPr/>
                </a:tc>
                <a:tc>
                  <a:txBody>
                    <a:bodyPr/>
                    <a:lstStyle/>
                    <a:p>
                      <a:pPr algn="ctr"/>
                      <a:r>
                        <a:rPr lang="es-MX" dirty="0">
                          <a:latin typeface="Arial" panose="020B0604020202020204" pitchFamily="34" charset="0"/>
                          <a:cs typeface="Arial" panose="020B0604020202020204" pitchFamily="34" charset="0"/>
                        </a:rPr>
                        <a:t>Asignatura</a:t>
                      </a:r>
                    </a:p>
                  </a:txBody>
                  <a:tcPr/>
                </a:tc>
                <a:tc>
                  <a:txBody>
                    <a:bodyPr/>
                    <a:lstStyle/>
                    <a:p>
                      <a:pPr algn="ctr"/>
                      <a:r>
                        <a:rPr lang="es-MX" dirty="0">
                          <a:latin typeface="Arial" panose="020B0604020202020204" pitchFamily="34" charset="0"/>
                          <a:cs typeface="Arial" panose="020B0604020202020204" pitchFamily="34" charset="0"/>
                        </a:rPr>
                        <a:t>Conceptos o temas </a:t>
                      </a:r>
                    </a:p>
                  </a:txBody>
                  <a:tcPr/>
                </a:tc>
                <a:tc>
                  <a:txBody>
                    <a:bodyPr/>
                    <a:lstStyle/>
                    <a:p>
                      <a:pPr algn="ctr"/>
                      <a:r>
                        <a:rPr lang="es-MX" dirty="0">
                          <a:latin typeface="Arial" panose="020B0604020202020204" pitchFamily="34" charset="0"/>
                          <a:cs typeface="Arial" panose="020B0604020202020204" pitchFamily="34" charset="0"/>
                        </a:rPr>
                        <a:t>fuentes</a:t>
                      </a:r>
                    </a:p>
                  </a:txBody>
                  <a:tcPr/>
                </a:tc>
                <a:extLst>
                  <a:ext uri="{0D108BD9-81ED-4DB2-BD59-A6C34878D82A}">
                    <a16:rowId xmlns:a16="http://schemas.microsoft.com/office/drawing/2014/main" val="2105183181"/>
                  </a:ext>
                </a:extLst>
              </a:tr>
              <a:tr h="1384247">
                <a:tc>
                  <a:txBody>
                    <a:bodyPr/>
                    <a:lstStyle/>
                    <a:p>
                      <a:r>
                        <a:rPr lang="es-MX" sz="1400" dirty="0">
                          <a:latin typeface="Arial" panose="020B0604020202020204" pitchFamily="34" charset="0"/>
                          <a:cs typeface="Arial" panose="020B0604020202020204" pitchFamily="34" charset="0"/>
                        </a:rPr>
                        <a:t>Leticia Domínguez Bonilla</a:t>
                      </a:r>
                    </a:p>
                  </a:txBody>
                  <a:tcPr/>
                </a:tc>
                <a:tc>
                  <a:txBody>
                    <a:bodyPr/>
                    <a:lstStyle/>
                    <a:p>
                      <a:r>
                        <a:rPr lang="es-MX" sz="1400" dirty="0">
                          <a:latin typeface="Arial" panose="020B0604020202020204" pitchFamily="34" charset="0"/>
                          <a:cs typeface="Arial" panose="020B0604020202020204" pitchFamily="34" charset="0"/>
                        </a:rPr>
                        <a:t>Problemas sociales, económicos y políticos de México</a:t>
                      </a:r>
                    </a:p>
                  </a:txBody>
                  <a:tcPr/>
                </a:tc>
                <a:tc>
                  <a:txBody>
                    <a:bodyPr/>
                    <a:lstStyle/>
                    <a:p>
                      <a:r>
                        <a:rPr lang="es-MX" sz="1400" dirty="0">
                          <a:latin typeface="Arial" panose="020B0604020202020204" pitchFamily="34" charset="0"/>
                          <a:cs typeface="Arial" panose="020B0604020202020204" pitchFamily="34" charset="0"/>
                        </a:rPr>
                        <a:t>Definiciones formales de violencia, delito, fuero, tipos de violencia </a:t>
                      </a:r>
                    </a:p>
                  </a:txBody>
                  <a:tcPr/>
                </a:tc>
                <a:tc>
                  <a:txBody>
                    <a:bodyPr/>
                    <a:lstStyle/>
                    <a:p>
                      <a:pPr lvl="0"/>
                      <a:r>
                        <a:rPr lang="es-ES" sz="1400" kern="1200" dirty="0">
                          <a:solidFill>
                            <a:schemeClr val="tx1"/>
                          </a:solidFill>
                          <a:effectLst/>
                          <a:latin typeface="+mn-lt"/>
                          <a:ea typeface="+mn-ea"/>
                          <a:cs typeface="+mn-cs"/>
                        </a:rPr>
                        <a:t>(2018). Narcotráfico y violencia en México. </a:t>
                      </a:r>
                      <a:r>
                        <a:rPr lang="es-ES" sz="1400" kern="1200" dirty="0" err="1">
                          <a:solidFill>
                            <a:schemeClr val="tx1"/>
                          </a:solidFill>
                          <a:effectLst/>
                          <a:latin typeface="+mn-lt"/>
                          <a:ea typeface="+mn-ea"/>
                          <a:cs typeface="+mn-cs"/>
                        </a:rPr>
                        <a:t>Retrieved</a:t>
                      </a:r>
                      <a:r>
                        <a:rPr lang="es-ES" sz="1400" kern="1200" dirty="0">
                          <a:solidFill>
                            <a:schemeClr val="tx1"/>
                          </a:solidFill>
                          <a:effectLst/>
                          <a:latin typeface="+mn-lt"/>
                          <a:ea typeface="+mn-ea"/>
                          <a:cs typeface="+mn-cs"/>
                        </a:rPr>
                        <a:t> </a:t>
                      </a:r>
                      <a:r>
                        <a:rPr lang="es-ES" sz="1400" kern="1200" dirty="0" err="1">
                          <a:solidFill>
                            <a:schemeClr val="tx1"/>
                          </a:solidFill>
                          <a:effectLst/>
                          <a:latin typeface="+mn-lt"/>
                          <a:ea typeface="+mn-ea"/>
                          <a:cs typeface="+mn-cs"/>
                        </a:rPr>
                        <a:t>from</a:t>
                      </a:r>
                      <a:r>
                        <a:rPr lang="es-ES" sz="1400" kern="1200" dirty="0">
                          <a:solidFill>
                            <a:schemeClr val="tx1"/>
                          </a:solidFill>
                          <a:effectLst/>
                          <a:latin typeface="+mn-lt"/>
                          <a:ea typeface="+mn-ea"/>
                          <a:cs typeface="+mn-cs"/>
                        </a:rPr>
                        <a:t> </a:t>
                      </a:r>
                      <a:r>
                        <a:rPr lang="es-ES" sz="1400" u="sng" kern="1200" dirty="0">
                          <a:solidFill>
                            <a:schemeClr val="tx1"/>
                          </a:solidFill>
                          <a:effectLst/>
                          <a:latin typeface="+mn-lt"/>
                          <a:ea typeface="+mn-ea"/>
                          <a:cs typeface="+mn-cs"/>
                          <a:hlinkClick r:id="rId2">
                            <a:extLst>
                              <a:ext uri="{A12FA001-AC4F-418D-AE19-62706E023703}">
                                <ahyp:hlinkClr xmlns:ahyp="http://schemas.microsoft.com/office/drawing/2018/hyperlinkcolor" xmlns="" val="tx"/>
                              </a:ext>
                            </a:extLst>
                          </a:hlinkClick>
                        </a:rPr>
                        <a:t>https://elmundodelabogado.com/revista/posiciones/item/narcotrafico-y-violencia-en-mexico</a:t>
                      </a:r>
                      <a:endParaRPr lang="es-MX" sz="1400" kern="1200" dirty="0">
                        <a:solidFill>
                          <a:schemeClr val="tx1"/>
                        </a:solidFill>
                        <a:effectLst/>
                        <a:latin typeface="+mn-lt"/>
                        <a:ea typeface="+mn-ea"/>
                        <a:cs typeface="+mn-cs"/>
                      </a:endParaRPr>
                    </a:p>
                    <a:p>
                      <a:r>
                        <a:rPr lang="es-ES" sz="1400" kern="1200" dirty="0">
                          <a:solidFill>
                            <a:schemeClr val="tx1"/>
                          </a:solidFill>
                          <a:effectLst/>
                          <a:latin typeface="+mn-lt"/>
                          <a:ea typeface="+mn-ea"/>
                          <a:cs typeface="+mn-cs"/>
                        </a:rPr>
                        <a:t>García, J. (2018). Balas y votos, el narcotráfico y la violencia en México. </a:t>
                      </a:r>
                      <a:r>
                        <a:rPr lang="es-ES" sz="1400" kern="1200" dirty="0" err="1">
                          <a:solidFill>
                            <a:schemeClr val="tx1"/>
                          </a:solidFill>
                          <a:effectLst/>
                          <a:latin typeface="+mn-lt"/>
                          <a:ea typeface="+mn-ea"/>
                          <a:cs typeface="+mn-cs"/>
                        </a:rPr>
                        <a:t>Retrieved</a:t>
                      </a:r>
                      <a:r>
                        <a:rPr lang="es-ES" sz="1400" kern="1200" dirty="0">
                          <a:solidFill>
                            <a:schemeClr val="tx1"/>
                          </a:solidFill>
                          <a:effectLst/>
                          <a:latin typeface="+mn-lt"/>
                          <a:ea typeface="+mn-ea"/>
                          <a:cs typeface="+mn-cs"/>
                        </a:rPr>
                        <a:t> </a:t>
                      </a:r>
                      <a:r>
                        <a:rPr lang="es-ES" sz="1400" kern="1200" dirty="0" err="1">
                          <a:solidFill>
                            <a:schemeClr val="tx1"/>
                          </a:solidFill>
                          <a:effectLst/>
                          <a:latin typeface="+mn-lt"/>
                          <a:ea typeface="+mn-ea"/>
                          <a:cs typeface="+mn-cs"/>
                        </a:rPr>
                        <a:t>from</a:t>
                      </a:r>
                      <a:r>
                        <a:rPr lang="es-ES" sz="1400" kern="1200" dirty="0">
                          <a:solidFill>
                            <a:schemeClr val="tx1"/>
                          </a:solidFill>
                          <a:effectLst/>
                          <a:latin typeface="+mn-lt"/>
                          <a:ea typeface="+mn-ea"/>
                          <a:cs typeface="+mn-cs"/>
                        </a:rPr>
                        <a:t> </a:t>
                      </a:r>
                      <a:r>
                        <a:rPr lang="es-ES" sz="1400" u="sng"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https://elpais.com/internacional/2018/04/29/mexico/1524960122_079674.html</a:t>
                      </a:r>
                      <a:endParaRPr lang="es-MX"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96175193"/>
                  </a:ext>
                </a:extLst>
              </a:tr>
              <a:tr h="3078921">
                <a:tc>
                  <a:txBody>
                    <a:bodyPr/>
                    <a:lstStyle/>
                    <a:p>
                      <a:r>
                        <a:rPr lang="es-MX" sz="1400" dirty="0">
                          <a:latin typeface="Arial" panose="020B0604020202020204" pitchFamily="34" charset="0"/>
                          <a:cs typeface="Arial" panose="020B0604020202020204" pitchFamily="34" charset="0"/>
                        </a:rPr>
                        <a:t>Beatriz Cecilia Martínez Ruvalcaba</a:t>
                      </a:r>
                    </a:p>
                  </a:txBody>
                  <a:tcPr/>
                </a:tc>
                <a:tc>
                  <a:txBody>
                    <a:bodyPr/>
                    <a:lstStyle/>
                    <a:p>
                      <a:r>
                        <a:rPr lang="es-MX" sz="1400" dirty="0">
                          <a:latin typeface="Arial" panose="020B0604020202020204" pitchFamily="34" charset="0"/>
                          <a:cs typeface="Arial" panose="020B0604020202020204" pitchFamily="34" charset="0"/>
                        </a:rPr>
                        <a:t> Química IV</a:t>
                      </a:r>
                    </a:p>
                  </a:txBody>
                  <a:tcPr/>
                </a:tc>
                <a:tc>
                  <a:txBody>
                    <a:bodyPr/>
                    <a:lstStyle/>
                    <a:p>
                      <a:r>
                        <a:rPr lang="es-MX" sz="1400" dirty="0">
                          <a:latin typeface="Arial" panose="020B0604020202020204" pitchFamily="34" charset="0"/>
                          <a:cs typeface="Arial" panose="020B0604020202020204" pitchFamily="34" charset="0"/>
                        </a:rPr>
                        <a:t>Definiciones:</a:t>
                      </a:r>
                    </a:p>
                    <a:p>
                      <a:r>
                        <a:rPr lang="es-MX" sz="1400" dirty="0">
                          <a:latin typeface="Arial" panose="020B0604020202020204" pitchFamily="34" charset="0"/>
                          <a:cs typeface="Arial" panose="020B0604020202020204" pitchFamily="34" charset="0"/>
                        </a:rPr>
                        <a:t>-tipos de estructuras orgánicas, grupos funcionales, tipos de drogas, daños a la salud </a:t>
                      </a:r>
                    </a:p>
                  </a:txBody>
                  <a:tcPr/>
                </a:tc>
                <a:tc>
                  <a:txBody>
                    <a:bodyPr/>
                    <a:lstStyle/>
                    <a:p>
                      <a:r>
                        <a:rPr lang="es-MX" sz="1400" b="0" i="0" kern="1200" dirty="0">
                          <a:solidFill>
                            <a:schemeClr val="tx1"/>
                          </a:solidFill>
                          <a:effectLst/>
                          <a:latin typeface="+mn-lt"/>
                          <a:ea typeface="+mn-ea"/>
                          <a:cs typeface="+mn-cs"/>
                        </a:rPr>
                        <a:t>-</a:t>
                      </a:r>
                      <a:r>
                        <a:rPr lang="es-MX" sz="1400" b="0" i="0" kern="1200" dirty="0" err="1">
                          <a:solidFill>
                            <a:schemeClr val="tx1"/>
                          </a:solidFill>
                          <a:effectLst/>
                          <a:latin typeface="+mn-lt"/>
                          <a:ea typeface="+mn-ea"/>
                          <a:cs typeface="+mn-cs"/>
                        </a:rPr>
                        <a:t>Herring</a:t>
                      </a:r>
                      <a:r>
                        <a:rPr lang="es-MX" sz="1400" b="0" i="0" kern="1200" dirty="0">
                          <a:solidFill>
                            <a:schemeClr val="tx1"/>
                          </a:solidFill>
                          <a:effectLst/>
                          <a:latin typeface="+mn-lt"/>
                          <a:ea typeface="+mn-ea"/>
                          <a:cs typeface="+mn-cs"/>
                        </a:rPr>
                        <a:t>; Harwood; Petrucci, </a:t>
                      </a:r>
                      <a:r>
                        <a:rPr lang="es-MX" sz="1400" b="1" i="0" kern="1200" dirty="0">
                          <a:solidFill>
                            <a:schemeClr val="tx1"/>
                          </a:solidFill>
                          <a:effectLst/>
                          <a:latin typeface="+mn-lt"/>
                          <a:ea typeface="+mn-ea"/>
                          <a:cs typeface="+mn-cs"/>
                        </a:rPr>
                        <a:t>Química</a:t>
                      </a:r>
                      <a:r>
                        <a:rPr lang="es-MX" sz="1400" b="0" i="0" kern="1200" dirty="0">
                          <a:solidFill>
                            <a:schemeClr val="tx1"/>
                          </a:solidFill>
                          <a:effectLst/>
                          <a:latin typeface="+mn-lt"/>
                          <a:ea typeface="+mn-ea"/>
                          <a:cs typeface="+mn-cs"/>
                        </a:rPr>
                        <a:t> General, PRENTICE HALL 8º edición, 2003 54 PET qui.</a:t>
                      </a:r>
                    </a:p>
                    <a:p>
                      <a:r>
                        <a:rPr lang="es-MX" sz="1400" b="0" i="0" kern="1200" dirty="0">
                          <a:solidFill>
                            <a:schemeClr val="tx1"/>
                          </a:solidFill>
                          <a:effectLst/>
                          <a:latin typeface="+mn-lt"/>
                          <a:ea typeface="+mn-ea"/>
                          <a:cs typeface="+mn-cs"/>
                        </a:rPr>
                        <a:t>-P. W. Atkins: </a:t>
                      </a:r>
                      <a:r>
                        <a:rPr lang="es-MX" sz="1400" b="1" i="0" kern="1200" dirty="0">
                          <a:solidFill>
                            <a:schemeClr val="tx1"/>
                          </a:solidFill>
                          <a:effectLst/>
                          <a:latin typeface="+mn-lt"/>
                          <a:ea typeface="+mn-ea"/>
                          <a:cs typeface="+mn-cs"/>
                        </a:rPr>
                        <a:t>Química</a:t>
                      </a:r>
                      <a:r>
                        <a:rPr lang="es-MX" sz="1400" b="0" i="0" kern="1200" dirty="0">
                          <a:solidFill>
                            <a:schemeClr val="tx1"/>
                          </a:solidFill>
                          <a:effectLst/>
                          <a:latin typeface="+mn-lt"/>
                          <a:ea typeface="+mn-ea"/>
                          <a:cs typeface="+mn-cs"/>
                        </a:rPr>
                        <a:t> General. Omega 1992.</a:t>
                      </a:r>
                    </a:p>
                    <a:p>
                      <a:r>
                        <a:rPr lang="es-MX" sz="1400" b="0" i="0" kern="1200" dirty="0">
                          <a:solidFill>
                            <a:schemeClr val="tx1"/>
                          </a:solidFill>
                          <a:effectLst/>
                          <a:latin typeface="+mn-lt"/>
                          <a:ea typeface="+mn-ea"/>
                          <a:cs typeface="+mn-cs"/>
                        </a:rPr>
                        <a:t>R. Chang: Principios Esenciales de </a:t>
                      </a:r>
                      <a:r>
                        <a:rPr lang="es-MX" sz="1400" b="1" i="0" kern="1200" dirty="0">
                          <a:solidFill>
                            <a:schemeClr val="tx1"/>
                          </a:solidFill>
                          <a:effectLst/>
                          <a:latin typeface="+mn-lt"/>
                          <a:ea typeface="+mn-ea"/>
                          <a:cs typeface="+mn-cs"/>
                        </a:rPr>
                        <a:t>Química</a:t>
                      </a:r>
                      <a:r>
                        <a:rPr lang="es-MX" sz="1400" b="0" i="0" kern="1200" dirty="0">
                          <a:solidFill>
                            <a:schemeClr val="tx1"/>
                          </a:solidFill>
                          <a:effectLst/>
                          <a:latin typeface="+mn-lt"/>
                          <a:ea typeface="+mn-ea"/>
                          <a:cs typeface="+mn-cs"/>
                        </a:rPr>
                        <a:t> General. 4ª edición McGraw-Hill 2006.</a:t>
                      </a:r>
                    </a:p>
                    <a:p>
                      <a:r>
                        <a:rPr lang="es-MX" sz="1400" b="0" i="0" kern="1200" dirty="0">
                          <a:solidFill>
                            <a:schemeClr val="tx1"/>
                          </a:solidFill>
                          <a:effectLst/>
                          <a:latin typeface="+mn-lt"/>
                          <a:ea typeface="+mn-ea"/>
                          <a:cs typeface="+mn-cs"/>
                        </a:rPr>
                        <a:t>-W. L. </a:t>
                      </a:r>
                      <a:r>
                        <a:rPr lang="es-MX" sz="1400" b="0" i="0" kern="1200" dirty="0" err="1">
                          <a:solidFill>
                            <a:schemeClr val="tx1"/>
                          </a:solidFill>
                          <a:effectLst/>
                          <a:latin typeface="+mn-lt"/>
                          <a:ea typeface="+mn-ea"/>
                          <a:cs typeface="+mn-cs"/>
                        </a:rPr>
                        <a:t>Masterton</a:t>
                      </a:r>
                      <a:r>
                        <a:rPr lang="es-MX" sz="1400" b="0" i="0" kern="1200" dirty="0">
                          <a:solidFill>
                            <a:schemeClr val="tx1"/>
                          </a:solidFill>
                          <a:effectLst/>
                          <a:latin typeface="+mn-lt"/>
                          <a:ea typeface="+mn-ea"/>
                          <a:cs typeface="+mn-cs"/>
                        </a:rPr>
                        <a:t>, C. N. Hurley: </a:t>
                      </a:r>
                      <a:r>
                        <a:rPr lang="es-MX" sz="1400" b="1" i="0" kern="1200" dirty="0">
                          <a:solidFill>
                            <a:schemeClr val="tx1"/>
                          </a:solidFill>
                          <a:effectLst/>
                          <a:latin typeface="+mn-lt"/>
                          <a:ea typeface="+mn-ea"/>
                          <a:cs typeface="+mn-cs"/>
                        </a:rPr>
                        <a:t>Química</a:t>
                      </a:r>
                      <a:r>
                        <a:rPr lang="es-MX" sz="1400" b="0" i="0" kern="1200" dirty="0">
                          <a:solidFill>
                            <a:schemeClr val="tx1"/>
                          </a:solidFill>
                          <a:effectLst/>
                          <a:latin typeface="+mn-lt"/>
                          <a:ea typeface="+mn-ea"/>
                          <a:cs typeface="+mn-cs"/>
                        </a:rPr>
                        <a:t> Principios y Reacciones. 4ª edición Thomson Ed, 2003</a:t>
                      </a:r>
                    </a:p>
                    <a:p>
                      <a:endParaRPr lang="es-MX" sz="14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23963061"/>
                  </a:ext>
                </a:extLst>
              </a:tr>
            </a:tbl>
          </a:graphicData>
        </a:graphic>
      </p:graphicFrame>
    </p:spTree>
    <p:extLst>
      <p:ext uri="{BB962C8B-B14F-4D97-AF65-F5344CB8AC3E}">
        <p14:creationId xmlns:p14="http://schemas.microsoft.com/office/powerpoint/2010/main" val="3940277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F0262-1A54-4EC8-A6C4-9CB8B6CC5D5E}"/>
              </a:ext>
            </a:extLst>
          </p:cNvPr>
          <p:cNvSpPr>
            <a:spLocks noGrp="1"/>
          </p:cNvSpPr>
          <p:nvPr>
            <p:ph type="title"/>
          </p:nvPr>
        </p:nvSpPr>
        <p:spPr>
          <a:xfrm>
            <a:off x="677334" y="609600"/>
            <a:ext cx="8596668" cy="793531"/>
          </a:xfrm>
        </p:spPr>
        <p:txBody>
          <a:bodyPr/>
          <a:lstStyle/>
          <a:p>
            <a:pPr algn="ctr"/>
            <a:r>
              <a:rPr lang="es-MX" dirty="0"/>
              <a:t> </a:t>
            </a:r>
            <a:r>
              <a:rPr lang="es-MX" sz="2800" dirty="0">
                <a:latin typeface="Arial" panose="020B0604020202020204" pitchFamily="34" charset="0"/>
                <a:cs typeface="Arial" panose="020B0604020202020204" pitchFamily="34" charset="0"/>
              </a:rPr>
              <a:t>Fase de inicio</a:t>
            </a:r>
          </a:p>
        </p:txBody>
      </p:sp>
      <p:sp>
        <p:nvSpPr>
          <p:cNvPr id="3" name="Marcador de contenido 2">
            <a:extLst>
              <a:ext uri="{FF2B5EF4-FFF2-40B4-BE49-F238E27FC236}">
                <a16:creationId xmlns:a16="http://schemas.microsoft.com/office/drawing/2014/main" id="{9E711EC4-B1B1-4EA3-BFC3-311F72CE38A9}"/>
              </a:ext>
            </a:extLst>
          </p:cNvPr>
          <p:cNvSpPr>
            <a:spLocks noGrp="1"/>
          </p:cNvSpPr>
          <p:nvPr>
            <p:ph idx="1"/>
          </p:nvPr>
        </p:nvSpPr>
        <p:spPr>
          <a:xfrm>
            <a:off x="677334" y="1292773"/>
            <a:ext cx="8596668" cy="4748590"/>
          </a:xfrm>
        </p:spPr>
        <p:txBody>
          <a:bodyPr/>
          <a:lstStyle/>
          <a:p>
            <a:pPr marL="0" indent="0">
              <a:buNone/>
            </a:pPr>
            <a:r>
              <a:rPr lang="es-MX" b="1" dirty="0">
                <a:latin typeface="Arial" panose="020B0604020202020204" pitchFamily="34" charset="0"/>
                <a:cs typeface="Arial" panose="020B0604020202020204" pitchFamily="34" charset="0"/>
              </a:rPr>
              <a:t>Iniciamos  el proyecto con algunas preguntas  para detonar el interés .</a:t>
            </a:r>
            <a:r>
              <a:rPr lang="es-MX" dirty="0">
                <a:latin typeface="Arial" panose="020B0604020202020204" pitchFamily="34" charset="0"/>
                <a:cs typeface="Arial" panose="020B0604020202020204" pitchFamily="34" charset="0"/>
              </a:rPr>
              <a:t> </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¿que tan seguro te sientes en las calles, o en casa?   </a:t>
            </a:r>
          </a:p>
          <a:p>
            <a:r>
              <a:rPr lang="es-MX" dirty="0">
                <a:latin typeface="Arial" panose="020B0604020202020204" pitchFamily="34" charset="0"/>
                <a:cs typeface="Arial" panose="020B0604020202020204" pitchFamily="34" charset="0"/>
              </a:rPr>
              <a:t>¿alguna vez has sido víctima de algún tipo de violencia?  </a:t>
            </a:r>
          </a:p>
          <a:p>
            <a:r>
              <a:rPr lang="es-MX" dirty="0">
                <a:latin typeface="Arial" panose="020B0604020202020204" pitchFamily="34" charset="0"/>
                <a:cs typeface="Arial" panose="020B0604020202020204" pitchFamily="34" charset="0"/>
              </a:rPr>
              <a:t> ¿ la gente  interviene o no generalmente cuando ve un caso de violencia?</a:t>
            </a:r>
          </a:p>
          <a:p>
            <a:r>
              <a:rPr lang="es-MX" dirty="0">
                <a:latin typeface="Arial" panose="020B0604020202020204" pitchFamily="34" charset="0"/>
                <a:cs typeface="Arial" panose="020B0604020202020204" pitchFamily="34" charset="0"/>
              </a:rPr>
              <a:t>¿ que tan frecuente  hablan los medios de comunicación  de violencia?</a:t>
            </a:r>
          </a:p>
          <a:p>
            <a:r>
              <a:rPr lang="es-MX" dirty="0">
                <a:latin typeface="Arial" panose="020B0604020202020204" pitchFamily="34" charset="0"/>
                <a:cs typeface="Arial" panose="020B0604020202020204" pitchFamily="34" charset="0"/>
              </a:rPr>
              <a:t>¿ sabemos cuales son las autoridades encargadas de los delitos?</a:t>
            </a:r>
          </a:p>
          <a:p>
            <a:r>
              <a:rPr lang="es-MX" dirty="0">
                <a:latin typeface="Arial" panose="020B0604020202020204" pitchFamily="34" charset="0"/>
                <a:cs typeface="Arial" panose="020B0604020202020204" pitchFamily="34" charset="0"/>
              </a:rPr>
              <a:t>¿ que diferencia existe entre los delitos del fuero común y los del fuero federal?</a:t>
            </a:r>
          </a:p>
          <a:p>
            <a:r>
              <a:rPr lang="es-MX" dirty="0">
                <a:latin typeface="Arial" panose="020B0604020202020204" pitchFamily="34" charset="0"/>
                <a:cs typeface="Arial" panose="020B0604020202020204" pitchFamily="34" charset="0"/>
              </a:rPr>
              <a:t>¿ qué es crimen organizado?</a:t>
            </a:r>
          </a:p>
          <a:p>
            <a:pPr marL="0" indent="0">
              <a:buNone/>
            </a:pPr>
            <a:endParaRPr lang="es-MX" dirty="0"/>
          </a:p>
        </p:txBody>
      </p:sp>
    </p:spTree>
    <p:extLst>
      <p:ext uri="{BB962C8B-B14F-4D97-AF65-F5344CB8AC3E}">
        <p14:creationId xmlns:p14="http://schemas.microsoft.com/office/powerpoint/2010/main" val="3156285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42A0FE-FA67-4ED3-A0A7-6220284543F2}"/>
              </a:ext>
            </a:extLst>
          </p:cNvPr>
          <p:cNvSpPr>
            <a:spLocks noGrp="1"/>
          </p:cNvSpPr>
          <p:nvPr>
            <p:ph type="title"/>
          </p:nvPr>
        </p:nvSpPr>
        <p:spPr>
          <a:xfrm>
            <a:off x="677334" y="609600"/>
            <a:ext cx="8734680" cy="793531"/>
          </a:xfrm>
        </p:spPr>
        <p:txBody>
          <a:bodyPr>
            <a:noAutofit/>
          </a:bodyPr>
          <a:lstStyle/>
          <a:p>
            <a:r>
              <a:rPr lang="es-MX" sz="2800" dirty="0">
                <a:latin typeface="Arial" panose="020B0604020202020204" pitchFamily="34" charset="0"/>
                <a:cs typeface="Arial" panose="020B0604020202020204" pitchFamily="34" charset="0"/>
              </a:rPr>
              <a:t>Después de las reuniones acordamos que algunos de los temas que tendríamos que investigar serian los siguientes:</a:t>
            </a:r>
          </a:p>
        </p:txBody>
      </p:sp>
      <p:sp>
        <p:nvSpPr>
          <p:cNvPr id="3" name="Marcador de contenido 2">
            <a:extLst>
              <a:ext uri="{FF2B5EF4-FFF2-40B4-BE49-F238E27FC236}">
                <a16:creationId xmlns:a16="http://schemas.microsoft.com/office/drawing/2014/main" id="{B5C2C8AB-36D7-4306-8E11-DB49A7736FD5}"/>
              </a:ext>
            </a:extLst>
          </p:cNvPr>
          <p:cNvSpPr>
            <a:spLocks noGrp="1"/>
          </p:cNvSpPr>
          <p:nvPr>
            <p:ph idx="1"/>
          </p:nvPr>
        </p:nvSpPr>
        <p:spPr/>
        <p:txBody>
          <a:bodyPr/>
          <a:lstStyle/>
          <a:p>
            <a:r>
              <a:rPr lang="es-MX" dirty="0">
                <a:latin typeface="Arial" panose="020B0604020202020204" pitchFamily="34" charset="0"/>
                <a:cs typeface="Arial" panose="020B0604020202020204" pitchFamily="34" charset="0"/>
              </a:rPr>
              <a:t>1. Naturaleza de los delitos ( del fuero común o fuero federal)</a:t>
            </a:r>
          </a:p>
          <a:p>
            <a:r>
              <a:rPr lang="es-MX" dirty="0">
                <a:latin typeface="Arial" panose="020B0604020202020204" pitchFamily="34" charset="0"/>
                <a:cs typeface="Arial" panose="020B0604020202020204" pitchFamily="34" charset="0"/>
              </a:rPr>
              <a:t>2. Autoridades competentes  para abatir o castigar los delitos</a:t>
            </a:r>
          </a:p>
          <a:p>
            <a:r>
              <a:rPr lang="es-MX" dirty="0">
                <a:latin typeface="Arial" panose="020B0604020202020204" pitchFamily="34" charset="0"/>
                <a:cs typeface="Arial" panose="020B0604020202020204" pitchFamily="34" charset="0"/>
              </a:rPr>
              <a:t>3. La violencia originada por el trafico de estupefacientes y la originada por violencia cotidiana</a:t>
            </a:r>
          </a:p>
          <a:p>
            <a:r>
              <a:rPr lang="es-MX" dirty="0">
                <a:latin typeface="Arial" panose="020B0604020202020204" pitchFamily="34" charset="0"/>
                <a:cs typeface="Arial" panose="020B0604020202020204" pitchFamily="34" charset="0"/>
              </a:rPr>
              <a:t>4. algunas causas de la violencia originadas por la impunidad  o por la fuerza de los delincuentes.</a:t>
            </a:r>
          </a:p>
          <a:p>
            <a:r>
              <a:rPr lang="es-MX" dirty="0">
                <a:latin typeface="Arial" panose="020B0604020202020204" pitchFamily="34" charset="0"/>
                <a:cs typeface="Arial" panose="020B0604020202020204" pitchFamily="34" charset="0"/>
              </a:rPr>
              <a:t>5. Los órganos encargados de la prevención del delito.</a:t>
            </a:r>
          </a:p>
          <a:p>
            <a:r>
              <a:rPr lang="es-MX" dirty="0">
                <a:latin typeface="Arial" panose="020B0604020202020204" pitchFamily="34" charset="0"/>
                <a:cs typeface="Arial" panose="020B0604020202020204" pitchFamily="34" charset="0"/>
              </a:rPr>
              <a:t>6. La crisis de ingobernabilidad y el Estado fallido, ( Los gobiernos estatales )</a:t>
            </a:r>
          </a:p>
          <a:p>
            <a:r>
              <a:rPr lang="es-MX" dirty="0">
                <a:latin typeface="Arial" panose="020B0604020202020204" pitchFamily="34" charset="0"/>
                <a:cs typeface="Arial" panose="020B0604020202020204" pitchFamily="34" charset="0"/>
              </a:rPr>
              <a:t>7. Concepto de estupefaciente. Tipos de estupefacientes y daños a la salud, así como las estadísticas de consumo.</a:t>
            </a:r>
          </a:p>
          <a:p>
            <a:pPr marL="0" indent="0">
              <a:buNone/>
            </a:pPr>
            <a:endParaRPr lang="es-MX" dirty="0"/>
          </a:p>
        </p:txBody>
      </p:sp>
    </p:spTree>
    <p:extLst>
      <p:ext uri="{BB962C8B-B14F-4D97-AF65-F5344CB8AC3E}">
        <p14:creationId xmlns:p14="http://schemas.microsoft.com/office/powerpoint/2010/main" val="123398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A7C5625-E89F-4EE4-A35B-9FAED1932FA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02049" y="985058"/>
            <a:ext cx="3527151" cy="2645364"/>
          </a:xfrm>
          <a:prstGeom prst="rect">
            <a:avLst/>
          </a:prstGeom>
        </p:spPr>
      </p:pic>
      <p:pic>
        <p:nvPicPr>
          <p:cNvPr id="5" name="Imagen 4">
            <a:extLst>
              <a:ext uri="{FF2B5EF4-FFF2-40B4-BE49-F238E27FC236}">
                <a16:creationId xmlns:a16="http://schemas.microsoft.com/office/drawing/2014/main" id="{23E6E717-0C89-4795-A019-CA09CEE0C6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404" y="2979187"/>
            <a:ext cx="3527153" cy="2645364"/>
          </a:xfrm>
          <a:prstGeom prst="rect">
            <a:avLst/>
          </a:prstGeom>
        </p:spPr>
      </p:pic>
    </p:spTree>
    <p:extLst>
      <p:ext uri="{BB962C8B-B14F-4D97-AF65-F5344CB8AC3E}">
        <p14:creationId xmlns:p14="http://schemas.microsoft.com/office/powerpoint/2010/main" val="1600240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747D677D-34D2-47D0-A4C4-EEE231FA1623}"/>
              </a:ext>
            </a:extLst>
          </p:cNvPr>
          <p:cNvGraphicFramePr>
            <a:graphicFrameLocks noGrp="1"/>
          </p:cNvGraphicFramePr>
          <p:nvPr>
            <p:extLst>
              <p:ext uri="{D42A27DB-BD31-4B8C-83A1-F6EECF244321}">
                <p14:modId xmlns:p14="http://schemas.microsoft.com/office/powerpoint/2010/main" val="3009866317"/>
              </p:ext>
            </p:extLst>
          </p:nvPr>
        </p:nvGraphicFramePr>
        <p:xfrm>
          <a:off x="707695" y="2738120"/>
          <a:ext cx="9398002" cy="1581632"/>
        </p:xfrm>
        <a:graphic>
          <a:graphicData uri="http://schemas.openxmlformats.org/drawingml/2006/table">
            <a:tbl>
              <a:tblPr firstRow="1" bandRow="1">
                <a:tableStyleId>{5C22544A-7EE6-4342-B048-85BDC9FD1C3A}</a:tableStyleId>
              </a:tblPr>
              <a:tblGrid>
                <a:gridCol w="4699001">
                  <a:extLst>
                    <a:ext uri="{9D8B030D-6E8A-4147-A177-3AD203B41FA5}">
                      <a16:colId xmlns:a16="http://schemas.microsoft.com/office/drawing/2014/main" val="287106666"/>
                    </a:ext>
                  </a:extLst>
                </a:gridCol>
                <a:gridCol w="4699001">
                  <a:extLst>
                    <a:ext uri="{9D8B030D-6E8A-4147-A177-3AD203B41FA5}">
                      <a16:colId xmlns:a16="http://schemas.microsoft.com/office/drawing/2014/main" val="890205315"/>
                    </a:ext>
                  </a:extLst>
                </a:gridCol>
              </a:tblGrid>
              <a:tr h="424482">
                <a:tc>
                  <a:txBody>
                    <a:bodyPr/>
                    <a:lstStyle/>
                    <a:p>
                      <a:pPr algn="ctr"/>
                      <a:r>
                        <a:rPr lang="es-MX" dirty="0">
                          <a:latin typeface="Arial" panose="020B0604020202020204" pitchFamily="34" charset="0"/>
                          <a:cs typeface="Arial" panose="020B0604020202020204" pitchFamily="34" charset="0"/>
                        </a:rPr>
                        <a:t>Profesores</a:t>
                      </a:r>
                    </a:p>
                  </a:txBody>
                  <a:tcPr/>
                </a:tc>
                <a:tc>
                  <a:txBody>
                    <a:bodyPr/>
                    <a:lstStyle/>
                    <a:p>
                      <a:pPr algn="ctr"/>
                      <a:r>
                        <a:rPr lang="es-MX" dirty="0">
                          <a:latin typeface="Arial" panose="020B0604020202020204" pitchFamily="34" charset="0"/>
                          <a:cs typeface="Arial" panose="020B0604020202020204" pitchFamily="34" charset="0"/>
                        </a:rPr>
                        <a:t>Asignatura</a:t>
                      </a:r>
                    </a:p>
                  </a:txBody>
                  <a:tcPr/>
                </a:tc>
                <a:extLst>
                  <a:ext uri="{0D108BD9-81ED-4DB2-BD59-A6C34878D82A}">
                    <a16:rowId xmlns:a16="http://schemas.microsoft.com/office/drawing/2014/main" val="793738667"/>
                  </a:ext>
                </a:extLst>
              </a:tr>
              <a:tr h="732668">
                <a:tc>
                  <a:txBody>
                    <a:bodyPr/>
                    <a:lstStyle/>
                    <a:p>
                      <a:r>
                        <a:rPr lang="es-MX" dirty="0">
                          <a:latin typeface="Arial" panose="020B0604020202020204" pitchFamily="34" charset="0"/>
                          <a:cs typeface="Arial" panose="020B0604020202020204" pitchFamily="34" charset="0"/>
                        </a:rPr>
                        <a:t>Leticia Domínguez Bonilla</a:t>
                      </a:r>
                    </a:p>
                  </a:txBody>
                  <a:tcPr/>
                </a:tc>
                <a:tc>
                  <a:txBody>
                    <a:bodyPr/>
                    <a:lstStyle/>
                    <a:p>
                      <a:r>
                        <a:rPr lang="es-MX" dirty="0">
                          <a:latin typeface="Arial" panose="020B0604020202020204" pitchFamily="34" charset="0"/>
                          <a:cs typeface="Arial" panose="020B0604020202020204" pitchFamily="34" charset="0"/>
                        </a:rPr>
                        <a:t>Problemas sociales, económicos y políticos de México</a:t>
                      </a:r>
                    </a:p>
                  </a:txBody>
                  <a:tcPr/>
                </a:tc>
                <a:extLst>
                  <a:ext uri="{0D108BD9-81ED-4DB2-BD59-A6C34878D82A}">
                    <a16:rowId xmlns:a16="http://schemas.microsoft.com/office/drawing/2014/main" val="3587692595"/>
                  </a:ext>
                </a:extLst>
              </a:tr>
              <a:tr h="424482">
                <a:tc>
                  <a:txBody>
                    <a:bodyPr/>
                    <a:lstStyle/>
                    <a:p>
                      <a:r>
                        <a:rPr lang="es-MX" dirty="0">
                          <a:latin typeface="Arial" panose="020B0604020202020204" pitchFamily="34" charset="0"/>
                          <a:cs typeface="Arial" panose="020B0604020202020204" pitchFamily="34" charset="0"/>
                        </a:rPr>
                        <a:t>Beatriz Cecilia Martínez Ruvalcaba</a:t>
                      </a:r>
                    </a:p>
                  </a:txBody>
                  <a:tcPr/>
                </a:tc>
                <a:tc>
                  <a:txBody>
                    <a:bodyPr/>
                    <a:lstStyle/>
                    <a:p>
                      <a:r>
                        <a:rPr lang="es-MX" dirty="0">
                          <a:latin typeface="Arial" panose="020B0604020202020204" pitchFamily="34" charset="0"/>
                          <a:cs typeface="Arial" panose="020B0604020202020204" pitchFamily="34" charset="0"/>
                        </a:rPr>
                        <a:t> Química IV</a:t>
                      </a:r>
                    </a:p>
                  </a:txBody>
                  <a:tcPr/>
                </a:tc>
                <a:extLst>
                  <a:ext uri="{0D108BD9-81ED-4DB2-BD59-A6C34878D82A}">
                    <a16:rowId xmlns:a16="http://schemas.microsoft.com/office/drawing/2014/main" val="304929243"/>
                  </a:ext>
                </a:extLst>
              </a:tr>
            </a:tbl>
          </a:graphicData>
        </a:graphic>
      </p:graphicFrame>
    </p:spTree>
    <p:extLst>
      <p:ext uri="{BB962C8B-B14F-4D97-AF65-F5344CB8AC3E}">
        <p14:creationId xmlns:p14="http://schemas.microsoft.com/office/powerpoint/2010/main" val="4286104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A261D-B209-40CA-A404-777D0A1062FF}"/>
              </a:ext>
            </a:extLst>
          </p:cNvPr>
          <p:cNvSpPr>
            <a:spLocks noGrp="1"/>
          </p:cNvSpPr>
          <p:nvPr>
            <p:ph type="title"/>
          </p:nvPr>
        </p:nvSpPr>
        <p:spPr/>
        <p:txBody>
          <a:bodyPr>
            <a:normAutofit/>
          </a:bodyPr>
          <a:lstStyle/>
          <a:p>
            <a:r>
              <a:rPr lang="es-MX" sz="2800" dirty="0"/>
              <a:t>Resultados, análisis y toma de decisiones de la actividad </a:t>
            </a:r>
          </a:p>
        </p:txBody>
      </p:sp>
      <p:sp>
        <p:nvSpPr>
          <p:cNvPr id="3" name="Marcador de contenido 2">
            <a:extLst>
              <a:ext uri="{FF2B5EF4-FFF2-40B4-BE49-F238E27FC236}">
                <a16:creationId xmlns:a16="http://schemas.microsoft.com/office/drawing/2014/main" id="{3048688D-3EB0-4041-AF3F-C4EDF28F5294}"/>
              </a:ext>
            </a:extLst>
          </p:cNvPr>
          <p:cNvSpPr>
            <a:spLocks noGrp="1"/>
          </p:cNvSpPr>
          <p:nvPr>
            <p:ph idx="1"/>
          </p:nvPr>
        </p:nvSpPr>
        <p:spPr>
          <a:xfrm>
            <a:off x="850755" y="2838507"/>
            <a:ext cx="8309011" cy="2553301"/>
          </a:xfrm>
        </p:spPr>
        <p:txBody>
          <a:bodyPr/>
          <a:lstStyle/>
          <a:p>
            <a:r>
              <a:rPr lang="es-MX" dirty="0"/>
              <a:t>Los alumnos investigación conceptos básicos, encontraron clasificaciones de drogas, organizaron información  de los sexenios presidenciales anteriores de manera que se enfrentaron a debates ya que hubo diferencias de ideas. Por otro lado los alumnos los alumnos indagaron sobre las causas que propician a la violencia así como sus consecuencias </a:t>
            </a:r>
          </a:p>
        </p:txBody>
      </p:sp>
    </p:spTree>
    <p:extLst>
      <p:ext uri="{BB962C8B-B14F-4D97-AF65-F5344CB8AC3E}">
        <p14:creationId xmlns:p14="http://schemas.microsoft.com/office/powerpoint/2010/main" val="1349659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FAA70D-B1CE-4567-A4E8-EBC7250308E4}"/>
              </a:ext>
            </a:extLst>
          </p:cNvPr>
          <p:cNvSpPr>
            <a:spLocks noGrp="1"/>
          </p:cNvSpPr>
          <p:nvPr>
            <p:ph type="title"/>
          </p:nvPr>
        </p:nvSpPr>
        <p:spPr>
          <a:xfrm>
            <a:off x="1229127" y="2768600"/>
            <a:ext cx="8596668" cy="1320800"/>
          </a:xfrm>
        </p:spPr>
        <p:txBody>
          <a:bodyPr/>
          <a:lstStyle/>
          <a:p>
            <a:r>
              <a:rPr lang="es-MX" dirty="0">
                <a:solidFill>
                  <a:srgbClr val="002060"/>
                </a:solidFill>
              </a:rPr>
              <a:t>9.Actividad interdisciplinaria de desarrollo</a:t>
            </a:r>
          </a:p>
        </p:txBody>
      </p:sp>
    </p:spTree>
    <p:extLst>
      <p:ext uri="{BB962C8B-B14F-4D97-AF65-F5344CB8AC3E}">
        <p14:creationId xmlns:p14="http://schemas.microsoft.com/office/powerpoint/2010/main" val="24015928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197C87-6342-4543-9D94-D34DF0C8BF1D}"/>
              </a:ext>
            </a:extLst>
          </p:cNvPr>
          <p:cNvSpPr>
            <a:spLocks noGrp="1"/>
          </p:cNvSpPr>
          <p:nvPr>
            <p:ph idx="1"/>
          </p:nvPr>
        </p:nvSpPr>
        <p:spPr>
          <a:xfrm>
            <a:off x="771926" y="1025471"/>
            <a:ext cx="9475659" cy="5469921"/>
          </a:xfrm>
        </p:spPr>
        <p:txBody>
          <a:bodyPr>
            <a:normAutofit/>
          </a:bodyPr>
          <a:lstStyle/>
          <a:p>
            <a:pPr marL="0" indent="0">
              <a:lnSpc>
                <a:spcPct val="170000"/>
              </a:lnSpc>
              <a:buNone/>
            </a:pPr>
            <a:r>
              <a:rPr lang="es-MX" b="1" dirty="0">
                <a:latin typeface="Arial" panose="020B0604020202020204" pitchFamily="34" charset="0"/>
                <a:cs typeface="Arial" panose="020B0604020202020204" pitchFamily="34" charset="0"/>
              </a:rPr>
              <a:t>Fase de desarrollo</a:t>
            </a:r>
          </a:p>
          <a:p>
            <a:pPr marL="0" indent="0">
              <a:lnSpc>
                <a:spcPct val="170000"/>
              </a:lnSpc>
              <a:buNone/>
            </a:pPr>
            <a:endParaRPr lang="es-MX" b="1" dirty="0">
              <a:latin typeface="Arial" panose="020B0604020202020204" pitchFamily="34" charset="0"/>
              <a:cs typeface="Arial" panose="020B0604020202020204" pitchFamily="34" charset="0"/>
            </a:endParaRPr>
          </a:p>
          <a:p>
            <a:pPr marL="0" indent="0">
              <a:lnSpc>
                <a:spcPct val="170000"/>
              </a:lnSpc>
              <a:buNone/>
            </a:pPr>
            <a:r>
              <a:rPr lang="es-MX" b="1" dirty="0">
                <a:latin typeface="Arial" panose="020B0604020202020204" pitchFamily="34" charset="0"/>
                <a:cs typeface="Arial" panose="020B0604020202020204" pitchFamily="34" charset="0"/>
              </a:rPr>
              <a:t>Objetivo: </a:t>
            </a:r>
            <a:r>
              <a:rPr lang="es-MX" dirty="0">
                <a:latin typeface="Arial" panose="020B0604020202020204" pitchFamily="34" charset="0"/>
                <a:cs typeface="Arial" panose="020B0604020202020204" pitchFamily="34" charset="0"/>
              </a:rPr>
              <a:t>Los alumnos organizaran la información, con mapas conceptuales, encuestas y debates sobre los contenidos estudiados e investigados de manera que al complementarse permitan desarrollar una infografía que describa lo que se vive en México, así como las medidas que deben tomarse sobre el uso de drogas y armas.</a:t>
            </a:r>
          </a:p>
          <a:p>
            <a:pPr marL="0" indent="0">
              <a:lnSpc>
                <a:spcPct val="170000"/>
              </a:lnSpc>
              <a:buNone/>
            </a:pPr>
            <a:r>
              <a:rPr lang="es-MX" b="1" dirty="0">
                <a:latin typeface="Arial" panose="020B0604020202020204" pitchFamily="34" charset="0"/>
                <a:cs typeface="Arial" panose="020B0604020202020204" pitchFamily="34" charset="0"/>
              </a:rPr>
              <a:t>Grado: </a:t>
            </a:r>
            <a:r>
              <a:rPr lang="es-MX" dirty="0">
                <a:latin typeface="Arial" panose="020B0604020202020204" pitchFamily="34" charset="0"/>
                <a:cs typeface="Arial" panose="020B0604020202020204" pitchFamily="34" charset="0"/>
              </a:rPr>
              <a:t>6° de Preparatoria </a:t>
            </a:r>
          </a:p>
          <a:p>
            <a:pPr marL="0" indent="0">
              <a:lnSpc>
                <a:spcPct val="170000"/>
              </a:lnSpc>
              <a:buNone/>
            </a:pPr>
            <a:r>
              <a:rPr lang="es-MX" b="1" dirty="0">
                <a:latin typeface="Arial" panose="020B0604020202020204" pitchFamily="34" charset="0"/>
                <a:cs typeface="Arial" panose="020B0604020202020204" pitchFamily="34" charset="0"/>
              </a:rPr>
              <a:t>Fechas : </a:t>
            </a:r>
            <a:r>
              <a:rPr lang="es-MX" dirty="0">
                <a:latin typeface="Arial" panose="020B0604020202020204" pitchFamily="34" charset="0"/>
                <a:cs typeface="Arial" panose="020B0604020202020204" pitchFamily="34" charset="0"/>
              </a:rPr>
              <a:t>de noviembre del 2018 a marzo del 2019</a:t>
            </a:r>
          </a:p>
          <a:p>
            <a:endParaRPr lang="es-MX" dirty="0"/>
          </a:p>
        </p:txBody>
      </p:sp>
    </p:spTree>
    <p:extLst>
      <p:ext uri="{BB962C8B-B14F-4D97-AF65-F5344CB8AC3E}">
        <p14:creationId xmlns:p14="http://schemas.microsoft.com/office/powerpoint/2010/main" val="823730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9488F4-9F3C-498B-A6F4-81FAADEE81FC}"/>
              </a:ext>
            </a:extLst>
          </p:cNvPr>
          <p:cNvSpPr>
            <a:spLocks noGrp="1"/>
          </p:cNvSpPr>
          <p:nvPr>
            <p:ph type="title"/>
          </p:nvPr>
        </p:nvSpPr>
        <p:spPr>
          <a:xfrm>
            <a:off x="677334" y="1051034"/>
            <a:ext cx="8596668" cy="793531"/>
          </a:xfrm>
        </p:spPr>
        <p:txBody>
          <a:bodyPr/>
          <a:lstStyle/>
          <a:p>
            <a:r>
              <a:rPr lang="es-MX" b="1" dirty="0">
                <a:latin typeface="Arial" panose="020B0604020202020204" pitchFamily="34" charset="0"/>
                <a:cs typeface="Arial" panose="020B0604020202020204" pitchFamily="34" charset="0"/>
              </a:rPr>
              <a:t>Justificación</a:t>
            </a:r>
            <a:endParaRPr lang="es-MX" dirty="0"/>
          </a:p>
        </p:txBody>
      </p:sp>
      <p:sp>
        <p:nvSpPr>
          <p:cNvPr id="3" name="Marcador de contenido 2">
            <a:extLst>
              <a:ext uri="{FF2B5EF4-FFF2-40B4-BE49-F238E27FC236}">
                <a16:creationId xmlns:a16="http://schemas.microsoft.com/office/drawing/2014/main" id="{C1C1E8BE-A55F-4067-992D-DB0F7077EF16}"/>
              </a:ext>
            </a:extLst>
          </p:cNvPr>
          <p:cNvSpPr>
            <a:spLocks noGrp="1"/>
          </p:cNvSpPr>
          <p:nvPr>
            <p:ph idx="1"/>
          </p:nvPr>
        </p:nvSpPr>
        <p:spPr>
          <a:xfrm>
            <a:off x="677334" y="2160589"/>
            <a:ext cx="8596668" cy="2679425"/>
          </a:xfrm>
        </p:spPr>
        <p:txBody>
          <a:bodyPr/>
          <a:lstStyle/>
          <a:p>
            <a:r>
              <a:rPr lang="es-MX" dirty="0">
                <a:latin typeface="Arial" panose="020B0604020202020204" pitchFamily="34" charset="0"/>
                <a:cs typeface="Arial" panose="020B0604020202020204" pitchFamily="34" charset="0"/>
              </a:rPr>
              <a:t>Es importante desarrollar nuevas estrategias y propuestas que permitan tener más control sobre el uso de armas y drogas, ya que las que se han implementado en México sólo han servido para enriquecer a algunos y dañar a otros. Es por eso la importancia de profundizar en el tema de violencia realizando investigación estadística y encuestas  </a:t>
            </a:r>
          </a:p>
          <a:p>
            <a:endParaRPr lang="es-MX" dirty="0"/>
          </a:p>
        </p:txBody>
      </p:sp>
    </p:spTree>
    <p:extLst>
      <p:ext uri="{BB962C8B-B14F-4D97-AF65-F5344CB8AC3E}">
        <p14:creationId xmlns:p14="http://schemas.microsoft.com/office/powerpoint/2010/main" val="389600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7BCF23A8-75DC-43EB-AFA3-ACBB37D02B38}"/>
              </a:ext>
            </a:extLst>
          </p:cNvPr>
          <p:cNvGraphicFramePr>
            <a:graphicFrameLocks noGrp="1"/>
          </p:cNvGraphicFramePr>
          <p:nvPr>
            <p:ph idx="1"/>
            <p:extLst>
              <p:ext uri="{D42A27DB-BD31-4B8C-83A1-F6EECF244321}">
                <p14:modId xmlns:p14="http://schemas.microsoft.com/office/powerpoint/2010/main" val="1953908780"/>
              </p:ext>
            </p:extLst>
          </p:nvPr>
        </p:nvGraphicFramePr>
        <p:xfrm>
          <a:off x="409849" y="568272"/>
          <a:ext cx="11666538" cy="6150448"/>
        </p:xfrm>
        <a:graphic>
          <a:graphicData uri="http://schemas.openxmlformats.org/drawingml/2006/table">
            <a:tbl>
              <a:tblPr firstRow="1" bandRow="1">
                <a:tableStyleId>{5C22544A-7EE6-4342-B048-85BDC9FD1C3A}</a:tableStyleId>
              </a:tblPr>
              <a:tblGrid>
                <a:gridCol w="1229765">
                  <a:extLst>
                    <a:ext uri="{9D8B030D-6E8A-4147-A177-3AD203B41FA5}">
                      <a16:colId xmlns:a16="http://schemas.microsoft.com/office/drawing/2014/main" val="1372841790"/>
                    </a:ext>
                  </a:extLst>
                </a:gridCol>
                <a:gridCol w="2254469">
                  <a:extLst>
                    <a:ext uri="{9D8B030D-6E8A-4147-A177-3AD203B41FA5}">
                      <a16:colId xmlns:a16="http://schemas.microsoft.com/office/drawing/2014/main" val="192175625"/>
                    </a:ext>
                  </a:extLst>
                </a:gridCol>
                <a:gridCol w="1245476">
                  <a:extLst>
                    <a:ext uri="{9D8B030D-6E8A-4147-A177-3AD203B41FA5}">
                      <a16:colId xmlns:a16="http://schemas.microsoft.com/office/drawing/2014/main" val="4143875569"/>
                    </a:ext>
                  </a:extLst>
                </a:gridCol>
                <a:gridCol w="6936828">
                  <a:extLst>
                    <a:ext uri="{9D8B030D-6E8A-4147-A177-3AD203B41FA5}">
                      <a16:colId xmlns:a16="http://schemas.microsoft.com/office/drawing/2014/main" val="3148566089"/>
                    </a:ext>
                  </a:extLst>
                </a:gridCol>
              </a:tblGrid>
              <a:tr h="584444">
                <a:tc>
                  <a:txBody>
                    <a:bodyPr/>
                    <a:lstStyle/>
                    <a:p>
                      <a:pPr algn="ctr"/>
                      <a:r>
                        <a:rPr lang="es-MX" dirty="0">
                          <a:latin typeface="Arial" panose="020B0604020202020204" pitchFamily="34" charset="0"/>
                          <a:cs typeface="Arial" panose="020B0604020202020204" pitchFamily="34" charset="0"/>
                        </a:rPr>
                        <a:t>Profesores</a:t>
                      </a:r>
                    </a:p>
                  </a:txBody>
                  <a:tcPr/>
                </a:tc>
                <a:tc>
                  <a:txBody>
                    <a:bodyPr/>
                    <a:lstStyle/>
                    <a:p>
                      <a:pPr algn="ctr"/>
                      <a:r>
                        <a:rPr lang="es-MX" dirty="0">
                          <a:latin typeface="Arial" panose="020B0604020202020204" pitchFamily="34" charset="0"/>
                          <a:cs typeface="Arial" panose="020B0604020202020204" pitchFamily="34" charset="0"/>
                        </a:rPr>
                        <a:t>Asignatura</a:t>
                      </a:r>
                    </a:p>
                  </a:txBody>
                  <a:tcPr/>
                </a:tc>
                <a:tc>
                  <a:txBody>
                    <a:bodyPr/>
                    <a:lstStyle/>
                    <a:p>
                      <a:pPr algn="ctr"/>
                      <a:r>
                        <a:rPr lang="es-MX" dirty="0">
                          <a:latin typeface="Arial" panose="020B0604020202020204" pitchFamily="34" charset="0"/>
                          <a:cs typeface="Arial" panose="020B0604020202020204" pitchFamily="34" charset="0"/>
                        </a:rPr>
                        <a:t>Conceptos o temas </a:t>
                      </a:r>
                    </a:p>
                  </a:txBody>
                  <a:tcPr/>
                </a:tc>
                <a:tc>
                  <a:txBody>
                    <a:bodyPr/>
                    <a:lstStyle/>
                    <a:p>
                      <a:pPr algn="ctr"/>
                      <a:r>
                        <a:rPr lang="es-MX" dirty="0">
                          <a:latin typeface="Arial" panose="020B0604020202020204" pitchFamily="34" charset="0"/>
                          <a:cs typeface="Arial" panose="020B0604020202020204" pitchFamily="34" charset="0"/>
                        </a:rPr>
                        <a:t>fuentes</a:t>
                      </a:r>
                    </a:p>
                  </a:txBody>
                  <a:tcPr/>
                </a:tc>
                <a:extLst>
                  <a:ext uri="{0D108BD9-81ED-4DB2-BD59-A6C34878D82A}">
                    <a16:rowId xmlns:a16="http://schemas.microsoft.com/office/drawing/2014/main" val="3204322237"/>
                  </a:ext>
                </a:extLst>
              </a:tr>
              <a:tr h="2755236">
                <a:tc>
                  <a:txBody>
                    <a:bodyPr/>
                    <a:lstStyle/>
                    <a:p>
                      <a:r>
                        <a:rPr lang="es-MX" sz="1200" dirty="0">
                          <a:latin typeface="Arial" panose="020B0604020202020204" pitchFamily="34" charset="0"/>
                          <a:cs typeface="Arial" panose="020B0604020202020204" pitchFamily="34" charset="0"/>
                        </a:rPr>
                        <a:t>Leticia Domínguez Bonilla</a:t>
                      </a:r>
                    </a:p>
                  </a:txBody>
                  <a:tcPr/>
                </a:tc>
                <a:tc>
                  <a:txBody>
                    <a:bodyPr/>
                    <a:lstStyle/>
                    <a:p>
                      <a:r>
                        <a:rPr lang="es-MX" sz="1200" dirty="0">
                          <a:latin typeface="Arial" panose="020B0604020202020204" pitchFamily="34" charset="0"/>
                          <a:cs typeface="Arial" panose="020B0604020202020204" pitchFamily="34" charset="0"/>
                        </a:rPr>
                        <a:t>Problemas sociales, económicos y políticos de México</a:t>
                      </a:r>
                    </a:p>
                  </a:txBody>
                  <a:tcPr/>
                </a:tc>
                <a:tc>
                  <a:txBody>
                    <a:bodyPr/>
                    <a:lstStyle/>
                    <a:p>
                      <a:r>
                        <a:rPr lang="es-MX" sz="1200" dirty="0">
                          <a:latin typeface="Arial" panose="020B0604020202020204" pitchFamily="34" charset="0"/>
                          <a:cs typeface="Arial" panose="020B0604020202020204" pitchFamily="34" charset="0"/>
                        </a:rPr>
                        <a:t>Programas llevados a cabo contra el narcotráfico con los presidentes Felipe Calderón, Enrique Peña y Andrés López</a:t>
                      </a:r>
                    </a:p>
                  </a:txBody>
                  <a:tcPr/>
                </a:tc>
                <a:tc>
                  <a:txBody>
                    <a:bodyPr/>
                    <a:lstStyle/>
                    <a:p>
                      <a:r>
                        <a:rPr lang="es-ES" sz="1200" b="1" u="sng" kern="1200" dirty="0">
                          <a:solidFill>
                            <a:schemeClr val="tx1"/>
                          </a:solidFill>
                          <a:effectLst/>
                          <a:latin typeface="+mn-lt"/>
                          <a:ea typeface="+mn-ea"/>
                          <a:cs typeface="+mn-cs"/>
                          <a:hlinkClick r:id="rId2">
                            <a:extLst>
                              <a:ext uri="{A12FA001-AC4F-418D-AE19-62706E023703}">
                                <ahyp:hlinkClr xmlns:ahyp="http://schemas.microsoft.com/office/drawing/2018/hyperlinkcolor" xmlns="" val="tx"/>
                              </a:ext>
                            </a:extLst>
                          </a:hlinkClick>
                        </a:rPr>
                        <a:t>http://www.repo.funde.org/1246/1/3-Viol-y-Delito.pdf</a:t>
                      </a:r>
                      <a:endParaRPr lang="es-MX" sz="1200" kern="1200" dirty="0">
                        <a:solidFill>
                          <a:schemeClr val="tx1"/>
                        </a:solidFill>
                        <a:effectLst/>
                        <a:latin typeface="+mn-lt"/>
                        <a:ea typeface="+mn-ea"/>
                        <a:cs typeface="+mn-cs"/>
                      </a:endParaRPr>
                    </a:p>
                    <a:p>
                      <a:r>
                        <a:rPr lang="es-ES" sz="1200" u="sng" kern="1200" dirty="0">
                          <a:solidFill>
                            <a:schemeClr val="tx1"/>
                          </a:solidFill>
                          <a:effectLst/>
                          <a:latin typeface="+mn-lt"/>
                          <a:ea typeface="+mn-ea"/>
                          <a:cs typeface="+mn-cs"/>
                          <a:hlinkClick r:id="rId3">
                            <a:extLst>
                              <a:ext uri="{A12FA001-AC4F-418D-AE19-62706E023703}">
                                <ahyp:hlinkClr xmlns:ahyp="http://schemas.microsoft.com/office/drawing/2018/hyperlinkcolor" xmlns="" val="tx"/>
                              </a:ext>
                            </a:extLst>
                          </a:hlinkClick>
                        </a:rPr>
                        <a:t>https://www.law.cornell.edu/wex/es/clasificaciones_y_definiciones_de_los_delitos</a:t>
                      </a:r>
                      <a:endParaRPr lang="es-MX" sz="1200" kern="1200" dirty="0">
                        <a:solidFill>
                          <a:schemeClr val="tx1"/>
                        </a:solidFill>
                        <a:effectLst/>
                        <a:latin typeface="+mn-lt"/>
                        <a:ea typeface="+mn-ea"/>
                        <a:cs typeface="+mn-cs"/>
                      </a:endParaRPr>
                    </a:p>
                    <a:p>
                      <a:r>
                        <a:rPr lang="es-ES" sz="1200" u="sng" kern="1200" dirty="0">
                          <a:solidFill>
                            <a:schemeClr val="tx1"/>
                          </a:solidFill>
                          <a:effectLst/>
                          <a:latin typeface="+mn-lt"/>
                          <a:ea typeface="+mn-ea"/>
                          <a:cs typeface="+mn-cs"/>
                          <a:hlinkClick r:id="rId4">
                            <a:extLst>
                              <a:ext uri="{A12FA001-AC4F-418D-AE19-62706E023703}">
                                <ahyp:hlinkClr xmlns:ahyp="http://schemas.microsoft.com/office/drawing/2018/hyperlinkcolor" xmlns="" val="tx"/>
                              </a:ext>
                            </a:extLst>
                          </a:hlinkClick>
                        </a:rPr>
                        <a:t>https://alexzambrano.webnode.es/products/tipos-de-delitos-segun-el-codigo-penal/</a:t>
                      </a:r>
                      <a:endParaRPr lang="es-MX" sz="1200" kern="1200" dirty="0">
                        <a:solidFill>
                          <a:schemeClr val="tx1"/>
                        </a:solidFill>
                        <a:effectLst/>
                        <a:latin typeface="+mn-lt"/>
                        <a:ea typeface="+mn-ea"/>
                        <a:cs typeface="+mn-cs"/>
                      </a:endParaRPr>
                    </a:p>
                    <a:p>
                      <a:r>
                        <a:rPr lang="es-ES" sz="1200" b="1" u="sng" kern="1200" dirty="0">
                          <a:solidFill>
                            <a:schemeClr val="tx1"/>
                          </a:solidFill>
                          <a:effectLst/>
                          <a:latin typeface="+mn-lt"/>
                          <a:ea typeface="+mn-ea"/>
                          <a:cs typeface="+mn-cs"/>
                          <a:hlinkClick r:id="rId5">
                            <a:extLst>
                              <a:ext uri="{A12FA001-AC4F-418D-AE19-62706E023703}">
                                <ahyp:hlinkClr xmlns:ahyp="http://schemas.microsoft.com/office/drawing/2018/hyperlinkcolor" xmlns="" val="tx"/>
                              </a:ext>
                            </a:extLst>
                          </a:hlinkClick>
                        </a:rPr>
                        <a:t>https://www.gob.mx/cms/uploads/attachment/file/303594/Prevencion_de_la_violencia__Tipos_de_Violencia.pdf</a:t>
                      </a:r>
                      <a:endParaRPr lang="es-MX"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Factores que influyen en la delincuencia - Psicología Social</a:t>
                      </a:r>
                      <a:br>
                        <a:rPr lang="es-ES" sz="1200" b="1" kern="1200" dirty="0">
                          <a:solidFill>
                            <a:schemeClr val="tx1"/>
                          </a:solidFill>
                          <a:effectLst/>
                          <a:latin typeface="+mn-lt"/>
                          <a:ea typeface="+mn-ea"/>
                          <a:cs typeface="+mn-cs"/>
                        </a:rPr>
                      </a:br>
                      <a:r>
                        <a:rPr lang="es-ES" sz="1200" b="1" kern="1200" dirty="0" err="1">
                          <a:solidFill>
                            <a:schemeClr val="tx1"/>
                          </a:solidFill>
                          <a:effectLst/>
                          <a:latin typeface="+mn-lt"/>
                          <a:ea typeface="+mn-ea"/>
                          <a:cs typeface="+mn-cs"/>
                        </a:rPr>
                        <a:t>Website</a:t>
                      </a:r>
                      <a:r>
                        <a:rPr lang="es-ES" sz="1200" b="1" kern="1200" dirty="0">
                          <a:solidFill>
                            <a:schemeClr val="tx1"/>
                          </a:solidFill>
                          <a:effectLst/>
                          <a:latin typeface="+mn-lt"/>
                          <a:ea typeface="+mn-ea"/>
                          <a:cs typeface="+mn-cs"/>
                        </a:rPr>
                        <a:t> </a:t>
                      </a:r>
                      <a:r>
                        <a:rPr lang="es-ES" sz="1200" b="1" kern="1200" dirty="0" err="1">
                          <a:solidFill>
                            <a:schemeClr val="tx1"/>
                          </a:solidFill>
                          <a:effectLst/>
                          <a:latin typeface="+mn-lt"/>
                          <a:ea typeface="+mn-ea"/>
                          <a:cs typeface="+mn-cs"/>
                        </a:rPr>
                        <a:t>title</a:t>
                      </a:r>
                      <a:r>
                        <a:rPr lang="es-ES" sz="1200" b="1" kern="1200" dirty="0">
                          <a:solidFill>
                            <a:schemeClr val="tx1"/>
                          </a:solidFill>
                          <a:effectLst/>
                          <a:latin typeface="+mn-lt"/>
                          <a:ea typeface="+mn-ea"/>
                          <a:cs typeface="+mn-cs"/>
                        </a:rPr>
                        <a:t>:	psicologia-online.com</a:t>
                      </a:r>
                      <a:br>
                        <a:rPr lang="es-ES" sz="1200" b="1" kern="1200" dirty="0">
                          <a:solidFill>
                            <a:schemeClr val="tx1"/>
                          </a:solidFill>
                          <a:effectLst/>
                          <a:latin typeface="+mn-lt"/>
                          <a:ea typeface="+mn-ea"/>
                          <a:cs typeface="+mn-cs"/>
                        </a:rPr>
                      </a:br>
                      <a:r>
                        <a:rPr lang="es-ES" sz="1200" b="1" kern="1200" dirty="0">
                          <a:solidFill>
                            <a:schemeClr val="tx1"/>
                          </a:solidFill>
                          <a:effectLst/>
                          <a:latin typeface="+mn-lt"/>
                          <a:ea typeface="+mn-ea"/>
                          <a:cs typeface="+mn-cs"/>
                        </a:rPr>
                        <a:t>URL:	</a:t>
                      </a:r>
                      <a:r>
                        <a:rPr lang="es-ES" sz="1200" b="1" u="sng" kern="1200" dirty="0">
                          <a:solidFill>
                            <a:schemeClr val="tx1"/>
                          </a:solidFill>
                          <a:effectLst/>
                          <a:latin typeface="+mn-lt"/>
                          <a:ea typeface="+mn-ea"/>
                          <a:cs typeface="+mn-cs"/>
                          <a:hlinkClick r:id="rId6">
                            <a:extLst>
                              <a:ext uri="{A12FA001-AC4F-418D-AE19-62706E023703}">
                                <ahyp:hlinkClr xmlns:ahyp="http://schemas.microsoft.com/office/drawing/2018/hyperlinkcolor" xmlns="" val="tx"/>
                              </a:ext>
                            </a:extLst>
                          </a:hlinkClick>
                        </a:rPr>
                        <a:t>https://www.psicologia-online.com/factores-que-influyen-en-la-delincuencia-psicologia-social-2218.html</a:t>
                      </a:r>
                      <a:endParaRPr lang="es-MX" sz="1200" kern="1200" dirty="0">
                        <a:solidFill>
                          <a:schemeClr val="tx1"/>
                        </a:solidFill>
                        <a:effectLst/>
                        <a:latin typeface="+mn-lt"/>
                        <a:ea typeface="+mn-ea"/>
                        <a:cs typeface="+mn-cs"/>
                      </a:endParaRPr>
                    </a:p>
                    <a:p>
                      <a:r>
                        <a:rPr lang="es-ES" sz="1200" b="1" u="sng" kern="1200" dirty="0">
                          <a:solidFill>
                            <a:schemeClr val="tx1"/>
                          </a:solidFill>
                          <a:effectLst/>
                          <a:latin typeface="+mn-lt"/>
                          <a:ea typeface="+mn-ea"/>
                          <a:cs typeface="+mn-cs"/>
                          <a:hlinkClick r:id="rId7">
                            <a:extLst>
                              <a:ext uri="{A12FA001-AC4F-418D-AE19-62706E023703}">
                                <ahyp:hlinkClr xmlns:ahyp="http://schemas.microsoft.com/office/drawing/2018/hyperlinkcolor" xmlns="" val="tx"/>
                              </a:ext>
                            </a:extLst>
                          </a:hlinkClick>
                        </a:rPr>
                        <a:t>https://www.google.com.mx/amp/s/es.eserp.com/articulos/diferencia-entre-criminologia-y-criminalistica-que-es-que/amp/</a:t>
                      </a:r>
                      <a:endParaRPr lang="es-MX" sz="1200" kern="1200" dirty="0">
                        <a:solidFill>
                          <a:schemeClr val="tx1"/>
                        </a:solidFill>
                        <a:effectLst/>
                        <a:latin typeface="+mn-lt"/>
                        <a:ea typeface="+mn-ea"/>
                        <a:cs typeface="+mn-cs"/>
                      </a:endParaRPr>
                    </a:p>
                    <a:p>
                      <a:r>
                        <a:rPr lang="es-ES" sz="1200" b="1" kern="1200" dirty="0">
                          <a:solidFill>
                            <a:schemeClr val="tx1"/>
                          </a:solidFill>
                          <a:effectLst/>
                          <a:latin typeface="+mn-lt"/>
                          <a:ea typeface="+mn-ea"/>
                          <a:cs typeface="+mn-cs"/>
                        </a:rPr>
                        <a:t> </a:t>
                      </a:r>
                      <a:endParaRPr lang="es-MX" sz="1200" kern="1200" dirty="0">
                        <a:solidFill>
                          <a:schemeClr val="tx1"/>
                        </a:solidFill>
                        <a:effectLst/>
                        <a:latin typeface="+mn-lt"/>
                        <a:ea typeface="+mn-ea"/>
                        <a:cs typeface="+mn-cs"/>
                      </a:endParaRPr>
                    </a:p>
                    <a:p>
                      <a:pPr lvl="0"/>
                      <a:r>
                        <a:rPr lang="es-MX" sz="1200" u="sng" kern="1200" dirty="0">
                          <a:solidFill>
                            <a:schemeClr val="tx1"/>
                          </a:solidFill>
                          <a:effectLst/>
                          <a:latin typeface="+mn-lt"/>
                          <a:ea typeface="+mn-ea"/>
                          <a:cs typeface="+mn-cs"/>
                          <a:hlinkClick r:id="rId8">
                            <a:extLst>
                              <a:ext uri="{A12FA001-AC4F-418D-AE19-62706E023703}">
                                <ahyp:hlinkClr xmlns:ahyp="http://schemas.microsoft.com/office/drawing/2018/hyperlinkcolor" xmlns="" val="tx"/>
                              </a:ext>
                            </a:extLst>
                          </a:hlinkClick>
                        </a:rPr>
                        <a:t>https://www.gob.mx/semar</a:t>
                      </a:r>
                      <a:endParaRPr lang="es-MX" sz="1200" kern="1200" dirty="0">
                        <a:solidFill>
                          <a:schemeClr val="tx1"/>
                        </a:solidFill>
                        <a:effectLst/>
                        <a:latin typeface="+mn-lt"/>
                        <a:ea typeface="+mn-ea"/>
                        <a:cs typeface="+mn-cs"/>
                      </a:endParaRPr>
                    </a:p>
                    <a:p>
                      <a:pPr lvl="0"/>
                      <a:r>
                        <a:rPr lang="es-MX" sz="1200" u="sng" kern="1200" dirty="0">
                          <a:solidFill>
                            <a:schemeClr val="tx1"/>
                          </a:solidFill>
                          <a:effectLst/>
                          <a:latin typeface="+mn-lt"/>
                          <a:ea typeface="+mn-ea"/>
                          <a:cs typeface="+mn-cs"/>
                          <a:hlinkClick r:id="rId9">
                            <a:extLst>
                              <a:ext uri="{A12FA001-AC4F-418D-AE19-62706E023703}">
                                <ahyp:hlinkClr xmlns:ahyp="http://schemas.microsoft.com/office/drawing/2018/hyperlinkcolor" xmlns="" val="tx"/>
                              </a:ext>
                            </a:extLst>
                          </a:hlinkClick>
                        </a:rPr>
                        <a:t>https://www.gob.mx/pgr</a:t>
                      </a:r>
                      <a:endParaRPr lang="es-MX" sz="1200" kern="1200" dirty="0">
                        <a:solidFill>
                          <a:schemeClr val="tx1"/>
                        </a:solidFill>
                        <a:effectLst/>
                        <a:latin typeface="+mn-lt"/>
                        <a:ea typeface="+mn-ea"/>
                        <a:cs typeface="+mn-cs"/>
                      </a:endParaRPr>
                    </a:p>
                    <a:p>
                      <a:pPr lvl="0"/>
                      <a:r>
                        <a:rPr lang="es-MX" sz="1200" u="sng" kern="1200" dirty="0">
                          <a:solidFill>
                            <a:schemeClr val="tx1"/>
                          </a:solidFill>
                          <a:effectLst/>
                          <a:latin typeface="+mn-lt"/>
                          <a:ea typeface="+mn-ea"/>
                          <a:cs typeface="+mn-cs"/>
                          <a:hlinkClick r:id="rId10">
                            <a:extLst>
                              <a:ext uri="{A12FA001-AC4F-418D-AE19-62706E023703}">
                                <ahyp:hlinkClr xmlns:ahyp="http://schemas.microsoft.com/office/drawing/2018/hyperlinkcolor" xmlns="" val="tx"/>
                              </a:ext>
                            </a:extLst>
                          </a:hlinkClick>
                        </a:rPr>
                        <a:t>https://www.ssp.cdmx.gob.mx/secretaria/directorio</a:t>
                      </a:r>
                      <a:endParaRPr lang="es-MX" sz="1200" kern="1200" dirty="0">
                        <a:solidFill>
                          <a:schemeClr val="tx1"/>
                        </a:solidFill>
                        <a:effectLst/>
                        <a:latin typeface="+mn-lt"/>
                        <a:ea typeface="+mn-ea"/>
                        <a:cs typeface="+mn-cs"/>
                      </a:endParaRPr>
                    </a:p>
                    <a:p>
                      <a:endParaRPr lang="es-MX"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279341"/>
                  </a:ext>
                </a:extLst>
              </a:tr>
              <a:tr h="2492848">
                <a:tc>
                  <a:txBody>
                    <a:bodyPr/>
                    <a:lstStyle/>
                    <a:p>
                      <a:r>
                        <a:rPr lang="es-MX" sz="1200" dirty="0">
                          <a:latin typeface="Arial" panose="020B0604020202020204" pitchFamily="34" charset="0"/>
                          <a:cs typeface="Arial" panose="020B0604020202020204" pitchFamily="34" charset="0"/>
                        </a:rPr>
                        <a:t>Beatriz Cecilia Martínez Ruvalcaba</a:t>
                      </a:r>
                    </a:p>
                  </a:txBody>
                  <a:tcPr/>
                </a:tc>
                <a:tc>
                  <a:txBody>
                    <a:bodyPr/>
                    <a:lstStyle/>
                    <a:p>
                      <a:r>
                        <a:rPr lang="es-MX" sz="1200" dirty="0">
                          <a:latin typeface="Arial" panose="020B0604020202020204" pitchFamily="34" charset="0"/>
                          <a:cs typeface="Arial" panose="020B0604020202020204" pitchFamily="34" charset="0"/>
                        </a:rPr>
                        <a:t> Química IV</a:t>
                      </a:r>
                    </a:p>
                  </a:txBody>
                  <a:tcPr/>
                </a:tc>
                <a:tc>
                  <a:txBody>
                    <a:bodyPr/>
                    <a:lstStyle/>
                    <a:p>
                      <a:r>
                        <a:rPr lang="es-MX" sz="1200" dirty="0">
                          <a:latin typeface="Arial" panose="020B0604020202020204" pitchFamily="34" charset="0"/>
                          <a:cs typeface="Arial" panose="020B0604020202020204" pitchFamily="34" charset="0"/>
                        </a:rPr>
                        <a:t>Definiciones:</a:t>
                      </a:r>
                    </a:p>
                    <a:p>
                      <a:r>
                        <a:rPr lang="es-MX" sz="1200" dirty="0">
                          <a:latin typeface="Arial" panose="020B0604020202020204" pitchFamily="34" charset="0"/>
                          <a:cs typeface="Arial" panose="020B0604020202020204" pitchFamily="34" charset="0"/>
                        </a:rPr>
                        <a:t>-clasificación de drogas, daños a la salud, datos de INEGI de drogas consumidas, legalización de drogas </a:t>
                      </a:r>
                    </a:p>
                  </a:txBody>
                  <a:tcPr/>
                </a:tc>
                <a:tc>
                  <a:txBody>
                    <a:bodyPr/>
                    <a:lstStyle/>
                    <a:p>
                      <a:r>
                        <a:rPr lang="es-MX" sz="1200" b="0" i="0" kern="1200" dirty="0">
                          <a:solidFill>
                            <a:schemeClr val="tx1"/>
                          </a:solidFill>
                          <a:effectLst/>
                          <a:latin typeface="+mn-lt"/>
                          <a:ea typeface="+mn-ea"/>
                          <a:cs typeface="+mn-cs"/>
                        </a:rPr>
                        <a:t>-</a:t>
                      </a:r>
                      <a:r>
                        <a:rPr lang="es-MX" sz="1200" b="0" i="0" kern="1200" dirty="0" err="1">
                          <a:solidFill>
                            <a:schemeClr val="tx1"/>
                          </a:solidFill>
                          <a:effectLst/>
                          <a:latin typeface="+mn-lt"/>
                          <a:ea typeface="+mn-ea"/>
                          <a:cs typeface="+mn-cs"/>
                        </a:rPr>
                        <a:t>Herring</a:t>
                      </a:r>
                      <a:r>
                        <a:rPr lang="es-MX" sz="1200" b="0" i="0" kern="1200" dirty="0">
                          <a:solidFill>
                            <a:schemeClr val="tx1"/>
                          </a:solidFill>
                          <a:effectLst/>
                          <a:latin typeface="+mn-lt"/>
                          <a:ea typeface="+mn-ea"/>
                          <a:cs typeface="+mn-cs"/>
                        </a:rPr>
                        <a:t>; Harwood; Petrucci, </a:t>
                      </a:r>
                      <a:r>
                        <a:rPr lang="es-MX" sz="1200" b="1" i="0" kern="1200" dirty="0">
                          <a:solidFill>
                            <a:schemeClr val="tx1"/>
                          </a:solidFill>
                          <a:effectLst/>
                          <a:latin typeface="+mn-lt"/>
                          <a:ea typeface="+mn-ea"/>
                          <a:cs typeface="+mn-cs"/>
                        </a:rPr>
                        <a:t>Química</a:t>
                      </a:r>
                      <a:r>
                        <a:rPr lang="es-MX" sz="1200" b="0" i="0" kern="1200" dirty="0">
                          <a:solidFill>
                            <a:schemeClr val="tx1"/>
                          </a:solidFill>
                          <a:effectLst/>
                          <a:latin typeface="+mn-lt"/>
                          <a:ea typeface="+mn-ea"/>
                          <a:cs typeface="+mn-cs"/>
                        </a:rPr>
                        <a:t> General, PRENTICE HALL 8º edición, 2003 54 PET qui.</a:t>
                      </a:r>
                    </a:p>
                    <a:p>
                      <a:r>
                        <a:rPr lang="es-MX" sz="1200" b="0" i="0" kern="1200" dirty="0">
                          <a:solidFill>
                            <a:schemeClr val="tx1"/>
                          </a:solidFill>
                          <a:effectLst/>
                          <a:latin typeface="+mn-lt"/>
                          <a:ea typeface="+mn-ea"/>
                          <a:cs typeface="+mn-cs"/>
                        </a:rPr>
                        <a:t>-P. W. Atkins: </a:t>
                      </a:r>
                      <a:r>
                        <a:rPr lang="es-MX" sz="1200" b="1" i="0" kern="1200" dirty="0">
                          <a:solidFill>
                            <a:schemeClr val="tx1"/>
                          </a:solidFill>
                          <a:effectLst/>
                          <a:latin typeface="+mn-lt"/>
                          <a:ea typeface="+mn-ea"/>
                          <a:cs typeface="+mn-cs"/>
                        </a:rPr>
                        <a:t>Química</a:t>
                      </a:r>
                      <a:r>
                        <a:rPr lang="es-MX" sz="1200" b="0" i="0" kern="1200" dirty="0">
                          <a:solidFill>
                            <a:schemeClr val="tx1"/>
                          </a:solidFill>
                          <a:effectLst/>
                          <a:latin typeface="+mn-lt"/>
                          <a:ea typeface="+mn-ea"/>
                          <a:cs typeface="+mn-cs"/>
                        </a:rPr>
                        <a:t> General. Omega 1992.</a:t>
                      </a:r>
                    </a:p>
                    <a:p>
                      <a:r>
                        <a:rPr lang="es-MX" sz="1200" b="0" i="0" kern="1200" dirty="0">
                          <a:solidFill>
                            <a:schemeClr val="tx1"/>
                          </a:solidFill>
                          <a:effectLst/>
                          <a:latin typeface="+mn-lt"/>
                          <a:ea typeface="+mn-ea"/>
                          <a:cs typeface="+mn-cs"/>
                        </a:rPr>
                        <a:t>R. Chang: Principios Esenciales de </a:t>
                      </a:r>
                      <a:r>
                        <a:rPr lang="es-MX" sz="1200" b="1" i="0" kern="1200" dirty="0">
                          <a:solidFill>
                            <a:schemeClr val="tx1"/>
                          </a:solidFill>
                          <a:effectLst/>
                          <a:latin typeface="+mn-lt"/>
                          <a:ea typeface="+mn-ea"/>
                          <a:cs typeface="+mn-cs"/>
                        </a:rPr>
                        <a:t>Química</a:t>
                      </a:r>
                      <a:r>
                        <a:rPr lang="es-MX" sz="1200" b="0" i="0" kern="1200" dirty="0">
                          <a:solidFill>
                            <a:schemeClr val="tx1"/>
                          </a:solidFill>
                          <a:effectLst/>
                          <a:latin typeface="+mn-lt"/>
                          <a:ea typeface="+mn-ea"/>
                          <a:cs typeface="+mn-cs"/>
                        </a:rPr>
                        <a:t> General. 4ª edición McGraw-Hill 2006.</a:t>
                      </a:r>
                    </a:p>
                    <a:p>
                      <a:r>
                        <a:rPr lang="es-MX" sz="1200" b="0" i="0" kern="1200" dirty="0">
                          <a:solidFill>
                            <a:schemeClr val="tx1"/>
                          </a:solidFill>
                          <a:effectLst/>
                          <a:latin typeface="+mn-lt"/>
                          <a:ea typeface="+mn-ea"/>
                          <a:cs typeface="+mn-cs"/>
                        </a:rPr>
                        <a:t>-W. L. </a:t>
                      </a:r>
                      <a:r>
                        <a:rPr lang="es-MX" sz="1200" b="0" i="0" kern="1200" dirty="0" err="1">
                          <a:solidFill>
                            <a:schemeClr val="tx1"/>
                          </a:solidFill>
                          <a:effectLst/>
                          <a:latin typeface="+mn-lt"/>
                          <a:ea typeface="+mn-ea"/>
                          <a:cs typeface="+mn-cs"/>
                        </a:rPr>
                        <a:t>Masterton</a:t>
                      </a:r>
                      <a:r>
                        <a:rPr lang="es-MX" sz="1200" b="0" i="0" kern="1200" dirty="0">
                          <a:solidFill>
                            <a:schemeClr val="tx1"/>
                          </a:solidFill>
                          <a:effectLst/>
                          <a:latin typeface="+mn-lt"/>
                          <a:ea typeface="+mn-ea"/>
                          <a:cs typeface="+mn-cs"/>
                        </a:rPr>
                        <a:t>, C. N. Hurley: </a:t>
                      </a:r>
                      <a:r>
                        <a:rPr lang="es-MX" sz="1200" b="1" i="0" kern="1200" dirty="0">
                          <a:solidFill>
                            <a:schemeClr val="tx1"/>
                          </a:solidFill>
                          <a:effectLst/>
                          <a:latin typeface="+mn-lt"/>
                          <a:ea typeface="+mn-ea"/>
                          <a:cs typeface="+mn-cs"/>
                        </a:rPr>
                        <a:t>Química</a:t>
                      </a:r>
                      <a:r>
                        <a:rPr lang="es-MX" sz="1200" b="0" i="0" kern="1200" dirty="0">
                          <a:solidFill>
                            <a:schemeClr val="tx1"/>
                          </a:solidFill>
                          <a:effectLst/>
                          <a:latin typeface="+mn-lt"/>
                          <a:ea typeface="+mn-ea"/>
                          <a:cs typeface="+mn-cs"/>
                        </a:rPr>
                        <a:t> Principios y Reacciones. 4ª edición Thomson Ed, 2003</a:t>
                      </a:r>
                    </a:p>
                    <a:p>
                      <a:r>
                        <a:rPr lang="es-MX" sz="1200" dirty="0">
                          <a:solidFill>
                            <a:schemeClr val="tx1"/>
                          </a:solidFill>
                          <a:latin typeface="Arial" panose="020B0604020202020204" pitchFamily="34" charset="0"/>
                          <a:cs typeface="Arial" panose="020B0604020202020204" pitchFamily="34" charset="0"/>
                        </a:rPr>
                        <a:t>-www.inegi.com</a:t>
                      </a:r>
                    </a:p>
                    <a:p>
                      <a:r>
                        <a:rPr lang="es-MX" sz="1200" dirty="0">
                          <a:solidFill>
                            <a:schemeClr val="tx1"/>
                          </a:solidFill>
                          <a:latin typeface="Arial" panose="020B0604020202020204" pitchFamily="34" charset="0"/>
                          <a:cs typeface="Arial" panose="020B0604020202020204" pitchFamily="34" charset="0"/>
                        </a:rPr>
                        <a:t>-revistas de ¿cómo ves?</a:t>
                      </a:r>
                    </a:p>
                    <a:p>
                      <a:r>
                        <a:rPr lang="es-MX" sz="1200" dirty="0">
                          <a:solidFill>
                            <a:schemeClr val="tx1"/>
                          </a:solidFill>
                          <a:latin typeface="Arial" panose="020B0604020202020204" pitchFamily="34" charset="0"/>
                          <a:cs typeface="Arial" panose="020B0604020202020204" pitchFamily="34" charset="0"/>
                        </a:rPr>
                        <a:t>-muy interesante</a:t>
                      </a:r>
                    </a:p>
                    <a:p>
                      <a:r>
                        <a:rPr lang="es-MX" sz="1200" dirty="0">
                          <a:solidFill>
                            <a:schemeClr val="tx1"/>
                          </a:solidFill>
                          <a:latin typeface="Arial" panose="020B0604020202020204" pitchFamily="34" charset="0"/>
                          <a:cs typeface="Arial" panose="020B0604020202020204" pitchFamily="34" charset="0"/>
                        </a:rPr>
                        <a:t>-proceso</a:t>
                      </a:r>
                    </a:p>
                    <a:p>
                      <a:endParaRPr lang="es-MX"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7656429"/>
                  </a:ext>
                </a:extLst>
              </a:tr>
            </a:tbl>
          </a:graphicData>
        </a:graphic>
      </p:graphicFrame>
    </p:spTree>
    <p:extLst>
      <p:ext uri="{BB962C8B-B14F-4D97-AF65-F5344CB8AC3E}">
        <p14:creationId xmlns:p14="http://schemas.microsoft.com/office/powerpoint/2010/main" val="1253544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2C550-40EF-479A-8B47-79694A8CD9BE}"/>
              </a:ext>
            </a:extLst>
          </p:cNvPr>
          <p:cNvSpPr>
            <a:spLocks noGrp="1"/>
          </p:cNvSpPr>
          <p:nvPr>
            <p:ph type="title"/>
          </p:nvPr>
        </p:nvSpPr>
        <p:spPr>
          <a:xfrm>
            <a:off x="677334" y="404648"/>
            <a:ext cx="8596668" cy="730469"/>
          </a:xfrm>
        </p:spPr>
        <p:txBody>
          <a:bodyPr/>
          <a:lstStyle/>
          <a:p>
            <a:pPr algn="ctr"/>
            <a:r>
              <a:rPr lang="es-MX" dirty="0"/>
              <a:t>Fase de desarrollo </a:t>
            </a:r>
          </a:p>
        </p:txBody>
      </p:sp>
      <p:sp>
        <p:nvSpPr>
          <p:cNvPr id="3" name="Marcador de contenido 2">
            <a:extLst>
              <a:ext uri="{FF2B5EF4-FFF2-40B4-BE49-F238E27FC236}">
                <a16:creationId xmlns:a16="http://schemas.microsoft.com/office/drawing/2014/main" id="{DC2386F9-34F9-4F9E-B128-ADD2FD47F584}"/>
              </a:ext>
            </a:extLst>
          </p:cNvPr>
          <p:cNvSpPr>
            <a:spLocks noGrp="1"/>
          </p:cNvSpPr>
          <p:nvPr>
            <p:ph idx="1"/>
          </p:nvPr>
        </p:nvSpPr>
        <p:spPr>
          <a:xfrm>
            <a:off x="677334" y="1135117"/>
            <a:ext cx="10837332" cy="5517931"/>
          </a:xfrm>
        </p:spPr>
        <p:txBody>
          <a:bodyPr>
            <a:noAutofit/>
          </a:bodyPr>
          <a:lstStyle/>
          <a:p>
            <a:pPr marL="0" lvl="0" indent="0">
              <a:spcBef>
                <a:spcPts val="0"/>
              </a:spcBef>
              <a:buNone/>
            </a:pPr>
            <a:r>
              <a:rPr lang="es-MX" dirty="0">
                <a:solidFill>
                  <a:srgbClr val="0070C0"/>
                </a:solidFill>
                <a:latin typeface="Arial" panose="020B0604020202020204" pitchFamily="34" charset="0"/>
                <a:cs typeface="Arial" panose="020B0604020202020204" pitchFamily="34" charset="0"/>
              </a:rPr>
              <a:t>Definiciones</a:t>
            </a:r>
          </a:p>
          <a:p>
            <a:pPr marL="0" lvl="0" indent="0">
              <a:spcBef>
                <a:spcPts val="0"/>
              </a:spcBef>
              <a:buNone/>
            </a:pPr>
            <a:endParaRPr lang="es-MX" dirty="0">
              <a:solidFill>
                <a:srgbClr val="0070C0"/>
              </a:solidFill>
              <a:latin typeface="Arial" panose="020B0604020202020204" pitchFamily="34" charset="0"/>
              <a:cs typeface="Arial" panose="020B0604020202020204" pitchFamily="34" charset="0"/>
            </a:endParaRPr>
          </a:p>
          <a:p>
            <a:pPr marL="0" lvl="0" indent="0">
              <a:spcBef>
                <a:spcPts val="0"/>
              </a:spcBef>
              <a:buNone/>
            </a:pPr>
            <a:r>
              <a:rPr lang="es-MX" dirty="0">
                <a:solidFill>
                  <a:srgbClr val="00B0F0"/>
                </a:solidFill>
                <a:latin typeface="Arial" panose="020B0604020202020204" pitchFamily="34" charset="0"/>
                <a:cs typeface="Arial" panose="020B0604020202020204" pitchFamily="34" charset="0"/>
              </a:rPr>
              <a:t>Violencia: </a:t>
            </a:r>
            <a:r>
              <a:rPr lang="es-MX" dirty="0">
                <a:solidFill>
                  <a:srgbClr val="222222"/>
                </a:solidFill>
                <a:highlight>
                  <a:srgbClr val="FFFFFF"/>
                </a:highlight>
                <a:latin typeface="Arial" panose="020B0604020202020204" pitchFamily="34" charset="0"/>
                <a:cs typeface="Arial" panose="020B0604020202020204" pitchFamily="34" charset="0"/>
              </a:rPr>
              <a:t>Uso de la fuerza para conseguir un fin, especialmente para dominar a alguien o imponer algo.</a:t>
            </a:r>
          </a:p>
          <a:p>
            <a:pPr marL="0" lvl="0" indent="0">
              <a:spcBef>
                <a:spcPts val="1600"/>
              </a:spcBef>
              <a:spcAft>
                <a:spcPts val="1600"/>
              </a:spcAft>
              <a:buNone/>
            </a:pPr>
            <a:r>
              <a:rPr lang="es-MX" dirty="0">
                <a:solidFill>
                  <a:srgbClr val="00B0F0"/>
                </a:solidFill>
                <a:highlight>
                  <a:srgbClr val="FFFFFF"/>
                </a:highlight>
                <a:latin typeface="Arial" panose="020B0604020202020204" pitchFamily="34" charset="0"/>
                <a:cs typeface="Arial" panose="020B0604020202020204" pitchFamily="34" charset="0"/>
              </a:rPr>
              <a:t>Delito</a:t>
            </a:r>
            <a:r>
              <a:rPr lang="es-MX" dirty="0">
                <a:solidFill>
                  <a:srgbClr val="E69138"/>
                </a:solidFill>
                <a:highlight>
                  <a:srgbClr val="FFFFFF"/>
                </a:highlight>
                <a:latin typeface="Arial" panose="020B0604020202020204" pitchFamily="34" charset="0"/>
                <a:cs typeface="Arial" panose="020B0604020202020204" pitchFamily="34" charset="0"/>
              </a:rPr>
              <a:t>:</a:t>
            </a:r>
            <a:r>
              <a:rPr lang="es-MX" dirty="0">
                <a:solidFill>
                  <a:srgbClr val="222222"/>
                </a:solidFill>
                <a:highlight>
                  <a:srgbClr val="FFFFFF"/>
                </a:highlight>
                <a:latin typeface="Arial" panose="020B0604020202020204" pitchFamily="34" charset="0"/>
                <a:cs typeface="Arial" panose="020B0604020202020204" pitchFamily="34" charset="0"/>
              </a:rPr>
              <a:t> Acción que va en contra de lo establecido por la ley y que es castigada por ella con una pena grave.</a:t>
            </a:r>
          </a:p>
          <a:p>
            <a:pPr marL="0" lvl="0" indent="0">
              <a:spcBef>
                <a:spcPts val="1600"/>
              </a:spcBef>
              <a:spcAft>
                <a:spcPts val="1600"/>
              </a:spcAft>
              <a:buNone/>
            </a:pPr>
            <a:r>
              <a:rPr lang="es-MX" dirty="0">
                <a:solidFill>
                  <a:schemeClr val="accent2"/>
                </a:solidFill>
                <a:latin typeface="Arial" panose="020B0604020202020204" pitchFamily="34" charset="0"/>
                <a:cs typeface="Arial" panose="020B0604020202020204" pitchFamily="34" charset="0"/>
              </a:rPr>
              <a:t>Fuero.- </a:t>
            </a:r>
            <a:r>
              <a:rPr lang="es-MX" dirty="0">
                <a:latin typeface="Arial" panose="020B0604020202020204" pitchFamily="34" charset="0"/>
                <a:cs typeface="Arial" panose="020B0604020202020204" pitchFamily="34" charset="0"/>
              </a:rPr>
              <a:t>En el derecho procesal mexicano se utiliza la voz fuero como sinónimo de competencia, cuando se habla de fuero común, fuero federal y fuero del domicilio, como sinónimo de jurisdicción.</a:t>
            </a:r>
            <a:endParaRPr lang="es-MX" dirty="0">
              <a:solidFill>
                <a:srgbClr val="222222"/>
              </a:solidFill>
              <a:highlight>
                <a:srgbClr val="FFFFFF"/>
              </a:highlight>
              <a:latin typeface="Arial" panose="020B0604020202020204" pitchFamily="34" charset="0"/>
              <a:cs typeface="Arial" panose="020B0604020202020204" pitchFamily="34" charset="0"/>
            </a:endParaRPr>
          </a:p>
          <a:p>
            <a:pPr marL="0" indent="0">
              <a:buNone/>
            </a:pPr>
            <a:r>
              <a:rPr lang="es" dirty="0">
                <a:solidFill>
                  <a:schemeClr val="accent2"/>
                </a:solidFill>
                <a:latin typeface="Arial" panose="020B0604020202020204" pitchFamily="34" charset="0"/>
                <a:cs typeface="Arial" panose="020B0604020202020204" pitchFamily="34" charset="0"/>
              </a:rPr>
              <a:t>Delitos del fuero coumun.</a:t>
            </a:r>
            <a:r>
              <a:rPr lang="es" dirty="0">
                <a:latin typeface="Arial" panose="020B0604020202020204" pitchFamily="34" charset="0"/>
                <a:cs typeface="Arial" panose="020B0604020202020204" pitchFamily="34" charset="0"/>
              </a:rPr>
              <a:t>son</a:t>
            </a:r>
            <a:r>
              <a:rPr lang="es" dirty="0">
                <a:solidFill>
                  <a:schemeClr val="accent2"/>
                </a:solidFill>
                <a:latin typeface="Arial" panose="020B0604020202020204" pitchFamily="34" charset="0"/>
                <a:cs typeface="Arial" panose="020B0604020202020204" pitchFamily="34" charset="0"/>
              </a:rPr>
              <a:t> </a:t>
            </a:r>
            <a:r>
              <a:rPr lang="es" dirty="0">
                <a:latin typeface="Arial" panose="020B0604020202020204" pitchFamily="34" charset="0"/>
                <a:cs typeface="Arial" panose="020B0604020202020204" pitchFamily="34" charset="0"/>
              </a:rPr>
              <a:t>aquellos que afectan directamente a las personas en lo individual</a:t>
            </a:r>
          </a:p>
          <a:p>
            <a:endParaRPr lang="es" dirty="0">
              <a:latin typeface="Arial" panose="020B0604020202020204" pitchFamily="34" charset="0"/>
              <a:cs typeface="Arial" panose="020B0604020202020204" pitchFamily="34" charset="0"/>
            </a:endParaRPr>
          </a:p>
          <a:p>
            <a:pPr marL="0" lvl="0" indent="0">
              <a:spcBef>
                <a:spcPts val="0"/>
              </a:spcBef>
              <a:buClr>
                <a:schemeClr val="dk2"/>
              </a:buClr>
              <a:buSzPts val="1100"/>
              <a:buNone/>
            </a:pPr>
            <a:r>
              <a:rPr lang="es-MX" dirty="0">
                <a:latin typeface="Arial" panose="020B0604020202020204" pitchFamily="34" charset="0"/>
                <a:cs typeface="Arial" panose="020B0604020202020204" pitchFamily="34" charset="0"/>
              </a:rPr>
              <a:t>  </a:t>
            </a:r>
            <a:r>
              <a:rPr lang="es-MX" dirty="0">
                <a:solidFill>
                  <a:schemeClr val="accent2"/>
                </a:solidFill>
                <a:latin typeface="Arial" panose="020B0604020202020204" pitchFamily="34" charset="0"/>
                <a:cs typeface="Arial" panose="020B0604020202020204" pitchFamily="34" charset="0"/>
              </a:rPr>
              <a:t>Faltas</a:t>
            </a:r>
            <a:r>
              <a:rPr lang="es-MX" dirty="0">
                <a:latin typeface="Arial" panose="020B0604020202020204" pitchFamily="34" charset="0"/>
                <a:cs typeface="Arial" panose="020B0604020202020204" pitchFamily="34" charset="0"/>
              </a:rPr>
              <a:t>. son los actos de menor gravedad cuyas consecuencias no son las mismas a las       de un delito, sus castigos suelen ser; trabajos en beneficio a la sociedad, multas, etc.</a:t>
            </a:r>
          </a:p>
          <a:p>
            <a:pPr marL="0" lvl="0" indent="0">
              <a:spcBef>
                <a:spcPts val="0"/>
              </a:spcBef>
              <a:buClr>
                <a:schemeClr val="dk2"/>
              </a:buClr>
              <a:buSzPts val="1100"/>
              <a:buNone/>
            </a:pPr>
            <a:endParaRPr lang="es-MX" dirty="0">
              <a:latin typeface="Arial" panose="020B0604020202020204" pitchFamily="34" charset="0"/>
              <a:cs typeface="Arial" panose="020B0604020202020204" pitchFamily="34" charset="0"/>
            </a:endParaRPr>
          </a:p>
          <a:p>
            <a:pPr marL="0" lvl="0" indent="0">
              <a:spcBef>
                <a:spcPts val="0"/>
              </a:spcBef>
              <a:buClr>
                <a:schemeClr val="dk2"/>
              </a:buClr>
              <a:buSzPts val="1100"/>
              <a:buNone/>
            </a:pPr>
            <a:r>
              <a:rPr lang="es-MX" dirty="0">
                <a:solidFill>
                  <a:schemeClr val="accent2"/>
                </a:solidFill>
                <a:latin typeface="Arial" panose="020B0604020202020204" pitchFamily="34" charset="0"/>
                <a:cs typeface="Arial" panose="020B0604020202020204" pitchFamily="34" charset="0"/>
              </a:rPr>
              <a:t>Delitos: </a:t>
            </a:r>
            <a:r>
              <a:rPr lang="es-MX" dirty="0">
                <a:latin typeface="Arial" panose="020B0604020202020204" pitchFamily="34" charset="0"/>
                <a:cs typeface="Arial" panose="020B0604020202020204" pitchFamily="34" charset="0"/>
              </a:rPr>
              <a:t>son conductas antijurídicas que pueden dañar nuestros bienes jurídicos, estos si deben de tener una penalización mayor a la de una falta. Un delito grave puede llegar a privar la libertad de la persona que realizó el delito.</a:t>
            </a:r>
          </a:p>
          <a:p>
            <a:endParaRPr lang="es-MX" dirty="0"/>
          </a:p>
        </p:txBody>
      </p:sp>
    </p:spTree>
    <p:extLst>
      <p:ext uri="{BB962C8B-B14F-4D97-AF65-F5344CB8AC3E}">
        <p14:creationId xmlns:p14="http://schemas.microsoft.com/office/powerpoint/2010/main" val="105314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13A10-651B-4D9C-A268-802A277C15DE}"/>
              </a:ext>
            </a:extLst>
          </p:cNvPr>
          <p:cNvSpPr>
            <a:spLocks noGrp="1"/>
          </p:cNvSpPr>
          <p:nvPr>
            <p:ph type="title"/>
          </p:nvPr>
        </p:nvSpPr>
        <p:spPr>
          <a:xfrm>
            <a:off x="677333" y="609600"/>
            <a:ext cx="10122045" cy="1045779"/>
          </a:xfrm>
        </p:spPr>
        <p:txBody>
          <a:bodyPr>
            <a:normAutofit/>
          </a:bodyPr>
          <a:lstStyle/>
          <a:p>
            <a:r>
              <a:rPr lang="es-MX" sz="2800" dirty="0">
                <a:latin typeface="Arial" panose="020B0604020202020204" pitchFamily="34" charset="0"/>
                <a:cs typeface="Arial" panose="020B0604020202020204" pitchFamily="34" charset="0"/>
              </a:rPr>
              <a:t>Actividades de Problemas sociales, económicos y políticos en México</a:t>
            </a:r>
          </a:p>
        </p:txBody>
      </p:sp>
      <p:sp>
        <p:nvSpPr>
          <p:cNvPr id="3" name="Marcador de contenido 2">
            <a:extLst>
              <a:ext uri="{FF2B5EF4-FFF2-40B4-BE49-F238E27FC236}">
                <a16:creationId xmlns:a16="http://schemas.microsoft.com/office/drawing/2014/main" id="{EFDA9799-A6CF-4431-81D5-F474CF72E490}"/>
              </a:ext>
            </a:extLst>
          </p:cNvPr>
          <p:cNvSpPr>
            <a:spLocks noGrp="1"/>
          </p:cNvSpPr>
          <p:nvPr>
            <p:ph idx="1"/>
          </p:nvPr>
        </p:nvSpPr>
        <p:spPr>
          <a:xfrm>
            <a:off x="677334" y="1450429"/>
            <a:ext cx="2743783" cy="5060730"/>
          </a:xfrm>
          <a:ln>
            <a:solidFill>
              <a:srgbClr val="0070C0"/>
            </a:solidFill>
          </a:ln>
        </p:spPr>
        <p:txBody>
          <a:bodyPr>
            <a:normAutofit lnSpcReduction="10000"/>
          </a:bodyPr>
          <a:lstStyle/>
          <a:p>
            <a:pPr marL="0" indent="0" algn="ctr">
              <a:lnSpc>
                <a:spcPct val="160000"/>
              </a:lnSpc>
              <a:buNone/>
            </a:pPr>
            <a:endParaRPr lang="es-MX" sz="2400" dirty="0"/>
          </a:p>
          <a:p>
            <a:pPr>
              <a:lnSpc>
                <a:spcPct val="150000"/>
              </a:lnSpc>
            </a:pPr>
            <a:r>
              <a:rPr lang="es-MX" dirty="0">
                <a:latin typeface="Arial" panose="020B0604020202020204" pitchFamily="34" charset="0"/>
                <a:cs typeface="Arial" panose="020B0604020202020204" pitchFamily="34" charset="0"/>
              </a:rPr>
              <a:t>Investigación de por lo menos algunas de las instancias gubernamentales encargadas de la seguridad y las medidas que han tomado en los sexenios de los Presidentes Calderón y Peña Nieto</a:t>
            </a:r>
          </a:p>
          <a:p>
            <a:pPr>
              <a:lnSpc>
                <a:spcPct val="150000"/>
              </a:lnSpc>
            </a:pPr>
            <a:endParaRPr lang="es-MX" dirty="0">
              <a:latin typeface="Arial" panose="020B0604020202020204" pitchFamily="34" charset="0"/>
              <a:cs typeface="Arial" panose="020B0604020202020204" pitchFamily="34" charset="0"/>
            </a:endParaRPr>
          </a:p>
        </p:txBody>
      </p:sp>
      <p:pic>
        <p:nvPicPr>
          <p:cNvPr id="5" name="Picture 12" descr="Resultado de imagen para felipe calderÃ³n fotograFIAS">
            <a:extLst>
              <a:ext uri="{FF2B5EF4-FFF2-40B4-BE49-F238E27FC236}">
                <a16:creationId xmlns:a16="http://schemas.microsoft.com/office/drawing/2014/main" id="{3EEA5B0F-91C0-4E88-803D-289241630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6124" y="1450429"/>
            <a:ext cx="2627295" cy="26013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Resultado de imagen para PEÃA NIETO FOTOGRAFIAS">
            <a:extLst>
              <a:ext uri="{FF2B5EF4-FFF2-40B4-BE49-F238E27FC236}">
                <a16:creationId xmlns:a16="http://schemas.microsoft.com/office/drawing/2014/main" id="{6E033164-26C5-4DDB-919D-EF80C7A0C4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722" y="1387861"/>
            <a:ext cx="2528326" cy="272644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F29598E6-9859-4968-9DF1-207B6BB8B0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7038" y="4114304"/>
            <a:ext cx="3143253" cy="2357439"/>
          </a:xfrm>
          <a:prstGeom prst="rect">
            <a:avLst/>
          </a:prstGeom>
        </p:spPr>
      </p:pic>
      <p:pic>
        <p:nvPicPr>
          <p:cNvPr id="9" name="Marcador de contenido 4">
            <a:extLst>
              <a:ext uri="{FF2B5EF4-FFF2-40B4-BE49-F238E27FC236}">
                <a16:creationId xmlns:a16="http://schemas.microsoft.com/office/drawing/2014/main" id="{DA4ADCF6-31BF-42C4-8FAF-4FD8440423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99258" y="4114303"/>
            <a:ext cx="3143253" cy="2357440"/>
          </a:xfrm>
          <a:prstGeom prst="rect">
            <a:avLst/>
          </a:prstGeom>
        </p:spPr>
      </p:pic>
    </p:spTree>
    <p:extLst>
      <p:ext uri="{BB962C8B-B14F-4D97-AF65-F5344CB8AC3E}">
        <p14:creationId xmlns:p14="http://schemas.microsoft.com/office/powerpoint/2010/main" val="3337139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0AD7ABE-B0AA-4765-857F-BCE17AE41BAF}"/>
              </a:ext>
            </a:extLst>
          </p:cNvPr>
          <p:cNvSpPr>
            <a:spLocks noGrp="1"/>
          </p:cNvSpPr>
          <p:nvPr>
            <p:ph idx="1"/>
          </p:nvPr>
        </p:nvSpPr>
        <p:spPr>
          <a:xfrm>
            <a:off x="677334" y="662153"/>
            <a:ext cx="5108611" cy="5379210"/>
          </a:xfrm>
          <a:ln>
            <a:solidFill>
              <a:srgbClr val="0070C0"/>
            </a:solidFill>
          </a:ln>
        </p:spPr>
        <p:txBody>
          <a:bodyPr>
            <a:normAutofit lnSpcReduction="10000"/>
          </a:bodyPr>
          <a:lstStyle/>
          <a:p>
            <a:pPr marL="0" indent="0">
              <a:buNone/>
            </a:pPr>
            <a:r>
              <a:rPr lang="es-MX" sz="2000" dirty="0">
                <a:latin typeface="Arial" panose="020B0604020202020204" pitchFamily="34" charset="0"/>
                <a:cs typeface="Arial" panose="020B0604020202020204" pitchFamily="34" charset="0"/>
              </a:rPr>
              <a:t>Algunos datos de la violencia en el sexenio de el Presidente  Calderón</a:t>
            </a:r>
          </a:p>
          <a:p>
            <a:r>
              <a:rPr lang="es-MX" dirty="0">
                <a:latin typeface="Arial" panose="020B0604020202020204" pitchFamily="34" charset="0"/>
                <a:cs typeface="Arial" panose="020B0604020202020204" pitchFamily="34" charset="0"/>
              </a:rPr>
              <a:t>De </a:t>
            </a:r>
            <a:r>
              <a:rPr lang="es-MX" b="1" dirty="0">
                <a:latin typeface="Arial" panose="020B0604020202020204" pitchFamily="34" charset="0"/>
                <a:cs typeface="Arial" panose="020B0604020202020204" pitchFamily="34" charset="0"/>
              </a:rPr>
              <a:t>diciembre de 2006 a noviembre de 2012</a:t>
            </a:r>
            <a:r>
              <a:rPr lang="es-MX" dirty="0">
                <a:latin typeface="Arial" panose="020B0604020202020204" pitchFamily="34" charset="0"/>
                <a:cs typeface="Arial" panose="020B0604020202020204" pitchFamily="34" charset="0"/>
              </a:rPr>
              <a:t> –el sexenio de Felipe Calderón- fue un periodo en el cual “imperó el luto, el dolor e incluso el terror en amplios sectores sociales debido a las miles de personas asesinadas, desaparecidas, desplazadas, exiliadas, torturadas, extorsionadas, víctimas directas o indirectas de la violencia”, concluyó un informe del </a:t>
            </a:r>
            <a:r>
              <a:rPr lang="es-MX" b="1" dirty="0">
                <a:latin typeface="Arial" panose="020B0604020202020204" pitchFamily="34" charset="0"/>
                <a:cs typeface="Arial" panose="020B0604020202020204" pitchFamily="34" charset="0"/>
              </a:rPr>
              <a:t>Centro de Derechos Humanos Miguel Agustín Pro Juárez.</a:t>
            </a:r>
          </a:p>
          <a:p>
            <a:endParaRPr lang="es-MX" b="1" dirty="0">
              <a:solidFill>
                <a:srgbClr val="595843"/>
              </a:solidFill>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El centro de Derechos Humanos remarcó que en 2010 y 2012, una de cada tres quejas presentadas ante la Comisión Nacional de Derechos Humanos (CNDH) fue contra la </a:t>
            </a:r>
            <a:r>
              <a:rPr lang="es-MX" b="1" dirty="0">
                <a:latin typeface="Arial" panose="020B0604020202020204" pitchFamily="34" charset="0"/>
                <a:cs typeface="Arial" panose="020B0604020202020204" pitchFamily="34" charset="0"/>
              </a:rPr>
              <a:t>Secretaría de la Defensa Nacional o la Marina</a:t>
            </a:r>
            <a:r>
              <a:rPr lang="es-MX" dirty="0">
                <a:latin typeface="Arial" panose="020B0604020202020204" pitchFamily="34" charset="0"/>
                <a:cs typeface="Arial" panose="020B0604020202020204" pitchFamily="34" charset="0"/>
              </a:rPr>
              <a:t>.</a:t>
            </a:r>
            <a:endParaRPr lang="es-MX" b="1" dirty="0">
              <a:solidFill>
                <a:srgbClr val="595843"/>
              </a:solidFill>
              <a:latin typeface="Arial" panose="020B0604020202020204" pitchFamily="34" charset="0"/>
              <a:cs typeface="Arial" panose="020B0604020202020204" pitchFamily="34" charset="0"/>
            </a:endParaRPr>
          </a:p>
          <a:p>
            <a:endParaRPr lang="es-MX" dirty="0"/>
          </a:p>
        </p:txBody>
      </p:sp>
      <p:sp>
        <p:nvSpPr>
          <p:cNvPr id="4" name="CuadroTexto 3">
            <a:extLst>
              <a:ext uri="{FF2B5EF4-FFF2-40B4-BE49-F238E27FC236}">
                <a16:creationId xmlns:a16="http://schemas.microsoft.com/office/drawing/2014/main" id="{B6F8B2E2-819A-4482-89DD-74336987F13D}"/>
              </a:ext>
            </a:extLst>
          </p:cNvPr>
          <p:cNvSpPr txBox="1"/>
          <p:nvPr/>
        </p:nvSpPr>
        <p:spPr>
          <a:xfrm>
            <a:off x="5969875" y="693685"/>
            <a:ext cx="4908331" cy="5355312"/>
          </a:xfrm>
          <a:prstGeom prst="rect">
            <a:avLst/>
          </a:prstGeom>
          <a:noFill/>
          <a:ln>
            <a:solidFill>
              <a:srgbClr val="0070C0"/>
            </a:solidFill>
          </a:ln>
        </p:spPr>
        <p:txBody>
          <a:bodyPr wrap="square" rtlCol="0">
            <a:spAutoFit/>
          </a:bodyPr>
          <a:lstStyle/>
          <a:p>
            <a:r>
              <a:rPr lang="es-MX" dirty="0">
                <a:latin typeface="Arial" panose="020B0604020202020204" pitchFamily="34" charset="0"/>
                <a:cs typeface="Arial" panose="020B0604020202020204" pitchFamily="34" charset="0"/>
              </a:rPr>
              <a:t>Los datos del Uppsala </a:t>
            </a:r>
            <a:r>
              <a:rPr lang="es-MX" dirty="0" err="1">
                <a:latin typeface="Arial" panose="020B0604020202020204" pitchFamily="34" charset="0"/>
                <a:cs typeface="Arial" panose="020B0604020202020204" pitchFamily="34" charset="0"/>
              </a:rPr>
              <a:t>Conflict</a:t>
            </a:r>
            <a:r>
              <a:rPr lang="es-MX" dirty="0">
                <a:latin typeface="Arial" panose="020B0604020202020204" pitchFamily="34" charset="0"/>
                <a:cs typeface="Arial" panose="020B0604020202020204" pitchFamily="34" charset="0"/>
              </a:rPr>
              <a:t> Data </a:t>
            </a:r>
            <a:r>
              <a:rPr lang="es-MX" dirty="0" err="1">
                <a:latin typeface="Arial" panose="020B0604020202020204" pitchFamily="34" charset="0"/>
                <a:cs typeface="Arial" panose="020B0604020202020204" pitchFamily="34" charset="0"/>
              </a:rPr>
              <a:t>Program</a:t>
            </a:r>
            <a:r>
              <a:rPr lang="es-MX" dirty="0">
                <a:latin typeface="Arial" panose="020B0604020202020204" pitchFamily="34" charset="0"/>
                <a:cs typeface="Arial" panose="020B0604020202020204" pitchFamily="34" charset="0"/>
              </a:rPr>
              <a:t> (UCDP) , un estudio realizado por el Departamento de Investigación sobre Paz y Conflicto de la Universidad de Uppsala, muestran claramente que desde el 2006, año en el que el ex presidente, Felipe Calderón, inició la llamada Guerra contra el narcotráfico, la cantidad de muertes relacionadas con el combate al crimen organizado aumentaron drásticamente.</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 Fuente:  Ruy</a:t>
            </a:r>
            <a:r>
              <a:rPr lang="es-MX" i="1" dirty="0">
                <a:latin typeface="Arial" panose="020B0604020202020204" pitchFamily="34" charset="0"/>
                <a:cs typeface="Arial" panose="020B0604020202020204" pitchFamily="34" charset="0"/>
              </a:rPr>
              <a:t> Alonso Rebolledo.26 de julio de 2017. México es el país mas peligroso de América</a:t>
            </a:r>
          </a:p>
          <a:p>
            <a:r>
              <a:rPr lang="es-MX" i="1" dirty="0">
                <a:latin typeface="Arial" panose="020B0604020202020204" pitchFamily="34" charset="0"/>
                <a:cs typeface="Arial" panose="020B0604020202020204" pitchFamily="34" charset="0"/>
              </a:rPr>
              <a:t>       El economista</a:t>
            </a:r>
          </a:p>
          <a:p>
            <a:endParaRPr lang="es-MX" i="1" dirty="0">
              <a:latin typeface="Arial" panose="020B0604020202020204" pitchFamily="34" charset="0"/>
              <a:cs typeface="Arial" panose="020B0604020202020204" pitchFamily="34" charset="0"/>
            </a:endParaRPr>
          </a:p>
          <a:p>
            <a:endParaRPr lang="es-MX" i="1"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1806298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6EB027-12D2-4001-B10D-2C6EA4A52BA3}"/>
              </a:ext>
            </a:extLst>
          </p:cNvPr>
          <p:cNvSpPr>
            <a:spLocks noGrp="1"/>
          </p:cNvSpPr>
          <p:nvPr>
            <p:ph type="title"/>
          </p:nvPr>
        </p:nvSpPr>
        <p:spPr>
          <a:xfrm>
            <a:off x="677334" y="609600"/>
            <a:ext cx="5944183" cy="825062"/>
          </a:xfrm>
        </p:spPr>
        <p:txBody>
          <a:bodyPr>
            <a:normAutofit/>
          </a:bodyPr>
          <a:lstStyle/>
          <a:p>
            <a:r>
              <a:rPr lang="es-MX" sz="2800" dirty="0">
                <a:latin typeface="Arial" panose="020B0604020202020204" pitchFamily="34" charset="0"/>
                <a:cs typeface="Arial" panose="020B0604020202020204" pitchFamily="34" charset="0"/>
              </a:rPr>
              <a:t>Actividades de Química IV</a:t>
            </a:r>
          </a:p>
        </p:txBody>
      </p:sp>
      <p:sp>
        <p:nvSpPr>
          <p:cNvPr id="3" name="Marcador de contenido 2">
            <a:extLst>
              <a:ext uri="{FF2B5EF4-FFF2-40B4-BE49-F238E27FC236}">
                <a16:creationId xmlns:a16="http://schemas.microsoft.com/office/drawing/2014/main" id="{EE8D9067-F5B0-45C1-AB2F-1CB49376E228}"/>
              </a:ext>
            </a:extLst>
          </p:cNvPr>
          <p:cNvSpPr>
            <a:spLocks noGrp="1"/>
          </p:cNvSpPr>
          <p:nvPr>
            <p:ph idx="1"/>
          </p:nvPr>
        </p:nvSpPr>
        <p:spPr>
          <a:xfrm>
            <a:off x="677334" y="1119352"/>
            <a:ext cx="4903659" cy="5281448"/>
          </a:xfrm>
          <a:ln>
            <a:solidFill>
              <a:srgbClr val="0070C0"/>
            </a:solidFill>
          </a:ln>
        </p:spPr>
        <p:txBody>
          <a:bodyPr>
            <a:normAutofit fontScale="85000" lnSpcReduction="10000"/>
          </a:bodyPr>
          <a:lstStyle/>
          <a:p>
            <a:pPr algn="just">
              <a:lnSpc>
                <a:spcPct val="150000"/>
              </a:lnSpc>
            </a:pPr>
            <a:r>
              <a:rPr lang="es-MX" dirty="0">
                <a:latin typeface="Arial" panose="020B0604020202020204" pitchFamily="34" charset="0"/>
                <a:cs typeface="Arial" panose="020B0604020202020204" pitchFamily="34" charset="0"/>
              </a:rPr>
              <a:t>Realizar un diagrama con la clasificación de drogas y daños a la salud </a:t>
            </a:r>
          </a:p>
          <a:p>
            <a:pPr algn="just">
              <a:lnSpc>
                <a:spcPct val="150000"/>
              </a:lnSpc>
            </a:pPr>
            <a:r>
              <a:rPr lang="es-MX" dirty="0">
                <a:latin typeface="Arial" panose="020B0604020202020204" pitchFamily="34" charset="0"/>
                <a:cs typeface="Arial" panose="020B0604020202020204" pitchFamily="34" charset="0"/>
              </a:rPr>
              <a:t>Investigar las drogas más consumidas en México en los años 2006 a 2018, así como su legalización y el control de distribución en el país.</a:t>
            </a:r>
          </a:p>
          <a:p>
            <a:pPr algn="just">
              <a:lnSpc>
                <a:spcPct val="150000"/>
              </a:lnSpc>
            </a:pPr>
            <a:r>
              <a:rPr lang="es-MX" dirty="0">
                <a:latin typeface="Arial" panose="020B0604020202020204" pitchFamily="34" charset="0"/>
                <a:cs typeface="Arial" panose="020B0604020202020204" pitchFamily="34" charset="0"/>
              </a:rPr>
              <a:t>Estudiar un sector de la población de jóvenes de una institución educativa de tal forma que se visualice el consumo de estupefacientes en ese pequeño sector estudiantil, proponiendo  estrategias que alerten a los estudiantes a no consumirlas realizando una infografía, de modo que pueda ser extrapolada a otras instituciones educativas para ir fomentando valores y riesgos a la salud </a:t>
            </a:r>
          </a:p>
          <a:p>
            <a:endParaRPr lang="es-MX" dirty="0"/>
          </a:p>
        </p:txBody>
      </p:sp>
      <p:pic>
        <p:nvPicPr>
          <p:cNvPr id="4" name="Imagen 3">
            <a:extLst>
              <a:ext uri="{FF2B5EF4-FFF2-40B4-BE49-F238E27FC236}">
                <a16:creationId xmlns:a16="http://schemas.microsoft.com/office/drawing/2014/main" id="{FA7284B8-C427-46C0-BFE3-3C086E4D6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0" y="1119352"/>
            <a:ext cx="3259452" cy="2444589"/>
          </a:xfrm>
          <a:prstGeom prst="rect">
            <a:avLst/>
          </a:prstGeom>
        </p:spPr>
      </p:pic>
      <p:pic>
        <p:nvPicPr>
          <p:cNvPr id="5" name="Imagen 4">
            <a:extLst>
              <a:ext uri="{FF2B5EF4-FFF2-40B4-BE49-F238E27FC236}">
                <a16:creationId xmlns:a16="http://schemas.microsoft.com/office/drawing/2014/main" id="{E24F199A-726E-451A-807D-ED70FA5173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5726" y="3760076"/>
            <a:ext cx="3322168" cy="2491626"/>
          </a:xfrm>
          <a:prstGeom prst="rect">
            <a:avLst/>
          </a:prstGeom>
        </p:spPr>
      </p:pic>
    </p:spTree>
    <p:extLst>
      <p:ext uri="{BB962C8B-B14F-4D97-AF65-F5344CB8AC3E}">
        <p14:creationId xmlns:p14="http://schemas.microsoft.com/office/powerpoint/2010/main" val="1920290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9C79A6-486E-4CA5-91C3-8C6064EA8126}"/>
              </a:ext>
            </a:extLst>
          </p:cNvPr>
          <p:cNvSpPr>
            <a:spLocks noGrp="1"/>
          </p:cNvSpPr>
          <p:nvPr>
            <p:ph type="title"/>
          </p:nvPr>
        </p:nvSpPr>
        <p:spPr>
          <a:xfrm>
            <a:off x="677334" y="609600"/>
            <a:ext cx="8596668" cy="698938"/>
          </a:xfrm>
        </p:spPr>
        <p:txBody>
          <a:bodyPr>
            <a:normAutofit/>
          </a:bodyPr>
          <a:lstStyle/>
          <a:p>
            <a:pPr algn="ctr"/>
            <a:r>
              <a:rPr lang="es-MX" sz="2800" dirty="0">
                <a:latin typeface="Arial" panose="020B0604020202020204" pitchFamily="34" charset="0"/>
                <a:cs typeface="Arial" panose="020B0604020202020204" pitchFamily="34" charset="0"/>
              </a:rPr>
              <a:t>Drogas</a:t>
            </a:r>
          </a:p>
        </p:txBody>
      </p:sp>
      <p:pic>
        <p:nvPicPr>
          <p:cNvPr id="4" name="Google Shape;129;p27">
            <a:extLst>
              <a:ext uri="{FF2B5EF4-FFF2-40B4-BE49-F238E27FC236}">
                <a16:creationId xmlns:a16="http://schemas.microsoft.com/office/drawing/2014/main" id="{4752B4AD-E6BC-46D2-9564-CAA176C117E2}"/>
              </a:ext>
            </a:extLst>
          </p:cNvPr>
          <p:cNvPicPr preferRelativeResize="0">
            <a:picLocks noGrp="1"/>
          </p:cNvPicPr>
          <p:nvPr>
            <p:ph idx="1"/>
          </p:nvPr>
        </p:nvPicPr>
        <p:blipFill rotWithShape="1">
          <a:blip r:embed="rId2">
            <a:alphaModFix/>
          </a:blip>
          <a:srcRect l="38122" b="4415"/>
          <a:stretch/>
        </p:blipFill>
        <p:spPr>
          <a:xfrm>
            <a:off x="677334" y="1488281"/>
            <a:ext cx="3957185" cy="3881438"/>
          </a:xfrm>
          <a:prstGeom prst="rect">
            <a:avLst/>
          </a:prstGeom>
          <a:noFill/>
          <a:ln>
            <a:solidFill>
              <a:srgbClr val="0070C0"/>
            </a:solidFill>
          </a:ln>
        </p:spPr>
      </p:pic>
      <p:sp>
        <p:nvSpPr>
          <p:cNvPr id="5" name="CuadroTexto 4">
            <a:extLst>
              <a:ext uri="{FF2B5EF4-FFF2-40B4-BE49-F238E27FC236}">
                <a16:creationId xmlns:a16="http://schemas.microsoft.com/office/drawing/2014/main" id="{89CD6303-D924-4A45-A66C-5F35A7F4C8DE}"/>
              </a:ext>
            </a:extLst>
          </p:cNvPr>
          <p:cNvSpPr txBox="1"/>
          <p:nvPr/>
        </p:nvSpPr>
        <p:spPr>
          <a:xfrm>
            <a:off x="5340776" y="1488281"/>
            <a:ext cx="4303987" cy="3881438"/>
          </a:xfrm>
          <a:prstGeom prst="rect">
            <a:avLst/>
          </a:prstGeom>
          <a:noFill/>
          <a:ln>
            <a:solidFill>
              <a:srgbClr val="0070C0"/>
            </a:solidFill>
          </a:ln>
        </p:spPr>
        <p:txBody>
          <a:bodyPr wrap="square" rtlCol="0">
            <a:spAutoFit/>
          </a:bodyPr>
          <a:lstStyle/>
          <a:p>
            <a:endParaRPr lang="es-MX" dirty="0"/>
          </a:p>
        </p:txBody>
      </p:sp>
      <p:pic>
        <p:nvPicPr>
          <p:cNvPr id="6" name="Google Shape;134;p28">
            <a:extLst>
              <a:ext uri="{FF2B5EF4-FFF2-40B4-BE49-F238E27FC236}">
                <a16:creationId xmlns:a16="http://schemas.microsoft.com/office/drawing/2014/main" id="{8060BC45-4164-4FC3-95E0-008850C2219E}"/>
              </a:ext>
            </a:extLst>
          </p:cNvPr>
          <p:cNvPicPr preferRelativeResize="0"/>
          <p:nvPr/>
        </p:nvPicPr>
        <p:blipFill rotWithShape="1">
          <a:blip r:embed="rId3">
            <a:alphaModFix/>
          </a:blip>
          <a:srcRect l="1957" r="42428" b="3864"/>
          <a:stretch/>
        </p:blipFill>
        <p:spPr>
          <a:xfrm>
            <a:off x="5514176" y="1488281"/>
            <a:ext cx="3957186" cy="3881438"/>
          </a:xfrm>
          <a:prstGeom prst="rect">
            <a:avLst/>
          </a:prstGeom>
          <a:noFill/>
          <a:ln>
            <a:noFill/>
          </a:ln>
        </p:spPr>
      </p:pic>
    </p:spTree>
    <p:extLst>
      <p:ext uri="{BB962C8B-B14F-4D97-AF65-F5344CB8AC3E}">
        <p14:creationId xmlns:p14="http://schemas.microsoft.com/office/powerpoint/2010/main" val="1656794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B091BB-7DD5-4812-AABA-6810958A3F43}"/>
              </a:ext>
            </a:extLst>
          </p:cNvPr>
          <p:cNvSpPr>
            <a:spLocks noGrp="1"/>
          </p:cNvSpPr>
          <p:nvPr>
            <p:ph type="title"/>
          </p:nvPr>
        </p:nvSpPr>
        <p:spPr/>
        <p:txBody>
          <a:bodyPr>
            <a:normAutofit/>
          </a:bodyPr>
          <a:lstStyle/>
          <a:p>
            <a:pPr algn="ctr"/>
            <a:r>
              <a:rPr lang="es-MX" sz="2800" dirty="0"/>
              <a:t/>
            </a:r>
            <a:br>
              <a:rPr lang="es-MX" sz="2800" dirty="0"/>
            </a:br>
            <a:r>
              <a:rPr lang="es-MX" sz="2800" dirty="0">
                <a:solidFill>
                  <a:srgbClr val="002060"/>
                </a:solidFill>
                <a:latin typeface="Arial" panose="020B0604020202020204" pitchFamily="34" charset="0"/>
                <a:cs typeface="Arial" panose="020B0604020202020204" pitchFamily="34" charset="0"/>
              </a:rPr>
              <a:t>Ciclo escolar 2018-2019</a:t>
            </a:r>
          </a:p>
        </p:txBody>
      </p:sp>
      <p:sp>
        <p:nvSpPr>
          <p:cNvPr id="3" name="Marcador de contenido 2">
            <a:extLst>
              <a:ext uri="{FF2B5EF4-FFF2-40B4-BE49-F238E27FC236}">
                <a16:creationId xmlns:a16="http://schemas.microsoft.com/office/drawing/2014/main" id="{C6A8375C-44D8-4949-B7FB-F3406C4D48C4}"/>
              </a:ext>
            </a:extLst>
          </p:cNvPr>
          <p:cNvSpPr>
            <a:spLocks noGrp="1"/>
          </p:cNvSpPr>
          <p:nvPr>
            <p:ph idx="1"/>
          </p:nvPr>
        </p:nvSpPr>
        <p:spPr/>
        <p:txBody>
          <a:bodyPr/>
          <a:lstStyle/>
          <a:p>
            <a:endParaRPr lang="es-MX" dirty="0"/>
          </a:p>
          <a:p>
            <a:endParaRPr lang="es-MX" dirty="0"/>
          </a:p>
          <a:p>
            <a:r>
              <a:rPr lang="es-MX" dirty="0">
                <a:latin typeface="Arial" panose="020B0604020202020204" pitchFamily="34" charset="0"/>
                <a:cs typeface="Arial" panose="020B0604020202020204" pitchFamily="34" charset="0"/>
              </a:rPr>
              <a:t>Fecha de inicio: 14 de septiembre del 2018</a:t>
            </a: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Fecha de término: 5 de mayo del 2019</a:t>
            </a:r>
          </a:p>
        </p:txBody>
      </p:sp>
    </p:spTree>
    <p:extLst>
      <p:ext uri="{BB962C8B-B14F-4D97-AF65-F5344CB8AC3E}">
        <p14:creationId xmlns:p14="http://schemas.microsoft.com/office/powerpoint/2010/main" val="862180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DE0910-C5E0-4DFD-9058-3A99B5ED7C8D}"/>
              </a:ext>
            </a:extLst>
          </p:cNvPr>
          <p:cNvSpPr>
            <a:spLocks noGrp="1"/>
          </p:cNvSpPr>
          <p:nvPr>
            <p:ph idx="1"/>
          </p:nvPr>
        </p:nvSpPr>
        <p:spPr>
          <a:xfrm>
            <a:off x="645803" y="930879"/>
            <a:ext cx="4998252" cy="5800997"/>
          </a:xfrm>
          <a:ln>
            <a:solidFill>
              <a:srgbClr val="0070C0"/>
            </a:solidFill>
          </a:ln>
        </p:spPr>
        <p:txBody>
          <a:bodyPr>
            <a:normAutofit/>
          </a:bodyPr>
          <a:lstStyle/>
          <a:p>
            <a:pPr marL="0" lvl="0" indent="0">
              <a:spcBef>
                <a:spcPts val="600"/>
              </a:spcBef>
              <a:buNone/>
            </a:pPr>
            <a:r>
              <a:rPr lang="es-MX" dirty="0">
                <a:solidFill>
                  <a:srgbClr val="0070C0"/>
                </a:solidFill>
                <a:latin typeface="Arial" panose="020B0604020202020204" pitchFamily="34" charset="0"/>
                <a:ea typeface="Karla"/>
                <a:cs typeface="Arial" panose="020B0604020202020204" pitchFamily="34" charset="0"/>
                <a:sym typeface="Karla"/>
              </a:rPr>
              <a:t>Datos de drogas del 2007 al 2018</a:t>
            </a:r>
          </a:p>
          <a:p>
            <a:pPr marL="0" lvl="0" indent="0">
              <a:spcBef>
                <a:spcPts val="600"/>
              </a:spcBef>
              <a:buNone/>
            </a:pPr>
            <a:r>
              <a:rPr lang="es-MX" dirty="0">
                <a:latin typeface="Karla"/>
                <a:ea typeface="Karla"/>
                <a:cs typeface="Karla"/>
                <a:sym typeface="Karla"/>
              </a:rPr>
              <a:t>El consumo de drogas en alguna etapa de la vida, en estos años creció del 5% al 7.8% mientras que el consumo de drogas ilegales incrementó de 4.1% al 7.2% </a:t>
            </a:r>
          </a:p>
          <a:p>
            <a:pPr marL="0" lvl="0" indent="0">
              <a:spcBef>
                <a:spcPts val="600"/>
              </a:spcBef>
              <a:buNone/>
            </a:pPr>
            <a:endParaRPr lang="es-MX" dirty="0">
              <a:latin typeface="Karla"/>
              <a:ea typeface="Karla"/>
              <a:cs typeface="Karla"/>
              <a:sym typeface="Karla"/>
            </a:endParaRPr>
          </a:p>
          <a:p>
            <a:pPr marL="0" lvl="0" indent="0">
              <a:spcBef>
                <a:spcPts val="600"/>
              </a:spcBef>
              <a:buNone/>
            </a:pPr>
            <a:r>
              <a:rPr lang="es-MX" dirty="0">
                <a:latin typeface="Karla"/>
                <a:ea typeface="Karla"/>
                <a:cs typeface="Karla"/>
                <a:sym typeface="Karla"/>
              </a:rPr>
              <a:t>En hombres, el consumo de cualquier droga creció del 8.6% al 13% y en cuanto a las drogas ilegales fue de 8% a 12.5%. </a:t>
            </a:r>
          </a:p>
          <a:p>
            <a:pPr marL="0" lvl="0" indent="0">
              <a:spcBef>
                <a:spcPts val="600"/>
              </a:spcBef>
              <a:buNone/>
            </a:pPr>
            <a:endParaRPr lang="es-MX" dirty="0">
              <a:latin typeface="Karla"/>
              <a:ea typeface="Karla"/>
              <a:cs typeface="Karla"/>
              <a:sym typeface="Karla"/>
            </a:endParaRPr>
          </a:p>
          <a:p>
            <a:pPr marL="0" lvl="0" indent="0">
              <a:spcBef>
                <a:spcPts val="600"/>
              </a:spcBef>
              <a:buNone/>
            </a:pPr>
            <a:r>
              <a:rPr lang="es-MX" dirty="0">
                <a:latin typeface="Karla"/>
                <a:ea typeface="Karla"/>
                <a:cs typeface="Karla"/>
                <a:sym typeface="Karla"/>
              </a:rPr>
              <a:t>En el caso de las mujeres, el consumo de cualquier droga fue del 2.1% al 3% mientras que la segunda categoría (drogas ilegales) fue de 1% a 2.3%</a:t>
            </a:r>
          </a:p>
          <a:p>
            <a:pPr marL="0" lvl="0" indent="0">
              <a:spcBef>
                <a:spcPts val="600"/>
              </a:spcBef>
              <a:buNone/>
            </a:pPr>
            <a:endParaRPr lang="es-MX" dirty="0">
              <a:latin typeface="Karla"/>
              <a:ea typeface="Karla"/>
              <a:cs typeface="Karla"/>
              <a:sym typeface="Karla"/>
            </a:endParaRPr>
          </a:p>
          <a:p>
            <a:pPr marL="0" lvl="0" indent="0">
              <a:spcBef>
                <a:spcPts val="600"/>
              </a:spcBef>
              <a:buNone/>
            </a:pPr>
            <a:r>
              <a:rPr lang="es-MX" dirty="0">
                <a:latin typeface="Karla"/>
                <a:ea typeface="Karla"/>
                <a:cs typeface="Karla"/>
                <a:sym typeface="Karla"/>
              </a:rPr>
              <a:t>Las drogas de mayor consumo en nuestra sociedad son la marihuana con 6.5% del consumo total de drogas y la cocaína con 3.6%</a:t>
            </a:r>
          </a:p>
          <a:p>
            <a:pPr marL="0" indent="0">
              <a:buNone/>
            </a:pPr>
            <a:endParaRPr lang="es-MX" dirty="0"/>
          </a:p>
        </p:txBody>
      </p:sp>
      <p:sp>
        <p:nvSpPr>
          <p:cNvPr id="4" name="CuadroTexto 3">
            <a:extLst>
              <a:ext uri="{FF2B5EF4-FFF2-40B4-BE49-F238E27FC236}">
                <a16:creationId xmlns:a16="http://schemas.microsoft.com/office/drawing/2014/main" id="{C47F7FD5-1D27-4771-99B0-50872DA9D563}"/>
              </a:ext>
            </a:extLst>
          </p:cNvPr>
          <p:cNvSpPr txBox="1"/>
          <p:nvPr/>
        </p:nvSpPr>
        <p:spPr>
          <a:xfrm>
            <a:off x="5896303" y="930879"/>
            <a:ext cx="4998252" cy="5740033"/>
          </a:xfrm>
          <a:prstGeom prst="rect">
            <a:avLst/>
          </a:prstGeom>
          <a:noFill/>
          <a:ln>
            <a:solidFill>
              <a:srgbClr val="0070C0"/>
            </a:solidFill>
          </a:ln>
        </p:spPr>
        <p:txBody>
          <a:bodyPr wrap="square" rtlCol="0">
            <a:spAutoFit/>
          </a:bodyPr>
          <a:lstStyle/>
          <a:p>
            <a:r>
              <a:rPr lang="es-MX" dirty="0">
                <a:latin typeface="Arial" panose="020B0604020202020204" pitchFamily="34" charset="0"/>
                <a:ea typeface="Karla"/>
                <a:cs typeface="Arial" panose="020B0604020202020204" pitchFamily="34" charset="0"/>
                <a:sym typeface="Karla"/>
              </a:rPr>
              <a:t>En la actualidad hay más muertos, más carteles, más armas y más droga en el mercado. Con más de 29.000 muertos, 2017 fue el año más violento de las últimas dos décadas.</a:t>
            </a:r>
            <a:endParaRPr lang="es-MX" dirty="0">
              <a:solidFill>
                <a:schemeClr val="tx1">
                  <a:lumMod val="50000"/>
                  <a:lumOff val="50000"/>
                </a:schemeClr>
              </a:solidFill>
              <a:latin typeface="Arial" panose="020B0604020202020204" pitchFamily="34" charset="0"/>
              <a:ea typeface="Karla"/>
              <a:cs typeface="Arial" panose="020B0604020202020204" pitchFamily="34" charset="0"/>
              <a:sym typeface="Karla"/>
            </a:endParaRPr>
          </a:p>
          <a:p>
            <a:pPr lvl="0">
              <a:spcBef>
                <a:spcPts val="600"/>
              </a:spcBef>
            </a:pPr>
            <a:r>
              <a:rPr lang="es-MX" dirty="0">
                <a:solidFill>
                  <a:schemeClr val="tx1">
                    <a:lumMod val="85000"/>
                    <a:lumOff val="15000"/>
                  </a:schemeClr>
                </a:solidFill>
                <a:latin typeface="Arial" panose="020B0604020202020204" pitchFamily="34" charset="0"/>
                <a:ea typeface="Karla"/>
                <a:cs typeface="Arial" panose="020B0604020202020204" pitchFamily="34" charset="0"/>
                <a:sym typeface="Karla"/>
              </a:rPr>
              <a:t>En México…</a:t>
            </a:r>
            <a:endParaRPr lang="es-MX" sz="6000" dirty="0">
              <a:solidFill>
                <a:schemeClr val="tx1">
                  <a:lumMod val="85000"/>
                  <a:lumOff val="15000"/>
                </a:schemeClr>
              </a:solidFill>
              <a:highlight>
                <a:srgbClr val="FFFFFF"/>
              </a:highlight>
              <a:latin typeface="Arial" panose="020B0604020202020204" pitchFamily="34" charset="0"/>
              <a:cs typeface="Arial" panose="020B0604020202020204" pitchFamily="34" charset="0"/>
            </a:endParaRPr>
          </a:p>
          <a:p>
            <a:pPr lvl="0">
              <a:spcBef>
                <a:spcPts val="600"/>
              </a:spcBef>
            </a:pPr>
            <a:endParaRPr lang="es-MX" sz="1500" dirty="0">
              <a:solidFill>
                <a:schemeClr val="tx1">
                  <a:lumMod val="85000"/>
                  <a:lumOff val="15000"/>
                </a:schemeClr>
              </a:solidFill>
              <a:highlight>
                <a:srgbClr val="FFFFFF"/>
              </a:highlight>
              <a:latin typeface="Arial" panose="020B0604020202020204" pitchFamily="34" charset="0"/>
              <a:cs typeface="Arial" panose="020B0604020202020204" pitchFamily="34" charset="0"/>
            </a:endParaRPr>
          </a:p>
          <a:p>
            <a:pPr lvl="0" algn="ctr">
              <a:lnSpc>
                <a:spcPct val="115000"/>
              </a:lnSpc>
            </a:pPr>
            <a:r>
              <a:rPr lang="es-MX" sz="4000" dirty="0">
                <a:solidFill>
                  <a:srgbClr val="0070C0"/>
                </a:solidFill>
                <a:highlight>
                  <a:srgbClr val="FFFFFF"/>
                </a:highlight>
                <a:latin typeface="Arial" panose="020B0604020202020204" pitchFamily="34" charset="0"/>
                <a:cs typeface="Arial" panose="020B0604020202020204" pitchFamily="34" charset="0"/>
              </a:rPr>
              <a:t>10.6 años</a:t>
            </a:r>
          </a:p>
          <a:p>
            <a:pPr lvl="0">
              <a:spcBef>
                <a:spcPts val="600"/>
              </a:spcBef>
            </a:pPr>
            <a:r>
              <a:rPr lang="es-MX" dirty="0">
                <a:solidFill>
                  <a:schemeClr val="tx1">
                    <a:lumMod val="85000"/>
                    <a:lumOff val="15000"/>
                  </a:schemeClr>
                </a:solidFill>
                <a:latin typeface="Arial" panose="020B0604020202020204" pitchFamily="34" charset="0"/>
                <a:ea typeface="Karla"/>
                <a:cs typeface="Arial" panose="020B0604020202020204" pitchFamily="34" charset="0"/>
                <a:sym typeface="Karla"/>
              </a:rPr>
              <a:t>Es la edad promedio de inicio de consumo de alcohol en los estudiantes </a:t>
            </a:r>
          </a:p>
          <a:p>
            <a:pPr lvl="0">
              <a:spcBef>
                <a:spcPts val="600"/>
              </a:spcBef>
            </a:pPr>
            <a:endParaRPr lang="es-MX" dirty="0">
              <a:solidFill>
                <a:schemeClr val="tx1">
                  <a:lumMod val="85000"/>
                  <a:lumOff val="15000"/>
                </a:schemeClr>
              </a:solidFill>
              <a:latin typeface="Arial" panose="020B0604020202020204" pitchFamily="34" charset="0"/>
              <a:ea typeface="Karla"/>
              <a:cs typeface="Arial" panose="020B0604020202020204" pitchFamily="34" charset="0"/>
              <a:sym typeface="Karla"/>
            </a:endParaRPr>
          </a:p>
          <a:p>
            <a:pPr lvl="0" algn="ctr">
              <a:spcBef>
                <a:spcPts val="600"/>
              </a:spcBef>
              <a:buClr>
                <a:schemeClr val="dk1"/>
              </a:buClr>
              <a:buSzPts val="1100"/>
            </a:pPr>
            <a:r>
              <a:rPr lang="es-MX" sz="4000" dirty="0">
                <a:solidFill>
                  <a:srgbClr val="0070C0"/>
                </a:solidFill>
                <a:highlight>
                  <a:schemeClr val="lt1"/>
                </a:highlight>
                <a:latin typeface="Arial" panose="020B0604020202020204" pitchFamily="34" charset="0"/>
                <a:cs typeface="Arial" panose="020B0604020202020204" pitchFamily="34" charset="0"/>
              </a:rPr>
              <a:t>53.2</a:t>
            </a:r>
            <a:r>
              <a:rPr lang="es-MX" sz="6000" dirty="0">
                <a:solidFill>
                  <a:srgbClr val="0070C0"/>
                </a:solidFill>
                <a:highlight>
                  <a:schemeClr val="lt1"/>
                </a:highlight>
                <a:latin typeface="Arial" panose="020B0604020202020204" pitchFamily="34" charset="0"/>
                <a:cs typeface="Arial" panose="020B0604020202020204" pitchFamily="34" charset="0"/>
              </a:rPr>
              <a:t>%</a:t>
            </a:r>
            <a:r>
              <a:rPr lang="es-MX" dirty="0">
                <a:solidFill>
                  <a:srgbClr val="0070C0"/>
                </a:solidFill>
                <a:latin typeface="Arial" panose="020B0604020202020204" pitchFamily="34" charset="0"/>
                <a:ea typeface="Karla"/>
                <a:cs typeface="Arial" panose="020B0604020202020204" pitchFamily="34" charset="0"/>
                <a:sym typeface="Karla"/>
              </a:rPr>
              <a:t> </a:t>
            </a:r>
          </a:p>
          <a:p>
            <a:pPr lvl="0">
              <a:spcBef>
                <a:spcPts val="600"/>
              </a:spcBef>
              <a:buClr>
                <a:schemeClr val="dk1"/>
              </a:buClr>
              <a:buSzPts val="1100"/>
            </a:pPr>
            <a:r>
              <a:rPr lang="es-MX" dirty="0">
                <a:solidFill>
                  <a:schemeClr val="tx1">
                    <a:lumMod val="85000"/>
                    <a:lumOff val="15000"/>
                  </a:schemeClr>
                </a:solidFill>
                <a:latin typeface="Arial" panose="020B0604020202020204" pitchFamily="34" charset="0"/>
                <a:ea typeface="Karla"/>
                <a:cs typeface="Arial" panose="020B0604020202020204" pitchFamily="34" charset="0"/>
                <a:sym typeface="Karla"/>
              </a:rPr>
              <a:t>Es la prevalencia de consumo en secundaria y bachillerato</a:t>
            </a:r>
          </a:p>
          <a:p>
            <a:endParaRPr lang="es-MX" dirty="0"/>
          </a:p>
        </p:txBody>
      </p:sp>
    </p:spTree>
    <p:extLst>
      <p:ext uri="{BB962C8B-B14F-4D97-AF65-F5344CB8AC3E}">
        <p14:creationId xmlns:p14="http://schemas.microsoft.com/office/powerpoint/2010/main" val="42266884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5C6BC-66ED-4B8A-A3E0-53A278FDAFA8}"/>
              </a:ext>
            </a:extLst>
          </p:cNvPr>
          <p:cNvSpPr>
            <a:spLocks noGrp="1"/>
          </p:cNvSpPr>
          <p:nvPr>
            <p:ph type="title"/>
          </p:nvPr>
        </p:nvSpPr>
        <p:spPr>
          <a:xfrm>
            <a:off x="677334" y="609600"/>
            <a:ext cx="8596668" cy="966952"/>
          </a:xfrm>
        </p:spPr>
        <p:txBody>
          <a:bodyPr>
            <a:normAutofit/>
          </a:bodyPr>
          <a:lstStyle/>
          <a:p>
            <a:r>
              <a:rPr lang="es-MX" sz="2800" dirty="0">
                <a:latin typeface="Arial" panose="020B0604020202020204" pitchFamily="34" charset="0"/>
                <a:cs typeface="Arial" panose="020B0604020202020204" pitchFamily="34" charset="0"/>
              </a:rPr>
              <a:t>Estudio realizado a la población estudiantil del Liceo Mexicano Japonés </a:t>
            </a:r>
          </a:p>
        </p:txBody>
      </p:sp>
      <p:graphicFrame>
        <p:nvGraphicFramePr>
          <p:cNvPr id="9" name="Marcador de contenido 8">
            <a:extLst>
              <a:ext uri="{FF2B5EF4-FFF2-40B4-BE49-F238E27FC236}">
                <a16:creationId xmlns:a16="http://schemas.microsoft.com/office/drawing/2014/main" id="{FC3FD949-B8C0-423D-B940-AFAF3CE8EB10}"/>
              </a:ext>
            </a:extLst>
          </p:cNvPr>
          <p:cNvGraphicFramePr>
            <a:graphicFrameLocks noGrp="1"/>
          </p:cNvGraphicFramePr>
          <p:nvPr>
            <p:ph idx="1"/>
            <p:extLst>
              <p:ext uri="{D42A27DB-BD31-4B8C-83A1-F6EECF244321}">
                <p14:modId xmlns:p14="http://schemas.microsoft.com/office/powerpoint/2010/main" val="2205981587"/>
              </p:ext>
            </p:extLst>
          </p:nvPr>
        </p:nvGraphicFramePr>
        <p:xfrm>
          <a:off x="677333" y="1576552"/>
          <a:ext cx="3721245" cy="4577080"/>
        </p:xfrm>
        <a:graphic>
          <a:graphicData uri="http://schemas.openxmlformats.org/drawingml/2006/table">
            <a:tbl>
              <a:tblPr firstRow="1" bandRow="1">
                <a:tableStyleId>{5C22544A-7EE6-4342-B048-85BDC9FD1C3A}</a:tableStyleId>
              </a:tblPr>
              <a:tblGrid>
                <a:gridCol w="1250926">
                  <a:extLst>
                    <a:ext uri="{9D8B030D-6E8A-4147-A177-3AD203B41FA5}">
                      <a16:colId xmlns:a16="http://schemas.microsoft.com/office/drawing/2014/main" val="3886159134"/>
                    </a:ext>
                  </a:extLst>
                </a:gridCol>
                <a:gridCol w="1429964">
                  <a:extLst>
                    <a:ext uri="{9D8B030D-6E8A-4147-A177-3AD203B41FA5}">
                      <a16:colId xmlns:a16="http://schemas.microsoft.com/office/drawing/2014/main" val="484779527"/>
                    </a:ext>
                  </a:extLst>
                </a:gridCol>
                <a:gridCol w="1040355">
                  <a:extLst>
                    <a:ext uri="{9D8B030D-6E8A-4147-A177-3AD203B41FA5}">
                      <a16:colId xmlns:a16="http://schemas.microsoft.com/office/drawing/2014/main" val="2211349338"/>
                    </a:ext>
                  </a:extLst>
                </a:gridCol>
              </a:tblGrid>
              <a:tr h="370840">
                <a:tc>
                  <a:txBody>
                    <a:bodyPr/>
                    <a:lstStyle/>
                    <a:p>
                      <a:endParaRPr lang="es-MX" dirty="0"/>
                    </a:p>
                  </a:txBody>
                  <a:tcPr/>
                </a:tc>
                <a:tc>
                  <a:txBody>
                    <a:bodyPr/>
                    <a:lstStyle/>
                    <a:p>
                      <a:r>
                        <a:rPr lang="es-MX" dirty="0"/>
                        <a:t>Hombres</a:t>
                      </a:r>
                    </a:p>
                  </a:txBody>
                  <a:tcPr/>
                </a:tc>
                <a:tc>
                  <a:txBody>
                    <a:bodyPr/>
                    <a:lstStyle/>
                    <a:p>
                      <a:r>
                        <a:rPr lang="es-MX" dirty="0"/>
                        <a:t>Mujeres</a:t>
                      </a:r>
                    </a:p>
                  </a:txBody>
                  <a:tcPr/>
                </a:tc>
                <a:extLst>
                  <a:ext uri="{0D108BD9-81ED-4DB2-BD59-A6C34878D82A}">
                    <a16:rowId xmlns:a16="http://schemas.microsoft.com/office/drawing/2014/main" val="1588134638"/>
                  </a:ext>
                </a:extLst>
              </a:tr>
              <a:tr h="370840">
                <a:tc>
                  <a:txBody>
                    <a:bodyPr/>
                    <a:lstStyle/>
                    <a:p>
                      <a:r>
                        <a:rPr lang="es-MX" dirty="0">
                          <a:latin typeface="Arial" panose="020B0604020202020204" pitchFamily="34" charset="0"/>
                          <a:cs typeface="Arial" panose="020B0604020202020204" pitchFamily="34" charset="0"/>
                        </a:rPr>
                        <a:t>Alumnos encuestados</a:t>
                      </a:r>
                    </a:p>
                  </a:txBody>
                  <a:tcPr/>
                </a:tc>
                <a:tc>
                  <a:txBody>
                    <a:bodyPr/>
                    <a:lstStyle/>
                    <a:p>
                      <a:r>
                        <a:rPr lang="es-MX" dirty="0">
                          <a:latin typeface="Arial" panose="020B0604020202020204" pitchFamily="34" charset="0"/>
                          <a:cs typeface="Arial" panose="020B0604020202020204" pitchFamily="34" charset="0"/>
                        </a:rPr>
                        <a:t>59</a:t>
                      </a:r>
                    </a:p>
                  </a:txBody>
                  <a:tcPr/>
                </a:tc>
                <a:tc>
                  <a:txBody>
                    <a:bodyPr/>
                    <a:lstStyle/>
                    <a:p>
                      <a:r>
                        <a:rPr lang="es-MX" dirty="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1612387720"/>
                  </a:ext>
                </a:extLst>
              </a:tr>
              <a:tr h="370840">
                <a:tc>
                  <a:txBody>
                    <a:bodyPr/>
                    <a:lstStyle/>
                    <a:p>
                      <a:r>
                        <a:rPr lang="es-MX" dirty="0">
                          <a:latin typeface="Arial" panose="020B0604020202020204" pitchFamily="34" charset="0"/>
                          <a:cs typeface="Arial" panose="020B0604020202020204" pitchFamily="34" charset="0"/>
                        </a:rPr>
                        <a:t>Consumidores de algún medicamento</a:t>
                      </a:r>
                    </a:p>
                  </a:txBody>
                  <a:tcPr/>
                </a:tc>
                <a:tc>
                  <a:txBody>
                    <a:bodyPr/>
                    <a:lstStyle/>
                    <a:p>
                      <a:r>
                        <a:rPr lang="es-MX" dirty="0">
                          <a:latin typeface="Arial" panose="020B0604020202020204" pitchFamily="34" charset="0"/>
                          <a:cs typeface="Arial" panose="020B0604020202020204" pitchFamily="34" charset="0"/>
                        </a:rPr>
                        <a:t>15.7%</a:t>
                      </a:r>
                    </a:p>
                  </a:txBody>
                  <a:tcPr/>
                </a:tc>
                <a:tc>
                  <a:txBody>
                    <a:bodyPr/>
                    <a:lstStyle/>
                    <a:p>
                      <a:r>
                        <a:rPr lang="es-MX" dirty="0">
                          <a:latin typeface="Arial" panose="020B0604020202020204" pitchFamily="34" charset="0"/>
                          <a:cs typeface="Arial" panose="020B0604020202020204" pitchFamily="34" charset="0"/>
                        </a:rPr>
                        <a:t>22%</a:t>
                      </a:r>
                    </a:p>
                  </a:txBody>
                  <a:tcPr/>
                </a:tc>
                <a:extLst>
                  <a:ext uri="{0D108BD9-81ED-4DB2-BD59-A6C34878D82A}">
                    <a16:rowId xmlns:a16="http://schemas.microsoft.com/office/drawing/2014/main" val="761563263"/>
                  </a:ext>
                </a:extLst>
              </a:tr>
              <a:tr h="370840">
                <a:tc>
                  <a:txBody>
                    <a:bodyPr/>
                    <a:lstStyle/>
                    <a:p>
                      <a:r>
                        <a:rPr lang="es-MX" dirty="0">
                          <a:latin typeface="Arial" panose="020B0604020202020204" pitchFamily="34" charset="0"/>
                          <a:cs typeface="Arial" panose="020B0604020202020204" pitchFamily="34" charset="0"/>
                        </a:rPr>
                        <a:t>Consumidores de cigarros </a:t>
                      </a:r>
                    </a:p>
                  </a:txBody>
                  <a:tcPr/>
                </a:tc>
                <a:tc>
                  <a:txBody>
                    <a:bodyPr/>
                    <a:lstStyle/>
                    <a:p>
                      <a:r>
                        <a:rPr lang="es-MX" dirty="0">
                          <a:latin typeface="Arial" panose="020B0604020202020204" pitchFamily="34" charset="0"/>
                          <a:cs typeface="Arial" panose="020B0604020202020204" pitchFamily="34" charset="0"/>
                        </a:rPr>
                        <a:t>10.6%</a:t>
                      </a:r>
                    </a:p>
                  </a:txBody>
                  <a:tcPr/>
                </a:tc>
                <a:tc>
                  <a:txBody>
                    <a:bodyPr/>
                    <a:lstStyle/>
                    <a:p>
                      <a:r>
                        <a:rPr lang="es-MX" dirty="0">
                          <a:latin typeface="Arial" panose="020B0604020202020204" pitchFamily="34" charset="0"/>
                          <a:cs typeface="Arial" panose="020B0604020202020204" pitchFamily="34" charset="0"/>
                        </a:rPr>
                        <a:t>9%</a:t>
                      </a:r>
                    </a:p>
                  </a:txBody>
                  <a:tcPr/>
                </a:tc>
                <a:extLst>
                  <a:ext uri="{0D108BD9-81ED-4DB2-BD59-A6C34878D82A}">
                    <a16:rowId xmlns:a16="http://schemas.microsoft.com/office/drawing/2014/main" val="2619922627"/>
                  </a:ext>
                </a:extLst>
              </a:tr>
              <a:tr h="370840">
                <a:tc>
                  <a:txBody>
                    <a:bodyPr/>
                    <a:lstStyle/>
                    <a:p>
                      <a:r>
                        <a:rPr lang="es-MX" dirty="0">
                          <a:latin typeface="Arial" panose="020B0604020202020204" pitchFamily="34" charset="0"/>
                          <a:cs typeface="Arial" panose="020B0604020202020204" pitchFamily="34" charset="0"/>
                        </a:rPr>
                        <a:t>Consumidores de alcohol</a:t>
                      </a:r>
                    </a:p>
                  </a:txBody>
                  <a:tcPr/>
                </a:tc>
                <a:tc>
                  <a:txBody>
                    <a:bodyPr/>
                    <a:lstStyle/>
                    <a:p>
                      <a:r>
                        <a:rPr lang="es-MX" dirty="0">
                          <a:latin typeface="Arial" panose="020B0604020202020204" pitchFamily="34" charset="0"/>
                          <a:cs typeface="Arial" panose="020B0604020202020204" pitchFamily="34" charset="0"/>
                        </a:rPr>
                        <a:t>35.2%</a:t>
                      </a:r>
                    </a:p>
                  </a:txBody>
                  <a:tcPr/>
                </a:tc>
                <a:tc>
                  <a:txBody>
                    <a:bodyPr/>
                    <a:lstStyle/>
                    <a:p>
                      <a:r>
                        <a:rPr lang="es-MX" dirty="0">
                          <a:latin typeface="Arial" panose="020B0604020202020204" pitchFamily="34" charset="0"/>
                          <a:cs typeface="Arial" panose="020B0604020202020204" pitchFamily="34" charset="0"/>
                        </a:rPr>
                        <a:t>33.6%</a:t>
                      </a:r>
                    </a:p>
                  </a:txBody>
                  <a:tcPr/>
                </a:tc>
                <a:extLst>
                  <a:ext uri="{0D108BD9-81ED-4DB2-BD59-A6C34878D82A}">
                    <a16:rowId xmlns:a16="http://schemas.microsoft.com/office/drawing/2014/main" val="535333220"/>
                  </a:ext>
                </a:extLst>
              </a:tr>
            </a:tbl>
          </a:graphicData>
        </a:graphic>
      </p:graphicFrame>
      <p:sp>
        <p:nvSpPr>
          <p:cNvPr id="11" name="CuadroTexto 10">
            <a:extLst>
              <a:ext uri="{FF2B5EF4-FFF2-40B4-BE49-F238E27FC236}">
                <a16:creationId xmlns:a16="http://schemas.microsoft.com/office/drawing/2014/main" id="{5D6A5E00-F691-4CCE-9E6A-7AF9AA78001D}"/>
              </a:ext>
            </a:extLst>
          </p:cNvPr>
          <p:cNvSpPr txBox="1"/>
          <p:nvPr/>
        </p:nvSpPr>
        <p:spPr>
          <a:xfrm>
            <a:off x="4568683" y="1325935"/>
            <a:ext cx="4493172" cy="5078313"/>
          </a:xfrm>
          <a:prstGeom prst="rect">
            <a:avLst/>
          </a:prstGeom>
          <a:noFill/>
        </p:spPr>
        <p:txBody>
          <a:bodyPr wrap="square" rtlCol="0">
            <a:spAutoFit/>
          </a:bodyPr>
          <a:lstStyle/>
          <a:p>
            <a:r>
              <a:rPr lang="es-MX" dirty="0">
                <a:solidFill>
                  <a:schemeClr val="tx1">
                    <a:lumMod val="85000"/>
                    <a:lumOff val="15000"/>
                  </a:schemeClr>
                </a:solidFill>
              </a:rPr>
              <a:t>De acuerdo a estos datos se puede concluir que los alumnos se mantienen en porcentajes muy bajos respecto a los medicamentos que consumen y al consumo de cigarro, sin embargo en cuanto al consumo de alcohol se mantienen casi en el mismo porcentaje lo cual es un dato preocupante debido a que los daños a la salud que causa el alcohol son irreversibles y a la larga trae consecuencias graves. Cabe destacar que gracias a que el Liceo siempre esta formando valores a los alumnos, los alumnos en realidad mantienen una mente sana, aunque la sociedad los orille a consumir estupefacientes ellos están convencidos de no optar por esa opción dañina.</a:t>
            </a:r>
          </a:p>
        </p:txBody>
      </p:sp>
    </p:spTree>
    <p:extLst>
      <p:ext uri="{BB962C8B-B14F-4D97-AF65-F5344CB8AC3E}">
        <p14:creationId xmlns:p14="http://schemas.microsoft.com/office/powerpoint/2010/main" val="16765536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716F54-2B3D-4660-8A98-F9EF83C33197}"/>
              </a:ext>
            </a:extLst>
          </p:cNvPr>
          <p:cNvSpPr>
            <a:spLocks noGrp="1"/>
          </p:cNvSpPr>
          <p:nvPr>
            <p:ph type="title"/>
          </p:nvPr>
        </p:nvSpPr>
        <p:spPr>
          <a:xfrm>
            <a:off x="488731" y="609600"/>
            <a:ext cx="11703269" cy="951186"/>
          </a:xfrm>
        </p:spPr>
        <p:txBody>
          <a:bodyPr>
            <a:normAutofit fontScale="90000"/>
          </a:bodyPr>
          <a:lstStyle/>
          <a:p>
            <a:r>
              <a:rPr lang="es-MX" dirty="0"/>
              <a:t>Estrategias que se proponen para ceder la violencia </a:t>
            </a:r>
            <a:br>
              <a:rPr lang="es-MX" dirty="0"/>
            </a:br>
            <a:r>
              <a:rPr lang="es-MX" dirty="0"/>
              <a:t> con drogas </a:t>
            </a:r>
          </a:p>
        </p:txBody>
      </p:sp>
      <p:sp>
        <p:nvSpPr>
          <p:cNvPr id="3" name="Marcador de contenido 2">
            <a:extLst>
              <a:ext uri="{FF2B5EF4-FFF2-40B4-BE49-F238E27FC236}">
                <a16:creationId xmlns:a16="http://schemas.microsoft.com/office/drawing/2014/main" id="{9529E168-452E-46EE-BFC3-59F7F3FD0099}"/>
              </a:ext>
            </a:extLst>
          </p:cNvPr>
          <p:cNvSpPr>
            <a:spLocks noGrp="1"/>
          </p:cNvSpPr>
          <p:nvPr>
            <p:ph idx="1"/>
          </p:nvPr>
        </p:nvSpPr>
        <p:spPr>
          <a:xfrm>
            <a:off x="3957145" y="2112579"/>
            <a:ext cx="7583214" cy="4272455"/>
          </a:xfrm>
        </p:spPr>
        <p:txBody>
          <a:bodyPr>
            <a:normAutofit fontScale="77500" lnSpcReduction="20000"/>
          </a:bodyPr>
          <a:lstStyle/>
          <a:p>
            <a:r>
              <a:rPr lang="es-MX" dirty="0"/>
              <a:t>Promover mayor coordinación y colaboración entre las agencias especializadas del Sistema de las Naciones Unidas y organismos regionales como la Comisión Interamericana para el Control del Abuso de Drogas (CICAD), con el fin de tratar todos los aspectos del fenómeno. </a:t>
            </a:r>
          </a:p>
          <a:p>
            <a:r>
              <a:rPr lang="es-MX" dirty="0"/>
              <a:t>Alinear las políticas públicas y acciones derivadas de la estrategia internacional sobre drogas, con los esfuerzos en favor de la Agenda 2030 para el desarrollo sostenible. </a:t>
            </a:r>
          </a:p>
          <a:p>
            <a:r>
              <a:rPr lang="es-MX" dirty="0"/>
              <a:t>Atender los daños sociales relacionados con el mercado ilícito de drogas. Crear alternativas productivas para aquellas comunidades vulneradas por la delincuencia organizada y ofrecerles prevención integral de la violencia, la exclusión y el debilitamiento del tejido social.</a:t>
            </a:r>
          </a:p>
          <a:p>
            <a:r>
              <a:rPr lang="es-MX" dirty="0"/>
              <a:t> Atender el tema desde la perspectiva de los derechos humanos; modificar el enfoque eminentemente sancionador, para ubicar a las personas, sus derechos y su dignidad, no a las sustancias ni a los procesos judiciales, en el centro de los esfuerzos. </a:t>
            </a:r>
          </a:p>
          <a:p>
            <a:r>
              <a:rPr lang="es-MX" dirty="0"/>
              <a:t> Atender el consumo de drogas esencialmente como un problema de salud pública, con mecanismos de prevención y soluciones terapéuticas integrales, no con instrumentos penales que criminalizan a los consumidores y dañan el desarrollo de su personalidad. Sumar esfuerzos internacionales para prevenir el consumo de drogas, mediante campañas orientadas a niñas, niños y adolescentes a nivel global. </a:t>
            </a:r>
          </a:p>
          <a:p>
            <a:r>
              <a:rPr lang="es-MX" dirty="0"/>
              <a:t> Asegurar la disponibilidad y un mejor acceso de las sustancias controladas para fines médicos y científicos, evitando su desviación y uso indebido</a:t>
            </a:r>
          </a:p>
          <a:p>
            <a:endParaRPr lang="es-MX" dirty="0"/>
          </a:p>
          <a:p>
            <a:endParaRPr lang="es-MX" dirty="0"/>
          </a:p>
        </p:txBody>
      </p:sp>
      <p:pic>
        <p:nvPicPr>
          <p:cNvPr id="4" name="Imagen 3">
            <a:extLst>
              <a:ext uri="{FF2B5EF4-FFF2-40B4-BE49-F238E27FC236}">
                <a16:creationId xmlns:a16="http://schemas.microsoft.com/office/drawing/2014/main" id="{BAB9C471-FDFD-44EB-BD5E-907DE7EFF8A0}"/>
              </a:ext>
            </a:extLst>
          </p:cNvPr>
          <p:cNvPicPr/>
          <p:nvPr/>
        </p:nvPicPr>
        <p:blipFill rotWithShape="1">
          <a:blip r:embed="rId2"/>
          <a:srcRect l="18500" t="20139" r="15988" b="19671"/>
          <a:stretch/>
        </p:blipFill>
        <p:spPr bwMode="auto">
          <a:xfrm>
            <a:off x="280495" y="1817632"/>
            <a:ext cx="3676650" cy="2533650"/>
          </a:xfrm>
          <a:prstGeom prst="rect">
            <a:avLst/>
          </a:prstGeom>
          <a:ln>
            <a:no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417C5255-2D7C-4526-8646-97861E48EF8D}"/>
              </a:ext>
            </a:extLst>
          </p:cNvPr>
          <p:cNvPicPr/>
          <p:nvPr/>
        </p:nvPicPr>
        <p:blipFill rotWithShape="1">
          <a:blip r:embed="rId3"/>
          <a:srcRect l="15105" t="30548" r="19552" b="17861"/>
          <a:stretch/>
        </p:blipFill>
        <p:spPr bwMode="auto">
          <a:xfrm>
            <a:off x="290020" y="4319751"/>
            <a:ext cx="3667125" cy="21717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3260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994204" y="3594902"/>
            <a:ext cx="3903018" cy="2930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Marcador de contenido 4">
            <a:extLst>
              <a:ext uri="{FF2B5EF4-FFF2-40B4-BE49-F238E27FC236}">
                <a16:creationId xmlns:a16="http://schemas.microsoft.com/office/drawing/2014/main" id="{05B1783D-133D-43ED-A7B8-817964D11A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3597" y="2816990"/>
            <a:ext cx="3424844" cy="2568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4" y="2830129"/>
            <a:ext cx="3989021" cy="3149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772" y="128569"/>
            <a:ext cx="3379615" cy="26526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a:extLst>
              <a:ext uri="{FF2B5EF4-FFF2-40B4-BE49-F238E27FC236}">
                <a16:creationId xmlns:a16="http://schemas.microsoft.com/office/drawing/2014/main" id="{3149C367-3401-4E39-B6D7-71B8D03D7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44" y="0"/>
            <a:ext cx="3273926" cy="24554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5713" y="1520455"/>
            <a:ext cx="4049444" cy="30370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4B8AD3EB-A1DB-480E-A4F7-613AF139D3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7729" y="92395"/>
            <a:ext cx="3277731" cy="2458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54634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A261D-B209-40CA-A404-777D0A1062FF}"/>
              </a:ext>
            </a:extLst>
          </p:cNvPr>
          <p:cNvSpPr>
            <a:spLocks noGrp="1"/>
          </p:cNvSpPr>
          <p:nvPr>
            <p:ph type="title"/>
          </p:nvPr>
        </p:nvSpPr>
        <p:spPr/>
        <p:txBody>
          <a:bodyPr>
            <a:normAutofit/>
          </a:bodyPr>
          <a:lstStyle/>
          <a:p>
            <a:r>
              <a:rPr lang="es-MX" sz="2800" dirty="0"/>
              <a:t>Resultados, análisis y toma de decisiones de la actividad </a:t>
            </a:r>
          </a:p>
        </p:txBody>
      </p:sp>
      <p:sp>
        <p:nvSpPr>
          <p:cNvPr id="3" name="Marcador de contenido 2">
            <a:extLst>
              <a:ext uri="{FF2B5EF4-FFF2-40B4-BE49-F238E27FC236}">
                <a16:creationId xmlns:a16="http://schemas.microsoft.com/office/drawing/2014/main" id="{3048688D-3EB0-4041-AF3F-C4EDF28F5294}"/>
              </a:ext>
            </a:extLst>
          </p:cNvPr>
          <p:cNvSpPr>
            <a:spLocks noGrp="1"/>
          </p:cNvSpPr>
          <p:nvPr>
            <p:ph idx="1"/>
          </p:nvPr>
        </p:nvSpPr>
        <p:spPr>
          <a:xfrm>
            <a:off x="850755" y="2838507"/>
            <a:ext cx="8309011" cy="2553301"/>
          </a:xfrm>
        </p:spPr>
        <p:txBody>
          <a:bodyPr/>
          <a:lstStyle/>
          <a:p>
            <a:r>
              <a:rPr lang="es-MX" dirty="0"/>
              <a:t>Los alumnos investigaron sobre los principales programas de combate del narcotráfico de los diferentes sexenios y destacaron la más importante, por otro lado desarrollaron encuestas que les permitieran tener una percepción más amplia del consumo de drogas en los jóvenes, y sobre todo que es lo que más se consumía. Estos resultados les ayudara mucho a la realización de una infografía que ayude a lo jóvenes a evitar tomar esta falsa salida </a:t>
            </a:r>
          </a:p>
        </p:txBody>
      </p:sp>
    </p:spTree>
    <p:extLst>
      <p:ext uri="{BB962C8B-B14F-4D97-AF65-F5344CB8AC3E}">
        <p14:creationId xmlns:p14="http://schemas.microsoft.com/office/powerpoint/2010/main" val="41472821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5BBC77-35FA-44FD-AEDA-827E6A1D8685}"/>
              </a:ext>
            </a:extLst>
          </p:cNvPr>
          <p:cNvSpPr>
            <a:spLocks noGrp="1"/>
          </p:cNvSpPr>
          <p:nvPr>
            <p:ph type="title"/>
          </p:nvPr>
        </p:nvSpPr>
        <p:spPr>
          <a:xfrm>
            <a:off x="1087238" y="2375338"/>
            <a:ext cx="8596668" cy="1320800"/>
          </a:xfrm>
        </p:spPr>
        <p:txBody>
          <a:bodyPr/>
          <a:lstStyle/>
          <a:p>
            <a:r>
              <a:rPr lang="es-MX" dirty="0">
                <a:solidFill>
                  <a:srgbClr val="002060"/>
                </a:solidFill>
              </a:rPr>
              <a:t>10. Actividad interdisciplinaria cierre</a:t>
            </a:r>
          </a:p>
        </p:txBody>
      </p:sp>
    </p:spTree>
    <p:extLst>
      <p:ext uri="{BB962C8B-B14F-4D97-AF65-F5344CB8AC3E}">
        <p14:creationId xmlns:p14="http://schemas.microsoft.com/office/powerpoint/2010/main" val="1128697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197C87-6342-4543-9D94-D34DF0C8BF1D}"/>
              </a:ext>
            </a:extLst>
          </p:cNvPr>
          <p:cNvSpPr>
            <a:spLocks noGrp="1"/>
          </p:cNvSpPr>
          <p:nvPr>
            <p:ph idx="1"/>
          </p:nvPr>
        </p:nvSpPr>
        <p:spPr>
          <a:xfrm>
            <a:off x="771926" y="1025471"/>
            <a:ext cx="9475659" cy="5469921"/>
          </a:xfrm>
        </p:spPr>
        <p:txBody>
          <a:bodyPr>
            <a:normAutofit/>
          </a:bodyPr>
          <a:lstStyle/>
          <a:p>
            <a:pPr marL="0" indent="0">
              <a:lnSpc>
                <a:spcPct val="170000"/>
              </a:lnSpc>
              <a:buNone/>
            </a:pPr>
            <a:r>
              <a:rPr lang="es-MX" b="1" dirty="0">
                <a:latin typeface="Arial" panose="020B0604020202020204" pitchFamily="34" charset="0"/>
                <a:cs typeface="Arial" panose="020B0604020202020204" pitchFamily="34" charset="0"/>
              </a:rPr>
              <a:t>Fase de cierre </a:t>
            </a:r>
          </a:p>
          <a:p>
            <a:pPr marL="0" indent="0">
              <a:lnSpc>
                <a:spcPct val="170000"/>
              </a:lnSpc>
              <a:buNone/>
            </a:pPr>
            <a:endParaRPr lang="es-MX" b="1" dirty="0">
              <a:latin typeface="Arial" panose="020B0604020202020204" pitchFamily="34" charset="0"/>
              <a:cs typeface="Arial" panose="020B0604020202020204" pitchFamily="34" charset="0"/>
            </a:endParaRPr>
          </a:p>
          <a:p>
            <a:pPr marL="0" indent="0">
              <a:lnSpc>
                <a:spcPct val="170000"/>
              </a:lnSpc>
              <a:buNone/>
            </a:pPr>
            <a:r>
              <a:rPr lang="es-MX" b="1" dirty="0">
                <a:latin typeface="Arial" panose="020B0604020202020204" pitchFamily="34" charset="0"/>
                <a:cs typeface="Arial" panose="020B0604020202020204" pitchFamily="34" charset="0"/>
              </a:rPr>
              <a:t>Objetivo: </a:t>
            </a:r>
            <a:r>
              <a:rPr lang="es-MX" dirty="0">
                <a:latin typeface="Arial" panose="020B0604020202020204" pitchFamily="34" charset="0"/>
                <a:cs typeface="Arial" panose="020B0604020202020204" pitchFamily="34" charset="0"/>
              </a:rPr>
              <a:t>los alumnos utilizaran la información recabada, así como las encuestas y estadísticas para resaltar la información relevante sobre el tema, así como dar pauta a una nueva línea de investigación</a:t>
            </a:r>
          </a:p>
          <a:p>
            <a:pPr marL="0" indent="0">
              <a:lnSpc>
                <a:spcPct val="170000"/>
              </a:lnSpc>
              <a:buNone/>
            </a:pPr>
            <a:r>
              <a:rPr lang="es-MX" b="1" dirty="0">
                <a:latin typeface="Arial" panose="020B0604020202020204" pitchFamily="34" charset="0"/>
                <a:cs typeface="Arial" panose="020B0604020202020204" pitchFamily="34" charset="0"/>
              </a:rPr>
              <a:t>Grado: </a:t>
            </a:r>
            <a:r>
              <a:rPr lang="es-MX" dirty="0">
                <a:latin typeface="Arial" panose="020B0604020202020204" pitchFamily="34" charset="0"/>
                <a:cs typeface="Arial" panose="020B0604020202020204" pitchFamily="34" charset="0"/>
              </a:rPr>
              <a:t>6° de Preparatoria </a:t>
            </a:r>
          </a:p>
          <a:p>
            <a:pPr marL="0" indent="0">
              <a:lnSpc>
                <a:spcPct val="170000"/>
              </a:lnSpc>
              <a:buNone/>
            </a:pPr>
            <a:r>
              <a:rPr lang="es-MX" b="1" dirty="0">
                <a:latin typeface="Arial" panose="020B0604020202020204" pitchFamily="34" charset="0"/>
                <a:cs typeface="Arial" panose="020B0604020202020204" pitchFamily="34" charset="0"/>
              </a:rPr>
              <a:t>Fechas : </a:t>
            </a:r>
            <a:r>
              <a:rPr lang="es-MX" dirty="0">
                <a:latin typeface="Arial" panose="020B0604020202020204" pitchFamily="34" charset="0"/>
                <a:cs typeface="Arial" panose="020B0604020202020204" pitchFamily="34" charset="0"/>
              </a:rPr>
              <a:t>de abril 2019 a mayo del 2019</a:t>
            </a:r>
          </a:p>
          <a:p>
            <a:pPr marL="0" indent="0">
              <a:lnSpc>
                <a:spcPct val="170000"/>
              </a:lnSpc>
              <a:buNone/>
            </a:pPr>
            <a:r>
              <a:rPr lang="es-MX" b="1" dirty="0">
                <a:latin typeface="Arial" panose="020B0604020202020204" pitchFamily="34" charset="0"/>
                <a:cs typeface="Arial" panose="020B0604020202020204" pitchFamily="34" charset="0"/>
              </a:rPr>
              <a:t>Justificación</a:t>
            </a:r>
            <a:r>
              <a:rPr lang="es-MX" dirty="0">
                <a:latin typeface="Arial" panose="020B0604020202020204" pitchFamily="34" charset="0"/>
                <a:cs typeface="Arial" panose="020B0604020202020204" pitchFamily="34" charset="0"/>
              </a:rPr>
              <a:t>: la utilización de nuevas herramientas informáticas permitirán siempre dar un paso a nuevas investigaciones e indagaciones </a:t>
            </a:r>
          </a:p>
          <a:p>
            <a:endParaRPr lang="es-MX" dirty="0"/>
          </a:p>
        </p:txBody>
      </p:sp>
    </p:spTree>
    <p:extLst>
      <p:ext uri="{BB962C8B-B14F-4D97-AF65-F5344CB8AC3E}">
        <p14:creationId xmlns:p14="http://schemas.microsoft.com/office/powerpoint/2010/main" val="28184645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C09B31-270C-4246-A9CF-43AF505B2C2B}"/>
              </a:ext>
            </a:extLst>
          </p:cNvPr>
          <p:cNvSpPr>
            <a:spLocks noGrp="1"/>
          </p:cNvSpPr>
          <p:nvPr>
            <p:ph type="title"/>
          </p:nvPr>
        </p:nvSpPr>
        <p:spPr>
          <a:xfrm>
            <a:off x="677334" y="609600"/>
            <a:ext cx="8596668" cy="872359"/>
          </a:xfrm>
        </p:spPr>
        <p:txBody>
          <a:bodyPr/>
          <a:lstStyle/>
          <a:p>
            <a:r>
              <a:rPr lang="es-MX" dirty="0"/>
              <a:t>Justificación</a:t>
            </a:r>
          </a:p>
        </p:txBody>
      </p:sp>
      <p:sp>
        <p:nvSpPr>
          <p:cNvPr id="3" name="Marcador de contenido 2">
            <a:extLst>
              <a:ext uri="{FF2B5EF4-FFF2-40B4-BE49-F238E27FC236}">
                <a16:creationId xmlns:a16="http://schemas.microsoft.com/office/drawing/2014/main" id="{BA02E2E0-3411-4C0E-81AB-FB4FC5F19AA3}"/>
              </a:ext>
            </a:extLst>
          </p:cNvPr>
          <p:cNvSpPr>
            <a:spLocks noGrp="1"/>
          </p:cNvSpPr>
          <p:nvPr>
            <p:ph idx="1"/>
          </p:nvPr>
        </p:nvSpPr>
        <p:spPr/>
        <p:txBody>
          <a:bodyPr/>
          <a:lstStyle/>
          <a:p>
            <a:r>
              <a:rPr lang="es-MX" dirty="0">
                <a:latin typeface="Arial" panose="020B0604020202020204" pitchFamily="34" charset="0"/>
                <a:cs typeface="Arial" panose="020B0604020202020204" pitchFamily="34" charset="0"/>
              </a:rPr>
              <a:t> La  utilización de nuevas herramientas informáticas permitirán siempre dar un paso a nuevas investigaciones e indagaciones</a:t>
            </a:r>
            <a:endParaRPr lang="es-MX" dirty="0"/>
          </a:p>
        </p:txBody>
      </p:sp>
    </p:spTree>
    <p:extLst>
      <p:ext uri="{BB962C8B-B14F-4D97-AF65-F5344CB8AC3E}">
        <p14:creationId xmlns:p14="http://schemas.microsoft.com/office/powerpoint/2010/main" val="3482695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5">
            <a:extLst>
              <a:ext uri="{FF2B5EF4-FFF2-40B4-BE49-F238E27FC236}">
                <a16:creationId xmlns:a16="http://schemas.microsoft.com/office/drawing/2014/main" id="{912A6ED9-06CF-4C38-90DC-5C5BFB55FC2E}"/>
              </a:ext>
            </a:extLst>
          </p:cNvPr>
          <p:cNvGraphicFramePr>
            <a:graphicFrameLocks noGrp="1"/>
          </p:cNvGraphicFramePr>
          <p:nvPr>
            <p:ph idx="1"/>
            <p:extLst>
              <p:ext uri="{D42A27DB-BD31-4B8C-83A1-F6EECF244321}">
                <p14:modId xmlns:p14="http://schemas.microsoft.com/office/powerpoint/2010/main" val="1798304832"/>
              </p:ext>
            </p:extLst>
          </p:nvPr>
        </p:nvGraphicFramePr>
        <p:xfrm>
          <a:off x="409849" y="568272"/>
          <a:ext cx="11666538" cy="6059008"/>
        </p:xfrm>
        <a:graphic>
          <a:graphicData uri="http://schemas.openxmlformats.org/drawingml/2006/table">
            <a:tbl>
              <a:tblPr firstRow="1" bandRow="1">
                <a:tableStyleId>{5C22544A-7EE6-4342-B048-85BDC9FD1C3A}</a:tableStyleId>
              </a:tblPr>
              <a:tblGrid>
                <a:gridCol w="1229765">
                  <a:extLst>
                    <a:ext uri="{9D8B030D-6E8A-4147-A177-3AD203B41FA5}">
                      <a16:colId xmlns:a16="http://schemas.microsoft.com/office/drawing/2014/main" val="1372841790"/>
                    </a:ext>
                  </a:extLst>
                </a:gridCol>
                <a:gridCol w="2254469">
                  <a:extLst>
                    <a:ext uri="{9D8B030D-6E8A-4147-A177-3AD203B41FA5}">
                      <a16:colId xmlns:a16="http://schemas.microsoft.com/office/drawing/2014/main" val="192175625"/>
                    </a:ext>
                  </a:extLst>
                </a:gridCol>
                <a:gridCol w="1245476">
                  <a:extLst>
                    <a:ext uri="{9D8B030D-6E8A-4147-A177-3AD203B41FA5}">
                      <a16:colId xmlns:a16="http://schemas.microsoft.com/office/drawing/2014/main" val="4143875569"/>
                    </a:ext>
                  </a:extLst>
                </a:gridCol>
                <a:gridCol w="6936828">
                  <a:extLst>
                    <a:ext uri="{9D8B030D-6E8A-4147-A177-3AD203B41FA5}">
                      <a16:colId xmlns:a16="http://schemas.microsoft.com/office/drawing/2014/main" val="3148566089"/>
                    </a:ext>
                  </a:extLst>
                </a:gridCol>
              </a:tblGrid>
              <a:tr h="584444">
                <a:tc>
                  <a:txBody>
                    <a:bodyPr/>
                    <a:lstStyle/>
                    <a:p>
                      <a:pPr algn="ctr"/>
                      <a:r>
                        <a:rPr lang="es-MX" dirty="0">
                          <a:latin typeface="Arial" panose="020B0604020202020204" pitchFamily="34" charset="0"/>
                          <a:cs typeface="Arial" panose="020B0604020202020204" pitchFamily="34" charset="0"/>
                        </a:rPr>
                        <a:t>Profesores</a:t>
                      </a:r>
                    </a:p>
                  </a:txBody>
                  <a:tcPr/>
                </a:tc>
                <a:tc>
                  <a:txBody>
                    <a:bodyPr/>
                    <a:lstStyle/>
                    <a:p>
                      <a:pPr algn="ctr"/>
                      <a:r>
                        <a:rPr lang="es-MX" dirty="0">
                          <a:latin typeface="Arial" panose="020B0604020202020204" pitchFamily="34" charset="0"/>
                          <a:cs typeface="Arial" panose="020B0604020202020204" pitchFamily="34" charset="0"/>
                        </a:rPr>
                        <a:t>Asignatura</a:t>
                      </a:r>
                    </a:p>
                  </a:txBody>
                  <a:tcPr/>
                </a:tc>
                <a:tc>
                  <a:txBody>
                    <a:bodyPr/>
                    <a:lstStyle/>
                    <a:p>
                      <a:pPr algn="ctr"/>
                      <a:r>
                        <a:rPr lang="es-MX" dirty="0">
                          <a:latin typeface="Arial" panose="020B0604020202020204" pitchFamily="34" charset="0"/>
                          <a:cs typeface="Arial" panose="020B0604020202020204" pitchFamily="34" charset="0"/>
                        </a:rPr>
                        <a:t>Conceptos o temas </a:t>
                      </a:r>
                    </a:p>
                  </a:txBody>
                  <a:tcPr/>
                </a:tc>
                <a:tc>
                  <a:txBody>
                    <a:bodyPr/>
                    <a:lstStyle/>
                    <a:p>
                      <a:pPr algn="ctr"/>
                      <a:r>
                        <a:rPr lang="es-MX" dirty="0">
                          <a:latin typeface="Arial" panose="020B0604020202020204" pitchFamily="34" charset="0"/>
                          <a:cs typeface="Arial" panose="020B0604020202020204" pitchFamily="34" charset="0"/>
                        </a:rPr>
                        <a:t>fuentes</a:t>
                      </a:r>
                    </a:p>
                  </a:txBody>
                  <a:tcPr/>
                </a:tc>
                <a:extLst>
                  <a:ext uri="{0D108BD9-81ED-4DB2-BD59-A6C34878D82A}">
                    <a16:rowId xmlns:a16="http://schemas.microsoft.com/office/drawing/2014/main" val="3204322237"/>
                  </a:ext>
                </a:extLst>
              </a:tr>
              <a:tr h="2755236">
                <a:tc>
                  <a:txBody>
                    <a:bodyPr/>
                    <a:lstStyle/>
                    <a:p>
                      <a:r>
                        <a:rPr lang="es-MX" sz="1200" dirty="0">
                          <a:latin typeface="Arial" panose="020B0604020202020204" pitchFamily="34" charset="0"/>
                          <a:cs typeface="Arial" panose="020B0604020202020204" pitchFamily="34" charset="0"/>
                        </a:rPr>
                        <a:t>Leticia Domínguez Bonilla</a:t>
                      </a:r>
                    </a:p>
                  </a:txBody>
                  <a:tcPr/>
                </a:tc>
                <a:tc>
                  <a:txBody>
                    <a:bodyPr/>
                    <a:lstStyle/>
                    <a:p>
                      <a:r>
                        <a:rPr lang="es-MX" sz="1200" dirty="0">
                          <a:latin typeface="Arial" panose="020B0604020202020204" pitchFamily="34" charset="0"/>
                          <a:cs typeface="Arial" panose="020B0604020202020204" pitchFamily="34" charset="0"/>
                        </a:rPr>
                        <a:t>Problemas sociales, económicos y políticos de México</a:t>
                      </a:r>
                    </a:p>
                  </a:txBody>
                  <a:tcPr/>
                </a:tc>
                <a:tc>
                  <a:txBody>
                    <a:bodyPr/>
                    <a:lstStyle/>
                    <a:p>
                      <a:r>
                        <a:rPr lang="es-MX" sz="1200" dirty="0">
                          <a:latin typeface="Arial" panose="020B0604020202020204" pitchFamily="34" charset="0"/>
                          <a:cs typeface="Arial" panose="020B0604020202020204" pitchFamily="34" charset="0"/>
                        </a:rPr>
                        <a:t>Programas llevados a cabo contra el narcotráfico con los presidentes Felipe Calderón, Enrique Peña y Andrés López</a:t>
                      </a:r>
                    </a:p>
                    <a:p>
                      <a:r>
                        <a:rPr lang="es-MX" sz="1200" dirty="0">
                          <a:latin typeface="Arial" panose="020B0604020202020204" pitchFamily="34" charset="0"/>
                          <a:cs typeface="Arial" panose="020B0604020202020204" pitchFamily="34" charset="0"/>
                        </a:rPr>
                        <a:t>Conclusiones y entrega del proyecto</a:t>
                      </a:r>
                    </a:p>
                  </a:txBody>
                  <a:tcPr/>
                </a:tc>
                <a:tc>
                  <a:txBody>
                    <a:bodyPr/>
                    <a:lstStyle/>
                    <a:p>
                      <a:r>
                        <a:rPr lang="es-MX" sz="1200" kern="1200" dirty="0">
                          <a:solidFill>
                            <a:schemeClr val="tx1"/>
                          </a:solidFill>
                          <a:effectLst/>
                          <a:latin typeface="Arial" panose="020B0604020202020204" pitchFamily="34" charset="0"/>
                          <a:ea typeface="+mn-ea"/>
                          <a:cs typeface="Arial" panose="020B0604020202020204" pitchFamily="34" charset="0"/>
                        </a:rPr>
                        <a:t>Gómez </a:t>
                      </a:r>
                      <a:r>
                        <a:rPr lang="es-MX" sz="1200" kern="1200" dirty="0" err="1">
                          <a:solidFill>
                            <a:schemeClr val="tx1"/>
                          </a:solidFill>
                          <a:effectLst/>
                          <a:latin typeface="Arial" panose="020B0604020202020204" pitchFamily="34" charset="0"/>
                          <a:ea typeface="+mn-ea"/>
                          <a:cs typeface="Arial" panose="020B0604020202020204" pitchFamily="34" charset="0"/>
                        </a:rPr>
                        <a:t>Nashiki</a:t>
                      </a:r>
                      <a:r>
                        <a:rPr lang="es-MX" sz="1200" kern="1200" dirty="0">
                          <a:solidFill>
                            <a:schemeClr val="tx1"/>
                          </a:solidFill>
                          <a:effectLst/>
                          <a:latin typeface="Arial" panose="020B0604020202020204" pitchFamily="34" charset="0"/>
                          <a:ea typeface="+mn-ea"/>
                          <a:cs typeface="Arial" panose="020B0604020202020204" pitchFamily="34" charset="0"/>
                        </a:rPr>
                        <a:t>, Antonio. (2005). Violencia e institución educativa. Revista Mexicana de Investigación Educativa. México, D.F., </a:t>
                      </a:r>
                      <a:r>
                        <a:rPr lang="es-MX" sz="1200" kern="1200" dirty="0" err="1">
                          <a:solidFill>
                            <a:schemeClr val="tx1"/>
                          </a:solidFill>
                          <a:effectLst/>
                          <a:latin typeface="Arial" panose="020B0604020202020204" pitchFamily="34" charset="0"/>
                          <a:ea typeface="+mn-ea"/>
                          <a:cs typeface="Arial" panose="020B0604020202020204" pitchFamily="34" charset="0"/>
                        </a:rPr>
                        <a:t>Comie</a:t>
                      </a:r>
                      <a:r>
                        <a:rPr lang="es-MX" sz="1200" kern="1200" dirty="0">
                          <a:solidFill>
                            <a:schemeClr val="tx1"/>
                          </a:solidFill>
                          <a:effectLst/>
                          <a:latin typeface="Arial" panose="020B0604020202020204" pitchFamily="34" charset="0"/>
                          <a:ea typeface="+mn-ea"/>
                          <a:cs typeface="Arial" panose="020B0604020202020204" pitchFamily="34" charset="0"/>
                        </a:rPr>
                        <a:t>, 10 (26),  693-718.</a:t>
                      </a:r>
                    </a:p>
                    <a:p>
                      <a:r>
                        <a:rPr lang="es-MX" sz="1200" kern="1200" dirty="0">
                          <a:solidFill>
                            <a:schemeClr val="tx1"/>
                          </a:solidFill>
                          <a:effectLst/>
                          <a:latin typeface="Arial" panose="020B0604020202020204" pitchFamily="34" charset="0"/>
                          <a:ea typeface="+mn-ea"/>
                          <a:cs typeface="Arial" panose="020B0604020202020204" pitchFamily="34" charset="0"/>
                        </a:rPr>
                        <a:t> </a:t>
                      </a:r>
                    </a:p>
                    <a:p>
                      <a:r>
                        <a:rPr lang="es-MX" sz="1200" b="1" u="sng" kern="1200" dirty="0">
                          <a:solidFill>
                            <a:schemeClr val="tx1"/>
                          </a:solidFill>
                          <a:effectLst/>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xmlns="" val="tx"/>
                              </a:ext>
                            </a:extLst>
                          </a:hlinkClick>
                        </a:rPr>
                        <a:t>LOS DESAFÍOS DE LA SEGURIDAD PÚBLICA EN MÉXICO. …</a:t>
                      </a:r>
                      <a:endParaRPr lang="es-MX" sz="1200" b="1" kern="1200" dirty="0">
                        <a:solidFill>
                          <a:schemeClr val="tx1"/>
                        </a:solidFill>
                        <a:effectLst/>
                        <a:latin typeface="Arial" panose="020B0604020202020204" pitchFamily="34" charset="0"/>
                        <a:ea typeface="+mn-ea"/>
                        <a:cs typeface="Arial" panose="020B0604020202020204" pitchFamily="34" charset="0"/>
                      </a:endParaRPr>
                    </a:p>
                    <a:p>
                      <a:r>
                        <a:rPr lang="es-MX" sz="1200" i="0" kern="1200" dirty="0">
                          <a:solidFill>
                            <a:schemeClr val="tx1"/>
                          </a:solidFill>
                          <a:effectLst/>
                          <a:latin typeface="Arial" panose="020B0604020202020204" pitchFamily="34" charset="0"/>
                          <a:ea typeface="+mn-ea"/>
                          <a:cs typeface="Arial" panose="020B0604020202020204" pitchFamily="34" charset="0"/>
                        </a:rPr>
                        <a:t>https://archivos.juridicas.unam.mx/www/bjv/libros/1/419/14.pdf</a:t>
                      </a:r>
                      <a:endParaRPr lang="es-MX" sz="1200" kern="1200" dirty="0">
                        <a:solidFill>
                          <a:schemeClr val="tx1"/>
                        </a:solidFill>
                        <a:effectLst/>
                        <a:latin typeface="Arial" panose="020B0604020202020204" pitchFamily="34" charset="0"/>
                        <a:ea typeface="+mn-ea"/>
                        <a:cs typeface="Arial" panose="020B0604020202020204" pitchFamily="34" charset="0"/>
                      </a:endParaRPr>
                    </a:p>
                    <a:p>
                      <a:r>
                        <a:rPr lang="es-MX" sz="1200" kern="1200" dirty="0">
                          <a:solidFill>
                            <a:schemeClr val="tx1"/>
                          </a:solidFill>
                          <a:effectLst/>
                          <a:latin typeface="Arial" panose="020B0604020202020204" pitchFamily="34" charset="0"/>
                          <a:ea typeface="+mn-ea"/>
                          <a:cs typeface="Arial" panose="020B0604020202020204" pitchFamily="34" charset="0"/>
                        </a:rPr>
                        <a:t> </a:t>
                      </a:r>
                    </a:p>
                    <a:p>
                      <a:r>
                        <a:rPr lang="es-MX" sz="1200" kern="1200" dirty="0">
                          <a:solidFill>
                            <a:schemeClr val="tx1"/>
                          </a:solidFill>
                          <a:effectLst/>
                          <a:latin typeface="Arial" panose="020B0604020202020204" pitchFamily="34" charset="0"/>
                          <a:ea typeface="+mn-ea"/>
                          <a:cs typeface="Arial" panose="020B0604020202020204" pitchFamily="34" charset="0"/>
                        </a:rPr>
                        <a:t>Núñez A. E. (2012). Crónica de un sexenio fallido. (E </a:t>
                      </a:r>
                      <a:r>
                        <a:rPr lang="es-MX" sz="1200" kern="1200" dirty="0" err="1">
                          <a:solidFill>
                            <a:schemeClr val="tx1"/>
                          </a:solidFill>
                          <a:effectLst/>
                          <a:latin typeface="Arial" panose="020B0604020202020204" pitchFamily="34" charset="0"/>
                          <a:ea typeface="+mn-ea"/>
                          <a:cs typeface="Arial" panose="020B0604020202020204" pitchFamily="34" charset="0"/>
                        </a:rPr>
                        <a:t>book</a:t>
                      </a:r>
                      <a:r>
                        <a:rPr lang="es-MX" sz="1200" kern="1200" dirty="0">
                          <a:solidFill>
                            <a:schemeClr val="tx1"/>
                          </a:solidFill>
                          <a:effectLst/>
                          <a:latin typeface="Arial" panose="020B0604020202020204" pitchFamily="34" charset="0"/>
                          <a:ea typeface="+mn-ea"/>
                          <a:cs typeface="Arial" panose="020B0604020202020204" pitchFamily="34" charset="0"/>
                        </a:rPr>
                        <a:t>).  México.</a:t>
                      </a:r>
                    </a:p>
                    <a:p>
                      <a:r>
                        <a:rPr lang="es-MX" sz="1200" u="sng"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xmlns="" val="tx"/>
                              </a:ext>
                            </a:extLst>
                          </a:hlinkClick>
                        </a:rPr>
                        <a:t>https://www.eleconomista.com.mx/politica/Mexico-es-el-pais-mas-violento-de-America</a:t>
                      </a:r>
                      <a:r>
                        <a:rPr lang="es-MX" sz="1200" kern="1200" dirty="0">
                          <a:solidFill>
                            <a:schemeClr val="tx1"/>
                          </a:solidFill>
                          <a:effectLst/>
                          <a:latin typeface="Arial" panose="020B0604020202020204" pitchFamily="34" charset="0"/>
                          <a:ea typeface="+mn-ea"/>
                          <a:cs typeface="Arial" panose="020B0604020202020204" pitchFamily="34" charset="0"/>
                        </a:rPr>
                        <a:t>.</a:t>
                      </a:r>
                    </a:p>
                    <a:p>
                      <a:r>
                        <a:rPr lang="es-MX" sz="1200" kern="1200" dirty="0">
                          <a:solidFill>
                            <a:schemeClr val="tx1"/>
                          </a:solidFill>
                          <a:effectLst/>
                          <a:latin typeface="Arial" panose="020B0604020202020204" pitchFamily="34" charset="0"/>
                          <a:ea typeface="+mn-ea"/>
                          <a:cs typeface="Arial" panose="020B0604020202020204" pitchFamily="34" charset="0"/>
                        </a:rPr>
                        <a:t> </a:t>
                      </a:r>
                    </a:p>
                    <a:p>
                      <a:r>
                        <a:rPr lang="es-MX" sz="1200" u="sng" kern="1200" dirty="0">
                          <a:solidFill>
                            <a:schemeClr val="tx1"/>
                          </a:solidFill>
                          <a:effectLst/>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xmlns="" val="tx"/>
                              </a:ext>
                            </a:extLst>
                          </a:hlinkClick>
                        </a:rPr>
                        <a:t>https://www.nytimes.com/es/2017/10/28/violencia-mexico-interpreter-homicidios-record</a:t>
                      </a:r>
                      <a:endParaRPr lang="es-MX" sz="1200" kern="1200" dirty="0">
                        <a:solidFill>
                          <a:schemeClr val="tx1"/>
                        </a:solidFill>
                        <a:effectLst/>
                        <a:latin typeface="Arial" panose="020B0604020202020204" pitchFamily="34" charset="0"/>
                        <a:ea typeface="+mn-ea"/>
                        <a:cs typeface="Arial" panose="020B0604020202020204" pitchFamily="34" charset="0"/>
                      </a:endParaRPr>
                    </a:p>
                    <a:p>
                      <a:r>
                        <a:rPr lang="es-MX" sz="1200" i="0" kern="1200" dirty="0">
                          <a:solidFill>
                            <a:schemeClr val="tx1"/>
                          </a:solidFill>
                          <a:effectLst/>
                          <a:latin typeface="Arial" panose="020B0604020202020204" pitchFamily="34" charset="0"/>
                          <a:ea typeface="+mn-ea"/>
                          <a:cs typeface="Arial" panose="020B0604020202020204" pitchFamily="34" charset="0"/>
                        </a:rPr>
                        <a:t> </a:t>
                      </a:r>
                      <a:endParaRPr lang="es-MX" sz="1200" kern="1200" dirty="0">
                        <a:solidFill>
                          <a:schemeClr val="tx1"/>
                        </a:solidFill>
                        <a:effectLst/>
                        <a:latin typeface="Arial" panose="020B0604020202020204" pitchFamily="34" charset="0"/>
                        <a:ea typeface="+mn-ea"/>
                        <a:cs typeface="Arial" panose="020B0604020202020204" pitchFamily="34" charset="0"/>
                      </a:endParaRPr>
                    </a:p>
                    <a:p>
                      <a:r>
                        <a:rPr lang="es-MX" sz="1200" u="sng" kern="1200" dirty="0">
                          <a:solidFill>
                            <a:schemeClr val="tx1"/>
                          </a:solidFill>
                          <a:effectLst/>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xmlns="" val="tx"/>
                              </a:ext>
                            </a:extLst>
                          </a:hlinkClick>
                        </a:rPr>
                        <a:t>https://www.eleconomista.com.mx/noticia/Cuales-son-las-causas-de-la-violencia-en</a:t>
                      </a:r>
                      <a:r>
                        <a:rPr lang="es-MX" sz="1200" kern="1200" dirty="0">
                          <a:solidFill>
                            <a:schemeClr val="tx1"/>
                          </a:solidFill>
                          <a:effectLst/>
                          <a:latin typeface="Arial" panose="020B0604020202020204" pitchFamily="34" charset="0"/>
                          <a:ea typeface="+mn-ea"/>
                          <a:cs typeface="Arial" panose="020B0604020202020204" pitchFamily="34" charset="0"/>
                        </a:rPr>
                        <a:t> </a:t>
                      </a:r>
                      <a:r>
                        <a:rPr lang="es-MX" sz="1200" kern="1200" dirty="0" err="1">
                          <a:solidFill>
                            <a:schemeClr val="tx1"/>
                          </a:solidFill>
                          <a:effectLst/>
                          <a:latin typeface="Arial" panose="020B0604020202020204" pitchFamily="34" charset="0"/>
                          <a:ea typeface="+mn-ea"/>
                          <a:cs typeface="Arial" panose="020B0604020202020204" pitchFamily="34" charset="0"/>
                        </a:rPr>
                        <a:t>méxico</a:t>
                      </a:r>
                      <a:r>
                        <a:rPr lang="es-MX" sz="1200" kern="1200" dirty="0">
                          <a:solidFill>
                            <a:schemeClr val="tx1"/>
                          </a:solidFill>
                          <a:effectLst/>
                          <a:latin typeface="Arial" panose="020B0604020202020204" pitchFamily="34" charset="0"/>
                          <a:ea typeface="+mn-ea"/>
                          <a:cs typeface="Arial" panose="020B0604020202020204" pitchFamily="34" charset="0"/>
                        </a:rPr>
                        <a:t>.</a:t>
                      </a:r>
                    </a:p>
                    <a:p>
                      <a:r>
                        <a:rPr lang="es-MX" sz="1200" kern="1200" dirty="0">
                          <a:solidFill>
                            <a:schemeClr val="tx1"/>
                          </a:solidFill>
                          <a:effectLst/>
                          <a:latin typeface="Arial" panose="020B0604020202020204" pitchFamily="34" charset="0"/>
                          <a:ea typeface="+mn-ea"/>
                          <a:cs typeface="Arial" panose="020B0604020202020204" pitchFamily="34" charset="0"/>
                        </a:rPr>
                        <a:t> </a:t>
                      </a:r>
                    </a:p>
                    <a:p>
                      <a:r>
                        <a:rPr lang="es-MX" sz="1800" kern="1200" dirty="0">
                          <a:solidFill>
                            <a:schemeClr val="tx1"/>
                          </a:solidFill>
                          <a:effectLst/>
                          <a:latin typeface="+mn-lt"/>
                          <a:ea typeface="+mn-ea"/>
                          <a:cs typeface="+mn-cs"/>
                        </a:rPr>
                        <a:t> </a:t>
                      </a:r>
                    </a:p>
                    <a:p>
                      <a:endParaRPr lang="es-MX"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71279341"/>
                  </a:ext>
                </a:extLst>
              </a:tr>
              <a:tr h="2492848">
                <a:tc>
                  <a:txBody>
                    <a:bodyPr/>
                    <a:lstStyle/>
                    <a:p>
                      <a:r>
                        <a:rPr lang="es-MX" sz="1200" dirty="0">
                          <a:latin typeface="Arial" panose="020B0604020202020204" pitchFamily="34" charset="0"/>
                          <a:cs typeface="Arial" panose="020B0604020202020204" pitchFamily="34" charset="0"/>
                        </a:rPr>
                        <a:t>Beatriz Cecilia Martínez Ruvalcaba</a:t>
                      </a:r>
                    </a:p>
                  </a:txBody>
                  <a:tcPr/>
                </a:tc>
                <a:tc>
                  <a:txBody>
                    <a:bodyPr/>
                    <a:lstStyle/>
                    <a:p>
                      <a:r>
                        <a:rPr lang="es-MX" sz="1200" dirty="0">
                          <a:latin typeface="Arial" panose="020B0604020202020204" pitchFamily="34" charset="0"/>
                          <a:cs typeface="Arial" panose="020B0604020202020204" pitchFamily="34" charset="0"/>
                        </a:rPr>
                        <a:t> Química IV</a:t>
                      </a:r>
                    </a:p>
                  </a:txBody>
                  <a:tcPr/>
                </a:tc>
                <a:tc>
                  <a:txBody>
                    <a:bodyPr/>
                    <a:lstStyle/>
                    <a:p>
                      <a:r>
                        <a:rPr lang="es-MX" sz="1200" dirty="0">
                          <a:latin typeface="Arial" panose="020B0604020202020204" pitchFamily="34" charset="0"/>
                          <a:cs typeface="Arial" panose="020B0604020202020204" pitchFamily="34" charset="0"/>
                        </a:rPr>
                        <a:t>Definiciones:</a:t>
                      </a:r>
                    </a:p>
                    <a:p>
                      <a:r>
                        <a:rPr lang="es-MX" sz="1200" dirty="0">
                          <a:latin typeface="Arial" panose="020B0604020202020204" pitchFamily="34" charset="0"/>
                          <a:cs typeface="Arial" panose="020B0604020202020204" pitchFamily="34" charset="0"/>
                        </a:rPr>
                        <a:t>-clasificación de drogas, daños a la salud, datos de INEGI de drogas consumidas, legalización de drogas </a:t>
                      </a:r>
                    </a:p>
                    <a:p>
                      <a:r>
                        <a:rPr lang="es-MX" sz="1200" dirty="0">
                          <a:latin typeface="Arial" panose="020B0604020202020204" pitchFamily="34" charset="0"/>
                          <a:cs typeface="Arial" panose="020B0604020202020204" pitchFamily="34" charset="0"/>
                        </a:rPr>
                        <a:t>Conclusiones y entrega del proyecto</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MX" sz="1200" b="0" i="0" u="sng"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https://www.unodc.org/</a:t>
                      </a:r>
                      <a:r>
                        <a:rPr lang="es-MX" sz="1200" b="0" i="0" u="sng" kern="1200" dirty="0" err="1">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documents</a:t>
                      </a:r>
                      <a:r>
                        <a:rPr lang="es-MX" sz="1200" b="0" i="0" u="sng"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a:t>
                      </a:r>
                      <a:r>
                        <a:rPr lang="es-MX" sz="1200" b="0" i="0" u="sng" kern="1200" dirty="0" err="1">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colombia</a:t>
                      </a:r>
                      <a:r>
                        <a:rPr lang="es-MX" sz="1200" b="0" i="0" u="sng"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/.../Estudio_de_Consumo_UNODC.pdf</a:t>
                      </a:r>
                    </a:p>
                    <a:p>
                      <a:pPr lvl="0"/>
                      <a:r>
                        <a:rPr lang="es-MX" sz="1200" u="sng" kern="1200" dirty="0">
                          <a:solidFill>
                            <a:schemeClr val="tx1"/>
                          </a:solidFill>
                          <a:effectLst/>
                          <a:latin typeface="Arial" panose="020B0604020202020204" pitchFamily="34" charset="0"/>
                          <a:ea typeface="+mn-ea"/>
                          <a:cs typeface="Arial" panose="020B0604020202020204" pitchFamily="34" charset="0"/>
                          <a:hlinkClick r:id="rId7">
                            <a:extLst>
                              <a:ext uri="{A12FA001-AC4F-418D-AE19-62706E023703}">
                                <ahyp:hlinkClr xmlns:ahyp="http://schemas.microsoft.com/office/drawing/2018/hyperlinkcolor" xmlns="" val="tx"/>
                              </a:ext>
                            </a:extLst>
                          </a:hlinkClick>
                        </a:rPr>
                        <a:t>https://www.gob.mx/semar</a:t>
                      </a:r>
                      <a:endParaRPr lang="es-MX" sz="1200" kern="1200" dirty="0">
                        <a:solidFill>
                          <a:schemeClr val="tx1"/>
                        </a:solidFill>
                        <a:effectLst/>
                        <a:latin typeface="Arial" panose="020B0604020202020204" pitchFamily="34" charset="0"/>
                        <a:ea typeface="+mn-ea"/>
                        <a:cs typeface="Arial" panose="020B0604020202020204" pitchFamily="34" charset="0"/>
                      </a:endParaRPr>
                    </a:p>
                    <a:p>
                      <a:pPr lvl="0"/>
                      <a:r>
                        <a:rPr lang="es-MX" sz="1200" u="sng" kern="1200" dirty="0">
                          <a:solidFill>
                            <a:schemeClr val="tx1"/>
                          </a:solidFill>
                          <a:effectLst/>
                          <a:latin typeface="Arial" panose="020B0604020202020204" pitchFamily="34" charset="0"/>
                          <a:ea typeface="+mn-ea"/>
                          <a:cs typeface="Arial" panose="020B0604020202020204" pitchFamily="34" charset="0"/>
                          <a:hlinkClick r:id="rId8">
                            <a:extLst>
                              <a:ext uri="{A12FA001-AC4F-418D-AE19-62706E023703}">
                                <ahyp:hlinkClr xmlns:ahyp="http://schemas.microsoft.com/office/drawing/2018/hyperlinkcolor" xmlns="" val="tx"/>
                              </a:ext>
                            </a:extLst>
                          </a:hlinkClick>
                        </a:rPr>
                        <a:t>https://www.gob.mx/pgr</a:t>
                      </a:r>
                      <a:endParaRPr lang="es-MX" sz="1200" kern="1200" dirty="0">
                        <a:solidFill>
                          <a:schemeClr val="tx1"/>
                        </a:solidFill>
                        <a:effectLst/>
                        <a:latin typeface="Arial" panose="020B0604020202020204" pitchFamily="34" charset="0"/>
                        <a:ea typeface="+mn-ea"/>
                        <a:cs typeface="Arial" panose="020B0604020202020204" pitchFamily="34" charset="0"/>
                      </a:endParaRPr>
                    </a:p>
                    <a:p>
                      <a:pPr lvl="0"/>
                      <a:r>
                        <a:rPr lang="es-MX" sz="1200" u="sng" kern="1200" dirty="0">
                          <a:solidFill>
                            <a:schemeClr val="tx1"/>
                          </a:solidFill>
                          <a:effectLst/>
                          <a:latin typeface="Arial" panose="020B0604020202020204" pitchFamily="34" charset="0"/>
                          <a:ea typeface="+mn-ea"/>
                          <a:cs typeface="Arial" panose="020B0604020202020204" pitchFamily="34" charset="0"/>
                          <a:hlinkClick r:id="rId9">
                            <a:extLst>
                              <a:ext uri="{A12FA001-AC4F-418D-AE19-62706E023703}">
                                <ahyp:hlinkClr xmlns:ahyp="http://schemas.microsoft.com/office/drawing/2018/hyperlinkcolor" xmlns="" val="tx"/>
                              </a:ext>
                            </a:extLst>
                          </a:hlinkClick>
                        </a:rPr>
                        <a:t>https://www.ssp.cdmx.gob.mx/secretaria/directorio</a:t>
                      </a:r>
                      <a:endParaRPr lang="es-MX"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b="0" i="0" u="sng"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https://www. Inegi.com</a:t>
                      </a:r>
                    </a:p>
                    <a:p>
                      <a:pPr marL="0" marR="0" lvl="0" indent="0" algn="l" defTabSz="457200" rtl="0" eaLnBrk="1" fontAlgn="auto" latinLnBrk="0" hangingPunct="1">
                        <a:lnSpc>
                          <a:spcPct val="100000"/>
                        </a:lnSpc>
                        <a:spcBef>
                          <a:spcPts val="0"/>
                        </a:spcBef>
                        <a:spcAft>
                          <a:spcPts val="0"/>
                        </a:spcAft>
                        <a:buClrTx/>
                        <a:buSzTx/>
                        <a:buFontTx/>
                        <a:buNone/>
                        <a:tabLst/>
                        <a:defRPr/>
                      </a:pPr>
                      <a:r>
                        <a:rPr lang="es-MX" sz="1200" b="0" i="0" u="sng" kern="1200" dirty="0">
                          <a:solidFill>
                            <a:schemeClr val="tx1"/>
                          </a:solidFill>
                          <a:effectLst/>
                          <a:latin typeface="Arial" panose="020B0604020202020204" pitchFamily="34" charset="0"/>
                          <a:ea typeface="+mn-ea"/>
                          <a:cs typeface="Arial" panose="020B0604020202020204" pitchFamily="34" charset="0"/>
                          <a:hlinkClick r:id="rId6">
                            <a:extLst>
                              <a:ext uri="{A12FA001-AC4F-418D-AE19-62706E023703}">
                                <ahyp:hlinkClr xmlns:ahyp="http://schemas.microsoft.com/office/drawing/2018/hyperlinkcolor" xmlns="" val="tx"/>
                              </a:ext>
                            </a:extLst>
                          </a:hlinkClick>
                        </a:rPr>
                        <a:t>Httos://www.Gob.mx/salud</a:t>
                      </a:r>
                    </a:p>
                    <a:p>
                      <a:endParaRPr lang="es-MX" sz="120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87656429"/>
                  </a:ext>
                </a:extLst>
              </a:tr>
            </a:tbl>
          </a:graphicData>
        </a:graphic>
      </p:graphicFrame>
    </p:spTree>
    <p:extLst>
      <p:ext uri="{BB962C8B-B14F-4D97-AF65-F5344CB8AC3E}">
        <p14:creationId xmlns:p14="http://schemas.microsoft.com/office/powerpoint/2010/main" val="9750530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B461C6F-475A-487F-9226-F8407C377A8B}"/>
              </a:ext>
            </a:extLst>
          </p:cNvPr>
          <p:cNvPicPr>
            <a:picLocks noChangeAspect="1"/>
          </p:cNvPicPr>
          <p:nvPr/>
        </p:nvPicPr>
        <p:blipFill rotWithShape="1">
          <a:blip r:embed="rId2"/>
          <a:srcRect l="31109" t="16458" r="30549" b="10474"/>
          <a:stretch/>
        </p:blipFill>
        <p:spPr>
          <a:xfrm>
            <a:off x="3334405" y="688838"/>
            <a:ext cx="4461641" cy="5836086"/>
          </a:xfrm>
          <a:prstGeom prst="rect">
            <a:avLst/>
          </a:prstGeom>
        </p:spPr>
      </p:pic>
      <p:sp>
        <p:nvSpPr>
          <p:cNvPr id="5" name="Título 1">
            <a:extLst>
              <a:ext uri="{FF2B5EF4-FFF2-40B4-BE49-F238E27FC236}">
                <a16:creationId xmlns:a16="http://schemas.microsoft.com/office/drawing/2014/main" id="{8FDBBE50-FDCF-4B97-BDEA-A3506AD71809}"/>
              </a:ext>
            </a:extLst>
          </p:cNvPr>
          <p:cNvSpPr>
            <a:spLocks noGrp="1"/>
          </p:cNvSpPr>
          <p:nvPr>
            <p:ph type="title"/>
          </p:nvPr>
        </p:nvSpPr>
        <p:spPr>
          <a:xfrm>
            <a:off x="4335515" y="0"/>
            <a:ext cx="2175641" cy="966951"/>
          </a:xfrm>
        </p:spPr>
        <p:txBody>
          <a:bodyPr>
            <a:normAutofit/>
          </a:bodyPr>
          <a:lstStyle/>
          <a:p>
            <a:r>
              <a:rPr lang="es-MX" dirty="0"/>
              <a:t>Infografía </a:t>
            </a:r>
          </a:p>
        </p:txBody>
      </p:sp>
    </p:spTree>
    <p:extLst>
      <p:ext uri="{BB962C8B-B14F-4D97-AF65-F5344CB8AC3E}">
        <p14:creationId xmlns:p14="http://schemas.microsoft.com/office/powerpoint/2010/main" val="3225511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9CD663-8A01-4D95-B91C-69A0F5ABEB64}"/>
              </a:ext>
            </a:extLst>
          </p:cNvPr>
          <p:cNvSpPr>
            <a:spLocks noGrp="1"/>
          </p:cNvSpPr>
          <p:nvPr>
            <p:ph type="title"/>
          </p:nvPr>
        </p:nvSpPr>
        <p:spPr>
          <a:xfrm>
            <a:off x="803458" y="3005958"/>
            <a:ext cx="8596668" cy="1320800"/>
          </a:xfrm>
        </p:spPr>
        <p:txBody>
          <a:bodyPr/>
          <a:lstStyle/>
          <a:p>
            <a:r>
              <a:rPr lang="es-MX" sz="2800" b="1" dirty="0">
                <a:solidFill>
                  <a:schemeClr val="tx1"/>
                </a:solidFill>
              </a:rPr>
              <a:t>      </a:t>
            </a:r>
            <a:r>
              <a:rPr lang="es-MX" sz="2800" dirty="0">
                <a:solidFill>
                  <a:schemeClr val="tx1"/>
                </a:solidFill>
                <a:latin typeface="Arial" panose="020B0604020202020204" pitchFamily="34" charset="0"/>
                <a:cs typeface="Arial" panose="020B0604020202020204" pitchFamily="34" charset="0"/>
              </a:rPr>
              <a:t>La Violencia en México en sexenios 2006 a 2018</a:t>
            </a:r>
          </a:p>
        </p:txBody>
      </p:sp>
      <p:sp>
        <p:nvSpPr>
          <p:cNvPr id="3" name="CuadroTexto 2">
            <a:extLst>
              <a:ext uri="{FF2B5EF4-FFF2-40B4-BE49-F238E27FC236}">
                <a16:creationId xmlns:a16="http://schemas.microsoft.com/office/drawing/2014/main" id="{1D82EC59-883E-482D-9D69-4D57A4A21BD5}"/>
              </a:ext>
            </a:extLst>
          </p:cNvPr>
          <p:cNvSpPr txBox="1"/>
          <p:nvPr/>
        </p:nvSpPr>
        <p:spPr>
          <a:xfrm rot="10800000" flipH="1" flipV="1">
            <a:off x="3259006" y="1585158"/>
            <a:ext cx="4056193" cy="523220"/>
          </a:xfrm>
          <a:prstGeom prst="rect">
            <a:avLst/>
          </a:prstGeom>
          <a:noFill/>
        </p:spPr>
        <p:txBody>
          <a:bodyPr wrap="square" rtlCol="0">
            <a:spAutoFit/>
          </a:bodyPr>
          <a:lstStyle/>
          <a:p>
            <a:r>
              <a:rPr lang="es-MX" sz="2800" dirty="0">
                <a:solidFill>
                  <a:srgbClr val="0070C0"/>
                </a:solidFill>
                <a:latin typeface="Arial" panose="020B0604020202020204" pitchFamily="34" charset="0"/>
                <a:cs typeface="Arial" panose="020B0604020202020204" pitchFamily="34" charset="0"/>
              </a:rPr>
              <a:t>Título del  proyecto</a:t>
            </a:r>
          </a:p>
        </p:txBody>
      </p:sp>
    </p:spTree>
    <p:extLst>
      <p:ext uri="{BB962C8B-B14F-4D97-AF65-F5344CB8AC3E}">
        <p14:creationId xmlns:p14="http://schemas.microsoft.com/office/powerpoint/2010/main" val="2441428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3994204" y="3594902"/>
            <a:ext cx="3903018" cy="293022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5" name="Marcador de contenido 4">
            <a:extLst>
              <a:ext uri="{FF2B5EF4-FFF2-40B4-BE49-F238E27FC236}">
                <a16:creationId xmlns:a16="http://schemas.microsoft.com/office/drawing/2014/main" id="{05B1783D-133D-43ED-A7B8-817964D11A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3597" y="2816990"/>
            <a:ext cx="3424844" cy="25686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14" y="2830129"/>
            <a:ext cx="3989021" cy="3149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 name="Imagen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0772" y="128569"/>
            <a:ext cx="3379615" cy="265260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Imagen 11">
            <a:extLst>
              <a:ext uri="{FF2B5EF4-FFF2-40B4-BE49-F238E27FC236}">
                <a16:creationId xmlns:a16="http://schemas.microsoft.com/office/drawing/2014/main" id="{3149C367-3401-4E39-B6D7-71B8D03D7FD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0544" y="0"/>
            <a:ext cx="3273926" cy="245544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45713" y="1520455"/>
            <a:ext cx="4049444" cy="30370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4B8AD3EB-A1DB-480E-A4F7-613AF139D3B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817729" y="92395"/>
            <a:ext cx="3277731" cy="24582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5393874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7A261D-B209-40CA-A404-777D0A1062FF}"/>
              </a:ext>
            </a:extLst>
          </p:cNvPr>
          <p:cNvSpPr>
            <a:spLocks noGrp="1"/>
          </p:cNvSpPr>
          <p:nvPr>
            <p:ph type="title"/>
          </p:nvPr>
        </p:nvSpPr>
        <p:spPr/>
        <p:txBody>
          <a:bodyPr>
            <a:normAutofit/>
          </a:bodyPr>
          <a:lstStyle/>
          <a:p>
            <a:r>
              <a:rPr lang="es-MX" sz="2800" dirty="0"/>
              <a:t>Resultados, análisis y toma de decisiones de la actividad </a:t>
            </a:r>
          </a:p>
        </p:txBody>
      </p:sp>
      <p:sp>
        <p:nvSpPr>
          <p:cNvPr id="3" name="Marcador de contenido 2">
            <a:extLst>
              <a:ext uri="{FF2B5EF4-FFF2-40B4-BE49-F238E27FC236}">
                <a16:creationId xmlns:a16="http://schemas.microsoft.com/office/drawing/2014/main" id="{3048688D-3EB0-4041-AF3F-C4EDF28F5294}"/>
              </a:ext>
            </a:extLst>
          </p:cNvPr>
          <p:cNvSpPr>
            <a:spLocks noGrp="1"/>
          </p:cNvSpPr>
          <p:nvPr>
            <p:ph idx="1"/>
          </p:nvPr>
        </p:nvSpPr>
        <p:spPr>
          <a:xfrm>
            <a:off x="850755" y="2838507"/>
            <a:ext cx="8309011" cy="2553301"/>
          </a:xfrm>
        </p:spPr>
        <p:txBody>
          <a:bodyPr/>
          <a:lstStyle/>
          <a:p>
            <a:r>
              <a:rPr lang="es-MX" dirty="0"/>
              <a:t>Los alumnos realizaron una infografía para enseñarles a los adolescentes y jóvenes lo que es la violencia y lo que ha causado el abuso de drogas </a:t>
            </a:r>
            <a:r>
              <a:rPr lang="es-MX" dirty="0" err="1"/>
              <a:t>asi</a:t>
            </a:r>
            <a:r>
              <a:rPr lang="es-MX" dirty="0"/>
              <a:t> como las consecuencias al ingerirlas</a:t>
            </a:r>
          </a:p>
        </p:txBody>
      </p:sp>
    </p:spTree>
    <p:extLst>
      <p:ext uri="{BB962C8B-B14F-4D97-AF65-F5344CB8AC3E}">
        <p14:creationId xmlns:p14="http://schemas.microsoft.com/office/powerpoint/2010/main" val="4238174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6DC10E-5815-412E-A761-486CD63964B1}"/>
              </a:ext>
            </a:extLst>
          </p:cNvPr>
          <p:cNvSpPr>
            <a:spLocks noGrp="1"/>
          </p:cNvSpPr>
          <p:nvPr>
            <p:ph type="title"/>
          </p:nvPr>
        </p:nvSpPr>
        <p:spPr>
          <a:xfrm>
            <a:off x="1591734" y="2768600"/>
            <a:ext cx="8596668" cy="1320800"/>
          </a:xfrm>
        </p:spPr>
        <p:txBody>
          <a:bodyPr/>
          <a:lstStyle/>
          <a:p>
            <a:r>
              <a:rPr lang="es-MX" dirty="0">
                <a:solidFill>
                  <a:srgbClr val="002060"/>
                </a:solidFill>
              </a:rPr>
              <a:t>Conclusiones</a:t>
            </a:r>
            <a:r>
              <a:rPr lang="es-MX" dirty="0"/>
              <a:t/>
            </a:r>
            <a:br>
              <a:rPr lang="es-MX" dirty="0"/>
            </a:br>
            <a:endParaRPr lang="es-MX" dirty="0"/>
          </a:p>
        </p:txBody>
      </p:sp>
    </p:spTree>
    <p:extLst>
      <p:ext uri="{BB962C8B-B14F-4D97-AF65-F5344CB8AC3E}">
        <p14:creationId xmlns:p14="http://schemas.microsoft.com/office/powerpoint/2010/main" val="12850183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2F53A-25EE-4C6C-B1D3-4DC4FB7BE963}"/>
              </a:ext>
            </a:extLst>
          </p:cNvPr>
          <p:cNvSpPr>
            <a:spLocks noGrp="1"/>
          </p:cNvSpPr>
          <p:nvPr>
            <p:ph type="title"/>
          </p:nvPr>
        </p:nvSpPr>
        <p:spPr/>
        <p:txBody>
          <a:bodyPr/>
          <a:lstStyle/>
          <a:p>
            <a:r>
              <a:rPr lang="es-MX" dirty="0"/>
              <a:t>Conclusiones</a:t>
            </a:r>
          </a:p>
        </p:txBody>
      </p:sp>
      <p:sp>
        <p:nvSpPr>
          <p:cNvPr id="3" name="Marcador de contenido 2">
            <a:extLst>
              <a:ext uri="{FF2B5EF4-FFF2-40B4-BE49-F238E27FC236}">
                <a16:creationId xmlns:a16="http://schemas.microsoft.com/office/drawing/2014/main" id="{A29B8780-5A97-4B50-8EF0-1359D41134F6}"/>
              </a:ext>
            </a:extLst>
          </p:cNvPr>
          <p:cNvSpPr>
            <a:spLocks noGrp="1"/>
          </p:cNvSpPr>
          <p:nvPr>
            <p:ph idx="1"/>
          </p:nvPr>
        </p:nvSpPr>
        <p:spPr>
          <a:xfrm>
            <a:off x="677333" y="2160589"/>
            <a:ext cx="10200874" cy="3880773"/>
          </a:xfrm>
        </p:spPr>
        <p:txBody>
          <a:bodyPr>
            <a:normAutofit fontScale="92500" lnSpcReduction="10000"/>
          </a:bodyPr>
          <a:lstStyle/>
          <a:p>
            <a:pPr algn="just">
              <a:lnSpc>
                <a:spcPct val="150000"/>
              </a:lnSpc>
            </a:pPr>
            <a:r>
              <a:rPr lang="es-MX" dirty="0"/>
              <a:t>En cuanto al consumo de drogas se observa que hay un aumento considerable cada año debido a que el consumo de sustancias nocivas a la salud  pasan sin problema alguno por las aduanas lo que  permite la fabricación de drogas sintéticas sin límites. Los gobiernos deben tomar medidas más drásticas como detener la legalización de estupefacientes, controlar más las entradas aduanales multando, o encerrando a los narcomenudistas, con el fin de poner más orden en la fabricación de éstos. Se deben poner nuevos artículos constitucionales, que protejan a las mujeres, niños, adultos mayores y a las persones vulnerables ante este tipo de violencia. Se debe poner un freno a este tipo grupos criminales ya que reclutan a niños y adolescentes, enseñándoles  la violencia con armas; por lo tanto, México puede mejorar, sólo depende del gobierno al ser más claro en sus leyes y castigos.</a:t>
            </a:r>
          </a:p>
        </p:txBody>
      </p:sp>
    </p:spTree>
    <p:extLst>
      <p:ext uri="{BB962C8B-B14F-4D97-AF65-F5344CB8AC3E}">
        <p14:creationId xmlns:p14="http://schemas.microsoft.com/office/powerpoint/2010/main" val="23441386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EA7769-5DD4-484D-9BF4-FC79200DED07}"/>
              </a:ext>
            </a:extLst>
          </p:cNvPr>
          <p:cNvSpPr>
            <a:spLocks noGrp="1"/>
          </p:cNvSpPr>
          <p:nvPr>
            <p:ph type="title"/>
          </p:nvPr>
        </p:nvSpPr>
        <p:spPr/>
        <p:txBody>
          <a:bodyPr/>
          <a:lstStyle/>
          <a:p>
            <a:r>
              <a:rPr lang="es-MX" dirty="0"/>
              <a:t>Cont. conclusiones</a:t>
            </a:r>
          </a:p>
        </p:txBody>
      </p:sp>
      <p:sp>
        <p:nvSpPr>
          <p:cNvPr id="3" name="Marcador de contenido 2">
            <a:extLst>
              <a:ext uri="{FF2B5EF4-FFF2-40B4-BE49-F238E27FC236}">
                <a16:creationId xmlns:a16="http://schemas.microsoft.com/office/drawing/2014/main" id="{9258F314-81CF-4975-9605-F87986AC5088}"/>
              </a:ext>
            </a:extLst>
          </p:cNvPr>
          <p:cNvSpPr>
            <a:spLocks noGrp="1"/>
          </p:cNvSpPr>
          <p:nvPr>
            <p:ph idx="1"/>
          </p:nvPr>
        </p:nvSpPr>
        <p:spPr>
          <a:xfrm>
            <a:off x="677334" y="2160589"/>
            <a:ext cx="9318004" cy="3880773"/>
          </a:xfrm>
        </p:spPr>
        <p:txBody>
          <a:bodyPr/>
          <a:lstStyle/>
          <a:p>
            <a:r>
              <a:rPr lang="es-MX" sz="1700" dirty="0"/>
              <a:t>Al final del curso los alumnos de la materia de problemas concluyeron que  es necesario  que las autoridades tanto de los Estados de nuestro  País así como las de la Ciudad de México  deben tomar en serio sus funciones  en lo que respecta a delitos del fuero común y no cargarlos todos al  fuero federal.</a:t>
            </a:r>
          </a:p>
          <a:p>
            <a:r>
              <a:rPr lang="es-MX" sz="1700" dirty="0"/>
              <a:t>Y respecto a la interdisciplinaridad, todos los trabajos que hemos hecho como profesores  y alumnos, obligatoriamente tienen que relacionarse con diversas, materias, pero ha sido importante que la Universidad nos lo recordara  y nos diera técnicas para utilizarla de manera mas eficiente.</a:t>
            </a:r>
          </a:p>
          <a:p>
            <a:endParaRPr lang="es-MX" dirty="0"/>
          </a:p>
        </p:txBody>
      </p:sp>
    </p:spTree>
    <p:extLst>
      <p:ext uri="{BB962C8B-B14F-4D97-AF65-F5344CB8AC3E}">
        <p14:creationId xmlns:p14="http://schemas.microsoft.com/office/powerpoint/2010/main" val="979743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78F6E-F803-49ED-813B-005A2FE0DE59}"/>
              </a:ext>
            </a:extLst>
          </p:cNvPr>
          <p:cNvSpPr>
            <a:spLocks noGrp="1"/>
          </p:cNvSpPr>
          <p:nvPr>
            <p:ph type="title"/>
          </p:nvPr>
        </p:nvSpPr>
        <p:spPr>
          <a:xfrm>
            <a:off x="976879" y="2422635"/>
            <a:ext cx="8596668" cy="1320800"/>
          </a:xfrm>
        </p:spPr>
        <p:txBody>
          <a:bodyPr/>
          <a:lstStyle/>
          <a:p>
            <a:r>
              <a:rPr lang="es-MX" dirty="0">
                <a:solidFill>
                  <a:srgbClr val="002060"/>
                </a:solidFill>
              </a:rPr>
              <a:t>Justificación del proyecto</a:t>
            </a:r>
            <a:r>
              <a:rPr lang="es-MX" dirty="0"/>
              <a:t/>
            </a:r>
            <a:br>
              <a:rPr lang="es-MX" dirty="0"/>
            </a:br>
            <a:endParaRPr lang="es-MX" dirty="0"/>
          </a:p>
        </p:txBody>
      </p:sp>
    </p:spTree>
    <p:extLst>
      <p:ext uri="{BB962C8B-B14F-4D97-AF65-F5344CB8AC3E}">
        <p14:creationId xmlns:p14="http://schemas.microsoft.com/office/powerpoint/2010/main" val="3719800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7CFA5E-48F0-4546-BE91-D8794268D723}"/>
              </a:ext>
            </a:extLst>
          </p:cNvPr>
          <p:cNvSpPr>
            <a:spLocks noGrp="1"/>
          </p:cNvSpPr>
          <p:nvPr>
            <p:ph type="title"/>
          </p:nvPr>
        </p:nvSpPr>
        <p:spPr>
          <a:xfrm>
            <a:off x="677334" y="609600"/>
            <a:ext cx="8596668" cy="793531"/>
          </a:xfrm>
        </p:spPr>
        <p:txBody>
          <a:bodyPr>
            <a:normAutofit/>
          </a:bodyPr>
          <a:lstStyle/>
          <a:p>
            <a:pPr algn="ctr"/>
            <a:r>
              <a:rPr lang="es-MX" sz="2800" dirty="0">
                <a:latin typeface="Arial" panose="020B0604020202020204" pitchFamily="34" charset="0"/>
                <a:cs typeface="Arial" panose="020B0604020202020204" pitchFamily="34" charset="0"/>
              </a:rPr>
              <a:t>Justificación del proyecto</a:t>
            </a:r>
          </a:p>
        </p:txBody>
      </p:sp>
      <p:sp>
        <p:nvSpPr>
          <p:cNvPr id="11" name="CuadroTexto 10">
            <a:extLst>
              <a:ext uri="{FF2B5EF4-FFF2-40B4-BE49-F238E27FC236}">
                <a16:creationId xmlns:a16="http://schemas.microsoft.com/office/drawing/2014/main" id="{B8CA71D6-6A8D-4562-99A3-AA1A57888C85}"/>
              </a:ext>
            </a:extLst>
          </p:cNvPr>
          <p:cNvSpPr txBox="1"/>
          <p:nvPr/>
        </p:nvSpPr>
        <p:spPr>
          <a:xfrm>
            <a:off x="677334" y="2017986"/>
            <a:ext cx="10042634" cy="3780971"/>
          </a:xfrm>
          <a:prstGeom prst="rect">
            <a:avLst/>
          </a:prstGeom>
          <a:noFill/>
        </p:spPr>
        <p:txBody>
          <a:bodyPr wrap="square" rtlCol="0">
            <a:spAutoFit/>
          </a:bodyPr>
          <a:lstStyle/>
          <a:p>
            <a:pPr algn="just">
              <a:lnSpc>
                <a:spcPct val="150000"/>
              </a:lnSpc>
            </a:pPr>
            <a:r>
              <a:rPr lang="es-MX" dirty="0">
                <a:latin typeface="Arial" panose="020B0604020202020204" pitchFamily="34" charset="0"/>
                <a:cs typeface="Arial" panose="020B0604020202020204" pitchFamily="34" charset="0"/>
              </a:rPr>
              <a:t>En los últimos años la violencia en México ha incrementado muchísimo, diversos factores han influido en tal problema: la corrupción, (desde las altas esferas hasta la población en general), desempleo, pobreza, migración, falta de valores, etc., que han permitido que el crimen organizado se vaya apoderando de la mayoría de los estados de México, a tal grado de que ha llegado el momento ene le que los militares han tenido que intervenir en éstos, además de los diferentes grupos policiacos. Este es un problema que el gobierno, sus instituciones, organizaciones y la población en general tienen que resolver lo más pronto posible ya que afecta a todos los mexicanos, por ello se considera necesario hacer un seguimiento de las medidas que se irán tomando acerca  del problema y las tentativas de solución.</a:t>
            </a:r>
          </a:p>
        </p:txBody>
      </p:sp>
    </p:spTree>
    <p:extLst>
      <p:ext uri="{BB962C8B-B14F-4D97-AF65-F5344CB8AC3E}">
        <p14:creationId xmlns:p14="http://schemas.microsoft.com/office/powerpoint/2010/main" val="1147715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65DED7-30F9-4F01-97F1-A006FBFD32FF}"/>
              </a:ext>
            </a:extLst>
          </p:cNvPr>
          <p:cNvSpPr>
            <a:spLocks noGrp="1"/>
          </p:cNvSpPr>
          <p:nvPr>
            <p:ph type="title"/>
          </p:nvPr>
        </p:nvSpPr>
        <p:spPr>
          <a:xfrm>
            <a:off x="1150299" y="2501462"/>
            <a:ext cx="8596668" cy="1320800"/>
          </a:xfrm>
        </p:spPr>
        <p:txBody>
          <a:bodyPr/>
          <a:lstStyle/>
          <a:p>
            <a:r>
              <a:rPr lang="es-MX" dirty="0">
                <a:solidFill>
                  <a:srgbClr val="002060"/>
                </a:solidFill>
              </a:rPr>
              <a:t>Objetivo general del proyecto </a:t>
            </a:r>
            <a:r>
              <a:rPr lang="es-MX" dirty="0"/>
              <a:t/>
            </a:r>
            <a:br>
              <a:rPr lang="es-MX" dirty="0"/>
            </a:br>
            <a:endParaRPr lang="es-MX" dirty="0"/>
          </a:p>
        </p:txBody>
      </p:sp>
    </p:spTree>
    <p:extLst>
      <p:ext uri="{BB962C8B-B14F-4D97-AF65-F5344CB8AC3E}">
        <p14:creationId xmlns:p14="http://schemas.microsoft.com/office/powerpoint/2010/main" val="1269297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ABFD71-E8D5-4D97-ACCC-1D4FC7D73C5F}"/>
              </a:ext>
            </a:extLst>
          </p:cNvPr>
          <p:cNvSpPr>
            <a:spLocks noGrp="1"/>
          </p:cNvSpPr>
          <p:nvPr>
            <p:ph type="title"/>
          </p:nvPr>
        </p:nvSpPr>
        <p:spPr>
          <a:xfrm>
            <a:off x="677333" y="816638"/>
            <a:ext cx="8596668" cy="1320800"/>
          </a:xfrm>
        </p:spPr>
        <p:txBody>
          <a:bodyPr>
            <a:normAutofit/>
          </a:bodyPr>
          <a:lstStyle/>
          <a:p>
            <a:pPr algn="ctr"/>
            <a:r>
              <a:rPr lang="es-MX" sz="2800" dirty="0">
                <a:latin typeface="Arial" panose="020B0604020202020204" pitchFamily="34" charset="0"/>
                <a:cs typeface="Arial" panose="020B0604020202020204" pitchFamily="34" charset="0"/>
              </a:rPr>
              <a:t>Objetivo general</a:t>
            </a:r>
          </a:p>
        </p:txBody>
      </p:sp>
      <p:sp>
        <p:nvSpPr>
          <p:cNvPr id="3" name="Marcador de contenido 2">
            <a:extLst>
              <a:ext uri="{FF2B5EF4-FFF2-40B4-BE49-F238E27FC236}">
                <a16:creationId xmlns:a16="http://schemas.microsoft.com/office/drawing/2014/main" id="{0F1F747B-C68C-40FF-BDB8-29E645128247}"/>
              </a:ext>
            </a:extLst>
          </p:cNvPr>
          <p:cNvSpPr>
            <a:spLocks noGrp="1"/>
          </p:cNvSpPr>
          <p:nvPr>
            <p:ph idx="1"/>
          </p:nvPr>
        </p:nvSpPr>
        <p:spPr>
          <a:xfrm>
            <a:off x="677333" y="2160589"/>
            <a:ext cx="9586019" cy="3880773"/>
          </a:xfrm>
        </p:spPr>
        <p:txBody>
          <a:bodyPr/>
          <a:lstStyle/>
          <a:p>
            <a:pPr algn="just">
              <a:lnSpc>
                <a:spcPct val="150000"/>
              </a:lnSpc>
            </a:pPr>
            <a:r>
              <a:rPr lang="es-MX" dirty="0">
                <a:latin typeface="Arial" panose="020B0604020202020204" pitchFamily="34" charset="0"/>
                <a:cs typeface="Arial" panose="020B0604020202020204" pitchFamily="34" charset="0"/>
              </a:rPr>
              <a:t>Los alumnos de sexto año realizarán una investigación que documente hechos que han provocado la violencia en México y el impacto que tiene en nuestra sociedad, por lo que determinarán estrategias que vinculen gobierno, sociedad y educación que permitan disminuir la violencia en México</a:t>
            </a:r>
          </a:p>
        </p:txBody>
      </p:sp>
    </p:spTree>
    <p:extLst>
      <p:ext uri="{BB962C8B-B14F-4D97-AF65-F5344CB8AC3E}">
        <p14:creationId xmlns:p14="http://schemas.microsoft.com/office/powerpoint/2010/main" val="3840375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5CC8FA-6148-40B7-85EE-B8BF7C7E7CF8}"/>
              </a:ext>
            </a:extLst>
          </p:cNvPr>
          <p:cNvSpPr>
            <a:spLocks noGrp="1"/>
          </p:cNvSpPr>
          <p:nvPr>
            <p:ph type="title"/>
          </p:nvPr>
        </p:nvSpPr>
        <p:spPr>
          <a:xfrm>
            <a:off x="1654796" y="2108200"/>
            <a:ext cx="8596668" cy="1320800"/>
          </a:xfrm>
        </p:spPr>
        <p:txBody>
          <a:bodyPr/>
          <a:lstStyle/>
          <a:p>
            <a:r>
              <a:rPr lang="es-MX" dirty="0">
                <a:solidFill>
                  <a:srgbClr val="002060"/>
                </a:solidFill>
              </a:rPr>
              <a:t>Objetivos de cada asignatura</a:t>
            </a:r>
            <a:r>
              <a:rPr lang="es-MX" dirty="0"/>
              <a:t/>
            </a:r>
            <a:br>
              <a:rPr lang="es-MX" dirty="0"/>
            </a:br>
            <a:endParaRPr lang="es-MX" dirty="0"/>
          </a:p>
        </p:txBody>
      </p:sp>
    </p:spTree>
    <p:extLst>
      <p:ext uri="{BB962C8B-B14F-4D97-AF65-F5344CB8AC3E}">
        <p14:creationId xmlns:p14="http://schemas.microsoft.com/office/powerpoint/2010/main" val="803413438"/>
      </p:ext>
    </p:extLst>
  </p:cSld>
  <p:clrMapOvr>
    <a:masterClrMapping/>
  </p:clrMapOvr>
</p:sld>
</file>

<file path=ppt/theme/theme1.xml><?xml version="1.0" encoding="utf-8"?>
<a:theme xmlns:a="http://schemas.openxmlformats.org/drawingml/2006/main" name="Faceta">
  <a:themeElements>
    <a:clrScheme name="Azul cálido">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19288</TotalTime>
  <Words>2977</Words>
  <Application>Microsoft Office PowerPoint</Application>
  <PresentationFormat>Panorámica</PresentationFormat>
  <Paragraphs>239</Paragraphs>
  <Slides>44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44</vt:i4>
      </vt:variant>
    </vt:vector>
  </HeadingPairs>
  <TitlesOfParts>
    <vt:vector size="51" baseType="lpstr">
      <vt:lpstr>Arial</vt:lpstr>
      <vt:lpstr>Calibri</vt:lpstr>
      <vt:lpstr>Karla</vt:lpstr>
      <vt:lpstr>Tahoma</vt:lpstr>
      <vt:lpstr>Trebuchet MS</vt:lpstr>
      <vt:lpstr>Wingdings 3</vt:lpstr>
      <vt:lpstr>Faceta</vt:lpstr>
      <vt:lpstr>Liceo Mexicano Japonés, A.C.</vt:lpstr>
      <vt:lpstr>Presentación de PowerPoint</vt:lpstr>
      <vt:lpstr> Ciclo escolar 2018-2019</vt:lpstr>
      <vt:lpstr>      La Violencia en México en sexenios 2006 a 2018</vt:lpstr>
      <vt:lpstr>Justificación del proyecto </vt:lpstr>
      <vt:lpstr>Justificación del proyecto</vt:lpstr>
      <vt:lpstr>Objetivo general del proyecto  </vt:lpstr>
      <vt:lpstr>Objetivo general</vt:lpstr>
      <vt:lpstr>Objetivos de cada asignatura </vt:lpstr>
      <vt:lpstr>Objetivos por asignatura </vt:lpstr>
      <vt:lpstr>Presentación de PowerPoint</vt:lpstr>
      <vt:lpstr>8. E.I.P. – Elaboración de Proyecto         cont...</vt:lpstr>
      <vt:lpstr>8. Actividad interdisciplinaria de inicio</vt:lpstr>
      <vt:lpstr>Presentación de PowerPoint</vt:lpstr>
      <vt:lpstr>Justificación</vt:lpstr>
      <vt:lpstr>Presentación de PowerPoint</vt:lpstr>
      <vt:lpstr> Fase de inicio</vt:lpstr>
      <vt:lpstr>Después de las reuniones acordamos que algunos de los temas que tendríamos que investigar serian los siguientes:</vt:lpstr>
      <vt:lpstr>Presentación de PowerPoint</vt:lpstr>
      <vt:lpstr>Resultados, análisis y toma de decisiones de la actividad </vt:lpstr>
      <vt:lpstr>9.Actividad interdisciplinaria de desarrollo</vt:lpstr>
      <vt:lpstr>Presentación de PowerPoint</vt:lpstr>
      <vt:lpstr>Justificación</vt:lpstr>
      <vt:lpstr>Presentación de PowerPoint</vt:lpstr>
      <vt:lpstr>Fase de desarrollo </vt:lpstr>
      <vt:lpstr>Actividades de Problemas sociales, económicos y políticos en México</vt:lpstr>
      <vt:lpstr>Presentación de PowerPoint</vt:lpstr>
      <vt:lpstr>Actividades de Química IV</vt:lpstr>
      <vt:lpstr>Drogas</vt:lpstr>
      <vt:lpstr>Presentación de PowerPoint</vt:lpstr>
      <vt:lpstr>Estudio realizado a la población estudiantil del Liceo Mexicano Japonés </vt:lpstr>
      <vt:lpstr>Estrategias que se proponen para ceder la violencia   con drogas </vt:lpstr>
      <vt:lpstr>Presentación de PowerPoint</vt:lpstr>
      <vt:lpstr>Resultados, análisis y toma de decisiones de la actividad </vt:lpstr>
      <vt:lpstr>10. Actividad interdisciplinaria cierre</vt:lpstr>
      <vt:lpstr>Presentación de PowerPoint</vt:lpstr>
      <vt:lpstr>Justificación</vt:lpstr>
      <vt:lpstr>Presentación de PowerPoint</vt:lpstr>
      <vt:lpstr>Infografía </vt:lpstr>
      <vt:lpstr>Presentación de PowerPoint</vt:lpstr>
      <vt:lpstr>Resultados, análisis y toma de decisiones de la actividad </vt:lpstr>
      <vt:lpstr>Conclusiones </vt:lpstr>
      <vt:lpstr>Conclusiones</vt:lpstr>
      <vt:lpstr>Cont. conclusiones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Liceo Mexicano Japonés, A.C.</dc:title>
  <dc:creator>Betty</dc:creator>
  <cp:lastModifiedBy>Windows User</cp:lastModifiedBy>
  <cp:revision>70</cp:revision>
  <dcterms:created xsi:type="dcterms:W3CDTF">2019-02-11T19:08:37Z</dcterms:created>
  <dcterms:modified xsi:type="dcterms:W3CDTF">2019-10-11T16:00:49Z</dcterms:modified>
</cp:coreProperties>
</file>