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18" r:id="rId18"/>
    <p:sldId id="319" r:id="rId19"/>
    <p:sldId id="317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21" r:id="rId66"/>
    <p:sldId id="320" r:id="rId67"/>
    <p:sldId id="322" r:id="rId68"/>
  </p:sldIdLst>
  <p:sldSz cx="13004800" cy="9753600"/>
  <p:notesSz cx="6858000" cy="9144000"/>
  <p:embeddedFontLst>
    <p:embeddedFont>
      <p:font typeface="Helvetica Neue" panose="020B0604020202020204" charset="0"/>
      <p:regular r:id="rId70"/>
      <p:bold r:id="rId71"/>
      <p:italic r:id="rId72"/>
      <p:boldItalic r:id="rId73"/>
    </p:embeddedFont>
    <p:embeddedFont>
      <p:font typeface="Jim Nightshade" panose="020B0604020202020204" charset="0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350" y="-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331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914400" marR="0" lvl="1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1371600" marR="0" lvl="2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1828800" marR="0" lvl="3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2286000" marR="0" lvl="4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None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914400" marR="0" lvl="1" indent="-288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1371600" marR="0" lvl="2" indent="-288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1828800" marR="0" lvl="3" indent="-288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2286000" marR="0" lvl="4" indent="-288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914400" marR="0" lvl="1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1371600" marR="0" lvl="2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1828800" marR="0" lvl="3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2286000" marR="0" lvl="4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(centro)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>
  <p:cSld name="Título y viñeta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914400" marR="0" lvl="1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1371600" marR="0" lvl="2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1828800" marR="0" lvl="3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2286000" marR="0" lvl="4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(3)">
  <p:cSld name="Foto (3)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2"/>
          </p:nvPr>
        </p:nvSpPr>
        <p:spPr>
          <a:xfrm>
            <a:off x="7396539" y="812918"/>
            <a:ext cx="4660903" cy="298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pic" idx="3"/>
          </p:nvPr>
        </p:nvSpPr>
        <p:spPr>
          <a:xfrm>
            <a:off x="7396539" y="4038717"/>
            <a:ext cx="4660903" cy="486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4"/>
          </p:nvPr>
        </p:nvSpPr>
        <p:spPr>
          <a:xfrm>
            <a:off x="952500" y="825500"/>
            <a:ext cx="6197600" cy="80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(horizontal)">
  <p:cSld name="Foto (horizontal)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pic" idx="2"/>
          </p:nvPr>
        </p:nvSpPr>
        <p:spPr>
          <a:xfrm>
            <a:off x="1573807" y="1421424"/>
            <a:ext cx="9855201" cy="514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(arriba)">
  <p:cSld name="Título (arriba)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(vertical)">
  <p:cSld name="Foto (vertical)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pic" idx="2"/>
          </p:nvPr>
        </p:nvSpPr>
        <p:spPr>
          <a:xfrm>
            <a:off x="6775450" y="1408083"/>
            <a:ext cx="4673600" cy="697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6800"/>
              <a:buFont typeface="Jim Nightshade"/>
              <a:buNone/>
              <a:defRPr sz="6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900"/>
              <a:buFont typeface="Jim Nightshade"/>
              <a:buNone/>
              <a:defRPr sz="36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idx="2"/>
          </p:nvPr>
        </p:nvSpPr>
        <p:spPr>
          <a:xfrm>
            <a:off x="6731000" y="2857500"/>
            <a:ext cx="5003800" cy="5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7622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E231A"/>
              </a:buClr>
              <a:buSzPts val="750"/>
              <a:buFont typeface="Jim Nightshade"/>
              <a:buChar char="•"/>
              <a:defRPr sz="30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914400" marR="0" lvl="1" indent="-27622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E231A"/>
              </a:buClr>
              <a:buSzPts val="750"/>
              <a:buFont typeface="Jim Nightshade"/>
              <a:buChar char="•"/>
              <a:defRPr sz="30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1371600" marR="0" lvl="2" indent="-27622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E231A"/>
              </a:buClr>
              <a:buSzPts val="750"/>
              <a:buFont typeface="Jim Nightshade"/>
              <a:buChar char="•"/>
              <a:defRPr sz="30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1828800" marR="0" lvl="3" indent="-27622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E231A"/>
              </a:buClr>
              <a:buSzPts val="750"/>
              <a:buFont typeface="Jim Nightshade"/>
              <a:buChar char="•"/>
              <a:defRPr sz="30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2286000" marR="0" lvl="4" indent="-276225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E231A"/>
              </a:buClr>
              <a:buSzPts val="750"/>
              <a:buFont typeface="Jim Nightshade"/>
              <a:buChar char="•"/>
              <a:defRPr sz="30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914400" marR="0" lvl="1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1371600" marR="0" lvl="2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1828800" marR="0" lvl="3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2286000" marR="0" lvl="4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  <a:defRPr sz="3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  <a:defRPr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 idx="4294967295"/>
          </p:nvPr>
        </p:nvSpPr>
        <p:spPr>
          <a:xfrm>
            <a:off x="1040392" y="1046579"/>
            <a:ext cx="10924200" cy="22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5000"/>
              <a:buFont typeface="Jim Nightshade"/>
              <a:buNone/>
            </a:pPr>
            <a:r>
              <a:rPr lang="en-US" sz="50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Instituto Técnico y Cultural</a:t>
            </a: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4294967295"/>
          </p:nvPr>
        </p:nvSpPr>
        <p:spPr>
          <a:xfrm>
            <a:off x="1270000" y="3833100"/>
            <a:ext cx="10464900" cy="47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Jim Nightshade"/>
              <a:buNone/>
            </a:pPr>
            <a:r>
              <a:rPr lang="en-US" sz="2800" dirty="0" err="1">
                <a:solidFill>
                  <a:schemeClr val="dk1"/>
                </a:solidFill>
              </a:rPr>
              <a:t>Equipo</a:t>
            </a:r>
            <a:r>
              <a:rPr lang="en-US" sz="2800" dirty="0">
                <a:solidFill>
                  <a:schemeClr val="dk1"/>
                </a:solidFill>
              </a:rPr>
              <a:t> 2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Jim Nightshade"/>
              <a:buNone/>
            </a:pPr>
            <a:r>
              <a:rPr lang="en-US" sz="2800" dirty="0">
                <a:solidFill>
                  <a:schemeClr val="dk1"/>
                </a:solidFill>
              </a:rPr>
              <a:t>Ana Gabriela Vázquez (</a:t>
            </a:r>
            <a:r>
              <a:rPr lang="en-US" sz="2800" dirty="0" err="1">
                <a:solidFill>
                  <a:schemeClr val="dk1"/>
                </a:solidFill>
              </a:rPr>
              <a:t>Lengua</a:t>
            </a:r>
            <a:r>
              <a:rPr lang="en-US" sz="2800" dirty="0">
                <a:solidFill>
                  <a:schemeClr val="dk1"/>
                </a:solidFill>
              </a:rPr>
              <a:t>  </a:t>
            </a:r>
            <a:r>
              <a:rPr lang="en-US" sz="2800" dirty="0" err="1">
                <a:solidFill>
                  <a:schemeClr val="dk1"/>
                </a:solidFill>
              </a:rPr>
              <a:t>española</a:t>
            </a:r>
            <a:r>
              <a:rPr lang="en-US" sz="2800" dirty="0">
                <a:solidFill>
                  <a:schemeClr val="dk1"/>
                </a:solidFill>
              </a:rPr>
              <a:t>)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Jim Nightshade"/>
              <a:buNone/>
            </a:pPr>
            <a:r>
              <a:rPr lang="en-US" sz="2800" dirty="0">
                <a:solidFill>
                  <a:schemeClr val="dk1"/>
                </a:solidFill>
              </a:rPr>
              <a:t>Yadira Cordero (</a:t>
            </a:r>
            <a:r>
              <a:rPr lang="en-US" sz="2800" dirty="0" err="1">
                <a:solidFill>
                  <a:schemeClr val="dk1"/>
                </a:solidFill>
              </a:rPr>
              <a:t>Matemáticas</a:t>
            </a:r>
            <a:r>
              <a:rPr lang="en-US" sz="2800" dirty="0">
                <a:solidFill>
                  <a:schemeClr val="dk1"/>
                </a:solidFill>
              </a:rPr>
              <a:t> IV)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Jim Nightshade"/>
              <a:buNone/>
            </a:pPr>
            <a:r>
              <a:rPr lang="en-US" sz="2800" dirty="0">
                <a:solidFill>
                  <a:schemeClr val="dk1"/>
                </a:solidFill>
              </a:rPr>
              <a:t>Bruno Daniel </a:t>
            </a:r>
            <a:r>
              <a:rPr lang="en-US" sz="2800" dirty="0" err="1">
                <a:solidFill>
                  <a:schemeClr val="dk1"/>
                </a:solidFill>
              </a:rPr>
              <a:t>Díaz</a:t>
            </a:r>
            <a:r>
              <a:rPr lang="en-US" sz="2800" dirty="0">
                <a:solidFill>
                  <a:schemeClr val="dk1"/>
                </a:solidFill>
              </a:rPr>
              <a:t> (</a:t>
            </a:r>
            <a:r>
              <a:rPr lang="en-US" sz="2800" dirty="0" err="1">
                <a:solidFill>
                  <a:schemeClr val="dk1"/>
                </a:solidFill>
              </a:rPr>
              <a:t>Historia</a:t>
            </a:r>
            <a:r>
              <a:rPr lang="en-US" sz="2800" dirty="0">
                <a:solidFill>
                  <a:schemeClr val="dk1"/>
                </a:solidFill>
              </a:rPr>
              <a:t> III)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Jim Nightshade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Jim Nightshade"/>
              <a:buNone/>
            </a:pPr>
            <a:r>
              <a:rPr lang="en-US" sz="2800" dirty="0" err="1">
                <a:solidFill>
                  <a:schemeClr val="dk1"/>
                </a:solidFill>
              </a:rPr>
              <a:t>Ciclo</a:t>
            </a:r>
            <a:r>
              <a:rPr lang="en-US" sz="2800" dirty="0">
                <a:solidFill>
                  <a:schemeClr val="dk1"/>
                </a:solidFill>
              </a:rPr>
              <a:t> 2018-2019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Jim Nightshade"/>
              <a:buNone/>
            </a:pPr>
            <a:r>
              <a:rPr lang="en-US" sz="2800" dirty="0" err="1">
                <a:solidFill>
                  <a:schemeClr val="dk1"/>
                </a:solidFill>
              </a:rPr>
              <a:t>Fecha</a:t>
            </a:r>
            <a:r>
              <a:rPr lang="en-US" sz="2800" dirty="0">
                <a:solidFill>
                  <a:schemeClr val="dk1"/>
                </a:solidFill>
              </a:rPr>
              <a:t> de </a:t>
            </a:r>
            <a:r>
              <a:rPr lang="en-US" sz="2800" dirty="0" err="1">
                <a:solidFill>
                  <a:schemeClr val="dk1"/>
                </a:solidFill>
              </a:rPr>
              <a:t>inicio</a:t>
            </a:r>
            <a:r>
              <a:rPr lang="en-US" sz="2800" dirty="0">
                <a:solidFill>
                  <a:schemeClr val="dk1"/>
                </a:solidFill>
              </a:rPr>
              <a:t>: </a:t>
            </a:r>
            <a:r>
              <a:rPr lang="en-US" sz="2800" dirty="0" err="1">
                <a:solidFill>
                  <a:schemeClr val="dk1"/>
                </a:solidFill>
              </a:rPr>
              <a:t>febrero</a:t>
            </a:r>
            <a:r>
              <a:rPr lang="en-US" sz="2800" dirty="0">
                <a:solidFill>
                  <a:schemeClr val="dk1"/>
                </a:solidFill>
              </a:rPr>
              <a:t> 2018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Jim Nightshade"/>
              <a:buNone/>
            </a:pPr>
            <a:r>
              <a:rPr lang="en-US" sz="2800" dirty="0" err="1">
                <a:solidFill>
                  <a:schemeClr val="dk1"/>
                </a:solidFill>
              </a:rPr>
              <a:t>Fecha</a:t>
            </a:r>
            <a:r>
              <a:rPr lang="en-US" sz="2800" dirty="0">
                <a:solidFill>
                  <a:schemeClr val="dk1"/>
                </a:solidFill>
              </a:rPr>
              <a:t> de </a:t>
            </a:r>
            <a:r>
              <a:rPr lang="en-US" sz="2800" dirty="0" err="1">
                <a:solidFill>
                  <a:schemeClr val="dk1"/>
                </a:solidFill>
              </a:rPr>
              <a:t>término</a:t>
            </a:r>
            <a:r>
              <a:rPr lang="en-US" sz="2800" dirty="0">
                <a:solidFill>
                  <a:schemeClr val="dk1"/>
                </a:solidFill>
              </a:rPr>
              <a:t>:  mayo 2019</a:t>
            </a:r>
            <a:endParaRPr sz="2800" dirty="0"/>
          </a:p>
        </p:txBody>
      </p:sp>
      <p:pic>
        <p:nvPicPr>
          <p:cNvPr id="61" name="Shape 61" descr="image1.png"/>
          <p:cNvPicPr preferRelativeResize="0"/>
          <p:nvPr/>
        </p:nvPicPr>
        <p:blipFill rotWithShape="1">
          <a:blip r:embed="rId3">
            <a:alphaModFix/>
          </a:blip>
          <a:srcRect t="-30165" r="-1007"/>
          <a:stretch/>
        </p:blipFill>
        <p:spPr>
          <a:xfrm>
            <a:off x="1270001" y="834162"/>
            <a:ext cx="1580256" cy="1903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 descr="488E2977-7D68-448B-A354-74B7227DC9F7-L0-00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2085" y="4439784"/>
            <a:ext cx="3351117" cy="2513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150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3</a:t>
            </a:r>
            <a:endParaRPr sz="51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Fotografías de la sesión 1</a:t>
            </a:r>
            <a:endParaRPr/>
          </a:p>
        </p:txBody>
      </p:sp>
      <p:pic>
        <p:nvPicPr>
          <p:cNvPr id="114" name="Shape 114" descr="68F3A129-8491-431F-9D50-7D8B0E391573-L0-001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4943" y="2880599"/>
            <a:ext cx="3293665" cy="184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 descr="37E573A2-B5CD-44F3-A24B-8FD479A29ABF-L0-001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472" y="7022872"/>
            <a:ext cx="3470821" cy="19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 descr="0CD029B4-FF09-4C6C-A713-8F24438F3F23-L0-001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7346" y="6995659"/>
            <a:ext cx="3568859" cy="200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 descr="B202596F-DD74-49B5-8089-ABBB06F062AB-L0-001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8472" y="2775525"/>
            <a:ext cx="3120535" cy="1752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104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2 Organizador gráfico: Interconexiones</a:t>
            </a:r>
            <a:endParaRPr sz="18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112" y="2098638"/>
            <a:ext cx="11090121" cy="6404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1705495" y="3720484"/>
            <a:ext cx="10464800" cy="118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5800"/>
              <a:buFont typeface="Jim Nightshade"/>
              <a:buNone/>
            </a:pPr>
            <a:r>
              <a:rPr lang="en-US" sz="5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2° Reunión de Trabajo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1270000" y="991127"/>
            <a:ext cx="10464800" cy="121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5.c Introducción o justificación y descripción del proyecto</a:t>
            </a:r>
            <a:endParaRPr/>
          </a:p>
        </p:txBody>
      </p:sp>
      <p:sp>
        <p:nvSpPr>
          <p:cNvPr id="134" name="Shape 134"/>
          <p:cNvSpPr txBox="1"/>
          <p:nvPr/>
        </p:nvSpPr>
        <p:spPr>
          <a:xfrm>
            <a:off x="1561778" y="2759389"/>
            <a:ext cx="10271687" cy="440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2300"/>
              <a:buFont typeface="Jim Nightshade"/>
              <a:buNone/>
            </a:pPr>
            <a:r>
              <a:rPr lang="en-US" sz="23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 </a:t>
            </a:r>
            <a:endParaRPr sz="23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3000"/>
              <a:buFont typeface="Jim Nightshade"/>
              <a:buNone/>
            </a:pP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Para 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tomar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decisiones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razonadas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en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la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vida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adulta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y 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tener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una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perspectiva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crítica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se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debe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comprender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la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realidad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conociendo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las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problemáticas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internacionales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contemporáneas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en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este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proyecto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tomaremos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como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punto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partida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los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conflictos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en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Siria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que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tienen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una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raíz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histórica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en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el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término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la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Primera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Guerra Mundial con la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desaparición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del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imperio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turco</a:t>
            </a:r>
            <a:r>
              <a:rPr lang="en-US" sz="30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30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otomano</a:t>
            </a:r>
            <a:r>
              <a:rPr lang="en-US" sz="3000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sz="30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5.d </a:t>
            </a:r>
            <a:r>
              <a:rPr lang="en-US" sz="18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Objetivo</a:t>
            </a:r>
            <a:r>
              <a:rPr lang="en-US" sz="18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general y de </a:t>
            </a:r>
            <a:r>
              <a:rPr lang="en-US" sz="18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cada</a:t>
            </a:r>
            <a:r>
              <a:rPr lang="en-US" sz="18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8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asignatura</a:t>
            </a:r>
            <a:endParaRPr sz="1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1147575" y="2584696"/>
            <a:ext cx="10421700" cy="5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2400"/>
              <a:buFont typeface="Jim Nightshade"/>
              <a:buNone/>
            </a:pP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Objetivo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general: que el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alumno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elabore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un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cuento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como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resultante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una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investigación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histórica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apoyado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en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datos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estadísticos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que les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permita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comprender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su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entorno</a:t>
            </a:r>
            <a:r>
              <a:rPr lang="en-US" sz="2400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..</a:t>
            </a:r>
            <a:endParaRPr sz="24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2400"/>
              <a:buFont typeface="Jim Nightshade"/>
              <a:buNone/>
            </a:pPr>
            <a:endParaRPr sz="2400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2400"/>
              <a:buFont typeface="Jim Nightshade"/>
              <a:buNone/>
            </a:pPr>
            <a:endParaRPr sz="2400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2400"/>
              <a:buFont typeface="Jim Nightshade"/>
              <a:buNone/>
            </a:pPr>
            <a:endParaRPr sz="2400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im Nightshade"/>
              <a:buNone/>
            </a:pP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Historia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: Que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alumnos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comprendan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que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problemas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actuales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tienen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un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origen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histórico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sz="2400" dirty="0">
              <a:solidFill>
                <a:schemeClr val="dk1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im Nightshade"/>
              <a:buNone/>
            </a:pPr>
            <a:endParaRPr sz="2400" dirty="0">
              <a:solidFill>
                <a:schemeClr val="dk1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im Nightshade"/>
              <a:buNone/>
            </a:pP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Lengua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española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: Que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alumnos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redacten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un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cuento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que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posea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las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características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propias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del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género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sz="2400" dirty="0">
              <a:solidFill>
                <a:schemeClr val="dk1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im Nightshade"/>
              <a:buNone/>
            </a:pPr>
            <a:endParaRPr sz="2400" dirty="0">
              <a:solidFill>
                <a:schemeClr val="dk1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im Nightshade"/>
              <a:buNone/>
            </a:pP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Matemáticas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: Que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alumnos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interpreten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y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representen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datos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numéricos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por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medio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gráficas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medidas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tendencia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central y 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línea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del </a:t>
            </a:r>
            <a:r>
              <a:rPr lang="en-US" sz="2400" dirty="0" err="1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tiempo</a:t>
            </a:r>
            <a:r>
              <a:rPr lang="en-US" sz="2400" dirty="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sz="2400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5.e Pregunta generadora</a:t>
            </a:r>
            <a:endParaRPr sz="18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Preguntas guía </a:t>
            </a:r>
            <a:endParaRPr sz="72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1300550" y="3677924"/>
            <a:ext cx="10403700" cy="3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im Nightshade"/>
              <a:buNone/>
            </a:pPr>
            <a:r>
              <a:rPr lang="en-US" sz="240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¿Cuál es el origen del conflicto actual en Siria?</a:t>
            </a:r>
            <a:endParaRPr sz="2400">
              <a:solidFill>
                <a:schemeClr val="dk1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im Nightshade"/>
              <a:buNone/>
            </a:pPr>
            <a:endParaRPr sz="2400">
              <a:solidFill>
                <a:schemeClr val="dk1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im Nightshade"/>
              <a:buNone/>
            </a:pPr>
            <a:r>
              <a:rPr lang="en-US" sz="240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¿De qué manera se pueden presentar datos históricos y matemáticos expresados en lenguaje literario?</a:t>
            </a:r>
            <a:br>
              <a:rPr lang="en-US" sz="240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</a:b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5.f Contenidos</a:t>
            </a:r>
            <a:endParaRPr sz="18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  <p:pic>
        <p:nvPicPr>
          <p:cNvPr id="3" name="Shape 293"/>
          <p:cNvPicPr preferRelativeResize="0"/>
          <p:nvPr/>
        </p:nvPicPr>
        <p:blipFill rotWithShape="1">
          <a:blip r:embed="rId3">
            <a:alphaModFix/>
          </a:blip>
          <a:srcRect l="8380" t="27258" r="7021"/>
          <a:stretch/>
        </p:blipFill>
        <p:spPr>
          <a:xfrm>
            <a:off x="1029792" y="1924472"/>
            <a:ext cx="10945216" cy="684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5.f Contenidos</a:t>
            </a:r>
            <a:endParaRPr sz="18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  <p:pic>
        <p:nvPicPr>
          <p:cNvPr id="4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792" y="1798042"/>
            <a:ext cx="9593073" cy="6900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140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5.f Contenidos</a:t>
            </a:r>
            <a:endParaRPr sz="18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  <p:pic>
        <p:nvPicPr>
          <p:cNvPr id="3" name="Shape 305"/>
          <p:cNvPicPr preferRelativeResize="0"/>
          <p:nvPr/>
        </p:nvPicPr>
        <p:blipFill rotWithShape="1">
          <a:blip r:embed="rId3">
            <a:alphaModFix/>
          </a:blip>
          <a:srcRect b="37744"/>
          <a:stretch/>
        </p:blipFill>
        <p:spPr>
          <a:xfrm>
            <a:off x="1545965" y="2500536"/>
            <a:ext cx="9949651" cy="447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890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5.f Contenidos</a:t>
            </a:r>
            <a:endParaRPr sz="18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  <p:pic>
        <p:nvPicPr>
          <p:cNvPr id="4" name="Shape 329"/>
          <p:cNvPicPr preferRelativeResize="0"/>
          <p:nvPr/>
        </p:nvPicPr>
        <p:blipFill rotWithShape="1">
          <a:blip r:embed="rId3">
            <a:alphaModFix/>
          </a:blip>
          <a:srcRect l="6442" t="52032" r="4258"/>
          <a:stretch/>
        </p:blipFill>
        <p:spPr>
          <a:xfrm>
            <a:off x="1029792" y="2204008"/>
            <a:ext cx="11017224" cy="4256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92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270000" y="1610583"/>
            <a:ext cx="10464800" cy="587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5800"/>
              <a:buFont typeface="Jim Nightshade"/>
              <a:buNone/>
            </a:pPr>
            <a:r>
              <a:rPr lang="en-US" sz="5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Nombre del proyecto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5800"/>
              <a:buFont typeface="Jim Nightshade"/>
              <a:buNone/>
            </a:pPr>
            <a:r>
              <a:rPr lang="en-US" sz="5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“Una perspectiva literaria y estadística del conflicto en Siria”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705495" y="3720484"/>
            <a:ext cx="10464900" cy="11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5800"/>
              <a:buFont typeface="Jim Nightshade"/>
              <a:buNone/>
            </a:pPr>
            <a:r>
              <a:rPr lang="en-US" sz="5800"/>
              <a:t>3</a:t>
            </a:r>
            <a:r>
              <a:rPr lang="en-US" sz="5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° Reunión de Trabajo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984675" y="942325"/>
            <a:ext cx="10464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5.g Formatos e instrumentos para la </a:t>
            </a:r>
            <a:r>
              <a:rPr lang="en-US" sz="1800"/>
              <a:t>planeación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791" y="2179941"/>
            <a:ext cx="10186426" cy="66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984675" y="942325"/>
            <a:ext cx="10464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5.g Formatos e instrumentos para la </a:t>
            </a:r>
            <a:r>
              <a:rPr lang="en-US" sz="1800"/>
              <a:t>planeación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endParaRPr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369" y="1564432"/>
            <a:ext cx="10827210" cy="765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984675" y="942325"/>
            <a:ext cx="10464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5.g Formatos e instrumentos para la </a:t>
            </a:r>
            <a:r>
              <a:rPr lang="en-US" sz="1800"/>
              <a:t>planeación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880" y="1797925"/>
            <a:ext cx="9763751" cy="685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984675" y="942325"/>
            <a:ext cx="10464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5.g Formatos e instrumentos para la </a:t>
            </a:r>
            <a:r>
              <a:rPr lang="en-US" sz="1800"/>
              <a:t>planeación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680" y="2096629"/>
            <a:ext cx="10752226" cy="62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984675" y="942325"/>
            <a:ext cx="10464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5.g Formatos e instrumentos para la </a:t>
            </a:r>
            <a:r>
              <a:rPr lang="en-US" sz="1800"/>
              <a:t>planeación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025" y="2097024"/>
            <a:ext cx="10816776" cy="610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984675" y="942325"/>
            <a:ext cx="10464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5.g Formatos e instrumentos para la </a:t>
            </a:r>
            <a:r>
              <a:rPr lang="en-US" sz="1800"/>
              <a:t>planeación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endParaRPr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950" y="1797931"/>
            <a:ext cx="10464899" cy="735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984675" y="942325"/>
            <a:ext cx="10464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5.g Formatos e instrumentos para la </a:t>
            </a:r>
            <a:r>
              <a:rPr lang="en-US" sz="1800"/>
              <a:t>planeación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endParaRPr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408" y="2112885"/>
            <a:ext cx="9649973" cy="684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73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im Nightshade"/>
              <a:buNone/>
            </a:pPr>
            <a:r>
              <a:rPr lang="en-US" sz="1800">
                <a:solidFill>
                  <a:schemeClr val="dk1"/>
                </a:solidFill>
              </a:rPr>
              <a:t>5.g Formatos e instrumentos para la planeación,</a:t>
            </a:r>
            <a:endParaRPr/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118" y="1748059"/>
            <a:ext cx="10531424" cy="684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3870460" y="1157582"/>
            <a:ext cx="77784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im Nightshade"/>
              <a:buNone/>
            </a:pPr>
            <a:r>
              <a:rPr lang="en-US" sz="1800">
                <a:solidFill>
                  <a:schemeClr val="dk1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5.h Reflexión, logros, aspectos a mejorar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802051" y="-390577"/>
            <a:ext cx="10474419" cy="149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Índice 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110956" y="6025608"/>
            <a:ext cx="9767562" cy="4227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202551" marR="0" lvl="0" indent="-20255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5.a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Productos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generados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en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la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primera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sesión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endParaRPr dirty="0"/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1.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1  C.A.I.A.C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Conclusiones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generales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dirty="0"/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2 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3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Fotografías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5.b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2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Organizador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gráfico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: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Interconexiones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Segunda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reunión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trabajo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5.c 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Introducción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o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justificación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y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descripción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del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proyecto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5.d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Objetivo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general y de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cada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asignatura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5.e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Pregunta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generadora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pregunta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guía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5.f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Contenidos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</a:pP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</a:pP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Char char="•"/>
            </a:pP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142226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950"/>
              <a:buFont typeface="Jim Nightshade"/>
              <a:buNone/>
            </a:pP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Organizador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gráfico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: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Preguntas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esenciales</a:t>
            </a:r>
            <a:endParaRPr sz="3800" b="0" i="0" u="none" strike="noStrike" cap="none" dirty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5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Organizador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gráfico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: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Proceso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indagación</a:t>
            </a:r>
            <a:endParaRPr dirty="0"/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6  A.M.E. General</a:t>
            </a:r>
            <a:endParaRPr dirty="0"/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7  E.I.P.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Resumen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endParaRPr dirty="0"/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8  E.I.P.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Elaboración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Proyecto.</a:t>
            </a:r>
            <a:endParaRPr dirty="0"/>
          </a:p>
          <a:p>
            <a:pPr marL="202551" marR="0" lvl="0" indent="-202551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409"/>
              <a:buFont typeface="Jim Nightshade"/>
              <a:buChar char="•"/>
            </a:pP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9 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Fotografías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la </a:t>
            </a:r>
            <a:r>
              <a:rPr lang="en-US" sz="1637" b="0" i="0" u="none" strike="noStrike" cap="none" dirty="0" err="1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sesión</a:t>
            </a:r>
            <a:r>
              <a:rPr lang="en-US" sz="1637" b="0" i="0" u="none" strike="noStrike" cap="none" dirty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2</a:t>
            </a:r>
            <a:endParaRPr dirty="0"/>
          </a:p>
        </p:txBody>
      </p:sp>
      <p:sp>
        <p:nvSpPr>
          <p:cNvPr id="73" name="Shape 73"/>
          <p:cNvSpPr txBox="1"/>
          <p:nvPr/>
        </p:nvSpPr>
        <p:spPr>
          <a:xfrm>
            <a:off x="2139936" y="2233793"/>
            <a:ext cx="7210515" cy="57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3600"/>
              <a:buFont typeface="Jim Nightshade"/>
              <a:buNone/>
            </a:pPr>
            <a:endParaRPr sz="36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 idx="4294967295"/>
          </p:nvPr>
        </p:nvSpPr>
        <p:spPr>
          <a:xfrm>
            <a:off x="1270000" y="635000"/>
            <a:ext cx="10464800" cy="157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5.i Evidencias del proceso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4 </a:t>
            </a:r>
            <a:endParaRPr sz="72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Organizador gráfico: preguntas esenciales.</a:t>
            </a:r>
            <a:endParaRPr/>
          </a:p>
        </p:txBody>
      </p:sp>
      <p:pic>
        <p:nvPicPr>
          <p:cNvPr id="215" name="Shape 215" descr="1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012" y="2094281"/>
            <a:ext cx="9729932" cy="670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 idx="4294967295"/>
          </p:nvPr>
        </p:nvSpPr>
        <p:spPr>
          <a:xfrm>
            <a:off x="1270000" y="635000"/>
            <a:ext cx="10464800" cy="127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5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Organizador gráfico: proceso de indagación.</a:t>
            </a:r>
            <a:endParaRPr/>
          </a:p>
        </p:txBody>
      </p:sp>
      <p:pic>
        <p:nvPicPr>
          <p:cNvPr id="221" name="Shape 221" descr="2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3591" y="2140496"/>
            <a:ext cx="9227322" cy="698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 idx="4294967295"/>
          </p:nvPr>
        </p:nvSpPr>
        <p:spPr>
          <a:xfrm>
            <a:off x="2034816" y="1039933"/>
            <a:ext cx="9250527" cy="660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6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A.M.E. General</a:t>
            </a:r>
            <a:endParaRPr/>
          </a:p>
        </p:txBody>
      </p:sp>
      <p:pic>
        <p:nvPicPr>
          <p:cNvPr id="227" name="Shape 227" descr="6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880" y="1990496"/>
            <a:ext cx="9585505" cy="7146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800" cy="128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6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A.M.E. General</a:t>
            </a:r>
            <a:endParaRPr/>
          </a:p>
        </p:txBody>
      </p:sp>
      <p:pic>
        <p:nvPicPr>
          <p:cNvPr id="233" name="Shape 233" descr="1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848" y="1669158"/>
            <a:ext cx="10011206" cy="7600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800" cy="128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6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A.M.E. General</a:t>
            </a:r>
            <a:endParaRPr/>
          </a:p>
        </p:txBody>
      </p:sp>
      <p:pic>
        <p:nvPicPr>
          <p:cNvPr id="239" name="Shape 239" descr="2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2460" y="2068488"/>
            <a:ext cx="10799426" cy="6768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800" cy="128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7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Resumen.</a:t>
            </a:r>
            <a:endParaRPr/>
          </a:p>
        </p:txBody>
      </p:sp>
      <p:pic>
        <p:nvPicPr>
          <p:cNvPr id="245" name="Shape 245" descr="1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7864" y="2068488"/>
            <a:ext cx="10058401" cy="661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800" cy="128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7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Resumen.</a:t>
            </a:r>
            <a:endParaRPr/>
          </a:p>
        </p:txBody>
      </p:sp>
      <p:pic>
        <p:nvPicPr>
          <p:cNvPr id="251" name="Shape 251" descr="2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0208" y="1852464"/>
            <a:ext cx="10483913" cy="7096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800" cy="128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7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Resumen.</a:t>
            </a:r>
            <a:endParaRPr/>
          </a:p>
        </p:txBody>
      </p:sp>
      <p:pic>
        <p:nvPicPr>
          <p:cNvPr id="257" name="Shape 257" descr="2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9745" y="1852464"/>
            <a:ext cx="10376519" cy="7046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800" cy="128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7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Resumen.</a:t>
            </a:r>
            <a:endParaRPr/>
          </a:p>
        </p:txBody>
      </p:sp>
      <p:pic>
        <p:nvPicPr>
          <p:cNvPr id="263" name="Shape 263" descr="2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4745" y="1708448"/>
            <a:ext cx="10595535" cy="7128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800" cy="128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7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Resumen.</a:t>
            </a:r>
            <a:endParaRPr/>
          </a:p>
        </p:txBody>
      </p:sp>
      <p:pic>
        <p:nvPicPr>
          <p:cNvPr id="269" name="Shape 269" descr="2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816" y="1852730"/>
            <a:ext cx="10490449" cy="7267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1270000" y="747100"/>
            <a:ext cx="10464800" cy="830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201295" marR="0" lvl="0" indent="-2012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5.g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Formatos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e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instrumentos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para la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planeación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seguimiento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evaluación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autoevaluación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y co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evaluació</a:t>
            </a:r>
            <a:endParaRPr dirty="0" smtClean="0"/>
          </a:p>
          <a:p>
            <a:pPr marL="201295" marR="0" lvl="0" indent="-20129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5.h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Reflexión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y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logros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aspectos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a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mejorar</a:t>
            </a:r>
            <a:endParaRPr sz="1600" b="0" i="0" u="none" strike="noStrike" cap="none" dirty="0" smtClean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1295" marR="0" lvl="0" indent="-20129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5.i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Evidencias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del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proceso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:</a:t>
            </a:r>
            <a:endParaRPr dirty="0" smtClean="0"/>
          </a:p>
          <a:p>
            <a:pPr marL="201295" marR="0" lvl="0" indent="-20129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       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4  </a:t>
            </a:r>
            <a:r>
              <a:rPr lang="en-US" sz="18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Organizador</a:t>
            </a:r>
            <a:r>
              <a:rPr lang="en-US" sz="18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gráfico</a:t>
            </a:r>
            <a:r>
              <a:rPr lang="en-US" sz="18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: </a:t>
            </a:r>
            <a:r>
              <a:rPr lang="en-US" sz="18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preguntas</a:t>
            </a:r>
            <a:r>
              <a:rPr lang="en-US" sz="18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esenciales</a:t>
            </a:r>
            <a:r>
              <a:rPr lang="en-US" sz="18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dirty="0" smtClean="0"/>
          </a:p>
          <a:p>
            <a:pPr marL="201295" marR="0" lvl="0" indent="-20129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       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5. </a:t>
            </a:r>
            <a:r>
              <a:rPr lang="en-US" sz="18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Organizador</a:t>
            </a:r>
            <a:r>
              <a:rPr lang="en-US" sz="18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gráfico</a:t>
            </a:r>
            <a:r>
              <a:rPr lang="en-US" sz="18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: </a:t>
            </a:r>
            <a:r>
              <a:rPr lang="en-US" sz="18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proceso</a:t>
            </a:r>
            <a:r>
              <a:rPr lang="en-US" sz="18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 </a:t>
            </a:r>
            <a:r>
              <a:rPr lang="en-US" sz="18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indagación</a:t>
            </a:r>
            <a:r>
              <a:rPr lang="en-US" sz="18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.</a:t>
            </a:r>
            <a:endParaRPr dirty="0" smtClean="0"/>
          </a:p>
          <a:p>
            <a:pPr marL="201295" marR="0" lvl="0" indent="-20129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       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6  A.M.E. General</a:t>
            </a:r>
            <a:endParaRPr dirty="0" smtClean="0"/>
          </a:p>
          <a:p>
            <a:pPr marL="201295" marR="0" lvl="0" indent="-20129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       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7.  E.I.P. 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Resumen</a:t>
            </a:r>
            <a:endParaRPr dirty="0" smtClean="0"/>
          </a:p>
          <a:p>
            <a:pPr marL="201295" marR="0" lvl="0" indent="-20129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       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8. E.I. P.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Elaboración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del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proyecto</a:t>
            </a:r>
            <a:endParaRPr dirty="0" smtClean="0"/>
          </a:p>
          <a:p>
            <a:pPr marL="201295" marR="0" lvl="0" indent="-20129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        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9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Fotografías</a:t>
            </a:r>
            <a:endParaRPr sz="1600" b="0" i="0" u="none" strike="noStrike" cap="none" dirty="0" smtClean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01295" marR="0" lvl="0" indent="-201295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Jim Nightshade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        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10  </a:t>
            </a:r>
            <a:r>
              <a:rPr lang="en-US" sz="1600" dirty="0" err="1" smtClean="0"/>
              <a:t>Evaluación</a:t>
            </a:r>
            <a:r>
              <a:rPr lang="en-US" sz="1600" dirty="0" smtClean="0"/>
              <a:t> y </a:t>
            </a:r>
            <a:r>
              <a:rPr lang="en-US" sz="1600" dirty="0" err="1" smtClean="0"/>
              <a:t>tipos</a:t>
            </a:r>
            <a:r>
              <a:rPr lang="en-US" sz="1600" dirty="0" smtClean="0"/>
              <a:t>, </a:t>
            </a:r>
            <a:r>
              <a:rPr lang="en-US" sz="1600" dirty="0" err="1" smtClean="0"/>
              <a:t>herramientas</a:t>
            </a:r>
            <a:r>
              <a:rPr lang="en-US" sz="1600" dirty="0" smtClean="0"/>
              <a:t> y </a:t>
            </a:r>
            <a:r>
              <a:rPr lang="en-US" sz="1600" dirty="0" err="1" smtClean="0"/>
              <a:t>productos</a:t>
            </a:r>
            <a:r>
              <a:rPr lang="en-US" sz="1600" dirty="0" smtClean="0"/>
              <a:t> de </a:t>
            </a:r>
            <a:r>
              <a:rPr lang="en-US" sz="1600" dirty="0" err="1" smtClean="0"/>
              <a:t>aprendizaje</a:t>
            </a:r>
            <a:r>
              <a:rPr lang="en-US" sz="1600" dirty="0" smtClean="0"/>
              <a:t>.</a:t>
            </a:r>
            <a:endParaRPr sz="1600" b="0" i="0" u="none" strike="noStrike" cap="none" dirty="0" smtClean="0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3E231A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             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11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Evaluación</a:t>
            </a:r>
            <a:r>
              <a:rPr lang="en-US" sz="1600" b="0" i="0" u="none" strike="noStrike" cap="none" dirty="0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, </a:t>
            </a:r>
            <a:r>
              <a:rPr lang="en-US" sz="1600" b="0" i="0" u="none" strike="noStrike" cap="none" dirty="0" err="1" smtClean="0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formatos</a:t>
            </a:r>
            <a:r>
              <a:rPr lang="en-US" sz="1600" dirty="0" smtClean="0"/>
              <a:t>, </a:t>
            </a:r>
            <a:r>
              <a:rPr lang="en-US" sz="1600" dirty="0" err="1" smtClean="0"/>
              <a:t>prerequisitos</a:t>
            </a:r>
            <a:endParaRPr sz="1600" dirty="0" smtClean="0"/>
          </a:p>
          <a:p>
            <a:pPr marL="285750" lvl="0" indent="-285750" algn="l">
              <a:spcBef>
                <a:spcPts val="270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sz="1600" dirty="0" smtClean="0"/>
              <a:t>              </a:t>
            </a:r>
            <a:r>
              <a:rPr lang="en-US" sz="1600" dirty="0" err="1" smtClean="0"/>
              <a:t>Producto</a:t>
            </a:r>
            <a:r>
              <a:rPr lang="en-US" sz="1600" dirty="0" smtClean="0"/>
              <a:t> 12 </a:t>
            </a:r>
            <a:r>
              <a:rPr lang="en-US" sz="1600" dirty="0" err="1" smtClean="0"/>
              <a:t>Evaluación</a:t>
            </a:r>
            <a:r>
              <a:rPr lang="en-US" sz="1600" dirty="0" smtClean="0"/>
              <a:t>, </a:t>
            </a:r>
            <a:r>
              <a:rPr lang="en-US" sz="1600" dirty="0" err="1" smtClean="0"/>
              <a:t>formatos</a:t>
            </a:r>
            <a:r>
              <a:rPr lang="en-US" sz="1600" dirty="0" smtClean="0"/>
              <a:t>, </a:t>
            </a:r>
            <a:r>
              <a:rPr lang="en-US" sz="1600" dirty="0" err="1" smtClean="0"/>
              <a:t>grupos</a:t>
            </a:r>
            <a:r>
              <a:rPr lang="en-US" sz="1600" dirty="0" smtClean="0"/>
              <a:t> </a:t>
            </a:r>
            <a:r>
              <a:rPr lang="en-US" sz="1600" dirty="0" err="1" smtClean="0"/>
              <a:t>heterogéneos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chemeClr val="dk1"/>
                </a:solidFill>
              </a:rPr>
              <a:t>                </a:t>
            </a:r>
            <a:r>
              <a:rPr lang="en-US" sz="1600" dirty="0" err="1" smtClean="0">
                <a:solidFill>
                  <a:schemeClr val="dk1"/>
                </a:solidFill>
              </a:rPr>
              <a:t>Producto</a:t>
            </a:r>
            <a:r>
              <a:rPr lang="en-US" sz="1600" dirty="0" smtClean="0">
                <a:solidFill>
                  <a:schemeClr val="dk1"/>
                </a:solidFill>
              </a:rPr>
              <a:t> 13 </a:t>
            </a:r>
            <a:r>
              <a:rPr lang="en-US" sz="1600" dirty="0" err="1" smtClean="0">
                <a:solidFill>
                  <a:schemeClr val="dk1"/>
                </a:solidFill>
              </a:rPr>
              <a:t>Lista</a:t>
            </a:r>
            <a:r>
              <a:rPr lang="en-US" sz="1600" dirty="0" smtClean="0">
                <a:solidFill>
                  <a:schemeClr val="dk1"/>
                </a:solidFill>
              </a:rPr>
              <a:t> de </a:t>
            </a:r>
            <a:r>
              <a:rPr lang="en-US" sz="1600" dirty="0" err="1" smtClean="0">
                <a:solidFill>
                  <a:schemeClr val="dk1"/>
                </a:solidFill>
              </a:rPr>
              <a:t>pasos</a:t>
            </a:r>
            <a:r>
              <a:rPr lang="en-US" sz="1600" dirty="0" smtClean="0">
                <a:solidFill>
                  <a:schemeClr val="dk1"/>
                </a:solidFill>
              </a:rPr>
              <a:t>  para </a:t>
            </a:r>
            <a:r>
              <a:rPr lang="en-US" sz="1600" dirty="0" err="1" smtClean="0">
                <a:solidFill>
                  <a:schemeClr val="dk1"/>
                </a:solidFill>
              </a:rPr>
              <a:t>realizar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 err="1" smtClean="0">
                <a:solidFill>
                  <a:schemeClr val="dk1"/>
                </a:solidFill>
              </a:rPr>
              <a:t>una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 err="1" smtClean="0">
                <a:solidFill>
                  <a:schemeClr val="dk1"/>
                </a:solidFill>
              </a:rPr>
              <a:t>infografía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 err="1" smtClean="0">
                <a:solidFill>
                  <a:schemeClr val="dk1"/>
                </a:solidFill>
              </a:rPr>
              <a:t>digitarl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r>
              <a:rPr lang="en-US" sz="1600" dirty="0" smtClean="0"/>
              <a:t>                  </a:t>
            </a:r>
            <a:br>
              <a:rPr lang="en-US" sz="1600" dirty="0" smtClean="0"/>
            </a:br>
            <a:r>
              <a:rPr lang="en-US" sz="1600" dirty="0" smtClean="0"/>
              <a:t>               </a:t>
            </a:r>
            <a:r>
              <a:rPr lang="en-US" sz="1600" dirty="0" err="1" smtClean="0"/>
              <a:t>Infografía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</a:t>
            </a:r>
            <a:r>
              <a:rPr lang="en-US" sz="1600" dirty="0" err="1" smtClean="0"/>
              <a:t>Reflexiones</a:t>
            </a:r>
            <a:r>
              <a:rPr lang="en-US" sz="1600" dirty="0" smtClean="0"/>
              <a:t> </a:t>
            </a:r>
            <a:r>
              <a:rPr lang="en-US" sz="1600" dirty="0" err="1" smtClean="0"/>
              <a:t>personales</a:t>
            </a:r>
            <a:endParaRPr sz="1600" b="0" i="0" u="none" strike="noStrike" cap="none" dirty="0">
              <a:solidFill>
                <a:srgbClr val="3E231A"/>
              </a:solidFill>
              <a:sym typeface="Jim Nightshad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800" cy="128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7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Resumen.</a:t>
            </a:r>
            <a:endParaRPr/>
          </a:p>
        </p:txBody>
      </p:sp>
      <p:pic>
        <p:nvPicPr>
          <p:cNvPr id="275" name="Shape 275" descr="1 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1840" y="1780456"/>
            <a:ext cx="10058401" cy="7276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800" cy="128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0" y="2200825"/>
            <a:ext cx="10587974" cy="64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115" y="2243334"/>
            <a:ext cx="11161826" cy="67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775" y="2252532"/>
            <a:ext cx="10109248" cy="70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792" y="1798042"/>
            <a:ext cx="9593073" cy="690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624" y="1924400"/>
            <a:ext cx="9949651" cy="719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538" y="1924401"/>
            <a:ext cx="10867825" cy="69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0" y="2170175"/>
            <a:ext cx="10464898" cy="666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0" y="2503425"/>
            <a:ext cx="10824474" cy="661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0" y="1924400"/>
            <a:ext cx="10621275" cy="688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6200"/>
              <a:buFont typeface="Jim Nightshade"/>
              <a:buNone/>
            </a:pPr>
            <a:r>
              <a:rPr lang="en-US" sz="6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5.a Productos generados en la primera  sesión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335" name="Shape 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0" y="2379575"/>
            <a:ext cx="10464900" cy="655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 idx="4294967295"/>
          </p:nvPr>
        </p:nvSpPr>
        <p:spPr>
          <a:xfrm>
            <a:off x="1270000" y="634999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0" y="1924400"/>
            <a:ext cx="10267724" cy="711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 idx="4294967295"/>
          </p:nvPr>
        </p:nvSpPr>
        <p:spPr>
          <a:xfrm>
            <a:off x="1612346" y="838950"/>
            <a:ext cx="10464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8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E.I.P. Elaboración del proyecto.</a:t>
            </a:r>
            <a:endParaRPr/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456" y="2613248"/>
            <a:ext cx="10322548" cy="59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9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Fotografías de la sesión 2</a:t>
            </a:r>
            <a:endParaRPr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1163" y="1146556"/>
            <a:ext cx="4583215" cy="278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3620" y="4705604"/>
            <a:ext cx="3787310" cy="389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2058" y="4638028"/>
            <a:ext cx="5201919" cy="3890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1270000" y="747775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10  Evaluación y tipos, herramientas y productos de aprendizaje.</a:t>
            </a:r>
            <a:endParaRPr sz="1800"/>
          </a:p>
        </p:txBody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1270000" y="2243325"/>
            <a:ext cx="10464900" cy="6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962" y="1912213"/>
            <a:ext cx="10513411" cy="7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1270000" y="747775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10  Evaluación y tipos, herramientas y productos de aprendizaje.</a:t>
            </a:r>
            <a:endParaRPr sz="1800"/>
          </a:p>
        </p:txBody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1270000" y="2243325"/>
            <a:ext cx="10464900" cy="6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0" y="2113200"/>
            <a:ext cx="10231127" cy="667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1270000" y="747775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10  Evaluación y tipos, herramientas y productos de aprendizaje.</a:t>
            </a:r>
            <a:endParaRPr sz="1800"/>
          </a:p>
        </p:txBody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1270000" y="2243325"/>
            <a:ext cx="10464900" cy="6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6" name="Shape 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525" y="2052325"/>
            <a:ext cx="10802126" cy="564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525" y="7916825"/>
            <a:ext cx="10802127" cy="87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title"/>
          </p:nvPr>
        </p:nvSpPr>
        <p:spPr>
          <a:xfrm>
            <a:off x="1269950" y="739647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11 Evaluación, formatos, prerequisito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1270000" y="2243325"/>
            <a:ext cx="10464900" cy="6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59" y="2493675"/>
            <a:ext cx="4966201" cy="591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194" y="2493675"/>
            <a:ext cx="4966201" cy="5917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1269950" y="739647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11 Evaluación, formatos, prerequisito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1270000" y="2243325"/>
            <a:ext cx="10464900" cy="6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Shape 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9899" y="2454150"/>
            <a:ext cx="5169399" cy="59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0718" y="2454150"/>
            <a:ext cx="4844298" cy="59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1269950" y="739647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11 Evaluación, formatos, prerequisito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1270000" y="2243325"/>
            <a:ext cx="10464900" cy="64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0" name="Shape 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950" y="2243325"/>
            <a:ext cx="4696023" cy="6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6220" y="2318925"/>
            <a:ext cx="4597401" cy="6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 descr="5208289B-9708-496E-BC2A-6F796CD2B02B-L0-00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774" y="2023553"/>
            <a:ext cx="10856235" cy="666090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title" idx="4294967295"/>
          </p:nvPr>
        </p:nvSpPr>
        <p:spPr>
          <a:xfrm>
            <a:off x="1270000" y="635000"/>
            <a:ext cx="10464800" cy="157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1</a:t>
            </a:r>
            <a:endParaRPr sz="51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C.A.I.A.C</a:t>
            </a:r>
            <a:r>
              <a:rPr lang="en-US" sz="51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Conclusiones generales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1269950" y="739647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11 Evaluación, formatos, prerequisito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9"/>
          <a:stretch/>
        </p:blipFill>
        <p:spPr>
          <a:xfrm>
            <a:off x="669752" y="1636440"/>
            <a:ext cx="5267325" cy="444223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9"/>
          <a:stretch/>
        </p:blipFill>
        <p:spPr>
          <a:xfrm>
            <a:off x="669752" y="4343502"/>
            <a:ext cx="5267325" cy="433433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56" y="1636440"/>
            <a:ext cx="5276850" cy="512445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" b="-367"/>
          <a:stretch/>
        </p:blipFill>
        <p:spPr>
          <a:xfrm>
            <a:off x="7006456" y="3790067"/>
            <a:ext cx="5297357" cy="488776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title"/>
          </p:nvPr>
        </p:nvSpPr>
        <p:spPr>
          <a:xfrm>
            <a:off x="1269950" y="739647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11 Evaluación, formatos, prerequisito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1987135"/>
            <a:ext cx="5361434" cy="498112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b="12748"/>
          <a:stretch/>
        </p:blipFill>
        <p:spPr>
          <a:xfrm>
            <a:off x="669752" y="5735728"/>
            <a:ext cx="5361434" cy="293143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29" y="1987134"/>
            <a:ext cx="5761215" cy="668002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xfrm>
            <a:off x="1269950" y="739647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11 Evaluación, formatos, prerequisito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2068488"/>
            <a:ext cx="5616624" cy="499164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01" y="2068488"/>
            <a:ext cx="5474244" cy="498958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title"/>
          </p:nvPr>
        </p:nvSpPr>
        <p:spPr>
          <a:xfrm>
            <a:off x="1269950" y="739647"/>
            <a:ext cx="104649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Producto 11 Evaluación, formatos, prerequisito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1996480"/>
            <a:ext cx="5626271" cy="496855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25" y="1996479"/>
            <a:ext cx="5648720" cy="495251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xfrm>
            <a:off x="1391920" y="960120"/>
            <a:ext cx="10464900" cy="13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   </a:t>
            </a:r>
            <a:r>
              <a:rPr lang="en-US" sz="1800">
                <a:solidFill>
                  <a:schemeClr val="dk1"/>
                </a:solidFill>
              </a:rPr>
              <a:t>   Producto 12 Evaluación, formatos, grupos heterogéneos.</a:t>
            </a:r>
            <a:endParaRPr sz="180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92" y="2647746"/>
            <a:ext cx="6960311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xfrm>
            <a:off x="1391920" y="960120"/>
            <a:ext cx="10464900" cy="13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   </a:t>
            </a:r>
            <a:r>
              <a:rPr lang="en-US" sz="1800" dirty="0">
                <a:solidFill>
                  <a:schemeClr val="dk1"/>
                </a:solidFill>
              </a:rPr>
              <a:t>   </a:t>
            </a:r>
            <a:r>
              <a:rPr lang="en-US" sz="1800" dirty="0" err="1">
                <a:solidFill>
                  <a:schemeClr val="dk1"/>
                </a:solidFill>
              </a:rPr>
              <a:t>Producto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13 </a:t>
            </a:r>
            <a:r>
              <a:rPr lang="en-US" sz="1800" dirty="0" err="1" smtClean="0">
                <a:solidFill>
                  <a:schemeClr val="dk1"/>
                </a:solidFill>
              </a:rPr>
              <a:t>Lista</a:t>
            </a:r>
            <a:r>
              <a:rPr lang="en-US" sz="1800" dirty="0" smtClean="0">
                <a:solidFill>
                  <a:schemeClr val="dk1"/>
                </a:solidFill>
              </a:rPr>
              <a:t> de </a:t>
            </a:r>
            <a:r>
              <a:rPr lang="en-US" sz="1800" dirty="0" err="1" smtClean="0">
                <a:solidFill>
                  <a:schemeClr val="dk1"/>
                </a:solidFill>
              </a:rPr>
              <a:t>pasos</a:t>
            </a:r>
            <a:r>
              <a:rPr lang="en-US" sz="1800" dirty="0" smtClean="0">
                <a:solidFill>
                  <a:schemeClr val="dk1"/>
                </a:solidFill>
              </a:rPr>
              <a:t>  para </a:t>
            </a:r>
            <a:r>
              <a:rPr lang="en-US" sz="1800" dirty="0" err="1" smtClean="0">
                <a:solidFill>
                  <a:schemeClr val="dk1"/>
                </a:solidFill>
              </a:rPr>
              <a:t>realizar</a:t>
            </a:r>
            <a:r>
              <a:rPr lang="en-US" sz="1800" dirty="0" smtClean="0">
                <a:solidFill>
                  <a:schemeClr val="dk1"/>
                </a:solidFill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</a:rPr>
              <a:t>una</a:t>
            </a:r>
            <a:r>
              <a:rPr lang="en-US" sz="1800" dirty="0" smtClean="0">
                <a:solidFill>
                  <a:schemeClr val="dk1"/>
                </a:solidFill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</a:rPr>
              <a:t>infografía</a:t>
            </a:r>
            <a:r>
              <a:rPr lang="en-US" sz="1800" dirty="0" smtClean="0">
                <a:solidFill>
                  <a:schemeClr val="dk1"/>
                </a:solidFill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</a:rPr>
              <a:t>digitar</a:t>
            </a:r>
            <a:r>
              <a:rPr lang="en-US" sz="1800" dirty="0" err="1">
                <a:solidFill>
                  <a:schemeClr val="dk1"/>
                </a:solidFill>
              </a:rPr>
              <a:t>l</a:t>
            </a:r>
            <a:r>
              <a:rPr lang="en-US" sz="1800" dirty="0" smtClean="0">
                <a:solidFill>
                  <a:schemeClr val="dk1"/>
                </a:solidFill>
              </a:rPr>
              <a:t>.</a:t>
            </a:r>
            <a:endParaRPr sz="1800" dirty="0"/>
          </a:p>
        </p:txBody>
      </p:sp>
      <p:sp>
        <p:nvSpPr>
          <p:cNvPr id="4" name="Shape 430"/>
          <p:cNvSpPr txBox="1">
            <a:spLocks/>
          </p:cNvSpPr>
          <p:nvPr/>
        </p:nvSpPr>
        <p:spPr>
          <a:xfrm>
            <a:off x="1389832" y="3364632"/>
            <a:ext cx="10464900" cy="55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algn="just">
              <a:spcBef>
                <a:spcPts val="2700"/>
              </a:spcBef>
            </a:pPr>
            <a:r>
              <a:rPr lang="es-MX" sz="3200" dirty="0" smtClean="0">
                <a:solidFill>
                  <a:schemeClr val="dk1"/>
                </a:solidFill>
              </a:rPr>
              <a:t>1.- Simplifica  la explicación de un tema complejo</a:t>
            </a:r>
          </a:p>
          <a:p>
            <a:pPr algn="just">
              <a:spcBef>
                <a:spcPts val="2700"/>
              </a:spcBef>
            </a:pPr>
            <a:r>
              <a:rPr lang="es-MX" sz="3200" dirty="0" smtClean="0">
                <a:solidFill>
                  <a:schemeClr val="dk1"/>
                </a:solidFill>
              </a:rPr>
              <a:t>2.- Planifica su organización </a:t>
            </a:r>
          </a:p>
          <a:p>
            <a:pPr algn="just">
              <a:spcBef>
                <a:spcPts val="2700"/>
              </a:spcBef>
            </a:pPr>
            <a:r>
              <a:rPr lang="es-MX" sz="3200" dirty="0" smtClean="0">
                <a:solidFill>
                  <a:schemeClr val="dk1"/>
                </a:solidFill>
              </a:rPr>
              <a:t>3.- Presenta la información visualmente</a:t>
            </a:r>
          </a:p>
          <a:p>
            <a:pPr algn="just">
              <a:spcBef>
                <a:spcPts val="2700"/>
              </a:spcBef>
            </a:pPr>
            <a:r>
              <a:rPr lang="es-MX" sz="3200" dirty="0" smtClean="0">
                <a:solidFill>
                  <a:schemeClr val="dk1"/>
                </a:solidFill>
              </a:rPr>
              <a:t>4.- Elige una paleta de colores adecuada.</a:t>
            </a:r>
          </a:p>
          <a:p>
            <a:pPr algn="just">
              <a:spcBef>
                <a:spcPts val="2700"/>
              </a:spcBef>
            </a:pPr>
            <a:r>
              <a:rPr lang="es-MX" sz="3200" dirty="0" smtClean="0">
                <a:solidFill>
                  <a:schemeClr val="dk1"/>
                </a:solidFill>
              </a:rPr>
              <a:t>5.- Inspírate analizando otros diseños </a:t>
            </a:r>
          </a:p>
          <a:p>
            <a:pPr algn="just">
              <a:spcBef>
                <a:spcPts val="2700"/>
              </a:spcBef>
            </a:pPr>
            <a:r>
              <a:rPr lang="es-MX" sz="3200" dirty="0" smtClean="0">
                <a:solidFill>
                  <a:schemeClr val="dk1"/>
                </a:solidFill>
              </a:rPr>
              <a:t>6.- Cita tus fuentes de información y atribuciones</a:t>
            </a:r>
          </a:p>
          <a:p>
            <a:pPr algn="just">
              <a:spcBef>
                <a:spcPts val="2700"/>
              </a:spcBef>
            </a:pPr>
            <a:r>
              <a:rPr lang="es-MX" sz="3200" dirty="0" smtClean="0">
                <a:solidFill>
                  <a:schemeClr val="dk1"/>
                </a:solidFill>
              </a:rPr>
              <a:t>7.- Firma la infografía con tu nombre </a:t>
            </a:r>
          </a:p>
          <a:p>
            <a:pPr algn="just">
              <a:spcBef>
                <a:spcPts val="2700"/>
              </a:spcBef>
            </a:pPr>
            <a:endParaRPr lang="es-MX" sz="1800" dirty="0" smtClean="0">
              <a:solidFill>
                <a:schemeClr val="dk1"/>
              </a:solidFill>
            </a:endParaRPr>
          </a:p>
          <a:p>
            <a:pPr algn="just">
              <a:spcBef>
                <a:spcPts val="2700"/>
              </a:spcBef>
            </a:pPr>
            <a:r>
              <a:rPr lang="es-MX" sz="1800" dirty="0" smtClean="0">
                <a:solidFill>
                  <a:schemeClr val="dk1"/>
                </a:solidFill>
              </a:rPr>
              <a:t>.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0596895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30"/>
          <p:cNvSpPr txBox="1">
            <a:spLocks noGrp="1"/>
          </p:cNvSpPr>
          <p:nvPr>
            <p:ph type="title"/>
          </p:nvPr>
        </p:nvSpPr>
        <p:spPr>
          <a:xfrm>
            <a:off x="1391920" y="960120"/>
            <a:ext cx="10464900" cy="13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   </a:t>
            </a:r>
            <a:r>
              <a:rPr lang="en-US" sz="1800" dirty="0">
                <a:solidFill>
                  <a:schemeClr val="dk1"/>
                </a:solidFill>
              </a:rPr>
              <a:t>   </a:t>
            </a:r>
            <a:r>
              <a:rPr lang="en-US" sz="1800" dirty="0" err="1">
                <a:solidFill>
                  <a:schemeClr val="dk1"/>
                </a:solidFill>
              </a:rPr>
              <a:t>Producto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14 </a:t>
            </a:r>
            <a:r>
              <a:rPr lang="en-US" sz="1800" dirty="0" err="1" smtClean="0">
                <a:solidFill>
                  <a:schemeClr val="dk1"/>
                </a:solidFill>
              </a:rPr>
              <a:t>Infografía</a:t>
            </a:r>
            <a:endParaRPr sz="18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7537" y="1804987"/>
            <a:ext cx="922972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98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30"/>
          <p:cNvSpPr txBox="1">
            <a:spLocks noGrp="1"/>
          </p:cNvSpPr>
          <p:nvPr>
            <p:ph type="title"/>
          </p:nvPr>
        </p:nvSpPr>
        <p:spPr>
          <a:xfrm>
            <a:off x="1391920" y="960120"/>
            <a:ext cx="10464900" cy="13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   </a:t>
            </a:r>
            <a:r>
              <a:rPr lang="en-US" sz="1800" dirty="0">
                <a:solidFill>
                  <a:schemeClr val="dk1"/>
                </a:solidFill>
              </a:rPr>
              <a:t>   </a:t>
            </a:r>
            <a:r>
              <a:rPr lang="en-US" sz="1800" dirty="0" err="1">
                <a:solidFill>
                  <a:schemeClr val="dk1"/>
                </a:solidFill>
              </a:rPr>
              <a:t>Producto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15 </a:t>
            </a:r>
            <a:r>
              <a:rPr lang="en-US" sz="1800" dirty="0" err="1" smtClean="0">
                <a:solidFill>
                  <a:schemeClr val="dk1"/>
                </a:solidFill>
              </a:rPr>
              <a:t>Reflexiones</a:t>
            </a:r>
            <a:r>
              <a:rPr lang="en-US" sz="1800" dirty="0" smtClean="0">
                <a:solidFill>
                  <a:schemeClr val="dk1"/>
                </a:solidFill>
              </a:rPr>
              <a:t> finales</a:t>
            </a:r>
            <a:endParaRPr sz="1800" dirty="0"/>
          </a:p>
        </p:txBody>
      </p:sp>
      <p:sp>
        <p:nvSpPr>
          <p:cNvPr id="3" name="Shape 430"/>
          <p:cNvSpPr txBox="1">
            <a:spLocks/>
          </p:cNvSpPr>
          <p:nvPr/>
        </p:nvSpPr>
        <p:spPr>
          <a:xfrm>
            <a:off x="1383275" y="2104492"/>
            <a:ext cx="10464900" cy="694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7200"/>
              <a:buFont typeface="Jim Nightshade"/>
              <a:buNone/>
              <a:defRPr sz="72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defRPr>
            </a:lvl9pPr>
          </a:lstStyle>
          <a:p>
            <a:pPr algn="just">
              <a:spcBef>
                <a:spcPts val="2700"/>
              </a:spcBef>
            </a:pPr>
            <a:r>
              <a:rPr lang="es-MX" sz="2000" dirty="0" smtClean="0">
                <a:solidFill>
                  <a:schemeClr val="dk1"/>
                </a:solidFill>
              </a:rPr>
              <a:t>Prof. Bruno Daniel Díaz Pérez: Las tres principales dificultades con las que lidie a lo largo del trabajo interdisciplinario fueron los tiempo para coincidir con mis compañeros, encontrar una forma eficaz de ligar los temas y contenidos y entender el orden de los productos marcados por la DGIRE.  Encontramos espacios de coincidencia entre clases para avanzar adecuadamente y revisando constantemente el manual de trabajo logramos colocar cada producto en el orden adecuado.  Durante el proceso aprendí que hay muchos puntos de unión entre las distintas disciplinas académicas y que el aprendizaje es mejor si todos trabajamos en conjunto.  </a:t>
            </a:r>
          </a:p>
          <a:p>
            <a:pPr algn="just">
              <a:spcBef>
                <a:spcPts val="2700"/>
              </a:spcBef>
            </a:pPr>
            <a:endParaRPr lang="es-MX" sz="2000" dirty="0">
              <a:solidFill>
                <a:schemeClr val="dk1"/>
              </a:solidFill>
            </a:endParaRPr>
          </a:p>
          <a:p>
            <a:pPr algn="just">
              <a:spcBef>
                <a:spcPts val="2700"/>
              </a:spcBef>
            </a:pPr>
            <a:r>
              <a:rPr lang="es-MX" sz="2000" dirty="0" smtClean="0">
                <a:solidFill>
                  <a:schemeClr val="dk1"/>
                </a:solidFill>
              </a:rPr>
              <a:t>Miss Yadira Cordero Farías: Al inicio del proceso de construcción del trabajo interdisciplinario me costó un poco de trabajo encontrar la forma de ligar el trabajo matemático a la literatura y la Historia, sin embargo una vez unidos los temas todo fluyó con bastante normalidad y lo disfruté mucho. Gracias a este trabajo logré descubrir lo importante que es el trabajo interdisciplinario para el mejor entendimiento de los temas por parte de los alumnos. </a:t>
            </a:r>
          </a:p>
          <a:p>
            <a:pPr algn="just">
              <a:spcBef>
                <a:spcPts val="2700"/>
              </a:spcBef>
            </a:pPr>
            <a:endParaRPr lang="es-MX" sz="2000" dirty="0">
              <a:solidFill>
                <a:schemeClr val="dk1"/>
              </a:solidFill>
            </a:endParaRPr>
          </a:p>
          <a:p>
            <a:pPr algn="just">
              <a:spcBef>
                <a:spcPts val="2700"/>
              </a:spcBef>
            </a:pPr>
            <a:r>
              <a:rPr lang="es-MX" sz="2000" dirty="0" smtClean="0">
                <a:solidFill>
                  <a:schemeClr val="dk1"/>
                </a:solidFill>
              </a:rPr>
              <a:t>Miss Ana Gabriela Vázquez Martínez: Lo más  complicado fue coincidir en los tiempos con mis compañeros maestros, así como ligar eficazmente los aprendizajes de las tres disciplinas, pues a pesar de la información que teníamos acerca de </a:t>
            </a:r>
            <a:r>
              <a:rPr lang="es-MX" sz="2000" dirty="0" err="1" smtClean="0">
                <a:solidFill>
                  <a:schemeClr val="dk1"/>
                </a:solidFill>
              </a:rPr>
              <a:t>interdisciplina</a:t>
            </a:r>
            <a:r>
              <a:rPr lang="es-MX" sz="2000" dirty="0" smtClean="0">
                <a:solidFill>
                  <a:schemeClr val="dk1"/>
                </a:solidFill>
              </a:rPr>
              <a:t>, no terminaba de quedar claro el rumbo que debía tomar el trabajo. Sin embargo, mediante el apoyo, comunicación y empeño constante se logró concretar el proyecto. </a:t>
            </a:r>
          </a:p>
        </p:txBody>
      </p:sp>
    </p:spTree>
    <p:extLst>
      <p:ext uri="{BB962C8B-B14F-4D97-AF65-F5344CB8AC3E}">
        <p14:creationId xmlns:p14="http://schemas.microsoft.com/office/powerpoint/2010/main" val="12135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 descr="035BECED-2B26-4373-964C-DDA0A60D66C0-L0-00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711" y="2376455"/>
            <a:ext cx="10466636" cy="652492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6382264" y="504635"/>
            <a:ext cx="5356631" cy="146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1</a:t>
            </a:r>
            <a:endParaRPr sz="51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C.A.I.A.C</a:t>
            </a:r>
            <a:r>
              <a:rPr lang="en-US" sz="51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Conclusiones generales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 descr="0330FE52-E856-49A6-928A-A9D2AC01FEFE-L0-00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661" y="2205304"/>
            <a:ext cx="11139643" cy="640146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7388409" y="627356"/>
            <a:ext cx="4741660" cy="146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1</a:t>
            </a:r>
            <a:endParaRPr sz="51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C.A.I.A.C</a:t>
            </a:r>
            <a:r>
              <a:rPr lang="en-US" sz="51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Conclusiones generales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 descr="2DB1B23E-DD36-4859-A4A9-BD61A8BACF66-L0-00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5006" y="2563261"/>
            <a:ext cx="10274193" cy="613538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7591140" y="650367"/>
            <a:ext cx="4400868" cy="146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Producto 1</a:t>
            </a:r>
            <a:endParaRPr sz="5100" b="0" i="0" u="none" strike="noStrike" cap="none">
              <a:solidFill>
                <a:srgbClr val="3E231A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231A"/>
              </a:buClr>
              <a:buSzPts val="1800"/>
              <a:buFont typeface="Jim Nightshade"/>
              <a:buNone/>
            </a:pP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C.A.I.A.C</a:t>
            </a:r>
            <a:r>
              <a:rPr lang="en-US" sz="51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r>
              <a:rPr lang="en-US" sz="1800" b="0" i="0" u="none" strike="noStrike" cap="none">
                <a:solidFill>
                  <a:srgbClr val="3E231A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Conclusiones generales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hment">
  <a:themeElements>
    <a:clrScheme name="Parchment">
      <a:dk1>
        <a:srgbClr val="3E231A"/>
      </a:dk1>
      <a:lt1>
        <a:srgbClr val="24383E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hment">
  <a:themeElements>
    <a:clrScheme name="Parchm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1120</Words>
  <Application>Microsoft Office PowerPoint</Application>
  <PresentationFormat>Personalizado</PresentationFormat>
  <Paragraphs>167</Paragraphs>
  <Slides>67</Slides>
  <Notes>65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1" baseType="lpstr">
      <vt:lpstr>Arial</vt:lpstr>
      <vt:lpstr>Helvetica Neue</vt:lpstr>
      <vt:lpstr>Jim Nightshade</vt:lpstr>
      <vt:lpstr>Parchment</vt:lpstr>
      <vt:lpstr>Instituto Técnico y Cultural</vt:lpstr>
      <vt:lpstr>Nombre del proyecto “Una perspectiva literaria y estadística del conflicto en Siria” </vt:lpstr>
      <vt:lpstr>Índice </vt:lpstr>
      <vt:lpstr>5.g Formatos e instrumentos para la planeación, seguimiento, evaluación, autoevaluación y co evaluació       5.h Reflexión y logros, aspectos a mejorar       5.i Evidencias del proceso:               Producto 4  Organizador gráfico: preguntas esenciales.               Producto 5. Organizador gráfico: proceso de indagación.               Producto 6  A.M.E. General               Producto 7.  E.I.P.  Resumen               Producto 8. E.I. P. Elaboración del proyecto                Producto 9 Fotografías                Producto 10  Evaluación y tipos, herramientas y productos de aprendizaje.                 Producto 11 Evaluación, formatos, prerequisitos               Producto 12 Evaluación, formatos, grupos heterogéneos                  Producto 13 Lista de pasos  para realizar una infografía digitarl.                                   Infografía                  Reflexiones personales</vt:lpstr>
      <vt:lpstr>5.a Productos generados en la primera  sesión </vt:lpstr>
      <vt:lpstr>Producto 1 C.A.I.A.C Conclusiones generales</vt:lpstr>
      <vt:lpstr>Presentación de PowerPoint</vt:lpstr>
      <vt:lpstr>Presentación de PowerPoint</vt:lpstr>
      <vt:lpstr>Presentación de PowerPoint</vt:lpstr>
      <vt:lpstr>Producto 3 Fotografías de la sesión 1</vt:lpstr>
      <vt:lpstr>Producto 2 Organizador gráfico: Interconexiones</vt:lpstr>
      <vt:lpstr>2° Reunión de Trabajo</vt:lpstr>
      <vt:lpstr>5.c Introducción o justificación y descripción del proyecto</vt:lpstr>
      <vt:lpstr>5.d Objetivo general y de cada asignatura</vt:lpstr>
      <vt:lpstr>5.e Pregunta generadora Preguntas guía </vt:lpstr>
      <vt:lpstr>5.f Contenidos</vt:lpstr>
      <vt:lpstr>5.f Contenidos</vt:lpstr>
      <vt:lpstr>5.f Contenidos</vt:lpstr>
      <vt:lpstr>5.f Contenidos</vt:lpstr>
      <vt:lpstr>3° Reunión de Trabajo</vt:lpstr>
      <vt:lpstr>5.g Formatos e instrumentos para la planeación, </vt:lpstr>
      <vt:lpstr>5.g Formatos e instrumentos para la planeación, </vt:lpstr>
      <vt:lpstr>5.g Formatos e instrumentos para la planeación, </vt:lpstr>
      <vt:lpstr>5.g Formatos e instrumentos para la planeación, </vt:lpstr>
      <vt:lpstr>5.g Formatos e instrumentos para la planeación, </vt:lpstr>
      <vt:lpstr>5.g Formatos e instrumentos para la planeación, </vt:lpstr>
      <vt:lpstr>5.g Formatos e instrumentos para la planeación, </vt:lpstr>
      <vt:lpstr>5.g Formatos e instrumentos para la planeación,</vt:lpstr>
      <vt:lpstr>Presentación de PowerPoint</vt:lpstr>
      <vt:lpstr>5.i Evidencias del proceso Producto 4  Organizador gráfico: preguntas esenciales.</vt:lpstr>
      <vt:lpstr>Producto 5  Organizador gráfico: proceso de indagación.</vt:lpstr>
      <vt:lpstr>Producto 6 A.M.E. General</vt:lpstr>
      <vt:lpstr>Producto 6 A.M.E. General</vt:lpstr>
      <vt:lpstr>Producto 6 A.M.E. General</vt:lpstr>
      <vt:lpstr>Producto 7 E.I.P. Resumen.</vt:lpstr>
      <vt:lpstr>Producto 7 E.I.P. Resumen.</vt:lpstr>
      <vt:lpstr>Producto 7 E.I.P. Resumen.</vt:lpstr>
      <vt:lpstr>Producto 7 E.I.P. Resumen.</vt:lpstr>
      <vt:lpstr>Producto 7 E.I.P. Resumen.</vt:lpstr>
      <vt:lpstr>Producto 7 E.I.P. Resumen.</vt:lpstr>
      <vt:lpstr>Producto 8 E.I.P. Elaboración del proyecto.</vt:lpstr>
      <vt:lpstr>Producto 8 E.I.P. Elaboración del proyecto.</vt:lpstr>
      <vt:lpstr>Producto 8 E.I.P. Elaboración del proyecto.</vt:lpstr>
      <vt:lpstr>Producto 8 E.I.P. Elaboración del proyecto.</vt:lpstr>
      <vt:lpstr>Producto 8 E.I.P. Elaboración del proyecto.</vt:lpstr>
      <vt:lpstr>Producto 8 E.I.P. Elaboración del proyecto.</vt:lpstr>
      <vt:lpstr>Producto 8 E.I.P. Elaboración del proyecto.</vt:lpstr>
      <vt:lpstr>Producto 8 E.I.P. Elaboración del proyecto.</vt:lpstr>
      <vt:lpstr>Producto 8 E.I.P. Elaboración del proyecto.</vt:lpstr>
      <vt:lpstr>Producto 8 E.I.P. Elaboración del proyecto.</vt:lpstr>
      <vt:lpstr>Producto 8 E.I.P. Elaboración del proyecto.</vt:lpstr>
      <vt:lpstr>Producto 8 E.I.P. Elaboración del proyecto.</vt:lpstr>
      <vt:lpstr>Producto 9 Fotografías de la sesión 2</vt:lpstr>
      <vt:lpstr>Producto 10  Evaluación y tipos, herramientas y productos de aprendizaje.</vt:lpstr>
      <vt:lpstr>Producto 10  Evaluación y tipos, herramientas y productos de aprendizaje.</vt:lpstr>
      <vt:lpstr>Producto 10  Evaluación y tipos, herramientas y productos de aprendizaje.</vt:lpstr>
      <vt:lpstr>Producto 11 Evaluación, formatos, prerequisito</vt:lpstr>
      <vt:lpstr>Producto 11 Evaluación, formatos, prerequisito</vt:lpstr>
      <vt:lpstr>Producto 11 Evaluación, formatos, prerequisito</vt:lpstr>
      <vt:lpstr>Producto 11 Evaluación, formatos, prerequisito</vt:lpstr>
      <vt:lpstr>Producto 11 Evaluación, formatos, prerequisito</vt:lpstr>
      <vt:lpstr>Producto 11 Evaluación, formatos, prerequisito</vt:lpstr>
      <vt:lpstr>Producto 11 Evaluación, formatos, prerequisito</vt:lpstr>
      <vt:lpstr>      Producto 12 Evaluación, formatos, grupos heterogéneos.</vt:lpstr>
      <vt:lpstr>      Producto 13 Lista de pasos  para realizar una infografía digitarl.</vt:lpstr>
      <vt:lpstr>      Producto 14 Infografía</vt:lpstr>
      <vt:lpstr>      Producto 15 Reflexiones finales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Técnico y Cultural</dc:title>
  <dc:creator>pc</dc:creator>
  <cp:lastModifiedBy>Carolina</cp:lastModifiedBy>
  <cp:revision>11</cp:revision>
  <dcterms:modified xsi:type="dcterms:W3CDTF">2019-06-26T21:42:57Z</dcterms:modified>
</cp:coreProperties>
</file>