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7" r:id="rId11"/>
    <p:sldId id="268" r:id="rId12"/>
    <p:sldId id="269" r:id="rId13"/>
    <p:sldId id="270" r:id="rId14"/>
    <p:sldId id="272" r:id="rId15"/>
    <p:sldId id="273" r:id="rId16"/>
    <p:sldId id="274" r:id="rId17"/>
    <p:sldId id="275"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11262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106356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124995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60131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31266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282624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138366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40319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365996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8743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A2D703-A108-4BBB-803A-3CB33D8D7647}" type="datetimeFigureOut">
              <a:rPr lang="es-MX" smtClean="0"/>
              <a:t>10/06/2020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9FE0449-42F7-4D12-947D-900DE27A3CE7}" type="slidenum">
              <a:rPr lang="es-MX" smtClean="0"/>
              <a:t>‹Nº›</a:t>
            </a:fld>
            <a:endParaRPr lang="es-MX"/>
          </a:p>
        </p:txBody>
      </p:sp>
    </p:spTree>
    <p:extLst>
      <p:ext uri="{BB962C8B-B14F-4D97-AF65-F5344CB8AC3E}">
        <p14:creationId xmlns:p14="http://schemas.microsoft.com/office/powerpoint/2010/main" val="37494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2D703-A108-4BBB-803A-3CB33D8D7647}" type="datetimeFigureOut">
              <a:rPr lang="es-MX" smtClean="0"/>
              <a:t>10/06/2020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E0449-42F7-4D12-947D-900DE27A3CE7}" type="slidenum">
              <a:rPr lang="es-MX" smtClean="0"/>
              <a:t>‹Nº›</a:t>
            </a:fld>
            <a:endParaRPr lang="es-MX"/>
          </a:p>
        </p:txBody>
      </p:sp>
    </p:spTree>
    <p:extLst>
      <p:ext uri="{BB962C8B-B14F-4D97-AF65-F5344CB8AC3E}">
        <p14:creationId xmlns:p14="http://schemas.microsoft.com/office/powerpoint/2010/main" val="2038415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068960"/>
            <a:ext cx="7920880" cy="2808312"/>
          </a:xfrm>
        </p:spPr>
        <p:txBody>
          <a:bodyPr>
            <a:noAutofit/>
          </a:bodyPr>
          <a:lstStyle/>
          <a:p>
            <a:r>
              <a:rPr lang="es-MX" sz="2200" b="1" dirty="0"/>
              <a:t>COLEGIO FRANCISCO LARROYO</a:t>
            </a:r>
            <a:br>
              <a:rPr lang="es-MX" sz="2200" dirty="0"/>
            </a:br>
            <a:r>
              <a:rPr lang="es-MX" sz="2200" b="1" dirty="0"/>
              <a:t> </a:t>
            </a:r>
            <a:br>
              <a:rPr lang="es-MX" sz="2200" dirty="0"/>
            </a:br>
            <a:r>
              <a:rPr lang="es-MX" sz="2200" dirty="0"/>
              <a:t>NOMBRE DEL PROYECTO INTERDISCIPLINARIO:</a:t>
            </a:r>
            <a:br>
              <a:rPr lang="es-MX" sz="2200" dirty="0"/>
            </a:br>
            <a:r>
              <a:rPr lang="es-MX" sz="2200" dirty="0"/>
              <a:t> </a:t>
            </a:r>
            <a:br>
              <a:rPr lang="es-MX" sz="2200" dirty="0"/>
            </a:br>
            <a:r>
              <a:rPr lang="es-MX" sz="2200" b="1" dirty="0"/>
              <a:t>MI VIDA DESPUES DE MI EX</a:t>
            </a:r>
            <a:br>
              <a:rPr lang="es-MX" sz="2200" b="1" dirty="0"/>
            </a:br>
            <a:r>
              <a:rPr lang="es-MX" sz="2200" b="1" dirty="0"/>
              <a:t>¿CÓMO CONVIVIR EN LA ESCUELA CON MI EX?</a:t>
            </a:r>
            <a:br>
              <a:rPr lang="es-MX" sz="2200" b="1" dirty="0"/>
            </a:br>
            <a:endParaRPr lang="es-MX" sz="2200" b="1" dirty="0"/>
          </a:p>
        </p:txBody>
      </p:sp>
      <p:pic>
        <p:nvPicPr>
          <p:cNvPr id="4" name="3 Imagen"/>
          <p:cNvPicPr/>
          <p:nvPr/>
        </p:nvPicPr>
        <p:blipFill rotWithShape="1">
          <a:blip r:embed="rId2"/>
          <a:srcRect l="64695" t="18806" r="15592" b="44856"/>
          <a:stretch/>
        </p:blipFill>
        <p:spPr bwMode="auto">
          <a:xfrm>
            <a:off x="2843808" y="332656"/>
            <a:ext cx="3528392"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035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91264" cy="5256584"/>
          </a:xfrm>
        </p:spPr>
        <p:txBody>
          <a:bodyPr>
            <a:noAutofit/>
          </a:bodyPr>
          <a:lstStyle/>
          <a:p>
            <a:pPr marL="0" indent="0" algn="just">
              <a:buNone/>
            </a:pPr>
            <a:r>
              <a:rPr lang="es-MX" sz="2400" b="1" dirty="0">
                <a:latin typeface="Cambria" pitchFamily="18" charset="0"/>
              </a:rPr>
              <a:t>2.2. OBJETIVOS SECUNDARIOS: </a:t>
            </a:r>
          </a:p>
          <a:p>
            <a:pPr marL="0" indent="0" algn="just">
              <a:buNone/>
            </a:pPr>
            <a:endParaRPr lang="es-MX" sz="2400" b="1" dirty="0">
              <a:latin typeface="Cambria" pitchFamily="18" charset="0"/>
            </a:endParaRPr>
          </a:p>
          <a:p>
            <a:pPr marL="571500" lvl="0" indent="-571500" algn="just">
              <a:buFont typeface="+mj-lt"/>
              <a:buAutoNum type="romanUcPeriod"/>
            </a:pPr>
            <a:r>
              <a:rPr lang="es-MX" sz="2400" b="1" dirty="0">
                <a:latin typeface="Cambria" pitchFamily="18" charset="0"/>
              </a:rPr>
              <a:t>Elaborar y aplicar</a:t>
            </a:r>
            <a:r>
              <a:rPr lang="es-MX" sz="2400" dirty="0">
                <a:latin typeface="Cambria" pitchFamily="18" charset="0"/>
              </a:rPr>
              <a:t> un test de autodiagnóstico de reconocimiento de parte de los alumnos sobre sus emociones ante un suceso de convivencia con sus ex parejas dentro del </a:t>
            </a:r>
            <a:r>
              <a:rPr lang="es-MX" sz="2400" dirty="0" err="1">
                <a:latin typeface="Cambria" pitchFamily="18" charset="0"/>
              </a:rPr>
              <a:t>alula</a:t>
            </a:r>
            <a:r>
              <a:rPr lang="es-MX" sz="2400" dirty="0">
                <a:latin typeface="Cambria" pitchFamily="18" charset="0"/>
              </a:rPr>
              <a:t> y la escuela, y </a:t>
            </a:r>
          </a:p>
          <a:p>
            <a:pPr marL="571500" lvl="0" indent="-571500" algn="just">
              <a:buFont typeface="+mj-lt"/>
              <a:buAutoNum type="romanUcPeriod"/>
            </a:pPr>
            <a:r>
              <a:rPr lang="es-MX" sz="2400" b="1" dirty="0">
                <a:latin typeface="Cambria" pitchFamily="18" charset="0"/>
              </a:rPr>
              <a:t>Aplicar técnicas de análisis, discusión y propuesta de acciones positivas</a:t>
            </a:r>
            <a:r>
              <a:rPr lang="es-MX" sz="2400" dirty="0">
                <a:latin typeface="Cambria" pitchFamily="18" charset="0"/>
              </a:rPr>
              <a:t> para superar los obstáculos emocionales de tener que convivir nuevamente con su ex parejas dentro de la escuela, por parte de los alumnos. </a:t>
            </a:r>
          </a:p>
          <a:p>
            <a:pPr marL="571500" lvl="0" indent="-571500" algn="just">
              <a:buFont typeface="+mj-lt"/>
              <a:buAutoNum type="romanUcPeriod"/>
            </a:pPr>
            <a:r>
              <a:rPr lang="es-MX" sz="2400" b="1" dirty="0">
                <a:latin typeface="Cambria" pitchFamily="18" charset="0"/>
              </a:rPr>
              <a:t>Diseñar </a:t>
            </a:r>
            <a:r>
              <a:rPr lang="es-MX" sz="2400" dirty="0">
                <a:latin typeface="Cambria" pitchFamily="18" charset="0"/>
              </a:rPr>
              <a:t>un manual de buenas prácticas de convivencia entre alumnos que tuvieron una relación emocional, a partir de las propuestas hechas por los  mismos alumnos. </a:t>
            </a:r>
          </a:p>
          <a:p>
            <a:pPr marL="571500" indent="-571500" algn="just">
              <a:buFont typeface="+mj-lt"/>
              <a:buAutoNum type="romanUcPeriod"/>
            </a:pPr>
            <a:endParaRPr lang="es-MX" sz="2400" dirty="0">
              <a:latin typeface="Cambria" pitchFamily="18" charset="0"/>
            </a:endParaRPr>
          </a:p>
        </p:txBody>
      </p:sp>
      <p:sp>
        <p:nvSpPr>
          <p:cNvPr id="5" name="1 Título"/>
          <p:cNvSpPr txBox="1">
            <a:spLocks/>
          </p:cNvSpPr>
          <p:nvPr/>
        </p:nvSpPr>
        <p:spPr>
          <a:xfrm>
            <a:off x="457200" y="202912"/>
            <a:ext cx="7787208" cy="561792"/>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2.  OBJETIVOS</a:t>
            </a:r>
            <a:endParaRPr lang="es-MX" sz="2000" dirty="0"/>
          </a:p>
        </p:txBody>
      </p:sp>
    </p:spTree>
    <p:extLst>
      <p:ext uri="{BB962C8B-B14F-4D97-AF65-F5344CB8AC3E}">
        <p14:creationId xmlns:p14="http://schemas.microsoft.com/office/powerpoint/2010/main" val="342111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lstStyle/>
          <a:p>
            <a:pPr marL="0" lvl="0" indent="0">
              <a:buNone/>
            </a:pPr>
            <a:r>
              <a:rPr lang="es-MX" dirty="0"/>
              <a:t>1. Aplicar un estudio diagnóstico de los alumnos sobre cómo se sienten ante la situación de tener que convivir con su ex en la escuela, a través de un cuestionario cerrado.</a:t>
            </a:r>
          </a:p>
          <a:p>
            <a:pPr marL="0" indent="0">
              <a:buNone/>
            </a:pPr>
            <a:endParaRPr lang="es-MX" dirty="0">
              <a:latin typeface="Cambria" pitchFamily="18" charset="0"/>
            </a:endParaRPr>
          </a:p>
        </p:txBody>
      </p:sp>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3. METODOLOGÍA</a:t>
            </a:r>
            <a:endParaRPr lang="es-MX"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50588"/>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49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lstStyle/>
          <a:p>
            <a:pPr marL="0" lvl="0" indent="0" algn="just">
              <a:buNone/>
            </a:pPr>
            <a:r>
              <a:rPr lang="es-MX" dirty="0"/>
              <a:t>2. Un debate grupal a partir de ver 2 películas que planteen la situación de estudio.</a:t>
            </a:r>
          </a:p>
          <a:p>
            <a:pPr marL="0" lvl="0" indent="0" algn="just">
              <a:buNone/>
            </a:pPr>
            <a:r>
              <a:rPr lang="es-MX" dirty="0"/>
              <a:t>3.  Grupos focales en donde se debatan y se presenten propuestas de buenas prácticas que se deben asumir tras una ruptura de pareja en la escuela.</a:t>
            </a:r>
          </a:p>
          <a:p>
            <a:pPr marL="0" lvl="0" indent="0" algn="just">
              <a:buNone/>
            </a:pPr>
            <a:endParaRPr lang="es-MX" dirty="0"/>
          </a:p>
          <a:p>
            <a:pPr marL="0" indent="0" algn="just">
              <a:buNone/>
            </a:pPr>
            <a:endParaRPr lang="es-MX" dirty="0">
              <a:latin typeface="Cambria" pitchFamily="18" charset="0"/>
            </a:endParaRPr>
          </a:p>
        </p:txBody>
      </p:sp>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3. METODOLOGÍA</a:t>
            </a:r>
            <a:endParaRPr lang="es-MX"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861047"/>
            <a:ext cx="4218236" cy="273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54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lstStyle/>
          <a:p>
            <a:pPr marL="0" indent="0" algn="just">
              <a:buNone/>
            </a:pPr>
            <a:r>
              <a:rPr lang="es-MX" dirty="0"/>
              <a:t>4. Diseñar un manual de buenas prácticas de convivencia con la ex pareja en la escuela para su publicación  en forma de carteles, folletos y anuncios en la escuela.</a:t>
            </a:r>
          </a:p>
          <a:p>
            <a:pPr marL="0" lvl="0" indent="0" algn="just">
              <a:buNone/>
            </a:pPr>
            <a:endParaRPr lang="es-MX" dirty="0"/>
          </a:p>
          <a:p>
            <a:pPr marL="0" lvl="0" indent="0" algn="just">
              <a:buNone/>
            </a:pPr>
            <a:endParaRPr lang="es-MX" dirty="0"/>
          </a:p>
          <a:p>
            <a:pPr marL="0" indent="0" algn="just">
              <a:buNone/>
            </a:pPr>
            <a:endParaRPr lang="es-MX" dirty="0">
              <a:latin typeface="Cambria" pitchFamily="18" charset="0"/>
            </a:endParaRPr>
          </a:p>
        </p:txBody>
      </p:sp>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3. METODOLOGÍA</a:t>
            </a:r>
            <a:endParaRPr lang="es-MX" sz="2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08" t="6365" r="27250" b="27668"/>
          <a:stretch/>
        </p:blipFill>
        <p:spPr bwMode="auto">
          <a:xfrm>
            <a:off x="611560" y="3284984"/>
            <a:ext cx="2978727" cy="199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581128"/>
            <a:ext cx="3614908" cy="199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644" y="2876809"/>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78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3. MARCO INTERDISCIPLINARIO DEL PROYECTO</a:t>
            </a:r>
            <a:endParaRPr lang="es-MX" sz="20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68" t="25198" r="22136" b="9722"/>
          <a:stretch/>
        </p:blipFill>
        <p:spPr bwMode="auto">
          <a:xfrm>
            <a:off x="457200" y="1196751"/>
            <a:ext cx="8219256" cy="519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2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5.  EVIDENCIAS FOTOGRÁFICAS DEL TRABAJO INTERDISCIPLINARIO</a:t>
            </a:r>
            <a:endParaRPr lang="es-MX" sz="2000" dirty="0"/>
          </a:p>
        </p:txBody>
      </p:sp>
      <p:pic>
        <p:nvPicPr>
          <p:cNvPr id="4" name="3 Imagen"/>
          <p:cNvPicPr/>
          <p:nvPr/>
        </p:nvPicPr>
        <p:blipFill rotWithShape="1">
          <a:blip r:embed="rId2"/>
          <a:srcRect l="27241" t="20719" r="27061" b="18400"/>
          <a:stretch/>
        </p:blipFill>
        <p:spPr bwMode="auto">
          <a:xfrm>
            <a:off x="1043608" y="1412776"/>
            <a:ext cx="6768752"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810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5.  EVIDENCIAS FOTOGRÁFICAS DEL TRABAJO INTERDISCIPLINARIO</a:t>
            </a:r>
            <a:endParaRPr lang="es-MX" sz="2000" dirty="0"/>
          </a:p>
        </p:txBody>
      </p:sp>
      <p:pic>
        <p:nvPicPr>
          <p:cNvPr id="6" name="5 Imagen"/>
          <p:cNvPicPr/>
          <p:nvPr/>
        </p:nvPicPr>
        <p:blipFill rotWithShape="1">
          <a:blip r:embed="rId2"/>
          <a:srcRect l="27240" t="20719" r="27240" b="18400"/>
          <a:stretch/>
        </p:blipFill>
        <p:spPr bwMode="auto">
          <a:xfrm>
            <a:off x="539552" y="1382914"/>
            <a:ext cx="4536504" cy="3342229"/>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l="27419" t="20081" r="27419" b="18719"/>
          <a:stretch/>
        </p:blipFill>
        <p:spPr bwMode="auto">
          <a:xfrm>
            <a:off x="4211960" y="3284983"/>
            <a:ext cx="4469432" cy="33123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15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5.  EVIDENCIAS FOTOGRÁFICAS DEL TRABAJO INTERDISCIPLINARIO</a:t>
            </a:r>
            <a:endParaRPr lang="es-MX" sz="2000" dirty="0"/>
          </a:p>
        </p:txBody>
      </p:sp>
      <p:pic>
        <p:nvPicPr>
          <p:cNvPr id="8" name="7 Imagen"/>
          <p:cNvPicPr/>
          <p:nvPr/>
        </p:nvPicPr>
        <p:blipFill rotWithShape="1">
          <a:blip r:embed="rId2"/>
          <a:srcRect l="27240" t="20081" r="27419" b="18400"/>
          <a:stretch/>
        </p:blipFill>
        <p:spPr bwMode="auto">
          <a:xfrm>
            <a:off x="457200" y="1268760"/>
            <a:ext cx="7283152"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572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lvl="0"/>
            <a:r>
              <a:rPr kumimoji="0" lang="es-MX" sz="24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MAESTROS PARTICIPANTES</a:t>
            </a:r>
            <a:r>
              <a:rPr kumimoji="0" lang="es-MX" sz="24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br>
              <a:rPr kumimoji="0" lang="es-MX" sz="2400" b="0" i="0" u="none" strike="noStrike" cap="none" normalizeH="0" baseline="0" dirty="0">
                <a:ln>
                  <a:noFill/>
                </a:ln>
                <a:solidFill>
                  <a:schemeClr val="tx1"/>
                </a:solidFill>
                <a:effectLst/>
                <a:latin typeface="Arial" pitchFamily="34" charset="0"/>
                <a:cs typeface="Arial" pitchFamily="34" charset="0"/>
              </a:rPr>
            </a:br>
            <a:endParaRPr lang="es-MX"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2985085"/>
              </p:ext>
            </p:extLst>
          </p:nvPr>
        </p:nvGraphicFramePr>
        <p:xfrm>
          <a:off x="755576" y="2420888"/>
          <a:ext cx="7776864" cy="2964430"/>
        </p:xfrm>
        <a:graphic>
          <a:graphicData uri="http://schemas.openxmlformats.org/drawingml/2006/table">
            <a:tbl>
              <a:tblPr firstRow="1" firstCol="1" bandRow="1">
                <a:tableStyleId>{5C22544A-7EE6-4342-B048-85BDC9FD1C3A}</a:tableStyleId>
              </a:tblPr>
              <a:tblGrid>
                <a:gridCol w="2934666">
                  <a:extLst>
                    <a:ext uri="{9D8B030D-6E8A-4147-A177-3AD203B41FA5}">
                      <a16:colId xmlns:a16="http://schemas.microsoft.com/office/drawing/2014/main" val="20000"/>
                    </a:ext>
                  </a:extLst>
                </a:gridCol>
                <a:gridCol w="4842198">
                  <a:extLst>
                    <a:ext uri="{9D8B030D-6E8A-4147-A177-3AD203B41FA5}">
                      <a16:colId xmlns:a16="http://schemas.microsoft.com/office/drawing/2014/main" val="20001"/>
                    </a:ext>
                  </a:extLst>
                </a:gridCol>
              </a:tblGrid>
              <a:tr h="402028">
                <a:tc>
                  <a:txBody>
                    <a:bodyPr/>
                    <a:lstStyle/>
                    <a:p>
                      <a:pPr algn="ctr">
                        <a:lnSpc>
                          <a:spcPct val="115000"/>
                        </a:lnSpc>
                        <a:spcAft>
                          <a:spcPts val="0"/>
                        </a:spcAft>
                      </a:pPr>
                      <a:r>
                        <a:rPr lang="es-MX" sz="2200" dirty="0">
                          <a:effectLst/>
                        </a:rPr>
                        <a:t>ASIGNATURA</a:t>
                      </a:r>
                      <a:endParaRPr lang="es-MX"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200" dirty="0">
                          <a:effectLst/>
                        </a:rPr>
                        <a:t>DOCENTE</a:t>
                      </a:r>
                      <a:endParaRPr lang="es-MX" sz="22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27067">
                <a:tc>
                  <a:txBody>
                    <a:bodyPr/>
                    <a:lstStyle/>
                    <a:p>
                      <a:pPr>
                        <a:lnSpc>
                          <a:spcPct val="115000"/>
                        </a:lnSpc>
                        <a:spcAft>
                          <a:spcPts val="0"/>
                        </a:spcAft>
                      </a:pPr>
                      <a:r>
                        <a:rPr lang="es-MX" sz="2200">
                          <a:effectLst/>
                        </a:rPr>
                        <a:t>BIOLOGÍA</a:t>
                      </a:r>
                      <a:endParaRPr lang="es-MX" sz="2200">
                        <a:effectLst/>
                        <a:latin typeface="Calibri"/>
                        <a:ea typeface="Calibri"/>
                        <a:cs typeface="Times New Roman"/>
                      </a:endParaRPr>
                    </a:p>
                  </a:txBody>
                  <a:tcPr marL="68580" marR="68580" marT="0" marB="0"/>
                </a:tc>
                <a:tc>
                  <a:txBody>
                    <a:bodyPr/>
                    <a:lstStyle/>
                    <a:p>
                      <a:pPr>
                        <a:lnSpc>
                          <a:spcPct val="115000"/>
                        </a:lnSpc>
                        <a:spcAft>
                          <a:spcPts val="0"/>
                        </a:spcAft>
                      </a:pPr>
                      <a:r>
                        <a:rPr lang="es-MX" sz="2200">
                          <a:effectLst/>
                        </a:rPr>
                        <a:t>Biol. Virginia Coral Rosas</a:t>
                      </a:r>
                      <a:endParaRPr lang="es-MX" sz="2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27067">
                <a:tc>
                  <a:txBody>
                    <a:bodyPr/>
                    <a:lstStyle/>
                    <a:p>
                      <a:pPr>
                        <a:lnSpc>
                          <a:spcPct val="115000"/>
                        </a:lnSpc>
                        <a:spcAft>
                          <a:spcPts val="0"/>
                        </a:spcAft>
                      </a:pPr>
                      <a:r>
                        <a:rPr lang="es-MX" sz="2200">
                          <a:effectLst/>
                        </a:rPr>
                        <a:t>DERECHO</a:t>
                      </a:r>
                      <a:endParaRPr lang="es-MX" sz="2200">
                        <a:effectLst/>
                        <a:latin typeface="Calibri"/>
                        <a:ea typeface="Calibri"/>
                        <a:cs typeface="Times New Roman"/>
                      </a:endParaRPr>
                    </a:p>
                  </a:txBody>
                  <a:tcPr marL="68580" marR="68580" marT="0" marB="0"/>
                </a:tc>
                <a:tc>
                  <a:txBody>
                    <a:bodyPr/>
                    <a:lstStyle/>
                    <a:p>
                      <a:pPr>
                        <a:lnSpc>
                          <a:spcPct val="115000"/>
                        </a:lnSpc>
                        <a:spcAft>
                          <a:spcPts val="0"/>
                        </a:spcAft>
                      </a:pPr>
                      <a:r>
                        <a:rPr lang="es-MX" sz="2200" dirty="0">
                          <a:effectLst/>
                        </a:rPr>
                        <a:t>Lic. Esp. Lidia Jiménez Guerrero   </a:t>
                      </a:r>
                      <a:endParaRPr lang="es-MX" sz="2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7067">
                <a:tc>
                  <a:txBody>
                    <a:bodyPr/>
                    <a:lstStyle/>
                    <a:p>
                      <a:pPr>
                        <a:lnSpc>
                          <a:spcPct val="115000"/>
                        </a:lnSpc>
                        <a:spcAft>
                          <a:spcPts val="0"/>
                        </a:spcAft>
                      </a:pPr>
                      <a:r>
                        <a:rPr lang="es-MX" sz="2200">
                          <a:effectLst/>
                        </a:rPr>
                        <a:t>GEOGRAFÍA</a:t>
                      </a:r>
                      <a:endParaRPr lang="es-MX" sz="2200">
                        <a:effectLst/>
                        <a:latin typeface="Calibri"/>
                        <a:ea typeface="Calibri"/>
                        <a:cs typeface="Times New Roman"/>
                      </a:endParaRPr>
                    </a:p>
                  </a:txBody>
                  <a:tcPr marL="68580" marR="68580" marT="0" marB="0"/>
                </a:tc>
                <a:tc>
                  <a:txBody>
                    <a:bodyPr/>
                    <a:lstStyle/>
                    <a:p>
                      <a:pPr>
                        <a:lnSpc>
                          <a:spcPct val="115000"/>
                        </a:lnSpc>
                        <a:spcAft>
                          <a:spcPts val="0"/>
                        </a:spcAft>
                      </a:pPr>
                      <a:r>
                        <a:rPr lang="es-MX" sz="2200" dirty="0">
                          <a:effectLst/>
                        </a:rPr>
                        <a:t>Lic. María Lizbeth Garcés </a:t>
                      </a:r>
                      <a:r>
                        <a:rPr lang="es-MX" sz="2200" dirty="0" err="1">
                          <a:effectLst/>
                        </a:rPr>
                        <a:t>Argumedo</a:t>
                      </a:r>
                      <a:endParaRPr lang="es-MX" sz="2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27067">
                <a:tc>
                  <a:txBody>
                    <a:bodyPr/>
                    <a:lstStyle/>
                    <a:p>
                      <a:pPr>
                        <a:lnSpc>
                          <a:spcPct val="115000"/>
                        </a:lnSpc>
                        <a:spcAft>
                          <a:spcPts val="0"/>
                        </a:spcAft>
                      </a:pPr>
                      <a:r>
                        <a:rPr lang="es-MX" sz="2200">
                          <a:effectLst/>
                        </a:rPr>
                        <a:t>PSICOLOGÍA</a:t>
                      </a:r>
                      <a:endParaRPr lang="es-MX" sz="2200">
                        <a:effectLst/>
                        <a:latin typeface="Calibri"/>
                        <a:ea typeface="Calibri"/>
                        <a:cs typeface="Times New Roman"/>
                      </a:endParaRPr>
                    </a:p>
                  </a:txBody>
                  <a:tcPr marL="68580" marR="68580" marT="0" marB="0"/>
                </a:tc>
                <a:tc>
                  <a:txBody>
                    <a:bodyPr/>
                    <a:lstStyle/>
                    <a:p>
                      <a:pPr>
                        <a:lnSpc>
                          <a:spcPct val="115000"/>
                        </a:lnSpc>
                        <a:spcAft>
                          <a:spcPts val="0"/>
                        </a:spcAft>
                      </a:pPr>
                      <a:r>
                        <a:rPr lang="es-MX" sz="2200">
                          <a:effectLst/>
                        </a:rPr>
                        <a:t>Lic. Javier Zamorano Guzmán</a:t>
                      </a:r>
                      <a:endParaRPr lang="es-MX" sz="22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27067">
                <a:tc>
                  <a:txBody>
                    <a:bodyPr/>
                    <a:lstStyle/>
                    <a:p>
                      <a:pPr>
                        <a:lnSpc>
                          <a:spcPct val="115000"/>
                        </a:lnSpc>
                        <a:spcAft>
                          <a:spcPts val="0"/>
                        </a:spcAft>
                      </a:pPr>
                      <a:r>
                        <a:rPr lang="es-MX" sz="2200">
                          <a:effectLst/>
                        </a:rPr>
                        <a:t>SOCIOLOGÍA</a:t>
                      </a:r>
                      <a:endParaRPr lang="es-MX" sz="2200">
                        <a:effectLst/>
                        <a:latin typeface="Calibri"/>
                        <a:ea typeface="Calibri"/>
                        <a:cs typeface="Times New Roman"/>
                      </a:endParaRPr>
                    </a:p>
                  </a:txBody>
                  <a:tcPr marL="68580" marR="68580" marT="0" marB="0"/>
                </a:tc>
                <a:tc>
                  <a:txBody>
                    <a:bodyPr/>
                    <a:lstStyle/>
                    <a:p>
                      <a:pPr>
                        <a:lnSpc>
                          <a:spcPct val="115000"/>
                        </a:lnSpc>
                        <a:spcAft>
                          <a:spcPts val="0"/>
                        </a:spcAft>
                      </a:pPr>
                      <a:r>
                        <a:rPr lang="es-MX" sz="2200">
                          <a:effectLst/>
                        </a:rPr>
                        <a:t>Mtra. Ana Yely Pérez Dámazo</a:t>
                      </a:r>
                      <a:endParaRPr lang="es-MX" sz="22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27067">
                <a:tc>
                  <a:txBody>
                    <a:bodyPr/>
                    <a:lstStyle/>
                    <a:p>
                      <a:pPr>
                        <a:lnSpc>
                          <a:spcPct val="115000"/>
                        </a:lnSpc>
                        <a:spcAft>
                          <a:spcPts val="0"/>
                        </a:spcAft>
                      </a:pPr>
                      <a:r>
                        <a:rPr lang="es-MX" sz="2200">
                          <a:effectLst/>
                        </a:rPr>
                        <a:t>MATEMATICAS</a:t>
                      </a:r>
                      <a:endParaRPr lang="es-MX" sz="2200">
                        <a:effectLst/>
                        <a:latin typeface="Calibri"/>
                        <a:ea typeface="Calibri"/>
                        <a:cs typeface="Times New Roman"/>
                      </a:endParaRPr>
                    </a:p>
                  </a:txBody>
                  <a:tcPr marL="68580" marR="68580" marT="0" marB="0"/>
                </a:tc>
                <a:tc>
                  <a:txBody>
                    <a:bodyPr/>
                    <a:lstStyle/>
                    <a:p>
                      <a:pPr>
                        <a:lnSpc>
                          <a:spcPct val="115000"/>
                        </a:lnSpc>
                        <a:spcAft>
                          <a:spcPts val="0"/>
                        </a:spcAft>
                      </a:pPr>
                      <a:r>
                        <a:rPr lang="es-MX" sz="2200" dirty="0">
                          <a:effectLst/>
                        </a:rPr>
                        <a:t>Francisco Javier Arreola Valdez</a:t>
                      </a:r>
                      <a:endParaRPr lang="es-MX" sz="2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906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80728"/>
            <a:ext cx="8229600" cy="720080"/>
          </a:xfrm>
        </p:spPr>
        <p:txBody>
          <a:bodyPr>
            <a:normAutofit fontScale="90000"/>
          </a:bodyPr>
          <a:lstStyle/>
          <a:p>
            <a:r>
              <a:rPr lang="es-MX" b="1" dirty="0"/>
              <a:t>INDICE</a:t>
            </a:r>
            <a:br>
              <a:rPr lang="es-MX" sz="4000" dirty="0"/>
            </a:br>
            <a:endParaRPr lang="es-MX" dirty="0"/>
          </a:p>
        </p:txBody>
      </p:sp>
      <p:sp>
        <p:nvSpPr>
          <p:cNvPr id="3" name="2 Marcador de contenido"/>
          <p:cNvSpPr>
            <a:spLocks noGrp="1"/>
          </p:cNvSpPr>
          <p:nvPr>
            <p:ph idx="1"/>
          </p:nvPr>
        </p:nvSpPr>
        <p:spPr>
          <a:xfrm>
            <a:off x="611560" y="1844825"/>
            <a:ext cx="7920880" cy="3888432"/>
          </a:xfrm>
        </p:spPr>
        <p:style>
          <a:lnRef idx="0">
            <a:schemeClr val="accent1"/>
          </a:lnRef>
          <a:fillRef idx="3">
            <a:schemeClr val="accent1"/>
          </a:fillRef>
          <a:effectRef idx="3">
            <a:schemeClr val="accent1"/>
          </a:effectRef>
          <a:fontRef idx="minor">
            <a:schemeClr val="lt1"/>
          </a:fontRef>
        </p:style>
        <p:txBody>
          <a:bodyPr/>
          <a:lstStyle/>
          <a:p>
            <a:endParaRPr lang="es-MX" sz="2800" dirty="0"/>
          </a:p>
          <a:p>
            <a:pPr marL="971550" lvl="1" indent="-514350">
              <a:buFont typeface="+mj-lt"/>
              <a:buAutoNum type="arabicPeriod"/>
            </a:pPr>
            <a:r>
              <a:rPr lang="es-MX" dirty="0"/>
              <a:t>Introducción.</a:t>
            </a:r>
            <a:endParaRPr lang="es-MX" sz="2400" dirty="0"/>
          </a:p>
          <a:p>
            <a:pPr marL="971550" lvl="1" indent="-514350">
              <a:buFont typeface="+mj-lt"/>
              <a:buAutoNum type="arabicPeriod"/>
            </a:pPr>
            <a:r>
              <a:rPr lang="es-MX" dirty="0"/>
              <a:t>Objetivo General y Objetivos específicos.</a:t>
            </a:r>
            <a:endParaRPr lang="es-MX" sz="2400" dirty="0"/>
          </a:p>
          <a:p>
            <a:pPr marL="971550" lvl="1" indent="-514350">
              <a:buFont typeface="+mj-lt"/>
              <a:buAutoNum type="arabicPeriod"/>
            </a:pPr>
            <a:r>
              <a:rPr lang="es-MX" dirty="0"/>
              <a:t>Metodología.</a:t>
            </a:r>
            <a:endParaRPr lang="es-MX" sz="2400" dirty="0"/>
          </a:p>
          <a:p>
            <a:pPr marL="971550" lvl="1" indent="-514350">
              <a:buFont typeface="+mj-lt"/>
              <a:buAutoNum type="arabicPeriod"/>
            </a:pPr>
            <a:r>
              <a:rPr lang="es-MX" dirty="0"/>
              <a:t>Marco interdisciplinario del proyecto </a:t>
            </a:r>
          </a:p>
          <a:p>
            <a:pPr marL="971550" lvl="1" indent="-514350">
              <a:buFont typeface="+mj-lt"/>
              <a:buAutoNum type="arabicPeriod"/>
            </a:pPr>
            <a:r>
              <a:rPr lang="es-MX" dirty="0"/>
              <a:t>Evidencia fotográfica de trabajo en equipo </a:t>
            </a:r>
          </a:p>
          <a:p>
            <a:pPr marL="971550" lvl="1" indent="-514350">
              <a:buFont typeface="+mj-lt"/>
              <a:buAutoNum type="arabicPeriod"/>
            </a:pPr>
            <a:endParaRPr lang="es-MX" sz="2000" dirty="0"/>
          </a:p>
          <a:p>
            <a:endParaRPr lang="es-MX" sz="2800" dirty="0"/>
          </a:p>
        </p:txBody>
      </p:sp>
    </p:spTree>
    <p:extLst>
      <p:ext uri="{BB962C8B-B14F-4D97-AF65-F5344CB8AC3E}">
        <p14:creationId xmlns:p14="http://schemas.microsoft.com/office/powerpoint/2010/main" val="384558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70609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s-MX" sz="2000" b="1" dirty="0"/>
              <a:t>1. INTRODUCCIÓN A LA PROBLEMÁTICA</a:t>
            </a:r>
            <a:endParaRPr lang="es-MX" sz="2000" dirty="0"/>
          </a:p>
        </p:txBody>
      </p:sp>
      <p:sp>
        <p:nvSpPr>
          <p:cNvPr id="3" name="2 Marcador de contenido"/>
          <p:cNvSpPr>
            <a:spLocks noGrp="1"/>
          </p:cNvSpPr>
          <p:nvPr>
            <p:ph idx="1"/>
          </p:nvPr>
        </p:nvSpPr>
        <p:spPr>
          <a:xfrm>
            <a:off x="467544" y="1412776"/>
            <a:ext cx="8229600" cy="4752528"/>
          </a:xfrm>
        </p:spPr>
        <p:txBody>
          <a:bodyPr>
            <a:normAutofit fontScale="92500" lnSpcReduction="10000"/>
          </a:bodyPr>
          <a:lstStyle/>
          <a:p>
            <a:pPr marL="0" indent="0" algn="just">
              <a:buNone/>
            </a:pPr>
            <a:r>
              <a:rPr lang="es-MX" sz="2400" dirty="0">
                <a:latin typeface="Cambria" pitchFamily="18" charset="0"/>
              </a:rPr>
              <a:t>En los últimos años, los jóvenes han experimentado una nueva forma de vincularse emocionalmente en pareja. Estas nuevas expresiones de relaciones afectivas de pareja suelen caracterizarse por una dicotomía de apego-desapego; fuerte compromiso vs permisibilidad de entablar incluso otras relaciones (lo que suele conocerse con el adjetivo de “</a:t>
            </a:r>
            <a:r>
              <a:rPr lang="es-MX" sz="2400" dirty="0" err="1">
                <a:latin typeface="Cambria" pitchFamily="18" charset="0"/>
              </a:rPr>
              <a:t>amigovios</a:t>
            </a:r>
            <a:r>
              <a:rPr lang="es-MX" sz="2400" dirty="0">
                <a:latin typeface="Cambria" pitchFamily="18" charset="0"/>
              </a:rPr>
              <a:t>”). En otras ocasiones también se observan interacciones en donde impera la violencia emocional y hasta física en oposición a una actitud de solidaridad amistosa.</a:t>
            </a:r>
          </a:p>
          <a:p>
            <a:pPr marL="0" indent="0" algn="just">
              <a:buNone/>
            </a:pPr>
            <a:endParaRPr lang="es-MX" sz="2400" dirty="0">
              <a:latin typeface="Cambria" pitchFamily="18" charset="0"/>
            </a:endParaRPr>
          </a:p>
          <a:p>
            <a:pPr marL="0" indent="0" algn="just">
              <a:buNone/>
            </a:pPr>
            <a:r>
              <a:rPr lang="es-MX" sz="2400" dirty="0">
                <a:latin typeface="Cambria" pitchFamily="18" charset="0"/>
              </a:rPr>
              <a:t>Debido a que los alumnos de preparatoria se encuentran en una etapa de adolescencia, su sentido de identidad se forma, en una buena parte, de sus relaciones con sus iguales que en este caso son sus compañeros de generación.</a:t>
            </a:r>
          </a:p>
          <a:p>
            <a:pPr marL="0" indent="0" algn="just">
              <a:buNone/>
            </a:pPr>
            <a:endParaRPr lang="es-MX" sz="2400" dirty="0">
              <a:latin typeface="Cambria" pitchFamily="18" charset="0"/>
            </a:endParaRPr>
          </a:p>
          <a:p>
            <a:pPr algn="just"/>
            <a:endParaRPr lang="es-MX" sz="2200" dirty="0">
              <a:latin typeface="Cambria" pitchFamily="18" charset="0"/>
            </a:endParaRPr>
          </a:p>
        </p:txBody>
      </p:sp>
    </p:spTree>
    <p:extLst>
      <p:ext uri="{BB962C8B-B14F-4D97-AF65-F5344CB8AC3E}">
        <p14:creationId xmlns:p14="http://schemas.microsoft.com/office/powerpoint/2010/main" val="104489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70609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s-MX" sz="2000" b="1" dirty="0"/>
              <a:t>INTRODUCCIÓN A LA PROBLEMÁTICA</a:t>
            </a:r>
            <a:endParaRPr lang="es-MX" sz="2000" dirty="0"/>
          </a:p>
        </p:txBody>
      </p:sp>
      <p:sp>
        <p:nvSpPr>
          <p:cNvPr id="3" name="2 Marcador de contenido"/>
          <p:cNvSpPr>
            <a:spLocks noGrp="1"/>
          </p:cNvSpPr>
          <p:nvPr>
            <p:ph idx="1"/>
          </p:nvPr>
        </p:nvSpPr>
        <p:spPr>
          <a:xfrm>
            <a:off x="467544" y="1343619"/>
            <a:ext cx="8280920" cy="5544616"/>
          </a:xfrm>
        </p:spPr>
        <p:txBody>
          <a:bodyPr>
            <a:noAutofit/>
          </a:bodyPr>
          <a:lstStyle/>
          <a:p>
            <a:pPr marL="0" indent="0" algn="just">
              <a:buNone/>
            </a:pPr>
            <a:r>
              <a:rPr lang="es-MX" sz="2400" dirty="0">
                <a:latin typeface="Cambria" pitchFamily="18" charset="0"/>
              </a:rPr>
              <a:t>Los alumnos de colegio Francisco </a:t>
            </a:r>
            <a:r>
              <a:rPr lang="es-MX" sz="2400" dirty="0" err="1">
                <a:latin typeface="Cambria" pitchFamily="18" charset="0"/>
              </a:rPr>
              <a:t>Larroyo</a:t>
            </a:r>
            <a:r>
              <a:rPr lang="es-MX" sz="2400" dirty="0">
                <a:latin typeface="Cambria" pitchFamily="18" charset="0"/>
              </a:rPr>
              <a:t> ocupan entre 6 y 8 horas de sus días en convivir entre sí como compañeros y muchos de ellos suelen trascender este vínculo de compañerismo a relaciones afectivas de noviazgo. </a:t>
            </a:r>
          </a:p>
          <a:p>
            <a:pPr marL="0" indent="0" algn="just">
              <a:buNone/>
            </a:pPr>
            <a:r>
              <a:rPr lang="es-MX" sz="2400" dirty="0">
                <a:latin typeface="Cambria" pitchFamily="18" charset="0"/>
              </a:rPr>
              <a:t>Debido al panorama antes mencionado de dinámicas fugaces de estos noviazgos, </a:t>
            </a:r>
            <a:r>
              <a:rPr lang="es-MX" sz="2400" b="1" u="sng" dirty="0">
                <a:latin typeface="Cambria" pitchFamily="18" charset="0"/>
              </a:rPr>
              <a:t>muchos de los alumnos se han enfrentado a situaciones emocionalmente difíciles  de reinserción a sus grupos de escuela cuando concluyen una relación de pareja, </a:t>
            </a:r>
            <a:r>
              <a:rPr lang="es-MX" sz="2400" dirty="0">
                <a:latin typeface="Cambria" pitchFamily="18" charset="0"/>
              </a:rPr>
              <a:t>al no saber cómo enfrentar la nueva realidad de tener que volver a relacionarse con sus </a:t>
            </a:r>
            <a:r>
              <a:rPr lang="es-MX" sz="2400" dirty="0" err="1">
                <a:latin typeface="Cambria" pitchFamily="18" charset="0"/>
              </a:rPr>
              <a:t>exparejas</a:t>
            </a:r>
            <a:r>
              <a:rPr lang="es-MX" sz="2400" dirty="0">
                <a:latin typeface="Cambria" pitchFamily="18" charset="0"/>
              </a:rPr>
              <a:t>, pero ahora en calidad de simples compañeros de colegio o de grupo escolar, en otras palabras, después de terminar con su pareja no saben cómo volver a incluirse socialmente a la escuela. </a:t>
            </a:r>
          </a:p>
          <a:p>
            <a:pPr marL="0" indent="0" algn="just">
              <a:buNone/>
            </a:pPr>
            <a:endParaRPr lang="es-MX" sz="2400" dirty="0">
              <a:latin typeface="Cambria" pitchFamily="18" charset="0"/>
            </a:endParaRPr>
          </a:p>
        </p:txBody>
      </p:sp>
    </p:spTree>
    <p:extLst>
      <p:ext uri="{BB962C8B-B14F-4D97-AF65-F5344CB8AC3E}">
        <p14:creationId xmlns:p14="http://schemas.microsoft.com/office/powerpoint/2010/main" val="402426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70609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s-MX" sz="2000" b="1" dirty="0"/>
              <a:t>INTRODUCCIÓN A LA PROBLEMÁTICA</a:t>
            </a:r>
            <a:endParaRPr lang="es-MX" sz="2000" dirty="0"/>
          </a:p>
        </p:txBody>
      </p:sp>
      <p:sp>
        <p:nvSpPr>
          <p:cNvPr id="3" name="2 Marcador de contenido"/>
          <p:cNvSpPr>
            <a:spLocks noGrp="1"/>
          </p:cNvSpPr>
          <p:nvPr>
            <p:ph idx="1"/>
          </p:nvPr>
        </p:nvSpPr>
        <p:spPr>
          <a:xfrm>
            <a:off x="467544" y="1343619"/>
            <a:ext cx="8280920" cy="5181725"/>
          </a:xfrm>
        </p:spPr>
        <p:txBody>
          <a:bodyPr>
            <a:noAutofit/>
          </a:bodyPr>
          <a:lstStyle/>
          <a:p>
            <a:pPr marL="0" indent="0" algn="just">
              <a:buNone/>
            </a:pPr>
            <a:r>
              <a:rPr lang="es-MX" sz="2400" b="1" u="sng" dirty="0">
                <a:latin typeface="Cambria" pitchFamily="18" charset="0"/>
              </a:rPr>
              <a:t>Muchos de estos alumnos suelen entrar en estados de ansiedad, depresión y aislamiento, inseguridad, agresión, pensamientos suicidas e inclusive ausentismo escolar,</a:t>
            </a:r>
            <a:r>
              <a:rPr lang="es-MX" sz="2400" b="1" dirty="0">
                <a:latin typeface="Cambria" pitchFamily="18" charset="0"/>
              </a:rPr>
              <a:t> </a:t>
            </a:r>
            <a:r>
              <a:rPr lang="es-MX" sz="2400" b="1" u="sng" dirty="0">
                <a:latin typeface="Cambria" pitchFamily="18" charset="0"/>
              </a:rPr>
              <a:t>lo que puede derivar en bajas totales</a:t>
            </a:r>
            <a:r>
              <a:rPr lang="es-MX" sz="2400" dirty="0">
                <a:latin typeface="Cambria" pitchFamily="18" charset="0"/>
              </a:rPr>
              <a:t>. Dichos elementos se convierten en un círculo vicioso ya que limitan aún más el resto de sus relaciones con la familia, sus compañeros y el docente.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17032"/>
            <a:ext cx="4963269" cy="277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80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70609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s-MX" sz="2000" b="1" dirty="0"/>
              <a:t>INTRODUCCIÓN A LA PROBLEMÁTICA</a:t>
            </a:r>
            <a:endParaRPr lang="es-MX" sz="2000" dirty="0"/>
          </a:p>
        </p:txBody>
      </p:sp>
      <p:sp>
        <p:nvSpPr>
          <p:cNvPr id="3" name="2 Marcador de contenido"/>
          <p:cNvSpPr>
            <a:spLocks noGrp="1"/>
          </p:cNvSpPr>
          <p:nvPr>
            <p:ph idx="1"/>
          </p:nvPr>
        </p:nvSpPr>
        <p:spPr>
          <a:xfrm>
            <a:off x="539552" y="1268760"/>
            <a:ext cx="8280920" cy="5181725"/>
          </a:xfrm>
        </p:spPr>
        <p:txBody>
          <a:bodyPr>
            <a:noAutofit/>
          </a:bodyPr>
          <a:lstStyle/>
          <a:p>
            <a:pPr marL="0" indent="0" algn="just">
              <a:buNone/>
            </a:pPr>
            <a:r>
              <a:rPr lang="es-MX" sz="2400" dirty="0">
                <a:latin typeface="Cambria" pitchFamily="18" charset="0"/>
              </a:rPr>
              <a:t>Como profesores hemos sido testigos silenciosos, y a veces confidentes,  de alumnos que enfrentan esta realidad social en el colegio, llegando a </a:t>
            </a:r>
            <a:r>
              <a:rPr lang="es-MX" sz="2400" dirty="0" err="1">
                <a:latin typeface="Cambria" pitchFamily="18" charset="0"/>
              </a:rPr>
              <a:t>inestabilizarse</a:t>
            </a:r>
            <a:r>
              <a:rPr lang="es-MX" sz="2400" dirty="0">
                <a:latin typeface="Cambria" pitchFamily="18" charset="0"/>
              </a:rPr>
              <a:t> emocionalmente  incluso de alumnos de alto rendimiento académico. </a:t>
            </a:r>
          </a:p>
          <a:p>
            <a:pPr marL="0" indent="0" algn="just">
              <a:buNone/>
            </a:pPr>
            <a:r>
              <a:rPr lang="es-MX" sz="2400" dirty="0">
                <a:latin typeface="Cambria" pitchFamily="18" charset="0"/>
              </a:rPr>
              <a:t>En casos más drásticos incluso esta situación ha conducido a enfrentamientos violentos a nivel físico entre compañeros, por lo que consideramos a través de este proyecto interdisciplinario  podemos construir, por un lado una autoevaluación con los alumnos de la situación de integración pos traumática de una relación sentimental con sus compañeros, y por otro, una propuesta de manual de buenas prácticas para toda la comunidad sobre como actuar frente a dicha situación. </a:t>
            </a:r>
          </a:p>
        </p:txBody>
      </p:sp>
    </p:spTree>
    <p:extLst>
      <p:ext uri="{BB962C8B-B14F-4D97-AF65-F5344CB8AC3E}">
        <p14:creationId xmlns:p14="http://schemas.microsoft.com/office/powerpoint/2010/main" val="419203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70609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s-MX" sz="2000" b="1" dirty="0"/>
              <a:t>INTRODUCCIÓN A LA PROBLEMÁTICA</a:t>
            </a:r>
            <a:endParaRPr lang="es-MX"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85" t="10519" r="33030" b="42382"/>
          <a:stretch/>
        </p:blipFill>
        <p:spPr bwMode="auto">
          <a:xfrm>
            <a:off x="870992" y="1436811"/>
            <a:ext cx="292532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92" y="4077072"/>
            <a:ext cx="6667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572" y="1100093"/>
            <a:ext cx="3780457" cy="283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28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lstStyle/>
          <a:p>
            <a:pPr marL="0" indent="0">
              <a:buNone/>
            </a:pPr>
            <a:r>
              <a:rPr lang="es-MX" b="1" dirty="0">
                <a:latin typeface="Cambria" pitchFamily="18" charset="0"/>
              </a:rPr>
              <a:t>2.1. OBJETIVO GENERAL: </a:t>
            </a:r>
            <a:endParaRPr lang="es-MX" dirty="0">
              <a:latin typeface="Cambria" pitchFamily="18" charset="0"/>
            </a:endParaRPr>
          </a:p>
          <a:p>
            <a:pPr marL="0" indent="0">
              <a:buNone/>
            </a:pPr>
            <a:endParaRPr lang="es-MX" dirty="0">
              <a:latin typeface="Cambria" pitchFamily="18" charset="0"/>
            </a:endParaRPr>
          </a:p>
          <a:p>
            <a:pPr marL="0" indent="0" algn="just">
              <a:buNone/>
            </a:pPr>
            <a:r>
              <a:rPr lang="es-MX" b="1" u="sng" dirty="0">
                <a:latin typeface="Cambria" pitchFamily="18" charset="0"/>
              </a:rPr>
              <a:t>Construir </a:t>
            </a:r>
            <a:r>
              <a:rPr lang="es-MX" dirty="0">
                <a:latin typeface="Cambria" pitchFamily="18" charset="0"/>
              </a:rPr>
              <a:t>un </a:t>
            </a:r>
            <a:r>
              <a:rPr lang="es-MX" i="1" dirty="0">
                <a:latin typeface="Cambria" pitchFamily="18" charset="0"/>
              </a:rPr>
              <a:t>Manual de Buenas Prácticas de convivencia de los alumnos con sus </a:t>
            </a:r>
            <a:r>
              <a:rPr lang="es-MX" i="1" dirty="0" err="1">
                <a:latin typeface="Cambria" pitchFamily="18" charset="0"/>
              </a:rPr>
              <a:t>exparejas</a:t>
            </a:r>
            <a:r>
              <a:rPr lang="es-MX" i="1" dirty="0">
                <a:latin typeface="Cambria" pitchFamily="18" charset="0"/>
              </a:rPr>
              <a:t> dentro del Colegio Francisco </a:t>
            </a:r>
            <a:r>
              <a:rPr lang="es-MX" i="1" dirty="0" err="1">
                <a:latin typeface="Cambria" pitchFamily="18" charset="0"/>
              </a:rPr>
              <a:t>Larroyo</a:t>
            </a:r>
            <a:r>
              <a:rPr lang="es-MX" i="1" dirty="0">
                <a:latin typeface="Cambria" pitchFamily="18" charset="0"/>
              </a:rPr>
              <a:t> </a:t>
            </a:r>
            <a:r>
              <a:rPr lang="es-MX" dirty="0">
                <a:latin typeface="Cambria" pitchFamily="18" charset="0"/>
              </a:rPr>
              <a:t>con el fin de mejorar su integración y sentido de comunidad estudiantil. </a:t>
            </a:r>
          </a:p>
          <a:p>
            <a:pPr marL="0" indent="0">
              <a:buNone/>
            </a:pPr>
            <a:endParaRPr lang="es-MX" dirty="0">
              <a:latin typeface="Cambria" pitchFamily="18" charset="0"/>
            </a:endParaRPr>
          </a:p>
        </p:txBody>
      </p:sp>
      <p:sp>
        <p:nvSpPr>
          <p:cNvPr id="5" name="1 Título"/>
          <p:cNvSpPr txBox="1">
            <a:spLocks/>
          </p:cNvSpPr>
          <p:nvPr/>
        </p:nvSpPr>
        <p:spPr>
          <a:xfrm>
            <a:off x="457200" y="274638"/>
            <a:ext cx="8003232" cy="70609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t>2.  OBJETIVOS</a:t>
            </a:r>
            <a:endParaRPr lang="es-MX" sz="2000" dirty="0"/>
          </a:p>
        </p:txBody>
      </p:sp>
    </p:spTree>
    <p:extLst>
      <p:ext uri="{BB962C8B-B14F-4D97-AF65-F5344CB8AC3E}">
        <p14:creationId xmlns:p14="http://schemas.microsoft.com/office/powerpoint/2010/main" val="3682443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807</Words>
  <Application>Microsoft Office PowerPoint</Application>
  <PresentationFormat>Presentación en pantalla (4:3)</PresentationFormat>
  <Paragraphs>58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COLEGIO FRANCISCO LARROYO   NOMBRE DEL PROYECTO INTERDISCIPLINARIO:   MI VIDA DESPUES DE MI EX ¿CÓMO CONVIVIR EN LA ESCUELA CON MI EX? </vt:lpstr>
      <vt:lpstr>MAESTROS PARTICIPANTES: </vt:lpstr>
      <vt:lpstr>INDICE </vt:lpstr>
      <vt:lpstr>1. INTRODUCCIÓN A LA PROBLEMÁTICA</vt:lpstr>
      <vt:lpstr>INTRODUCCIÓN A LA PROBLEMÁTICA</vt:lpstr>
      <vt:lpstr>INTRODUCCIÓN A LA PROBLEMÁTICA</vt:lpstr>
      <vt:lpstr>INTRODUCCIÓN A LA PROBLEMÁTICA</vt:lpstr>
      <vt:lpstr>INTRODUCCIÓN A LA PROBLEMÁTICA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FRANCISCO LARROYO   NOMBRE DEL PROYECTO INTERDISCIPLINARIO:   MI VIDA DESPUES DE MI EX ¿CÓMO CONVIVIR EN LA ESCUELA CON MI EX?</dc:title>
  <dc:creator>ana001 perez</dc:creator>
  <cp:lastModifiedBy>Usuario desconocido</cp:lastModifiedBy>
  <cp:revision>18</cp:revision>
  <dcterms:created xsi:type="dcterms:W3CDTF">2020-06-10T16:00:25Z</dcterms:created>
  <dcterms:modified xsi:type="dcterms:W3CDTF">2020-06-11T01:17:36Z</dcterms:modified>
</cp:coreProperties>
</file>