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5" r:id="rId4"/>
    <p:sldId id="259" r:id="rId5"/>
    <p:sldId id="261" r:id="rId6"/>
    <p:sldId id="280" r:id="rId7"/>
    <p:sldId id="260" r:id="rId8"/>
    <p:sldId id="281" r:id="rId9"/>
    <p:sldId id="282" r:id="rId10"/>
    <p:sldId id="283" r:id="rId11"/>
    <p:sldId id="263" r:id="rId12"/>
    <p:sldId id="309" r:id="rId13"/>
    <p:sldId id="264" r:id="rId14"/>
    <p:sldId id="299" r:id="rId15"/>
    <p:sldId id="267" r:id="rId16"/>
    <p:sldId id="269" r:id="rId17"/>
    <p:sldId id="308" r:id="rId18"/>
    <p:sldId id="270" r:id="rId19"/>
    <p:sldId id="285" r:id="rId20"/>
    <p:sldId id="305" r:id="rId21"/>
    <p:sldId id="271" r:id="rId22"/>
    <p:sldId id="286" r:id="rId23"/>
    <p:sldId id="306" r:id="rId24"/>
    <p:sldId id="272" r:id="rId25"/>
    <p:sldId id="273" r:id="rId26"/>
    <p:sldId id="307" r:id="rId27"/>
    <p:sldId id="284" r:id="rId28"/>
    <p:sldId id="287" r:id="rId29"/>
    <p:sldId id="288" r:id="rId30"/>
    <p:sldId id="275" r:id="rId31"/>
    <p:sldId id="276" r:id="rId32"/>
    <p:sldId id="277" r:id="rId33"/>
    <p:sldId id="278" r:id="rId34"/>
    <p:sldId id="289" r:id="rId35"/>
    <p:sldId id="290" r:id="rId36"/>
    <p:sldId id="291" r:id="rId37"/>
    <p:sldId id="292" r:id="rId38"/>
    <p:sldId id="303" r:id="rId39"/>
    <p:sldId id="300" r:id="rId40"/>
    <p:sldId id="293" r:id="rId41"/>
    <p:sldId id="294" r:id="rId42"/>
    <p:sldId id="295" r:id="rId43"/>
    <p:sldId id="296" r:id="rId44"/>
    <p:sldId id="297" r:id="rId45"/>
    <p:sldId id="301" r:id="rId46"/>
    <p:sldId id="302" r:id="rId47"/>
    <p:sldId id="298" r:id="rId48"/>
    <p:sldId id="304" r:id="rId4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94A6F-01BD-4FD9-8744-9296AB638C9C}" type="doc">
      <dgm:prSet loTypeId="urn:microsoft.com/office/officeart/2005/8/layout/radial1" loCatId="cycle" qsTypeId="urn:microsoft.com/office/officeart/2005/8/quickstyle/3d2" qsCatId="3D" csTypeId="urn:microsoft.com/office/officeart/2005/8/colors/colorful4" csCatId="colorful" phldr="1"/>
      <dgm:spPr/>
      <dgm:t>
        <a:bodyPr/>
        <a:lstStyle/>
        <a:p>
          <a:endParaRPr lang="es-MX"/>
        </a:p>
      </dgm:t>
    </dgm:pt>
    <dgm:pt modelId="{0AD366C8-CC2B-4E75-8558-4FA8B75064CF}">
      <dgm:prSet phldrT="[Texto]"/>
      <dgm:spPr/>
      <dgm:t>
        <a:bodyPr/>
        <a:lstStyle/>
        <a:p>
          <a:r>
            <a:rPr lang="es-MX" b="1" dirty="0" smtClean="0">
              <a:solidFill>
                <a:schemeClr val="bg2">
                  <a:lumMod val="25000"/>
                </a:schemeClr>
              </a:solidFill>
              <a:effectLst>
                <a:outerShdw blurRad="38100" dist="38100" dir="2700000" algn="tl">
                  <a:srgbClr val="000000">
                    <a:alpha val="43137"/>
                  </a:srgbClr>
                </a:outerShdw>
              </a:effectLst>
            </a:rPr>
            <a:t>Museo</a:t>
          </a:r>
        </a:p>
        <a:p>
          <a:r>
            <a:rPr lang="es-MX" b="1" dirty="0" smtClean="0">
              <a:solidFill>
                <a:schemeClr val="bg2">
                  <a:lumMod val="25000"/>
                </a:schemeClr>
              </a:solidFill>
              <a:effectLst>
                <a:outerShdw blurRad="38100" dist="38100" dir="2700000" algn="tl">
                  <a:srgbClr val="000000">
                    <a:alpha val="43137"/>
                  </a:srgbClr>
                </a:outerShdw>
              </a:effectLst>
            </a:rPr>
            <a:t>Descartes</a:t>
          </a:r>
          <a:endParaRPr lang="es-MX" b="1" dirty="0">
            <a:solidFill>
              <a:schemeClr val="bg2">
                <a:lumMod val="25000"/>
              </a:schemeClr>
            </a:solidFill>
            <a:effectLst>
              <a:outerShdw blurRad="38100" dist="38100" dir="2700000" algn="tl">
                <a:srgbClr val="000000">
                  <a:alpha val="43137"/>
                </a:srgbClr>
              </a:outerShdw>
            </a:effectLst>
          </a:endParaRPr>
        </a:p>
      </dgm:t>
    </dgm:pt>
    <dgm:pt modelId="{A3DEEA8D-C01B-4EBA-A2EB-706A648CAD07}" type="parTrans" cxnId="{7C900A09-04F3-4590-96C9-1C2422BA8BD4}">
      <dgm:prSet/>
      <dgm:spPr/>
      <dgm:t>
        <a:bodyPr/>
        <a:lstStyle/>
        <a:p>
          <a:endParaRPr lang="es-MX"/>
        </a:p>
      </dgm:t>
    </dgm:pt>
    <dgm:pt modelId="{F55CE5E3-47E5-42CF-B911-9771E7748A3E}" type="sibTrans" cxnId="{7C900A09-04F3-4590-96C9-1C2422BA8BD4}">
      <dgm:prSet/>
      <dgm:spPr/>
      <dgm:t>
        <a:bodyPr/>
        <a:lstStyle/>
        <a:p>
          <a:endParaRPr lang="es-MX"/>
        </a:p>
      </dgm:t>
    </dgm:pt>
    <dgm:pt modelId="{2414C8C3-C53C-45E0-9F16-7840FF2420E0}">
      <dgm:prSet phldrT="[Texto]"/>
      <dgm:spPr/>
      <dgm:t>
        <a:bodyPr/>
        <a:lstStyle/>
        <a:p>
          <a:r>
            <a:rPr lang="es-MX" dirty="0" smtClean="0">
              <a:effectLst>
                <a:outerShdw blurRad="38100" dist="38100" dir="2700000" algn="tl">
                  <a:srgbClr val="000000">
                    <a:alpha val="43137"/>
                  </a:srgbClr>
                </a:outerShdw>
              </a:effectLst>
            </a:rPr>
            <a:t>Historia</a:t>
          </a:r>
          <a:endParaRPr lang="es-MX" dirty="0">
            <a:effectLst>
              <a:outerShdw blurRad="38100" dist="38100" dir="2700000" algn="tl">
                <a:srgbClr val="000000">
                  <a:alpha val="43137"/>
                </a:srgbClr>
              </a:outerShdw>
            </a:effectLst>
          </a:endParaRPr>
        </a:p>
      </dgm:t>
    </dgm:pt>
    <dgm:pt modelId="{B4F84336-B58F-443E-B9D5-FE30248DF3DC}" type="parTrans" cxnId="{77363F8F-08C7-4BA7-88E2-013DBA10BCDB}">
      <dgm:prSet/>
      <dgm:spPr/>
      <dgm:t>
        <a:bodyPr/>
        <a:lstStyle/>
        <a:p>
          <a:endParaRPr lang="es-MX"/>
        </a:p>
      </dgm:t>
    </dgm:pt>
    <dgm:pt modelId="{6D602D52-AEF1-428E-9861-0E0FC984AE7E}" type="sibTrans" cxnId="{77363F8F-08C7-4BA7-88E2-013DBA10BCDB}">
      <dgm:prSet/>
      <dgm:spPr/>
      <dgm:t>
        <a:bodyPr/>
        <a:lstStyle/>
        <a:p>
          <a:endParaRPr lang="es-MX"/>
        </a:p>
      </dgm:t>
    </dgm:pt>
    <dgm:pt modelId="{4B7C9387-6FDD-4653-9816-441D0AC55CA6}">
      <dgm:prSet phldrT="[Texto]"/>
      <dgm:spPr/>
      <dgm:t>
        <a:bodyPr/>
        <a:lstStyle/>
        <a:p>
          <a:r>
            <a:rPr lang="es-MX" dirty="0" smtClean="0">
              <a:effectLst>
                <a:outerShdw blurRad="38100" dist="38100" dir="2700000" algn="tl">
                  <a:srgbClr val="000000">
                    <a:alpha val="43137"/>
                  </a:srgbClr>
                </a:outerShdw>
              </a:effectLst>
            </a:rPr>
            <a:t>TLR</a:t>
          </a:r>
          <a:endParaRPr lang="es-MX" dirty="0">
            <a:effectLst>
              <a:outerShdw blurRad="38100" dist="38100" dir="2700000" algn="tl">
                <a:srgbClr val="000000">
                  <a:alpha val="43137"/>
                </a:srgbClr>
              </a:outerShdw>
            </a:effectLst>
          </a:endParaRPr>
        </a:p>
      </dgm:t>
    </dgm:pt>
    <dgm:pt modelId="{2F095B71-E889-4774-BB5C-84D44F9BC32E}" type="parTrans" cxnId="{00296C65-FD8D-4C49-B010-A24B856DE12C}">
      <dgm:prSet/>
      <dgm:spPr/>
      <dgm:t>
        <a:bodyPr/>
        <a:lstStyle/>
        <a:p>
          <a:endParaRPr lang="es-MX"/>
        </a:p>
      </dgm:t>
    </dgm:pt>
    <dgm:pt modelId="{67254F97-ECB6-4343-A79F-F552D1AFAE18}" type="sibTrans" cxnId="{00296C65-FD8D-4C49-B010-A24B856DE12C}">
      <dgm:prSet/>
      <dgm:spPr/>
      <dgm:t>
        <a:bodyPr/>
        <a:lstStyle/>
        <a:p>
          <a:endParaRPr lang="es-MX"/>
        </a:p>
      </dgm:t>
    </dgm:pt>
    <dgm:pt modelId="{ECDE6B37-78A0-4881-88AF-75CFC20F4C3E}">
      <dgm:prSet phldrT="[Texto]"/>
      <dgm:spPr/>
      <dgm:t>
        <a:bodyPr/>
        <a:lstStyle/>
        <a:p>
          <a:r>
            <a:rPr lang="es-MX" dirty="0" smtClean="0">
              <a:effectLst>
                <a:outerShdw blurRad="38100" dist="38100" dir="2700000" algn="tl">
                  <a:srgbClr val="000000">
                    <a:alpha val="43137"/>
                  </a:srgbClr>
                </a:outerShdw>
              </a:effectLst>
            </a:rPr>
            <a:t>Ciencia Política</a:t>
          </a:r>
          <a:endParaRPr lang="es-MX" dirty="0">
            <a:effectLst>
              <a:outerShdw blurRad="38100" dist="38100" dir="2700000" algn="tl">
                <a:srgbClr val="000000">
                  <a:alpha val="43137"/>
                </a:srgbClr>
              </a:outerShdw>
            </a:effectLst>
          </a:endParaRPr>
        </a:p>
      </dgm:t>
    </dgm:pt>
    <dgm:pt modelId="{AA5A53B7-DE7B-4DF6-8068-51AB7859FFB9}" type="parTrans" cxnId="{98C9EEFD-E1FC-450E-9975-BA3FE28402B6}">
      <dgm:prSet/>
      <dgm:spPr/>
      <dgm:t>
        <a:bodyPr/>
        <a:lstStyle/>
        <a:p>
          <a:endParaRPr lang="es-MX"/>
        </a:p>
      </dgm:t>
    </dgm:pt>
    <dgm:pt modelId="{B0A912BA-6A7A-4BC3-82D6-B1AF5FA50458}" type="sibTrans" cxnId="{98C9EEFD-E1FC-450E-9975-BA3FE28402B6}">
      <dgm:prSet/>
      <dgm:spPr/>
      <dgm:t>
        <a:bodyPr/>
        <a:lstStyle/>
        <a:p>
          <a:endParaRPr lang="es-MX"/>
        </a:p>
      </dgm:t>
    </dgm:pt>
    <dgm:pt modelId="{2C14B10D-AE32-4120-9A98-C9A847AB451D}">
      <dgm:prSet phldrT="[Texto]"/>
      <dgm:spPr/>
      <dgm:t>
        <a:bodyPr/>
        <a:lstStyle/>
        <a:p>
          <a:r>
            <a:rPr lang="es-MX" dirty="0" smtClean="0">
              <a:effectLst>
                <a:outerShdw blurRad="38100" dist="38100" dir="2700000" algn="tl">
                  <a:srgbClr val="000000">
                    <a:alpha val="43137"/>
                  </a:srgbClr>
                </a:outerShdw>
              </a:effectLst>
            </a:rPr>
            <a:t>Inglés</a:t>
          </a:r>
          <a:endParaRPr lang="es-MX" dirty="0">
            <a:effectLst>
              <a:outerShdw blurRad="38100" dist="38100" dir="2700000" algn="tl">
                <a:srgbClr val="000000">
                  <a:alpha val="43137"/>
                </a:srgbClr>
              </a:outerShdw>
            </a:effectLst>
          </a:endParaRPr>
        </a:p>
      </dgm:t>
    </dgm:pt>
    <dgm:pt modelId="{FF883CAC-8844-42CA-BF12-6218E358F9A0}" type="parTrans" cxnId="{87421C2C-B12D-4A24-B268-9E8C22255754}">
      <dgm:prSet/>
      <dgm:spPr/>
      <dgm:t>
        <a:bodyPr/>
        <a:lstStyle/>
        <a:p>
          <a:endParaRPr lang="es-MX"/>
        </a:p>
      </dgm:t>
    </dgm:pt>
    <dgm:pt modelId="{B1D4A36E-83B9-489F-AE65-607A15D5A209}" type="sibTrans" cxnId="{87421C2C-B12D-4A24-B268-9E8C22255754}">
      <dgm:prSet/>
      <dgm:spPr/>
      <dgm:t>
        <a:bodyPr/>
        <a:lstStyle/>
        <a:p>
          <a:endParaRPr lang="es-MX"/>
        </a:p>
      </dgm:t>
    </dgm:pt>
    <dgm:pt modelId="{D15A54B6-A398-418C-BFCA-74B746D39341}" type="pres">
      <dgm:prSet presAssocID="{8C494A6F-01BD-4FD9-8744-9296AB638C9C}" presName="cycle" presStyleCnt="0">
        <dgm:presLayoutVars>
          <dgm:chMax val="1"/>
          <dgm:dir/>
          <dgm:animLvl val="ctr"/>
          <dgm:resizeHandles val="exact"/>
        </dgm:presLayoutVars>
      </dgm:prSet>
      <dgm:spPr/>
    </dgm:pt>
    <dgm:pt modelId="{DB3B5009-5550-4732-ACBC-B0C9CB9E01B8}" type="pres">
      <dgm:prSet presAssocID="{0AD366C8-CC2B-4E75-8558-4FA8B75064CF}" presName="centerShape" presStyleLbl="node0" presStyleIdx="0" presStyleCnt="1"/>
      <dgm:spPr/>
      <dgm:t>
        <a:bodyPr/>
        <a:lstStyle/>
        <a:p>
          <a:endParaRPr lang="es-MX"/>
        </a:p>
      </dgm:t>
    </dgm:pt>
    <dgm:pt modelId="{FB21F9D4-E9C8-472D-896D-04577AFB0FDA}" type="pres">
      <dgm:prSet presAssocID="{B4F84336-B58F-443E-B9D5-FE30248DF3DC}" presName="Name9" presStyleLbl="parChTrans1D2" presStyleIdx="0" presStyleCnt="4"/>
      <dgm:spPr/>
    </dgm:pt>
    <dgm:pt modelId="{3BBCB1ED-E14C-415F-9640-00E5C0624F89}" type="pres">
      <dgm:prSet presAssocID="{B4F84336-B58F-443E-B9D5-FE30248DF3DC}" presName="connTx" presStyleLbl="parChTrans1D2" presStyleIdx="0" presStyleCnt="4"/>
      <dgm:spPr/>
    </dgm:pt>
    <dgm:pt modelId="{B459AF20-09B4-44BD-B6C6-FF6990E56904}" type="pres">
      <dgm:prSet presAssocID="{2414C8C3-C53C-45E0-9F16-7840FF2420E0}" presName="node" presStyleLbl="node1" presStyleIdx="0" presStyleCnt="4">
        <dgm:presLayoutVars>
          <dgm:bulletEnabled val="1"/>
        </dgm:presLayoutVars>
      </dgm:prSet>
      <dgm:spPr/>
    </dgm:pt>
    <dgm:pt modelId="{6F657B19-78EA-4DDA-9CEE-0FE8DB9EF434}" type="pres">
      <dgm:prSet presAssocID="{2F095B71-E889-4774-BB5C-84D44F9BC32E}" presName="Name9" presStyleLbl="parChTrans1D2" presStyleIdx="1" presStyleCnt="4"/>
      <dgm:spPr/>
    </dgm:pt>
    <dgm:pt modelId="{88B8CB5E-DBB7-4645-9D84-B5A7CC33F0C0}" type="pres">
      <dgm:prSet presAssocID="{2F095B71-E889-4774-BB5C-84D44F9BC32E}" presName="connTx" presStyleLbl="parChTrans1D2" presStyleIdx="1" presStyleCnt="4"/>
      <dgm:spPr/>
    </dgm:pt>
    <dgm:pt modelId="{FBFC1F04-FB87-4053-86B6-DC394CC69830}" type="pres">
      <dgm:prSet presAssocID="{4B7C9387-6FDD-4653-9816-441D0AC55CA6}" presName="node" presStyleLbl="node1" presStyleIdx="1" presStyleCnt="4">
        <dgm:presLayoutVars>
          <dgm:bulletEnabled val="1"/>
        </dgm:presLayoutVars>
      </dgm:prSet>
      <dgm:spPr/>
    </dgm:pt>
    <dgm:pt modelId="{3BA1C046-E257-4607-95E8-94B25C28E9B9}" type="pres">
      <dgm:prSet presAssocID="{AA5A53B7-DE7B-4DF6-8068-51AB7859FFB9}" presName="Name9" presStyleLbl="parChTrans1D2" presStyleIdx="2" presStyleCnt="4"/>
      <dgm:spPr/>
    </dgm:pt>
    <dgm:pt modelId="{4752BC33-F5C1-47F7-A015-2DFB08F12BAF}" type="pres">
      <dgm:prSet presAssocID="{AA5A53B7-DE7B-4DF6-8068-51AB7859FFB9}" presName="connTx" presStyleLbl="parChTrans1D2" presStyleIdx="2" presStyleCnt="4"/>
      <dgm:spPr/>
    </dgm:pt>
    <dgm:pt modelId="{236867F6-93C9-4B5C-867E-B9B71403AF93}" type="pres">
      <dgm:prSet presAssocID="{ECDE6B37-78A0-4881-88AF-75CFC20F4C3E}" presName="node" presStyleLbl="node1" presStyleIdx="2" presStyleCnt="4">
        <dgm:presLayoutVars>
          <dgm:bulletEnabled val="1"/>
        </dgm:presLayoutVars>
      </dgm:prSet>
      <dgm:spPr/>
      <dgm:t>
        <a:bodyPr/>
        <a:lstStyle/>
        <a:p>
          <a:endParaRPr lang="es-MX"/>
        </a:p>
      </dgm:t>
    </dgm:pt>
    <dgm:pt modelId="{3BFCBD45-EE98-46C1-BCD9-B8312F925593}" type="pres">
      <dgm:prSet presAssocID="{FF883CAC-8844-42CA-BF12-6218E358F9A0}" presName="Name9" presStyleLbl="parChTrans1D2" presStyleIdx="3" presStyleCnt="4"/>
      <dgm:spPr/>
    </dgm:pt>
    <dgm:pt modelId="{F0E8B4F5-5A58-4D54-9AC5-FFEAB1E1B61B}" type="pres">
      <dgm:prSet presAssocID="{FF883CAC-8844-42CA-BF12-6218E358F9A0}" presName="connTx" presStyleLbl="parChTrans1D2" presStyleIdx="3" presStyleCnt="4"/>
      <dgm:spPr/>
    </dgm:pt>
    <dgm:pt modelId="{8091CC89-C483-42E1-93BF-C066F2E5BEF5}" type="pres">
      <dgm:prSet presAssocID="{2C14B10D-AE32-4120-9A98-C9A847AB451D}" presName="node" presStyleLbl="node1" presStyleIdx="3" presStyleCnt="4">
        <dgm:presLayoutVars>
          <dgm:bulletEnabled val="1"/>
        </dgm:presLayoutVars>
      </dgm:prSet>
      <dgm:spPr/>
      <dgm:t>
        <a:bodyPr/>
        <a:lstStyle/>
        <a:p>
          <a:endParaRPr lang="es-MX"/>
        </a:p>
      </dgm:t>
    </dgm:pt>
  </dgm:ptLst>
  <dgm:cxnLst>
    <dgm:cxn modelId="{C4E70332-C8B0-4F31-A4E0-44E98092FA38}" type="presOf" srcId="{FF883CAC-8844-42CA-BF12-6218E358F9A0}" destId="{3BFCBD45-EE98-46C1-BCD9-B8312F925593}" srcOrd="0" destOrd="0" presId="urn:microsoft.com/office/officeart/2005/8/layout/radial1"/>
    <dgm:cxn modelId="{7C900A09-04F3-4590-96C9-1C2422BA8BD4}" srcId="{8C494A6F-01BD-4FD9-8744-9296AB638C9C}" destId="{0AD366C8-CC2B-4E75-8558-4FA8B75064CF}" srcOrd="0" destOrd="0" parTransId="{A3DEEA8D-C01B-4EBA-A2EB-706A648CAD07}" sibTransId="{F55CE5E3-47E5-42CF-B911-9771E7748A3E}"/>
    <dgm:cxn modelId="{00296C65-FD8D-4C49-B010-A24B856DE12C}" srcId="{0AD366C8-CC2B-4E75-8558-4FA8B75064CF}" destId="{4B7C9387-6FDD-4653-9816-441D0AC55CA6}" srcOrd="1" destOrd="0" parTransId="{2F095B71-E889-4774-BB5C-84D44F9BC32E}" sibTransId="{67254F97-ECB6-4343-A79F-F552D1AFAE18}"/>
    <dgm:cxn modelId="{1CAF5502-C645-4D14-9667-297DCFAE50B1}" type="presOf" srcId="{0AD366C8-CC2B-4E75-8558-4FA8B75064CF}" destId="{DB3B5009-5550-4732-ACBC-B0C9CB9E01B8}" srcOrd="0" destOrd="0" presId="urn:microsoft.com/office/officeart/2005/8/layout/radial1"/>
    <dgm:cxn modelId="{2F8D164F-D021-47A7-AAB6-D7909C08CB28}" type="presOf" srcId="{B4F84336-B58F-443E-B9D5-FE30248DF3DC}" destId="{3BBCB1ED-E14C-415F-9640-00E5C0624F89}" srcOrd="1" destOrd="0" presId="urn:microsoft.com/office/officeart/2005/8/layout/radial1"/>
    <dgm:cxn modelId="{F420BA62-3EE4-4C5F-A39C-D79E6EEB4C65}" type="presOf" srcId="{8C494A6F-01BD-4FD9-8744-9296AB638C9C}" destId="{D15A54B6-A398-418C-BFCA-74B746D39341}" srcOrd="0" destOrd="0" presId="urn:microsoft.com/office/officeart/2005/8/layout/radial1"/>
    <dgm:cxn modelId="{98C9EEFD-E1FC-450E-9975-BA3FE28402B6}" srcId="{0AD366C8-CC2B-4E75-8558-4FA8B75064CF}" destId="{ECDE6B37-78A0-4881-88AF-75CFC20F4C3E}" srcOrd="2" destOrd="0" parTransId="{AA5A53B7-DE7B-4DF6-8068-51AB7859FFB9}" sibTransId="{B0A912BA-6A7A-4BC3-82D6-B1AF5FA50458}"/>
    <dgm:cxn modelId="{77363F8F-08C7-4BA7-88E2-013DBA10BCDB}" srcId="{0AD366C8-CC2B-4E75-8558-4FA8B75064CF}" destId="{2414C8C3-C53C-45E0-9F16-7840FF2420E0}" srcOrd="0" destOrd="0" parTransId="{B4F84336-B58F-443E-B9D5-FE30248DF3DC}" sibTransId="{6D602D52-AEF1-428E-9861-0E0FC984AE7E}"/>
    <dgm:cxn modelId="{6E775520-5690-4FDF-A18E-B04135C6876D}" type="presOf" srcId="{ECDE6B37-78A0-4881-88AF-75CFC20F4C3E}" destId="{236867F6-93C9-4B5C-867E-B9B71403AF93}" srcOrd="0" destOrd="0" presId="urn:microsoft.com/office/officeart/2005/8/layout/radial1"/>
    <dgm:cxn modelId="{D61D6B97-F3C2-480F-940B-1921DC157522}" type="presOf" srcId="{AA5A53B7-DE7B-4DF6-8068-51AB7859FFB9}" destId="{3BA1C046-E257-4607-95E8-94B25C28E9B9}" srcOrd="0" destOrd="0" presId="urn:microsoft.com/office/officeart/2005/8/layout/radial1"/>
    <dgm:cxn modelId="{F74660E8-6D45-49C2-A03F-602F7DADE592}" type="presOf" srcId="{2C14B10D-AE32-4120-9A98-C9A847AB451D}" destId="{8091CC89-C483-42E1-93BF-C066F2E5BEF5}" srcOrd="0" destOrd="0" presId="urn:microsoft.com/office/officeart/2005/8/layout/radial1"/>
    <dgm:cxn modelId="{18421579-9436-4DB9-AF9A-8A9F71616C9D}" type="presOf" srcId="{2414C8C3-C53C-45E0-9F16-7840FF2420E0}" destId="{B459AF20-09B4-44BD-B6C6-FF6990E56904}" srcOrd="0" destOrd="0" presId="urn:microsoft.com/office/officeart/2005/8/layout/radial1"/>
    <dgm:cxn modelId="{86D42DD1-D3A1-42EF-B21F-86987375B654}" type="presOf" srcId="{4B7C9387-6FDD-4653-9816-441D0AC55CA6}" destId="{FBFC1F04-FB87-4053-86B6-DC394CC69830}" srcOrd="0" destOrd="0" presId="urn:microsoft.com/office/officeart/2005/8/layout/radial1"/>
    <dgm:cxn modelId="{09AD8DA3-8A40-4786-9F60-4648D51347C0}" type="presOf" srcId="{2F095B71-E889-4774-BB5C-84D44F9BC32E}" destId="{88B8CB5E-DBB7-4645-9D84-B5A7CC33F0C0}" srcOrd="1" destOrd="0" presId="urn:microsoft.com/office/officeart/2005/8/layout/radial1"/>
    <dgm:cxn modelId="{02BA3B16-F6E6-478D-850C-5EF6E3BC9A68}" type="presOf" srcId="{AA5A53B7-DE7B-4DF6-8068-51AB7859FFB9}" destId="{4752BC33-F5C1-47F7-A015-2DFB08F12BAF}" srcOrd="1" destOrd="0" presId="urn:microsoft.com/office/officeart/2005/8/layout/radial1"/>
    <dgm:cxn modelId="{87421C2C-B12D-4A24-B268-9E8C22255754}" srcId="{0AD366C8-CC2B-4E75-8558-4FA8B75064CF}" destId="{2C14B10D-AE32-4120-9A98-C9A847AB451D}" srcOrd="3" destOrd="0" parTransId="{FF883CAC-8844-42CA-BF12-6218E358F9A0}" sibTransId="{B1D4A36E-83B9-489F-AE65-607A15D5A209}"/>
    <dgm:cxn modelId="{A66EEF43-3781-49D2-8D7B-7BEFC80898D5}" type="presOf" srcId="{B4F84336-B58F-443E-B9D5-FE30248DF3DC}" destId="{FB21F9D4-E9C8-472D-896D-04577AFB0FDA}" srcOrd="0" destOrd="0" presId="urn:microsoft.com/office/officeart/2005/8/layout/radial1"/>
    <dgm:cxn modelId="{93B861F4-B5B9-4D33-B40B-4BB9CAFA4B37}" type="presOf" srcId="{2F095B71-E889-4774-BB5C-84D44F9BC32E}" destId="{6F657B19-78EA-4DDA-9CEE-0FE8DB9EF434}" srcOrd="0" destOrd="0" presId="urn:microsoft.com/office/officeart/2005/8/layout/radial1"/>
    <dgm:cxn modelId="{3909D8CE-6407-431F-8BDE-135D93B16D79}" type="presOf" srcId="{FF883CAC-8844-42CA-BF12-6218E358F9A0}" destId="{F0E8B4F5-5A58-4D54-9AC5-FFEAB1E1B61B}" srcOrd="1" destOrd="0" presId="urn:microsoft.com/office/officeart/2005/8/layout/radial1"/>
    <dgm:cxn modelId="{F7385E9E-CC08-486B-A517-CFA059492C5F}" type="presParOf" srcId="{D15A54B6-A398-418C-BFCA-74B746D39341}" destId="{DB3B5009-5550-4732-ACBC-B0C9CB9E01B8}" srcOrd="0" destOrd="0" presId="urn:microsoft.com/office/officeart/2005/8/layout/radial1"/>
    <dgm:cxn modelId="{DC35F863-442E-49E8-A980-BE85A881CF2C}" type="presParOf" srcId="{D15A54B6-A398-418C-BFCA-74B746D39341}" destId="{FB21F9D4-E9C8-472D-896D-04577AFB0FDA}" srcOrd="1" destOrd="0" presId="urn:microsoft.com/office/officeart/2005/8/layout/radial1"/>
    <dgm:cxn modelId="{BCE829CB-7720-48DA-93D8-A15C9F7A6948}" type="presParOf" srcId="{FB21F9D4-E9C8-472D-896D-04577AFB0FDA}" destId="{3BBCB1ED-E14C-415F-9640-00E5C0624F89}" srcOrd="0" destOrd="0" presId="urn:microsoft.com/office/officeart/2005/8/layout/radial1"/>
    <dgm:cxn modelId="{851CBBD7-4694-4641-8857-BD53AEB13D88}" type="presParOf" srcId="{D15A54B6-A398-418C-BFCA-74B746D39341}" destId="{B459AF20-09B4-44BD-B6C6-FF6990E56904}" srcOrd="2" destOrd="0" presId="urn:microsoft.com/office/officeart/2005/8/layout/radial1"/>
    <dgm:cxn modelId="{73ECB60B-467F-4CFD-9F6E-AB606AF6050F}" type="presParOf" srcId="{D15A54B6-A398-418C-BFCA-74B746D39341}" destId="{6F657B19-78EA-4DDA-9CEE-0FE8DB9EF434}" srcOrd="3" destOrd="0" presId="urn:microsoft.com/office/officeart/2005/8/layout/radial1"/>
    <dgm:cxn modelId="{0B0972B2-91B4-4CA1-9ABF-83F6867BB326}" type="presParOf" srcId="{6F657B19-78EA-4DDA-9CEE-0FE8DB9EF434}" destId="{88B8CB5E-DBB7-4645-9D84-B5A7CC33F0C0}" srcOrd="0" destOrd="0" presId="urn:microsoft.com/office/officeart/2005/8/layout/radial1"/>
    <dgm:cxn modelId="{C59866C8-0E87-4CF1-961F-FA878C7692D4}" type="presParOf" srcId="{D15A54B6-A398-418C-BFCA-74B746D39341}" destId="{FBFC1F04-FB87-4053-86B6-DC394CC69830}" srcOrd="4" destOrd="0" presId="urn:microsoft.com/office/officeart/2005/8/layout/radial1"/>
    <dgm:cxn modelId="{38311D88-2384-4661-A235-0D4A4BA70BD4}" type="presParOf" srcId="{D15A54B6-A398-418C-BFCA-74B746D39341}" destId="{3BA1C046-E257-4607-95E8-94B25C28E9B9}" srcOrd="5" destOrd="0" presId="urn:microsoft.com/office/officeart/2005/8/layout/radial1"/>
    <dgm:cxn modelId="{1EE18D0D-DF5D-468E-BEB2-AC785B9B92D4}" type="presParOf" srcId="{3BA1C046-E257-4607-95E8-94B25C28E9B9}" destId="{4752BC33-F5C1-47F7-A015-2DFB08F12BAF}" srcOrd="0" destOrd="0" presId="urn:microsoft.com/office/officeart/2005/8/layout/radial1"/>
    <dgm:cxn modelId="{1AA2DCDC-6F35-4DCC-8696-800DFF6CB2E9}" type="presParOf" srcId="{D15A54B6-A398-418C-BFCA-74B746D39341}" destId="{236867F6-93C9-4B5C-867E-B9B71403AF93}" srcOrd="6" destOrd="0" presId="urn:microsoft.com/office/officeart/2005/8/layout/radial1"/>
    <dgm:cxn modelId="{57CA60A0-A451-4CCA-BD52-01F91E40B6FC}" type="presParOf" srcId="{D15A54B6-A398-418C-BFCA-74B746D39341}" destId="{3BFCBD45-EE98-46C1-BCD9-B8312F925593}" srcOrd="7" destOrd="0" presId="urn:microsoft.com/office/officeart/2005/8/layout/radial1"/>
    <dgm:cxn modelId="{81CAC9E4-67C1-46D9-9958-0A6DFC17372D}" type="presParOf" srcId="{3BFCBD45-EE98-46C1-BCD9-B8312F925593}" destId="{F0E8B4F5-5A58-4D54-9AC5-FFEAB1E1B61B}" srcOrd="0" destOrd="0" presId="urn:microsoft.com/office/officeart/2005/8/layout/radial1"/>
    <dgm:cxn modelId="{7273898D-58BC-4746-9AFC-6EBA695A26D1}" type="presParOf" srcId="{D15A54B6-A398-418C-BFCA-74B746D39341}" destId="{8091CC89-C483-42E1-93BF-C066F2E5BEF5}"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B5009-5550-4732-ACBC-B0C9CB9E01B8}">
      <dsp:nvSpPr>
        <dsp:cNvPr id="0" name=""/>
        <dsp:cNvSpPr/>
      </dsp:nvSpPr>
      <dsp:spPr>
        <a:xfrm>
          <a:off x="3317797" y="1963130"/>
          <a:ext cx="1492405" cy="149240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dirty="0" smtClean="0">
              <a:solidFill>
                <a:schemeClr val="bg2">
                  <a:lumMod val="25000"/>
                </a:schemeClr>
              </a:solidFill>
              <a:effectLst>
                <a:outerShdw blurRad="38100" dist="38100" dir="2700000" algn="tl">
                  <a:srgbClr val="000000">
                    <a:alpha val="43137"/>
                  </a:srgbClr>
                </a:outerShdw>
              </a:effectLst>
            </a:rPr>
            <a:t>Museo</a:t>
          </a:r>
        </a:p>
        <a:p>
          <a:pPr lvl="0" algn="ctr" defTabSz="889000">
            <a:lnSpc>
              <a:spcPct val="90000"/>
            </a:lnSpc>
            <a:spcBef>
              <a:spcPct val="0"/>
            </a:spcBef>
            <a:spcAft>
              <a:spcPct val="35000"/>
            </a:spcAft>
          </a:pPr>
          <a:r>
            <a:rPr lang="es-MX" sz="2000" b="1" kern="1200" dirty="0" smtClean="0">
              <a:solidFill>
                <a:schemeClr val="bg2">
                  <a:lumMod val="25000"/>
                </a:schemeClr>
              </a:solidFill>
              <a:effectLst>
                <a:outerShdw blurRad="38100" dist="38100" dir="2700000" algn="tl">
                  <a:srgbClr val="000000">
                    <a:alpha val="43137"/>
                  </a:srgbClr>
                </a:outerShdw>
              </a:effectLst>
            </a:rPr>
            <a:t>Descartes</a:t>
          </a:r>
          <a:endParaRPr lang="es-MX" sz="2000" b="1" kern="1200" dirty="0">
            <a:solidFill>
              <a:schemeClr val="bg2">
                <a:lumMod val="25000"/>
              </a:schemeClr>
            </a:solidFill>
            <a:effectLst>
              <a:outerShdw blurRad="38100" dist="38100" dir="2700000" algn="tl">
                <a:srgbClr val="000000">
                  <a:alpha val="43137"/>
                </a:srgbClr>
              </a:outerShdw>
            </a:effectLst>
          </a:endParaRPr>
        </a:p>
      </dsp:txBody>
      <dsp:txXfrm>
        <a:off x="3536355" y="2181688"/>
        <a:ext cx="1055289" cy="1055289"/>
      </dsp:txXfrm>
    </dsp:sp>
    <dsp:sp modelId="{FB21F9D4-E9C8-472D-896D-04577AFB0FDA}">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052718" y="1726216"/>
        <a:ext cx="22563" cy="22563"/>
      </dsp:txXfrm>
    </dsp:sp>
    <dsp:sp modelId="{B459AF20-09B4-44BD-B6C6-FF6990E56904}">
      <dsp:nvSpPr>
        <dsp:cNvPr id="0" name=""/>
        <dsp:cNvSpPr/>
      </dsp:nvSpPr>
      <dsp:spPr>
        <a:xfrm>
          <a:off x="3317797" y="19459"/>
          <a:ext cx="1492405" cy="149240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smtClean="0">
              <a:effectLst>
                <a:outerShdw blurRad="38100" dist="38100" dir="2700000" algn="tl">
                  <a:srgbClr val="000000">
                    <a:alpha val="43137"/>
                  </a:srgbClr>
                </a:outerShdw>
              </a:effectLst>
            </a:rPr>
            <a:t>Historia</a:t>
          </a:r>
          <a:endParaRPr lang="es-MX" sz="2500" kern="1200" dirty="0">
            <a:effectLst>
              <a:outerShdw blurRad="38100" dist="38100" dir="2700000" algn="tl">
                <a:srgbClr val="000000">
                  <a:alpha val="43137"/>
                </a:srgbClr>
              </a:outerShdw>
            </a:effectLst>
          </a:endParaRPr>
        </a:p>
      </dsp:txBody>
      <dsp:txXfrm>
        <a:off x="3536355" y="238017"/>
        <a:ext cx="1055289" cy="1055289"/>
      </dsp:txXfrm>
    </dsp:sp>
    <dsp:sp modelId="{6F657B19-78EA-4DDA-9CEE-0FE8DB9EF434}">
      <dsp:nvSpPr>
        <dsp:cNvPr id="0" name=""/>
        <dsp:cNvSpPr/>
      </dsp:nvSpPr>
      <dsp:spPr>
        <a:xfrm>
          <a:off x="4810202" y="2692808"/>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5024554" y="2698051"/>
        <a:ext cx="22563" cy="22563"/>
      </dsp:txXfrm>
    </dsp:sp>
    <dsp:sp modelId="{FBFC1F04-FB87-4053-86B6-DC394CC69830}">
      <dsp:nvSpPr>
        <dsp:cNvPr id="0" name=""/>
        <dsp:cNvSpPr/>
      </dsp:nvSpPr>
      <dsp:spPr>
        <a:xfrm>
          <a:off x="5261469" y="1963130"/>
          <a:ext cx="1492405" cy="1492405"/>
        </a:xfrm>
        <a:prstGeom prst="ellipse">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smtClean="0">
              <a:effectLst>
                <a:outerShdw blurRad="38100" dist="38100" dir="2700000" algn="tl">
                  <a:srgbClr val="000000">
                    <a:alpha val="43137"/>
                  </a:srgbClr>
                </a:outerShdw>
              </a:effectLst>
            </a:rPr>
            <a:t>TLR</a:t>
          </a:r>
          <a:endParaRPr lang="es-MX" sz="2500" kern="1200" dirty="0">
            <a:effectLst>
              <a:outerShdw blurRad="38100" dist="38100" dir="2700000" algn="tl">
                <a:srgbClr val="000000">
                  <a:alpha val="43137"/>
                </a:srgbClr>
              </a:outerShdw>
            </a:effectLst>
          </a:endParaRPr>
        </a:p>
      </dsp:txBody>
      <dsp:txXfrm>
        <a:off x="5480027" y="2181688"/>
        <a:ext cx="1055289" cy="1055289"/>
      </dsp:txXfrm>
    </dsp:sp>
    <dsp:sp modelId="{3BA1C046-E257-4607-95E8-94B25C28E9B9}">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4052718" y="3669887"/>
        <a:ext cx="22563" cy="22563"/>
      </dsp:txXfrm>
    </dsp:sp>
    <dsp:sp modelId="{236867F6-93C9-4B5C-867E-B9B71403AF93}">
      <dsp:nvSpPr>
        <dsp:cNvPr id="0" name=""/>
        <dsp:cNvSpPr/>
      </dsp:nvSpPr>
      <dsp:spPr>
        <a:xfrm>
          <a:off x="3317797" y="3906802"/>
          <a:ext cx="1492405" cy="1492405"/>
        </a:xfrm>
        <a:prstGeom prst="ellipse">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smtClean="0">
              <a:effectLst>
                <a:outerShdw blurRad="38100" dist="38100" dir="2700000" algn="tl">
                  <a:srgbClr val="000000">
                    <a:alpha val="43137"/>
                  </a:srgbClr>
                </a:outerShdw>
              </a:effectLst>
            </a:rPr>
            <a:t>Ciencia Política</a:t>
          </a:r>
          <a:endParaRPr lang="es-MX" sz="2500" kern="1200" dirty="0">
            <a:effectLst>
              <a:outerShdw blurRad="38100" dist="38100" dir="2700000" algn="tl">
                <a:srgbClr val="000000">
                  <a:alpha val="43137"/>
                </a:srgbClr>
              </a:outerShdw>
            </a:effectLst>
          </a:endParaRPr>
        </a:p>
      </dsp:txBody>
      <dsp:txXfrm>
        <a:off x="3536355" y="4125360"/>
        <a:ext cx="1055289" cy="1055289"/>
      </dsp:txXfrm>
    </dsp:sp>
    <dsp:sp modelId="{3BFCBD45-EE98-46C1-BCD9-B8312F925593}">
      <dsp:nvSpPr>
        <dsp:cNvPr id="0" name=""/>
        <dsp:cNvSpPr/>
      </dsp:nvSpPr>
      <dsp:spPr>
        <a:xfrm rot="10800000">
          <a:off x="2866530" y="2692808"/>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rot="10800000">
        <a:off x="3080882" y="2698051"/>
        <a:ext cx="22563" cy="22563"/>
      </dsp:txXfrm>
    </dsp:sp>
    <dsp:sp modelId="{8091CC89-C483-42E1-93BF-C066F2E5BEF5}">
      <dsp:nvSpPr>
        <dsp:cNvPr id="0" name=""/>
        <dsp:cNvSpPr/>
      </dsp:nvSpPr>
      <dsp:spPr>
        <a:xfrm>
          <a:off x="1374125" y="1963130"/>
          <a:ext cx="1492405" cy="1492405"/>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MX" sz="2500" kern="1200" dirty="0" smtClean="0">
              <a:effectLst>
                <a:outerShdw blurRad="38100" dist="38100" dir="2700000" algn="tl">
                  <a:srgbClr val="000000">
                    <a:alpha val="43137"/>
                  </a:srgbClr>
                </a:outerShdw>
              </a:effectLst>
            </a:rPr>
            <a:t>Inglés</a:t>
          </a:r>
          <a:endParaRPr lang="es-MX" sz="2500" kern="1200" dirty="0">
            <a:effectLst>
              <a:outerShdw blurRad="38100" dist="38100" dir="2700000" algn="tl">
                <a:srgbClr val="000000">
                  <a:alpha val="43137"/>
                </a:srgbClr>
              </a:outerShdw>
            </a:effectLst>
          </a:endParaRPr>
        </a:p>
      </dsp:txBody>
      <dsp:txXfrm>
        <a:off x="1592683" y="2181688"/>
        <a:ext cx="1055289" cy="105528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56590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27728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31302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47358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99192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39299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162841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124865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88941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184422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8D323AE-18F6-F040-AF25-B642E09C6F26}" type="datetimeFigureOut">
              <a:rPr lang="es-ES_tradnl" smtClean="0"/>
              <a:t>13/06/2019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125756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323AE-18F6-F040-AF25-B642E09C6F26}" type="datetimeFigureOut">
              <a:rPr lang="es-ES_tradnl" smtClean="0"/>
              <a:t>13/06/2019</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7771F-F53A-814D-AE05-9635221953AC}" type="slidenum">
              <a:rPr lang="es-ES_tradnl" smtClean="0"/>
              <a:t>‹Nº›</a:t>
            </a:fld>
            <a:endParaRPr lang="es-ES_tradnl"/>
          </a:p>
        </p:txBody>
      </p:sp>
    </p:spTree>
    <p:extLst>
      <p:ext uri="{BB962C8B-B14F-4D97-AF65-F5344CB8AC3E}">
        <p14:creationId xmlns:p14="http://schemas.microsoft.com/office/powerpoint/2010/main" val="1176185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1001973" y="1249242"/>
            <a:ext cx="9247496" cy="1067700"/>
          </a:xfrm>
        </p:spPr>
        <p:txBody>
          <a:bodyPr>
            <a:noAutofit/>
          </a:bodyPr>
          <a:lstStyle/>
          <a:p>
            <a:pPr marL="0" indent="0" algn="ctr">
              <a:buNone/>
            </a:pPr>
            <a:r>
              <a:rPr lang="es-MX" sz="2600" b="1" dirty="0" smtClean="0"/>
              <a:t>Universidad de Ciencia y Tecnología Descartes</a:t>
            </a:r>
          </a:p>
          <a:p>
            <a:pPr marL="0" indent="0" algn="ctr">
              <a:buNone/>
            </a:pPr>
            <a:endParaRPr lang="es-MX" sz="2600" b="1" dirty="0" smtClean="0"/>
          </a:p>
          <a:p>
            <a:pPr marL="0" indent="0" algn="ctr">
              <a:buNone/>
            </a:pPr>
            <a:endParaRPr lang="es-MX" sz="2600" dirty="0" smtClean="0"/>
          </a:p>
          <a:p>
            <a:pPr marL="0" indent="0" algn="ctr">
              <a:buNone/>
            </a:pPr>
            <a:r>
              <a:rPr lang="es-MX" sz="2600" b="1" dirty="0" smtClean="0"/>
              <a:t>Número de equipo</a:t>
            </a:r>
            <a:endParaRPr lang="es-MX" sz="2600" b="1" dirty="0"/>
          </a:p>
          <a:p>
            <a:pPr marL="0" indent="0" algn="ctr">
              <a:buNone/>
            </a:pPr>
            <a:r>
              <a:rPr lang="es-MX" sz="2600" dirty="0" smtClean="0"/>
              <a:t>Equipo 5</a:t>
            </a:r>
          </a:p>
          <a:p>
            <a:pPr marL="0" indent="0" algn="ctr">
              <a:buNone/>
            </a:pPr>
            <a:endParaRPr lang="es-MX" sz="2600" b="1" dirty="0" smtClean="0"/>
          </a:p>
          <a:p>
            <a:pPr marL="0" indent="0" algn="ctr">
              <a:buNone/>
            </a:pPr>
            <a:endParaRPr lang="es-MX" sz="2600" b="1" dirty="0" smtClean="0"/>
          </a:p>
          <a:p>
            <a:pPr marL="0" indent="0" algn="ctr">
              <a:buNone/>
            </a:pPr>
            <a:r>
              <a:rPr lang="es-MX" sz="2600" b="1" dirty="0" smtClean="0"/>
              <a:t>Grado</a:t>
            </a:r>
            <a:endParaRPr lang="es-MX" sz="2600" dirty="0"/>
          </a:p>
          <a:p>
            <a:pPr marL="0" indent="0" algn="ctr">
              <a:buNone/>
            </a:pPr>
            <a:r>
              <a:rPr lang="es-MX" sz="2600" dirty="0" smtClean="0"/>
              <a:t>2dos, 4tos y 6tos semestres</a:t>
            </a:r>
          </a:p>
          <a:p>
            <a:pPr marL="0" indent="0" algn="ctr">
              <a:buNone/>
            </a:pPr>
            <a:endParaRPr lang="es-MX" sz="2600"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209746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7.3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73907" y="1579076"/>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Objetivo a alcanzar de cada asignatura involucrada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7" name="Marcador de contenido 2"/>
          <p:cNvSpPr>
            <a:spLocks noGrp="1"/>
          </p:cNvSpPr>
          <p:nvPr>
            <p:ph idx="1"/>
          </p:nvPr>
        </p:nvSpPr>
        <p:spPr>
          <a:xfrm>
            <a:off x="688075" y="2620511"/>
            <a:ext cx="9506803" cy="2899892"/>
          </a:xfrm>
        </p:spPr>
        <p:txBody>
          <a:bodyPr>
            <a:normAutofit lnSpcReduction="10000"/>
          </a:bodyPr>
          <a:lstStyle/>
          <a:p>
            <a:pPr algn="just"/>
            <a:r>
              <a:rPr lang="es-MX" sz="2400" b="1" dirty="0" smtClean="0"/>
              <a:t>Materia: </a:t>
            </a:r>
            <a:r>
              <a:rPr lang="es-MX" sz="2400" dirty="0" smtClean="0"/>
              <a:t>Taller de lectura y redacción</a:t>
            </a:r>
          </a:p>
          <a:p>
            <a:pPr marL="0" indent="0" algn="just">
              <a:buNone/>
            </a:pPr>
            <a:r>
              <a:rPr lang="es-MX" sz="2400" dirty="0"/>
              <a:t>Aprender a  realizar </a:t>
            </a:r>
            <a:r>
              <a:rPr lang="es-MX" sz="2400" dirty="0" smtClean="0"/>
              <a:t>cédulas de museos, la </a:t>
            </a:r>
            <a:r>
              <a:rPr lang="es-MX" sz="2400" dirty="0"/>
              <a:t>argumentación de una forma comunicativa para sustentar y demostrar, a través de la lectura, investigaciones documentales, paráfrasis  y análisis de textos argumentativos demostrativos. Incluyendo los tipos de fichas de trabajo</a:t>
            </a:r>
            <a:r>
              <a:rPr lang="es-MX" sz="2400" dirty="0" smtClean="0"/>
              <a:t>.</a:t>
            </a:r>
          </a:p>
          <a:p>
            <a:pPr marL="0" indent="0" algn="just">
              <a:buNone/>
            </a:pPr>
            <a:r>
              <a:rPr lang="es-MX" sz="2400" dirty="0" smtClean="0"/>
              <a:t>A su vez, harán uso del </a:t>
            </a:r>
            <a:r>
              <a:rPr lang="es-MX" sz="2400" dirty="0" smtClean="0"/>
              <a:t>reportaje, para la publicarlo en la revista “Rugido Cultural”, en su 4ta. Edición, para distribuirlo dentro y fuera de la institución educativa. </a:t>
            </a:r>
            <a:endParaRPr lang="es-MX" sz="2400" dirty="0"/>
          </a:p>
          <a:p>
            <a:pPr algn="just"/>
            <a:endParaRPr lang="es-MX" sz="2400" dirty="0"/>
          </a:p>
          <a:p>
            <a:pPr algn="just"/>
            <a:endParaRPr lang="es-MX" sz="2400" dirty="0"/>
          </a:p>
        </p:txBody>
      </p:sp>
    </p:spTree>
    <p:extLst>
      <p:ext uri="{BB962C8B-B14F-4D97-AF65-F5344CB8AC3E}">
        <p14:creationId xmlns:p14="http://schemas.microsoft.com/office/powerpoint/2010/main" val="188916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8</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¿Qué es la Interdisciplinariedad?</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3" name="Rectángulo 2"/>
          <p:cNvSpPr/>
          <p:nvPr/>
        </p:nvSpPr>
        <p:spPr>
          <a:xfrm>
            <a:off x="673289" y="1799061"/>
            <a:ext cx="9808192" cy="4905958"/>
          </a:xfrm>
          <a:prstGeom prst="rect">
            <a:avLst/>
          </a:prstGeom>
        </p:spPr>
        <p:txBody>
          <a:bodyPr wrap="square">
            <a:spAutoFit/>
          </a:bodyPr>
          <a:lstStyle/>
          <a:p>
            <a:pPr algn="just">
              <a:lnSpc>
                <a:spcPct val="115000"/>
              </a:lnSpc>
              <a:spcAft>
                <a:spcPts val="0"/>
              </a:spcAft>
            </a:pPr>
            <a:r>
              <a:rPr lang="es-ES" sz="1600" dirty="0"/>
              <a:t>La interdisciplinariedad es el conjunto de diversas disciplinas que comparten vínculos, ya que se identifican, integran e interrelacionan de manera sistemática, mediante sus aplicaciones para llegar a un fin común, el cual genera nuevos </a:t>
            </a:r>
            <a:r>
              <a:rPr lang="es-ES" sz="1600" dirty="0" smtClean="0"/>
              <a:t>conocimiento. Es </a:t>
            </a:r>
            <a:r>
              <a:rPr lang="es-ES" sz="1600" dirty="0"/>
              <a:t>integradora, abierta,  reflexiva, creativa, innovadora, analítica, flexible y adaptable que implementa conocimientos y fomenta el trabajo colaborativo, tiene además un pensamiento constructivo así como un generador de ideas, en ella se interrelacionan  contenidos, saberes, habilidades y conocimientos de diversas disciplinas y requiere un  sujeto activo, de la misma manera implementa una forma social continua y sistemática. </a:t>
            </a:r>
            <a:endParaRPr lang="es-ES" sz="1600" dirty="0" smtClean="0"/>
          </a:p>
          <a:p>
            <a:pPr algn="just">
              <a:lnSpc>
                <a:spcPct val="115000"/>
              </a:lnSpc>
            </a:pPr>
            <a:endParaRPr lang="es-ES" sz="1600" dirty="0">
              <a:solidFill>
                <a:srgbClr val="000000"/>
              </a:solidFill>
              <a:latin typeface="Arial" panose="020B0604020202020204" pitchFamily="34" charset="0"/>
              <a:ea typeface="Arial" panose="020B0604020202020204" pitchFamily="34" charset="0"/>
            </a:endParaRPr>
          </a:p>
          <a:p>
            <a:pPr algn="just">
              <a:lnSpc>
                <a:spcPct val="115000"/>
              </a:lnSpc>
            </a:pPr>
            <a:r>
              <a:rPr lang="es-ES" sz="1600" dirty="0"/>
              <a:t>Dentro del contexto educativo actual, es fundamental hacer uso de las disciplinas existentes, para una mejor formación del estudiante, ya que incrementa su capacidad para la resolución de problemas.  De igual forma actualiza la función del docente y mejora las condiciones educativas dentro de las instituciones ya que reduce la brecha generada por la especialización de las disciplinas, subsana el reduccionismo a partir de un pensamiento creativo que recurre a los conocimientos aprendidos desde diferentes vertientes del saber que enriquece el aprendizaje y abre las posibilidades a la aproximación de la realidad mediante la integración de varias disciplinas para que el conocimiento tenga un significado dentro del contexto real, que provoque la búsqueda a nuevas respuestas de interrogantes no resultas por áreas establecidas. </a:t>
            </a:r>
            <a:endParaRPr lang="es-MX" sz="1600" dirty="0">
              <a:solidFill>
                <a:srgbClr val="000000"/>
              </a:solidFill>
              <a:latin typeface="Arial" panose="020B0604020202020204" pitchFamily="34" charset="0"/>
              <a:ea typeface="Arial" panose="020B0604020202020204" pitchFamily="34" charset="0"/>
            </a:endParaRPr>
          </a:p>
          <a:p>
            <a:pPr algn="just">
              <a:lnSpc>
                <a:spcPct val="115000"/>
              </a:lnSpc>
            </a:pPr>
            <a:endParaRPr lang="es-MX" sz="1600" dirty="0">
              <a:solidFill>
                <a:srgbClr val="000000"/>
              </a:solidFill>
              <a:latin typeface="Arial" panose="020B0604020202020204" pitchFamily="34" charset="0"/>
              <a:ea typeface="Arial" panose="020B0604020202020204" pitchFamily="34" charset="0"/>
            </a:endParaRPr>
          </a:p>
          <a:p>
            <a:pPr algn="just">
              <a:lnSpc>
                <a:spcPct val="115000"/>
              </a:lnSpc>
              <a:spcAft>
                <a:spcPts val="0"/>
              </a:spcAft>
            </a:pPr>
            <a:endParaRPr lang="es-MX" sz="16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3667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a:t>
            </a:r>
            <a:r>
              <a:rPr lang="es-MX" b="1" dirty="0" smtClean="0">
                <a:effectLst>
                  <a:outerShdw blurRad="38100" dist="38100" dir="2700000" algn="tl">
                    <a:srgbClr val="000000">
                      <a:alpha val="43137"/>
                    </a:srgbClr>
                  </a:outerShdw>
                </a:effectLst>
                <a:latin typeface="Bahnschrift Light Condensed" panose="020B0502040204020203" pitchFamily="34" charset="0"/>
              </a:rPr>
              <a:t>8.1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graphicFrame>
        <p:nvGraphicFramePr>
          <p:cNvPr id="2" name="Diagrama 1"/>
          <p:cNvGraphicFramePr/>
          <p:nvPr>
            <p:extLst>
              <p:ext uri="{D42A27DB-BD31-4B8C-83A1-F6EECF244321}">
                <p14:modId xmlns:p14="http://schemas.microsoft.com/office/powerpoint/2010/main" val="3503192241"/>
              </p:ext>
            </p:extLst>
          </p:nvPr>
        </p:nvGraphicFramePr>
        <p:xfrm>
          <a:off x="1507320" y="123782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6741614" y="968990"/>
            <a:ext cx="2470245" cy="2031325"/>
          </a:xfrm>
          <a:prstGeom prst="rect">
            <a:avLst/>
          </a:prstGeom>
          <a:no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s-MX" sz="1400" dirty="0" smtClean="0"/>
              <a:t>Selección y Verificación de eventos:</a:t>
            </a:r>
          </a:p>
          <a:p>
            <a:r>
              <a:rPr lang="es-MX" sz="1400" dirty="0" smtClean="0"/>
              <a:t>1ra. y 2da. Guerra Mundial</a:t>
            </a:r>
          </a:p>
          <a:p>
            <a:r>
              <a:rPr lang="es-MX" sz="1400" dirty="0" smtClean="0"/>
              <a:t>Conferencia de Berlín</a:t>
            </a:r>
          </a:p>
          <a:p>
            <a:r>
              <a:rPr lang="es-MX" sz="1400" dirty="0" smtClean="0"/>
              <a:t>La Paz Armada</a:t>
            </a:r>
          </a:p>
          <a:p>
            <a:r>
              <a:rPr lang="es-MX" sz="1400" dirty="0" smtClean="0"/>
              <a:t>Países Imperialistas</a:t>
            </a:r>
          </a:p>
          <a:p>
            <a:r>
              <a:rPr lang="es-MX" sz="1400" dirty="0" smtClean="0"/>
              <a:t>Socialismo</a:t>
            </a:r>
          </a:p>
          <a:p>
            <a:r>
              <a:rPr lang="es-MX" sz="1400" dirty="0" smtClean="0"/>
              <a:t>Marxismo</a:t>
            </a:r>
          </a:p>
          <a:p>
            <a:r>
              <a:rPr lang="es-MX" sz="1400" dirty="0" smtClean="0"/>
              <a:t>Nazismo</a:t>
            </a:r>
          </a:p>
        </p:txBody>
      </p:sp>
      <p:sp>
        <p:nvSpPr>
          <p:cNvPr id="9" name="CuadroTexto 8"/>
          <p:cNvSpPr txBox="1"/>
          <p:nvPr/>
        </p:nvSpPr>
        <p:spPr>
          <a:xfrm>
            <a:off x="796877" y="1651574"/>
            <a:ext cx="2470245" cy="1169551"/>
          </a:xfrm>
          <a:prstGeom prst="rect">
            <a:avLst/>
          </a:prstGeom>
          <a:no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s-MX" sz="1400" dirty="0" smtClean="0"/>
              <a:t>Creación de Folletos:</a:t>
            </a:r>
          </a:p>
          <a:p>
            <a:r>
              <a:rPr lang="es-MX" sz="1400" dirty="0" err="1" smtClean="0"/>
              <a:t>Linking</a:t>
            </a:r>
            <a:r>
              <a:rPr lang="es-MX" sz="1400" dirty="0" smtClean="0"/>
              <a:t> </a:t>
            </a:r>
            <a:r>
              <a:rPr lang="es-MX" sz="1400" dirty="0" err="1" smtClean="0"/>
              <a:t>words</a:t>
            </a:r>
            <a:endParaRPr lang="es-MX" sz="1400" dirty="0" smtClean="0"/>
          </a:p>
          <a:p>
            <a:r>
              <a:rPr lang="es-MX" sz="1400" dirty="0" err="1" smtClean="0"/>
              <a:t>Frequency</a:t>
            </a:r>
            <a:r>
              <a:rPr lang="es-MX" sz="1400" dirty="0" smtClean="0"/>
              <a:t> </a:t>
            </a:r>
            <a:r>
              <a:rPr lang="es-MX" sz="1400" dirty="0" err="1" smtClean="0"/>
              <a:t>Adverbs</a:t>
            </a:r>
            <a:endParaRPr lang="es-MX" sz="1400" dirty="0" smtClean="0"/>
          </a:p>
          <a:p>
            <a:r>
              <a:rPr lang="es-MX" sz="1400" dirty="0" err="1" smtClean="0"/>
              <a:t>Museum</a:t>
            </a:r>
            <a:r>
              <a:rPr lang="es-MX" sz="1400" dirty="0" smtClean="0"/>
              <a:t> guide</a:t>
            </a:r>
          </a:p>
          <a:p>
            <a:r>
              <a:rPr lang="es-MX" sz="1400" dirty="0" smtClean="0"/>
              <a:t>Loan </a:t>
            </a:r>
            <a:r>
              <a:rPr lang="es-MX" sz="1400" dirty="0" err="1" smtClean="0"/>
              <a:t>words</a:t>
            </a:r>
            <a:endParaRPr lang="es-MX" sz="1400" dirty="0" smtClean="0"/>
          </a:p>
        </p:txBody>
      </p:sp>
      <p:sp>
        <p:nvSpPr>
          <p:cNvPr id="11" name="CuadroTexto 10"/>
          <p:cNvSpPr txBox="1"/>
          <p:nvPr/>
        </p:nvSpPr>
        <p:spPr>
          <a:xfrm>
            <a:off x="7792113" y="4907546"/>
            <a:ext cx="2839493" cy="1600438"/>
          </a:xfrm>
          <a:prstGeom prst="rect">
            <a:avLst/>
          </a:prstGeom>
          <a:no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s-MX" sz="1400" dirty="0" smtClean="0"/>
              <a:t>Géneros Periodísticos: </a:t>
            </a:r>
          </a:p>
          <a:p>
            <a:r>
              <a:rPr lang="es-MX" sz="1400" dirty="0" smtClean="0"/>
              <a:t>Cabeza</a:t>
            </a:r>
          </a:p>
          <a:p>
            <a:r>
              <a:rPr lang="es-MX" sz="1400" dirty="0" smtClean="0"/>
              <a:t>Entrada</a:t>
            </a:r>
          </a:p>
          <a:p>
            <a:r>
              <a:rPr lang="es-MX" sz="1400" dirty="0" smtClean="0"/>
              <a:t>Cuerpo</a:t>
            </a:r>
          </a:p>
          <a:p>
            <a:r>
              <a:rPr lang="es-MX" sz="1400" dirty="0" smtClean="0"/>
              <a:t>Remate</a:t>
            </a:r>
          </a:p>
          <a:p>
            <a:r>
              <a:rPr lang="es-MX" sz="1400" dirty="0" smtClean="0"/>
              <a:t>Interrogantes para analizar notas informativas</a:t>
            </a:r>
          </a:p>
        </p:txBody>
      </p:sp>
      <p:sp>
        <p:nvSpPr>
          <p:cNvPr id="12" name="CuadroTexto 11"/>
          <p:cNvSpPr txBox="1"/>
          <p:nvPr/>
        </p:nvSpPr>
        <p:spPr>
          <a:xfrm>
            <a:off x="2031999" y="5221444"/>
            <a:ext cx="2470245" cy="1169551"/>
          </a:xfrm>
          <a:prstGeom prst="rect">
            <a:avLst/>
          </a:prstGeom>
          <a:noFill/>
          <a:ln w="127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s-MX" sz="1400" dirty="0" smtClean="0"/>
              <a:t>Enfoque Político y Discurso:</a:t>
            </a:r>
          </a:p>
          <a:p>
            <a:r>
              <a:rPr lang="es-MX" sz="1400" dirty="0" smtClean="0"/>
              <a:t>Sociedades corporativas</a:t>
            </a:r>
          </a:p>
          <a:p>
            <a:r>
              <a:rPr lang="es-MX" sz="1400" dirty="0" smtClean="0"/>
              <a:t>Poder</a:t>
            </a:r>
          </a:p>
          <a:p>
            <a:r>
              <a:rPr lang="es-MX" sz="1400" dirty="0" smtClean="0"/>
              <a:t>Autoridad</a:t>
            </a:r>
          </a:p>
          <a:p>
            <a:r>
              <a:rPr lang="es-MX" sz="1400" dirty="0" smtClean="0"/>
              <a:t>Élite gobernante</a:t>
            </a:r>
          </a:p>
        </p:txBody>
      </p:sp>
      <p:cxnSp>
        <p:nvCxnSpPr>
          <p:cNvPr id="13" name="Conector recto 12"/>
          <p:cNvCxnSpPr/>
          <p:nvPr/>
        </p:nvCxnSpPr>
        <p:spPr>
          <a:xfrm flipH="1">
            <a:off x="2811440" y="2375229"/>
            <a:ext cx="4053384" cy="33325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H="1">
            <a:off x="1856096" y="1542197"/>
            <a:ext cx="5008729" cy="83303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H="1">
            <a:off x="2963840" y="2527629"/>
            <a:ext cx="4053384" cy="33325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flipV="1">
            <a:off x="1856096" y="2047135"/>
            <a:ext cx="6713182" cy="302190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flipV="1">
            <a:off x="1959022" y="2236350"/>
            <a:ext cx="6461647" cy="283269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Flecha abajo 27"/>
          <p:cNvSpPr/>
          <p:nvPr/>
        </p:nvSpPr>
        <p:spPr>
          <a:xfrm>
            <a:off x="5323385" y="2679605"/>
            <a:ext cx="538329" cy="66874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Flecha abajo 28"/>
          <p:cNvSpPr/>
          <p:nvPr/>
        </p:nvSpPr>
        <p:spPr>
          <a:xfrm rot="10800000">
            <a:off x="5323384" y="4573176"/>
            <a:ext cx="538329" cy="66874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Flecha abajo 29"/>
          <p:cNvSpPr/>
          <p:nvPr/>
        </p:nvSpPr>
        <p:spPr>
          <a:xfrm rot="5400000">
            <a:off x="6261291" y="3590362"/>
            <a:ext cx="538329" cy="66874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Flecha abajo 30"/>
          <p:cNvSpPr/>
          <p:nvPr/>
        </p:nvSpPr>
        <p:spPr>
          <a:xfrm rot="16200000">
            <a:off x="4302836" y="3589251"/>
            <a:ext cx="538329" cy="66874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19363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9.1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3" name="CuadroTexto 2"/>
          <p:cNvSpPr txBox="1"/>
          <p:nvPr/>
        </p:nvSpPr>
        <p:spPr>
          <a:xfrm>
            <a:off x="709685" y="1875637"/>
            <a:ext cx="5936776" cy="4247317"/>
          </a:xfrm>
          <a:prstGeom prst="rect">
            <a:avLst/>
          </a:prstGeom>
          <a:noFill/>
        </p:spPr>
        <p:txBody>
          <a:bodyPr wrap="square" rtlCol="0">
            <a:spAutoFit/>
          </a:bodyPr>
          <a:lstStyle/>
          <a:p>
            <a:pPr algn="just"/>
            <a:r>
              <a:rPr lang="es-MX" b="1" dirty="0" smtClean="0"/>
              <a:t>a. Nombre de la actividad:  </a:t>
            </a:r>
          </a:p>
          <a:p>
            <a:pPr algn="just"/>
            <a:r>
              <a:rPr lang="es-MX" dirty="0" smtClean="0"/>
              <a:t>Museo Descartes</a:t>
            </a:r>
          </a:p>
          <a:p>
            <a:pPr algn="just"/>
            <a:endParaRPr lang="es-MX" dirty="0"/>
          </a:p>
          <a:p>
            <a:pPr algn="just"/>
            <a:r>
              <a:rPr lang="es-MX" b="1" dirty="0" smtClean="0"/>
              <a:t>b. Objetivo:</a:t>
            </a:r>
          </a:p>
          <a:p>
            <a:pPr algn="just"/>
            <a:r>
              <a:rPr lang="es-MX" dirty="0"/>
              <a:t>Promover la </a:t>
            </a:r>
            <a:r>
              <a:rPr lang="es-MX" dirty="0" smtClean="0"/>
              <a:t>reflexión y </a:t>
            </a:r>
            <a:r>
              <a:rPr lang="es-MX" dirty="0"/>
              <a:t>la toma de conciencia de los movimientos </a:t>
            </a:r>
            <a:r>
              <a:rPr lang="es-MX" dirty="0" smtClean="0"/>
              <a:t>históricos </a:t>
            </a:r>
            <a:r>
              <a:rPr lang="es-MX" dirty="0"/>
              <a:t>que marcaron la vida de la</a:t>
            </a:r>
          </a:p>
          <a:p>
            <a:pPr algn="just"/>
            <a:r>
              <a:rPr lang="es-MX" dirty="0"/>
              <a:t>humanidad abordando la </a:t>
            </a:r>
            <a:r>
              <a:rPr lang="es-MX" dirty="0" smtClean="0"/>
              <a:t>problemática </a:t>
            </a:r>
            <a:r>
              <a:rPr lang="es-MX" dirty="0"/>
              <a:t>desde la </a:t>
            </a:r>
            <a:r>
              <a:rPr lang="es-MX" dirty="0" smtClean="0"/>
              <a:t>perspectiva interdisciplinaria para rescatar la memoria histórica y lingüística de la primera y segunda guerra mundial, </a:t>
            </a:r>
            <a:r>
              <a:rPr lang="es-MX" dirty="0"/>
              <a:t>incorporando las siguientes asignaturas: </a:t>
            </a:r>
            <a:r>
              <a:rPr lang="es-MX" dirty="0" smtClean="0"/>
              <a:t>Historia, Inglés, Taller </a:t>
            </a:r>
            <a:r>
              <a:rPr lang="es-MX" dirty="0"/>
              <a:t>de L</a:t>
            </a:r>
            <a:r>
              <a:rPr lang="es-MX" dirty="0" smtClean="0"/>
              <a:t>ectura y Redacción.</a:t>
            </a:r>
          </a:p>
          <a:p>
            <a:pPr algn="just"/>
            <a:endParaRPr lang="es-MX" b="1" dirty="0" smtClean="0"/>
          </a:p>
          <a:p>
            <a:pPr algn="just"/>
            <a:r>
              <a:rPr lang="es-MX" b="1" dirty="0"/>
              <a:t>c</a:t>
            </a:r>
            <a:r>
              <a:rPr lang="es-MX" b="1" dirty="0" smtClean="0"/>
              <a:t>. Grado o semestre: </a:t>
            </a:r>
          </a:p>
          <a:p>
            <a:pPr algn="just"/>
            <a:r>
              <a:rPr lang="es-MX" dirty="0" smtClean="0"/>
              <a:t>Segundo, cuarto y sexto </a:t>
            </a:r>
            <a:r>
              <a:rPr lang="es-MX" dirty="0" smtClean="0"/>
              <a:t>semestre de </a:t>
            </a:r>
            <a:r>
              <a:rPr lang="es-MX" dirty="0" smtClean="0"/>
              <a:t>bachillerato.</a:t>
            </a:r>
            <a:endParaRPr lang="es-MX" dirty="0" smtClean="0"/>
          </a:p>
          <a:p>
            <a:pPr algn="just"/>
            <a:endParaRPr lang="es-MX" dirty="0"/>
          </a:p>
        </p:txBody>
      </p:sp>
      <p:sp>
        <p:nvSpPr>
          <p:cNvPr id="27"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interdisciplinaria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Rectángulo 1"/>
          <p:cNvSpPr/>
          <p:nvPr/>
        </p:nvSpPr>
        <p:spPr>
          <a:xfrm>
            <a:off x="6760191" y="1877364"/>
            <a:ext cx="6096000" cy="1754326"/>
          </a:xfrm>
          <a:prstGeom prst="rect">
            <a:avLst/>
          </a:prstGeom>
        </p:spPr>
        <p:txBody>
          <a:bodyPr>
            <a:spAutoFit/>
          </a:bodyPr>
          <a:lstStyle/>
          <a:p>
            <a:r>
              <a:rPr lang="es-MX" b="1" dirty="0"/>
              <a:t>d. Fecha en la que se llevará acabo: </a:t>
            </a:r>
          </a:p>
          <a:p>
            <a:r>
              <a:rPr lang="es-MX" dirty="0"/>
              <a:t>07 de mayo </a:t>
            </a:r>
            <a:r>
              <a:rPr lang="es-MX" dirty="0" smtClean="0"/>
              <a:t>de </a:t>
            </a:r>
            <a:r>
              <a:rPr lang="es-MX" dirty="0"/>
              <a:t>2019</a:t>
            </a:r>
          </a:p>
          <a:p>
            <a:endParaRPr lang="es-MX" dirty="0"/>
          </a:p>
          <a:p>
            <a:r>
              <a:rPr lang="es-MX" b="1" dirty="0"/>
              <a:t>e. Asignaturas participantes: </a:t>
            </a:r>
          </a:p>
          <a:p>
            <a:r>
              <a:rPr lang="es-MX" dirty="0"/>
              <a:t>Historia, </a:t>
            </a:r>
            <a:r>
              <a:rPr lang="es-MX" dirty="0" smtClean="0"/>
              <a:t>Inglés, Ciencias Políticas y </a:t>
            </a:r>
            <a:r>
              <a:rPr lang="es-MX" dirty="0"/>
              <a:t>Taller de Lectura y Redacción</a:t>
            </a:r>
          </a:p>
        </p:txBody>
      </p:sp>
    </p:spTree>
    <p:extLst>
      <p:ext uri="{BB962C8B-B14F-4D97-AF65-F5344CB8AC3E}">
        <p14:creationId xmlns:p14="http://schemas.microsoft.com/office/powerpoint/2010/main" val="122939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9.2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7" name="Título 1"/>
          <p:cNvSpPr>
            <a:spLocks noGrp="1"/>
          </p:cNvSpPr>
          <p:nvPr>
            <p:ph type="title"/>
          </p:nvPr>
        </p:nvSpPr>
        <p:spPr>
          <a:xfrm>
            <a:off x="838200" y="1105013"/>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interdisciplinaria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6" name="Rectángulo 5"/>
          <p:cNvSpPr/>
          <p:nvPr/>
        </p:nvSpPr>
        <p:spPr>
          <a:xfrm>
            <a:off x="841612" y="1770577"/>
            <a:ext cx="6096000" cy="2862322"/>
          </a:xfrm>
          <a:prstGeom prst="rect">
            <a:avLst/>
          </a:prstGeom>
        </p:spPr>
        <p:txBody>
          <a:bodyPr>
            <a:spAutoFit/>
          </a:bodyPr>
          <a:lstStyle/>
          <a:p>
            <a:r>
              <a:rPr lang="es-MX" b="1" dirty="0" smtClean="0"/>
              <a:t>f. Temas </a:t>
            </a:r>
            <a:r>
              <a:rPr lang="es-MX" b="1" dirty="0"/>
              <a:t>o </a:t>
            </a:r>
            <a:r>
              <a:rPr lang="es-MX" b="1" dirty="0" smtClean="0"/>
              <a:t>conceptos:</a:t>
            </a:r>
          </a:p>
          <a:p>
            <a:pPr marL="285750" indent="-285750">
              <a:buFont typeface="Wingdings" panose="05000000000000000000" pitchFamily="2" charset="2"/>
              <a:buChar char="Ø"/>
            </a:pPr>
            <a:r>
              <a:rPr lang="es-MX" dirty="0" smtClean="0"/>
              <a:t>Historia:</a:t>
            </a:r>
          </a:p>
          <a:p>
            <a:r>
              <a:rPr lang="es-MX" dirty="0" smtClean="0"/>
              <a:t>Sistema de alianzas.</a:t>
            </a:r>
          </a:p>
          <a:p>
            <a:r>
              <a:rPr lang="es-MX" dirty="0" smtClean="0"/>
              <a:t>Conferencia de Berlín.</a:t>
            </a:r>
          </a:p>
          <a:p>
            <a:r>
              <a:rPr lang="es-MX" dirty="0" smtClean="0"/>
              <a:t>La paz armada.</a:t>
            </a:r>
          </a:p>
          <a:p>
            <a:r>
              <a:rPr lang="es-MX" dirty="0" smtClean="0"/>
              <a:t>Países imperialistas.</a:t>
            </a:r>
          </a:p>
          <a:p>
            <a:r>
              <a:rPr lang="es-MX" dirty="0" smtClean="0"/>
              <a:t>Socialismo.</a:t>
            </a:r>
          </a:p>
          <a:p>
            <a:r>
              <a:rPr lang="es-MX" dirty="0" smtClean="0"/>
              <a:t>Marxismo.</a:t>
            </a:r>
          </a:p>
          <a:p>
            <a:r>
              <a:rPr lang="es-MX" dirty="0" smtClean="0"/>
              <a:t>Nazismo.</a:t>
            </a:r>
            <a:endParaRPr lang="es-MX" dirty="0" smtClean="0"/>
          </a:p>
          <a:p>
            <a:endParaRPr lang="es-MX" dirty="0"/>
          </a:p>
        </p:txBody>
      </p:sp>
      <p:sp>
        <p:nvSpPr>
          <p:cNvPr id="7" name="Rectángulo 6"/>
          <p:cNvSpPr/>
          <p:nvPr/>
        </p:nvSpPr>
        <p:spPr>
          <a:xfrm>
            <a:off x="838200" y="5063075"/>
            <a:ext cx="6096000" cy="923330"/>
          </a:xfrm>
          <a:prstGeom prst="rect">
            <a:avLst/>
          </a:prstGeom>
        </p:spPr>
        <p:txBody>
          <a:bodyPr>
            <a:spAutoFit/>
          </a:bodyPr>
          <a:lstStyle/>
          <a:p>
            <a:r>
              <a:rPr lang="es-MX" b="1" dirty="0" smtClean="0"/>
              <a:t>g. Fuentes </a:t>
            </a:r>
            <a:r>
              <a:rPr lang="es-MX" b="1" dirty="0"/>
              <a:t>de apoyo</a:t>
            </a:r>
            <a:r>
              <a:rPr lang="es-MX" b="1" dirty="0" smtClean="0"/>
              <a:t>:</a:t>
            </a:r>
          </a:p>
          <a:p>
            <a:r>
              <a:rPr lang="es-MX" dirty="0"/>
              <a:t>Pastor, M. (2008). Nueva historia mundial. México: Santillana</a:t>
            </a:r>
            <a:r>
              <a:rPr lang="es-MX" dirty="0" smtClean="0"/>
              <a:t>.</a:t>
            </a:r>
          </a:p>
          <a:p>
            <a:r>
              <a:rPr lang="es-MX" dirty="0"/>
              <a:t>https://www.artofmanliness.com/articles/wwii-slang/</a:t>
            </a:r>
            <a:endParaRPr lang="es-MX" b="1" dirty="0"/>
          </a:p>
        </p:txBody>
      </p:sp>
      <p:sp>
        <p:nvSpPr>
          <p:cNvPr id="2" name="Rectángulo 1"/>
          <p:cNvSpPr/>
          <p:nvPr/>
        </p:nvSpPr>
        <p:spPr>
          <a:xfrm>
            <a:off x="3889612" y="2039865"/>
            <a:ext cx="3480179" cy="2031325"/>
          </a:xfrm>
          <a:prstGeom prst="rect">
            <a:avLst/>
          </a:prstGeom>
        </p:spPr>
        <p:txBody>
          <a:bodyPr wrap="square">
            <a:spAutoFit/>
          </a:bodyPr>
          <a:lstStyle/>
          <a:p>
            <a:pPr marL="285750" indent="-285750">
              <a:buFont typeface="Wingdings" panose="05000000000000000000" pitchFamily="2" charset="2"/>
              <a:buChar char="Ø"/>
            </a:pPr>
            <a:r>
              <a:rPr lang="es-MX" dirty="0" smtClean="0"/>
              <a:t>Taller de Lectura y Redacción:</a:t>
            </a:r>
          </a:p>
          <a:p>
            <a:r>
              <a:rPr lang="es-MX" dirty="0" smtClean="0"/>
              <a:t>Estructura</a:t>
            </a:r>
            <a:endParaRPr lang="es-MX" dirty="0"/>
          </a:p>
          <a:p>
            <a:r>
              <a:rPr lang="es-MX" dirty="0"/>
              <a:t>Coherencia</a:t>
            </a:r>
          </a:p>
          <a:p>
            <a:r>
              <a:rPr lang="es-MX" dirty="0"/>
              <a:t>Cohesión </a:t>
            </a:r>
            <a:endParaRPr lang="es-MX" dirty="0" smtClean="0"/>
          </a:p>
          <a:p>
            <a:r>
              <a:rPr lang="es-MX" dirty="0" smtClean="0"/>
              <a:t>Adecuación</a:t>
            </a:r>
          </a:p>
          <a:p>
            <a:r>
              <a:rPr lang="es-MX" dirty="0" smtClean="0"/>
              <a:t>Ortografía y puntuación </a:t>
            </a:r>
            <a:endParaRPr lang="es-MX" dirty="0"/>
          </a:p>
          <a:p>
            <a:r>
              <a:rPr lang="es-MX" dirty="0"/>
              <a:t>Uso de espacio y </a:t>
            </a:r>
            <a:r>
              <a:rPr lang="es-MX" dirty="0" smtClean="0"/>
              <a:t>fotografía</a:t>
            </a:r>
            <a:endParaRPr lang="es-MX" dirty="0"/>
          </a:p>
        </p:txBody>
      </p:sp>
      <p:sp>
        <p:nvSpPr>
          <p:cNvPr id="4" name="Rectángulo 3"/>
          <p:cNvSpPr/>
          <p:nvPr/>
        </p:nvSpPr>
        <p:spPr>
          <a:xfrm>
            <a:off x="7838366" y="2026515"/>
            <a:ext cx="3366448" cy="1477328"/>
          </a:xfrm>
          <a:prstGeom prst="rect">
            <a:avLst/>
          </a:prstGeom>
        </p:spPr>
        <p:txBody>
          <a:bodyPr wrap="square">
            <a:spAutoFit/>
          </a:bodyPr>
          <a:lstStyle/>
          <a:p>
            <a:pPr marL="285750" indent="-285750">
              <a:buFont typeface="Wingdings" panose="05000000000000000000" pitchFamily="2" charset="2"/>
              <a:buChar char="Ø"/>
            </a:pPr>
            <a:r>
              <a:rPr lang="es-MX" dirty="0" smtClean="0"/>
              <a:t>Inglés:</a:t>
            </a:r>
          </a:p>
          <a:p>
            <a:r>
              <a:rPr lang="es-MX" dirty="0" smtClean="0"/>
              <a:t>Conectores</a:t>
            </a:r>
            <a:endParaRPr lang="es-MX" dirty="0"/>
          </a:p>
          <a:p>
            <a:r>
              <a:rPr lang="es-MX" dirty="0"/>
              <a:t>Pasado simple</a:t>
            </a:r>
          </a:p>
          <a:p>
            <a:r>
              <a:rPr lang="es-MX" dirty="0"/>
              <a:t>Marcadores de frecuencia</a:t>
            </a:r>
          </a:p>
          <a:p>
            <a:r>
              <a:rPr lang="es-MX" dirty="0"/>
              <a:t>Préstamo lingüístico</a:t>
            </a:r>
          </a:p>
        </p:txBody>
      </p:sp>
    </p:spTree>
    <p:extLst>
      <p:ext uri="{BB962C8B-B14F-4D97-AF65-F5344CB8AC3E}">
        <p14:creationId xmlns:p14="http://schemas.microsoft.com/office/powerpoint/2010/main" val="3601997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9.2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Justificación de la actividad</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Rectángulo 1"/>
          <p:cNvSpPr/>
          <p:nvPr/>
        </p:nvSpPr>
        <p:spPr>
          <a:xfrm>
            <a:off x="841612" y="1825625"/>
            <a:ext cx="9353266" cy="4401205"/>
          </a:xfrm>
          <a:prstGeom prst="rect">
            <a:avLst/>
          </a:prstGeom>
        </p:spPr>
        <p:txBody>
          <a:bodyPr wrap="square">
            <a:spAutoFit/>
          </a:bodyPr>
          <a:lstStyle/>
          <a:p>
            <a:pPr algn="just"/>
            <a:r>
              <a:rPr lang="es-MX" sz="2000" dirty="0"/>
              <a:t>Los museos son una de las muchas formas que nos </a:t>
            </a:r>
            <a:r>
              <a:rPr lang="es-MX" sz="2000" dirty="0" smtClean="0"/>
              <a:t>permiten </a:t>
            </a:r>
            <a:r>
              <a:rPr lang="es-MX" sz="2000" dirty="0"/>
              <a:t>adentrarnos a los usos y a la </a:t>
            </a:r>
            <a:r>
              <a:rPr lang="es-MX" sz="2000" dirty="0" smtClean="0"/>
              <a:t>difusión </a:t>
            </a:r>
            <a:r>
              <a:rPr lang="es-MX" sz="2000" dirty="0"/>
              <a:t>del pasado, </a:t>
            </a:r>
            <a:r>
              <a:rPr lang="es-MX" sz="2000" dirty="0" smtClean="0"/>
              <a:t>más allá </a:t>
            </a:r>
            <a:r>
              <a:rPr lang="es-MX" sz="2000" dirty="0"/>
              <a:t>de </a:t>
            </a:r>
            <a:r>
              <a:rPr lang="es-MX" sz="2000" dirty="0" smtClean="0"/>
              <a:t>la producción historiográfica académica </a:t>
            </a:r>
            <a:r>
              <a:rPr lang="es-MX" sz="2000" dirty="0"/>
              <a:t>y de </a:t>
            </a:r>
            <a:r>
              <a:rPr lang="es-MX" sz="2000" dirty="0" smtClean="0"/>
              <a:t>formato </a:t>
            </a:r>
            <a:r>
              <a:rPr lang="es-MX" sz="2000" dirty="0"/>
              <a:t>escrito</a:t>
            </a:r>
            <a:r>
              <a:rPr lang="es-MX" sz="2000" dirty="0" smtClean="0"/>
              <a:t>.</a:t>
            </a:r>
          </a:p>
          <a:p>
            <a:pPr algn="just"/>
            <a:endParaRPr lang="es-MX" sz="2000" dirty="0"/>
          </a:p>
          <a:p>
            <a:pPr algn="just"/>
            <a:r>
              <a:rPr lang="es-MX" sz="2000" dirty="0" smtClean="0"/>
              <a:t>Es </a:t>
            </a:r>
            <a:r>
              <a:rPr lang="es-MX" sz="2000" dirty="0"/>
              <a:t>decir, son una ventana para conocer los procesos por los que una </a:t>
            </a:r>
            <a:r>
              <a:rPr lang="es-MX" sz="2000" dirty="0" smtClean="0"/>
              <a:t>sociedad </a:t>
            </a:r>
            <a:r>
              <a:rPr lang="es-MX" sz="2000" dirty="0"/>
              <a:t>recuerda y </a:t>
            </a:r>
            <a:r>
              <a:rPr lang="es-MX" sz="2000" dirty="0" smtClean="0"/>
              <a:t>representa </a:t>
            </a:r>
            <a:r>
              <a:rPr lang="es-MX" sz="2000" dirty="0"/>
              <a:t>su pasado, sin olvidar que </a:t>
            </a:r>
            <a:r>
              <a:rPr lang="es-MX" sz="2000" dirty="0" smtClean="0"/>
              <a:t>existen </a:t>
            </a:r>
            <a:r>
              <a:rPr lang="es-MX" sz="2000" dirty="0"/>
              <a:t>en ellos una referencia </a:t>
            </a:r>
            <a:r>
              <a:rPr lang="es-MX" sz="2000" dirty="0" smtClean="0"/>
              <a:t>intrínseca </a:t>
            </a:r>
            <a:r>
              <a:rPr lang="es-MX" sz="2000" dirty="0"/>
              <a:t>al </a:t>
            </a:r>
            <a:r>
              <a:rPr lang="es-MX" sz="2000" dirty="0" smtClean="0"/>
              <a:t>presente, puesto </a:t>
            </a:r>
            <a:r>
              <a:rPr lang="es-MX" sz="2000" dirty="0"/>
              <a:t>que el </a:t>
            </a:r>
            <a:r>
              <a:rPr lang="es-MX" sz="2000" dirty="0" smtClean="0"/>
              <a:t>acceso </a:t>
            </a:r>
            <a:r>
              <a:rPr lang="es-MX" sz="2000" dirty="0"/>
              <a:t>a </a:t>
            </a:r>
            <a:r>
              <a:rPr lang="es-MX" sz="2000" dirty="0" smtClean="0"/>
              <a:t>aquél, </a:t>
            </a:r>
            <a:r>
              <a:rPr lang="es-MX" sz="2000" dirty="0"/>
              <a:t>es una </a:t>
            </a:r>
            <a:r>
              <a:rPr lang="es-MX" sz="2000" dirty="0" smtClean="0"/>
              <a:t>elaboración sintética </a:t>
            </a:r>
            <a:r>
              <a:rPr lang="es-MX" sz="2000" dirty="0"/>
              <a:t>y </a:t>
            </a:r>
            <a:r>
              <a:rPr lang="es-MX" sz="2000" dirty="0" smtClean="0"/>
              <a:t>creativa</a:t>
            </a:r>
            <a:r>
              <a:rPr lang="es-MX" sz="2000" dirty="0"/>
              <a:t>, </a:t>
            </a:r>
            <a:r>
              <a:rPr lang="es-MX" sz="2000" dirty="0" smtClean="0"/>
              <a:t>enmarcada </a:t>
            </a:r>
            <a:r>
              <a:rPr lang="es-MX" sz="2000" dirty="0"/>
              <a:t>en el lugar, momento y </a:t>
            </a:r>
            <a:r>
              <a:rPr lang="es-MX" sz="2000" dirty="0" smtClean="0"/>
              <a:t>espacio en el </a:t>
            </a:r>
            <a:r>
              <a:rPr lang="es-MX" sz="2000" dirty="0"/>
              <a:t>que se realiza</a:t>
            </a:r>
            <a:r>
              <a:rPr lang="es-MX" sz="2000" dirty="0" smtClean="0"/>
              <a:t>.</a:t>
            </a:r>
          </a:p>
          <a:p>
            <a:pPr algn="just"/>
            <a:endParaRPr lang="es-MX" sz="2000" dirty="0" smtClean="0"/>
          </a:p>
          <a:p>
            <a:pPr algn="just"/>
            <a:r>
              <a:rPr lang="es-MX" sz="2000" dirty="0"/>
              <a:t>El museo escolar es una </a:t>
            </a:r>
            <a:r>
              <a:rPr lang="es-MX" sz="2000" dirty="0" smtClean="0"/>
              <a:t>estrategia didáctica </a:t>
            </a:r>
            <a:r>
              <a:rPr lang="es-MX" sz="2000" dirty="0"/>
              <a:t>que ha demostrado excelentes </a:t>
            </a:r>
            <a:r>
              <a:rPr lang="es-MX" sz="2000" dirty="0" smtClean="0"/>
              <a:t>resultados </a:t>
            </a:r>
            <a:r>
              <a:rPr lang="es-MX" sz="2000" dirty="0"/>
              <a:t>en </a:t>
            </a:r>
            <a:r>
              <a:rPr lang="es-MX" sz="2000" dirty="0" smtClean="0"/>
              <a:t>proyectos </a:t>
            </a:r>
            <a:r>
              <a:rPr lang="es-MX" sz="2000" dirty="0"/>
              <a:t>que se </a:t>
            </a:r>
            <a:r>
              <a:rPr lang="es-MX" sz="2000" dirty="0" smtClean="0"/>
              <a:t>han materializado </a:t>
            </a:r>
            <a:r>
              <a:rPr lang="es-MX" sz="2000" dirty="0"/>
              <a:t>generando una </a:t>
            </a:r>
            <a:r>
              <a:rPr lang="es-MX" sz="2000" dirty="0" smtClean="0"/>
              <a:t>dinámica </a:t>
            </a:r>
            <a:r>
              <a:rPr lang="es-MX" sz="2000" dirty="0"/>
              <a:t>que involucra profesores, </a:t>
            </a:r>
            <a:r>
              <a:rPr lang="es-MX" sz="2000" dirty="0" smtClean="0"/>
              <a:t>estudiantes </a:t>
            </a:r>
            <a:r>
              <a:rPr lang="es-MX" sz="2000" dirty="0"/>
              <a:t>y </a:t>
            </a:r>
            <a:r>
              <a:rPr lang="es-MX" sz="2000" dirty="0" smtClean="0"/>
              <a:t>una comunidad </a:t>
            </a:r>
            <a:r>
              <a:rPr lang="es-MX" sz="2000" dirty="0"/>
              <a:t>que procura despertar la </a:t>
            </a:r>
            <a:r>
              <a:rPr lang="es-MX" sz="2000" dirty="0" smtClean="0"/>
              <a:t>curiosidad </a:t>
            </a:r>
            <a:r>
              <a:rPr lang="es-MX" sz="2000" dirty="0"/>
              <a:t>y respeto por la </a:t>
            </a:r>
            <a:r>
              <a:rPr lang="es-MX" sz="2000" dirty="0" smtClean="0"/>
              <a:t>historia </a:t>
            </a:r>
            <a:r>
              <a:rPr lang="es-MX" sz="2000" dirty="0"/>
              <a:t>y cultura.</a:t>
            </a:r>
          </a:p>
          <a:p>
            <a:pPr algn="just"/>
            <a:endParaRPr lang="es-MX" sz="2000" dirty="0"/>
          </a:p>
        </p:txBody>
      </p:sp>
    </p:spTree>
    <p:extLst>
      <p:ext uri="{BB962C8B-B14F-4D97-AF65-F5344CB8AC3E}">
        <p14:creationId xmlns:p14="http://schemas.microsoft.com/office/powerpoint/2010/main" val="205770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9.3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Desarrollo de la actividad</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Rectángulo 1"/>
          <p:cNvSpPr/>
          <p:nvPr/>
        </p:nvSpPr>
        <p:spPr>
          <a:xfrm>
            <a:off x="606187" y="1791594"/>
            <a:ext cx="9929883" cy="3477875"/>
          </a:xfrm>
          <a:prstGeom prst="rect">
            <a:avLst/>
          </a:prstGeom>
        </p:spPr>
        <p:txBody>
          <a:bodyPr wrap="square">
            <a:spAutoFit/>
          </a:bodyPr>
          <a:lstStyle/>
          <a:p>
            <a:pPr algn="just"/>
            <a:r>
              <a:rPr lang="es-MX" sz="2000" dirty="0"/>
              <a:t>En las instalaciones de la Universidad de Ciencia y Tecnología Descartes se presentó el proyecto </a:t>
            </a:r>
            <a:r>
              <a:rPr lang="es-MX" sz="2000" dirty="0" smtClean="0"/>
              <a:t>denominado </a:t>
            </a:r>
            <a:r>
              <a:rPr lang="es-MX" sz="2000" dirty="0"/>
              <a:t>"Museo Descartes" durante la semana académica en el mes de mayo. Siendo los docentes y estudiantes los encargados de realizar las </a:t>
            </a:r>
            <a:r>
              <a:rPr lang="es-MX" sz="2000" dirty="0" smtClean="0"/>
              <a:t>escenografías </a:t>
            </a:r>
            <a:r>
              <a:rPr lang="es-MX" sz="2000" dirty="0"/>
              <a:t>y caracterizaciones de personajes de las dos </a:t>
            </a:r>
            <a:r>
              <a:rPr lang="es-MX" sz="2000" dirty="0" smtClean="0"/>
              <a:t>grandes </a:t>
            </a:r>
            <a:r>
              <a:rPr lang="es-MX" sz="2000" dirty="0"/>
              <a:t>guerras. </a:t>
            </a:r>
            <a:r>
              <a:rPr lang="es-MX" sz="2000" dirty="0" smtClean="0"/>
              <a:t>El </a:t>
            </a:r>
            <a:r>
              <a:rPr lang="es-MX" sz="2000" dirty="0"/>
              <a:t>evento fue coordinado por </a:t>
            </a:r>
            <a:r>
              <a:rPr lang="es-MX" sz="2000" dirty="0" smtClean="0"/>
              <a:t>docentes </a:t>
            </a:r>
            <a:r>
              <a:rPr lang="es-MX" sz="2000" dirty="0"/>
              <a:t>de las asignaturas de </a:t>
            </a:r>
            <a:r>
              <a:rPr lang="es-MX" sz="2000" dirty="0" smtClean="0"/>
              <a:t>Historia</a:t>
            </a:r>
            <a:r>
              <a:rPr lang="es-MX" sz="2000" dirty="0"/>
              <a:t>, </a:t>
            </a:r>
            <a:r>
              <a:rPr lang="es-MX" sz="2000" dirty="0" smtClean="0"/>
              <a:t>Ciencias políticas, Inglés </a:t>
            </a:r>
            <a:r>
              <a:rPr lang="es-MX" sz="2000" dirty="0"/>
              <a:t>y </a:t>
            </a:r>
            <a:r>
              <a:rPr lang="es-MX" sz="2000" dirty="0" smtClean="0"/>
              <a:t>Taller </a:t>
            </a:r>
            <a:r>
              <a:rPr lang="es-MX" sz="2000" dirty="0"/>
              <a:t>de </a:t>
            </a:r>
            <a:r>
              <a:rPr lang="es-MX" sz="2000" dirty="0" smtClean="0"/>
              <a:t>Redacción </a:t>
            </a:r>
            <a:r>
              <a:rPr lang="es-MX" sz="2000" dirty="0"/>
              <a:t>e </a:t>
            </a:r>
            <a:r>
              <a:rPr lang="es-MX" sz="2000" dirty="0" smtClean="0"/>
              <a:t>Investigación </a:t>
            </a:r>
            <a:r>
              <a:rPr lang="es-MX" sz="2000" dirty="0"/>
              <a:t>documental, todo esto en conjunto con los estudiantes de segundo, cuarto y sexto semestres, haciendo diferentes representaciones sobre los </a:t>
            </a:r>
            <a:r>
              <a:rPr lang="es-MX" sz="2000" dirty="0" smtClean="0"/>
              <a:t>acontecimientos, personajes </a:t>
            </a:r>
            <a:r>
              <a:rPr lang="es-MX" sz="2000" dirty="0"/>
              <a:t>e </a:t>
            </a:r>
            <a:r>
              <a:rPr lang="es-MX" sz="2000" dirty="0" smtClean="0"/>
              <a:t>ideologías </a:t>
            </a:r>
            <a:r>
              <a:rPr lang="es-MX" sz="2000" dirty="0"/>
              <a:t>de dichas guerras</a:t>
            </a:r>
            <a:r>
              <a:rPr lang="es-MX" sz="2000" dirty="0" smtClean="0"/>
              <a:t>.</a:t>
            </a:r>
          </a:p>
          <a:p>
            <a:pPr algn="just"/>
            <a:endParaRPr lang="es-MX" sz="2000" dirty="0"/>
          </a:p>
          <a:p>
            <a:pPr algn="just"/>
            <a:endParaRPr lang="es-MX" sz="2000" dirty="0" smtClean="0"/>
          </a:p>
          <a:p>
            <a:pPr algn="just"/>
            <a:endParaRPr lang="es-MX" sz="2000" dirty="0"/>
          </a:p>
        </p:txBody>
      </p:sp>
    </p:spTree>
    <p:extLst>
      <p:ext uri="{BB962C8B-B14F-4D97-AF65-F5344CB8AC3E}">
        <p14:creationId xmlns:p14="http://schemas.microsoft.com/office/powerpoint/2010/main" val="425729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9.3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Desarrollo de la actividad</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3" name="Rectángulo 2"/>
          <p:cNvSpPr/>
          <p:nvPr/>
        </p:nvSpPr>
        <p:spPr>
          <a:xfrm>
            <a:off x="838199" y="1848582"/>
            <a:ext cx="9397621" cy="2554545"/>
          </a:xfrm>
          <a:prstGeom prst="rect">
            <a:avLst/>
          </a:prstGeom>
        </p:spPr>
        <p:txBody>
          <a:bodyPr wrap="square">
            <a:spAutoFit/>
          </a:bodyPr>
          <a:lstStyle/>
          <a:p>
            <a:pPr algn="just"/>
            <a:r>
              <a:rPr lang="es-MX" sz="2000" dirty="0"/>
              <a:t>A su vez, se trató de crear una escenografía ambientada en las dos grandes guerras que sacudieron al mundo con una estética de </a:t>
            </a:r>
            <a:r>
              <a:rPr lang="es-MX" sz="2000" dirty="0" smtClean="0"/>
              <a:t>museo: cédulas y semblanzas en español/inglés, así como también, la creación de los visuales del museo. </a:t>
            </a:r>
          </a:p>
          <a:p>
            <a:pPr algn="just"/>
            <a:endParaRPr lang="es-MX" sz="2000" dirty="0"/>
          </a:p>
          <a:p>
            <a:pPr algn="just"/>
            <a:r>
              <a:rPr lang="es-MX" sz="2000" dirty="0" smtClean="0"/>
              <a:t>Los </a:t>
            </a:r>
            <a:r>
              <a:rPr lang="es-MX" sz="2000" dirty="0"/>
              <a:t>materiales utilizados para realizar las exposiciones fueron diversos y de herramientas reciclables entre ellos, tales como bolsas de papel, botellas de plástico, cartón, telas entre otros objetos con los que los alumnos despertaron su creatividad.</a:t>
            </a:r>
          </a:p>
          <a:p>
            <a:pPr algn="just"/>
            <a:endParaRPr lang="es-MX" sz="2000" dirty="0"/>
          </a:p>
        </p:txBody>
      </p:sp>
    </p:spTree>
    <p:extLst>
      <p:ext uri="{BB962C8B-B14F-4D97-AF65-F5344CB8AC3E}">
        <p14:creationId xmlns:p14="http://schemas.microsoft.com/office/powerpoint/2010/main" val="3291531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Historia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89" y="1825625"/>
            <a:ext cx="5508831" cy="413162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145" y="1825625"/>
            <a:ext cx="5559188" cy="4169391"/>
          </a:xfrm>
          <a:prstGeom prst="rect">
            <a:avLst/>
          </a:prstGeom>
        </p:spPr>
      </p:pic>
    </p:spTree>
    <p:extLst>
      <p:ext uri="{BB962C8B-B14F-4D97-AF65-F5344CB8AC3E}">
        <p14:creationId xmlns:p14="http://schemas.microsoft.com/office/powerpoint/2010/main" val="351089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Historia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299" y="1825625"/>
            <a:ext cx="6337110" cy="4752833"/>
          </a:xfrm>
          <a:prstGeom prst="rect">
            <a:avLst/>
          </a:prstGeom>
        </p:spPr>
      </p:pic>
    </p:spTree>
    <p:extLst>
      <p:ext uri="{BB962C8B-B14F-4D97-AF65-F5344CB8AC3E}">
        <p14:creationId xmlns:p14="http://schemas.microsoft.com/office/powerpoint/2010/main" val="86432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9" name="Rectángulo redondeado 8"/>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4" name="Rectángulo 3"/>
          <p:cNvSpPr/>
          <p:nvPr/>
        </p:nvSpPr>
        <p:spPr>
          <a:xfrm>
            <a:off x="436728" y="1653237"/>
            <a:ext cx="10194879" cy="4893647"/>
          </a:xfrm>
          <a:prstGeom prst="rect">
            <a:avLst/>
          </a:prstGeom>
        </p:spPr>
        <p:txBody>
          <a:bodyPr wrap="square">
            <a:spAutoFit/>
          </a:bodyPr>
          <a:lstStyle/>
          <a:p>
            <a:r>
              <a:rPr lang="es-MX" sz="2400" b="1" dirty="0"/>
              <a:t>Asignaturas que participan: </a:t>
            </a:r>
          </a:p>
          <a:p>
            <a:r>
              <a:rPr lang="es-MX" sz="2400" dirty="0"/>
              <a:t>Historia Universal Moderna y Contemporánea – </a:t>
            </a:r>
            <a:r>
              <a:rPr lang="es-MX" sz="2400" dirty="0" smtClean="0"/>
              <a:t>Docente: Mtro. </a:t>
            </a:r>
            <a:r>
              <a:rPr lang="es-MX" sz="2400" dirty="0" err="1" smtClean="0"/>
              <a:t>Rosemberg</a:t>
            </a:r>
            <a:r>
              <a:rPr lang="es-MX" sz="2400" dirty="0" smtClean="0"/>
              <a:t> </a:t>
            </a:r>
            <a:r>
              <a:rPr lang="es-MX" sz="2400" dirty="0" err="1" smtClean="0"/>
              <a:t>Indili</a:t>
            </a:r>
            <a:r>
              <a:rPr lang="es-MX" sz="2400" dirty="0" smtClean="0"/>
              <a:t> Cruz </a:t>
            </a:r>
            <a:endParaRPr lang="es-MX" sz="2400" dirty="0"/>
          </a:p>
          <a:p>
            <a:r>
              <a:rPr lang="es-MX" sz="2400" dirty="0"/>
              <a:t>Historia Universal Moderna y Contemporánea– Docente: Mtro. </a:t>
            </a:r>
            <a:r>
              <a:rPr lang="es-MX" sz="2400" dirty="0" err="1"/>
              <a:t>Jonatan</a:t>
            </a:r>
            <a:r>
              <a:rPr lang="es-MX" sz="2400" dirty="0"/>
              <a:t> Hernández </a:t>
            </a:r>
            <a:r>
              <a:rPr lang="es-MX" sz="2400" dirty="0" smtClean="0"/>
              <a:t>Roque</a:t>
            </a:r>
          </a:p>
          <a:p>
            <a:r>
              <a:rPr lang="es-MX" sz="2400" dirty="0" smtClean="0"/>
              <a:t>Ciencia Política -  Docente: </a:t>
            </a:r>
            <a:r>
              <a:rPr lang="es-MX" sz="2400" dirty="0"/>
              <a:t>: Mtro. </a:t>
            </a:r>
            <a:r>
              <a:rPr lang="es-MX" sz="2400" dirty="0" err="1"/>
              <a:t>Rosemberg</a:t>
            </a:r>
            <a:r>
              <a:rPr lang="es-MX" sz="2400" dirty="0"/>
              <a:t> </a:t>
            </a:r>
            <a:r>
              <a:rPr lang="es-MX" sz="2400" dirty="0" err="1"/>
              <a:t>Indili</a:t>
            </a:r>
            <a:r>
              <a:rPr lang="es-MX" sz="2400" dirty="0"/>
              <a:t> Cruz </a:t>
            </a:r>
          </a:p>
          <a:p>
            <a:r>
              <a:rPr lang="es-MX" sz="2400" dirty="0" smtClean="0"/>
              <a:t>Inglés </a:t>
            </a:r>
            <a:r>
              <a:rPr lang="es-MX" sz="2400" dirty="0" smtClean="0"/>
              <a:t>II y IV– Docente: </a:t>
            </a:r>
            <a:r>
              <a:rPr lang="es-MX" sz="2400" dirty="0"/>
              <a:t>LEI. Itzel Rodríguez Domínguez </a:t>
            </a:r>
            <a:r>
              <a:rPr lang="es-MX" sz="2400" dirty="0" smtClean="0"/>
              <a:t>(Disciplina de apoyo)</a:t>
            </a:r>
            <a:endParaRPr lang="es-MX" sz="2400" dirty="0"/>
          </a:p>
          <a:p>
            <a:r>
              <a:rPr lang="es-MX" sz="2400" dirty="0" smtClean="0"/>
              <a:t>Inglés II y IV  Docente: LEI</a:t>
            </a:r>
            <a:r>
              <a:rPr lang="es-MX" sz="2400" dirty="0"/>
              <a:t>. Sofía Cristina Teco </a:t>
            </a:r>
            <a:r>
              <a:rPr lang="es-MX" sz="2400" dirty="0"/>
              <a:t>Estrada (Disciplina de apoyo)</a:t>
            </a:r>
          </a:p>
          <a:p>
            <a:r>
              <a:rPr lang="es-MX" sz="2400" dirty="0" smtClean="0"/>
              <a:t>Taller </a:t>
            </a:r>
            <a:r>
              <a:rPr lang="es-MX" sz="2400" dirty="0"/>
              <a:t>de Lectura y Redacción – Docente: Mtra. </a:t>
            </a:r>
            <a:r>
              <a:rPr lang="es-MX" sz="2400" dirty="0" err="1"/>
              <a:t>Nyrma</a:t>
            </a:r>
            <a:r>
              <a:rPr lang="es-MX" sz="2400" dirty="0"/>
              <a:t> Ivette Hernández </a:t>
            </a:r>
            <a:r>
              <a:rPr lang="es-MX" sz="2400" dirty="0"/>
              <a:t>Orozco (Disciplina de apoyo)</a:t>
            </a:r>
          </a:p>
          <a:p>
            <a:endParaRPr lang="es-MX" sz="2400" dirty="0"/>
          </a:p>
          <a:p>
            <a:endParaRPr lang="es-MX" sz="2400" b="1" dirty="0" smtClean="0"/>
          </a:p>
          <a:p>
            <a:endParaRPr lang="es-MX" sz="2400" dirty="0"/>
          </a:p>
        </p:txBody>
      </p:sp>
    </p:spTree>
    <p:extLst>
      <p:ext uri="{BB962C8B-B14F-4D97-AF65-F5344CB8AC3E}">
        <p14:creationId xmlns:p14="http://schemas.microsoft.com/office/powerpoint/2010/main" val="204067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Historia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CuadroTexto 1"/>
          <p:cNvSpPr txBox="1"/>
          <p:nvPr/>
        </p:nvSpPr>
        <p:spPr>
          <a:xfrm>
            <a:off x="1146412" y="2142699"/>
            <a:ext cx="7233313" cy="3693319"/>
          </a:xfrm>
          <a:prstGeom prst="rect">
            <a:avLst/>
          </a:prstGeom>
          <a:noFill/>
        </p:spPr>
        <p:txBody>
          <a:bodyPr wrap="square" rtlCol="0">
            <a:spAutoFit/>
          </a:bodyPr>
          <a:lstStyle/>
          <a:p>
            <a:r>
              <a:rPr lang="es-MX" dirty="0" smtClean="0"/>
              <a:t>Durante el semestre, los alumnos se dedicaron a:</a:t>
            </a:r>
          </a:p>
          <a:p>
            <a:endParaRPr lang="es-MX" dirty="0" smtClean="0"/>
          </a:p>
          <a:p>
            <a:pPr marL="285750" indent="-285750">
              <a:buFont typeface="Arial" panose="020B0604020202020204" pitchFamily="34" charset="0"/>
              <a:buChar char="•"/>
            </a:pPr>
            <a:r>
              <a:rPr lang="es-MX" dirty="0" smtClean="0"/>
              <a:t>Investigaciones documentales.</a:t>
            </a:r>
          </a:p>
          <a:p>
            <a:pPr marL="285750" indent="-285750">
              <a:buFont typeface="Arial" panose="020B0604020202020204" pitchFamily="34" charset="0"/>
              <a:buChar char="•"/>
            </a:pPr>
            <a:r>
              <a:rPr lang="es-MX" dirty="0" smtClean="0"/>
              <a:t>Análisis de casos.</a:t>
            </a:r>
          </a:p>
          <a:p>
            <a:pPr marL="285750" indent="-285750">
              <a:buFont typeface="Arial" panose="020B0604020202020204" pitchFamily="34" charset="0"/>
              <a:buChar char="•"/>
            </a:pPr>
            <a:r>
              <a:rPr lang="es-MX" dirty="0" smtClean="0"/>
              <a:t>Elaboración de diagramas.</a:t>
            </a:r>
          </a:p>
          <a:p>
            <a:pPr marL="285750" indent="-285750">
              <a:buFont typeface="Arial" panose="020B0604020202020204" pitchFamily="34" charset="0"/>
              <a:buChar char="•"/>
            </a:pPr>
            <a:r>
              <a:rPr lang="es-MX" dirty="0" smtClean="0"/>
              <a:t>Proyecciones de películas sobre la 1ra. Y 2da. Guerra Mundial.</a:t>
            </a:r>
          </a:p>
          <a:p>
            <a:pPr marL="285750" indent="-285750">
              <a:buFont typeface="Arial" panose="020B0604020202020204" pitchFamily="34" charset="0"/>
              <a:buChar char="•"/>
            </a:pPr>
            <a:r>
              <a:rPr lang="es-MX" dirty="0" smtClean="0"/>
              <a:t>Elaboración de resúmenes y cédulas para el museo.</a:t>
            </a:r>
          </a:p>
          <a:p>
            <a:pPr marL="285750" indent="-285750">
              <a:buFont typeface="Arial" panose="020B0604020202020204" pitchFamily="34" charset="0"/>
              <a:buChar char="•"/>
            </a:pPr>
            <a:r>
              <a:rPr lang="es-MX" dirty="0" smtClean="0"/>
              <a:t>Representaciones</a:t>
            </a:r>
          </a:p>
          <a:p>
            <a:pPr marL="285750" indent="-285750">
              <a:buFont typeface="Arial" panose="020B0604020202020204" pitchFamily="34" charset="0"/>
              <a:buChar char="•"/>
            </a:pPr>
            <a:r>
              <a:rPr lang="es-MX" dirty="0" smtClean="0"/>
              <a:t>Exposiciones gráficas de lo visto en clase, complementado por las investigaciones documentales.</a:t>
            </a:r>
          </a:p>
          <a:p>
            <a:pPr marL="285750" indent="-285750">
              <a:buFont typeface="Arial" panose="020B0604020202020204" pitchFamily="34" charset="0"/>
              <a:buChar char="•"/>
            </a:pPr>
            <a:r>
              <a:rPr lang="es-MX" dirty="0" smtClean="0"/>
              <a:t>Organización de la carga de trabajo.</a:t>
            </a:r>
          </a:p>
          <a:p>
            <a:pPr marL="285750" indent="-285750">
              <a:buFont typeface="Arial" panose="020B0604020202020204" pitchFamily="34" charset="0"/>
              <a:buChar char="•"/>
            </a:pPr>
            <a:r>
              <a:rPr lang="es-MX" dirty="0" smtClean="0"/>
              <a:t>Creación del escenario (Museo).</a:t>
            </a:r>
          </a:p>
          <a:p>
            <a:pPr marL="285750" indent="-285750">
              <a:buFont typeface="Arial" panose="020B0604020202020204" pitchFamily="34" charset="0"/>
              <a:buChar char="•"/>
            </a:pPr>
            <a:endParaRPr lang="es-MX" dirty="0"/>
          </a:p>
        </p:txBody>
      </p:sp>
    </p:spTree>
    <p:extLst>
      <p:ext uri="{BB962C8B-B14F-4D97-AF65-F5344CB8AC3E}">
        <p14:creationId xmlns:p14="http://schemas.microsoft.com/office/powerpoint/2010/main" val="134875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10.4</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Inglés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097" y="1825625"/>
            <a:ext cx="6310503" cy="4732878"/>
          </a:xfrm>
          <a:prstGeom prst="rect">
            <a:avLst/>
          </a:prstGeom>
        </p:spPr>
      </p:pic>
    </p:spTree>
    <p:extLst>
      <p:ext uri="{BB962C8B-B14F-4D97-AF65-F5344CB8AC3E}">
        <p14:creationId xmlns:p14="http://schemas.microsoft.com/office/powerpoint/2010/main" val="336872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10.5</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Inglés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28" y="1681235"/>
            <a:ext cx="6491785" cy="486883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985" y="1460310"/>
            <a:ext cx="3841586" cy="5122114"/>
          </a:xfrm>
          <a:prstGeom prst="rect">
            <a:avLst/>
          </a:prstGeom>
        </p:spPr>
      </p:pic>
    </p:spTree>
    <p:extLst>
      <p:ext uri="{BB962C8B-B14F-4D97-AF65-F5344CB8AC3E}">
        <p14:creationId xmlns:p14="http://schemas.microsoft.com/office/powerpoint/2010/main" val="2134362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10.6</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Inglés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CuadroTexto 6"/>
          <p:cNvSpPr txBox="1"/>
          <p:nvPr/>
        </p:nvSpPr>
        <p:spPr>
          <a:xfrm>
            <a:off x="1146412" y="2142699"/>
            <a:ext cx="7233313" cy="3416320"/>
          </a:xfrm>
          <a:prstGeom prst="rect">
            <a:avLst/>
          </a:prstGeom>
          <a:noFill/>
        </p:spPr>
        <p:txBody>
          <a:bodyPr wrap="square" rtlCol="0">
            <a:spAutoFit/>
          </a:bodyPr>
          <a:lstStyle/>
          <a:p>
            <a:r>
              <a:rPr lang="es-MX" dirty="0" smtClean="0"/>
              <a:t>Durante el semestre, los alumnos se dedicaron a:</a:t>
            </a:r>
          </a:p>
          <a:p>
            <a:endParaRPr lang="es-MX" dirty="0" smtClean="0"/>
          </a:p>
          <a:p>
            <a:pPr marL="285750" indent="-285750">
              <a:buFont typeface="Arial" panose="020B0604020202020204" pitchFamily="34" charset="0"/>
              <a:buChar char="•"/>
            </a:pPr>
            <a:r>
              <a:rPr lang="es-MX" dirty="0" smtClean="0"/>
              <a:t>Investigación de vocabulario de guerra.</a:t>
            </a:r>
          </a:p>
          <a:p>
            <a:pPr marL="285750" indent="-285750">
              <a:buFont typeface="Arial" panose="020B0604020202020204" pitchFamily="34" charset="0"/>
              <a:buChar char="•"/>
            </a:pPr>
            <a:r>
              <a:rPr lang="es-MX" i="1" dirty="0" err="1" smtClean="0"/>
              <a:t>Slang</a:t>
            </a:r>
            <a:r>
              <a:rPr lang="es-MX" dirty="0" smtClean="0"/>
              <a:t> de la 1ra. Y 2da. Guerra Mundial.</a:t>
            </a:r>
          </a:p>
          <a:p>
            <a:pPr marL="285750" indent="-285750">
              <a:buFont typeface="Arial" panose="020B0604020202020204" pitchFamily="34" charset="0"/>
              <a:buChar char="•"/>
            </a:pPr>
            <a:r>
              <a:rPr lang="es-MX" dirty="0" smtClean="0"/>
              <a:t>Elaboración y corrección de traducciones.</a:t>
            </a:r>
          </a:p>
          <a:p>
            <a:pPr marL="285750" indent="-285750">
              <a:buFont typeface="Arial" panose="020B0604020202020204" pitchFamily="34" charset="0"/>
              <a:buChar char="•"/>
            </a:pPr>
            <a:r>
              <a:rPr lang="es-MX" dirty="0" smtClean="0"/>
              <a:t>Elaboración de cédulas en </a:t>
            </a:r>
            <a:r>
              <a:rPr lang="es-MX" dirty="0" err="1" smtClean="0"/>
              <a:t>ing´lés</a:t>
            </a:r>
            <a:r>
              <a:rPr lang="es-MX" dirty="0" smtClean="0"/>
              <a:t>.</a:t>
            </a:r>
          </a:p>
          <a:p>
            <a:pPr marL="285750" indent="-285750">
              <a:buFont typeface="Arial" panose="020B0604020202020204" pitchFamily="34" charset="0"/>
              <a:buChar char="•"/>
            </a:pPr>
            <a:r>
              <a:rPr lang="es-MX" dirty="0" smtClean="0"/>
              <a:t>Elaboración de resúmenes y cédulas para el museo.</a:t>
            </a:r>
          </a:p>
          <a:p>
            <a:pPr marL="285750" indent="-285750">
              <a:buFont typeface="Arial" panose="020B0604020202020204" pitchFamily="34" charset="0"/>
              <a:buChar char="•"/>
            </a:pPr>
            <a:r>
              <a:rPr lang="es-MX" dirty="0" smtClean="0"/>
              <a:t>Representaciones (</a:t>
            </a:r>
            <a:r>
              <a:rPr lang="es-MX" i="1" dirty="0" smtClean="0"/>
              <a:t>role </a:t>
            </a:r>
            <a:r>
              <a:rPr lang="es-MX" i="1" dirty="0" err="1" smtClean="0"/>
              <a:t>plays</a:t>
            </a:r>
            <a:r>
              <a:rPr lang="es-MX" dirty="0" smtClean="0"/>
              <a:t>)</a:t>
            </a:r>
          </a:p>
          <a:p>
            <a:pPr marL="285750" indent="-285750">
              <a:buFont typeface="Arial" panose="020B0604020202020204" pitchFamily="34" charset="0"/>
              <a:buChar char="•"/>
            </a:pPr>
            <a:r>
              <a:rPr lang="es-MX" dirty="0" smtClean="0"/>
              <a:t>Creación de visuales del museo.</a:t>
            </a:r>
          </a:p>
          <a:p>
            <a:pPr marL="285750" indent="-285750">
              <a:buFont typeface="Arial" panose="020B0604020202020204" pitchFamily="34" charset="0"/>
              <a:buChar char="•"/>
            </a:pPr>
            <a:r>
              <a:rPr lang="es-MX" dirty="0" smtClean="0"/>
              <a:t>Organización de la carga de trabajo.</a:t>
            </a:r>
          </a:p>
          <a:p>
            <a:pPr marL="285750" indent="-285750">
              <a:buFont typeface="Arial" panose="020B0604020202020204" pitchFamily="34" charset="0"/>
              <a:buChar char="•"/>
            </a:pPr>
            <a:r>
              <a:rPr lang="es-MX" dirty="0" smtClean="0"/>
              <a:t>Creación del escenario (Museo).</a:t>
            </a:r>
          </a:p>
          <a:p>
            <a:pPr marL="285750" indent="-285750">
              <a:buFont typeface="Arial" panose="020B0604020202020204" pitchFamily="34" charset="0"/>
              <a:buChar char="•"/>
            </a:pPr>
            <a:endParaRPr lang="es-MX" dirty="0"/>
          </a:p>
        </p:txBody>
      </p:sp>
    </p:spTree>
    <p:extLst>
      <p:ext uri="{BB962C8B-B14F-4D97-AF65-F5344CB8AC3E}">
        <p14:creationId xmlns:p14="http://schemas.microsoft.com/office/powerpoint/2010/main" val="183303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10.7</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Taller de Lectura y Redacción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1027" name="Picture 3" descr="https://lh4.googleusercontent.com/eWLFuR0dIwk3coqfG4yVc-UFhFmEg5hyOZ78v9hr0hnPsFOib4MqC-t01tBSMPux0nSY42VHe1rigM_M4sG1zVky86ojrQ-iNTy6rDiklwDWo63I-2-vDsGw6RNbUoUq6tlwCr9rUi7IPBWV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73" y="1840634"/>
            <a:ext cx="3153225" cy="4466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745Vsm5HADF2XHQu0wGpwdzTWh6L0C1monrTmNMkwqRNUj4keLYD7NC9sh6VasjupSyd4fSXKozYz76bhb-T85hJllMFTES_Q6gZf6AgJxwYL7L_d3uJ0Ga4x3fZghYtr55JH5K_MlMaUCUk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19001" y="2469098"/>
            <a:ext cx="4514855" cy="32579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5.googleusercontent.com/d3ZQ2z0zpOfM9BEILD9PlQwswern16LFBWbM4bFXsy46adrbCX5C1ipoxTSfNSK7x1nHjOFDGm82YlZQSDfUUddtJrSMaXEoA-2ehZAbVsGdEO2FiDB8Rd-OCm-B3lpC2btdUdqNDkfaxev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39216" y="2384103"/>
            <a:ext cx="4562728" cy="338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86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10.8</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Taller de Lectura y Redacción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050" name="Picture 2" descr="C:\Users\52961\Desktop\Revista - Gaceta\Revista 4ta edi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258" y="1825625"/>
            <a:ext cx="3808249" cy="49297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52961\Desktop\Revista - Gaceta\Revista 4ta edicion\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400" y="1769264"/>
            <a:ext cx="3851788" cy="498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148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10.9</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Actividad por asignatura: Taller de Lectura y Redacción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5" name="CuadroTexto 4"/>
          <p:cNvSpPr txBox="1"/>
          <p:nvPr/>
        </p:nvSpPr>
        <p:spPr>
          <a:xfrm>
            <a:off x="1146412" y="2198071"/>
            <a:ext cx="7233313" cy="3170099"/>
          </a:xfrm>
          <a:prstGeom prst="rect">
            <a:avLst/>
          </a:prstGeom>
          <a:noFill/>
        </p:spPr>
        <p:txBody>
          <a:bodyPr wrap="square" rtlCol="0">
            <a:spAutoFit/>
          </a:bodyPr>
          <a:lstStyle/>
          <a:p>
            <a:r>
              <a:rPr lang="es-MX" sz="2000" dirty="0" smtClean="0"/>
              <a:t>Durante el semestre, los alumnos se dedicaron a:</a:t>
            </a:r>
          </a:p>
          <a:p>
            <a:endParaRPr lang="es-MX" sz="2000" dirty="0" smtClean="0"/>
          </a:p>
          <a:p>
            <a:pPr marL="285750" indent="-285750">
              <a:buFont typeface="Arial" panose="020B0604020202020204" pitchFamily="34" charset="0"/>
              <a:buChar char="•"/>
            </a:pPr>
            <a:r>
              <a:rPr lang="es-MX" sz="2000" dirty="0" smtClean="0"/>
              <a:t>Redacción de cédulas para museo.</a:t>
            </a:r>
          </a:p>
          <a:p>
            <a:pPr marL="285750" indent="-285750">
              <a:buFont typeface="Arial" panose="020B0604020202020204" pitchFamily="34" charset="0"/>
              <a:buChar char="•"/>
            </a:pPr>
            <a:r>
              <a:rPr lang="es-MX" sz="2000" dirty="0" smtClean="0"/>
              <a:t>Trabajo de investigación y paráfrasis </a:t>
            </a:r>
          </a:p>
          <a:p>
            <a:pPr marL="285750" indent="-285750">
              <a:buFont typeface="Arial" panose="020B0604020202020204" pitchFamily="34" charset="0"/>
              <a:buChar char="•"/>
            </a:pPr>
            <a:r>
              <a:rPr lang="es-MX" sz="2000" dirty="0" smtClean="0"/>
              <a:t>Análisis de textos argumentativos y demostrativos.</a:t>
            </a:r>
          </a:p>
          <a:p>
            <a:pPr marL="285750" indent="-285750">
              <a:buFont typeface="Arial" panose="020B0604020202020204" pitchFamily="34" charset="0"/>
              <a:buChar char="•"/>
            </a:pPr>
            <a:r>
              <a:rPr lang="es-MX" sz="2000" dirty="0" smtClean="0"/>
              <a:t>La nota periodística.</a:t>
            </a:r>
          </a:p>
          <a:p>
            <a:pPr marL="285750" indent="-285750">
              <a:buFont typeface="Arial" panose="020B0604020202020204" pitchFamily="34" charset="0"/>
              <a:buChar char="•"/>
            </a:pPr>
            <a:r>
              <a:rPr lang="es-MX" sz="2000" dirty="0" smtClean="0"/>
              <a:t>Trabajo con entrevistas.</a:t>
            </a:r>
          </a:p>
          <a:p>
            <a:pPr marL="285750" indent="-285750">
              <a:buFont typeface="Arial" panose="020B0604020202020204" pitchFamily="34" charset="0"/>
              <a:buChar char="•"/>
            </a:pPr>
            <a:r>
              <a:rPr lang="es-MX" sz="2000" dirty="0" smtClean="0"/>
              <a:t>Reportajes. </a:t>
            </a:r>
          </a:p>
          <a:p>
            <a:pPr marL="285750" indent="-285750">
              <a:buFont typeface="Arial" panose="020B0604020202020204" pitchFamily="34" charset="0"/>
              <a:buChar char="•"/>
            </a:pPr>
            <a:r>
              <a:rPr lang="es-MX" sz="2000" dirty="0" smtClean="0"/>
              <a:t>Elaboración de revista.</a:t>
            </a:r>
          </a:p>
          <a:p>
            <a:pPr marL="285750" indent="-285750">
              <a:buFont typeface="Arial" panose="020B0604020202020204" pitchFamily="34" charset="0"/>
              <a:buChar char="•"/>
            </a:pPr>
            <a:r>
              <a:rPr lang="es-MX" sz="2000" dirty="0" smtClean="0"/>
              <a:t>Tomas fotográficas.</a:t>
            </a:r>
            <a:endParaRPr lang="es-MX" sz="2000" dirty="0"/>
          </a:p>
        </p:txBody>
      </p:sp>
    </p:spTree>
    <p:extLst>
      <p:ext uri="{BB962C8B-B14F-4D97-AF65-F5344CB8AC3E}">
        <p14:creationId xmlns:p14="http://schemas.microsoft.com/office/powerpoint/2010/main" val="2439520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2544170" y="2606266"/>
            <a:ext cx="7309513" cy="1488061"/>
          </a:xfrm>
        </p:spPr>
        <p:txBody>
          <a:bodyPr>
            <a:noAutofit/>
          </a:bodyPr>
          <a:lstStyle/>
          <a:p>
            <a:r>
              <a:rPr lang="es-MX" sz="8800" b="1" dirty="0" smtClean="0">
                <a:effectLst>
                  <a:outerShdw blurRad="38100" dist="38100" dir="2700000" algn="tl">
                    <a:srgbClr val="000000">
                      <a:alpha val="43137"/>
                    </a:srgbClr>
                  </a:outerShdw>
                </a:effectLst>
                <a:latin typeface="Bahnschrift Light Condensed" panose="020B0502040204020203" pitchFamily="34" charset="0"/>
              </a:rPr>
              <a:t>Museo Descartes</a:t>
            </a:r>
            <a:endParaRPr lang="es-MX" sz="8800" b="1"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2227749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794" y="607406"/>
            <a:ext cx="3971500" cy="5956083"/>
          </a:xfrm>
          <a:prstGeom prst="rect">
            <a:avLst/>
          </a:prstGeom>
        </p:spPr>
      </p:pic>
      <p:sp>
        <p:nvSpPr>
          <p:cNvPr id="7" name="Título 1"/>
          <p:cNvSpPr>
            <a:spLocks noGrp="1"/>
          </p:cNvSpPr>
          <p:nvPr>
            <p:ph type="title"/>
          </p:nvPr>
        </p:nvSpPr>
        <p:spPr>
          <a:xfrm>
            <a:off x="988325" y="1650924"/>
            <a:ext cx="3378957"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Poster del evento </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3767985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a:t>
            </a:r>
          </a:p>
        </p:txBody>
      </p:sp>
      <p:sp>
        <p:nvSpPr>
          <p:cNvPr id="7" name="Título 1"/>
          <p:cNvSpPr>
            <a:spLocks noGrp="1"/>
          </p:cNvSpPr>
          <p:nvPr>
            <p:ph type="title"/>
          </p:nvPr>
        </p:nvSpPr>
        <p:spPr>
          <a:xfrm>
            <a:off x="4558353" y="1444373"/>
            <a:ext cx="2019869"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Marquesina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7263"/>
          <a:stretch/>
        </p:blipFill>
        <p:spPr>
          <a:xfrm>
            <a:off x="2163170" y="2357888"/>
            <a:ext cx="7146878" cy="3898782"/>
          </a:xfrm>
          <a:prstGeom prst="rect">
            <a:avLst/>
          </a:prstGeom>
        </p:spPr>
      </p:pic>
    </p:spTree>
    <p:extLst>
      <p:ext uri="{BB962C8B-B14F-4D97-AF65-F5344CB8AC3E}">
        <p14:creationId xmlns:p14="http://schemas.microsoft.com/office/powerpoint/2010/main" val="203152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7" name="Marcador de contenido 2"/>
          <p:cNvSpPr>
            <a:spLocks noGrp="1"/>
          </p:cNvSpPr>
          <p:nvPr>
            <p:ph idx="1"/>
          </p:nvPr>
        </p:nvSpPr>
        <p:spPr>
          <a:xfrm>
            <a:off x="1056564" y="1798330"/>
            <a:ext cx="9247496" cy="4351338"/>
          </a:xfrm>
        </p:spPr>
        <p:txBody>
          <a:bodyPr>
            <a:noAutofit/>
          </a:bodyPr>
          <a:lstStyle/>
          <a:p>
            <a:pPr marL="0" indent="0" algn="ctr">
              <a:buNone/>
            </a:pPr>
            <a:r>
              <a:rPr lang="es-MX" b="1" dirty="0" smtClean="0"/>
              <a:t>Ciclo escolar 2018 </a:t>
            </a:r>
            <a:r>
              <a:rPr lang="es-MX" b="1" dirty="0" smtClean="0"/>
              <a:t>– 2019 - 2</a:t>
            </a:r>
            <a:endParaRPr lang="es-MX" dirty="0" smtClean="0"/>
          </a:p>
          <a:p>
            <a:pPr marL="0" indent="0" algn="ctr">
              <a:buNone/>
            </a:pPr>
            <a:endParaRPr lang="es-MX" b="1" dirty="0"/>
          </a:p>
          <a:p>
            <a:pPr marL="0" indent="0" algn="ctr">
              <a:buNone/>
            </a:pPr>
            <a:r>
              <a:rPr lang="es-MX" b="1" dirty="0" smtClean="0"/>
              <a:t>Inicio del proyecto</a:t>
            </a:r>
          </a:p>
          <a:p>
            <a:pPr marL="0" indent="0" algn="ctr">
              <a:buNone/>
            </a:pPr>
            <a:r>
              <a:rPr lang="es-MX" dirty="0"/>
              <a:t>E</a:t>
            </a:r>
            <a:r>
              <a:rPr lang="es-MX" dirty="0" smtClean="0"/>
              <a:t>nero 2018</a:t>
            </a:r>
          </a:p>
          <a:p>
            <a:pPr marL="0" indent="0" algn="ctr">
              <a:buNone/>
            </a:pPr>
            <a:endParaRPr lang="es-MX" b="1" dirty="0"/>
          </a:p>
          <a:p>
            <a:pPr marL="0" indent="0" algn="ctr">
              <a:buNone/>
            </a:pPr>
            <a:r>
              <a:rPr lang="es-MX" b="1" dirty="0" smtClean="0"/>
              <a:t>Termino del proyecto</a:t>
            </a:r>
          </a:p>
          <a:p>
            <a:pPr marL="0" indent="0" algn="ctr">
              <a:buNone/>
            </a:pPr>
            <a:r>
              <a:rPr lang="es-MX" dirty="0" smtClean="0"/>
              <a:t>Mayo 2019</a:t>
            </a:r>
          </a:p>
          <a:p>
            <a:pPr marL="0" indent="0" algn="ctr">
              <a:buNone/>
            </a:pPr>
            <a:endParaRPr lang="es-MX" dirty="0" smtClean="0"/>
          </a:p>
          <a:p>
            <a:pPr marL="0" indent="0" algn="ctr">
              <a:buNone/>
            </a:pPr>
            <a:endParaRPr lang="es-MX" dirty="0"/>
          </a:p>
        </p:txBody>
      </p:sp>
      <p:sp>
        <p:nvSpPr>
          <p:cNvPr id="9" name="Rectángulo redondeado 8"/>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1671481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Museo Descartes (Evidencias)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9984"/>
          <a:stretch/>
        </p:blipFill>
        <p:spPr>
          <a:xfrm>
            <a:off x="1792408" y="1978924"/>
            <a:ext cx="8306936" cy="4362161"/>
          </a:xfrm>
          <a:prstGeom prst="rect">
            <a:avLst/>
          </a:prstGeom>
        </p:spPr>
      </p:pic>
    </p:spTree>
    <p:extLst>
      <p:ext uri="{BB962C8B-B14F-4D97-AF65-F5344CB8AC3E}">
        <p14:creationId xmlns:p14="http://schemas.microsoft.com/office/powerpoint/2010/main" val="1032577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28" y="1825625"/>
            <a:ext cx="5686565" cy="426492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104" y="1825625"/>
            <a:ext cx="5717751" cy="4288313"/>
          </a:xfrm>
          <a:prstGeom prst="rect">
            <a:avLst/>
          </a:prstGeom>
        </p:spPr>
      </p:pic>
    </p:spTree>
    <p:extLst>
      <p:ext uri="{BB962C8B-B14F-4D97-AF65-F5344CB8AC3E}">
        <p14:creationId xmlns:p14="http://schemas.microsoft.com/office/powerpoint/2010/main" val="3785123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11.4</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42" y="1334067"/>
            <a:ext cx="7146878" cy="5360159"/>
          </a:xfrm>
          <a:prstGeom prst="rect">
            <a:avLst/>
          </a:prstGeom>
        </p:spPr>
      </p:pic>
    </p:spTree>
    <p:extLst>
      <p:ext uri="{BB962C8B-B14F-4D97-AF65-F5344CB8AC3E}">
        <p14:creationId xmlns:p14="http://schemas.microsoft.com/office/powerpoint/2010/main" val="1253121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11.5</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343" y="1472143"/>
            <a:ext cx="6900270" cy="5175202"/>
          </a:xfrm>
          <a:prstGeom prst="rect">
            <a:avLst/>
          </a:prstGeom>
        </p:spPr>
      </p:pic>
    </p:spTree>
    <p:extLst>
      <p:ext uri="{BB962C8B-B14F-4D97-AF65-F5344CB8AC3E}">
        <p14:creationId xmlns:p14="http://schemas.microsoft.com/office/powerpoint/2010/main" val="3266876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11.6</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272" y="1357952"/>
            <a:ext cx="7024048" cy="5268036"/>
          </a:xfrm>
          <a:prstGeom prst="rect">
            <a:avLst/>
          </a:prstGeom>
        </p:spPr>
      </p:pic>
    </p:spTree>
    <p:extLst>
      <p:ext uri="{BB962C8B-B14F-4D97-AF65-F5344CB8AC3E}">
        <p14:creationId xmlns:p14="http://schemas.microsoft.com/office/powerpoint/2010/main" val="1611500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11.7</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6069"/>
          <a:stretch/>
        </p:blipFill>
        <p:spPr>
          <a:xfrm>
            <a:off x="254934" y="1832097"/>
            <a:ext cx="6473411" cy="358936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357" y="3056746"/>
            <a:ext cx="4785815" cy="3589361"/>
          </a:xfrm>
          <a:prstGeom prst="rect">
            <a:avLst/>
          </a:prstGeom>
        </p:spPr>
      </p:pic>
    </p:spTree>
    <p:extLst>
      <p:ext uri="{BB962C8B-B14F-4D97-AF65-F5344CB8AC3E}">
        <p14:creationId xmlns:p14="http://schemas.microsoft.com/office/powerpoint/2010/main" val="3272322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11.8</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0" y="1825625"/>
            <a:ext cx="5468203" cy="4101152"/>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731" y="1802236"/>
            <a:ext cx="5636526" cy="4227394"/>
          </a:xfrm>
          <a:prstGeom prst="rect">
            <a:avLst/>
          </a:prstGeom>
        </p:spPr>
      </p:pic>
    </p:spTree>
    <p:extLst>
      <p:ext uri="{BB962C8B-B14F-4D97-AF65-F5344CB8AC3E}">
        <p14:creationId xmlns:p14="http://schemas.microsoft.com/office/powerpoint/2010/main" val="579502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11.9</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395483"/>
            <a:ext cx="7010400" cy="5257800"/>
          </a:xfrm>
          <a:prstGeom prst="rect">
            <a:avLst/>
          </a:prstGeom>
        </p:spPr>
      </p:pic>
    </p:spTree>
    <p:extLst>
      <p:ext uri="{BB962C8B-B14F-4D97-AF65-F5344CB8AC3E}">
        <p14:creationId xmlns:p14="http://schemas.microsoft.com/office/powerpoint/2010/main" val="4151166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11.10</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681" y="1289970"/>
            <a:ext cx="7078639" cy="5308979"/>
          </a:xfrm>
          <a:prstGeom prst="rect">
            <a:avLst/>
          </a:prstGeom>
        </p:spPr>
      </p:pic>
    </p:spTree>
    <p:extLst>
      <p:ext uri="{BB962C8B-B14F-4D97-AF65-F5344CB8AC3E}">
        <p14:creationId xmlns:p14="http://schemas.microsoft.com/office/powerpoint/2010/main" val="3021002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846" y="1472143"/>
            <a:ext cx="6698327" cy="5023746"/>
          </a:xfrm>
          <a:prstGeom prst="rect">
            <a:avLst/>
          </a:prstGeom>
        </p:spPr>
      </p:pic>
    </p:spTree>
    <p:extLst>
      <p:ext uri="{BB962C8B-B14F-4D97-AF65-F5344CB8AC3E}">
        <p14:creationId xmlns:p14="http://schemas.microsoft.com/office/powerpoint/2010/main" val="99351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4</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906437" y="1647821"/>
            <a:ext cx="9506805" cy="3674806"/>
          </a:xfrm>
        </p:spPr>
        <p:txBody>
          <a:bodyPr>
            <a:noAutofit/>
          </a:bodyPr>
          <a:lstStyle/>
          <a:p>
            <a:pPr algn="ctr"/>
            <a:r>
              <a:rPr lang="es-MX" sz="5400" b="1" dirty="0" smtClean="0">
                <a:effectLst>
                  <a:outerShdw blurRad="38100" dist="38100" dir="2700000" algn="tl">
                    <a:srgbClr val="000000">
                      <a:alpha val="43137"/>
                    </a:srgbClr>
                  </a:outerShdw>
                </a:effectLst>
                <a:latin typeface="Bahnschrift Light Condensed" panose="020B0502040204020203" pitchFamily="34" charset="0"/>
              </a:rPr>
              <a:t>Nombre del proyecto </a:t>
            </a:r>
            <a:r>
              <a:rPr lang="es-MX" sz="5400" b="1" dirty="0" smtClean="0">
                <a:effectLst>
                  <a:outerShdw blurRad="38100" dist="38100" dir="2700000" algn="tl">
                    <a:srgbClr val="000000">
                      <a:alpha val="43137"/>
                    </a:srgbClr>
                  </a:outerShdw>
                </a:effectLst>
                <a:latin typeface="Bahnschrift Light Condensed" panose="020B0502040204020203" pitchFamily="34" charset="0"/>
              </a:rPr>
              <a:t>interdisciplinario</a:t>
            </a:r>
            <a:br>
              <a:rPr lang="es-MX" sz="5400" b="1" dirty="0" smtClean="0">
                <a:effectLst>
                  <a:outerShdw blurRad="38100" dist="38100" dir="2700000" algn="tl">
                    <a:srgbClr val="000000">
                      <a:alpha val="43137"/>
                    </a:srgbClr>
                  </a:outerShdw>
                </a:effectLst>
                <a:latin typeface="Bahnschrift Light Condensed" panose="020B0502040204020203" pitchFamily="34" charset="0"/>
              </a:rPr>
            </a:br>
            <a:r>
              <a:rPr lang="es-MX" sz="7200" dirty="0" smtClean="0">
                <a:effectLst>
                  <a:outerShdw blurRad="38100" dist="38100" dir="2700000" algn="tl">
                    <a:srgbClr val="000000">
                      <a:alpha val="43137"/>
                    </a:srgbClr>
                  </a:outerShdw>
                </a:effectLst>
                <a:latin typeface="Bahnschrift Light Condensed" panose="020B0502040204020203" pitchFamily="34" charset="0"/>
              </a:rPr>
              <a:t>Museo Descartes </a:t>
            </a:r>
            <a:endParaRPr lang="es-MX" sz="7200"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3746860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616" y="1237821"/>
            <a:ext cx="7201469" cy="5401102"/>
          </a:xfrm>
          <a:prstGeom prst="rect">
            <a:avLst/>
          </a:prstGeom>
        </p:spPr>
      </p:pic>
    </p:spTree>
    <p:extLst>
      <p:ext uri="{BB962C8B-B14F-4D97-AF65-F5344CB8AC3E}">
        <p14:creationId xmlns:p14="http://schemas.microsoft.com/office/powerpoint/2010/main" val="483107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11.13</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448" y="1386954"/>
            <a:ext cx="3498254" cy="466433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179" y="2011560"/>
            <a:ext cx="3953299" cy="296497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37" y="1825625"/>
            <a:ext cx="3840575" cy="2880431"/>
          </a:xfrm>
          <a:prstGeom prst="rect">
            <a:avLst/>
          </a:prstGeom>
        </p:spPr>
      </p:pic>
    </p:spTree>
    <p:extLst>
      <p:ext uri="{BB962C8B-B14F-4D97-AF65-F5344CB8AC3E}">
        <p14:creationId xmlns:p14="http://schemas.microsoft.com/office/powerpoint/2010/main" val="1691324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11.14</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520" y="4130236"/>
            <a:ext cx="3234919" cy="242618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74" y="4001985"/>
            <a:ext cx="3038900" cy="227917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519" y="1345640"/>
            <a:ext cx="3234920" cy="2426190"/>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9049" y="2000772"/>
            <a:ext cx="3001818" cy="4002425"/>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45" y="1345641"/>
            <a:ext cx="3079129" cy="2309346"/>
          </a:xfrm>
          <a:prstGeom prst="rect">
            <a:avLst/>
          </a:prstGeom>
        </p:spPr>
      </p:pic>
    </p:spTree>
    <p:extLst>
      <p:ext uri="{BB962C8B-B14F-4D97-AF65-F5344CB8AC3E}">
        <p14:creationId xmlns:p14="http://schemas.microsoft.com/office/powerpoint/2010/main" val="408561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11.15</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950" y="1005808"/>
            <a:ext cx="4215134" cy="562017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74" y="2333766"/>
            <a:ext cx="5158852" cy="3869139"/>
          </a:xfrm>
          <a:prstGeom prst="rect">
            <a:avLst/>
          </a:prstGeom>
        </p:spPr>
      </p:pic>
      <p:sp>
        <p:nvSpPr>
          <p:cNvPr id="12"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3937300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11.16</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2"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3" name="VID_20190507_12041147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0811" y="1799794"/>
            <a:ext cx="7789233" cy="4381443"/>
          </a:xfrm>
          <a:prstGeom prst="rect">
            <a:avLst/>
          </a:prstGeom>
        </p:spPr>
      </p:pic>
      <p:sp>
        <p:nvSpPr>
          <p:cNvPr id="5" name="Rectángulo 4"/>
          <p:cNvSpPr/>
          <p:nvPr/>
        </p:nvSpPr>
        <p:spPr>
          <a:xfrm>
            <a:off x="7260608" y="6380232"/>
            <a:ext cx="5566129" cy="369332"/>
          </a:xfrm>
          <a:prstGeom prst="rect">
            <a:avLst/>
          </a:prstGeom>
        </p:spPr>
        <p:txBody>
          <a:bodyPr wrap="square">
            <a:spAutoFit/>
          </a:bodyPr>
          <a:lstStyle/>
          <a:p>
            <a:r>
              <a:rPr lang="es-MX" b="1" dirty="0" smtClean="0"/>
              <a:t>Enlace directo</a:t>
            </a:r>
            <a:r>
              <a:rPr lang="es-MX" b="1" dirty="0"/>
              <a:t>: https://youtu.be/WgOiTJNZpBc</a:t>
            </a:r>
          </a:p>
        </p:txBody>
      </p:sp>
    </p:spTree>
    <p:extLst>
      <p:ext uri="{BB962C8B-B14F-4D97-AF65-F5344CB8AC3E}">
        <p14:creationId xmlns:p14="http://schemas.microsoft.com/office/powerpoint/2010/main" val="1248094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11.17</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2"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919" y="1237821"/>
            <a:ext cx="7196919" cy="5397689"/>
          </a:xfrm>
          <a:prstGeom prst="rect">
            <a:avLst/>
          </a:prstGeom>
        </p:spPr>
      </p:pic>
    </p:spTree>
    <p:extLst>
      <p:ext uri="{BB962C8B-B14F-4D97-AF65-F5344CB8AC3E}">
        <p14:creationId xmlns:p14="http://schemas.microsoft.com/office/powerpoint/2010/main" val="1323403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11.18</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2"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Evidencias</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958" y="1237821"/>
            <a:ext cx="7269707" cy="5452280"/>
          </a:xfrm>
          <a:prstGeom prst="rect">
            <a:avLst/>
          </a:prstGeom>
        </p:spPr>
      </p:pic>
    </p:spTree>
    <p:extLst>
      <p:ext uri="{BB962C8B-B14F-4D97-AF65-F5344CB8AC3E}">
        <p14:creationId xmlns:p14="http://schemas.microsoft.com/office/powerpoint/2010/main" val="29191992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14</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59605"/>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Autoevaluación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Rectángulo 1"/>
          <p:cNvSpPr/>
          <p:nvPr/>
        </p:nvSpPr>
        <p:spPr>
          <a:xfrm>
            <a:off x="701722" y="1867300"/>
            <a:ext cx="9589828" cy="4093172"/>
          </a:xfrm>
          <a:prstGeom prst="rect">
            <a:avLst/>
          </a:prstGeom>
        </p:spPr>
        <p:txBody>
          <a:bodyPr wrap="square">
            <a:spAutoFit/>
          </a:bodyPr>
          <a:lstStyle/>
          <a:p>
            <a:pPr algn="just">
              <a:lnSpc>
                <a:spcPct val="115000"/>
              </a:lnSpc>
              <a:spcAft>
                <a:spcPts val="1000"/>
              </a:spcAft>
            </a:pPr>
            <a:r>
              <a:rPr lang="es-MX" sz="2000" dirty="0">
                <a:latin typeface="Calibri" panose="020F0502020204030204" pitchFamily="34" charset="0"/>
                <a:ea typeface="Calibri" panose="020F0502020204030204" pitchFamily="34" charset="0"/>
                <a:cs typeface="Times New Roman" panose="02020603050405020304" pitchFamily="18" charset="0"/>
              </a:rPr>
              <a:t>Como resultado de la participación de los alumnos de </a:t>
            </a:r>
            <a:r>
              <a:rPr lang="es-MX" sz="2000" dirty="0" smtClean="0">
                <a:latin typeface="Calibri" panose="020F0502020204030204" pitchFamily="34" charset="0"/>
                <a:ea typeface="Calibri" panose="020F0502020204030204" pitchFamily="34" charset="0"/>
                <a:cs typeface="Times New Roman" panose="02020603050405020304" pitchFamily="18" charset="0"/>
              </a:rPr>
              <a:t>6to, 4to </a:t>
            </a:r>
            <a:r>
              <a:rPr lang="es-MX" sz="2000" dirty="0">
                <a:latin typeface="Calibri" panose="020F0502020204030204" pitchFamily="34" charset="0"/>
                <a:ea typeface="Calibri" panose="020F0502020204030204" pitchFamily="34" charset="0"/>
                <a:cs typeface="Times New Roman" panose="02020603050405020304" pitchFamily="18" charset="0"/>
              </a:rPr>
              <a:t>y </a:t>
            </a:r>
            <a:r>
              <a:rPr lang="es-MX" sz="2000" dirty="0" smtClean="0">
                <a:latin typeface="Calibri" panose="020F0502020204030204" pitchFamily="34" charset="0"/>
                <a:ea typeface="Calibri" panose="020F0502020204030204" pitchFamily="34" charset="0"/>
                <a:cs typeface="Times New Roman" panose="02020603050405020304" pitchFamily="18" charset="0"/>
              </a:rPr>
              <a:t>2do </a:t>
            </a:r>
            <a:r>
              <a:rPr lang="es-MX" sz="2000" dirty="0">
                <a:latin typeface="Calibri" panose="020F0502020204030204" pitchFamily="34" charset="0"/>
                <a:ea typeface="Calibri" panose="020F0502020204030204" pitchFamily="34" charset="0"/>
                <a:cs typeface="Times New Roman" panose="02020603050405020304" pitchFamily="18" charset="0"/>
              </a:rPr>
              <a:t>semestre, de las materias de Historia Universal y Contemporánea I y II, </a:t>
            </a:r>
            <a:r>
              <a:rPr lang="es-MX" sz="2000" dirty="0" smtClean="0">
                <a:latin typeface="Calibri" panose="020F0502020204030204" pitchFamily="34" charset="0"/>
                <a:ea typeface="Calibri" panose="020F0502020204030204" pitchFamily="34" charset="0"/>
                <a:cs typeface="Times New Roman" panose="02020603050405020304" pitchFamily="18" charset="0"/>
              </a:rPr>
              <a:t>Inglés II y IV </a:t>
            </a:r>
            <a:r>
              <a:rPr lang="es-MX" sz="2000" dirty="0">
                <a:latin typeface="Calibri" panose="020F0502020204030204" pitchFamily="34" charset="0"/>
                <a:ea typeface="Calibri" panose="020F0502020204030204" pitchFamily="34" charset="0"/>
                <a:cs typeface="Times New Roman" panose="02020603050405020304" pitchFamily="18" charset="0"/>
              </a:rPr>
              <a:t>y Taller de </a:t>
            </a:r>
            <a:r>
              <a:rPr lang="es-MX" sz="2000" dirty="0" smtClean="0">
                <a:latin typeface="Calibri" panose="020F0502020204030204" pitchFamily="34" charset="0"/>
                <a:ea typeface="Calibri" panose="020F0502020204030204" pitchFamily="34" charset="0"/>
                <a:cs typeface="Times New Roman" panose="02020603050405020304" pitchFamily="18" charset="0"/>
              </a:rPr>
              <a:t>Lectura y Redacción, </a:t>
            </a:r>
            <a:r>
              <a:rPr lang="es-MX" sz="2000" dirty="0">
                <a:latin typeface="Calibri" panose="020F0502020204030204" pitchFamily="34" charset="0"/>
                <a:ea typeface="Calibri" panose="020F0502020204030204" pitchFamily="34" charset="0"/>
                <a:cs typeface="Times New Roman" panose="02020603050405020304" pitchFamily="18" charset="0"/>
              </a:rPr>
              <a:t>además de la creatividad que los alumnos pudieron desarrollar en el Proyecto Museo “Museo Descartes”, podemos concluir que fue un buen ejercicio y el primero de muchos proyectos que pueden venir en esta línea de trabajo.</a:t>
            </a:r>
          </a:p>
          <a:p>
            <a:pPr algn="just">
              <a:lnSpc>
                <a:spcPct val="115000"/>
              </a:lnSpc>
              <a:spcAft>
                <a:spcPts val="1000"/>
              </a:spcAft>
            </a:pPr>
            <a:r>
              <a:rPr lang="es-MX" sz="2000" dirty="0">
                <a:latin typeface="Calibri" panose="020F0502020204030204" pitchFamily="34" charset="0"/>
                <a:ea typeface="Calibri" panose="020F0502020204030204" pitchFamily="34" charset="0"/>
                <a:cs typeface="Times New Roman" panose="02020603050405020304" pitchFamily="18" charset="0"/>
              </a:rPr>
              <a:t>Cabe hacer mencionar que los maestras y maestros, </a:t>
            </a:r>
            <a:r>
              <a:rPr lang="es-MX" sz="2000" dirty="0" smtClean="0">
                <a:latin typeface="Calibri" panose="020F0502020204030204" pitchFamily="34" charset="0"/>
                <a:ea typeface="Calibri" panose="020F0502020204030204" pitchFamily="34" charset="0"/>
                <a:cs typeface="Times New Roman" panose="02020603050405020304" pitchFamily="18" charset="0"/>
              </a:rPr>
              <a:t>Itzel Rodríguez Domínguez, Sofía</a:t>
            </a:r>
            <a:r>
              <a:rPr lang="es-MX" sz="2000" dirty="0">
                <a:latin typeface="Calibri" panose="020F0502020204030204" pitchFamily="34" charset="0"/>
                <a:ea typeface="Calibri" panose="020F0502020204030204" pitchFamily="34" charset="0"/>
                <a:cs typeface="Times New Roman" panose="02020603050405020304" pitchFamily="18" charset="0"/>
              </a:rPr>
              <a:t>, Rosemberg Indili Cruz, </a:t>
            </a:r>
            <a:r>
              <a:rPr lang="es-MX" sz="2000" dirty="0" smtClean="0">
                <a:latin typeface="Calibri" panose="020F0502020204030204" pitchFamily="34" charset="0"/>
                <a:ea typeface="Calibri" panose="020F0502020204030204" pitchFamily="34" charset="0"/>
                <a:cs typeface="Times New Roman" panose="02020603050405020304" pitchFamily="18" charset="0"/>
              </a:rPr>
              <a:t>Mirna Ivette Hernández Orozco y Jonathan Hernández Roque, </a:t>
            </a:r>
            <a:r>
              <a:rPr lang="es-MX" sz="2000" dirty="0">
                <a:latin typeface="Calibri" panose="020F0502020204030204" pitchFamily="34" charset="0"/>
                <a:ea typeface="Calibri" panose="020F0502020204030204" pitchFamily="34" charset="0"/>
                <a:cs typeface="Times New Roman" panose="02020603050405020304" pitchFamily="18" charset="0"/>
              </a:rPr>
              <a:t>asesoraron en todo momento a sus respectivos alumnos, mismos que al finalizar sus respectivos trabajos de investigación, se unieron en un colectivo donde se discutió, se analizó y se tomaron los acuerdos respectivos para elegir los mejores trabajos que se presentarían en el proyecto “Museo Descartes”.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4444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14.1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1" name="Título 1"/>
          <p:cNvSpPr>
            <a:spLocks noGrp="1"/>
          </p:cNvSpPr>
          <p:nvPr>
            <p:ph type="title"/>
          </p:nvPr>
        </p:nvSpPr>
        <p:spPr>
          <a:xfrm>
            <a:off x="838200" y="1159605"/>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Autoevaluación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2" name="Rectángulo 1"/>
          <p:cNvSpPr/>
          <p:nvPr/>
        </p:nvSpPr>
        <p:spPr>
          <a:xfrm>
            <a:off x="838200" y="1880217"/>
            <a:ext cx="9588690" cy="4113947"/>
          </a:xfrm>
          <a:prstGeom prst="rect">
            <a:avLst/>
          </a:prstGeom>
        </p:spPr>
        <p:txBody>
          <a:bodyPr wrap="square">
            <a:spAutoFit/>
          </a:bodyPr>
          <a:lstStyle/>
          <a:p>
            <a:pPr algn="just">
              <a:lnSpc>
                <a:spcPct val="115000"/>
              </a:lnSpc>
              <a:spcAft>
                <a:spcPts val="1000"/>
              </a:spcAft>
            </a:pPr>
            <a:r>
              <a:rPr lang="es-MX" sz="2000" dirty="0">
                <a:latin typeface="Calibri" panose="020F0502020204030204" pitchFamily="34" charset="0"/>
                <a:ea typeface="Calibri" panose="020F0502020204030204" pitchFamily="34" charset="0"/>
                <a:cs typeface="Times New Roman" panose="02020603050405020304" pitchFamily="18" charset="0"/>
              </a:rPr>
              <a:t>Finalizando, podríamos resaltar que en la elaboración de dicho proyecto, los alumnos y maestros pudimos trabajar de la siguiente manera:</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Realizar procesos de investigación orientados.</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Análisis de textos académicos.</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Delimitación de temas.</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Conocimiento de la </a:t>
            </a:r>
            <a:r>
              <a:rPr lang="es-MX" sz="2000" dirty="0" smtClean="0">
                <a:latin typeface="Calibri" panose="020F0502020204030204" pitchFamily="34" charset="0"/>
                <a:ea typeface="Calibri" panose="020F0502020204030204" pitchFamily="34" charset="0"/>
                <a:cs typeface="Times New Roman" panose="02020603050405020304" pitchFamily="18" charset="0"/>
              </a:rPr>
              <a:t>Primera </a:t>
            </a:r>
            <a:r>
              <a:rPr lang="es-MX" sz="2000" dirty="0">
                <a:latin typeface="Calibri" panose="020F0502020204030204" pitchFamily="34" charset="0"/>
                <a:ea typeface="Calibri" panose="020F0502020204030204" pitchFamily="34" charset="0"/>
                <a:cs typeface="Times New Roman" panose="02020603050405020304" pitchFamily="18" charset="0"/>
              </a:rPr>
              <a:t>y </a:t>
            </a:r>
            <a:r>
              <a:rPr lang="es-MX" sz="2000" dirty="0" smtClean="0">
                <a:latin typeface="Calibri" panose="020F0502020204030204" pitchFamily="34" charset="0"/>
                <a:ea typeface="Calibri" panose="020F0502020204030204" pitchFamily="34" charset="0"/>
                <a:cs typeface="Times New Roman" panose="02020603050405020304" pitchFamily="18" charset="0"/>
              </a:rPr>
              <a:t>Segunda Guerra Mundial</a:t>
            </a:r>
            <a:r>
              <a:rPr lang="es-MX" sz="2000"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Desarrollo verbal y escrito del inglés </a:t>
            </a:r>
            <a:r>
              <a:rPr lang="es-MX" sz="2000" dirty="0" smtClean="0">
                <a:latin typeface="Calibri" panose="020F0502020204030204" pitchFamily="34" charset="0"/>
                <a:ea typeface="Calibri" panose="020F0502020204030204" pitchFamily="34" charset="0"/>
                <a:cs typeface="Times New Roman" panose="02020603050405020304" pitchFamily="18" charset="0"/>
              </a:rPr>
              <a:t>en ambos niveles básico e intermedio.</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Fortalecer el trabajo en </a:t>
            </a:r>
            <a:r>
              <a:rPr lang="es-MX" sz="2000" dirty="0" smtClean="0">
                <a:latin typeface="Calibri" panose="020F0502020204030204" pitchFamily="34" charset="0"/>
                <a:ea typeface="Calibri" panose="020F0502020204030204" pitchFamily="34" charset="0"/>
                <a:cs typeface="Times New Roman" panose="02020603050405020304" pitchFamily="18" charset="0"/>
              </a:rPr>
              <a:t>equipo entre alumnos y docentes.</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Despertar la creatividad de los alumnos.</a:t>
            </a:r>
          </a:p>
          <a:p>
            <a:pPr marL="342900" lvl="0" indent="-342900" algn="just">
              <a:lnSpc>
                <a:spcPct val="115000"/>
              </a:lnSpc>
              <a:spcAft>
                <a:spcPts val="0"/>
              </a:spcAft>
              <a:buFont typeface="Symbol" panose="05050102010706020507" pitchFamily="18" charset="2"/>
              <a:buChar char=""/>
            </a:pPr>
            <a:r>
              <a:rPr lang="es-MX" sz="2000" dirty="0">
                <a:latin typeface="Calibri" panose="020F0502020204030204" pitchFamily="34" charset="0"/>
                <a:ea typeface="Calibri" panose="020F0502020204030204" pitchFamily="34" charset="0"/>
                <a:cs typeface="Times New Roman" panose="02020603050405020304" pitchFamily="18" charset="0"/>
              </a:rPr>
              <a:t>Interactuar académicamente entre los tres niveles de bachillerato.</a:t>
            </a:r>
          </a:p>
          <a:p>
            <a:pPr marL="457200" algn="just">
              <a:lnSpc>
                <a:spcPct val="115000"/>
              </a:lnSpc>
              <a:spcAft>
                <a:spcPts val="1000"/>
              </a:spcAft>
            </a:pPr>
            <a:r>
              <a:rPr lang="es-MX" sz="20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1033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5</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Introducción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3" name="Marcador de contenido 2"/>
          <p:cNvSpPr>
            <a:spLocks noGrp="1"/>
          </p:cNvSpPr>
          <p:nvPr>
            <p:ph idx="1"/>
          </p:nvPr>
        </p:nvSpPr>
        <p:spPr/>
        <p:txBody>
          <a:bodyPr>
            <a:normAutofit fontScale="92500" lnSpcReduction="10000"/>
          </a:bodyPr>
          <a:lstStyle/>
          <a:p>
            <a:pPr marL="0" indent="0" algn="just">
              <a:buNone/>
            </a:pPr>
            <a:r>
              <a:rPr lang="es-MX" dirty="0"/>
              <a:t>El proyecto Museo Descartes pretende ser una herramienta eficiente para la implantación y operativización de contenidos programáticos del las distintas materias que componen este plan de trabajo.  </a:t>
            </a:r>
          </a:p>
          <a:p>
            <a:pPr marL="0" indent="0" algn="just">
              <a:buNone/>
            </a:pPr>
            <a:r>
              <a:rPr lang="es-MX" dirty="0"/>
              <a:t>El proyecto contempla el trabajo que pueda generar beneficios a la </a:t>
            </a:r>
            <a:r>
              <a:rPr lang="es-MX" dirty="0" smtClean="0"/>
              <a:t>comunidad </a:t>
            </a:r>
            <a:r>
              <a:rPr lang="es-MX" dirty="0"/>
              <a:t>académica del bachillerato Descartes, por otra parte uno de los objetivos del proyecto, es propiciar la autonomía de aprendizaje en los alumnos y alumnas de esta institución educativa.</a:t>
            </a:r>
          </a:p>
          <a:p>
            <a:pPr marL="0" indent="0" algn="just">
              <a:buNone/>
            </a:pPr>
            <a:r>
              <a:rPr lang="es-MX" dirty="0"/>
              <a:t>Tomando como eje la materia de Historia, se tiene como propósito promover la reflexión y la toma de conciencia de los movimientos históricos que marcaron la vida de la humanidad, abordando la problemática desde la perspectiva interdisciplinaria, incorporando las siguientes asignaturas: inglés, Historia y Taller de Lectura y </a:t>
            </a:r>
            <a:r>
              <a:rPr lang="es-MX" dirty="0" smtClean="0"/>
              <a:t>Redacción.</a:t>
            </a:r>
            <a:endParaRPr lang="es-MX" dirty="0"/>
          </a:p>
          <a:p>
            <a:pPr algn="just"/>
            <a:endParaRPr lang="es-MX" dirty="0"/>
          </a:p>
        </p:txBody>
      </p:sp>
    </p:spTree>
    <p:extLst>
      <p:ext uri="{BB962C8B-B14F-4D97-AF65-F5344CB8AC3E}">
        <p14:creationId xmlns:p14="http://schemas.microsoft.com/office/powerpoint/2010/main" val="30347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5</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38200" y="1118661"/>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Introducción</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3" name="Marcador de contenido 2"/>
          <p:cNvSpPr>
            <a:spLocks noGrp="1"/>
          </p:cNvSpPr>
          <p:nvPr>
            <p:ph idx="1"/>
          </p:nvPr>
        </p:nvSpPr>
        <p:spPr>
          <a:xfrm>
            <a:off x="606188" y="2190486"/>
            <a:ext cx="10515600" cy="4351338"/>
          </a:xfrm>
        </p:spPr>
        <p:txBody>
          <a:bodyPr>
            <a:normAutofit/>
          </a:bodyPr>
          <a:lstStyle/>
          <a:p>
            <a:pPr marL="0" indent="0" algn="just">
              <a:buNone/>
            </a:pPr>
            <a:r>
              <a:rPr lang="es-MX" sz="2600" dirty="0"/>
              <a:t>Quienes colaboramos en este proyecto creemos que es un ejercicio valido para abordar la interdisciplinariedad, partir de un eje articulador que permita integrar otros ámbitos de conocimiento. </a:t>
            </a:r>
          </a:p>
          <a:p>
            <a:pPr algn="just"/>
            <a:endParaRPr lang="es-MX" sz="2600" dirty="0"/>
          </a:p>
          <a:p>
            <a:pPr marL="0" indent="0" algn="just">
              <a:buNone/>
            </a:pPr>
            <a:r>
              <a:rPr lang="es-MX" sz="2600" dirty="0"/>
              <a:t>A partir del trabajo de investigación que realizaran los alumnos y alumnas en acompañamiento de sus docentes, los alumnos elaboran un trabajo monográfico que posteriormente les servirá para alimentar las cedulas del museo para montar la exposición gráfica y audiovisual. </a:t>
            </a:r>
          </a:p>
          <a:p>
            <a:pPr marL="0" indent="0" algn="just">
              <a:buNone/>
            </a:pPr>
            <a:endParaRPr lang="es-MX" sz="2600" dirty="0"/>
          </a:p>
        </p:txBody>
      </p:sp>
    </p:spTree>
    <p:extLst>
      <p:ext uri="{BB962C8B-B14F-4D97-AF65-F5344CB8AC3E}">
        <p14:creationId xmlns:p14="http://schemas.microsoft.com/office/powerpoint/2010/main" val="221235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6</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38200" y="1415562"/>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Objetivo</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6" name="Rectángulo 5"/>
          <p:cNvSpPr/>
          <p:nvPr/>
        </p:nvSpPr>
        <p:spPr>
          <a:xfrm>
            <a:off x="1382974" y="2423590"/>
            <a:ext cx="7993038" cy="2308324"/>
          </a:xfrm>
          <a:prstGeom prst="rect">
            <a:avLst/>
          </a:prstGeom>
        </p:spPr>
        <p:txBody>
          <a:bodyPr wrap="square">
            <a:spAutoFit/>
          </a:bodyPr>
          <a:lstStyle/>
          <a:p>
            <a:pPr algn="just"/>
            <a:r>
              <a:rPr lang="es-MX" sz="2400" dirty="0"/>
              <a:t>El </a:t>
            </a:r>
            <a:r>
              <a:rPr lang="es-MX" sz="2400" i="1" dirty="0"/>
              <a:t>Museo Descartes </a:t>
            </a:r>
            <a:r>
              <a:rPr lang="es-MX" sz="2400" dirty="0"/>
              <a:t>es un proyecto importante debido a que pretende rescatar la memoria </a:t>
            </a:r>
            <a:r>
              <a:rPr lang="es-MX" sz="2400" dirty="0" smtClean="0"/>
              <a:t>histórica </a:t>
            </a:r>
            <a:r>
              <a:rPr lang="es-MX" sz="2400" dirty="0"/>
              <a:t>de los </a:t>
            </a:r>
            <a:r>
              <a:rPr lang="es-MX" sz="2400" dirty="0" smtClean="0"/>
              <a:t>grandes conflictos </a:t>
            </a:r>
            <a:r>
              <a:rPr lang="es-MX" sz="2400" dirty="0"/>
              <a:t>del siglo </a:t>
            </a:r>
            <a:r>
              <a:rPr lang="es-MX" sz="2400" dirty="0" smtClean="0"/>
              <a:t>XX</a:t>
            </a:r>
            <a:r>
              <a:rPr lang="es-MX" sz="2400" dirty="0" smtClean="0"/>
              <a:t>.</a:t>
            </a:r>
          </a:p>
          <a:p>
            <a:pPr algn="just"/>
            <a:r>
              <a:rPr lang="es-MX" sz="2400" dirty="0" smtClean="0"/>
              <a:t>1. </a:t>
            </a:r>
            <a:r>
              <a:rPr lang="es-MX" sz="2400" dirty="0" smtClean="0"/>
              <a:t>El alumno deberá realizar trabajo de investigación e identificar los hechos y personajes más relevantes respecto a la 1era. Y 2da. Guerra Mundial. </a:t>
            </a:r>
            <a:endParaRPr lang="es-MX" sz="2400" dirty="0"/>
          </a:p>
        </p:txBody>
      </p:sp>
    </p:spTree>
    <p:extLst>
      <p:ext uri="{BB962C8B-B14F-4D97-AF65-F5344CB8AC3E}">
        <p14:creationId xmlns:p14="http://schemas.microsoft.com/office/powerpoint/2010/main" val="56034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7.1</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73907" y="1579076"/>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Objetivo a alcanzar de cada asignatura involucrada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7" name="Marcador de contenido 2"/>
          <p:cNvSpPr>
            <a:spLocks noGrp="1"/>
          </p:cNvSpPr>
          <p:nvPr>
            <p:ph idx="1"/>
          </p:nvPr>
        </p:nvSpPr>
        <p:spPr>
          <a:xfrm>
            <a:off x="688075" y="2620511"/>
            <a:ext cx="9506803" cy="2899892"/>
          </a:xfrm>
        </p:spPr>
        <p:txBody>
          <a:bodyPr>
            <a:normAutofit/>
          </a:bodyPr>
          <a:lstStyle/>
          <a:p>
            <a:pPr algn="just"/>
            <a:r>
              <a:rPr lang="es-MX" sz="2400" b="1" dirty="0" smtClean="0"/>
              <a:t>Materia: </a:t>
            </a:r>
            <a:r>
              <a:rPr lang="es-MX" sz="2400" dirty="0" smtClean="0"/>
              <a:t>Historia Universal Moderna y </a:t>
            </a:r>
            <a:r>
              <a:rPr lang="es-MX" sz="2400" dirty="0" smtClean="0"/>
              <a:t>Contemporánea I y II</a:t>
            </a:r>
            <a:endParaRPr lang="es-MX" sz="2400" dirty="0" smtClean="0"/>
          </a:p>
          <a:p>
            <a:pPr marL="0" indent="0" algn="just">
              <a:buNone/>
            </a:pPr>
            <a:r>
              <a:rPr lang="es-MX" sz="2400" dirty="0"/>
              <a:t>Transmitir el valor de la del patrimonio histórico como herramienta educativa para reflexionar sobre el </a:t>
            </a:r>
            <a:r>
              <a:rPr lang="es-MX" sz="2400" dirty="0" smtClean="0"/>
              <a:t>presente por medio de la investigación, mesas redondas y películas. El alumno utilizará </a:t>
            </a:r>
            <a:r>
              <a:rPr lang="es-MX" sz="2400" dirty="0"/>
              <a:t>la bibliografía básica, sitios web, recursos didácticos </a:t>
            </a:r>
            <a:r>
              <a:rPr lang="es-MX" sz="2400" dirty="0" smtClean="0"/>
              <a:t>incorporados </a:t>
            </a:r>
            <a:r>
              <a:rPr lang="es-MX" sz="2400" dirty="0"/>
              <a:t>en el programa </a:t>
            </a:r>
            <a:r>
              <a:rPr lang="es-MX" sz="2400" dirty="0" smtClean="0"/>
              <a:t>operativo.</a:t>
            </a:r>
            <a:endParaRPr lang="es-MX" sz="2400" dirty="0"/>
          </a:p>
          <a:p>
            <a:pPr algn="just"/>
            <a:endParaRPr lang="es-MX" sz="2400" dirty="0"/>
          </a:p>
          <a:p>
            <a:pPr algn="just"/>
            <a:endParaRPr lang="es-MX" sz="2400" dirty="0"/>
          </a:p>
        </p:txBody>
      </p:sp>
    </p:spTree>
    <p:extLst>
      <p:ext uri="{BB962C8B-B14F-4D97-AF65-F5344CB8AC3E}">
        <p14:creationId xmlns:p14="http://schemas.microsoft.com/office/powerpoint/2010/main" val="2792534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67050"/>
            <a:ext cx="3452884" cy="1170771"/>
          </a:xfrm>
          <a:prstGeom prst="rect">
            <a:avLst/>
          </a:prstGeom>
        </p:spPr>
      </p:pic>
      <p:sp>
        <p:nvSpPr>
          <p:cNvPr id="10" name="Rectángulo redondeado 9"/>
          <p:cNvSpPr/>
          <p:nvPr/>
        </p:nvSpPr>
        <p:spPr>
          <a:xfrm>
            <a:off x="7970294" y="341192"/>
            <a:ext cx="1665026" cy="409433"/>
          </a:xfrm>
          <a:prstGeom prst="roundRect">
            <a:avLst/>
          </a:prstGeom>
          <a:solidFill>
            <a:schemeClr val="tx1">
              <a:lumMod val="50000"/>
              <a:lumOff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outerShdw blurRad="38100" dist="38100" dir="2700000" algn="tl">
                    <a:srgbClr val="000000">
                      <a:alpha val="43137"/>
                    </a:srgbClr>
                  </a:outerShdw>
                </a:effectLst>
                <a:latin typeface="Bahnschrift Light Condensed" panose="020B0502040204020203" pitchFamily="34" charset="0"/>
              </a:rPr>
              <a:t>Apartado 7.2</a:t>
            </a:r>
            <a:endParaRPr lang="es-MX"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7" name="Título 1"/>
          <p:cNvSpPr>
            <a:spLocks noGrp="1"/>
          </p:cNvSpPr>
          <p:nvPr>
            <p:ph type="title"/>
          </p:nvPr>
        </p:nvSpPr>
        <p:spPr>
          <a:xfrm>
            <a:off x="873907" y="1579076"/>
            <a:ext cx="8761413" cy="706964"/>
          </a:xfrm>
        </p:spPr>
        <p:txBody>
          <a:bodyPr>
            <a:noAutofit/>
          </a:bodyPr>
          <a:lstStyle/>
          <a:p>
            <a:r>
              <a:rPr lang="es-MX" sz="3200" b="1" dirty="0" smtClean="0">
                <a:effectLst>
                  <a:outerShdw blurRad="38100" dist="38100" dir="2700000" algn="tl">
                    <a:srgbClr val="000000">
                      <a:alpha val="43137"/>
                    </a:srgbClr>
                  </a:outerShdw>
                </a:effectLst>
                <a:latin typeface="Bahnschrift Light Condensed" panose="020B0502040204020203" pitchFamily="34" charset="0"/>
              </a:rPr>
              <a:t>Objetivo a alcanzar de cada asignatura involucrada</a:t>
            </a:r>
            <a:endParaRPr lang="es-MX" sz="3200" b="1" dirty="0">
              <a:effectLst>
                <a:outerShdw blurRad="38100" dist="38100" dir="2700000" algn="tl">
                  <a:srgbClr val="000000">
                    <a:alpha val="43137"/>
                  </a:srgbClr>
                </a:outerShdw>
              </a:effectLst>
              <a:latin typeface="Bahnschrift Light Condensed" panose="020B0502040204020203" pitchFamily="34" charset="0"/>
            </a:endParaRPr>
          </a:p>
        </p:txBody>
      </p:sp>
      <p:sp>
        <p:nvSpPr>
          <p:cNvPr id="17" name="Marcador de contenido 2"/>
          <p:cNvSpPr>
            <a:spLocks noGrp="1"/>
          </p:cNvSpPr>
          <p:nvPr>
            <p:ph idx="1"/>
          </p:nvPr>
        </p:nvSpPr>
        <p:spPr>
          <a:xfrm>
            <a:off x="688075" y="2620511"/>
            <a:ext cx="9506803" cy="2899892"/>
          </a:xfrm>
        </p:spPr>
        <p:txBody>
          <a:bodyPr>
            <a:normAutofit/>
          </a:bodyPr>
          <a:lstStyle/>
          <a:p>
            <a:pPr algn="just"/>
            <a:r>
              <a:rPr lang="es-MX" sz="2400" b="1" dirty="0" smtClean="0"/>
              <a:t>Materia: </a:t>
            </a:r>
            <a:r>
              <a:rPr lang="es-MX" sz="2400" dirty="0" smtClean="0"/>
              <a:t>Inglés</a:t>
            </a:r>
          </a:p>
          <a:p>
            <a:pPr marL="0" indent="0" algn="just">
              <a:buNone/>
            </a:pPr>
            <a:r>
              <a:rPr lang="es-MX" sz="2400" dirty="0"/>
              <a:t>El alumno podrá emplear verbos y frases en pasado simple para describir personajes históricos, lugares y objetos involucrados en los grandes movientes bélicos que impactaron al mundo </a:t>
            </a:r>
            <a:r>
              <a:rPr lang="es-MX" sz="2400" dirty="0" smtClean="0"/>
              <a:t>moderno por medio de los juegos de roles, guía del museo, elaboración de maquetas y galerías.</a:t>
            </a:r>
            <a:endParaRPr lang="es-MX" sz="2400" dirty="0"/>
          </a:p>
          <a:p>
            <a:pPr algn="just"/>
            <a:endParaRPr lang="es-MX" sz="2400" dirty="0"/>
          </a:p>
          <a:p>
            <a:pPr algn="just"/>
            <a:endParaRPr lang="es-MX" sz="2400" dirty="0"/>
          </a:p>
        </p:txBody>
      </p:sp>
    </p:spTree>
    <p:extLst>
      <p:ext uri="{BB962C8B-B14F-4D97-AF65-F5344CB8AC3E}">
        <p14:creationId xmlns:p14="http://schemas.microsoft.com/office/powerpoint/2010/main" val="56994543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2064</Words>
  <Application>Microsoft Office PowerPoint</Application>
  <PresentationFormat>Panorámica</PresentationFormat>
  <Paragraphs>256</Paragraphs>
  <Slides>48</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Arial</vt:lpstr>
      <vt:lpstr>Bahnschrift Light Condensed</vt:lpstr>
      <vt:lpstr>Calibri</vt:lpstr>
      <vt:lpstr>Calibri Light</vt:lpstr>
      <vt:lpstr>Symbol</vt:lpstr>
      <vt:lpstr>Times New Roman</vt:lpstr>
      <vt:lpstr>Wingdings</vt:lpstr>
      <vt:lpstr>Tema de Office</vt:lpstr>
      <vt:lpstr>Presentación de PowerPoint</vt:lpstr>
      <vt:lpstr>Presentación de PowerPoint</vt:lpstr>
      <vt:lpstr>Presentación de PowerPoint</vt:lpstr>
      <vt:lpstr>Nombre del proyecto interdisciplinario Museo Descartes </vt:lpstr>
      <vt:lpstr>Introducción</vt:lpstr>
      <vt:lpstr>Introducción</vt:lpstr>
      <vt:lpstr>Objetivo</vt:lpstr>
      <vt:lpstr>Objetivo a alcanzar de cada asignatura involucrada</vt:lpstr>
      <vt:lpstr>Objetivo a alcanzar de cada asignatura involucrada</vt:lpstr>
      <vt:lpstr>Objetivo a alcanzar de cada asignatura involucrada</vt:lpstr>
      <vt:lpstr>¿Qué es la Interdisciplinariedad?</vt:lpstr>
      <vt:lpstr>Presentación de PowerPoint</vt:lpstr>
      <vt:lpstr>Actividad interdisciplinaria</vt:lpstr>
      <vt:lpstr>Actividad interdisciplinaria</vt:lpstr>
      <vt:lpstr>Justificación de la actividad</vt:lpstr>
      <vt:lpstr>Desarrollo de la actividad</vt:lpstr>
      <vt:lpstr>Desarrollo de la actividad</vt:lpstr>
      <vt:lpstr>Actividad por asignatura: Historia</vt:lpstr>
      <vt:lpstr>Actividad por asignatura: Historia</vt:lpstr>
      <vt:lpstr>Actividad por asignatura: Historia</vt:lpstr>
      <vt:lpstr>Actividad por asignatura: Inglés</vt:lpstr>
      <vt:lpstr>Actividad por asignatura: Inglés</vt:lpstr>
      <vt:lpstr>Actividad por asignatura: Inglés</vt:lpstr>
      <vt:lpstr>Actividad por asignatura: Taller de Lectura y Redacción</vt:lpstr>
      <vt:lpstr>Actividad por asignatura: Taller de Lectura y Redacción</vt:lpstr>
      <vt:lpstr>Actividad por asignatura: Taller de Lectura y Redacción</vt:lpstr>
      <vt:lpstr>Museo Descartes</vt:lpstr>
      <vt:lpstr>Poster del evento </vt:lpstr>
      <vt:lpstr>Marquesina</vt:lpstr>
      <vt:lpstr>Museo Descartes (Evidencias)</vt:lpstr>
      <vt:lpstr>Evidencias</vt:lpstr>
      <vt:lpstr>Evidencias</vt:lpstr>
      <vt:lpstr>Evidencias</vt:lpstr>
      <vt:lpstr>Evidencias</vt:lpstr>
      <vt:lpstr>Evidencias</vt:lpstr>
      <vt:lpstr>Evidencias</vt:lpstr>
      <vt:lpstr>Evidencias</vt:lpstr>
      <vt:lpstr>Evidencias</vt:lpstr>
      <vt:lpstr>Evidencias</vt:lpstr>
      <vt:lpstr>Evidencias</vt:lpstr>
      <vt:lpstr>Evidencias</vt:lpstr>
      <vt:lpstr>Presentación de PowerPoint</vt:lpstr>
      <vt:lpstr>Evidencias</vt:lpstr>
      <vt:lpstr>Evidencias</vt:lpstr>
      <vt:lpstr>Evidencias</vt:lpstr>
      <vt:lpstr>Evidencias</vt:lpstr>
      <vt:lpstr>Autoevaluación</vt:lpstr>
      <vt:lpstr>Autoevaluación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Itzel Rodriguez</cp:lastModifiedBy>
  <cp:revision>53</cp:revision>
  <dcterms:created xsi:type="dcterms:W3CDTF">2018-09-04T16:57:51Z</dcterms:created>
  <dcterms:modified xsi:type="dcterms:W3CDTF">2019-06-13T16:56:57Z</dcterms:modified>
</cp:coreProperties>
</file>