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1"/>
  </p:notesMasterIdLst>
  <p:sldIdLst>
    <p:sldId id="256" r:id="rId2"/>
    <p:sldId id="297" r:id="rId3"/>
    <p:sldId id="257" r:id="rId4"/>
    <p:sldId id="258" r:id="rId5"/>
    <p:sldId id="259" r:id="rId6"/>
    <p:sldId id="260" r:id="rId7"/>
    <p:sldId id="262" r:id="rId8"/>
    <p:sldId id="261" r:id="rId9"/>
    <p:sldId id="298" r:id="rId10"/>
    <p:sldId id="263" r:id="rId11"/>
    <p:sldId id="264" r:id="rId12"/>
    <p:sldId id="267" r:id="rId13"/>
    <p:sldId id="269" r:id="rId14"/>
    <p:sldId id="271" r:id="rId15"/>
    <p:sldId id="273" r:id="rId16"/>
    <p:sldId id="275" r:id="rId17"/>
    <p:sldId id="277" r:id="rId18"/>
    <p:sldId id="279" r:id="rId19"/>
    <p:sldId id="280" r:id="rId20"/>
    <p:sldId id="282" r:id="rId21"/>
    <p:sldId id="285" r:id="rId22"/>
    <p:sldId id="286" r:id="rId23"/>
    <p:sldId id="288" r:id="rId24"/>
    <p:sldId id="289" r:id="rId25"/>
    <p:sldId id="290" r:id="rId26"/>
    <p:sldId id="291" r:id="rId27"/>
    <p:sldId id="292" r:id="rId28"/>
    <p:sldId id="293" r:id="rId29"/>
    <p:sldId id="294" r:id="rId30"/>
    <p:sldId id="295" r:id="rId31"/>
    <p:sldId id="296" r:id="rId32"/>
    <p:sldId id="300" r:id="rId33"/>
    <p:sldId id="301" r:id="rId34"/>
    <p:sldId id="299" r:id="rId35"/>
    <p:sldId id="302" r:id="rId36"/>
    <p:sldId id="303" r:id="rId37"/>
    <p:sldId id="304" r:id="rId38"/>
    <p:sldId id="305" r:id="rId39"/>
    <p:sldId id="306" r:id="rId40"/>
    <p:sldId id="307" r:id="rId41"/>
    <p:sldId id="308" r:id="rId42"/>
    <p:sldId id="309" r:id="rId43"/>
    <p:sldId id="317" r:id="rId44"/>
    <p:sldId id="310" r:id="rId45"/>
    <p:sldId id="311" r:id="rId46"/>
    <p:sldId id="312" r:id="rId47"/>
    <p:sldId id="313" r:id="rId48"/>
    <p:sldId id="314" r:id="rId49"/>
    <p:sldId id="315" r:id="rId50"/>
    <p:sldId id="316" r:id="rId51"/>
    <p:sldId id="318" r:id="rId52"/>
    <p:sldId id="319" r:id="rId53"/>
    <p:sldId id="320" r:id="rId54"/>
    <p:sldId id="321" r:id="rId55"/>
    <p:sldId id="322" r:id="rId56"/>
    <p:sldId id="324" r:id="rId57"/>
    <p:sldId id="323" r:id="rId58"/>
    <p:sldId id="325" r:id="rId59"/>
    <p:sldId id="326"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5817" autoAdjust="0"/>
  </p:normalViewPr>
  <p:slideViewPr>
    <p:cSldViewPr snapToGrid="0">
      <p:cViewPr varScale="1">
        <p:scale>
          <a:sx n="64" d="100"/>
          <a:sy n="64" d="100"/>
        </p:scale>
        <p:origin x="97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544374-FE74-4B76-99AC-89854CA1C912}" type="datetimeFigureOut">
              <a:rPr lang="es-MX" smtClean="0"/>
              <a:t>13/06/2018</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8A74CB-1010-4844-AA5E-7100FD469CEA}" type="slidenum">
              <a:rPr lang="es-MX" smtClean="0"/>
              <a:t>‹Nº›</a:t>
            </a:fld>
            <a:endParaRPr lang="es-MX"/>
          </a:p>
        </p:txBody>
      </p:sp>
    </p:spTree>
    <p:extLst>
      <p:ext uri="{BB962C8B-B14F-4D97-AF65-F5344CB8AC3E}">
        <p14:creationId xmlns:p14="http://schemas.microsoft.com/office/powerpoint/2010/main" val="57305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668A74CB-1010-4844-AA5E-7100FD469CEA}" type="slidenum">
              <a:rPr lang="es-MX" smtClean="0"/>
              <a:t>22</a:t>
            </a:fld>
            <a:endParaRPr lang="es-MX"/>
          </a:p>
        </p:txBody>
      </p:sp>
    </p:spTree>
    <p:extLst>
      <p:ext uri="{BB962C8B-B14F-4D97-AF65-F5344CB8AC3E}">
        <p14:creationId xmlns:p14="http://schemas.microsoft.com/office/powerpoint/2010/main" val="2330379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668A74CB-1010-4844-AA5E-7100FD469CEA}" type="slidenum">
              <a:rPr lang="es-MX" smtClean="0"/>
              <a:t>44</a:t>
            </a:fld>
            <a:endParaRPr lang="es-MX"/>
          </a:p>
        </p:txBody>
      </p:sp>
    </p:spTree>
    <p:extLst>
      <p:ext uri="{BB962C8B-B14F-4D97-AF65-F5344CB8AC3E}">
        <p14:creationId xmlns:p14="http://schemas.microsoft.com/office/powerpoint/2010/main" val="236763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668A74CB-1010-4844-AA5E-7100FD469CEA}" type="slidenum">
              <a:rPr lang="es-MX" smtClean="0"/>
              <a:t>54</a:t>
            </a:fld>
            <a:endParaRPr lang="es-MX"/>
          </a:p>
        </p:txBody>
      </p:sp>
    </p:spTree>
    <p:extLst>
      <p:ext uri="{BB962C8B-B14F-4D97-AF65-F5344CB8AC3E}">
        <p14:creationId xmlns:p14="http://schemas.microsoft.com/office/powerpoint/2010/main" val="27823208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1E700B27-DE4C-4B9E-BB11-B9027034A00F}" type="datetimeFigureOut">
              <a:rPr lang="en-US" dirty="0"/>
              <a:pPr/>
              <a:t>6/13/2018</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C40F4739-9812-4A9F-890D-2AD6BA5F6EE8}" type="datetimeFigureOut">
              <a:rPr lang="en-US" dirty="0"/>
              <a:t>6/13/2018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8845AC5-A3F8-44AA-BA8F-596CDCC976D3}" type="datetimeFigureOut">
              <a:rPr lang="en-US" dirty="0"/>
              <a:t>6/13/2018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s-ES" smtClean="0"/>
              <a:t>Haga clic para modificar el estilo de título del patrón</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C873B183-A821-4095-A363-9EC968635539}" type="datetimeFigureOut">
              <a:rPr lang="en-US" dirty="0"/>
              <a:t>6/13/2018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74D01B4-0AA5-45E6-B2E6-5FA4078AEBCF}" type="datetimeFigureOut">
              <a:rPr lang="en-US" dirty="0"/>
              <a:t>6/13/2018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147335C-0450-40D7-8612-B3203BED4F28}" type="datetimeFigureOut">
              <a:rPr lang="en-US" dirty="0"/>
              <a:t>6/13/2018</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246A105-2A1C-4284-B4EA-07CF89B1A393}" type="datetimeFigureOut">
              <a:rPr lang="en-US" dirty="0"/>
              <a:t>6/13/2018</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0DBE609-F3F2-45E6-BD6A-E03A8C86C1AE}" type="datetimeFigureOut">
              <a:rPr lang="en-US" dirty="0"/>
              <a:t>6/13/2018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A24AD68-089C-4467-A8F3-EA2BBCA6B44E}" type="datetimeFigureOut">
              <a:rPr lang="en-US" dirty="0"/>
              <a:t>6/13/2018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5C51FCE-E4BB-4680-8E50-3C0E348D2609}" type="datetimeFigureOut">
              <a:rPr lang="en-US" dirty="0"/>
              <a:t>6/13/2018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AAA073D-A903-47F8-8D16-77642FB0DF1F}" type="datetimeFigureOut">
              <a:rPr lang="en-US" dirty="0"/>
              <a:t>6/13/2018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dirty="0"/>
              <a:t>6/13/2018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C3F425EA-B9DC-48A7-991E-9A82573B1B21}" type="datetimeFigureOut">
              <a:rPr lang="en-US" dirty="0"/>
              <a:t>6/13/2018</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6CB97F8-6CEB-469B-AFCC-889F2A2B1D5A}" type="datetimeFigureOut">
              <a:rPr lang="en-US" dirty="0"/>
              <a:t>6/13/2018</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9179F-009E-4FA5-B091-7EBB82A185BD}" type="datetimeFigureOut">
              <a:rPr lang="en-US" dirty="0"/>
              <a:t>6/13/2018</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E665CEB-0076-4E37-B880-BCEA9784DE0A}" type="datetimeFigureOut">
              <a:rPr lang="en-US" dirty="0"/>
              <a:t>6/13/2018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A6149E5E-3896-4118-99A7-7B85668F1C5E}" type="datetimeFigureOut">
              <a:rPr lang="en-US" dirty="0"/>
              <a:t>6/13/2018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7E0D914D-B099-4142-A885-11F276715148}" type="datetimeFigureOut">
              <a:rPr lang="en-US" dirty="0"/>
              <a:t>6/13/2018</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dirty="0"/>
              <a:t>
              </a:t>
            </a: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MX" dirty="0" smtClean="0"/>
              <a:t>Conexiones</a:t>
            </a:r>
            <a:endParaRPr lang="es-MX" dirty="0"/>
          </a:p>
        </p:txBody>
      </p:sp>
      <p:sp>
        <p:nvSpPr>
          <p:cNvPr id="3" name="Subtítulo 2"/>
          <p:cNvSpPr>
            <a:spLocks noGrp="1"/>
          </p:cNvSpPr>
          <p:nvPr>
            <p:ph type="subTitle" idx="1"/>
          </p:nvPr>
        </p:nvSpPr>
        <p:spPr/>
        <p:txBody>
          <a:bodyPr>
            <a:normAutofit/>
          </a:bodyPr>
          <a:lstStyle/>
          <a:p>
            <a:r>
              <a:rPr lang="es-MX" sz="3600" dirty="0" smtClean="0"/>
              <a:t>Proyecto: Museo descartes </a:t>
            </a:r>
            <a:endParaRPr lang="es-MX" sz="3600" dirty="0"/>
          </a:p>
        </p:txBody>
      </p:sp>
      <p:pic>
        <p:nvPicPr>
          <p:cNvPr id="4" name="Imagen 3"/>
          <p:cNvPicPr>
            <a:picLocks noChangeAspect="1"/>
          </p:cNvPicPr>
          <p:nvPr/>
        </p:nvPicPr>
        <p:blipFill>
          <a:blip r:embed="rId2"/>
          <a:stretch>
            <a:fillRect/>
          </a:stretch>
        </p:blipFill>
        <p:spPr>
          <a:xfrm>
            <a:off x="8933000" y="479391"/>
            <a:ext cx="2682472" cy="1060796"/>
          </a:xfrm>
          <a:prstGeom prst="rect">
            <a:avLst/>
          </a:prstGeom>
        </p:spPr>
      </p:pic>
      <p:pic>
        <p:nvPicPr>
          <p:cNvPr id="5" name="Imagen 4"/>
          <p:cNvPicPr>
            <a:picLocks noChangeAspect="1"/>
          </p:cNvPicPr>
          <p:nvPr/>
        </p:nvPicPr>
        <p:blipFill>
          <a:blip r:embed="rId3"/>
          <a:stretch>
            <a:fillRect/>
          </a:stretch>
        </p:blipFill>
        <p:spPr>
          <a:xfrm>
            <a:off x="4158295" y="837127"/>
            <a:ext cx="4084184" cy="809441"/>
          </a:xfrm>
          <a:prstGeom prst="rect">
            <a:avLst/>
          </a:prstGeom>
        </p:spPr>
      </p:pic>
      <p:pic>
        <p:nvPicPr>
          <p:cNvPr id="6" name="Imagen 5"/>
          <p:cNvPicPr>
            <a:picLocks noChangeAspect="1"/>
          </p:cNvPicPr>
          <p:nvPr/>
        </p:nvPicPr>
        <p:blipFill>
          <a:blip r:embed="rId4"/>
          <a:stretch>
            <a:fillRect/>
          </a:stretch>
        </p:blipFill>
        <p:spPr>
          <a:xfrm>
            <a:off x="5567784" y="1384294"/>
            <a:ext cx="742857" cy="657143"/>
          </a:xfrm>
          <a:prstGeom prst="rect">
            <a:avLst/>
          </a:prstGeom>
        </p:spPr>
      </p:pic>
      <p:sp>
        <p:nvSpPr>
          <p:cNvPr id="7" name="Rectángulo 6"/>
          <p:cNvSpPr/>
          <p:nvPr/>
        </p:nvSpPr>
        <p:spPr>
          <a:xfrm>
            <a:off x="1694368" y="-56078"/>
            <a:ext cx="1503938" cy="369332"/>
          </a:xfrm>
          <a:prstGeom prst="rect">
            <a:avLst/>
          </a:prstGeom>
        </p:spPr>
        <p:txBody>
          <a:bodyPr wrap="none">
            <a:spAutoFit/>
          </a:bodyPr>
          <a:lstStyle/>
          <a:p>
            <a:r>
              <a:rPr lang="es-MX" dirty="0"/>
              <a:t>Conexiones</a:t>
            </a:r>
          </a:p>
        </p:txBody>
      </p:sp>
      <p:pic>
        <p:nvPicPr>
          <p:cNvPr id="8" name="Imagen 7"/>
          <p:cNvPicPr>
            <a:picLocks noChangeAspect="1"/>
          </p:cNvPicPr>
          <p:nvPr/>
        </p:nvPicPr>
        <p:blipFill>
          <a:blip r:embed="rId5"/>
          <a:stretch>
            <a:fillRect/>
          </a:stretch>
        </p:blipFill>
        <p:spPr>
          <a:xfrm>
            <a:off x="543395" y="457242"/>
            <a:ext cx="3292125" cy="1219306"/>
          </a:xfrm>
          <a:prstGeom prst="rect">
            <a:avLst/>
          </a:prstGeom>
        </p:spPr>
      </p:pic>
    </p:spTree>
    <p:extLst>
      <p:ext uri="{BB962C8B-B14F-4D97-AF65-F5344CB8AC3E}">
        <p14:creationId xmlns:p14="http://schemas.microsoft.com/office/powerpoint/2010/main" val="1273168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4 </a:t>
            </a:r>
            <a:endParaRPr lang="es-MX" dirty="0"/>
          </a:p>
        </p:txBody>
      </p:sp>
      <p:pic>
        <p:nvPicPr>
          <p:cNvPr id="23" name="Marcador de contenido 22"/>
          <p:cNvPicPr>
            <a:picLocks noGrp="1" noChangeAspect="1"/>
          </p:cNvPicPr>
          <p:nvPr>
            <p:ph idx="1"/>
          </p:nvPr>
        </p:nvPicPr>
        <p:blipFill>
          <a:blip r:embed="rId2"/>
          <a:stretch>
            <a:fillRect/>
          </a:stretch>
        </p:blipFill>
        <p:spPr>
          <a:xfrm>
            <a:off x="334853" y="2421228"/>
            <a:ext cx="5951648" cy="4237149"/>
          </a:xfrm>
          <a:prstGeom prst="rect">
            <a:avLst/>
          </a:prstGeom>
        </p:spPr>
      </p:pic>
      <p:sp>
        <p:nvSpPr>
          <p:cNvPr id="4" name="Flecha abajo 3"/>
          <p:cNvSpPr/>
          <p:nvPr/>
        </p:nvSpPr>
        <p:spPr>
          <a:xfrm>
            <a:off x="4829175" y="4876165"/>
            <a:ext cx="466725" cy="495300"/>
          </a:xfrm>
          <a:prstGeom prst="downArrow">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0" name="Flecha derecha 9"/>
          <p:cNvSpPr/>
          <p:nvPr/>
        </p:nvSpPr>
        <p:spPr>
          <a:xfrm>
            <a:off x="5657850" y="2596515"/>
            <a:ext cx="628650" cy="419100"/>
          </a:xfrm>
          <a:prstGeom prst="rightArrow">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1" name="Flecha derecha 10"/>
          <p:cNvSpPr/>
          <p:nvPr/>
        </p:nvSpPr>
        <p:spPr>
          <a:xfrm>
            <a:off x="6286500" y="4238625"/>
            <a:ext cx="390525" cy="352425"/>
          </a:xfrm>
          <a:prstGeom prst="rightArrow">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5" name="Rectangle 12"/>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17" name="Rectangle 15"/>
          <p:cNvSpPr>
            <a:spLocks noChangeArrowheads="1"/>
          </p:cNvSpPr>
          <p:nvPr/>
        </p:nvSpPr>
        <p:spPr bwMode="auto">
          <a:xfrm>
            <a:off x="152400" y="1066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sz="1800" b="0" i="0" u="none" strike="noStrike" cap="none" normalizeH="0" baseline="0" smtClean="0">
                <a:ln>
                  <a:noFill/>
                </a:ln>
                <a:solidFill>
                  <a:schemeClr val="tx1"/>
                </a:solidFill>
                <a:effectLst/>
                <a:latin typeface="Arial" panose="020B0604020202020204" pitchFamily="34" charset="0"/>
              </a:rPr>
              <a:t/>
            </a:r>
            <a:br>
              <a:rPr kumimoji="0" lang="es-MX" sz="1800" b="0" i="0" u="none" strike="noStrike" cap="none" normalizeH="0" baseline="0" smtClean="0">
                <a:ln>
                  <a:noFill/>
                </a:ln>
                <a:solidFill>
                  <a:schemeClr val="tx1"/>
                </a:solidFill>
                <a:effectLst/>
                <a:latin typeface="Arial" panose="020B0604020202020204" pitchFamily="34" charset="0"/>
              </a:rPr>
            </a:br>
            <a:endParaRPr kumimoji="0" lang="es-MX"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anose="020B0604020202020204" pitchFamily="34" charset="0"/>
            </a:endParaRPr>
          </a:p>
        </p:txBody>
      </p:sp>
      <p:sp>
        <p:nvSpPr>
          <p:cNvPr id="18" name="Rectangle 17"/>
          <p:cNvSpPr>
            <a:spLocks noChangeArrowheads="1"/>
          </p:cNvSpPr>
          <p:nvPr/>
        </p:nvSpPr>
        <p:spPr bwMode="auto">
          <a:xfrm>
            <a:off x="152400" y="1066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1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anose="020B0604020202020204" pitchFamily="34" charset="0"/>
            </a:endParaRPr>
          </a:p>
        </p:txBody>
      </p:sp>
      <p:sp>
        <p:nvSpPr>
          <p:cNvPr id="19" name="Rectangle 19"/>
          <p:cNvSpPr>
            <a:spLocks noChangeArrowheads="1"/>
          </p:cNvSpPr>
          <p:nvPr/>
        </p:nvSpPr>
        <p:spPr bwMode="auto">
          <a:xfrm>
            <a:off x="152400" y="1066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20" name="Rectangle 20"/>
          <p:cNvSpPr>
            <a:spLocks noChangeArrowheads="1"/>
          </p:cNvSpPr>
          <p:nvPr/>
        </p:nvSpPr>
        <p:spPr bwMode="auto">
          <a:xfrm>
            <a:off x="152400" y="1066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sz="1800" b="0" i="0" u="none" strike="noStrike" cap="none" normalizeH="0" baseline="0" smtClean="0">
                <a:ln>
                  <a:noFill/>
                </a:ln>
                <a:solidFill>
                  <a:schemeClr val="tx1"/>
                </a:solidFill>
                <a:effectLst/>
                <a:latin typeface="Arial" panose="020B0604020202020204" pitchFamily="34" charset="0"/>
              </a:rPr>
              <a:t/>
            </a:r>
            <a:br>
              <a:rPr kumimoji="0" lang="es-MX" sz="1800" b="0" i="0" u="none" strike="noStrike" cap="none" normalizeH="0" baseline="0" smtClean="0">
                <a:ln>
                  <a:noFill/>
                </a:ln>
                <a:solidFill>
                  <a:schemeClr val="tx1"/>
                </a:solidFill>
                <a:effectLst/>
                <a:latin typeface="Arial" panose="020B0604020202020204" pitchFamily="34" charset="0"/>
              </a:rPr>
            </a:br>
            <a:endParaRPr kumimoji="0" lang="es-MX"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anose="020B0604020202020204" pitchFamily="34" charset="0"/>
            </a:endParaRPr>
          </a:p>
        </p:txBody>
      </p:sp>
      <p:sp>
        <p:nvSpPr>
          <p:cNvPr id="21" name="Rectangle 23"/>
          <p:cNvSpPr>
            <a:spLocks noChangeArrowheads="1"/>
          </p:cNvSpPr>
          <p:nvPr/>
        </p:nvSpPr>
        <p:spPr bwMode="auto">
          <a:xfrm>
            <a:off x="152400" y="1066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sz="1800" b="0" i="0" u="none" strike="noStrike" cap="none" normalizeH="0" baseline="0" smtClean="0">
                <a:ln>
                  <a:noFill/>
                </a:ln>
                <a:solidFill>
                  <a:schemeClr val="tx1"/>
                </a:solidFill>
                <a:effectLst/>
                <a:latin typeface="Arial" panose="020B0604020202020204" pitchFamily="34" charset="0"/>
              </a:rPr>
              <a:t/>
            </a:r>
            <a:br>
              <a:rPr kumimoji="0" lang="es-MX" sz="1800" b="0" i="0" u="none" strike="noStrike" cap="none" normalizeH="0" baseline="0" smtClean="0">
                <a:ln>
                  <a:noFill/>
                </a:ln>
                <a:solidFill>
                  <a:schemeClr val="tx1"/>
                </a:solidFill>
                <a:effectLst/>
                <a:latin typeface="Arial" panose="020B0604020202020204" pitchFamily="34" charset="0"/>
              </a:rPr>
            </a:br>
            <a:endParaRPr kumimoji="0" lang="es-MX"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anose="020B0604020202020204" pitchFamily="34" charset="0"/>
            </a:endParaRPr>
          </a:p>
        </p:txBody>
      </p:sp>
      <p:sp>
        <p:nvSpPr>
          <p:cNvPr id="22" name="Rectangle 25"/>
          <p:cNvSpPr>
            <a:spLocks noChangeArrowheads="1"/>
          </p:cNvSpPr>
          <p:nvPr/>
        </p:nvSpPr>
        <p:spPr bwMode="auto">
          <a:xfrm>
            <a:off x="152400" y="1066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anose="020B0604020202020204" pitchFamily="34" charset="0"/>
            </a:endParaRPr>
          </a:p>
        </p:txBody>
      </p:sp>
      <p:pic>
        <p:nvPicPr>
          <p:cNvPr id="24" name="Imagen 23"/>
          <p:cNvPicPr>
            <a:picLocks noChangeAspect="1"/>
          </p:cNvPicPr>
          <p:nvPr/>
        </p:nvPicPr>
        <p:blipFill>
          <a:blip r:embed="rId3"/>
          <a:stretch>
            <a:fillRect/>
          </a:stretch>
        </p:blipFill>
        <p:spPr>
          <a:xfrm>
            <a:off x="6286499" y="2421227"/>
            <a:ext cx="5819104" cy="4237150"/>
          </a:xfrm>
          <a:prstGeom prst="rect">
            <a:avLst/>
          </a:prstGeom>
        </p:spPr>
      </p:pic>
      <p:pic>
        <p:nvPicPr>
          <p:cNvPr id="3" name="Imagen 2"/>
          <p:cNvPicPr>
            <a:picLocks noChangeAspect="1"/>
          </p:cNvPicPr>
          <p:nvPr/>
        </p:nvPicPr>
        <p:blipFill>
          <a:blip r:embed="rId4"/>
          <a:stretch>
            <a:fillRect/>
          </a:stretch>
        </p:blipFill>
        <p:spPr>
          <a:xfrm>
            <a:off x="9423131" y="72973"/>
            <a:ext cx="2682472" cy="1060796"/>
          </a:xfrm>
          <a:prstGeom prst="rect">
            <a:avLst/>
          </a:prstGeom>
        </p:spPr>
      </p:pic>
    </p:spTree>
    <p:extLst>
      <p:ext uri="{BB962C8B-B14F-4D97-AF65-F5344CB8AC3E}">
        <p14:creationId xmlns:p14="http://schemas.microsoft.com/office/powerpoint/2010/main" val="2456031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5</a:t>
            </a:r>
            <a:endParaRPr lang="es-MX" dirty="0"/>
          </a:p>
        </p:txBody>
      </p:sp>
      <p:pic>
        <p:nvPicPr>
          <p:cNvPr id="4" name="Marcador de contenido 3"/>
          <p:cNvPicPr>
            <a:picLocks noGrp="1" noChangeAspect="1"/>
          </p:cNvPicPr>
          <p:nvPr>
            <p:ph idx="1"/>
          </p:nvPr>
        </p:nvPicPr>
        <p:blipFill>
          <a:blip r:embed="rId2"/>
          <a:stretch>
            <a:fillRect/>
          </a:stretch>
        </p:blipFill>
        <p:spPr>
          <a:xfrm>
            <a:off x="167425" y="1873877"/>
            <a:ext cx="6825803" cy="4984123"/>
          </a:xfrm>
          <a:prstGeom prst="rect">
            <a:avLst/>
          </a:prstGeom>
        </p:spPr>
      </p:pic>
      <p:pic>
        <p:nvPicPr>
          <p:cNvPr id="5" name="Imagen 4"/>
          <p:cNvPicPr>
            <a:picLocks noChangeAspect="1"/>
          </p:cNvPicPr>
          <p:nvPr/>
        </p:nvPicPr>
        <p:blipFill>
          <a:blip r:embed="rId3"/>
          <a:stretch>
            <a:fillRect/>
          </a:stretch>
        </p:blipFill>
        <p:spPr>
          <a:xfrm>
            <a:off x="6993229" y="1873876"/>
            <a:ext cx="5199300" cy="4984123"/>
          </a:xfrm>
          <a:prstGeom prst="rect">
            <a:avLst/>
          </a:prstGeom>
        </p:spPr>
      </p:pic>
      <p:pic>
        <p:nvPicPr>
          <p:cNvPr id="3" name="Imagen 2"/>
          <p:cNvPicPr>
            <a:picLocks noChangeAspect="1"/>
          </p:cNvPicPr>
          <p:nvPr/>
        </p:nvPicPr>
        <p:blipFill>
          <a:blip r:embed="rId4"/>
          <a:stretch>
            <a:fillRect/>
          </a:stretch>
        </p:blipFill>
        <p:spPr>
          <a:xfrm>
            <a:off x="9510057" y="0"/>
            <a:ext cx="2682472" cy="1364105"/>
          </a:xfrm>
          <a:prstGeom prst="rect">
            <a:avLst/>
          </a:prstGeom>
        </p:spPr>
      </p:pic>
    </p:spTree>
    <p:extLst>
      <p:ext uri="{BB962C8B-B14F-4D97-AF65-F5344CB8AC3E}">
        <p14:creationId xmlns:p14="http://schemas.microsoft.com/office/powerpoint/2010/main" val="4154693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6 </a:t>
            </a:r>
            <a:endParaRPr lang="es-MX" dirty="0"/>
          </a:p>
        </p:txBody>
      </p:sp>
      <p:pic>
        <p:nvPicPr>
          <p:cNvPr id="4" name="Marcador de contenido 3"/>
          <p:cNvPicPr>
            <a:picLocks noGrp="1" noChangeAspect="1"/>
          </p:cNvPicPr>
          <p:nvPr>
            <p:ph idx="1"/>
          </p:nvPr>
        </p:nvPicPr>
        <p:blipFill>
          <a:blip r:embed="rId2"/>
          <a:stretch>
            <a:fillRect/>
          </a:stretch>
        </p:blipFill>
        <p:spPr>
          <a:xfrm>
            <a:off x="0" y="1828800"/>
            <a:ext cx="6542468" cy="5029200"/>
          </a:xfrm>
          <a:prstGeom prst="rect">
            <a:avLst/>
          </a:prstGeom>
        </p:spPr>
      </p:pic>
      <p:pic>
        <p:nvPicPr>
          <p:cNvPr id="5" name="Imagen 4"/>
          <p:cNvPicPr>
            <a:picLocks noChangeAspect="1"/>
          </p:cNvPicPr>
          <p:nvPr/>
        </p:nvPicPr>
        <p:blipFill>
          <a:blip r:embed="rId3"/>
          <a:stretch>
            <a:fillRect/>
          </a:stretch>
        </p:blipFill>
        <p:spPr>
          <a:xfrm>
            <a:off x="6542468" y="1828801"/>
            <a:ext cx="5650060" cy="5029200"/>
          </a:xfrm>
          <a:prstGeom prst="rect">
            <a:avLst/>
          </a:prstGeom>
        </p:spPr>
      </p:pic>
      <p:pic>
        <p:nvPicPr>
          <p:cNvPr id="3" name="Imagen 2"/>
          <p:cNvPicPr>
            <a:picLocks noChangeAspect="1"/>
          </p:cNvPicPr>
          <p:nvPr/>
        </p:nvPicPr>
        <p:blipFill>
          <a:blip r:embed="rId4"/>
          <a:stretch>
            <a:fillRect/>
          </a:stretch>
        </p:blipFill>
        <p:spPr>
          <a:xfrm>
            <a:off x="9510056" y="-1"/>
            <a:ext cx="2682472" cy="1394085"/>
          </a:xfrm>
          <a:prstGeom prst="rect">
            <a:avLst/>
          </a:prstGeom>
        </p:spPr>
      </p:pic>
    </p:spTree>
    <p:extLst>
      <p:ext uri="{BB962C8B-B14F-4D97-AF65-F5344CB8AC3E}">
        <p14:creationId xmlns:p14="http://schemas.microsoft.com/office/powerpoint/2010/main" val="3570498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6</a:t>
            </a:r>
            <a:endParaRPr lang="es-MX" dirty="0"/>
          </a:p>
        </p:txBody>
      </p:sp>
      <p:pic>
        <p:nvPicPr>
          <p:cNvPr id="4" name="Marcador de contenido 3"/>
          <p:cNvPicPr>
            <a:picLocks noGrp="1" noChangeAspect="1"/>
          </p:cNvPicPr>
          <p:nvPr>
            <p:ph idx="1"/>
          </p:nvPr>
        </p:nvPicPr>
        <p:blipFill>
          <a:blip r:embed="rId2"/>
          <a:stretch>
            <a:fillRect/>
          </a:stretch>
        </p:blipFill>
        <p:spPr>
          <a:xfrm>
            <a:off x="191069" y="1680632"/>
            <a:ext cx="6454864" cy="5067837"/>
          </a:xfrm>
          <a:prstGeom prst="rect">
            <a:avLst/>
          </a:prstGeom>
        </p:spPr>
      </p:pic>
      <p:pic>
        <p:nvPicPr>
          <p:cNvPr id="5" name="Imagen 4"/>
          <p:cNvPicPr>
            <a:picLocks noChangeAspect="1"/>
          </p:cNvPicPr>
          <p:nvPr/>
        </p:nvPicPr>
        <p:blipFill>
          <a:blip r:embed="rId3"/>
          <a:stretch>
            <a:fillRect/>
          </a:stretch>
        </p:blipFill>
        <p:spPr>
          <a:xfrm>
            <a:off x="6645933" y="1680632"/>
            <a:ext cx="5546067" cy="5017443"/>
          </a:xfrm>
          <a:prstGeom prst="rect">
            <a:avLst/>
          </a:prstGeom>
        </p:spPr>
      </p:pic>
      <p:pic>
        <p:nvPicPr>
          <p:cNvPr id="3" name="Imagen 2"/>
          <p:cNvPicPr>
            <a:picLocks noChangeAspect="1"/>
          </p:cNvPicPr>
          <p:nvPr/>
        </p:nvPicPr>
        <p:blipFill>
          <a:blip r:embed="rId4"/>
          <a:stretch>
            <a:fillRect/>
          </a:stretch>
        </p:blipFill>
        <p:spPr>
          <a:xfrm>
            <a:off x="9509528" y="0"/>
            <a:ext cx="2682472" cy="1259174"/>
          </a:xfrm>
          <a:prstGeom prst="rect">
            <a:avLst/>
          </a:prstGeom>
        </p:spPr>
      </p:pic>
    </p:spTree>
    <p:extLst>
      <p:ext uri="{BB962C8B-B14F-4D97-AF65-F5344CB8AC3E}">
        <p14:creationId xmlns:p14="http://schemas.microsoft.com/office/powerpoint/2010/main" val="883467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6</a:t>
            </a:r>
            <a:endParaRPr lang="es-MX" dirty="0"/>
          </a:p>
        </p:txBody>
      </p:sp>
      <p:pic>
        <p:nvPicPr>
          <p:cNvPr id="4" name="Marcador de contenido 3"/>
          <p:cNvPicPr>
            <a:picLocks noGrp="1" noChangeAspect="1"/>
          </p:cNvPicPr>
          <p:nvPr>
            <p:ph idx="1"/>
          </p:nvPr>
        </p:nvPicPr>
        <p:blipFill>
          <a:blip r:embed="rId2"/>
          <a:stretch>
            <a:fillRect/>
          </a:stretch>
        </p:blipFill>
        <p:spPr>
          <a:xfrm>
            <a:off x="0" y="1680631"/>
            <a:ext cx="6114197" cy="5029261"/>
          </a:xfrm>
          <a:prstGeom prst="rect">
            <a:avLst/>
          </a:prstGeom>
        </p:spPr>
      </p:pic>
      <p:pic>
        <p:nvPicPr>
          <p:cNvPr id="5" name="Imagen 4"/>
          <p:cNvPicPr>
            <a:picLocks noChangeAspect="1"/>
          </p:cNvPicPr>
          <p:nvPr/>
        </p:nvPicPr>
        <p:blipFill>
          <a:blip r:embed="rId3"/>
          <a:stretch>
            <a:fillRect/>
          </a:stretch>
        </p:blipFill>
        <p:spPr>
          <a:xfrm>
            <a:off x="6114197" y="1662153"/>
            <a:ext cx="6078331" cy="5066215"/>
          </a:xfrm>
          <a:prstGeom prst="rect">
            <a:avLst/>
          </a:prstGeom>
        </p:spPr>
      </p:pic>
      <p:pic>
        <p:nvPicPr>
          <p:cNvPr id="3" name="Imagen 2"/>
          <p:cNvPicPr>
            <a:picLocks noChangeAspect="1"/>
          </p:cNvPicPr>
          <p:nvPr/>
        </p:nvPicPr>
        <p:blipFill>
          <a:blip r:embed="rId4"/>
          <a:stretch>
            <a:fillRect/>
          </a:stretch>
        </p:blipFill>
        <p:spPr>
          <a:xfrm>
            <a:off x="9341754" y="0"/>
            <a:ext cx="2682472" cy="1424066"/>
          </a:xfrm>
          <a:prstGeom prst="rect">
            <a:avLst/>
          </a:prstGeom>
        </p:spPr>
      </p:pic>
    </p:spTree>
    <p:extLst>
      <p:ext uri="{BB962C8B-B14F-4D97-AF65-F5344CB8AC3E}">
        <p14:creationId xmlns:p14="http://schemas.microsoft.com/office/powerpoint/2010/main" val="3103779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7</a:t>
            </a:r>
            <a:endParaRPr lang="es-MX" dirty="0"/>
          </a:p>
        </p:txBody>
      </p:sp>
      <p:pic>
        <p:nvPicPr>
          <p:cNvPr id="4" name="Marcador de contenido 3"/>
          <p:cNvPicPr>
            <a:picLocks noGrp="1" noChangeAspect="1"/>
          </p:cNvPicPr>
          <p:nvPr>
            <p:ph idx="1"/>
          </p:nvPr>
        </p:nvPicPr>
        <p:blipFill>
          <a:blip r:embed="rId2"/>
          <a:stretch>
            <a:fillRect/>
          </a:stretch>
        </p:blipFill>
        <p:spPr>
          <a:xfrm>
            <a:off x="27296" y="1585098"/>
            <a:ext cx="7206018" cy="5177368"/>
          </a:xfrm>
          <a:prstGeom prst="rect">
            <a:avLst/>
          </a:prstGeom>
        </p:spPr>
      </p:pic>
      <p:pic>
        <p:nvPicPr>
          <p:cNvPr id="6" name="Imagen 5"/>
          <p:cNvPicPr>
            <a:picLocks noChangeAspect="1"/>
          </p:cNvPicPr>
          <p:nvPr/>
        </p:nvPicPr>
        <p:blipFill>
          <a:blip r:embed="rId3"/>
          <a:stretch>
            <a:fillRect/>
          </a:stretch>
        </p:blipFill>
        <p:spPr>
          <a:xfrm>
            <a:off x="6905239" y="1586513"/>
            <a:ext cx="5286761" cy="5175953"/>
          </a:xfrm>
          <a:prstGeom prst="rect">
            <a:avLst/>
          </a:prstGeom>
        </p:spPr>
      </p:pic>
      <p:pic>
        <p:nvPicPr>
          <p:cNvPr id="3" name="Imagen 2"/>
          <p:cNvPicPr>
            <a:picLocks noChangeAspect="1"/>
          </p:cNvPicPr>
          <p:nvPr/>
        </p:nvPicPr>
        <p:blipFill>
          <a:blip r:embed="rId4"/>
          <a:stretch>
            <a:fillRect/>
          </a:stretch>
        </p:blipFill>
        <p:spPr>
          <a:xfrm>
            <a:off x="9371735" y="0"/>
            <a:ext cx="2682472" cy="1469036"/>
          </a:xfrm>
          <a:prstGeom prst="rect">
            <a:avLst/>
          </a:prstGeom>
        </p:spPr>
      </p:pic>
    </p:spTree>
    <p:extLst>
      <p:ext uri="{BB962C8B-B14F-4D97-AF65-F5344CB8AC3E}">
        <p14:creationId xmlns:p14="http://schemas.microsoft.com/office/powerpoint/2010/main" val="1040928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7</a:t>
            </a:r>
            <a:endParaRPr lang="es-MX" dirty="0"/>
          </a:p>
        </p:txBody>
      </p:sp>
      <p:pic>
        <p:nvPicPr>
          <p:cNvPr id="4" name="Marcador de contenido 3"/>
          <p:cNvPicPr>
            <a:picLocks noGrp="1" noChangeAspect="1"/>
          </p:cNvPicPr>
          <p:nvPr>
            <p:ph idx="1"/>
          </p:nvPr>
        </p:nvPicPr>
        <p:blipFill>
          <a:blip r:embed="rId2"/>
          <a:stretch>
            <a:fillRect/>
          </a:stretch>
        </p:blipFill>
        <p:spPr>
          <a:xfrm>
            <a:off x="0" y="1680632"/>
            <a:ext cx="5800299" cy="5177368"/>
          </a:xfrm>
          <a:prstGeom prst="rect">
            <a:avLst/>
          </a:prstGeom>
        </p:spPr>
      </p:pic>
      <p:pic>
        <p:nvPicPr>
          <p:cNvPr id="5" name="Imagen 4"/>
          <p:cNvPicPr>
            <a:picLocks noChangeAspect="1"/>
          </p:cNvPicPr>
          <p:nvPr/>
        </p:nvPicPr>
        <p:blipFill>
          <a:blip r:embed="rId3"/>
          <a:stretch>
            <a:fillRect/>
          </a:stretch>
        </p:blipFill>
        <p:spPr>
          <a:xfrm>
            <a:off x="5800299" y="1680632"/>
            <a:ext cx="6392229" cy="5177368"/>
          </a:xfrm>
          <a:prstGeom prst="rect">
            <a:avLst/>
          </a:prstGeom>
        </p:spPr>
      </p:pic>
      <p:pic>
        <p:nvPicPr>
          <p:cNvPr id="3" name="Imagen 2"/>
          <p:cNvPicPr>
            <a:picLocks noChangeAspect="1"/>
          </p:cNvPicPr>
          <p:nvPr/>
        </p:nvPicPr>
        <p:blipFill>
          <a:blip r:embed="rId4"/>
          <a:stretch>
            <a:fillRect/>
          </a:stretch>
        </p:blipFill>
        <p:spPr>
          <a:xfrm>
            <a:off x="9383427" y="0"/>
            <a:ext cx="2682472" cy="1469189"/>
          </a:xfrm>
          <a:prstGeom prst="rect">
            <a:avLst/>
          </a:prstGeom>
        </p:spPr>
      </p:pic>
    </p:spTree>
    <p:extLst>
      <p:ext uri="{BB962C8B-B14F-4D97-AF65-F5344CB8AC3E}">
        <p14:creationId xmlns:p14="http://schemas.microsoft.com/office/powerpoint/2010/main" val="2487269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7 </a:t>
            </a:r>
            <a:endParaRPr lang="es-MX" dirty="0"/>
          </a:p>
        </p:txBody>
      </p:sp>
      <p:pic>
        <p:nvPicPr>
          <p:cNvPr id="4" name="Marcador de contenido 3"/>
          <p:cNvPicPr>
            <a:picLocks noGrp="1" noChangeAspect="1"/>
          </p:cNvPicPr>
          <p:nvPr>
            <p:ph idx="1"/>
          </p:nvPr>
        </p:nvPicPr>
        <p:blipFill>
          <a:blip r:embed="rId2"/>
          <a:stretch>
            <a:fillRect/>
          </a:stretch>
        </p:blipFill>
        <p:spPr>
          <a:xfrm>
            <a:off x="1" y="1951088"/>
            <a:ext cx="4203510" cy="4906911"/>
          </a:xfrm>
          <a:prstGeom prst="rect">
            <a:avLst/>
          </a:prstGeom>
        </p:spPr>
      </p:pic>
      <p:pic>
        <p:nvPicPr>
          <p:cNvPr id="5" name="Imagen 4"/>
          <p:cNvPicPr>
            <a:picLocks noChangeAspect="1"/>
          </p:cNvPicPr>
          <p:nvPr/>
        </p:nvPicPr>
        <p:blipFill>
          <a:blip r:embed="rId3"/>
          <a:stretch>
            <a:fillRect/>
          </a:stretch>
        </p:blipFill>
        <p:spPr>
          <a:xfrm>
            <a:off x="4203511" y="1951088"/>
            <a:ext cx="3316405" cy="4906912"/>
          </a:xfrm>
          <a:prstGeom prst="rect">
            <a:avLst/>
          </a:prstGeom>
        </p:spPr>
      </p:pic>
      <p:pic>
        <p:nvPicPr>
          <p:cNvPr id="6" name="Imagen 5"/>
          <p:cNvPicPr>
            <a:picLocks noChangeAspect="1"/>
          </p:cNvPicPr>
          <p:nvPr/>
        </p:nvPicPr>
        <p:blipFill>
          <a:blip r:embed="rId3"/>
          <a:stretch>
            <a:fillRect/>
          </a:stretch>
        </p:blipFill>
        <p:spPr>
          <a:xfrm>
            <a:off x="7519388" y="1842448"/>
            <a:ext cx="4672612" cy="5014137"/>
          </a:xfrm>
          <a:prstGeom prst="rect">
            <a:avLst/>
          </a:prstGeom>
        </p:spPr>
      </p:pic>
      <p:pic>
        <p:nvPicPr>
          <p:cNvPr id="3" name="Imagen 2"/>
          <p:cNvPicPr>
            <a:picLocks noChangeAspect="1"/>
          </p:cNvPicPr>
          <p:nvPr/>
        </p:nvPicPr>
        <p:blipFill>
          <a:blip r:embed="rId4"/>
          <a:stretch>
            <a:fillRect/>
          </a:stretch>
        </p:blipFill>
        <p:spPr>
          <a:xfrm>
            <a:off x="9509528" y="-1"/>
            <a:ext cx="2682472" cy="1514007"/>
          </a:xfrm>
          <a:prstGeom prst="rect">
            <a:avLst/>
          </a:prstGeom>
        </p:spPr>
      </p:pic>
    </p:spTree>
    <p:extLst>
      <p:ext uri="{BB962C8B-B14F-4D97-AF65-F5344CB8AC3E}">
        <p14:creationId xmlns:p14="http://schemas.microsoft.com/office/powerpoint/2010/main" val="1752440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7</a:t>
            </a:r>
            <a:endParaRPr lang="es-MX" dirty="0"/>
          </a:p>
        </p:txBody>
      </p:sp>
      <p:pic>
        <p:nvPicPr>
          <p:cNvPr id="4" name="Marcador de contenido 3"/>
          <p:cNvPicPr>
            <a:picLocks noGrp="1" noChangeAspect="1"/>
          </p:cNvPicPr>
          <p:nvPr>
            <p:ph idx="1"/>
          </p:nvPr>
        </p:nvPicPr>
        <p:blipFill>
          <a:blip r:embed="rId2"/>
          <a:stretch>
            <a:fillRect/>
          </a:stretch>
        </p:blipFill>
        <p:spPr>
          <a:xfrm>
            <a:off x="0" y="2535260"/>
            <a:ext cx="6076387" cy="4322739"/>
          </a:xfrm>
          <a:prstGeom prst="rect">
            <a:avLst/>
          </a:prstGeom>
        </p:spPr>
      </p:pic>
      <p:pic>
        <p:nvPicPr>
          <p:cNvPr id="5" name="Imagen 4"/>
          <p:cNvPicPr>
            <a:picLocks noChangeAspect="1"/>
          </p:cNvPicPr>
          <p:nvPr/>
        </p:nvPicPr>
        <p:blipFill>
          <a:blip r:embed="rId3"/>
          <a:stretch>
            <a:fillRect/>
          </a:stretch>
        </p:blipFill>
        <p:spPr>
          <a:xfrm>
            <a:off x="6076387" y="2535259"/>
            <a:ext cx="6078239" cy="4322739"/>
          </a:xfrm>
          <a:prstGeom prst="rect">
            <a:avLst/>
          </a:prstGeom>
        </p:spPr>
      </p:pic>
      <p:pic>
        <p:nvPicPr>
          <p:cNvPr id="3" name="Imagen 2"/>
          <p:cNvPicPr>
            <a:picLocks noChangeAspect="1"/>
          </p:cNvPicPr>
          <p:nvPr/>
        </p:nvPicPr>
        <p:blipFill>
          <a:blip r:embed="rId4"/>
          <a:stretch>
            <a:fillRect/>
          </a:stretch>
        </p:blipFill>
        <p:spPr>
          <a:xfrm>
            <a:off x="9472154" y="15956"/>
            <a:ext cx="2682472" cy="1664675"/>
          </a:xfrm>
          <a:prstGeom prst="rect">
            <a:avLst/>
          </a:prstGeom>
        </p:spPr>
      </p:pic>
    </p:spTree>
    <p:extLst>
      <p:ext uri="{BB962C8B-B14F-4D97-AF65-F5344CB8AC3E}">
        <p14:creationId xmlns:p14="http://schemas.microsoft.com/office/powerpoint/2010/main" val="3446612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7</a:t>
            </a:r>
            <a:endParaRPr lang="es-MX" dirty="0"/>
          </a:p>
        </p:txBody>
      </p:sp>
      <p:pic>
        <p:nvPicPr>
          <p:cNvPr id="4" name="Marcador de contenido 3"/>
          <p:cNvPicPr>
            <a:picLocks noGrp="1" noChangeAspect="1"/>
          </p:cNvPicPr>
          <p:nvPr>
            <p:ph idx="1"/>
          </p:nvPr>
        </p:nvPicPr>
        <p:blipFill>
          <a:blip r:embed="rId2"/>
          <a:stretch>
            <a:fillRect/>
          </a:stretch>
        </p:blipFill>
        <p:spPr>
          <a:xfrm>
            <a:off x="150125" y="1828365"/>
            <a:ext cx="5535659" cy="5029636"/>
          </a:xfrm>
          <a:prstGeom prst="rect">
            <a:avLst/>
          </a:prstGeom>
        </p:spPr>
      </p:pic>
      <p:pic>
        <p:nvPicPr>
          <p:cNvPr id="5" name="Imagen 4"/>
          <p:cNvPicPr>
            <a:picLocks noChangeAspect="1"/>
          </p:cNvPicPr>
          <p:nvPr/>
        </p:nvPicPr>
        <p:blipFill>
          <a:blip r:embed="rId3"/>
          <a:stretch>
            <a:fillRect/>
          </a:stretch>
        </p:blipFill>
        <p:spPr>
          <a:xfrm>
            <a:off x="5685784" y="1828364"/>
            <a:ext cx="5901375" cy="5029636"/>
          </a:xfrm>
          <a:prstGeom prst="rect">
            <a:avLst/>
          </a:prstGeom>
        </p:spPr>
      </p:pic>
      <p:pic>
        <p:nvPicPr>
          <p:cNvPr id="3" name="Imagen 2"/>
          <p:cNvPicPr>
            <a:picLocks noChangeAspect="1"/>
          </p:cNvPicPr>
          <p:nvPr/>
        </p:nvPicPr>
        <p:blipFill>
          <a:blip r:embed="rId4"/>
          <a:stretch>
            <a:fillRect/>
          </a:stretch>
        </p:blipFill>
        <p:spPr>
          <a:xfrm>
            <a:off x="9626567" y="-87129"/>
            <a:ext cx="2682472" cy="1496204"/>
          </a:xfrm>
          <a:prstGeom prst="rect">
            <a:avLst/>
          </a:prstGeom>
        </p:spPr>
      </p:pic>
    </p:spTree>
    <p:extLst>
      <p:ext uri="{BB962C8B-B14F-4D97-AF65-F5344CB8AC3E}">
        <p14:creationId xmlns:p14="http://schemas.microsoft.com/office/powerpoint/2010/main" val="392567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413416" y="2473377"/>
            <a:ext cx="6895476" cy="923330"/>
          </a:xfrm>
          <a:prstGeom prst="rect">
            <a:avLst/>
          </a:prstGeom>
          <a:noFill/>
        </p:spPr>
        <p:txBody>
          <a:bodyPr wrap="square" rtlCol="0">
            <a:spAutoFit/>
          </a:bodyPr>
          <a:lstStyle/>
          <a:p>
            <a:pPr algn="ctr"/>
            <a:r>
              <a:rPr lang="es-MX" sz="5400" dirty="0" smtClean="0"/>
              <a:t>PRIMERA SESIÓN</a:t>
            </a:r>
            <a:endParaRPr lang="es-MX" sz="5400" dirty="0"/>
          </a:p>
        </p:txBody>
      </p:sp>
    </p:spTree>
    <p:extLst>
      <p:ext uri="{BB962C8B-B14F-4D97-AF65-F5344CB8AC3E}">
        <p14:creationId xmlns:p14="http://schemas.microsoft.com/office/powerpoint/2010/main" val="3988583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7</a:t>
            </a:r>
            <a:endParaRPr lang="es-MX" dirty="0"/>
          </a:p>
        </p:txBody>
      </p:sp>
      <p:pic>
        <p:nvPicPr>
          <p:cNvPr id="5" name="Marcador de contenido 4"/>
          <p:cNvPicPr>
            <a:picLocks noGrp="1" noChangeAspect="1"/>
          </p:cNvPicPr>
          <p:nvPr>
            <p:ph idx="1"/>
          </p:nvPr>
        </p:nvPicPr>
        <p:blipFill>
          <a:blip r:embed="rId2"/>
          <a:stretch>
            <a:fillRect/>
          </a:stretch>
        </p:blipFill>
        <p:spPr>
          <a:xfrm>
            <a:off x="0" y="1680633"/>
            <a:ext cx="3889612" cy="5177368"/>
          </a:xfrm>
          <a:prstGeom prst="rect">
            <a:avLst/>
          </a:prstGeom>
        </p:spPr>
      </p:pic>
      <p:pic>
        <p:nvPicPr>
          <p:cNvPr id="8" name="Imagen 7"/>
          <p:cNvPicPr>
            <a:picLocks noChangeAspect="1"/>
          </p:cNvPicPr>
          <p:nvPr/>
        </p:nvPicPr>
        <p:blipFill>
          <a:blip r:embed="rId3"/>
          <a:stretch>
            <a:fillRect/>
          </a:stretch>
        </p:blipFill>
        <p:spPr>
          <a:xfrm>
            <a:off x="3889612" y="1680632"/>
            <a:ext cx="4995081" cy="5175953"/>
          </a:xfrm>
          <a:prstGeom prst="rect">
            <a:avLst/>
          </a:prstGeom>
        </p:spPr>
      </p:pic>
      <p:pic>
        <p:nvPicPr>
          <p:cNvPr id="9" name="Imagen 8"/>
          <p:cNvPicPr>
            <a:picLocks noChangeAspect="1"/>
          </p:cNvPicPr>
          <p:nvPr/>
        </p:nvPicPr>
        <p:blipFill>
          <a:blip r:embed="rId4"/>
          <a:stretch>
            <a:fillRect/>
          </a:stretch>
        </p:blipFill>
        <p:spPr>
          <a:xfrm>
            <a:off x="8884693" y="1680632"/>
            <a:ext cx="3307835" cy="5175953"/>
          </a:xfrm>
          <a:prstGeom prst="rect">
            <a:avLst/>
          </a:prstGeom>
        </p:spPr>
      </p:pic>
      <p:pic>
        <p:nvPicPr>
          <p:cNvPr id="3" name="Imagen 2"/>
          <p:cNvPicPr>
            <a:picLocks noChangeAspect="1"/>
          </p:cNvPicPr>
          <p:nvPr/>
        </p:nvPicPr>
        <p:blipFill>
          <a:blip r:embed="rId5"/>
          <a:stretch>
            <a:fillRect/>
          </a:stretch>
        </p:blipFill>
        <p:spPr>
          <a:xfrm>
            <a:off x="9311774" y="-1"/>
            <a:ext cx="2682472" cy="1409075"/>
          </a:xfrm>
          <a:prstGeom prst="rect">
            <a:avLst/>
          </a:prstGeom>
        </p:spPr>
      </p:pic>
    </p:spTree>
    <p:extLst>
      <p:ext uri="{BB962C8B-B14F-4D97-AF65-F5344CB8AC3E}">
        <p14:creationId xmlns:p14="http://schemas.microsoft.com/office/powerpoint/2010/main" val="2035594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4953" y="515155"/>
            <a:ext cx="8761413" cy="1287887"/>
          </a:xfrm>
        </p:spPr>
        <p:txBody>
          <a:bodyPr/>
          <a:lstStyle/>
          <a:p>
            <a:r>
              <a:rPr lang="es-MX" dirty="0" smtClean="0"/>
              <a:t>Producto 7</a:t>
            </a:r>
            <a:endParaRPr lang="es-MX" dirty="0"/>
          </a:p>
        </p:txBody>
      </p:sp>
      <p:sp>
        <p:nvSpPr>
          <p:cNvPr id="3" name="Marcador de contenido 2"/>
          <p:cNvSpPr>
            <a:spLocks noGrp="1"/>
          </p:cNvSpPr>
          <p:nvPr>
            <p:ph idx="1"/>
          </p:nvPr>
        </p:nvSpPr>
        <p:spPr/>
        <p:txBody>
          <a:bodyPr/>
          <a:lstStyle/>
          <a:p>
            <a:endParaRPr lang="es-MX"/>
          </a:p>
        </p:txBody>
      </p:sp>
      <p:pic>
        <p:nvPicPr>
          <p:cNvPr id="4" name="Imagen 3"/>
          <p:cNvPicPr>
            <a:picLocks noChangeAspect="1"/>
          </p:cNvPicPr>
          <p:nvPr/>
        </p:nvPicPr>
        <p:blipFill>
          <a:blip r:embed="rId2"/>
          <a:stretch>
            <a:fillRect/>
          </a:stretch>
        </p:blipFill>
        <p:spPr>
          <a:xfrm>
            <a:off x="0" y="1680632"/>
            <a:ext cx="11934423" cy="7160654"/>
          </a:xfrm>
          <a:prstGeom prst="rect">
            <a:avLst/>
          </a:prstGeom>
        </p:spPr>
      </p:pic>
      <p:pic>
        <p:nvPicPr>
          <p:cNvPr id="5" name="Imagen 4"/>
          <p:cNvPicPr>
            <a:picLocks noChangeAspect="1"/>
          </p:cNvPicPr>
          <p:nvPr/>
        </p:nvPicPr>
        <p:blipFill>
          <a:blip r:embed="rId3"/>
          <a:stretch>
            <a:fillRect/>
          </a:stretch>
        </p:blipFill>
        <p:spPr>
          <a:xfrm>
            <a:off x="9509528" y="37097"/>
            <a:ext cx="2682472" cy="1476909"/>
          </a:xfrm>
          <a:prstGeom prst="rect">
            <a:avLst/>
          </a:prstGeom>
        </p:spPr>
      </p:pic>
    </p:spTree>
    <p:extLst>
      <p:ext uri="{BB962C8B-B14F-4D97-AF65-F5344CB8AC3E}">
        <p14:creationId xmlns:p14="http://schemas.microsoft.com/office/powerpoint/2010/main" val="1129378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7</a:t>
            </a:r>
            <a:endParaRPr lang="es-MX" dirty="0"/>
          </a:p>
        </p:txBody>
      </p:sp>
      <p:pic>
        <p:nvPicPr>
          <p:cNvPr id="4" name="Marcador de contenido 3"/>
          <p:cNvPicPr>
            <a:picLocks noGrp="1" noChangeAspect="1"/>
          </p:cNvPicPr>
          <p:nvPr>
            <p:ph idx="1"/>
          </p:nvPr>
        </p:nvPicPr>
        <p:blipFill>
          <a:blip r:embed="rId3"/>
          <a:stretch>
            <a:fillRect/>
          </a:stretch>
        </p:blipFill>
        <p:spPr>
          <a:xfrm>
            <a:off x="0" y="2467022"/>
            <a:ext cx="5663821" cy="4390977"/>
          </a:xfrm>
          <a:prstGeom prst="rect">
            <a:avLst/>
          </a:prstGeom>
        </p:spPr>
      </p:pic>
      <p:pic>
        <p:nvPicPr>
          <p:cNvPr id="5" name="Imagen 4"/>
          <p:cNvPicPr>
            <a:picLocks noChangeAspect="1"/>
          </p:cNvPicPr>
          <p:nvPr/>
        </p:nvPicPr>
        <p:blipFill>
          <a:blip r:embed="rId4"/>
          <a:stretch>
            <a:fillRect/>
          </a:stretch>
        </p:blipFill>
        <p:spPr>
          <a:xfrm>
            <a:off x="5663821" y="2467021"/>
            <a:ext cx="6937754" cy="4390977"/>
          </a:xfrm>
          <a:prstGeom prst="rect">
            <a:avLst/>
          </a:prstGeom>
        </p:spPr>
      </p:pic>
      <p:pic>
        <p:nvPicPr>
          <p:cNvPr id="3" name="Imagen 2"/>
          <p:cNvPicPr>
            <a:picLocks noChangeAspect="1"/>
          </p:cNvPicPr>
          <p:nvPr/>
        </p:nvPicPr>
        <p:blipFill>
          <a:blip r:embed="rId5"/>
          <a:stretch>
            <a:fillRect/>
          </a:stretch>
        </p:blipFill>
        <p:spPr>
          <a:xfrm>
            <a:off x="9509528" y="-1"/>
            <a:ext cx="2682472" cy="1379095"/>
          </a:xfrm>
          <a:prstGeom prst="rect">
            <a:avLst/>
          </a:prstGeom>
        </p:spPr>
      </p:pic>
    </p:spTree>
    <p:extLst>
      <p:ext uri="{BB962C8B-B14F-4D97-AF65-F5344CB8AC3E}">
        <p14:creationId xmlns:p14="http://schemas.microsoft.com/office/powerpoint/2010/main" val="288363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7</a:t>
            </a:r>
            <a:endParaRPr lang="es-MX" dirty="0"/>
          </a:p>
        </p:txBody>
      </p:sp>
      <p:pic>
        <p:nvPicPr>
          <p:cNvPr id="4" name="Marcador de contenido 3"/>
          <p:cNvPicPr>
            <a:picLocks noGrp="1" noChangeAspect="1"/>
          </p:cNvPicPr>
          <p:nvPr>
            <p:ph idx="1"/>
          </p:nvPr>
        </p:nvPicPr>
        <p:blipFill>
          <a:blip r:embed="rId2"/>
          <a:stretch>
            <a:fillRect/>
          </a:stretch>
        </p:blipFill>
        <p:spPr>
          <a:xfrm>
            <a:off x="1" y="2248659"/>
            <a:ext cx="3303598" cy="4609341"/>
          </a:xfrm>
          <a:prstGeom prst="rect">
            <a:avLst/>
          </a:prstGeom>
        </p:spPr>
      </p:pic>
      <p:pic>
        <p:nvPicPr>
          <p:cNvPr id="5" name="Imagen 4"/>
          <p:cNvPicPr>
            <a:picLocks noChangeAspect="1"/>
          </p:cNvPicPr>
          <p:nvPr/>
        </p:nvPicPr>
        <p:blipFill>
          <a:blip r:embed="rId3"/>
          <a:stretch>
            <a:fillRect/>
          </a:stretch>
        </p:blipFill>
        <p:spPr>
          <a:xfrm>
            <a:off x="3303599" y="2248659"/>
            <a:ext cx="3482909" cy="4609341"/>
          </a:xfrm>
          <a:prstGeom prst="rect">
            <a:avLst/>
          </a:prstGeom>
        </p:spPr>
      </p:pic>
      <p:pic>
        <p:nvPicPr>
          <p:cNvPr id="6" name="Imagen 5"/>
          <p:cNvPicPr>
            <a:picLocks noChangeAspect="1"/>
          </p:cNvPicPr>
          <p:nvPr/>
        </p:nvPicPr>
        <p:blipFill>
          <a:blip r:embed="rId4"/>
          <a:stretch>
            <a:fillRect/>
          </a:stretch>
        </p:blipFill>
        <p:spPr>
          <a:xfrm>
            <a:off x="6786508" y="2248659"/>
            <a:ext cx="5405492" cy="4582000"/>
          </a:xfrm>
          <a:prstGeom prst="rect">
            <a:avLst/>
          </a:prstGeom>
        </p:spPr>
      </p:pic>
      <p:pic>
        <p:nvPicPr>
          <p:cNvPr id="3" name="Imagen 2"/>
          <p:cNvPicPr>
            <a:picLocks noChangeAspect="1"/>
          </p:cNvPicPr>
          <p:nvPr/>
        </p:nvPicPr>
        <p:blipFill>
          <a:blip r:embed="rId5"/>
          <a:stretch>
            <a:fillRect/>
          </a:stretch>
        </p:blipFill>
        <p:spPr>
          <a:xfrm>
            <a:off x="9489254" y="0"/>
            <a:ext cx="2682472" cy="1469036"/>
          </a:xfrm>
          <a:prstGeom prst="rect">
            <a:avLst/>
          </a:prstGeom>
        </p:spPr>
      </p:pic>
    </p:spTree>
    <p:extLst>
      <p:ext uri="{BB962C8B-B14F-4D97-AF65-F5344CB8AC3E}">
        <p14:creationId xmlns:p14="http://schemas.microsoft.com/office/powerpoint/2010/main" val="4197867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7</a:t>
            </a:r>
            <a:endParaRPr lang="es-MX" dirty="0"/>
          </a:p>
        </p:txBody>
      </p:sp>
      <p:pic>
        <p:nvPicPr>
          <p:cNvPr id="4" name="Marcador de contenido 3"/>
          <p:cNvPicPr>
            <a:picLocks noGrp="1" noChangeAspect="1"/>
          </p:cNvPicPr>
          <p:nvPr>
            <p:ph idx="1"/>
          </p:nvPr>
        </p:nvPicPr>
        <p:blipFill>
          <a:blip r:embed="rId2"/>
          <a:stretch>
            <a:fillRect/>
          </a:stretch>
        </p:blipFill>
        <p:spPr>
          <a:xfrm>
            <a:off x="0" y="2307102"/>
            <a:ext cx="6076387" cy="4550898"/>
          </a:xfrm>
          <a:prstGeom prst="rect">
            <a:avLst/>
          </a:prstGeom>
        </p:spPr>
      </p:pic>
      <p:pic>
        <p:nvPicPr>
          <p:cNvPr id="5" name="Imagen 4"/>
          <p:cNvPicPr>
            <a:picLocks noChangeAspect="1"/>
          </p:cNvPicPr>
          <p:nvPr/>
        </p:nvPicPr>
        <p:blipFill>
          <a:blip r:embed="rId3"/>
          <a:stretch>
            <a:fillRect/>
          </a:stretch>
        </p:blipFill>
        <p:spPr>
          <a:xfrm>
            <a:off x="6076387" y="2307102"/>
            <a:ext cx="6115613" cy="4550898"/>
          </a:xfrm>
          <a:prstGeom prst="rect">
            <a:avLst/>
          </a:prstGeom>
        </p:spPr>
      </p:pic>
      <p:pic>
        <p:nvPicPr>
          <p:cNvPr id="3" name="Imagen 2"/>
          <p:cNvPicPr>
            <a:picLocks noChangeAspect="1"/>
          </p:cNvPicPr>
          <p:nvPr/>
        </p:nvPicPr>
        <p:blipFill>
          <a:blip r:embed="rId4"/>
          <a:stretch>
            <a:fillRect/>
          </a:stretch>
        </p:blipFill>
        <p:spPr>
          <a:xfrm>
            <a:off x="9509528" y="0"/>
            <a:ext cx="2682472" cy="1454046"/>
          </a:xfrm>
          <a:prstGeom prst="rect">
            <a:avLst/>
          </a:prstGeom>
        </p:spPr>
      </p:pic>
    </p:spTree>
    <p:extLst>
      <p:ext uri="{BB962C8B-B14F-4D97-AF65-F5344CB8AC3E}">
        <p14:creationId xmlns:p14="http://schemas.microsoft.com/office/powerpoint/2010/main" val="4230309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7</a:t>
            </a:r>
            <a:endParaRPr lang="es-MX" dirty="0"/>
          </a:p>
        </p:txBody>
      </p:sp>
      <p:pic>
        <p:nvPicPr>
          <p:cNvPr id="6" name="Marcador de contenido 5"/>
          <p:cNvPicPr>
            <a:picLocks noGrp="1" noChangeAspect="1"/>
          </p:cNvPicPr>
          <p:nvPr>
            <p:ph idx="1"/>
          </p:nvPr>
        </p:nvPicPr>
        <p:blipFill>
          <a:blip r:embed="rId2"/>
          <a:stretch>
            <a:fillRect/>
          </a:stretch>
        </p:blipFill>
        <p:spPr>
          <a:xfrm>
            <a:off x="955343" y="2603499"/>
            <a:ext cx="10058400" cy="3961073"/>
          </a:xfrm>
          <a:prstGeom prst="rect">
            <a:avLst/>
          </a:prstGeom>
        </p:spPr>
      </p:pic>
      <p:pic>
        <p:nvPicPr>
          <p:cNvPr id="3" name="Imagen 2"/>
          <p:cNvPicPr>
            <a:picLocks noChangeAspect="1"/>
          </p:cNvPicPr>
          <p:nvPr/>
        </p:nvPicPr>
        <p:blipFill>
          <a:blip r:embed="rId3"/>
          <a:stretch>
            <a:fillRect/>
          </a:stretch>
        </p:blipFill>
        <p:spPr>
          <a:xfrm>
            <a:off x="9672507" y="-18164"/>
            <a:ext cx="2682472" cy="1698795"/>
          </a:xfrm>
          <a:prstGeom prst="rect">
            <a:avLst/>
          </a:prstGeom>
        </p:spPr>
      </p:pic>
    </p:spTree>
    <p:extLst>
      <p:ext uri="{BB962C8B-B14F-4D97-AF65-F5344CB8AC3E}">
        <p14:creationId xmlns:p14="http://schemas.microsoft.com/office/powerpoint/2010/main" val="802307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8</a:t>
            </a:r>
            <a:endParaRPr lang="es-MX" dirty="0"/>
          </a:p>
        </p:txBody>
      </p:sp>
      <p:pic>
        <p:nvPicPr>
          <p:cNvPr id="4" name="Marcador de contenido 3"/>
          <p:cNvPicPr>
            <a:picLocks noGrp="1" noChangeAspect="1"/>
          </p:cNvPicPr>
          <p:nvPr>
            <p:ph idx="1"/>
          </p:nvPr>
        </p:nvPicPr>
        <p:blipFill>
          <a:blip r:embed="rId2"/>
          <a:stretch>
            <a:fillRect/>
          </a:stretch>
        </p:blipFill>
        <p:spPr>
          <a:xfrm>
            <a:off x="0" y="2289598"/>
            <a:ext cx="6076387" cy="4568401"/>
          </a:xfrm>
          <a:prstGeom prst="rect">
            <a:avLst/>
          </a:prstGeom>
        </p:spPr>
      </p:pic>
      <p:pic>
        <p:nvPicPr>
          <p:cNvPr id="5" name="Imagen 4"/>
          <p:cNvPicPr>
            <a:picLocks noChangeAspect="1"/>
          </p:cNvPicPr>
          <p:nvPr/>
        </p:nvPicPr>
        <p:blipFill>
          <a:blip r:embed="rId3"/>
          <a:stretch>
            <a:fillRect/>
          </a:stretch>
        </p:blipFill>
        <p:spPr>
          <a:xfrm>
            <a:off x="6076387" y="2289598"/>
            <a:ext cx="6115613" cy="4568401"/>
          </a:xfrm>
          <a:prstGeom prst="rect">
            <a:avLst/>
          </a:prstGeom>
        </p:spPr>
      </p:pic>
      <p:pic>
        <p:nvPicPr>
          <p:cNvPr id="3" name="Imagen 2"/>
          <p:cNvPicPr>
            <a:picLocks noChangeAspect="1"/>
          </p:cNvPicPr>
          <p:nvPr/>
        </p:nvPicPr>
        <p:blipFill>
          <a:blip r:embed="rId4"/>
          <a:stretch>
            <a:fillRect/>
          </a:stretch>
        </p:blipFill>
        <p:spPr>
          <a:xfrm>
            <a:off x="9371734" y="0"/>
            <a:ext cx="2682472" cy="1873770"/>
          </a:xfrm>
          <a:prstGeom prst="rect">
            <a:avLst/>
          </a:prstGeom>
        </p:spPr>
      </p:pic>
    </p:spTree>
    <p:extLst>
      <p:ext uri="{BB962C8B-B14F-4D97-AF65-F5344CB8AC3E}">
        <p14:creationId xmlns:p14="http://schemas.microsoft.com/office/powerpoint/2010/main" val="3700454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8</a:t>
            </a:r>
            <a:endParaRPr lang="es-MX" dirty="0"/>
          </a:p>
        </p:txBody>
      </p:sp>
      <p:pic>
        <p:nvPicPr>
          <p:cNvPr id="4" name="Marcador de contenido 3"/>
          <p:cNvPicPr>
            <a:picLocks noGrp="1" noChangeAspect="1"/>
          </p:cNvPicPr>
          <p:nvPr>
            <p:ph idx="1"/>
          </p:nvPr>
        </p:nvPicPr>
        <p:blipFill>
          <a:blip r:embed="rId2"/>
          <a:stretch>
            <a:fillRect/>
          </a:stretch>
        </p:blipFill>
        <p:spPr>
          <a:xfrm>
            <a:off x="1" y="2197290"/>
            <a:ext cx="5131557" cy="4660710"/>
          </a:xfrm>
          <a:prstGeom prst="rect">
            <a:avLst/>
          </a:prstGeom>
        </p:spPr>
      </p:pic>
      <p:pic>
        <p:nvPicPr>
          <p:cNvPr id="5" name="Imagen 4"/>
          <p:cNvPicPr>
            <a:picLocks noChangeAspect="1"/>
          </p:cNvPicPr>
          <p:nvPr/>
        </p:nvPicPr>
        <p:blipFill>
          <a:blip r:embed="rId3"/>
          <a:stretch>
            <a:fillRect/>
          </a:stretch>
        </p:blipFill>
        <p:spPr>
          <a:xfrm>
            <a:off x="5131558" y="2197290"/>
            <a:ext cx="4449171" cy="4660710"/>
          </a:xfrm>
          <a:prstGeom prst="rect">
            <a:avLst/>
          </a:prstGeom>
        </p:spPr>
      </p:pic>
      <p:pic>
        <p:nvPicPr>
          <p:cNvPr id="6" name="Imagen 5"/>
          <p:cNvPicPr>
            <a:picLocks noChangeAspect="1"/>
          </p:cNvPicPr>
          <p:nvPr/>
        </p:nvPicPr>
        <p:blipFill>
          <a:blip r:embed="rId4"/>
          <a:stretch>
            <a:fillRect/>
          </a:stretch>
        </p:blipFill>
        <p:spPr>
          <a:xfrm>
            <a:off x="9580729" y="2197290"/>
            <a:ext cx="3457575" cy="4660710"/>
          </a:xfrm>
          <a:prstGeom prst="rect">
            <a:avLst/>
          </a:prstGeom>
        </p:spPr>
      </p:pic>
      <p:pic>
        <p:nvPicPr>
          <p:cNvPr id="3" name="Imagen 2"/>
          <p:cNvPicPr>
            <a:picLocks noChangeAspect="1"/>
          </p:cNvPicPr>
          <p:nvPr/>
        </p:nvPicPr>
        <p:blipFill>
          <a:blip r:embed="rId5"/>
          <a:stretch>
            <a:fillRect/>
          </a:stretch>
        </p:blipFill>
        <p:spPr>
          <a:xfrm>
            <a:off x="9509528" y="0"/>
            <a:ext cx="2682472" cy="1680632"/>
          </a:xfrm>
          <a:prstGeom prst="rect">
            <a:avLst/>
          </a:prstGeom>
        </p:spPr>
      </p:pic>
    </p:spTree>
    <p:extLst>
      <p:ext uri="{BB962C8B-B14F-4D97-AF65-F5344CB8AC3E}">
        <p14:creationId xmlns:p14="http://schemas.microsoft.com/office/powerpoint/2010/main" val="2132508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8 </a:t>
            </a:r>
            <a:endParaRPr lang="es-MX" dirty="0"/>
          </a:p>
        </p:txBody>
      </p:sp>
      <p:pic>
        <p:nvPicPr>
          <p:cNvPr id="4" name="Marcador de contenido 3"/>
          <p:cNvPicPr>
            <a:picLocks noGrp="1" noChangeAspect="1"/>
          </p:cNvPicPr>
          <p:nvPr>
            <p:ph idx="1"/>
          </p:nvPr>
        </p:nvPicPr>
        <p:blipFill>
          <a:blip r:embed="rId2"/>
          <a:stretch>
            <a:fillRect/>
          </a:stretch>
        </p:blipFill>
        <p:spPr>
          <a:xfrm>
            <a:off x="1" y="2603500"/>
            <a:ext cx="5786650" cy="4254500"/>
          </a:xfrm>
          <a:prstGeom prst="rect">
            <a:avLst/>
          </a:prstGeom>
        </p:spPr>
      </p:pic>
      <p:pic>
        <p:nvPicPr>
          <p:cNvPr id="5" name="Imagen 4"/>
          <p:cNvPicPr>
            <a:picLocks noChangeAspect="1"/>
          </p:cNvPicPr>
          <p:nvPr/>
        </p:nvPicPr>
        <p:blipFill>
          <a:blip r:embed="rId3"/>
          <a:stretch>
            <a:fillRect/>
          </a:stretch>
        </p:blipFill>
        <p:spPr>
          <a:xfrm>
            <a:off x="5786651" y="2603500"/>
            <a:ext cx="6405349" cy="4254500"/>
          </a:xfrm>
          <a:prstGeom prst="rect">
            <a:avLst/>
          </a:prstGeom>
        </p:spPr>
      </p:pic>
      <p:pic>
        <p:nvPicPr>
          <p:cNvPr id="3" name="Imagen 2"/>
          <p:cNvPicPr>
            <a:picLocks noChangeAspect="1"/>
          </p:cNvPicPr>
          <p:nvPr/>
        </p:nvPicPr>
        <p:blipFill>
          <a:blip r:embed="rId4"/>
          <a:stretch>
            <a:fillRect/>
          </a:stretch>
        </p:blipFill>
        <p:spPr>
          <a:xfrm>
            <a:off x="9465005" y="-18165"/>
            <a:ext cx="2682472" cy="1562151"/>
          </a:xfrm>
          <a:prstGeom prst="rect">
            <a:avLst/>
          </a:prstGeom>
        </p:spPr>
      </p:pic>
    </p:spTree>
    <p:extLst>
      <p:ext uri="{BB962C8B-B14F-4D97-AF65-F5344CB8AC3E}">
        <p14:creationId xmlns:p14="http://schemas.microsoft.com/office/powerpoint/2010/main" val="4105309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8</a:t>
            </a:r>
            <a:endParaRPr lang="es-MX" dirty="0"/>
          </a:p>
        </p:txBody>
      </p:sp>
      <p:pic>
        <p:nvPicPr>
          <p:cNvPr id="4" name="Marcador de contenido 3"/>
          <p:cNvPicPr>
            <a:picLocks noGrp="1" noChangeAspect="1"/>
          </p:cNvPicPr>
          <p:nvPr>
            <p:ph idx="1"/>
          </p:nvPr>
        </p:nvPicPr>
        <p:blipFill>
          <a:blip r:embed="rId2"/>
          <a:stretch>
            <a:fillRect/>
          </a:stretch>
        </p:blipFill>
        <p:spPr>
          <a:xfrm>
            <a:off x="0" y="2423618"/>
            <a:ext cx="6076387" cy="4434382"/>
          </a:xfrm>
          <a:prstGeom prst="rect">
            <a:avLst/>
          </a:prstGeom>
        </p:spPr>
      </p:pic>
      <p:pic>
        <p:nvPicPr>
          <p:cNvPr id="5" name="Imagen 4"/>
          <p:cNvPicPr>
            <a:picLocks noChangeAspect="1"/>
          </p:cNvPicPr>
          <p:nvPr/>
        </p:nvPicPr>
        <p:blipFill>
          <a:blip r:embed="rId3"/>
          <a:stretch>
            <a:fillRect/>
          </a:stretch>
        </p:blipFill>
        <p:spPr>
          <a:xfrm>
            <a:off x="6076387" y="2285999"/>
            <a:ext cx="6115613" cy="4572001"/>
          </a:xfrm>
          <a:prstGeom prst="rect">
            <a:avLst/>
          </a:prstGeom>
        </p:spPr>
      </p:pic>
      <p:pic>
        <p:nvPicPr>
          <p:cNvPr id="3" name="Imagen 2"/>
          <p:cNvPicPr>
            <a:picLocks noChangeAspect="1"/>
          </p:cNvPicPr>
          <p:nvPr/>
        </p:nvPicPr>
        <p:blipFill>
          <a:blip r:embed="rId4"/>
          <a:stretch>
            <a:fillRect/>
          </a:stretch>
        </p:blipFill>
        <p:spPr>
          <a:xfrm>
            <a:off x="9761478" y="0"/>
            <a:ext cx="2682472" cy="1680632"/>
          </a:xfrm>
          <a:prstGeom prst="rect">
            <a:avLst/>
          </a:prstGeom>
        </p:spPr>
      </p:pic>
    </p:spTree>
    <p:extLst>
      <p:ext uri="{BB962C8B-B14F-4D97-AF65-F5344CB8AC3E}">
        <p14:creationId xmlns:p14="http://schemas.microsoft.com/office/powerpoint/2010/main" val="4025428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25058"/>
            <a:ext cx="2473377" cy="1060796"/>
          </a:xfrm>
          <a:prstGeom prst="rect">
            <a:avLst/>
          </a:prstGeom>
        </p:spPr>
      </p:pic>
      <p:pic>
        <p:nvPicPr>
          <p:cNvPr id="5" name="Imagen 4"/>
          <p:cNvPicPr>
            <a:picLocks noChangeAspect="1"/>
          </p:cNvPicPr>
          <p:nvPr/>
        </p:nvPicPr>
        <p:blipFill>
          <a:blip r:embed="rId3"/>
          <a:stretch>
            <a:fillRect/>
          </a:stretch>
        </p:blipFill>
        <p:spPr>
          <a:xfrm>
            <a:off x="10497515" y="644455"/>
            <a:ext cx="743776" cy="658425"/>
          </a:xfrm>
          <a:prstGeom prst="rect">
            <a:avLst/>
          </a:prstGeom>
        </p:spPr>
      </p:pic>
      <p:sp>
        <p:nvSpPr>
          <p:cNvPr id="2" name="Título 1"/>
          <p:cNvSpPr>
            <a:spLocks noGrp="1"/>
          </p:cNvSpPr>
          <p:nvPr>
            <p:ph type="title"/>
          </p:nvPr>
        </p:nvSpPr>
        <p:spPr/>
        <p:txBody>
          <a:bodyPr/>
          <a:lstStyle/>
          <a:p>
            <a:pPr algn="ctr"/>
            <a:r>
              <a:rPr lang="es-MX" sz="2000" b="1" dirty="0" smtClean="0"/>
              <a:t>Universidad de Ciencia y Tecnología descartes</a:t>
            </a:r>
            <a:endParaRPr lang="es-MX" sz="2000" b="1" dirty="0"/>
          </a:p>
        </p:txBody>
      </p:sp>
      <p:sp>
        <p:nvSpPr>
          <p:cNvPr id="3" name="Marcador de contenido 2"/>
          <p:cNvSpPr>
            <a:spLocks noGrp="1"/>
          </p:cNvSpPr>
          <p:nvPr>
            <p:ph idx="1"/>
          </p:nvPr>
        </p:nvSpPr>
        <p:spPr/>
        <p:txBody>
          <a:bodyPr>
            <a:normAutofit fontScale="92500" lnSpcReduction="10000"/>
          </a:bodyPr>
          <a:lstStyle/>
          <a:p>
            <a:r>
              <a:rPr lang="es-MX" dirty="0" smtClean="0"/>
              <a:t>Nombre del proyecto interdisciplinario: Museo Descartes</a:t>
            </a:r>
          </a:p>
          <a:p>
            <a:r>
              <a:rPr lang="es-MX" dirty="0" smtClean="0"/>
              <a:t>Equipo 5 </a:t>
            </a:r>
          </a:p>
          <a:p>
            <a:r>
              <a:rPr lang="es-MX" dirty="0" smtClean="0"/>
              <a:t>Participan:</a:t>
            </a:r>
          </a:p>
          <a:p>
            <a:r>
              <a:rPr lang="es-MX" dirty="0" smtClean="0"/>
              <a:t>Asignaturas que participan: </a:t>
            </a:r>
          </a:p>
          <a:p>
            <a:r>
              <a:rPr lang="es-MX" dirty="0" smtClean="0"/>
              <a:t>Inglés – Docente: Itzel Rodríguez Domínguez </a:t>
            </a:r>
          </a:p>
          <a:p>
            <a:r>
              <a:rPr lang="es-MX" dirty="0" smtClean="0"/>
              <a:t>Ingles – Docente: Sofía Cristina Teco Estrada</a:t>
            </a:r>
          </a:p>
          <a:p>
            <a:r>
              <a:rPr lang="es-MX" dirty="0" smtClean="0"/>
              <a:t>Taller de Lectura y Redacción – Docente: </a:t>
            </a:r>
            <a:r>
              <a:rPr lang="es-MX" dirty="0" err="1" smtClean="0"/>
              <a:t>Nyrma</a:t>
            </a:r>
            <a:r>
              <a:rPr lang="es-MX" dirty="0" smtClean="0"/>
              <a:t> Ivette Hernández Orozco</a:t>
            </a:r>
          </a:p>
          <a:p>
            <a:r>
              <a:rPr lang="es-MX" dirty="0" smtClean="0"/>
              <a:t>Historia – Docente: Olga Tatiana Jiménez Domínguez </a:t>
            </a:r>
          </a:p>
          <a:p>
            <a:r>
              <a:rPr lang="es-MX" dirty="0" smtClean="0"/>
              <a:t>Historia- Docente: </a:t>
            </a:r>
            <a:r>
              <a:rPr lang="es-MX" dirty="0" err="1" smtClean="0"/>
              <a:t>Rosemberg</a:t>
            </a:r>
            <a:r>
              <a:rPr lang="es-MX" dirty="0" smtClean="0"/>
              <a:t> </a:t>
            </a:r>
            <a:r>
              <a:rPr lang="es-MX" dirty="0" err="1" smtClean="0"/>
              <a:t>Indili</a:t>
            </a:r>
            <a:r>
              <a:rPr lang="es-MX" dirty="0" smtClean="0"/>
              <a:t> Cruz.</a:t>
            </a:r>
          </a:p>
          <a:p>
            <a:endParaRPr lang="es-MX" dirty="0" smtClean="0"/>
          </a:p>
          <a:p>
            <a:pPr marL="0" indent="0">
              <a:buNone/>
            </a:pPr>
            <a:endParaRPr lang="es-MX" dirty="0"/>
          </a:p>
        </p:txBody>
      </p:sp>
    </p:spTree>
    <p:extLst>
      <p:ext uri="{BB962C8B-B14F-4D97-AF65-F5344CB8AC3E}">
        <p14:creationId xmlns:p14="http://schemas.microsoft.com/office/powerpoint/2010/main" val="818057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8</a:t>
            </a:r>
            <a:endParaRPr lang="es-MX" dirty="0"/>
          </a:p>
        </p:txBody>
      </p:sp>
      <p:pic>
        <p:nvPicPr>
          <p:cNvPr id="4" name="Marcador de contenido 3"/>
          <p:cNvPicPr>
            <a:picLocks noGrp="1" noChangeAspect="1"/>
          </p:cNvPicPr>
          <p:nvPr>
            <p:ph idx="1"/>
          </p:nvPr>
        </p:nvPicPr>
        <p:blipFill>
          <a:blip r:embed="rId2"/>
          <a:stretch>
            <a:fillRect/>
          </a:stretch>
        </p:blipFill>
        <p:spPr>
          <a:xfrm>
            <a:off x="0" y="2288706"/>
            <a:ext cx="6076387" cy="4569294"/>
          </a:xfrm>
          <a:prstGeom prst="rect">
            <a:avLst/>
          </a:prstGeom>
        </p:spPr>
      </p:pic>
      <p:pic>
        <p:nvPicPr>
          <p:cNvPr id="5" name="Imagen 4"/>
          <p:cNvPicPr>
            <a:picLocks noChangeAspect="1"/>
          </p:cNvPicPr>
          <p:nvPr/>
        </p:nvPicPr>
        <p:blipFill>
          <a:blip r:embed="rId3"/>
          <a:stretch>
            <a:fillRect/>
          </a:stretch>
        </p:blipFill>
        <p:spPr>
          <a:xfrm>
            <a:off x="6076387" y="2308485"/>
            <a:ext cx="6115613" cy="4549514"/>
          </a:xfrm>
          <a:prstGeom prst="rect">
            <a:avLst/>
          </a:prstGeom>
        </p:spPr>
      </p:pic>
      <p:pic>
        <p:nvPicPr>
          <p:cNvPr id="3" name="Imagen 2"/>
          <p:cNvPicPr>
            <a:picLocks noChangeAspect="1"/>
          </p:cNvPicPr>
          <p:nvPr/>
        </p:nvPicPr>
        <p:blipFill>
          <a:blip r:embed="rId4"/>
          <a:stretch>
            <a:fillRect/>
          </a:stretch>
        </p:blipFill>
        <p:spPr>
          <a:xfrm>
            <a:off x="9356745" y="0"/>
            <a:ext cx="2682472" cy="1680632"/>
          </a:xfrm>
          <a:prstGeom prst="rect">
            <a:avLst/>
          </a:prstGeom>
        </p:spPr>
      </p:pic>
    </p:spTree>
    <p:extLst>
      <p:ext uri="{BB962C8B-B14F-4D97-AF65-F5344CB8AC3E}">
        <p14:creationId xmlns:p14="http://schemas.microsoft.com/office/powerpoint/2010/main" val="19237336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8</a:t>
            </a:r>
            <a:endParaRPr lang="es-MX" dirty="0"/>
          </a:p>
        </p:txBody>
      </p:sp>
      <p:pic>
        <p:nvPicPr>
          <p:cNvPr id="4" name="Marcador de contenido 3"/>
          <p:cNvPicPr>
            <a:picLocks noGrp="1" noChangeAspect="1"/>
          </p:cNvPicPr>
          <p:nvPr>
            <p:ph idx="1"/>
          </p:nvPr>
        </p:nvPicPr>
        <p:blipFill>
          <a:blip r:embed="rId2"/>
          <a:stretch>
            <a:fillRect/>
          </a:stretch>
        </p:blipFill>
        <p:spPr>
          <a:xfrm>
            <a:off x="0" y="2198766"/>
            <a:ext cx="12192000" cy="4659234"/>
          </a:xfrm>
          <a:prstGeom prst="rect">
            <a:avLst/>
          </a:prstGeom>
        </p:spPr>
      </p:pic>
      <p:pic>
        <p:nvPicPr>
          <p:cNvPr id="3" name="Imagen 2"/>
          <p:cNvPicPr>
            <a:picLocks noChangeAspect="1"/>
          </p:cNvPicPr>
          <p:nvPr/>
        </p:nvPicPr>
        <p:blipFill>
          <a:blip r:embed="rId3"/>
          <a:stretch>
            <a:fillRect/>
          </a:stretch>
        </p:blipFill>
        <p:spPr>
          <a:xfrm>
            <a:off x="9509528" y="0"/>
            <a:ext cx="2682472" cy="1499016"/>
          </a:xfrm>
          <a:prstGeom prst="rect">
            <a:avLst/>
          </a:prstGeom>
        </p:spPr>
      </p:pic>
    </p:spTree>
    <p:extLst>
      <p:ext uri="{BB962C8B-B14F-4D97-AF65-F5344CB8AC3E}">
        <p14:creationId xmlns:p14="http://schemas.microsoft.com/office/powerpoint/2010/main" val="2141839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9</a:t>
            </a:r>
            <a:endParaRPr lang="es-MX" dirty="0"/>
          </a:p>
        </p:txBody>
      </p:sp>
      <p:pic>
        <p:nvPicPr>
          <p:cNvPr id="6" name="Marcador de contenido 5"/>
          <p:cNvPicPr>
            <a:picLocks noGrp="1" noChangeAspect="1"/>
          </p:cNvPicPr>
          <p:nvPr>
            <p:ph idx="1"/>
          </p:nvPr>
        </p:nvPicPr>
        <p:blipFill>
          <a:blip r:embed="rId2"/>
          <a:stretch>
            <a:fillRect/>
          </a:stretch>
        </p:blipFill>
        <p:spPr>
          <a:xfrm>
            <a:off x="6054113" y="2098621"/>
            <a:ext cx="5518294" cy="4392119"/>
          </a:xfrm>
          <a:prstGeom prst="rect">
            <a:avLst/>
          </a:prstGeom>
        </p:spPr>
      </p:pic>
      <p:pic>
        <p:nvPicPr>
          <p:cNvPr id="4" name="Imagen 3"/>
          <p:cNvPicPr>
            <a:picLocks noChangeAspect="1"/>
          </p:cNvPicPr>
          <p:nvPr/>
        </p:nvPicPr>
        <p:blipFill>
          <a:blip r:embed="rId3"/>
          <a:stretch>
            <a:fillRect/>
          </a:stretch>
        </p:blipFill>
        <p:spPr>
          <a:xfrm>
            <a:off x="9509528" y="-18164"/>
            <a:ext cx="2682472" cy="1698796"/>
          </a:xfrm>
          <a:prstGeom prst="rect">
            <a:avLst/>
          </a:prstGeom>
        </p:spPr>
      </p:pic>
      <p:pic>
        <p:nvPicPr>
          <p:cNvPr id="5" name="Imagen 4"/>
          <p:cNvPicPr>
            <a:picLocks noChangeAspect="1"/>
          </p:cNvPicPr>
          <p:nvPr/>
        </p:nvPicPr>
        <p:blipFill>
          <a:blip r:embed="rId4"/>
          <a:stretch>
            <a:fillRect/>
          </a:stretch>
        </p:blipFill>
        <p:spPr>
          <a:xfrm>
            <a:off x="449705" y="2098622"/>
            <a:ext cx="5351488" cy="4392119"/>
          </a:xfrm>
          <a:prstGeom prst="rect">
            <a:avLst/>
          </a:prstGeom>
        </p:spPr>
      </p:pic>
    </p:spTree>
    <p:extLst>
      <p:ext uri="{BB962C8B-B14F-4D97-AF65-F5344CB8AC3E}">
        <p14:creationId xmlns:p14="http://schemas.microsoft.com/office/powerpoint/2010/main" val="4249084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9</a:t>
            </a:r>
            <a:endParaRPr lang="es-MX" dirty="0"/>
          </a:p>
        </p:txBody>
      </p:sp>
      <p:pic>
        <p:nvPicPr>
          <p:cNvPr id="5" name="Marcador de contenido 4"/>
          <p:cNvPicPr>
            <a:picLocks noGrp="1" noChangeAspect="1"/>
          </p:cNvPicPr>
          <p:nvPr>
            <p:ph idx="1"/>
          </p:nvPr>
        </p:nvPicPr>
        <p:blipFill>
          <a:blip r:embed="rId2"/>
          <a:stretch>
            <a:fillRect/>
          </a:stretch>
        </p:blipFill>
        <p:spPr>
          <a:xfrm>
            <a:off x="837536" y="2438608"/>
            <a:ext cx="4513953" cy="3416300"/>
          </a:xfrm>
          <a:prstGeom prst="rect">
            <a:avLst/>
          </a:prstGeom>
        </p:spPr>
      </p:pic>
      <p:pic>
        <p:nvPicPr>
          <p:cNvPr id="4" name="Imagen 3"/>
          <p:cNvPicPr>
            <a:picLocks noChangeAspect="1"/>
          </p:cNvPicPr>
          <p:nvPr/>
        </p:nvPicPr>
        <p:blipFill>
          <a:blip r:embed="rId3"/>
          <a:stretch>
            <a:fillRect/>
          </a:stretch>
        </p:blipFill>
        <p:spPr>
          <a:xfrm>
            <a:off x="9509528" y="-18164"/>
            <a:ext cx="2682472" cy="2026846"/>
          </a:xfrm>
          <a:prstGeom prst="rect">
            <a:avLst/>
          </a:prstGeom>
        </p:spPr>
      </p:pic>
      <p:pic>
        <p:nvPicPr>
          <p:cNvPr id="6" name="Imagen 5"/>
          <p:cNvPicPr>
            <a:picLocks noChangeAspect="1"/>
          </p:cNvPicPr>
          <p:nvPr/>
        </p:nvPicPr>
        <p:blipFill>
          <a:blip r:embed="rId4"/>
          <a:stretch>
            <a:fillRect/>
          </a:stretch>
        </p:blipFill>
        <p:spPr>
          <a:xfrm>
            <a:off x="6071015" y="2438608"/>
            <a:ext cx="5140293" cy="3542467"/>
          </a:xfrm>
          <a:prstGeom prst="rect">
            <a:avLst/>
          </a:prstGeom>
        </p:spPr>
      </p:pic>
    </p:spTree>
    <p:extLst>
      <p:ext uri="{BB962C8B-B14F-4D97-AF65-F5344CB8AC3E}">
        <p14:creationId xmlns:p14="http://schemas.microsoft.com/office/powerpoint/2010/main" val="28525432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079293" y="3132945"/>
            <a:ext cx="9039068" cy="646331"/>
          </a:xfrm>
          <a:prstGeom prst="rect">
            <a:avLst/>
          </a:prstGeom>
          <a:noFill/>
        </p:spPr>
        <p:txBody>
          <a:bodyPr wrap="square" rtlCol="0">
            <a:spAutoFit/>
          </a:bodyPr>
          <a:lstStyle/>
          <a:p>
            <a:pPr algn="ctr"/>
            <a:r>
              <a:rPr lang="es-MX" sz="3600" dirty="0" smtClean="0"/>
              <a:t>TERCERA SESIÓN</a:t>
            </a:r>
            <a:endParaRPr lang="es-MX" sz="3600" dirty="0"/>
          </a:p>
        </p:txBody>
      </p:sp>
    </p:spTree>
    <p:extLst>
      <p:ext uri="{BB962C8B-B14F-4D97-AF65-F5344CB8AC3E}">
        <p14:creationId xmlns:p14="http://schemas.microsoft.com/office/powerpoint/2010/main" val="11948250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09575" y="-228600"/>
            <a:ext cx="13011150" cy="7315200"/>
          </a:xfrm>
          <a:prstGeom prst="rect">
            <a:avLst/>
          </a:prstGeom>
        </p:spPr>
      </p:pic>
      <p:pic>
        <p:nvPicPr>
          <p:cNvPr id="4" name="Imagen 3"/>
          <p:cNvPicPr>
            <a:picLocks noChangeAspect="1"/>
          </p:cNvPicPr>
          <p:nvPr/>
        </p:nvPicPr>
        <p:blipFill>
          <a:blip r:embed="rId3"/>
          <a:stretch>
            <a:fillRect/>
          </a:stretch>
        </p:blipFill>
        <p:spPr>
          <a:xfrm>
            <a:off x="-409575" y="525167"/>
            <a:ext cx="2088474" cy="1363594"/>
          </a:xfrm>
          <a:prstGeom prst="rect">
            <a:avLst/>
          </a:prstGeom>
        </p:spPr>
      </p:pic>
    </p:spTree>
    <p:extLst>
      <p:ext uri="{BB962C8B-B14F-4D97-AF65-F5344CB8AC3E}">
        <p14:creationId xmlns:p14="http://schemas.microsoft.com/office/powerpoint/2010/main" val="37912408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09575" y="-228600"/>
            <a:ext cx="13011150" cy="7315200"/>
          </a:xfrm>
          <a:prstGeom prst="rect">
            <a:avLst/>
          </a:prstGeom>
        </p:spPr>
      </p:pic>
      <p:pic>
        <p:nvPicPr>
          <p:cNvPr id="3" name="Imagen 2"/>
          <p:cNvPicPr>
            <a:picLocks noChangeAspect="1"/>
          </p:cNvPicPr>
          <p:nvPr/>
        </p:nvPicPr>
        <p:blipFill>
          <a:blip r:embed="rId3"/>
          <a:stretch>
            <a:fillRect/>
          </a:stretch>
        </p:blipFill>
        <p:spPr>
          <a:xfrm>
            <a:off x="-409574" y="392733"/>
            <a:ext cx="1758690" cy="1365622"/>
          </a:xfrm>
          <a:prstGeom prst="rect">
            <a:avLst/>
          </a:prstGeom>
        </p:spPr>
      </p:pic>
    </p:spTree>
    <p:extLst>
      <p:ext uri="{BB962C8B-B14F-4D97-AF65-F5344CB8AC3E}">
        <p14:creationId xmlns:p14="http://schemas.microsoft.com/office/powerpoint/2010/main" val="24336282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09575" y="-228600"/>
            <a:ext cx="13011150" cy="7315200"/>
          </a:xfrm>
          <a:prstGeom prst="rect">
            <a:avLst/>
          </a:prstGeom>
        </p:spPr>
      </p:pic>
      <p:pic>
        <p:nvPicPr>
          <p:cNvPr id="3" name="Imagen 2"/>
          <p:cNvPicPr>
            <a:picLocks noChangeAspect="1"/>
          </p:cNvPicPr>
          <p:nvPr/>
        </p:nvPicPr>
        <p:blipFill>
          <a:blip r:embed="rId3"/>
          <a:stretch>
            <a:fillRect/>
          </a:stretch>
        </p:blipFill>
        <p:spPr>
          <a:xfrm>
            <a:off x="2100431" y="1157232"/>
            <a:ext cx="2085013" cy="986361"/>
          </a:xfrm>
          <a:prstGeom prst="rect">
            <a:avLst/>
          </a:prstGeom>
        </p:spPr>
      </p:pic>
    </p:spTree>
    <p:extLst>
      <p:ext uri="{BB962C8B-B14F-4D97-AF65-F5344CB8AC3E}">
        <p14:creationId xmlns:p14="http://schemas.microsoft.com/office/powerpoint/2010/main" val="21137617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30100877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11. Formatos e instrumentos para la planeación. Rúbricas de evaluación.</a:t>
            </a:r>
            <a:endParaRPr lang="es-MX" dirty="0"/>
          </a:p>
        </p:txBody>
      </p:sp>
      <p:pic>
        <p:nvPicPr>
          <p:cNvPr id="4" name="Marcador de contenido 3"/>
          <p:cNvPicPr>
            <a:picLocks noGrp="1" noChangeAspect="1"/>
          </p:cNvPicPr>
          <p:nvPr>
            <p:ph idx="1"/>
          </p:nvPr>
        </p:nvPicPr>
        <p:blipFill>
          <a:blip r:embed="rId2"/>
          <a:stretch>
            <a:fillRect/>
          </a:stretch>
        </p:blipFill>
        <p:spPr>
          <a:xfrm>
            <a:off x="0" y="2158584"/>
            <a:ext cx="12191999" cy="4699416"/>
          </a:xfrm>
          <a:prstGeom prst="rect">
            <a:avLst/>
          </a:prstGeom>
        </p:spPr>
      </p:pic>
      <p:pic>
        <p:nvPicPr>
          <p:cNvPr id="3" name="Imagen 2"/>
          <p:cNvPicPr>
            <a:picLocks noChangeAspect="1"/>
          </p:cNvPicPr>
          <p:nvPr/>
        </p:nvPicPr>
        <p:blipFill>
          <a:blip r:embed="rId3"/>
          <a:stretch>
            <a:fillRect/>
          </a:stretch>
        </p:blipFill>
        <p:spPr>
          <a:xfrm>
            <a:off x="10106986" y="0"/>
            <a:ext cx="2085013" cy="1365622"/>
          </a:xfrm>
          <a:prstGeom prst="rect">
            <a:avLst/>
          </a:prstGeom>
        </p:spPr>
      </p:pic>
    </p:spTree>
    <p:extLst>
      <p:ext uri="{BB962C8B-B14F-4D97-AF65-F5344CB8AC3E}">
        <p14:creationId xmlns:p14="http://schemas.microsoft.com/office/powerpoint/2010/main" val="2341658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Universidad de Ciencia y Tecnología Descartes</a:t>
            </a:r>
            <a:endParaRPr lang="es-MX" dirty="0"/>
          </a:p>
        </p:txBody>
      </p:sp>
      <p:sp>
        <p:nvSpPr>
          <p:cNvPr id="3" name="Marcador de contenido 2"/>
          <p:cNvSpPr>
            <a:spLocks noGrp="1"/>
          </p:cNvSpPr>
          <p:nvPr>
            <p:ph idx="1"/>
          </p:nvPr>
        </p:nvSpPr>
        <p:spPr/>
        <p:txBody>
          <a:bodyPr/>
          <a:lstStyle/>
          <a:p>
            <a:r>
              <a:rPr lang="es-MX" dirty="0" smtClean="0"/>
              <a:t>Ciclo escolar en que se planea llevar a cabo: </a:t>
            </a:r>
          </a:p>
          <a:p>
            <a:r>
              <a:rPr lang="es-MX" dirty="0" smtClean="0"/>
              <a:t>2018- 2019 - II</a:t>
            </a:r>
          </a:p>
          <a:p>
            <a:r>
              <a:rPr lang="es-MX" dirty="0" smtClean="0"/>
              <a:t>Fecha de inicio: 12 de Enero de 2018</a:t>
            </a:r>
          </a:p>
          <a:p>
            <a:r>
              <a:rPr lang="es-MX" dirty="0" smtClean="0"/>
              <a:t>Fecha de Termino: 11 de Noviembre de 2019</a:t>
            </a:r>
          </a:p>
          <a:p>
            <a:endParaRPr lang="es-MX" dirty="0"/>
          </a:p>
        </p:txBody>
      </p:sp>
      <p:pic>
        <p:nvPicPr>
          <p:cNvPr id="4" name="Imagen 3"/>
          <p:cNvPicPr>
            <a:picLocks noChangeAspect="1"/>
          </p:cNvPicPr>
          <p:nvPr/>
        </p:nvPicPr>
        <p:blipFill>
          <a:blip r:embed="rId2"/>
          <a:stretch>
            <a:fillRect/>
          </a:stretch>
        </p:blipFill>
        <p:spPr>
          <a:xfrm>
            <a:off x="9509528" y="443270"/>
            <a:ext cx="2682472" cy="1060796"/>
          </a:xfrm>
          <a:prstGeom prst="rect">
            <a:avLst/>
          </a:prstGeom>
        </p:spPr>
      </p:pic>
    </p:spTree>
    <p:extLst>
      <p:ext uri="{BB962C8B-B14F-4D97-AF65-F5344CB8AC3E}">
        <p14:creationId xmlns:p14="http://schemas.microsoft.com/office/powerpoint/2010/main" val="27299740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11. Formatos e instrumentos para la planeación</a:t>
            </a:r>
            <a:endParaRPr lang="es-MX" dirty="0"/>
          </a:p>
        </p:txBody>
      </p:sp>
      <p:pic>
        <p:nvPicPr>
          <p:cNvPr id="4" name="Marcador de contenido 3"/>
          <p:cNvPicPr>
            <a:picLocks noGrp="1" noChangeAspect="1"/>
          </p:cNvPicPr>
          <p:nvPr>
            <p:ph idx="1"/>
          </p:nvPr>
        </p:nvPicPr>
        <p:blipFill>
          <a:blip r:embed="rId2"/>
          <a:stretch>
            <a:fillRect/>
          </a:stretch>
        </p:blipFill>
        <p:spPr>
          <a:xfrm>
            <a:off x="0" y="1873770"/>
            <a:ext cx="12191999" cy="4984230"/>
          </a:xfrm>
          <a:prstGeom prst="rect">
            <a:avLst/>
          </a:prstGeom>
        </p:spPr>
      </p:pic>
      <p:pic>
        <p:nvPicPr>
          <p:cNvPr id="3" name="Imagen 2"/>
          <p:cNvPicPr>
            <a:picLocks noChangeAspect="1"/>
          </p:cNvPicPr>
          <p:nvPr/>
        </p:nvPicPr>
        <p:blipFill>
          <a:blip r:embed="rId3"/>
          <a:stretch>
            <a:fillRect/>
          </a:stretch>
        </p:blipFill>
        <p:spPr>
          <a:xfrm>
            <a:off x="9916366" y="0"/>
            <a:ext cx="2085013" cy="1365622"/>
          </a:xfrm>
          <a:prstGeom prst="rect">
            <a:avLst/>
          </a:prstGeom>
        </p:spPr>
      </p:pic>
    </p:spTree>
    <p:extLst>
      <p:ext uri="{BB962C8B-B14F-4D97-AF65-F5344CB8AC3E}">
        <p14:creationId xmlns:p14="http://schemas.microsoft.com/office/powerpoint/2010/main" val="2264138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11 Formatos e instrumentos para la planeación</a:t>
            </a:r>
            <a:endParaRPr lang="es-MX" dirty="0"/>
          </a:p>
        </p:txBody>
      </p:sp>
      <p:pic>
        <p:nvPicPr>
          <p:cNvPr id="4" name="Marcador de contenido 3"/>
          <p:cNvPicPr>
            <a:picLocks noGrp="1" noChangeAspect="1"/>
          </p:cNvPicPr>
          <p:nvPr>
            <p:ph idx="1"/>
          </p:nvPr>
        </p:nvPicPr>
        <p:blipFill>
          <a:blip r:embed="rId2"/>
          <a:stretch>
            <a:fillRect/>
          </a:stretch>
        </p:blipFill>
        <p:spPr>
          <a:xfrm>
            <a:off x="0" y="1993692"/>
            <a:ext cx="12191999" cy="4864308"/>
          </a:xfrm>
          <a:prstGeom prst="rect">
            <a:avLst/>
          </a:prstGeom>
        </p:spPr>
      </p:pic>
      <p:pic>
        <p:nvPicPr>
          <p:cNvPr id="3" name="Imagen 2"/>
          <p:cNvPicPr>
            <a:picLocks noChangeAspect="1"/>
          </p:cNvPicPr>
          <p:nvPr/>
        </p:nvPicPr>
        <p:blipFill>
          <a:blip r:embed="rId3"/>
          <a:stretch>
            <a:fillRect/>
          </a:stretch>
        </p:blipFill>
        <p:spPr>
          <a:xfrm>
            <a:off x="10106986" y="0"/>
            <a:ext cx="2085013" cy="1365622"/>
          </a:xfrm>
          <a:prstGeom prst="rect">
            <a:avLst/>
          </a:prstGeom>
        </p:spPr>
      </p:pic>
    </p:spTree>
    <p:extLst>
      <p:ext uri="{BB962C8B-B14F-4D97-AF65-F5344CB8AC3E}">
        <p14:creationId xmlns:p14="http://schemas.microsoft.com/office/powerpoint/2010/main" val="576686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12. Rubrica final de evaluación</a:t>
            </a:r>
            <a:endParaRPr lang="es-MX" dirty="0"/>
          </a:p>
        </p:txBody>
      </p:sp>
      <p:pic>
        <p:nvPicPr>
          <p:cNvPr id="4" name="Marcador de contenido 3"/>
          <p:cNvPicPr>
            <a:picLocks noGrp="1" noChangeAspect="1"/>
          </p:cNvPicPr>
          <p:nvPr>
            <p:ph idx="1"/>
          </p:nvPr>
        </p:nvPicPr>
        <p:blipFill>
          <a:blip r:embed="rId2"/>
          <a:stretch>
            <a:fillRect/>
          </a:stretch>
        </p:blipFill>
        <p:spPr>
          <a:xfrm>
            <a:off x="0" y="1948721"/>
            <a:ext cx="12191999" cy="4909279"/>
          </a:xfrm>
          <a:prstGeom prst="rect">
            <a:avLst/>
          </a:prstGeom>
        </p:spPr>
      </p:pic>
      <p:pic>
        <p:nvPicPr>
          <p:cNvPr id="3" name="Imagen 2"/>
          <p:cNvPicPr>
            <a:picLocks noChangeAspect="1"/>
          </p:cNvPicPr>
          <p:nvPr/>
        </p:nvPicPr>
        <p:blipFill>
          <a:blip r:embed="rId3"/>
          <a:stretch>
            <a:fillRect/>
          </a:stretch>
        </p:blipFill>
        <p:spPr>
          <a:xfrm>
            <a:off x="10106986" y="0"/>
            <a:ext cx="2085013" cy="1365622"/>
          </a:xfrm>
          <a:prstGeom prst="rect">
            <a:avLst/>
          </a:prstGeom>
        </p:spPr>
      </p:pic>
    </p:spTree>
    <p:extLst>
      <p:ext uri="{BB962C8B-B14F-4D97-AF65-F5344CB8AC3E}">
        <p14:creationId xmlns:p14="http://schemas.microsoft.com/office/powerpoint/2010/main" val="597437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Producto 12. Rubrica final de </a:t>
            </a:r>
            <a:r>
              <a:rPr lang="es-MX" dirty="0" smtClean="0"/>
              <a:t>evaluación.</a:t>
            </a:r>
            <a:endParaRPr lang="es-MX" dirty="0"/>
          </a:p>
        </p:txBody>
      </p:sp>
      <p:pic>
        <p:nvPicPr>
          <p:cNvPr id="4" name="Marcador de contenido 3"/>
          <p:cNvPicPr>
            <a:picLocks noGrp="1" noChangeAspect="1"/>
          </p:cNvPicPr>
          <p:nvPr>
            <p:ph idx="1"/>
          </p:nvPr>
        </p:nvPicPr>
        <p:blipFill>
          <a:blip r:embed="rId2"/>
          <a:stretch>
            <a:fillRect/>
          </a:stretch>
        </p:blipFill>
        <p:spPr>
          <a:xfrm>
            <a:off x="0" y="1796526"/>
            <a:ext cx="12191999" cy="5061473"/>
          </a:xfrm>
          <a:prstGeom prst="rect">
            <a:avLst/>
          </a:prstGeom>
        </p:spPr>
      </p:pic>
      <p:pic>
        <p:nvPicPr>
          <p:cNvPr id="3" name="Imagen 2"/>
          <p:cNvPicPr>
            <a:picLocks noChangeAspect="1"/>
          </p:cNvPicPr>
          <p:nvPr/>
        </p:nvPicPr>
        <p:blipFill>
          <a:blip r:embed="rId3"/>
          <a:stretch>
            <a:fillRect/>
          </a:stretch>
        </p:blipFill>
        <p:spPr>
          <a:xfrm>
            <a:off x="10106986" y="0"/>
            <a:ext cx="2085013" cy="1365622"/>
          </a:xfrm>
          <a:prstGeom prst="rect">
            <a:avLst/>
          </a:prstGeom>
        </p:spPr>
      </p:pic>
    </p:spTree>
    <p:extLst>
      <p:ext uri="{BB962C8B-B14F-4D97-AF65-F5344CB8AC3E}">
        <p14:creationId xmlns:p14="http://schemas.microsoft.com/office/powerpoint/2010/main" val="8692698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Producto 5.H. Reflexión. Grupo Interdisciplinario</a:t>
            </a:r>
          </a:p>
        </p:txBody>
      </p:sp>
      <p:sp>
        <p:nvSpPr>
          <p:cNvPr id="3" name="Marcador de contenido 2"/>
          <p:cNvSpPr>
            <a:spLocks noGrp="1"/>
          </p:cNvSpPr>
          <p:nvPr>
            <p:ph idx="1"/>
          </p:nvPr>
        </p:nvSpPr>
        <p:spPr>
          <a:xfrm>
            <a:off x="1034321" y="2113613"/>
            <a:ext cx="8882046" cy="3906187"/>
          </a:xfrm>
        </p:spPr>
        <p:txBody>
          <a:bodyPr>
            <a:normAutofit/>
          </a:bodyPr>
          <a:lstStyle/>
          <a:p>
            <a:r>
              <a:rPr lang="es-MX" dirty="0"/>
              <a:t>El </a:t>
            </a:r>
            <a:r>
              <a:rPr lang="es-MX" dirty="0" smtClean="0"/>
              <a:t>proyecto Museo Descartes pretende </a:t>
            </a:r>
            <a:r>
              <a:rPr lang="es-MX" dirty="0"/>
              <a:t>ser </a:t>
            </a:r>
            <a:r>
              <a:rPr lang="es-MX" dirty="0" smtClean="0"/>
              <a:t>una herramienta eficiente </a:t>
            </a:r>
            <a:r>
              <a:rPr lang="es-MX" dirty="0"/>
              <a:t>para la </a:t>
            </a:r>
            <a:r>
              <a:rPr lang="es-MX" dirty="0" smtClean="0"/>
              <a:t>implantación y </a:t>
            </a:r>
            <a:r>
              <a:rPr lang="es-MX" dirty="0" err="1" smtClean="0"/>
              <a:t>operativización</a:t>
            </a:r>
            <a:r>
              <a:rPr lang="es-MX" dirty="0" smtClean="0"/>
              <a:t> de </a:t>
            </a:r>
            <a:r>
              <a:rPr lang="es-MX" dirty="0"/>
              <a:t>contenidos </a:t>
            </a:r>
            <a:r>
              <a:rPr lang="es-MX" dirty="0" smtClean="0"/>
              <a:t>programáticos del las distintas materias que componen este plan de trabajo.  </a:t>
            </a:r>
          </a:p>
          <a:p>
            <a:r>
              <a:rPr lang="es-MX" dirty="0" smtClean="0"/>
              <a:t>El proyecto contempla el trabajo que pueda generar beneficios a la comunidad académica del bachillerato Descartes, por otra parte uno de los objetivos del proyecto, es propiciar la autonomía </a:t>
            </a:r>
            <a:r>
              <a:rPr lang="es-MX" dirty="0"/>
              <a:t>de aprendizaje en los alumnos y alumnas de esta </a:t>
            </a:r>
            <a:r>
              <a:rPr lang="es-MX" dirty="0" smtClean="0"/>
              <a:t>institución </a:t>
            </a:r>
            <a:r>
              <a:rPr lang="es-MX" dirty="0"/>
              <a:t>educativa.</a:t>
            </a:r>
          </a:p>
          <a:p>
            <a:r>
              <a:rPr lang="es-MX" dirty="0" smtClean="0"/>
              <a:t>Tomando como eje la materia de Historia, se tiene </a:t>
            </a:r>
            <a:r>
              <a:rPr lang="es-MX" dirty="0"/>
              <a:t>como propósito </a:t>
            </a:r>
            <a:r>
              <a:rPr lang="es-MX" dirty="0" smtClean="0"/>
              <a:t>promover </a:t>
            </a:r>
            <a:r>
              <a:rPr lang="es-MX" dirty="0"/>
              <a:t>la reflexión y la toma de conciencia de los movimientos históricos que marcaron la vida de la humanidad, abordando la problemática desde la perspectiva interdisciplinaria, incorporando las siguientes asignaturas: inglés, Historia y Taller de Lectura y Redacción</a:t>
            </a:r>
            <a:endParaRPr lang="es-MX" dirty="0" smtClean="0"/>
          </a:p>
          <a:p>
            <a:endParaRPr lang="es-MX" dirty="0"/>
          </a:p>
        </p:txBody>
      </p:sp>
      <p:pic>
        <p:nvPicPr>
          <p:cNvPr id="4" name="Imagen 3"/>
          <p:cNvPicPr>
            <a:picLocks noChangeAspect="1"/>
          </p:cNvPicPr>
          <p:nvPr/>
        </p:nvPicPr>
        <p:blipFill>
          <a:blip r:embed="rId3"/>
          <a:stretch>
            <a:fillRect/>
          </a:stretch>
        </p:blipFill>
        <p:spPr>
          <a:xfrm>
            <a:off x="10106987" y="0"/>
            <a:ext cx="2085013" cy="1365622"/>
          </a:xfrm>
          <a:prstGeom prst="rect">
            <a:avLst/>
          </a:prstGeom>
        </p:spPr>
      </p:pic>
    </p:spTree>
    <p:extLst>
      <p:ext uri="{BB962C8B-B14F-4D97-AF65-F5344CB8AC3E}">
        <p14:creationId xmlns:p14="http://schemas.microsoft.com/office/powerpoint/2010/main" val="25356038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Producto 5.H. Reflexión. Grupo Interdisciplinario</a:t>
            </a:r>
          </a:p>
        </p:txBody>
      </p:sp>
      <p:sp>
        <p:nvSpPr>
          <p:cNvPr id="3" name="Marcador de contenido 2"/>
          <p:cNvSpPr>
            <a:spLocks noGrp="1"/>
          </p:cNvSpPr>
          <p:nvPr>
            <p:ph idx="1"/>
          </p:nvPr>
        </p:nvSpPr>
        <p:spPr/>
        <p:txBody>
          <a:bodyPr>
            <a:normAutofit/>
          </a:bodyPr>
          <a:lstStyle/>
          <a:p>
            <a:r>
              <a:rPr lang="es-MX" dirty="0" smtClean="0"/>
              <a:t>Quienes colaboramos en este proyecto creemos que es un ejercicio valido para abordar la interdisciplinariedad, partir de un eje articulador que permita integrar otros ámbitos de conocimiento. </a:t>
            </a:r>
          </a:p>
          <a:p>
            <a:endParaRPr lang="es-MX" dirty="0" smtClean="0"/>
          </a:p>
          <a:p>
            <a:r>
              <a:rPr lang="es-MX" dirty="0" smtClean="0"/>
              <a:t>A partir del trabajo de investigación que realizaran los alumnos y alumnas en acompañamiento de sus docentes</a:t>
            </a:r>
            <a:r>
              <a:rPr lang="es-MX" dirty="0"/>
              <a:t>, los </a:t>
            </a:r>
            <a:r>
              <a:rPr lang="es-MX" dirty="0" smtClean="0"/>
              <a:t>alumnos elaboran un trabajo monográfico que posteriormente les servirá para alimentar </a:t>
            </a:r>
            <a:r>
              <a:rPr lang="es-MX" dirty="0"/>
              <a:t>las cedulas del </a:t>
            </a:r>
            <a:r>
              <a:rPr lang="es-MX" dirty="0" smtClean="0"/>
              <a:t>museo para montar la exposición gráfica </a:t>
            </a:r>
            <a:r>
              <a:rPr lang="es-MX" dirty="0"/>
              <a:t>y audiovisual. </a:t>
            </a:r>
          </a:p>
        </p:txBody>
      </p:sp>
      <p:pic>
        <p:nvPicPr>
          <p:cNvPr id="4" name="Imagen 3"/>
          <p:cNvPicPr>
            <a:picLocks noChangeAspect="1"/>
          </p:cNvPicPr>
          <p:nvPr/>
        </p:nvPicPr>
        <p:blipFill>
          <a:blip r:embed="rId2"/>
          <a:stretch>
            <a:fillRect/>
          </a:stretch>
        </p:blipFill>
        <p:spPr>
          <a:xfrm>
            <a:off x="10106987" y="-38472"/>
            <a:ext cx="2085013" cy="1365622"/>
          </a:xfrm>
          <a:prstGeom prst="rect">
            <a:avLst/>
          </a:prstGeom>
        </p:spPr>
      </p:pic>
    </p:spTree>
    <p:extLst>
      <p:ext uri="{BB962C8B-B14F-4D97-AF65-F5344CB8AC3E}">
        <p14:creationId xmlns:p14="http://schemas.microsoft.com/office/powerpoint/2010/main" val="30523022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Las disciplinas involucradas en este proyecto.</a:t>
            </a:r>
            <a:endParaRPr lang="es-MX" dirty="0"/>
          </a:p>
        </p:txBody>
      </p:sp>
      <p:sp>
        <p:nvSpPr>
          <p:cNvPr id="3" name="Marcador de contenido 2"/>
          <p:cNvSpPr>
            <a:spLocks noGrp="1"/>
          </p:cNvSpPr>
          <p:nvPr>
            <p:ph idx="1"/>
          </p:nvPr>
        </p:nvSpPr>
        <p:spPr/>
        <p:txBody>
          <a:bodyPr/>
          <a:lstStyle/>
          <a:p>
            <a:r>
              <a:rPr lang="es-MX" dirty="0" smtClean="0"/>
              <a:t>Asignaturas: </a:t>
            </a:r>
            <a:r>
              <a:rPr lang="es-MX" dirty="0"/>
              <a:t>Inglés (I-IV) </a:t>
            </a:r>
            <a:r>
              <a:rPr lang="es-MX" dirty="0" smtClean="0"/>
              <a:t>Historia </a:t>
            </a:r>
            <a:r>
              <a:rPr lang="es-MX" dirty="0"/>
              <a:t>Universal Moderna y Contemporánea II, </a:t>
            </a:r>
            <a:r>
              <a:rPr lang="es-MX" dirty="0" smtClean="0"/>
              <a:t>Historia </a:t>
            </a:r>
            <a:r>
              <a:rPr lang="es-MX" dirty="0"/>
              <a:t>Universal Moderna y </a:t>
            </a:r>
            <a:r>
              <a:rPr lang="es-MX" dirty="0" smtClean="0"/>
              <a:t>Contemporánea II, Taller </a:t>
            </a:r>
            <a:r>
              <a:rPr lang="es-MX" dirty="0"/>
              <a:t>de Lectura y Redacción II. </a:t>
            </a:r>
            <a:endParaRPr lang="es-MX" dirty="0" smtClean="0"/>
          </a:p>
          <a:p>
            <a:r>
              <a:rPr lang="es-MX" dirty="0"/>
              <a:t>Historia: Transmitir el valor de la del patrimonio histórico como herramienta educativa para reflexionar sobre el presente</a:t>
            </a:r>
          </a:p>
          <a:p>
            <a:r>
              <a:rPr lang="es-MX" dirty="0"/>
              <a:t>Inglés: El alumno podrá emplear verbos y frases en pasado simple para describir personajes históricos, lugares y objetos involucrados en los grandes movientes bélicos que impactaron al mundo moderno</a:t>
            </a:r>
          </a:p>
        </p:txBody>
      </p:sp>
      <p:pic>
        <p:nvPicPr>
          <p:cNvPr id="4" name="Imagen 3"/>
          <p:cNvPicPr>
            <a:picLocks noChangeAspect="1"/>
          </p:cNvPicPr>
          <p:nvPr/>
        </p:nvPicPr>
        <p:blipFill>
          <a:blip r:embed="rId2"/>
          <a:stretch>
            <a:fillRect/>
          </a:stretch>
        </p:blipFill>
        <p:spPr>
          <a:xfrm>
            <a:off x="10106987" y="-38472"/>
            <a:ext cx="2085013" cy="1365622"/>
          </a:xfrm>
          <a:prstGeom prst="rect">
            <a:avLst/>
          </a:prstGeom>
        </p:spPr>
      </p:pic>
    </p:spTree>
    <p:extLst>
      <p:ext uri="{BB962C8B-B14F-4D97-AF65-F5344CB8AC3E}">
        <p14:creationId xmlns:p14="http://schemas.microsoft.com/office/powerpoint/2010/main" val="41242725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Las disciplinas involucradas en este proyecto.</a:t>
            </a:r>
            <a:endParaRPr lang="es-MX" dirty="0"/>
          </a:p>
        </p:txBody>
      </p:sp>
      <p:sp>
        <p:nvSpPr>
          <p:cNvPr id="3" name="Marcador de contenido 2"/>
          <p:cNvSpPr>
            <a:spLocks noGrp="1"/>
          </p:cNvSpPr>
          <p:nvPr>
            <p:ph idx="1"/>
          </p:nvPr>
        </p:nvSpPr>
        <p:spPr/>
        <p:txBody>
          <a:bodyPr/>
          <a:lstStyle/>
          <a:p>
            <a:r>
              <a:rPr lang="es-MX" dirty="0" smtClean="0"/>
              <a:t>Taller de lectura </a:t>
            </a:r>
            <a:r>
              <a:rPr lang="es-MX" dirty="0"/>
              <a:t>y redacción: Aprender a  realizar cédulas, para el proyecto “Museo Descartes”,  la argumentación de una forma comunicativa para sustentar y demostrar, a través de la lectura, investigaciones documentales, paráfrasis  y análisis de textos argumentativos demostrativos. Incluyendo los tipos de fichas de trabajo.</a:t>
            </a:r>
          </a:p>
        </p:txBody>
      </p:sp>
      <p:pic>
        <p:nvPicPr>
          <p:cNvPr id="4" name="Imagen 3"/>
          <p:cNvPicPr>
            <a:picLocks noChangeAspect="1"/>
          </p:cNvPicPr>
          <p:nvPr/>
        </p:nvPicPr>
        <p:blipFill>
          <a:blip r:embed="rId2"/>
          <a:stretch>
            <a:fillRect/>
          </a:stretch>
        </p:blipFill>
        <p:spPr>
          <a:xfrm>
            <a:off x="10255080" y="-38472"/>
            <a:ext cx="2085013" cy="1365622"/>
          </a:xfrm>
          <a:prstGeom prst="rect">
            <a:avLst/>
          </a:prstGeom>
        </p:spPr>
      </p:pic>
    </p:spTree>
    <p:extLst>
      <p:ext uri="{BB962C8B-B14F-4D97-AF65-F5344CB8AC3E}">
        <p14:creationId xmlns:p14="http://schemas.microsoft.com/office/powerpoint/2010/main" val="41049376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Autodiagnóstico .</a:t>
            </a:r>
            <a:endParaRPr lang="es-MX" dirty="0"/>
          </a:p>
        </p:txBody>
      </p:sp>
      <p:sp>
        <p:nvSpPr>
          <p:cNvPr id="3" name="Marcador de contenido 2"/>
          <p:cNvSpPr>
            <a:spLocks noGrp="1"/>
          </p:cNvSpPr>
          <p:nvPr>
            <p:ph idx="1"/>
          </p:nvPr>
        </p:nvSpPr>
        <p:spPr/>
        <p:txBody>
          <a:bodyPr/>
          <a:lstStyle/>
          <a:p>
            <a:r>
              <a:rPr lang="es-MX" dirty="0"/>
              <a:t>Investigar utilizando la bibliografía básica, sitios web, recursos didácticos para el alumno incorporado en el programa </a:t>
            </a:r>
            <a:r>
              <a:rPr lang="es-MX" dirty="0" smtClean="0"/>
              <a:t>operativo.</a:t>
            </a:r>
          </a:p>
          <a:p>
            <a:endParaRPr lang="es-MX" dirty="0"/>
          </a:p>
        </p:txBody>
      </p:sp>
      <p:pic>
        <p:nvPicPr>
          <p:cNvPr id="4" name="Imagen 3"/>
          <p:cNvPicPr>
            <a:picLocks noChangeAspect="1"/>
          </p:cNvPicPr>
          <p:nvPr/>
        </p:nvPicPr>
        <p:blipFill>
          <a:blip r:embed="rId2"/>
          <a:stretch>
            <a:fillRect/>
          </a:stretch>
        </p:blipFill>
        <p:spPr>
          <a:xfrm>
            <a:off x="10106987" y="0"/>
            <a:ext cx="2085013" cy="1365622"/>
          </a:xfrm>
          <a:prstGeom prst="rect">
            <a:avLst/>
          </a:prstGeom>
        </p:spPr>
      </p:pic>
    </p:spTree>
    <p:extLst>
      <p:ext uri="{BB962C8B-B14F-4D97-AF65-F5344CB8AC3E}">
        <p14:creationId xmlns:p14="http://schemas.microsoft.com/office/powerpoint/2010/main" val="28809245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Objetivos o propósitos </a:t>
            </a:r>
            <a:endParaRPr lang="es-MX" dirty="0"/>
          </a:p>
        </p:txBody>
      </p:sp>
      <p:sp>
        <p:nvSpPr>
          <p:cNvPr id="3" name="Marcador de contenido 2"/>
          <p:cNvSpPr>
            <a:spLocks noGrp="1"/>
          </p:cNvSpPr>
          <p:nvPr>
            <p:ph idx="1"/>
          </p:nvPr>
        </p:nvSpPr>
        <p:spPr/>
        <p:txBody>
          <a:bodyPr/>
          <a:lstStyle/>
          <a:p>
            <a:r>
              <a:rPr lang="es-MX" dirty="0" smtClean="0"/>
              <a:t>Propósito: Promover </a:t>
            </a:r>
            <a:r>
              <a:rPr lang="es-MX" dirty="0"/>
              <a:t>la reflexión y la toma de conciencia de los movimientos históricos que marcaron la vida de la humanidad, abordando la problemática desde la perspectiva interdisciplinaria, incorporando las siguientes asignaturas: inglés, Historia y Taller de Lectura y Redacción. </a:t>
            </a:r>
            <a:endParaRPr lang="es-MX" dirty="0" smtClean="0"/>
          </a:p>
          <a:p>
            <a:endParaRPr lang="es-MX" dirty="0"/>
          </a:p>
        </p:txBody>
      </p:sp>
      <p:pic>
        <p:nvPicPr>
          <p:cNvPr id="4" name="Imagen 3"/>
          <p:cNvPicPr>
            <a:picLocks noChangeAspect="1"/>
          </p:cNvPicPr>
          <p:nvPr/>
        </p:nvPicPr>
        <p:blipFill>
          <a:blip r:embed="rId2"/>
          <a:stretch>
            <a:fillRect/>
          </a:stretch>
        </p:blipFill>
        <p:spPr>
          <a:xfrm>
            <a:off x="10106987" y="0"/>
            <a:ext cx="2085013" cy="1365622"/>
          </a:xfrm>
          <a:prstGeom prst="rect">
            <a:avLst/>
          </a:prstGeom>
        </p:spPr>
      </p:pic>
    </p:spTree>
    <p:extLst>
      <p:ext uri="{BB962C8B-B14F-4D97-AF65-F5344CB8AC3E}">
        <p14:creationId xmlns:p14="http://schemas.microsoft.com/office/powerpoint/2010/main" val="2166586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Producto 1. C.A.I.A.C. Conclusiones Generales.</a:t>
            </a:r>
          </a:p>
        </p:txBody>
      </p:sp>
      <p:sp>
        <p:nvSpPr>
          <p:cNvPr id="3" name="Marcador de contenido 2"/>
          <p:cNvSpPr>
            <a:spLocks noGrp="1"/>
          </p:cNvSpPr>
          <p:nvPr>
            <p:ph idx="1"/>
          </p:nvPr>
        </p:nvSpPr>
        <p:spPr>
          <a:xfrm>
            <a:off x="1154955" y="2086377"/>
            <a:ext cx="8761412" cy="4417454"/>
          </a:xfrm>
        </p:spPr>
        <p:txBody>
          <a:bodyPr/>
          <a:lstStyle/>
          <a:p>
            <a:pPr algn="ctr"/>
            <a:r>
              <a:rPr lang="es-MX" dirty="0"/>
              <a:t>CUADRO DE ANÁLISIS DE LA INTERDISCIPLINARIEDAD </a:t>
            </a:r>
            <a:r>
              <a:rPr lang="es-MX" dirty="0" smtClean="0"/>
              <a:t> y   </a:t>
            </a:r>
            <a:r>
              <a:rPr lang="es-MX" dirty="0"/>
              <a:t>EL APRENDIZAJE </a:t>
            </a:r>
            <a:r>
              <a:rPr lang="es-MX" dirty="0" smtClean="0"/>
              <a:t>COOPERATIVO</a:t>
            </a:r>
          </a:p>
          <a:p>
            <a:pPr algn="ctr"/>
            <a:r>
              <a:rPr lang="es-MX" dirty="0" smtClean="0"/>
              <a:t>CONCLUSIONES GENERALES.</a:t>
            </a:r>
          </a:p>
          <a:p>
            <a:pPr algn="ctr"/>
            <a:endParaRPr lang="es-MX" dirty="0"/>
          </a:p>
          <a:p>
            <a:endParaRPr lang="es-MX" dirty="0"/>
          </a:p>
        </p:txBody>
      </p:sp>
      <p:graphicFrame>
        <p:nvGraphicFramePr>
          <p:cNvPr id="4" name="Tabla 3"/>
          <p:cNvGraphicFramePr>
            <a:graphicFrameLocks noGrp="1"/>
          </p:cNvGraphicFramePr>
          <p:nvPr>
            <p:extLst>
              <p:ext uri="{D42A27DB-BD31-4B8C-83A1-F6EECF244321}">
                <p14:modId xmlns:p14="http://schemas.microsoft.com/office/powerpoint/2010/main" val="3731704033"/>
              </p:ext>
            </p:extLst>
          </p:nvPr>
        </p:nvGraphicFramePr>
        <p:xfrm>
          <a:off x="1155700" y="2704891"/>
          <a:ext cx="8761413" cy="3288384"/>
        </p:xfrm>
        <a:graphic>
          <a:graphicData uri="http://schemas.openxmlformats.org/drawingml/2006/table">
            <a:tbl>
              <a:tblPr>
                <a:tableStyleId>{5C22544A-7EE6-4342-B048-85BDC9FD1C3A}</a:tableStyleId>
              </a:tblPr>
              <a:tblGrid>
                <a:gridCol w="1250593"/>
                <a:gridCol w="7510820"/>
              </a:tblGrid>
              <a:tr h="267830">
                <a:tc gridSpan="2">
                  <a:txBody>
                    <a:bodyPr/>
                    <a:lstStyle/>
                    <a:p>
                      <a:pPr algn="ctr">
                        <a:lnSpc>
                          <a:spcPct val="115000"/>
                        </a:lnSpc>
                        <a:spcAft>
                          <a:spcPts val="0"/>
                        </a:spcAft>
                      </a:pPr>
                      <a:r>
                        <a:rPr lang="es-ES" sz="1000">
                          <a:effectLst/>
                        </a:rPr>
                        <a:t>La Interdisciplinariedad</a:t>
                      </a:r>
                      <a:endParaRPr lang="es-MX" sz="1000">
                        <a:solidFill>
                          <a:srgbClr val="000000"/>
                        </a:solidFill>
                        <a:effectLst/>
                        <a:latin typeface="Arial" panose="020B0604020202020204" pitchFamily="34" charset="0"/>
                        <a:ea typeface="Arial" panose="020B0604020202020204" pitchFamily="34" charset="0"/>
                      </a:endParaRPr>
                    </a:p>
                  </a:txBody>
                  <a:tcPr marL="60528" marR="60528" marT="60528" marB="60528"/>
                </a:tc>
                <a:tc hMerge="1">
                  <a:txBody>
                    <a:bodyPr/>
                    <a:lstStyle/>
                    <a:p>
                      <a:endParaRPr lang="es-MX"/>
                    </a:p>
                  </a:txBody>
                  <a:tcPr/>
                </a:tc>
              </a:tr>
              <a:tr h="601605">
                <a:tc>
                  <a:txBody>
                    <a:bodyPr/>
                    <a:lstStyle/>
                    <a:p>
                      <a:pPr>
                        <a:lnSpc>
                          <a:spcPct val="115000"/>
                        </a:lnSpc>
                        <a:spcAft>
                          <a:spcPts val="0"/>
                        </a:spcAft>
                      </a:pPr>
                      <a:r>
                        <a:rPr lang="es-ES" sz="1000">
                          <a:effectLst/>
                        </a:rPr>
                        <a:t>1. ¿Qué es?</a:t>
                      </a:r>
                      <a:endParaRPr lang="es-MX" sz="1000">
                        <a:solidFill>
                          <a:srgbClr val="000000"/>
                        </a:solidFill>
                        <a:effectLst/>
                        <a:latin typeface="Arial" panose="020B0604020202020204" pitchFamily="34" charset="0"/>
                        <a:ea typeface="Arial" panose="020B0604020202020204" pitchFamily="34" charset="0"/>
                      </a:endParaRPr>
                    </a:p>
                  </a:txBody>
                  <a:tcPr marL="60528" marR="60528" marT="60528" marB="60528" anchor="ctr"/>
                </a:tc>
                <a:tc>
                  <a:txBody>
                    <a:bodyPr/>
                    <a:lstStyle/>
                    <a:p>
                      <a:pPr>
                        <a:lnSpc>
                          <a:spcPct val="115000"/>
                        </a:lnSpc>
                        <a:spcAft>
                          <a:spcPts val="0"/>
                        </a:spcAft>
                      </a:pPr>
                      <a:r>
                        <a:rPr lang="es-ES" sz="1000">
                          <a:effectLst/>
                        </a:rPr>
                        <a:t>La interdisciplinariedad es el conjunto de diversas disciplinas que comparten vínculos, ya que se identifican, integran e interrelacionan de manera sistemática, mediante sus aplicaciones para llegar a un fin común, el cual genera nuevos conocimiento.</a:t>
                      </a:r>
                      <a:endParaRPr lang="es-MX" sz="1000">
                        <a:solidFill>
                          <a:srgbClr val="000000"/>
                        </a:solidFill>
                        <a:effectLst/>
                        <a:latin typeface="Arial" panose="020B0604020202020204" pitchFamily="34" charset="0"/>
                        <a:ea typeface="Arial" panose="020B0604020202020204" pitchFamily="34" charset="0"/>
                      </a:endParaRPr>
                    </a:p>
                  </a:txBody>
                  <a:tcPr marL="60528" marR="60528" marT="60528" marB="60528"/>
                </a:tc>
              </a:tr>
              <a:tr h="768492">
                <a:tc>
                  <a:txBody>
                    <a:bodyPr/>
                    <a:lstStyle/>
                    <a:p>
                      <a:pPr>
                        <a:lnSpc>
                          <a:spcPct val="115000"/>
                        </a:lnSpc>
                        <a:spcAft>
                          <a:spcPts val="0"/>
                        </a:spcAft>
                      </a:pPr>
                      <a:r>
                        <a:rPr lang="es-ES" sz="1000">
                          <a:effectLst/>
                        </a:rPr>
                        <a:t>2. ¿Qué</a:t>
                      </a:r>
                      <a:endParaRPr lang="es-MX" sz="1000">
                        <a:effectLst/>
                      </a:endParaRPr>
                    </a:p>
                    <a:p>
                      <a:pPr>
                        <a:lnSpc>
                          <a:spcPct val="115000"/>
                        </a:lnSpc>
                        <a:spcAft>
                          <a:spcPts val="0"/>
                        </a:spcAft>
                      </a:pPr>
                      <a:r>
                        <a:rPr lang="es-ES" sz="1000">
                          <a:effectLst/>
                        </a:rPr>
                        <a:t>    características </a:t>
                      </a:r>
                      <a:endParaRPr lang="es-MX" sz="1000">
                        <a:effectLst/>
                      </a:endParaRPr>
                    </a:p>
                    <a:p>
                      <a:pPr>
                        <a:lnSpc>
                          <a:spcPct val="115000"/>
                        </a:lnSpc>
                        <a:spcAft>
                          <a:spcPts val="0"/>
                        </a:spcAft>
                      </a:pPr>
                      <a:r>
                        <a:rPr lang="es-ES" sz="1000">
                          <a:effectLst/>
                        </a:rPr>
                        <a:t>    tiene ?</a:t>
                      </a:r>
                      <a:endParaRPr lang="es-MX" sz="1000">
                        <a:solidFill>
                          <a:srgbClr val="000000"/>
                        </a:solidFill>
                        <a:effectLst/>
                        <a:latin typeface="Arial" panose="020B0604020202020204" pitchFamily="34" charset="0"/>
                        <a:ea typeface="Arial" panose="020B0604020202020204" pitchFamily="34" charset="0"/>
                      </a:endParaRPr>
                    </a:p>
                  </a:txBody>
                  <a:tcPr marL="60528" marR="60528" marT="60528" marB="60528" anchor="ctr"/>
                </a:tc>
                <a:tc>
                  <a:txBody>
                    <a:bodyPr/>
                    <a:lstStyle/>
                    <a:p>
                      <a:pPr>
                        <a:lnSpc>
                          <a:spcPct val="115000"/>
                        </a:lnSpc>
                        <a:spcAft>
                          <a:spcPts val="0"/>
                        </a:spcAft>
                      </a:pPr>
                      <a:r>
                        <a:rPr lang="es-ES" sz="1000" dirty="0">
                          <a:effectLst/>
                        </a:rPr>
                        <a:t>Es integradora, abierta,  reflexiva, creativa, innovadora, analítica, flexible y adaptable que implementa conocimientos y fomenta el trabajo colaborativo, tiene además un pensamiento constructivo así como un generador de ideas, en ella se interrelacionan  contenidos, saberes, habilidades y conocimientos de diversas disciplinas y requiere un  sujeto activo, de la misma manera implementa una forma social continua y sistemática. </a:t>
                      </a:r>
                      <a:endParaRPr lang="es-MX" sz="1000" dirty="0">
                        <a:solidFill>
                          <a:srgbClr val="000000"/>
                        </a:solidFill>
                        <a:effectLst/>
                        <a:latin typeface="Arial" panose="020B0604020202020204" pitchFamily="34" charset="0"/>
                        <a:ea typeface="Arial" panose="020B0604020202020204" pitchFamily="34" charset="0"/>
                      </a:endParaRPr>
                    </a:p>
                  </a:txBody>
                  <a:tcPr marL="60528" marR="60528" marT="60528" marB="60528"/>
                </a:tc>
              </a:tr>
              <a:tr h="1436042">
                <a:tc>
                  <a:txBody>
                    <a:bodyPr/>
                    <a:lstStyle/>
                    <a:p>
                      <a:pPr>
                        <a:lnSpc>
                          <a:spcPct val="115000"/>
                        </a:lnSpc>
                        <a:spcAft>
                          <a:spcPts val="0"/>
                        </a:spcAft>
                      </a:pPr>
                      <a:r>
                        <a:rPr lang="es-ES" sz="1000">
                          <a:effectLst/>
                        </a:rPr>
                        <a:t>3. ¿Por qué es </a:t>
                      </a:r>
                      <a:endParaRPr lang="es-MX" sz="1000">
                        <a:effectLst/>
                      </a:endParaRPr>
                    </a:p>
                    <a:p>
                      <a:pPr>
                        <a:lnSpc>
                          <a:spcPct val="115000"/>
                        </a:lnSpc>
                        <a:spcAft>
                          <a:spcPts val="0"/>
                        </a:spcAft>
                      </a:pPr>
                      <a:r>
                        <a:rPr lang="es-ES" sz="1000">
                          <a:effectLst/>
                        </a:rPr>
                        <a:t>    importante en la </a:t>
                      </a:r>
                      <a:endParaRPr lang="es-MX" sz="1000">
                        <a:effectLst/>
                      </a:endParaRPr>
                    </a:p>
                    <a:p>
                      <a:pPr>
                        <a:lnSpc>
                          <a:spcPct val="115000"/>
                        </a:lnSpc>
                        <a:spcAft>
                          <a:spcPts val="0"/>
                        </a:spcAft>
                      </a:pPr>
                      <a:r>
                        <a:rPr lang="es-ES" sz="1000">
                          <a:effectLst/>
                        </a:rPr>
                        <a:t>    educación?</a:t>
                      </a:r>
                      <a:endParaRPr lang="es-MX" sz="1000">
                        <a:solidFill>
                          <a:srgbClr val="000000"/>
                        </a:solidFill>
                        <a:effectLst/>
                        <a:latin typeface="Arial" panose="020B0604020202020204" pitchFamily="34" charset="0"/>
                        <a:ea typeface="Arial" panose="020B0604020202020204" pitchFamily="34" charset="0"/>
                      </a:endParaRPr>
                    </a:p>
                  </a:txBody>
                  <a:tcPr marL="60528" marR="60528" marT="60528" marB="60528" anchor="ctr"/>
                </a:tc>
                <a:tc>
                  <a:txBody>
                    <a:bodyPr/>
                    <a:lstStyle/>
                    <a:p>
                      <a:pPr>
                        <a:lnSpc>
                          <a:spcPct val="115000"/>
                        </a:lnSpc>
                        <a:spcAft>
                          <a:spcPts val="0"/>
                        </a:spcAft>
                      </a:pPr>
                      <a:r>
                        <a:rPr lang="es-ES" sz="1000" dirty="0">
                          <a:effectLst/>
                        </a:rPr>
                        <a:t>Dentro del contexto educativo actual, es fundamental hacer uso de las disciplinas existentes, para una mejor formación del estudiante, ya que incrementa su capacidad para la resolución de problemas.  De igual forma actualiza la función del docente y mejora las condiciones educativas dentro de las instituciones ya que reduce la brecha generada por la especialización de las disciplinas, subsana el reduccionismo a partir de un pensamiento creativo que recurre a los conocimientos aprendidos desde diferentes vertientes del saber que enriquece el aprendizaje y abre las posibilidades a la aproximación de la realidad mediante la integración de varias disciplinas para que el conocimiento tenga un significado dentro del contexto real, que provoque la búsqueda a nuevas respuestas de interrogantes no resultas por áreas establecidas. </a:t>
                      </a:r>
                      <a:endParaRPr lang="es-MX" sz="1000" dirty="0">
                        <a:solidFill>
                          <a:srgbClr val="000000"/>
                        </a:solidFill>
                        <a:effectLst/>
                        <a:latin typeface="Arial" panose="020B0604020202020204" pitchFamily="34" charset="0"/>
                        <a:ea typeface="Arial" panose="020B0604020202020204" pitchFamily="34" charset="0"/>
                      </a:endParaRPr>
                    </a:p>
                  </a:txBody>
                  <a:tcPr marL="60528" marR="60528" marT="60528" marB="60528"/>
                </a:tc>
              </a:tr>
            </a:tbl>
          </a:graphicData>
        </a:graphic>
      </p:graphicFrame>
      <p:pic>
        <p:nvPicPr>
          <p:cNvPr id="5" name="Imagen 4"/>
          <p:cNvPicPr>
            <a:picLocks noChangeAspect="1"/>
          </p:cNvPicPr>
          <p:nvPr/>
        </p:nvPicPr>
        <p:blipFill>
          <a:blip r:embed="rId2"/>
          <a:stretch>
            <a:fillRect/>
          </a:stretch>
        </p:blipFill>
        <p:spPr>
          <a:xfrm>
            <a:off x="9509528" y="37525"/>
            <a:ext cx="2682472" cy="1060796"/>
          </a:xfrm>
          <a:prstGeom prst="rect">
            <a:avLst/>
          </a:prstGeom>
        </p:spPr>
      </p:pic>
    </p:spTree>
    <p:extLst>
      <p:ext uri="{BB962C8B-B14F-4D97-AF65-F5344CB8AC3E}">
        <p14:creationId xmlns:p14="http://schemas.microsoft.com/office/powerpoint/2010/main" val="42920903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dirty="0"/>
          </a:p>
        </p:txBody>
      </p:sp>
      <p:graphicFrame>
        <p:nvGraphicFramePr>
          <p:cNvPr id="7" name="Marcador de contenido 6"/>
          <p:cNvGraphicFramePr>
            <a:graphicFrameLocks noGrp="1"/>
          </p:cNvGraphicFramePr>
          <p:nvPr>
            <p:ph idx="1"/>
            <p:extLst>
              <p:ext uri="{D42A27DB-BD31-4B8C-83A1-F6EECF244321}">
                <p14:modId xmlns:p14="http://schemas.microsoft.com/office/powerpoint/2010/main" val="4169826258"/>
              </p:ext>
            </p:extLst>
          </p:nvPr>
        </p:nvGraphicFramePr>
        <p:xfrm>
          <a:off x="1155700" y="2603500"/>
          <a:ext cx="8761413" cy="3479800"/>
        </p:xfrm>
        <a:graphic>
          <a:graphicData uri="http://schemas.openxmlformats.org/drawingml/2006/table">
            <a:tbl>
              <a:tblPr firstRow="1" bandRow="1">
                <a:tableStyleId>{5C22544A-7EE6-4342-B048-85BDC9FD1C3A}</a:tableStyleId>
              </a:tblPr>
              <a:tblGrid>
                <a:gridCol w="2920471"/>
                <a:gridCol w="2920471"/>
                <a:gridCol w="2920471"/>
              </a:tblGrid>
              <a:tr h="370840">
                <a:tc>
                  <a:txBody>
                    <a:bodyPr/>
                    <a:lstStyle/>
                    <a:p>
                      <a:r>
                        <a:rPr lang="es-MX" dirty="0" smtClean="0"/>
                        <a:t>Enero</a:t>
                      </a:r>
                      <a:endParaRPr lang="es-MX" dirty="0"/>
                    </a:p>
                  </a:txBody>
                  <a:tcPr/>
                </a:tc>
                <a:tc>
                  <a:txBody>
                    <a:bodyPr/>
                    <a:lstStyle/>
                    <a:p>
                      <a:r>
                        <a:rPr lang="es-MX" dirty="0" smtClean="0"/>
                        <a:t>Actividades</a:t>
                      </a:r>
                      <a:endParaRPr lang="es-MX" dirty="0"/>
                    </a:p>
                  </a:txBody>
                  <a:tcPr/>
                </a:tc>
                <a:tc>
                  <a:txBody>
                    <a:bodyPr/>
                    <a:lstStyle/>
                    <a:p>
                      <a:r>
                        <a:rPr lang="es-MX" dirty="0" smtClean="0"/>
                        <a:t>Observaciones </a:t>
                      </a:r>
                      <a:endParaRPr lang="es-MX" dirty="0"/>
                    </a:p>
                  </a:txBody>
                  <a:tcPr/>
                </a:tc>
              </a:tr>
              <a:tr h="370840">
                <a:tc>
                  <a:txBody>
                    <a:bodyPr/>
                    <a:lstStyle/>
                    <a:p>
                      <a:r>
                        <a:rPr lang="es-MX" dirty="0" smtClean="0"/>
                        <a:t>Febrero</a:t>
                      </a:r>
                      <a:endParaRPr lang="es-MX" dirty="0"/>
                    </a:p>
                  </a:txBody>
                  <a:tcPr/>
                </a:tc>
                <a:tc>
                  <a:txBody>
                    <a:bodyPr/>
                    <a:lstStyle/>
                    <a:p>
                      <a:r>
                        <a:rPr lang="es-MX" dirty="0" smtClean="0"/>
                        <a:t>Distribución de contenidos teóricos </a:t>
                      </a:r>
                    </a:p>
                    <a:p>
                      <a:endParaRPr lang="es-MX" dirty="0"/>
                    </a:p>
                  </a:txBody>
                  <a:tcPr/>
                </a:tc>
                <a:tc>
                  <a:txBody>
                    <a:bodyPr/>
                    <a:lstStyle/>
                    <a:p>
                      <a:endParaRPr lang="es-MX"/>
                    </a:p>
                  </a:txBody>
                  <a:tcPr/>
                </a:tc>
              </a:tr>
              <a:tr h="370840">
                <a:tc>
                  <a:txBody>
                    <a:bodyPr/>
                    <a:lstStyle/>
                    <a:p>
                      <a:r>
                        <a:rPr lang="es-MX" dirty="0" smtClean="0"/>
                        <a:t>Marzo</a:t>
                      </a:r>
                      <a:endParaRPr lang="es-MX" dirty="0"/>
                    </a:p>
                  </a:txBody>
                  <a:tcPr/>
                </a:tc>
                <a:tc>
                  <a:txBody>
                    <a:bodyPr/>
                    <a:lstStyle/>
                    <a:p>
                      <a:r>
                        <a:rPr lang="es-MX" dirty="0" smtClean="0"/>
                        <a:t>Desarrollo del trabajo de investigación</a:t>
                      </a:r>
                      <a:endParaRPr lang="es-MX" dirty="0"/>
                    </a:p>
                  </a:txBody>
                  <a:tcPr/>
                </a:tc>
                <a:tc>
                  <a:txBody>
                    <a:bodyPr/>
                    <a:lstStyle/>
                    <a:p>
                      <a:endParaRPr lang="es-MX"/>
                    </a:p>
                  </a:txBody>
                  <a:tcPr/>
                </a:tc>
              </a:tr>
              <a:tr h="370840">
                <a:tc>
                  <a:txBody>
                    <a:bodyPr/>
                    <a:lstStyle/>
                    <a:p>
                      <a:r>
                        <a:rPr lang="es-MX" dirty="0" smtClean="0"/>
                        <a:t>Abril</a:t>
                      </a:r>
                      <a:endParaRPr lang="es-MX" dirty="0"/>
                    </a:p>
                  </a:txBody>
                  <a:tcPr/>
                </a:tc>
                <a:tc>
                  <a:txBody>
                    <a:bodyPr/>
                    <a:lstStyle/>
                    <a:p>
                      <a:r>
                        <a:rPr lang="es-MX" dirty="0" smtClean="0"/>
                        <a:t>Elaboración</a:t>
                      </a:r>
                      <a:r>
                        <a:rPr lang="es-MX" baseline="0" dirty="0" smtClean="0"/>
                        <a:t> de  las cedulas y materiales de la exposición</a:t>
                      </a:r>
                      <a:endParaRPr lang="es-MX" dirty="0"/>
                    </a:p>
                  </a:txBody>
                  <a:tcPr/>
                </a:tc>
                <a:tc>
                  <a:txBody>
                    <a:bodyPr/>
                    <a:lstStyle/>
                    <a:p>
                      <a:endParaRPr lang="es-MX" dirty="0"/>
                    </a:p>
                  </a:txBody>
                  <a:tcPr/>
                </a:tc>
              </a:tr>
              <a:tr h="370840">
                <a:tc>
                  <a:txBody>
                    <a:bodyPr/>
                    <a:lstStyle/>
                    <a:p>
                      <a:r>
                        <a:rPr lang="es-MX" dirty="0" smtClean="0"/>
                        <a:t>Mayo</a:t>
                      </a:r>
                      <a:endParaRPr lang="es-MX" dirty="0"/>
                    </a:p>
                  </a:txBody>
                  <a:tcPr/>
                </a:tc>
                <a:tc>
                  <a:txBody>
                    <a:bodyPr/>
                    <a:lstStyle/>
                    <a:p>
                      <a:r>
                        <a:rPr lang="es-MX" dirty="0" smtClean="0"/>
                        <a:t>Evaluación y realimentación</a:t>
                      </a:r>
                    </a:p>
                  </a:txBody>
                  <a:tcPr/>
                </a:tc>
                <a:tc>
                  <a:txBody>
                    <a:bodyPr/>
                    <a:lstStyle/>
                    <a:p>
                      <a:endParaRPr lang="es-MX"/>
                    </a:p>
                  </a:txBody>
                  <a:tcPr/>
                </a:tc>
              </a:tr>
            </a:tbl>
          </a:graphicData>
        </a:graphic>
      </p:graphicFrame>
      <p:pic>
        <p:nvPicPr>
          <p:cNvPr id="3" name="Imagen 2"/>
          <p:cNvPicPr>
            <a:picLocks noChangeAspect="1"/>
          </p:cNvPicPr>
          <p:nvPr/>
        </p:nvPicPr>
        <p:blipFill>
          <a:blip r:embed="rId2"/>
          <a:stretch>
            <a:fillRect/>
          </a:stretch>
        </p:blipFill>
        <p:spPr>
          <a:xfrm>
            <a:off x="9916366" y="0"/>
            <a:ext cx="2275634" cy="1365622"/>
          </a:xfrm>
          <a:prstGeom prst="rect">
            <a:avLst/>
          </a:prstGeom>
        </p:spPr>
      </p:pic>
    </p:spTree>
    <p:extLst>
      <p:ext uri="{BB962C8B-B14F-4D97-AF65-F5344CB8AC3E}">
        <p14:creationId xmlns:p14="http://schemas.microsoft.com/office/powerpoint/2010/main" val="16749134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13011150" cy="7315200"/>
          </a:xfrm>
          <a:prstGeom prst="rect">
            <a:avLst/>
          </a:prstGeom>
        </p:spPr>
      </p:pic>
      <p:sp>
        <p:nvSpPr>
          <p:cNvPr id="2" name="Título 1"/>
          <p:cNvSpPr>
            <a:spLocks noGrp="1"/>
          </p:cNvSpPr>
          <p:nvPr>
            <p:ph type="title"/>
          </p:nvPr>
        </p:nvSpPr>
        <p:spPr/>
        <p:txBody>
          <a:bodyPr/>
          <a:lstStyle/>
          <a:p>
            <a:endParaRPr lang="es-MX"/>
          </a:p>
        </p:txBody>
      </p:sp>
    </p:spTree>
    <p:extLst>
      <p:ext uri="{BB962C8B-B14F-4D97-AF65-F5344CB8AC3E}">
        <p14:creationId xmlns:p14="http://schemas.microsoft.com/office/powerpoint/2010/main" val="37051599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13011150" cy="7315200"/>
          </a:xfrm>
          <a:prstGeom prst="rect">
            <a:avLst/>
          </a:prstGeom>
        </p:spPr>
      </p:pic>
      <p:sp>
        <p:nvSpPr>
          <p:cNvPr id="2" name="Título 1"/>
          <p:cNvSpPr>
            <a:spLocks noGrp="1"/>
          </p:cNvSpPr>
          <p:nvPr>
            <p:ph type="title"/>
          </p:nvPr>
        </p:nvSpPr>
        <p:spPr/>
        <p:txBody>
          <a:bodyPr/>
          <a:lstStyle/>
          <a:p>
            <a:endParaRPr lang="es-MX" dirty="0"/>
          </a:p>
        </p:txBody>
      </p:sp>
    </p:spTree>
    <p:extLst>
      <p:ext uri="{BB962C8B-B14F-4D97-AF65-F5344CB8AC3E}">
        <p14:creationId xmlns:p14="http://schemas.microsoft.com/office/powerpoint/2010/main" val="759070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13011150" cy="7315200"/>
          </a:xfrm>
          <a:prstGeom prst="rect">
            <a:avLst/>
          </a:prstGeom>
        </p:spPr>
      </p:pic>
      <p:sp>
        <p:nvSpPr>
          <p:cNvPr id="2" name="Título 1"/>
          <p:cNvSpPr>
            <a:spLocks noGrp="1"/>
          </p:cNvSpPr>
          <p:nvPr>
            <p:ph type="title"/>
          </p:nvPr>
        </p:nvSpPr>
        <p:spPr/>
        <p:txBody>
          <a:bodyPr/>
          <a:lstStyle/>
          <a:p>
            <a:endParaRPr lang="es-MX" dirty="0"/>
          </a:p>
        </p:txBody>
      </p:sp>
    </p:spTree>
    <p:extLst>
      <p:ext uri="{BB962C8B-B14F-4D97-AF65-F5344CB8AC3E}">
        <p14:creationId xmlns:p14="http://schemas.microsoft.com/office/powerpoint/2010/main" val="20084240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14 </a:t>
            </a:r>
            <a:endParaRPr lang="es-MX" dirty="0"/>
          </a:p>
        </p:txBody>
      </p:sp>
      <p:pic>
        <p:nvPicPr>
          <p:cNvPr id="6" name="Imagen 5"/>
          <p:cNvPicPr>
            <a:picLocks noChangeAspect="1"/>
          </p:cNvPicPr>
          <p:nvPr/>
        </p:nvPicPr>
        <p:blipFill>
          <a:blip r:embed="rId3"/>
          <a:stretch>
            <a:fillRect/>
          </a:stretch>
        </p:blipFill>
        <p:spPr>
          <a:xfrm>
            <a:off x="4354688" y="134911"/>
            <a:ext cx="7837312" cy="6723089"/>
          </a:xfrm>
          <a:prstGeom prst="rect">
            <a:avLst/>
          </a:prstGeom>
        </p:spPr>
      </p:pic>
    </p:spTree>
    <p:extLst>
      <p:ext uri="{BB962C8B-B14F-4D97-AF65-F5344CB8AC3E}">
        <p14:creationId xmlns:p14="http://schemas.microsoft.com/office/powerpoint/2010/main" val="18917028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Producto 15</a:t>
            </a:r>
          </a:p>
        </p:txBody>
      </p:sp>
      <p:sp>
        <p:nvSpPr>
          <p:cNvPr id="3" name="Marcador de contenido 2"/>
          <p:cNvSpPr>
            <a:spLocks noGrp="1"/>
          </p:cNvSpPr>
          <p:nvPr>
            <p:ph idx="1"/>
          </p:nvPr>
        </p:nvSpPr>
        <p:spPr/>
        <p:txBody>
          <a:bodyPr>
            <a:normAutofit fontScale="77500" lnSpcReduction="20000"/>
          </a:bodyPr>
          <a:lstStyle/>
          <a:p>
            <a:r>
              <a:rPr lang="es-MX" dirty="0" smtClean="0"/>
              <a:t>Materia: Historia Universal Moderna y Contemporánea</a:t>
            </a:r>
          </a:p>
          <a:p>
            <a:r>
              <a:rPr lang="es-MX" dirty="0" smtClean="0"/>
              <a:t>Docente: Olga Tatiana Jiménez </a:t>
            </a:r>
            <a:r>
              <a:rPr lang="es-MX" dirty="0" err="1" smtClean="0"/>
              <a:t>Dominguez</a:t>
            </a:r>
            <a:r>
              <a:rPr lang="es-MX" dirty="0" smtClean="0"/>
              <a:t>.</a:t>
            </a:r>
          </a:p>
          <a:p>
            <a:r>
              <a:rPr lang="es-MX" dirty="0" smtClean="0"/>
              <a:t>El </a:t>
            </a:r>
            <a:r>
              <a:rPr lang="es-MX" dirty="0"/>
              <a:t>trabajo interdisciplinario se caracteriza por abordar una problemática específica desde diversas miradas disciplinarias. En este sentido el proyecto Conexiones -UNAM se convirtió en un reto, pues fue necesario desarrollar habilidades para el trabajo cooperativo. </a:t>
            </a:r>
          </a:p>
          <a:p>
            <a:r>
              <a:rPr lang="es-MX" dirty="0"/>
              <a:t>Entre las principales dificultades que resolvimos como equipo, fueron las siguientes: construir un lenguaje que permitiera abordar la problemática de una manera totalizadora, el conflicto de articular  la diversidad de contenidos disciplinarios que aportaron para la resolución del problema planteado. Los problemas que se presentaron se resolvieron a través del dialogo y el trabajo en conjunto.</a:t>
            </a:r>
          </a:p>
          <a:p>
            <a:r>
              <a:rPr lang="es-MX" dirty="0"/>
              <a:t>El resultado del trabajo que hemos llevado a cabo puede observarse en las evidencias de nuestro proyecto </a:t>
            </a:r>
            <a:r>
              <a:rPr lang="es-MX" dirty="0" err="1"/>
              <a:t>interdisiciplinario</a:t>
            </a:r>
            <a:r>
              <a:rPr lang="es-MX" dirty="0"/>
              <a:t> Conexiones.</a:t>
            </a:r>
          </a:p>
          <a:p>
            <a:r>
              <a:rPr lang="es-MX" dirty="0"/>
              <a:t>Por otra parte, considero que este trabajo me permitió conocer más acerca de los docentes y las distintas asignaturas con las que se articuló el proyecto, abriendo posibilidades para nuevos proyectos de trabajo en conjunto. </a:t>
            </a:r>
          </a:p>
          <a:p>
            <a:endParaRPr lang="es-MX" dirty="0"/>
          </a:p>
          <a:p>
            <a:endParaRPr lang="es-MX" dirty="0"/>
          </a:p>
        </p:txBody>
      </p:sp>
    </p:spTree>
    <p:extLst>
      <p:ext uri="{BB962C8B-B14F-4D97-AF65-F5344CB8AC3E}">
        <p14:creationId xmlns:p14="http://schemas.microsoft.com/office/powerpoint/2010/main" val="32683840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15</a:t>
            </a:r>
            <a:endParaRPr lang="es-MX" dirty="0"/>
          </a:p>
        </p:txBody>
      </p:sp>
      <p:sp>
        <p:nvSpPr>
          <p:cNvPr id="3" name="Marcador de contenido 2"/>
          <p:cNvSpPr>
            <a:spLocks noGrp="1"/>
          </p:cNvSpPr>
          <p:nvPr>
            <p:ph idx="1"/>
          </p:nvPr>
        </p:nvSpPr>
        <p:spPr/>
        <p:txBody>
          <a:bodyPr>
            <a:normAutofit lnSpcReduction="10000"/>
          </a:bodyPr>
          <a:lstStyle/>
          <a:p>
            <a:r>
              <a:rPr lang="es-MX" dirty="0" smtClean="0"/>
              <a:t>Materia: Historia Universal Moderna y Contemporánea</a:t>
            </a:r>
          </a:p>
          <a:p>
            <a:r>
              <a:rPr lang="es-MX" dirty="0" smtClean="0"/>
              <a:t>Docente </a:t>
            </a:r>
            <a:r>
              <a:rPr lang="es-MX" dirty="0" err="1"/>
              <a:t>R</a:t>
            </a:r>
            <a:r>
              <a:rPr lang="es-MX" dirty="0" err="1" smtClean="0"/>
              <a:t>osemberg</a:t>
            </a:r>
            <a:r>
              <a:rPr lang="es-MX" dirty="0" smtClean="0"/>
              <a:t> </a:t>
            </a:r>
            <a:r>
              <a:rPr lang="es-MX" dirty="0" err="1" smtClean="0"/>
              <a:t>Indili</a:t>
            </a:r>
            <a:r>
              <a:rPr lang="es-MX" dirty="0" smtClean="0"/>
              <a:t> Cruz</a:t>
            </a:r>
          </a:p>
          <a:p>
            <a:r>
              <a:rPr lang="es-MX" dirty="0"/>
              <a:t>Párrafo de reflexión, proyecto museo en el aula.</a:t>
            </a:r>
          </a:p>
          <a:p>
            <a:r>
              <a:rPr lang="es-MX" dirty="0"/>
              <a:t>Desde el plano personal, ha existido un proceso loable de construcción con los compañeros de mi equipo, del proyecto denominado “Museo en el aula”, sin embargo, hay que precisar que el trabajo de construcción, presentó ciertas dificultades, una de estas fue el poco tiempo para realizar las actividades, dicha cuestión la superamos, estableciendo roles de trabajo y priorizando actividades del dicho proyecto. </a:t>
            </a:r>
          </a:p>
          <a:p>
            <a:r>
              <a:rPr lang="es-MX" dirty="0"/>
              <a:t>El trabajo que resultó de todo este proceso de construcción podrá observado en la presentación del proyecto y la infografía</a:t>
            </a:r>
          </a:p>
          <a:p>
            <a:endParaRPr lang="es-MX" dirty="0"/>
          </a:p>
        </p:txBody>
      </p:sp>
    </p:spTree>
    <p:extLst>
      <p:ext uri="{BB962C8B-B14F-4D97-AF65-F5344CB8AC3E}">
        <p14:creationId xmlns:p14="http://schemas.microsoft.com/office/powerpoint/2010/main" val="15217277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15</a:t>
            </a:r>
            <a:endParaRPr lang="es-MX" dirty="0"/>
          </a:p>
        </p:txBody>
      </p:sp>
      <p:sp>
        <p:nvSpPr>
          <p:cNvPr id="3" name="Marcador de contenido 2"/>
          <p:cNvSpPr>
            <a:spLocks noGrp="1"/>
          </p:cNvSpPr>
          <p:nvPr>
            <p:ph idx="1"/>
          </p:nvPr>
        </p:nvSpPr>
        <p:spPr/>
        <p:txBody>
          <a:bodyPr>
            <a:normAutofit fontScale="62500" lnSpcReduction="20000"/>
          </a:bodyPr>
          <a:lstStyle/>
          <a:p>
            <a:r>
              <a:rPr lang="es-MX" dirty="0" smtClean="0"/>
              <a:t>Materia: Inglés</a:t>
            </a:r>
          </a:p>
          <a:p>
            <a:r>
              <a:rPr lang="es-MX" dirty="0" smtClean="0"/>
              <a:t>Docente: Sofía  Cristina Teco Estrada</a:t>
            </a:r>
          </a:p>
          <a:p>
            <a:r>
              <a:rPr lang="es-MX" dirty="0" smtClean="0"/>
              <a:t>el </a:t>
            </a:r>
            <a:r>
              <a:rPr lang="es-MX" dirty="0"/>
              <a:t>proyecto interdisciplinario que se ha llegado a construir con las diferentes materias como lo son taller de lectura y redacción, historia e inglés; mi parte en la que he podido contribuir es en la del área de inglés para poder ver el tema que es “Museo Descartes” desde otra perspectiva lingüística extranjera y así enriquecer el conocimiento histórico de loa alumnos. Sin embargo, no fue un proceso de preparación fácil por lo tanto aquí presento mis tres principales dificultades.</a:t>
            </a:r>
          </a:p>
          <a:p>
            <a:endParaRPr lang="es-MX" dirty="0"/>
          </a:p>
          <a:p>
            <a:r>
              <a:rPr lang="es-MX" dirty="0"/>
              <a:t>La primera dificultad con la que me enfrente fue de que tema o manera aportaríamos cada asignatura en un mismo proyecto, así que primeramente delimitamos un tema en el que todos pudiéramos participar y llegamos a la conclusión de que el discutir eventos mundiales podría abrirnos diferentes aspectos de los cuales partir, de modo que llegamos a concordar que las guerras mundiales, así como la guerra fría, han repercutido de cierta forma a la humanidad. Con lo que llegamos al nombre de nuestro proyecto donde los alumnos demostraran en forma general como un museo con diferentes actividades de las disciplinas participantes.</a:t>
            </a:r>
          </a:p>
          <a:p>
            <a:endParaRPr lang="es-MX" dirty="0"/>
          </a:p>
          <a:p>
            <a:r>
              <a:rPr lang="es-MX" dirty="0"/>
              <a:t>La segunda dificultad fue delimitar que tanto se trabajaría de nuestra disciplina, inglés, en el proyecto, ya que en su mayoría seria las asignaturas de taller de lectura y redacción e historia, por consiguiente, debido a que se llegó a un acuerdo de hacer demostraciones del tema por medio de fotos y placas informativas decidimos hacer una versión inglesa de la información que presentarían, añadiendo aspectos lingüísticos de la época.</a:t>
            </a:r>
          </a:p>
          <a:p>
            <a:endParaRPr lang="es-MX" dirty="0"/>
          </a:p>
        </p:txBody>
      </p:sp>
    </p:spTree>
    <p:extLst>
      <p:ext uri="{BB962C8B-B14F-4D97-AF65-F5344CB8AC3E}">
        <p14:creationId xmlns:p14="http://schemas.microsoft.com/office/powerpoint/2010/main" val="21003569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r>
              <a:rPr lang="es-MX" dirty="0" smtClean="0"/>
              <a:t>Materia: Taller de Lectura y Redacción </a:t>
            </a:r>
          </a:p>
          <a:p>
            <a:r>
              <a:rPr lang="es-MX" dirty="0" smtClean="0"/>
              <a:t>Docente: </a:t>
            </a:r>
            <a:r>
              <a:rPr lang="es-MX" dirty="0" err="1" smtClean="0"/>
              <a:t>Nyrma</a:t>
            </a:r>
            <a:r>
              <a:rPr lang="es-MX" dirty="0" smtClean="0"/>
              <a:t> Ivette </a:t>
            </a:r>
            <a:r>
              <a:rPr lang="es-MX" dirty="0" err="1" smtClean="0"/>
              <a:t>Hernandez</a:t>
            </a:r>
            <a:r>
              <a:rPr lang="es-MX" dirty="0" smtClean="0"/>
              <a:t> </a:t>
            </a:r>
          </a:p>
          <a:p>
            <a:r>
              <a:rPr lang="es-MX" dirty="0" smtClean="0"/>
              <a:t>Es </a:t>
            </a:r>
            <a:r>
              <a:rPr lang="es-MX" dirty="0"/>
              <a:t>importante la comunicación  en el equipo, el saber como organizarnos y realizar el proyecto, lo positivo es ir transformando nuestros conocimientos de cada uno, retroalimentando las lecturas realizadas durante la elaboración del proyecto, resaltar las principales herramientas para enriquecer el trabajo. El aprendizaje logrado fue bastante significativo y variado en distintas áreas de conocimientos, Inglés, Historia y Taller de Lectura, Redacción e Investigación Documental</a:t>
            </a:r>
          </a:p>
        </p:txBody>
      </p:sp>
    </p:spTree>
    <p:extLst>
      <p:ext uri="{BB962C8B-B14F-4D97-AF65-F5344CB8AC3E}">
        <p14:creationId xmlns:p14="http://schemas.microsoft.com/office/powerpoint/2010/main" val="13600094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15</a:t>
            </a:r>
            <a:endParaRPr lang="es-MX" dirty="0"/>
          </a:p>
        </p:txBody>
      </p:sp>
      <p:sp>
        <p:nvSpPr>
          <p:cNvPr id="3" name="Marcador de contenido 2"/>
          <p:cNvSpPr>
            <a:spLocks noGrp="1"/>
          </p:cNvSpPr>
          <p:nvPr>
            <p:ph idx="1"/>
          </p:nvPr>
        </p:nvSpPr>
        <p:spPr/>
        <p:txBody>
          <a:bodyPr>
            <a:normAutofit fontScale="62500" lnSpcReduction="20000"/>
          </a:bodyPr>
          <a:lstStyle/>
          <a:p>
            <a:r>
              <a:rPr lang="es-MX" b="1" dirty="0" smtClean="0"/>
              <a:t>Materia: Inglés</a:t>
            </a:r>
          </a:p>
          <a:p>
            <a:r>
              <a:rPr lang="es-MX" dirty="0" smtClean="0"/>
              <a:t>Docente: Itzel Margarita Rodríguez Martínez</a:t>
            </a:r>
          </a:p>
          <a:p>
            <a:r>
              <a:rPr lang="es-MX" dirty="0" smtClean="0"/>
              <a:t>La </a:t>
            </a:r>
            <a:r>
              <a:rPr lang="es-MX" dirty="0"/>
              <a:t>construcción de nuestro proyecto </a:t>
            </a:r>
            <a:r>
              <a:rPr lang="es-MX" dirty="0" smtClean="0"/>
              <a:t>interdisciplinario</a:t>
            </a:r>
            <a:endParaRPr lang="es-MX" dirty="0"/>
          </a:p>
          <a:p>
            <a:r>
              <a:rPr lang="es-MX" dirty="0"/>
              <a:t> </a:t>
            </a:r>
            <a:r>
              <a:rPr lang="es-MX" dirty="0" smtClean="0"/>
              <a:t>  </a:t>
            </a:r>
            <a:r>
              <a:rPr lang="es-MX" dirty="0"/>
              <a:t>Para colaborar en la planeación y elaboración del trabajo interdisciplinario que mis colegas y yo estamos elaborando, se tomó en consideración el trabajar primeramente por academias (inglés, historia, taller de redacción) y posteriormente juntos en sesiones programadas a lo largo del semestre.</a:t>
            </a:r>
          </a:p>
          <a:p>
            <a:r>
              <a:rPr lang="es-MX" dirty="0"/>
              <a:t>   En el caso particular de la academia de inglés, y mi contribución al proyecto interdisciplinario, se resolvieron ciertas dificultades:</a:t>
            </a:r>
          </a:p>
          <a:p>
            <a:r>
              <a:rPr lang="es-MX" dirty="0"/>
              <a:t>-  La primera fue identificar los contenidos del programa de inglés III que coincidieran y pudieran apoyarse entre sí con los temas de los programas de historia y taller de lectura y redacción, por medio de cuadros comparativos redactados en las sesiones de academias. </a:t>
            </a:r>
          </a:p>
          <a:p>
            <a:r>
              <a:rPr lang="es-MX" dirty="0"/>
              <a:t>- El segundo obstáculo fue el desarrollar el proyecto como tal; se trabajó en conjunto con los docentes encargados de cada materia para delimitar nuestro objetivo general del proyecto, el contexto en el que se desarrollará, describir nuestros aspectos a evaluar y así mismo, los materiales que se emplearán.</a:t>
            </a:r>
          </a:p>
          <a:p>
            <a:r>
              <a:rPr lang="es-MX" dirty="0"/>
              <a:t>Para continuar trabajando dentro de este proyecto, se ha aprendido que podemos dar pronta solución a dificultades y retos del mismo al trabajar con las estrategias de lluvia de ideas y experiencias. De igual forma, de este proyecto interdisciplinario se ha aprendido a escuchar las opiniones de los demás y no sólo a tomarlas en cuenta, sino tomarlas y aplicarlas en realidad, volviendo esas opiniones en parte de nuestras experiencias docentes.</a:t>
            </a:r>
          </a:p>
          <a:p>
            <a:endParaRPr lang="es-MX" dirty="0"/>
          </a:p>
        </p:txBody>
      </p:sp>
    </p:spTree>
    <p:extLst>
      <p:ext uri="{BB962C8B-B14F-4D97-AF65-F5344CB8AC3E}">
        <p14:creationId xmlns:p14="http://schemas.microsoft.com/office/powerpoint/2010/main" val="3449432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Producto 1. C.A.I.A.C. Conclusiones Generales.</a:t>
            </a:r>
          </a:p>
        </p:txBody>
      </p:sp>
      <p:sp>
        <p:nvSpPr>
          <p:cNvPr id="3" name="Marcador de contenido 2"/>
          <p:cNvSpPr>
            <a:spLocks noGrp="1"/>
          </p:cNvSpPr>
          <p:nvPr>
            <p:ph idx="1"/>
          </p:nvPr>
        </p:nvSpPr>
        <p:spPr>
          <a:xfrm>
            <a:off x="1154955" y="2086377"/>
            <a:ext cx="8761412" cy="4417454"/>
          </a:xfrm>
        </p:spPr>
        <p:txBody>
          <a:bodyPr/>
          <a:lstStyle/>
          <a:p>
            <a:pPr algn="ctr"/>
            <a:endParaRPr lang="es-MX" dirty="0"/>
          </a:p>
          <a:p>
            <a:endParaRPr lang="es-MX" dirty="0"/>
          </a:p>
        </p:txBody>
      </p:sp>
      <p:graphicFrame>
        <p:nvGraphicFramePr>
          <p:cNvPr id="6" name="Tabla 5"/>
          <p:cNvGraphicFramePr>
            <a:graphicFrameLocks noGrp="1"/>
          </p:cNvGraphicFramePr>
          <p:nvPr/>
        </p:nvGraphicFramePr>
        <p:xfrm>
          <a:off x="1155700" y="2525624"/>
          <a:ext cx="8761413" cy="3572052"/>
        </p:xfrm>
        <a:graphic>
          <a:graphicData uri="http://schemas.openxmlformats.org/drawingml/2006/table">
            <a:tbl>
              <a:tblPr>
                <a:tableStyleId>{5C22544A-7EE6-4342-B048-85BDC9FD1C3A}</a:tableStyleId>
              </a:tblPr>
              <a:tblGrid>
                <a:gridCol w="1250593"/>
                <a:gridCol w="7510820"/>
              </a:tblGrid>
              <a:tr h="956341">
                <a:tc>
                  <a:txBody>
                    <a:bodyPr/>
                    <a:lstStyle/>
                    <a:p>
                      <a:pPr>
                        <a:lnSpc>
                          <a:spcPct val="115000"/>
                        </a:lnSpc>
                        <a:spcAft>
                          <a:spcPts val="0"/>
                        </a:spcAft>
                      </a:pPr>
                      <a:r>
                        <a:rPr lang="es-ES" sz="1000" dirty="0">
                          <a:effectLst/>
                        </a:rPr>
                        <a:t>4. ¿Cómo motivar </a:t>
                      </a:r>
                      <a:endParaRPr lang="es-MX" sz="1000" dirty="0">
                        <a:effectLst/>
                      </a:endParaRPr>
                    </a:p>
                    <a:p>
                      <a:pPr>
                        <a:lnSpc>
                          <a:spcPct val="115000"/>
                        </a:lnSpc>
                        <a:spcAft>
                          <a:spcPts val="0"/>
                        </a:spcAft>
                      </a:pPr>
                      <a:r>
                        <a:rPr lang="es-ES" sz="1000" dirty="0">
                          <a:effectLst/>
                        </a:rPr>
                        <a:t>    a los alumnos</a:t>
                      </a:r>
                      <a:endParaRPr lang="es-MX" sz="1000" dirty="0">
                        <a:effectLst/>
                      </a:endParaRPr>
                    </a:p>
                    <a:p>
                      <a:pPr>
                        <a:lnSpc>
                          <a:spcPct val="115000"/>
                        </a:lnSpc>
                        <a:spcAft>
                          <a:spcPts val="0"/>
                        </a:spcAft>
                      </a:pPr>
                      <a:r>
                        <a:rPr lang="es-ES" sz="1000" dirty="0">
                          <a:effectLst/>
                        </a:rPr>
                        <a:t>    para el trabajo </a:t>
                      </a:r>
                      <a:endParaRPr lang="es-MX" sz="1000" dirty="0">
                        <a:effectLst/>
                      </a:endParaRPr>
                    </a:p>
                    <a:p>
                      <a:pPr>
                        <a:lnSpc>
                          <a:spcPct val="115000"/>
                        </a:lnSpc>
                        <a:spcAft>
                          <a:spcPts val="0"/>
                        </a:spcAft>
                      </a:pPr>
                      <a:r>
                        <a:rPr lang="es-ES" sz="1000" dirty="0">
                          <a:effectLst/>
                        </a:rPr>
                        <a:t>interdisciplinario?</a:t>
                      </a:r>
                      <a:endParaRPr lang="es-MX" sz="1000" dirty="0">
                        <a:effectLst/>
                      </a:endParaRPr>
                    </a:p>
                    <a:p>
                      <a:pPr>
                        <a:lnSpc>
                          <a:spcPct val="115000"/>
                        </a:lnSpc>
                        <a:spcAft>
                          <a:spcPts val="0"/>
                        </a:spcAft>
                      </a:pPr>
                      <a:r>
                        <a:rPr lang="es-ES" sz="1000" dirty="0">
                          <a:effectLst/>
                        </a:rPr>
                        <a:t> </a:t>
                      </a:r>
                      <a:endParaRPr lang="es-MX" sz="1000" dirty="0">
                        <a:solidFill>
                          <a:srgbClr val="000000"/>
                        </a:solidFill>
                        <a:effectLst/>
                        <a:latin typeface="Arial" panose="020B0604020202020204" pitchFamily="34" charset="0"/>
                        <a:ea typeface="Arial" panose="020B0604020202020204" pitchFamily="34" charset="0"/>
                      </a:endParaRPr>
                    </a:p>
                  </a:txBody>
                  <a:tcPr marL="60528" marR="60528" marT="60528" marB="60528" anchor="ctr"/>
                </a:tc>
                <a:tc>
                  <a:txBody>
                    <a:bodyPr/>
                    <a:lstStyle/>
                    <a:p>
                      <a:pPr>
                        <a:lnSpc>
                          <a:spcPct val="115000"/>
                        </a:lnSpc>
                        <a:spcAft>
                          <a:spcPts val="0"/>
                        </a:spcAft>
                      </a:pPr>
                      <a:r>
                        <a:rPr lang="es-ES" sz="1000" dirty="0">
                          <a:effectLst/>
                        </a:rPr>
                        <a:t>Mediante la elección de problemas actuales que trastocan su contexto, tomando en cuenta sus intereses e inquietudes se pretende fomentar que ellos trabajen los diferentes tipos de inteligencias, no solo mediante la teoría sino también por prácticas, esto para hacerlos consientes de las necesidades de su entorno y proponer soluciones construidas desde la integración de diversas disciplinas. </a:t>
                      </a:r>
                      <a:endParaRPr lang="es-MX" sz="1000" dirty="0">
                        <a:solidFill>
                          <a:srgbClr val="000000"/>
                        </a:solidFill>
                        <a:effectLst/>
                        <a:latin typeface="Arial" panose="020B0604020202020204" pitchFamily="34" charset="0"/>
                        <a:ea typeface="Arial" panose="020B0604020202020204" pitchFamily="34" charset="0"/>
                      </a:endParaRPr>
                    </a:p>
                  </a:txBody>
                  <a:tcPr marL="60528" marR="60528" marT="60528" marB="60528"/>
                </a:tc>
              </a:tr>
              <a:tr h="2459854">
                <a:tc>
                  <a:txBody>
                    <a:bodyPr/>
                    <a:lstStyle/>
                    <a:p>
                      <a:pPr>
                        <a:lnSpc>
                          <a:spcPct val="115000"/>
                        </a:lnSpc>
                        <a:spcAft>
                          <a:spcPts val="0"/>
                        </a:spcAft>
                      </a:pPr>
                      <a:r>
                        <a:rPr lang="es-ES" sz="1000">
                          <a:effectLst/>
                        </a:rPr>
                        <a:t>5. ¿Cuáles son los</a:t>
                      </a:r>
                      <a:endParaRPr lang="es-MX" sz="1000">
                        <a:effectLst/>
                      </a:endParaRPr>
                    </a:p>
                    <a:p>
                      <a:pPr>
                        <a:lnSpc>
                          <a:spcPct val="115000"/>
                        </a:lnSpc>
                        <a:spcAft>
                          <a:spcPts val="0"/>
                        </a:spcAft>
                      </a:pPr>
                      <a:r>
                        <a:rPr lang="es-ES" sz="1000">
                          <a:effectLst/>
                        </a:rPr>
                        <a:t>    prerrequisitos </a:t>
                      </a:r>
                      <a:endParaRPr lang="es-MX" sz="1000">
                        <a:effectLst/>
                      </a:endParaRPr>
                    </a:p>
                    <a:p>
                      <a:pPr>
                        <a:lnSpc>
                          <a:spcPct val="115000"/>
                        </a:lnSpc>
                        <a:spcAft>
                          <a:spcPts val="0"/>
                        </a:spcAft>
                      </a:pPr>
                      <a:r>
                        <a:rPr lang="es-ES" sz="1000">
                          <a:effectLst/>
                        </a:rPr>
                        <a:t>    materiales,</a:t>
                      </a:r>
                      <a:endParaRPr lang="es-MX" sz="1000">
                        <a:effectLst/>
                      </a:endParaRPr>
                    </a:p>
                    <a:p>
                      <a:pPr>
                        <a:lnSpc>
                          <a:spcPct val="115000"/>
                        </a:lnSpc>
                        <a:spcAft>
                          <a:spcPts val="0"/>
                        </a:spcAft>
                      </a:pPr>
                      <a:r>
                        <a:rPr lang="es-ES" sz="1000">
                          <a:effectLst/>
                        </a:rPr>
                        <a:t>   organizacionales </a:t>
                      </a:r>
                      <a:endParaRPr lang="es-MX" sz="1000">
                        <a:effectLst/>
                      </a:endParaRPr>
                    </a:p>
                    <a:p>
                      <a:pPr>
                        <a:lnSpc>
                          <a:spcPct val="115000"/>
                        </a:lnSpc>
                        <a:spcAft>
                          <a:spcPts val="0"/>
                        </a:spcAft>
                      </a:pPr>
                      <a:r>
                        <a:rPr lang="es-ES" sz="1000">
                          <a:effectLst/>
                        </a:rPr>
                        <a:t>   y personales </a:t>
                      </a:r>
                      <a:endParaRPr lang="es-MX" sz="1000">
                        <a:effectLst/>
                      </a:endParaRPr>
                    </a:p>
                    <a:p>
                      <a:pPr>
                        <a:lnSpc>
                          <a:spcPct val="115000"/>
                        </a:lnSpc>
                        <a:spcAft>
                          <a:spcPts val="0"/>
                        </a:spcAft>
                      </a:pPr>
                      <a:r>
                        <a:rPr lang="es-ES" sz="1000">
                          <a:effectLst/>
                        </a:rPr>
                        <a:t>   para la</a:t>
                      </a:r>
                      <a:endParaRPr lang="es-MX" sz="1000">
                        <a:effectLst/>
                      </a:endParaRPr>
                    </a:p>
                    <a:p>
                      <a:pPr>
                        <a:lnSpc>
                          <a:spcPct val="115000"/>
                        </a:lnSpc>
                        <a:spcAft>
                          <a:spcPts val="0"/>
                        </a:spcAft>
                      </a:pPr>
                      <a:r>
                        <a:rPr lang="es-ES" sz="1000">
                          <a:effectLst/>
                        </a:rPr>
                        <a:t>   planeación del </a:t>
                      </a:r>
                      <a:endParaRPr lang="es-MX" sz="1000">
                        <a:effectLst/>
                      </a:endParaRPr>
                    </a:p>
                    <a:p>
                      <a:pPr>
                        <a:lnSpc>
                          <a:spcPct val="115000"/>
                        </a:lnSpc>
                        <a:spcAft>
                          <a:spcPts val="0"/>
                        </a:spcAft>
                      </a:pPr>
                      <a:r>
                        <a:rPr lang="es-ES" sz="1000">
                          <a:effectLst/>
                        </a:rPr>
                        <a:t>   trabajo           interdisciplinario?</a:t>
                      </a:r>
                      <a:endParaRPr lang="es-MX" sz="1000">
                        <a:solidFill>
                          <a:srgbClr val="000000"/>
                        </a:solidFill>
                        <a:effectLst/>
                        <a:latin typeface="Arial" panose="020B0604020202020204" pitchFamily="34" charset="0"/>
                        <a:ea typeface="Arial" panose="020B0604020202020204" pitchFamily="34" charset="0"/>
                      </a:endParaRPr>
                    </a:p>
                  </a:txBody>
                  <a:tcPr marL="60528" marR="60528" marT="60528" marB="60528" anchor="ctr"/>
                </a:tc>
                <a:tc>
                  <a:txBody>
                    <a:bodyPr/>
                    <a:lstStyle/>
                    <a:p>
                      <a:pPr>
                        <a:lnSpc>
                          <a:spcPct val="115000"/>
                        </a:lnSpc>
                        <a:spcAft>
                          <a:spcPts val="0"/>
                        </a:spcAft>
                      </a:pPr>
                      <a:r>
                        <a:rPr lang="es-ES" sz="1000" dirty="0">
                          <a:effectLst/>
                        </a:rPr>
                        <a:t>Materiales:</a:t>
                      </a:r>
                      <a:endParaRPr lang="es-MX" sz="1000" dirty="0">
                        <a:effectLst/>
                      </a:endParaRPr>
                    </a:p>
                    <a:p>
                      <a:pPr>
                        <a:lnSpc>
                          <a:spcPct val="115000"/>
                        </a:lnSpc>
                        <a:spcAft>
                          <a:spcPts val="0"/>
                        </a:spcAft>
                      </a:pPr>
                      <a:r>
                        <a:rPr lang="es-ES" sz="1000" dirty="0">
                          <a:effectLst/>
                        </a:rPr>
                        <a:t>-Instalaciones inmobiliarias con las que cuenta la escuela.</a:t>
                      </a:r>
                      <a:endParaRPr lang="es-MX" sz="1000" dirty="0">
                        <a:effectLst/>
                      </a:endParaRPr>
                    </a:p>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Organizacionales </a:t>
                      </a:r>
                      <a:endParaRPr lang="es-MX" sz="1000" dirty="0">
                        <a:effectLst/>
                      </a:endParaRPr>
                    </a:p>
                    <a:p>
                      <a:pPr>
                        <a:lnSpc>
                          <a:spcPct val="115000"/>
                        </a:lnSpc>
                        <a:spcAft>
                          <a:spcPts val="0"/>
                        </a:spcAft>
                      </a:pPr>
                      <a:r>
                        <a:rPr lang="es-ES" sz="1000" dirty="0">
                          <a:effectLst/>
                        </a:rPr>
                        <a:t>-Análisis del currículo</a:t>
                      </a:r>
                      <a:endParaRPr lang="es-MX" sz="1000" dirty="0">
                        <a:effectLst/>
                      </a:endParaRPr>
                    </a:p>
                    <a:p>
                      <a:pPr>
                        <a:lnSpc>
                          <a:spcPct val="115000"/>
                        </a:lnSpc>
                        <a:spcAft>
                          <a:spcPts val="0"/>
                        </a:spcAft>
                      </a:pPr>
                      <a:r>
                        <a:rPr lang="es-ES" sz="1000" dirty="0">
                          <a:effectLst/>
                        </a:rPr>
                        <a:t>-Revisión y análisis del programa indicativo</a:t>
                      </a:r>
                      <a:endParaRPr lang="es-MX" sz="1000" dirty="0">
                        <a:effectLst/>
                      </a:endParaRPr>
                    </a:p>
                    <a:p>
                      <a:pPr>
                        <a:lnSpc>
                          <a:spcPct val="115000"/>
                        </a:lnSpc>
                        <a:spcAft>
                          <a:spcPts val="0"/>
                        </a:spcAft>
                      </a:pPr>
                      <a:r>
                        <a:rPr lang="es-ES" sz="1000" dirty="0">
                          <a:effectLst/>
                        </a:rPr>
                        <a:t>-Formación docente, capacitación  adecuada y constante actualización. </a:t>
                      </a:r>
                      <a:endParaRPr lang="es-MX" sz="1000" dirty="0">
                        <a:effectLst/>
                      </a:endParaRPr>
                    </a:p>
                    <a:p>
                      <a:pPr>
                        <a:lnSpc>
                          <a:spcPct val="115000"/>
                        </a:lnSpc>
                        <a:spcAft>
                          <a:spcPts val="0"/>
                        </a:spcAft>
                      </a:pPr>
                      <a:r>
                        <a:rPr lang="es-ES" sz="1000" dirty="0">
                          <a:effectLst/>
                        </a:rPr>
                        <a:t>-Identificación de puntos de convergencia</a:t>
                      </a:r>
                      <a:endParaRPr lang="es-MX" sz="1000" dirty="0">
                        <a:effectLst/>
                      </a:endParaRPr>
                    </a:p>
                    <a:p>
                      <a:pPr>
                        <a:lnSpc>
                          <a:spcPct val="115000"/>
                        </a:lnSpc>
                        <a:spcAft>
                          <a:spcPts val="0"/>
                        </a:spcAft>
                      </a:pPr>
                      <a:r>
                        <a:rPr lang="es-ES" sz="1000" dirty="0">
                          <a:effectLst/>
                        </a:rPr>
                        <a:t>-Vinculación de conocimientos específicos </a:t>
                      </a:r>
                      <a:endParaRPr lang="es-MX" sz="1000" dirty="0">
                        <a:effectLst/>
                      </a:endParaRPr>
                    </a:p>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Personales</a:t>
                      </a:r>
                      <a:endParaRPr lang="es-MX" sz="1000" dirty="0">
                        <a:effectLst/>
                      </a:endParaRPr>
                    </a:p>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-Reglas de colaboración, comunicación, correlación y corresponsabilidad entre docente-alumno</a:t>
                      </a:r>
                      <a:endParaRPr lang="es-MX" sz="1000" dirty="0">
                        <a:effectLst/>
                      </a:endParaRPr>
                    </a:p>
                    <a:p>
                      <a:pPr>
                        <a:lnSpc>
                          <a:spcPct val="115000"/>
                        </a:lnSpc>
                        <a:spcAft>
                          <a:spcPts val="0"/>
                        </a:spcAft>
                      </a:pPr>
                      <a:r>
                        <a:rPr lang="es-ES" sz="1000" dirty="0">
                          <a:effectLst/>
                        </a:rPr>
                        <a:t>-Respeto de las especificidades y diferencias.</a:t>
                      </a:r>
                      <a:endParaRPr lang="es-MX" sz="1000" dirty="0">
                        <a:solidFill>
                          <a:srgbClr val="000000"/>
                        </a:solidFill>
                        <a:effectLst/>
                        <a:latin typeface="Arial" panose="020B0604020202020204" pitchFamily="34" charset="0"/>
                        <a:ea typeface="Arial" panose="020B0604020202020204" pitchFamily="34" charset="0"/>
                      </a:endParaRPr>
                    </a:p>
                  </a:txBody>
                  <a:tcPr marL="60528" marR="60528" marT="60528" marB="60528"/>
                </a:tc>
              </a:tr>
            </a:tbl>
          </a:graphicData>
        </a:graphic>
      </p:graphicFrame>
      <p:pic>
        <p:nvPicPr>
          <p:cNvPr id="4" name="Imagen 3"/>
          <p:cNvPicPr>
            <a:picLocks noChangeAspect="1"/>
          </p:cNvPicPr>
          <p:nvPr/>
        </p:nvPicPr>
        <p:blipFill>
          <a:blip r:embed="rId2"/>
          <a:stretch>
            <a:fillRect/>
          </a:stretch>
        </p:blipFill>
        <p:spPr>
          <a:xfrm>
            <a:off x="9509528" y="37525"/>
            <a:ext cx="2682472" cy="1060796"/>
          </a:xfrm>
          <a:prstGeom prst="rect">
            <a:avLst/>
          </a:prstGeom>
        </p:spPr>
      </p:pic>
    </p:spTree>
    <p:extLst>
      <p:ext uri="{BB962C8B-B14F-4D97-AF65-F5344CB8AC3E}">
        <p14:creationId xmlns:p14="http://schemas.microsoft.com/office/powerpoint/2010/main" val="283361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2 </a:t>
            </a:r>
            <a:endParaRPr lang="es-MX" dirty="0"/>
          </a:p>
        </p:txBody>
      </p:sp>
      <p:pic>
        <p:nvPicPr>
          <p:cNvPr id="4" name="Marcador de contenido 3"/>
          <p:cNvPicPr>
            <a:picLocks noGrp="1" noChangeAspect="1"/>
          </p:cNvPicPr>
          <p:nvPr>
            <p:ph idx="1"/>
          </p:nvPr>
        </p:nvPicPr>
        <p:blipFill>
          <a:blip r:embed="rId2"/>
          <a:stretch>
            <a:fillRect/>
          </a:stretch>
        </p:blipFill>
        <p:spPr>
          <a:xfrm>
            <a:off x="1983346" y="2603500"/>
            <a:ext cx="8886423" cy="3416300"/>
          </a:xfrm>
          <a:prstGeom prst="rect">
            <a:avLst/>
          </a:prstGeom>
        </p:spPr>
      </p:pic>
      <p:pic>
        <p:nvPicPr>
          <p:cNvPr id="3" name="Imagen 2"/>
          <p:cNvPicPr>
            <a:picLocks noChangeAspect="1"/>
          </p:cNvPicPr>
          <p:nvPr/>
        </p:nvPicPr>
        <p:blipFill>
          <a:blip r:embed="rId3"/>
          <a:stretch>
            <a:fillRect/>
          </a:stretch>
        </p:blipFill>
        <p:spPr>
          <a:xfrm>
            <a:off x="9746489" y="50800"/>
            <a:ext cx="2682472" cy="1060796"/>
          </a:xfrm>
          <a:prstGeom prst="rect">
            <a:avLst/>
          </a:prstGeom>
        </p:spPr>
      </p:pic>
    </p:spTree>
    <p:extLst>
      <p:ext uri="{BB962C8B-B14F-4D97-AF65-F5344CB8AC3E}">
        <p14:creationId xmlns:p14="http://schemas.microsoft.com/office/powerpoint/2010/main" val="2701366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3 </a:t>
            </a:r>
            <a:endParaRPr lang="es-MX" dirty="0"/>
          </a:p>
        </p:txBody>
      </p:sp>
      <p:pic>
        <p:nvPicPr>
          <p:cNvPr id="4" name="Marcador de contenido 3"/>
          <p:cNvPicPr>
            <a:picLocks noGrp="1" noChangeAspect="1"/>
          </p:cNvPicPr>
          <p:nvPr>
            <p:ph idx="1"/>
          </p:nvPr>
        </p:nvPicPr>
        <p:blipFill>
          <a:blip r:embed="rId2"/>
          <a:stretch>
            <a:fillRect/>
          </a:stretch>
        </p:blipFill>
        <p:spPr>
          <a:xfrm>
            <a:off x="476518" y="2603500"/>
            <a:ext cx="3902299" cy="3416300"/>
          </a:xfrm>
          <a:prstGeom prst="rect">
            <a:avLst/>
          </a:prstGeom>
        </p:spPr>
      </p:pic>
      <p:pic>
        <p:nvPicPr>
          <p:cNvPr id="5" name="Imagen 4"/>
          <p:cNvPicPr>
            <a:picLocks noChangeAspect="1"/>
          </p:cNvPicPr>
          <p:nvPr/>
        </p:nvPicPr>
        <p:blipFill>
          <a:blip r:embed="rId3"/>
          <a:stretch>
            <a:fillRect/>
          </a:stretch>
        </p:blipFill>
        <p:spPr>
          <a:xfrm>
            <a:off x="4378817" y="2173310"/>
            <a:ext cx="2163651" cy="3846490"/>
          </a:xfrm>
          <a:prstGeom prst="rect">
            <a:avLst/>
          </a:prstGeom>
        </p:spPr>
      </p:pic>
      <p:pic>
        <p:nvPicPr>
          <p:cNvPr id="6" name="Imagen 5"/>
          <p:cNvPicPr>
            <a:picLocks noChangeAspect="1"/>
          </p:cNvPicPr>
          <p:nvPr/>
        </p:nvPicPr>
        <p:blipFill>
          <a:blip r:embed="rId4"/>
          <a:stretch>
            <a:fillRect/>
          </a:stretch>
        </p:blipFill>
        <p:spPr>
          <a:xfrm>
            <a:off x="6542468" y="3335628"/>
            <a:ext cx="4567707" cy="2569335"/>
          </a:xfrm>
          <a:prstGeom prst="rect">
            <a:avLst/>
          </a:prstGeom>
        </p:spPr>
      </p:pic>
      <p:pic>
        <p:nvPicPr>
          <p:cNvPr id="3" name="Imagen 2"/>
          <p:cNvPicPr>
            <a:picLocks noChangeAspect="1"/>
          </p:cNvPicPr>
          <p:nvPr/>
        </p:nvPicPr>
        <p:blipFill>
          <a:blip r:embed="rId5"/>
          <a:stretch>
            <a:fillRect/>
          </a:stretch>
        </p:blipFill>
        <p:spPr>
          <a:xfrm>
            <a:off x="9768939" y="-49408"/>
            <a:ext cx="2682472" cy="1060796"/>
          </a:xfrm>
          <a:prstGeom prst="rect">
            <a:avLst/>
          </a:prstGeom>
        </p:spPr>
      </p:pic>
    </p:spTree>
    <p:extLst>
      <p:ext uri="{BB962C8B-B14F-4D97-AF65-F5344CB8AC3E}">
        <p14:creationId xmlns:p14="http://schemas.microsoft.com/office/powerpoint/2010/main" val="1631182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443397" y="3117954"/>
            <a:ext cx="6385810" cy="769441"/>
          </a:xfrm>
          <a:prstGeom prst="rect">
            <a:avLst/>
          </a:prstGeom>
          <a:noFill/>
        </p:spPr>
        <p:txBody>
          <a:bodyPr wrap="square" rtlCol="0">
            <a:spAutoFit/>
          </a:bodyPr>
          <a:lstStyle/>
          <a:p>
            <a:pPr algn="ctr"/>
            <a:r>
              <a:rPr lang="es-MX" sz="4400" dirty="0" smtClean="0"/>
              <a:t>SEGUNDA SESIÓN</a:t>
            </a:r>
            <a:endParaRPr lang="es-MX" sz="4400" dirty="0"/>
          </a:p>
        </p:txBody>
      </p:sp>
    </p:spTree>
    <p:extLst>
      <p:ext uri="{BB962C8B-B14F-4D97-AF65-F5344CB8AC3E}">
        <p14:creationId xmlns:p14="http://schemas.microsoft.com/office/powerpoint/2010/main" val="5145818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a de reuniones Ion">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761</TotalTime>
  <Words>2002</Words>
  <Application>Microsoft Office PowerPoint</Application>
  <PresentationFormat>Panorámica</PresentationFormat>
  <Paragraphs>166</Paragraphs>
  <Slides>59</Slides>
  <Notes>3</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59</vt:i4>
      </vt:variant>
    </vt:vector>
  </HeadingPairs>
  <TitlesOfParts>
    <vt:vector size="64" baseType="lpstr">
      <vt:lpstr>Arial</vt:lpstr>
      <vt:lpstr>Calibri</vt:lpstr>
      <vt:lpstr>Century Gothic</vt:lpstr>
      <vt:lpstr>Wingdings 3</vt:lpstr>
      <vt:lpstr>Sala de reuniones Ion</vt:lpstr>
      <vt:lpstr>Conexiones</vt:lpstr>
      <vt:lpstr>Presentación de PowerPoint</vt:lpstr>
      <vt:lpstr>Universidad de Ciencia y Tecnología descartes</vt:lpstr>
      <vt:lpstr>Universidad de Ciencia y Tecnología Descartes</vt:lpstr>
      <vt:lpstr>Producto 1. C.A.I.A.C. Conclusiones Generales.</vt:lpstr>
      <vt:lpstr>Producto 1. C.A.I.A.C. Conclusiones Generales.</vt:lpstr>
      <vt:lpstr>Producto 2 </vt:lpstr>
      <vt:lpstr>Producto 3 </vt:lpstr>
      <vt:lpstr>Presentación de PowerPoint</vt:lpstr>
      <vt:lpstr>Producto 4 </vt:lpstr>
      <vt:lpstr>Producto 5</vt:lpstr>
      <vt:lpstr>Producto 6 </vt:lpstr>
      <vt:lpstr>Producto 6</vt:lpstr>
      <vt:lpstr>Producto 6</vt:lpstr>
      <vt:lpstr>Producto 7</vt:lpstr>
      <vt:lpstr>Producto 7</vt:lpstr>
      <vt:lpstr>Producto 7 </vt:lpstr>
      <vt:lpstr>Producto 7</vt:lpstr>
      <vt:lpstr>Producto 7</vt:lpstr>
      <vt:lpstr>Producto 7</vt:lpstr>
      <vt:lpstr>Producto 7</vt:lpstr>
      <vt:lpstr>Producto 7</vt:lpstr>
      <vt:lpstr>Producto 7</vt:lpstr>
      <vt:lpstr>Producto 7</vt:lpstr>
      <vt:lpstr>Producto 7</vt:lpstr>
      <vt:lpstr>Producto 8</vt:lpstr>
      <vt:lpstr>Producto 8</vt:lpstr>
      <vt:lpstr>Producto 8 </vt:lpstr>
      <vt:lpstr>Producto 8</vt:lpstr>
      <vt:lpstr>Producto 8</vt:lpstr>
      <vt:lpstr>Producto 8</vt:lpstr>
      <vt:lpstr>Producto 9</vt:lpstr>
      <vt:lpstr>Producto 9</vt:lpstr>
      <vt:lpstr>Presentación de PowerPoint</vt:lpstr>
      <vt:lpstr>Presentación de PowerPoint</vt:lpstr>
      <vt:lpstr>Presentación de PowerPoint</vt:lpstr>
      <vt:lpstr>Presentación de PowerPoint</vt:lpstr>
      <vt:lpstr>Presentación de PowerPoint</vt:lpstr>
      <vt:lpstr>Producto 11. Formatos e instrumentos para la planeación. Rúbricas de evaluación.</vt:lpstr>
      <vt:lpstr>Producto 11. Formatos e instrumentos para la planeación</vt:lpstr>
      <vt:lpstr>Producto 11 Formatos e instrumentos para la planeación</vt:lpstr>
      <vt:lpstr>Producto 12. Rubrica final de evaluación</vt:lpstr>
      <vt:lpstr>Producto 12. Rubrica final de evaluación.</vt:lpstr>
      <vt:lpstr>Producto 5.H. Reflexión. Grupo Interdisciplinario</vt:lpstr>
      <vt:lpstr>Producto 5.H. Reflexión. Grupo Interdisciplinario</vt:lpstr>
      <vt:lpstr>Las disciplinas involucradas en este proyecto.</vt:lpstr>
      <vt:lpstr>Las disciplinas involucradas en este proyecto.</vt:lpstr>
      <vt:lpstr>Autodiagnóstico .</vt:lpstr>
      <vt:lpstr>Objetivos o propósitos </vt:lpstr>
      <vt:lpstr>Presentación de PowerPoint</vt:lpstr>
      <vt:lpstr>Presentación de PowerPoint</vt:lpstr>
      <vt:lpstr>Presentación de PowerPoint</vt:lpstr>
      <vt:lpstr>Presentación de PowerPoint</vt:lpstr>
      <vt:lpstr>Producto 14 </vt:lpstr>
      <vt:lpstr>Producto 15</vt:lpstr>
      <vt:lpstr>Producto 15</vt:lpstr>
      <vt:lpstr>Producto 15</vt:lpstr>
      <vt:lpstr>Presentación de PowerPoint</vt:lpstr>
      <vt:lpstr>Producto 15</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Conexiones</dc:title>
  <dc:creator>Usuario</dc:creator>
  <cp:lastModifiedBy>Usuario</cp:lastModifiedBy>
  <cp:revision>99</cp:revision>
  <dcterms:created xsi:type="dcterms:W3CDTF">2017-10-31T23:17:42Z</dcterms:created>
  <dcterms:modified xsi:type="dcterms:W3CDTF">2018-06-13T17:07:14Z</dcterms:modified>
</cp:coreProperties>
</file>