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62" r:id="rId6"/>
    <p:sldId id="263" r:id="rId7"/>
    <p:sldId id="258" r:id="rId8"/>
    <p:sldId id="264" r:id="rId9"/>
    <p:sldId id="259" r:id="rId10"/>
    <p:sldId id="265" r:id="rId11"/>
    <p:sldId id="266" r:id="rId12"/>
    <p:sldId id="267" r:id="rId13"/>
    <p:sldId id="268" r:id="rId14"/>
    <p:sldId id="269" r:id="rId15"/>
    <p:sldId id="297"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510" autoAdjust="0"/>
  </p:normalViewPr>
  <p:slideViewPr>
    <p:cSldViewPr>
      <p:cViewPr varScale="1">
        <p:scale>
          <a:sx n="64" d="100"/>
          <a:sy n="64" d="100"/>
        </p:scale>
        <p:origin x="156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B5D24C39-08B3-405B-A143-85CB137F747E}" type="datetimeFigureOut">
              <a:rPr lang="es-MX" smtClean="0"/>
              <a:t>30/05/2018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63DBC488-DBC4-4110-99CA-65330F3F84F3}" type="slidenum">
              <a:rPr lang="es-MX" smtClean="0"/>
              <a:t>‹Nº›</a:t>
            </a:fld>
            <a:endParaRPr lang="es-MX"/>
          </a:p>
        </p:txBody>
      </p:sp>
    </p:spTree>
    <p:extLst>
      <p:ext uri="{BB962C8B-B14F-4D97-AF65-F5344CB8AC3E}">
        <p14:creationId xmlns:p14="http://schemas.microsoft.com/office/powerpoint/2010/main" val="3045653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B5D24C39-08B3-405B-A143-85CB137F747E}" type="datetimeFigureOut">
              <a:rPr lang="es-MX" smtClean="0"/>
              <a:t>30/05/2018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63DBC488-DBC4-4110-99CA-65330F3F84F3}" type="slidenum">
              <a:rPr lang="es-MX" smtClean="0"/>
              <a:t>‹Nº›</a:t>
            </a:fld>
            <a:endParaRPr lang="es-MX"/>
          </a:p>
        </p:txBody>
      </p:sp>
    </p:spTree>
    <p:extLst>
      <p:ext uri="{BB962C8B-B14F-4D97-AF65-F5344CB8AC3E}">
        <p14:creationId xmlns:p14="http://schemas.microsoft.com/office/powerpoint/2010/main" val="25152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B5D24C39-08B3-405B-A143-85CB137F747E}" type="datetimeFigureOut">
              <a:rPr lang="es-MX" smtClean="0"/>
              <a:t>30/05/2018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63DBC488-DBC4-4110-99CA-65330F3F84F3}" type="slidenum">
              <a:rPr lang="es-MX" smtClean="0"/>
              <a:t>‹Nº›</a:t>
            </a:fld>
            <a:endParaRPr lang="es-MX"/>
          </a:p>
        </p:txBody>
      </p:sp>
    </p:spTree>
    <p:extLst>
      <p:ext uri="{BB962C8B-B14F-4D97-AF65-F5344CB8AC3E}">
        <p14:creationId xmlns:p14="http://schemas.microsoft.com/office/powerpoint/2010/main" val="460928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B5D24C39-08B3-405B-A143-85CB137F747E}" type="datetimeFigureOut">
              <a:rPr lang="es-MX" smtClean="0"/>
              <a:t>30/05/2018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63DBC488-DBC4-4110-99CA-65330F3F84F3}" type="slidenum">
              <a:rPr lang="es-MX" smtClean="0"/>
              <a:t>‹Nº›</a:t>
            </a:fld>
            <a:endParaRPr lang="es-MX"/>
          </a:p>
        </p:txBody>
      </p:sp>
    </p:spTree>
    <p:extLst>
      <p:ext uri="{BB962C8B-B14F-4D97-AF65-F5344CB8AC3E}">
        <p14:creationId xmlns:p14="http://schemas.microsoft.com/office/powerpoint/2010/main" val="2456059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5D24C39-08B3-405B-A143-85CB137F747E}" type="datetimeFigureOut">
              <a:rPr lang="es-MX" smtClean="0"/>
              <a:t>30/05/2018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63DBC488-DBC4-4110-99CA-65330F3F84F3}" type="slidenum">
              <a:rPr lang="es-MX" smtClean="0"/>
              <a:t>‹Nº›</a:t>
            </a:fld>
            <a:endParaRPr lang="es-MX"/>
          </a:p>
        </p:txBody>
      </p:sp>
    </p:spTree>
    <p:extLst>
      <p:ext uri="{BB962C8B-B14F-4D97-AF65-F5344CB8AC3E}">
        <p14:creationId xmlns:p14="http://schemas.microsoft.com/office/powerpoint/2010/main" val="4158157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B5D24C39-08B3-405B-A143-85CB137F747E}" type="datetimeFigureOut">
              <a:rPr lang="es-MX" smtClean="0"/>
              <a:t>30/05/2018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63DBC488-DBC4-4110-99CA-65330F3F84F3}" type="slidenum">
              <a:rPr lang="es-MX" smtClean="0"/>
              <a:t>‹Nº›</a:t>
            </a:fld>
            <a:endParaRPr lang="es-MX"/>
          </a:p>
        </p:txBody>
      </p:sp>
    </p:spTree>
    <p:extLst>
      <p:ext uri="{BB962C8B-B14F-4D97-AF65-F5344CB8AC3E}">
        <p14:creationId xmlns:p14="http://schemas.microsoft.com/office/powerpoint/2010/main" val="3128879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B5D24C39-08B3-405B-A143-85CB137F747E}" type="datetimeFigureOut">
              <a:rPr lang="es-MX" smtClean="0"/>
              <a:t>30/05/2018</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63DBC488-DBC4-4110-99CA-65330F3F84F3}" type="slidenum">
              <a:rPr lang="es-MX" smtClean="0"/>
              <a:t>‹Nº›</a:t>
            </a:fld>
            <a:endParaRPr lang="es-MX"/>
          </a:p>
        </p:txBody>
      </p:sp>
    </p:spTree>
    <p:extLst>
      <p:ext uri="{BB962C8B-B14F-4D97-AF65-F5344CB8AC3E}">
        <p14:creationId xmlns:p14="http://schemas.microsoft.com/office/powerpoint/2010/main" val="356280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B5D24C39-08B3-405B-A143-85CB137F747E}" type="datetimeFigureOut">
              <a:rPr lang="es-MX" smtClean="0"/>
              <a:t>30/05/2018</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63DBC488-DBC4-4110-99CA-65330F3F84F3}" type="slidenum">
              <a:rPr lang="es-MX" smtClean="0"/>
              <a:t>‹Nº›</a:t>
            </a:fld>
            <a:endParaRPr lang="es-MX"/>
          </a:p>
        </p:txBody>
      </p:sp>
    </p:spTree>
    <p:extLst>
      <p:ext uri="{BB962C8B-B14F-4D97-AF65-F5344CB8AC3E}">
        <p14:creationId xmlns:p14="http://schemas.microsoft.com/office/powerpoint/2010/main" val="1107715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5D24C39-08B3-405B-A143-85CB137F747E}" type="datetimeFigureOut">
              <a:rPr lang="es-MX" smtClean="0"/>
              <a:t>30/05/2018</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63DBC488-DBC4-4110-99CA-65330F3F84F3}" type="slidenum">
              <a:rPr lang="es-MX" smtClean="0"/>
              <a:t>‹Nº›</a:t>
            </a:fld>
            <a:endParaRPr lang="es-MX"/>
          </a:p>
        </p:txBody>
      </p:sp>
    </p:spTree>
    <p:extLst>
      <p:ext uri="{BB962C8B-B14F-4D97-AF65-F5344CB8AC3E}">
        <p14:creationId xmlns:p14="http://schemas.microsoft.com/office/powerpoint/2010/main" val="507578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5D24C39-08B3-405B-A143-85CB137F747E}" type="datetimeFigureOut">
              <a:rPr lang="es-MX" smtClean="0"/>
              <a:t>30/05/2018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63DBC488-DBC4-4110-99CA-65330F3F84F3}" type="slidenum">
              <a:rPr lang="es-MX" smtClean="0"/>
              <a:t>‹Nº›</a:t>
            </a:fld>
            <a:endParaRPr lang="es-MX"/>
          </a:p>
        </p:txBody>
      </p:sp>
    </p:spTree>
    <p:extLst>
      <p:ext uri="{BB962C8B-B14F-4D97-AF65-F5344CB8AC3E}">
        <p14:creationId xmlns:p14="http://schemas.microsoft.com/office/powerpoint/2010/main" val="289117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5D24C39-08B3-405B-A143-85CB137F747E}" type="datetimeFigureOut">
              <a:rPr lang="es-MX" smtClean="0"/>
              <a:t>30/05/2018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63DBC488-DBC4-4110-99CA-65330F3F84F3}" type="slidenum">
              <a:rPr lang="es-MX" smtClean="0"/>
              <a:t>‹Nº›</a:t>
            </a:fld>
            <a:endParaRPr lang="es-MX"/>
          </a:p>
        </p:txBody>
      </p:sp>
    </p:spTree>
    <p:extLst>
      <p:ext uri="{BB962C8B-B14F-4D97-AF65-F5344CB8AC3E}">
        <p14:creationId xmlns:p14="http://schemas.microsoft.com/office/powerpoint/2010/main" val="3930925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D24C39-08B3-405B-A143-85CB137F747E}" type="datetimeFigureOut">
              <a:rPr lang="es-MX" smtClean="0"/>
              <a:t>30/05/2018</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DBC488-DBC4-4110-99CA-65330F3F84F3}" type="slidenum">
              <a:rPr lang="es-MX" smtClean="0"/>
              <a:t>‹Nº›</a:t>
            </a:fld>
            <a:endParaRPr lang="es-MX"/>
          </a:p>
        </p:txBody>
      </p:sp>
    </p:spTree>
    <p:extLst>
      <p:ext uri="{BB962C8B-B14F-4D97-AF65-F5344CB8AC3E}">
        <p14:creationId xmlns:p14="http://schemas.microsoft.com/office/powerpoint/2010/main" val="4212892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539552" y="2060848"/>
            <a:ext cx="8056984" cy="4797152"/>
          </a:xfrm>
        </p:spPr>
        <p:txBody>
          <a:bodyPr>
            <a:normAutofit fontScale="62500" lnSpcReduction="20000"/>
          </a:bodyPr>
          <a:lstStyle/>
          <a:p>
            <a:r>
              <a:rPr lang="es-MX" b="1" dirty="0">
                <a:solidFill>
                  <a:srgbClr val="002060"/>
                </a:solidFill>
                <a:effectLst>
                  <a:outerShdw blurRad="38100" dist="38100" dir="2700000" algn="tl">
                    <a:srgbClr val="000000">
                      <a:alpha val="43137"/>
                    </a:srgbClr>
                  </a:outerShdw>
                </a:effectLst>
              </a:rPr>
              <a:t>Equipo 2</a:t>
            </a:r>
          </a:p>
          <a:p>
            <a:r>
              <a:rPr lang="es-MX" b="1" dirty="0">
                <a:solidFill>
                  <a:srgbClr val="002060"/>
                </a:solidFill>
              </a:rPr>
              <a:t>Gonzalo Salazar Acevedo</a:t>
            </a:r>
            <a:r>
              <a:rPr lang="es-MX" dirty="0">
                <a:solidFill>
                  <a:srgbClr val="002060"/>
                </a:solidFill>
              </a:rPr>
              <a:t> </a:t>
            </a:r>
          </a:p>
          <a:p>
            <a:r>
              <a:rPr lang="es-MX" dirty="0">
                <a:solidFill>
                  <a:srgbClr val="002060"/>
                </a:solidFill>
              </a:rPr>
              <a:t>(Matemáticas)</a:t>
            </a:r>
          </a:p>
          <a:p>
            <a:r>
              <a:rPr lang="es-MX" b="1" dirty="0">
                <a:solidFill>
                  <a:srgbClr val="002060"/>
                </a:solidFill>
              </a:rPr>
              <a:t>Rosa María Salazar Vázquez</a:t>
            </a:r>
          </a:p>
          <a:p>
            <a:r>
              <a:rPr lang="es-MX" dirty="0">
                <a:solidFill>
                  <a:srgbClr val="002060"/>
                </a:solidFill>
              </a:rPr>
              <a:t> (Doctrinas Filosóficas)</a:t>
            </a:r>
          </a:p>
          <a:p>
            <a:r>
              <a:rPr lang="es-MX" b="1" dirty="0">
                <a:solidFill>
                  <a:srgbClr val="002060"/>
                </a:solidFill>
              </a:rPr>
              <a:t>Patricia Sánchez Cárdenas</a:t>
            </a:r>
            <a:r>
              <a:rPr lang="es-MX" dirty="0">
                <a:solidFill>
                  <a:srgbClr val="002060"/>
                </a:solidFill>
              </a:rPr>
              <a:t> </a:t>
            </a:r>
          </a:p>
          <a:p>
            <a:r>
              <a:rPr lang="es-MX" dirty="0">
                <a:solidFill>
                  <a:srgbClr val="002060"/>
                </a:solidFill>
              </a:rPr>
              <a:t>(Inglés)</a:t>
            </a:r>
          </a:p>
          <a:p>
            <a:r>
              <a:rPr lang="es-MX" b="1" dirty="0">
                <a:solidFill>
                  <a:srgbClr val="002060"/>
                </a:solidFill>
              </a:rPr>
              <a:t>Rosa Angélica Díaz del Castillo</a:t>
            </a:r>
          </a:p>
          <a:p>
            <a:r>
              <a:rPr lang="es-MX" b="1" dirty="0">
                <a:solidFill>
                  <a:srgbClr val="002060"/>
                </a:solidFill>
              </a:rPr>
              <a:t> </a:t>
            </a:r>
            <a:r>
              <a:rPr lang="es-MX" dirty="0">
                <a:solidFill>
                  <a:srgbClr val="002060"/>
                </a:solidFill>
              </a:rPr>
              <a:t>(Historia del Arte )</a:t>
            </a:r>
          </a:p>
          <a:p>
            <a:r>
              <a:rPr lang="es-MX" sz="3300" b="1" dirty="0">
                <a:solidFill>
                  <a:srgbClr val="002060"/>
                </a:solidFill>
              </a:rPr>
              <a:t>Blanca Estrella Carvajal Sánchez</a:t>
            </a:r>
          </a:p>
          <a:p>
            <a:r>
              <a:rPr lang="es-MX" sz="3300" dirty="0">
                <a:solidFill>
                  <a:srgbClr val="002060"/>
                </a:solidFill>
              </a:rPr>
              <a:t>(Introducción a las Ciencias Sociales) </a:t>
            </a:r>
          </a:p>
          <a:p>
            <a:endParaRPr lang="es-MX" dirty="0">
              <a:solidFill>
                <a:srgbClr val="002060"/>
              </a:solidFill>
            </a:endParaRPr>
          </a:p>
          <a:p>
            <a:r>
              <a:rPr lang="es-MX" dirty="0">
                <a:solidFill>
                  <a:srgbClr val="002060"/>
                </a:solidFill>
              </a:rPr>
              <a:t>Ciclo 2018-2019</a:t>
            </a:r>
          </a:p>
          <a:p>
            <a:r>
              <a:rPr lang="es-MX" sz="4000" b="1" dirty="0">
                <a:solidFill>
                  <a:srgbClr val="002060"/>
                </a:solidFill>
                <a:effectLst>
                  <a:outerShdw blurRad="38100" dist="38100" dir="2700000" algn="tl">
                    <a:srgbClr val="000000">
                      <a:alpha val="43137"/>
                    </a:srgbClr>
                  </a:outerShdw>
                </a:effectLst>
              </a:rPr>
              <a:t>Nuevos retos en la Arquitectura</a:t>
            </a:r>
          </a:p>
        </p:txBody>
      </p:sp>
      <p:pic>
        <p:nvPicPr>
          <p:cNvPr id="1026" name="Picture 2" descr="https://upload.wikimedia.org/wikipedia/commons/3/36/Membreteu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476672"/>
            <a:ext cx="3888432" cy="146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000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655" y="0"/>
            <a:ext cx="9111348" cy="6833511"/>
          </a:xfrm>
        </p:spPr>
      </p:pic>
    </p:spTree>
    <p:extLst>
      <p:ext uri="{BB962C8B-B14F-4D97-AF65-F5344CB8AC3E}">
        <p14:creationId xmlns:p14="http://schemas.microsoft.com/office/powerpoint/2010/main" val="3409590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32656"/>
            <a:ext cx="8229600" cy="1080120"/>
          </a:xfrm>
        </p:spPr>
        <p:txBody>
          <a:bodyPr>
            <a:normAutofit/>
          </a:bodyPr>
          <a:lstStyle/>
          <a:p>
            <a:r>
              <a:rPr lang="es-MX" sz="2200" b="1" dirty="0"/>
              <a:t>Producto 04</a:t>
            </a:r>
            <a:br>
              <a:rPr lang="es-MX" dirty="0"/>
            </a:br>
            <a:r>
              <a:rPr lang="es-MX" sz="2200" dirty="0"/>
              <a:t>(</a:t>
            </a:r>
            <a:r>
              <a:rPr lang="es-ES_tradnl" sz="2200" b="1" dirty="0"/>
              <a:t>Ordenador gráfico)</a:t>
            </a:r>
            <a:endParaRPr lang="es-MX" dirty="0"/>
          </a:p>
        </p:txBody>
      </p:sp>
      <p:pic>
        <p:nvPicPr>
          <p:cNvPr id="6" name="Imagen 5"/>
          <p:cNvPicPr>
            <a:picLocks noChangeAspect="1"/>
          </p:cNvPicPr>
          <p:nvPr/>
        </p:nvPicPr>
        <p:blipFill rotWithShape="1">
          <a:blip r:embed="rId2"/>
          <a:srcRect l="32843" t="14766" r="33397" b="31584"/>
          <a:stretch/>
        </p:blipFill>
        <p:spPr>
          <a:xfrm>
            <a:off x="1736685" y="1412776"/>
            <a:ext cx="5670630" cy="5066687"/>
          </a:xfrm>
          <a:prstGeom prst="rect">
            <a:avLst/>
          </a:prstGeom>
        </p:spPr>
      </p:pic>
    </p:spTree>
    <p:extLst>
      <p:ext uri="{BB962C8B-B14F-4D97-AF65-F5344CB8AC3E}">
        <p14:creationId xmlns:p14="http://schemas.microsoft.com/office/powerpoint/2010/main" val="1926907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7118" t="35437" r="28054" b="15344"/>
          <a:stretch/>
        </p:blipFill>
        <p:spPr>
          <a:xfrm>
            <a:off x="251520" y="620688"/>
            <a:ext cx="8748973" cy="5400600"/>
          </a:xfrm>
          <a:prstGeom prst="rect">
            <a:avLst/>
          </a:prstGeom>
        </p:spPr>
      </p:pic>
    </p:spTree>
    <p:extLst>
      <p:ext uri="{BB962C8B-B14F-4D97-AF65-F5344CB8AC3E}">
        <p14:creationId xmlns:p14="http://schemas.microsoft.com/office/powerpoint/2010/main" val="335029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7118" t="24609" r="28607" b="11408"/>
          <a:stretch/>
        </p:blipFill>
        <p:spPr>
          <a:xfrm>
            <a:off x="1115616" y="476672"/>
            <a:ext cx="6824143" cy="5544616"/>
          </a:xfrm>
          <a:prstGeom prst="rect">
            <a:avLst/>
          </a:prstGeom>
        </p:spPr>
      </p:pic>
    </p:spTree>
    <p:extLst>
      <p:ext uri="{BB962C8B-B14F-4D97-AF65-F5344CB8AC3E}">
        <p14:creationId xmlns:p14="http://schemas.microsoft.com/office/powerpoint/2010/main" val="3968232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7672" t="32484" r="28607" b="32079"/>
          <a:stretch/>
        </p:blipFill>
        <p:spPr>
          <a:xfrm>
            <a:off x="1979711" y="57355"/>
            <a:ext cx="5420749" cy="2470215"/>
          </a:xfrm>
          <a:prstGeom prst="rect">
            <a:avLst/>
          </a:prstGeom>
        </p:spPr>
      </p:pic>
      <p:pic>
        <p:nvPicPr>
          <p:cNvPr id="4" name="Imagen 3"/>
          <p:cNvPicPr>
            <a:picLocks noChangeAspect="1"/>
          </p:cNvPicPr>
          <p:nvPr/>
        </p:nvPicPr>
        <p:blipFill rotWithShape="1">
          <a:blip r:embed="rId3"/>
          <a:srcRect l="27586" t="28547" r="28693" b="9438"/>
          <a:stretch/>
        </p:blipFill>
        <p:spPr>
          <a:xfrm>
            <a:off x="1979711" y="2420888"/>
            <a:ext cx="5420750" cy="4322877"/>
          </a:xfrm>
          <a:prstGeom prst="rect">
            <a:avLst/>
          </a:prstGeom>
        </p:spPr>
      </p:pic>
    </p:spTree>
    <p:extLst>
      <p:ext uri="{BB962C8B-B14F-4D97-AF65-F5344CB8AC3E}">
        <p14:creationId xmlns:p14="http://schemas.microsoft.com/office/powerpoint/2010/main" val="2797346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7672" t="23624" r="28607" b="16329"/>
          <a:stretch/>
        </p:blipFill>
        <p:spPr>
          <a:xfrm>
            <a:off x="539552" y="404664"/>
            <a:ext cx="8095588" cy="6251024"/>
          </a:xfrm>
          <a:prstGeom prst="rect">
            <a:avLst/>
          </a:prstGeom>
        </p:spPr>
      </p:pic>
    </p:spTree>
    <p:extLst>
      <p:ext uri="{BB962C8B-B14F-4D97-AF65-F5344CB8AC3E}">
        <p14:creationId xmlns:p14="http://schemas.microsoft.com/office/powerpoint/2010/main" val="1935728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2200" b="1" dirty="0"/>
              <a:t>Producto 05</a:t>
            </a:r>
            <a:br>
              <a:rPr lang="es-MX" sz="2200" dirty="0"/>
            </a:br>
            <a:r>
              <a:rPr lang="es-MX" sz="2200" dirty="0"/>
              <a:t>(</a:t>
            </a:r>
            <a:r>
              <a:rPr lang="es-ES_tradnl" sz="2200" b="1" dirty="0"/>
              <a:t>Organizador gráfico)</a:t>
            </a:r>
            <a:endParaRPr lang="es-MX" sz="2200"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856" y="1268760"/>
            <a:ext cx="7164288" cy="5373216"/>
          </a:xfrm>
          <a:prstGeom prst="rect">
            <a:avLst/>
          </a:prstGeom>
        </p:spPr>
      </p:pic>
    </p:spTree>
    <p:extLst>
      <p:ext uri="{BB962C8B-B14F-4D97-AF65-F5344CB8AC3E}">
        <p14:creationId xmlns:p14="http://schemas.microsoft.com/office/powerpoint/2010/main" val="996441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2200" b="1" dirty="0"/>
              <a:t>Producto 06</a:t>
            </a:r>
            <a:br>
              <a:rPr lang="es-MX" sz="2200" dirty="0"/>
            </a:br>
            <a:r>
              <a:rPr lang="es-MX" sz="2200" dirty="0"/>
              <a:t>(</a:t>
            </a:r>
            <a:r>
              <a:rPr lang="es-ES_tradnl" sz="2200" b="1" dirty="0"/>
              <a:t>AME General)</a:t>
            </a:r>
            <a:endParaRPr lang="es-MX" sz="2200" dirty="0"/>
          </a:p>
        </p:txBody>
      </p:sp>
      <p:pic>
        <p:nvPicPr>
          <p:cNvPr id="4" name="Imagen 3"/>
          <p:cNvPicPr>
            <a:picLocks noChangeAspect="1"/>
          </p:cNvPicPr>
          <p:nvPr/>
        </p:nvPicPr>
        <p:blipFill rotWithShape="1">
          <a:blip r:embed="rId2"/>
          <a:srcRect l="17709" t="21710" r="18092" b="11482"/>
          <a:stretch/>
        </p:blipFill>
        <p:spPr>
          <a:xfrm>
            <a:off x="485292" y="1385899"/>
            <a:ext cx="8352928" cy="4887118"/>
          </a:xfrm>
          <a:prstGeom prst="rect">
            <a:avLst/>
          </a:prstGeom>
        </p:spPr>
      </p:pic>
    </p:spTree>
    <p:extLst>
      <p:ext uri="{BB962C8B-B14F-4D97-AF65-F5344CB8AC3E}">
        <p14:creationId xmlns:p14="http://schemas.microsoft.com/office/powerpoint/2010/main" val="1135619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18784" t="21656" r="18232" b="68531"/>
          <a:stretch/>
        </p:blipFill>
        <p:spPr>
          <a:xfrm>
            <a:off x="683568" y="404664"/>
            <a:ext cx="8208912" cy="717848"/>
          </a:xfrm>
          <a:prstGeom prst="rect">
            <a:avLst/>
          </a:prstGeom>
        </p:spPr>
      </p:pic>
      <p:pic>
        <p:nvPicPr>
          <p:cNvPr id="6" name="Imagen 5"/>
          <p:cNvPicPr>
            <a:picLocks noChangeAspect="1"/>
          </p:cNvPicPr>
          <p:nvPr/>
        </p:nvPicPr>
        <p:blipFill rotWithShape="1">
          <a:blip r:embed="rId2"/>
          <a:srcRect l="19008" t="53911" r="18454" b="28370"/>
          <a:stretch/>
        </p:blipFill>
        <p:spPr>
          <a:xfrm>
            <a:off x="755576" y="1122512"/>
            <a:ext cx="8136904" cy="1296144"/>
          </a:xfrm>
          <a:prstGeom prst="rect">
            <a:avLst/>
          </a:prstGeom>
        </p:spPr>
      </p:pic>
      <p:pic>
        <p:nvPicPr>
          <p:cNvPr id="7" name="Imagen 6"/>
          <p:cNvPicPr>
            <a:picLocks noChangeAspect="1"/>
          </p:cNvPicPr>
          <p:nvPr/>
        </p:nvPicPr>
        <p:blipFill rotWithShape="1">
          <a:blip r:embed="rId3"/>
          <a:srcRect l="18816" t="27562" r="18092" b="14360"/>
          <a:stretch/>
        </p:blipFill>
        <p:spPr>
          <a:xfrm>
            <a:off x="728428" y="2418656"/>
            <a:ext cx="8208912" cy="4248472"/>
          </a:xfrm>
          <a:prstGeom prst="rect">
            <a:avLst/>
          </a:prstGeom>
        </p:spPr>
      </p:pic>
    </p:spTree>
    <p:extLst>
      <p:ext uri="{BB962C8B-B14F-4D97-AF65-F5344CB8AC3E}">
        <p14:creationId xmlns:p14="http://schemas.microsoft.com/office/powerpoint/2010/main" val="3444034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8816" t="22640" r="18092" b="16329"/>
          <a:stretch/>
        </p:blipFill>
        <p:spPr>
          <a:xfrm>
            <a:off x="323528" y="332656"/>
            <a:ext cx="8208912" cy="4464496"/>
          </a:xfrm>
          <a:prstGeom prst="rect">
            <a:avLst/>
          </a:prstGeom>
        </p:spPr>
      </p:pic>
      <p:pic>
        <p:nvPicPr>
          <p:cNvPr id="4" name="Imagen 3"/>
          <p:cNvPicPr>
            <a:picLocks noChangeAspect="1"/>
          </p:cNvPicPr>
          <p:nvPr/>
        </p:nvPicPr>
        <p:blipFill rotWithShape="1">
          <a:blip r:embed="rId3"/>
          <a:srcRect l="18817" t="67922" r="18645" b="20266"/>
          <a:stretch/>
        </p:blipFill>
        <p:spPr>
          <a:xfrm>
            <a:off x="323528" y="4807006"/>
            <a:ext cx="8136904" cy="864096"/>
          </a:xfrm>
          <a:prstGeom prst="rect">
            <a:avLst/>
          </a:prstGeom>
        </p:spPr>
      </p:pic>
    </p:spTree>
    <p:extLst>
      <p:ext uri="{BB962C8B-B14F-4D97-AF65-F5344CB8AC3E}">
        <p14:creationId xmlns:p14="http://schemas.microsoft.com/office/powerpoint/2010/main" val="1069417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solidFill>
                  <a:srgbClr val="002060"/>
                </a:solidFill>
              </a:rPr>
              <a:t>Producto 1</a:t>
            </a:r>
          </a:p>
        </p:txBody>
      </p:sp>
      <p:sp>
        <p:nvSpPr>
          <p:cNvPr id="3" name="2 Marcador de contenido"/>
          <p:cNvSpPr>
            <a:spLocks noGrp="1"/>
          </p:cNvSpPr>
          <p:nvPr>
            <p:ph idx="1"/>
          </p:nvPr>
        </p:nvSpPr>
        <p:spPr>
          <a:xfrm>
            <a:off x="458504" y="1340768"/>
            <a:ext cx="8229600" cy="604664"/>
          </a:xfrm>
        </p:spPr>
        <p:txBody>
          <a:bodyPr>
            <a:noAutofit/>
          </a:bodyPr>
          <a:lstStyle/>
          <a:p>
            <a:pPr marL="0" indent="0" algn="ctr">
              <a:buNone/>
            </a:pPr>
            <a:r>
              <a:rPr lang="es-MX" sz="2500" dirty="0"/>
              <a:t>(CAIAC Conclusiones generales)</a:t>
            </a:r>
          </a:p>
          <a:p>
            <a:pPr marL="0" indent="0" algn="ctr">
              <a:buNone/>
            </a:pPr>
            <a:endParaRPr lang="es-ES" sz="2000" b="1" dirty="0"/>
          </a:p>
          <a:p>
            <a:pPr marL="0" indent="0" algn="ctr">
              <a:buNone/>
            </a:pPr>
            <a:r>
              <a:rPr lang="es-ES" sz="2000" b="1" dirty="0"/>
              <a:t>La Interdisciplinariedad: 1) ¿Qué es?</a:t>
            </a:r>
          </a:p>
          <a:p>
            <a:pPr marL="0" indent="0" algn="just">
              <a:buNone/>
            </a:pPr>
            <a:r>
              <a:rPr lang="es-ES" sz="2000" dirty="0"/>
              <a:t>Nace de la </a:t>
            </a:r>
            <a:r>
              <a:rPr lang="es-ES" sz="2000" dirty="0" err="1"/>
              <a:t>disciplinariedad</a:t>
            </a:r>
            <a:r>
              <a:rPr lang="es-ES" sz="2000" dirty="0"/>
              <a:t> y aborda temas que sólo pueden considerarse desde diferentes perspectivas, en la frontera entre materias aparentemente disímiles. Establece un diálogo diverso entre disciplinas, añadiendo significado, tanto a los temas abordados como a sí mismos, combatiendo, al mismo tiempo, la especialización. Permite la aplicación práctica de soluciones y propuestas a problemas específicos.</a:t>
            </a:r>
            <a:endParaRPr lang="es-ES" sz="2000" b="1" dirty="0"/>
          </a:p>
          <a:p>
            <a:pPr marL="0" indent="0" algn="just">
              <a:buNone/>
            </a:pPr>
            <a:endParaRPr lang="es-ES" sz="2000" b="1" dirty="0"/>
          </a:p>
          <a:p>
            <a:pPr marL="0" indent="0" algn="ctr">
              <a:buNone/>
            </a:pPr>
            <a:r>
              <a:rPr lang="es-ES" sz="2000" b="1" dirty="0"/>
              <a:t>2) ¿Qué características tiene?</a:t>
            </a:r>
          </a:p>
          <a:p>
            <a:pPr marL="0" indent="0" algn="just">
              <a:buNone/>
            </a:pPr>
            <a:r>
              <a:rPr lang="es-ES" sz="2000" dirty="0"/>
              <a:t>Currículo propositivo y acorde a la problemática real del alumno; integración de los docentes desde la planeación del currículo; parte de la </a:t>
            </a:r>
            <a:r>
              <a:rPr lang="es-ES" sz="2000" dirty="0" err="1"/>
              <a:t>disciplinariedad</a:t>
            </a:r>
            <a:r>
              <a:rPr lang="es-ES" sz="2000" dirty="0"/>
              <a:t> y aborda un tema específico, fronterizo entre disciplinas. No resuelve lo problemas de manera definitiva, sino alternativas.</a:t>
            </a:r>
            <a:endParaRPr lang="es-ES" sz="2000" b="1" dirty="0"/>
          </a:p>
          <a:p>
            <a:pPr marL="0" indent="0" algn="just">
              <a:buNone/>
            </a:pPr>
            <a:endParaRPr lang="es-MX" sz="2000" dirty="0"/>
          </a:p>
        </p:txBody>
      </p:sp>
    </p:spTree>
    <p:extLst>
      <p:ext uri="{BB962C8B-B14F-4D97-AF65-F5344CB8AC3E}">
        <p14:creationId xmlns:p14="http://schemas.microsoft.com/office/powerpoint/2010/main" val="1546931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2200" b="1" dirty="0"/>
              <a:t>Producto 07</a:t>
            </a:r>
            <a:br>
              <a:rPr lang="es-MX" sz="2200" dirty="0"/>
            </a:br>
            <a:r>
              <a:rPr lang="es-MX" sz="2200" dirty="0"/>
              <a:t>(</a:t>
            </a:r>
            <a:r>
              <a:rPr lang="es-ES_tradnl" sz="2200" b="1" dirty="0"/>
              <a:t>AME General)</a:t>
            </a:r>
            <a:endParaRPr lang="es-MX" sz="2200" dirty="0"/>
          </a:p>
        </p:txBody>
      </p:sp>
      <p:pic>
        <p:nvPicPr>
          <p:cNvPr id="5" name="Imagen 4"/>
          <p:cNvPicPr>
            <a:picLocks noChangeAspect="1"/>
          </p:cNvPicPr>
          <p:nvPr/>
        </p:nvPicPr>
        <p:blipFill rotWithShape="1">
          <a:blip r:embed="rId2"/>
          <a:srcRect l="19924" t="27389" r="19198" b="24443"/>
          <a:stretch/>
        </p:blipFill>
        <p:spPr>
          <a:xfrm>
            <a:off x="765920" y="1268760"/>
            <a:ext cx="7920880" cy="3523530"/>
          </a:xfrm>
          <a:prstGeom prst="rect">
            <a:avLst/>
          </a:prstGeom>
        </p:spPr>
      </p:pic>
      <p:pic>
        <p:nvPicPr>
          <p:cNvPr id="6" name="Imagen 5"/>
          <p:cNvPicPr>
            <a:picLocks noChangeAspect="1"/>
          </p:cNvPicPr>
          <p:nvPr/>
        </p:nvPicPr>
        <p:blipFill rotWithShape="1">
          <a:blip r:embed="rId3"/>
          <a:srcRect l="18896" t="54933" r="19673" b="15411"/>
          <a:stretch/>
        </p:blipFill>
        <p:spPr>
          <a:xfrm>
            <a:off x="693912" y="4792290"/>
            <a:ext cx="7992888" cy="2169314"/>
          </a:xfrm>
          <a:prstGeom prst="rect">
            <a:avLst/>
          </a:prstGeom>
        </p:spPr>
      </p:pic>
    </p:spTree>
    <p:extLst>
      <p:ext uri="{BB962C8B-B14F-4D97-AF65-F5344CB8AC3E}">
        <p14:creationId xmlns:p14="http://schemas.microsoft.com/office/powerpoint/2010/main" val="727589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9370" t="25593" r="18646" b="46845"/>
          <a:stretch/>
        </p:blipFill>
        <p:spPr>
          <a:xfrm>
            <a:off x="539552" y="404664"/>
            <a:ext cx="8064896" cy="2016224"/>
          </a:xfrm>
          <a:prstGeom prst="rect">
            <a:avLst/>
          </a:prstGeom>
        </p:spPr>
      </p:pic>
      <p:pic>
        <p:nvPicPr>
          <p:cNvPr id="7" name="Imagen 6"/>
          <p:cNvPicPr>
            <a:picLocks noChangeAspect="1"/>
          </p:cNvPicPr>
          <p:nvPr/>
        </p:nvPicPr>
        <p:blipFill rotWithShape="1">
          <a:blip r:embed="rId3"/>
          <a:srcRect l="19561" t="31499" r="18454" b="16360"/>
          <a:stretch/>
        </p:blipFill>
        <p:spPr>
          <a:xfrm>
            <a:off x="539552" y="2456801"/>
            <a:ext cx="8064896" cy="3814192"/>
          </a:xfrm>
          <a:prstGeom prst="rect">
            <a:avLst/>
          </a:prstGeom>
        </p:spPr>
      </p:pic>
    </p:spTree>
    <p:extLst>
      <p:ext uri="{BB962C8B-B14F-4D97-AF65-F5344CB8AC3E}">
        <p14:creationId xmlns:p14="http://schemas.microsoft.com/office/powerpoint/2010/main" val="2686860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9370" t="24609" r="18646" b="36017"/>
          <a:stretch/>
        </p:blipFill>
        <p:spPr>
          <a:xfrm>
            <a:off x="611560" y="188640"/>
            <a:ext cx="8064896" cy="2880320"/>
          </a:xfrm>
          <a:prstGeom prst="rect">
            <a:avLst/>
          </a:prstGeom>
        </p:spPr>
      </p:pic>
      <p:pic>
        <p:nvPicPr>
          <p:cNvPr id="3" name="Imagen 2"/>
          <p:cNvPicPr>
            <a:picLocks noChangeAspect="1"/>
          </p:cNvPicPr>
          <p:nvPr/>
        </p:nvPicPr>
        <p:blipFill rotWithShape="1">
          <a:blip r:embed="rId3"/>
          <a:srcRect l="19370" t="46265" r="18646" b="11408"/>
          <a:stretch/>
        </p:blipFill>
        <p:spPr>
          <a:xfrm>
            <a:off x="611560" y="3068960"/>
            <a:ext cx="8064896" cy="3096344"/>
          </a:xfrm>
          <a:prstGeom prst="rect">
            <a:avLst/>
          </a:prstGeom>
        </p:spPr>
      </p:pic>
    </p:spTree>
    <p:extLst>
      <p:ext uri="{BB962C8B-B14F-4D97-AF65-F5344CB8AC3E}">
        <p14:creationId xmlns:p14="http://schemas.microsoft.com/office/powerpoint/2010/main" val="131171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9371" t="28547" r="19199" b="16329"/>
          <a:stretch/>
        </p:blipFill>
        <p:spPr>
          <a:xfrm>
            <a:off x="611560" y="260648"/>
            <a:ext cx="7992888" cy="4032448"/>
          </a:xfrm>
          <a:prstGeom prst="rect">
            <a:avLst/>
          </a:prstGeom>
        </p:spPr>
      </p:pic>
      <p:pic>
        <p:nvPicPr>
          <p:cNvPr id="5" name="Imagen 4"/>
          <p:cNvPicPr>
            <a:picLocks noChangeAspect="1"/>
          </p:cNvPicPr>
          <p:nvPr/>
        </p:nvPicPr>
        <p:blipFill rotWithShape="1">
          <a:blip r:embed="rId3"/>
          <a:srcRect l="19838" t="25593" r="18731" b="57673"/>
          <a:stretch/>
        </p:blipFill>
        <p:spPr>
          <a:xfrm>
            <a:off x="642192" y="4293096"/>
            <a:ext cx="7992888" cy="1224136"/>
          </a:xfrm>
          <a:prstGeom prst="rect">
            <a:avLst/>
          </a:prstGeom>
        </p:spPr>
      </p:pic>
    </p:spTree>
    <p:extLst>
      <p:ext uri="{BB962C8B-B14F-4D97-AF65-F5344CB8AC3E}">
        <p14:creationId xmlns:p14="http://schemas.microsoft.com/office/powerpoint/2010/main" val="130403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9371" t="41953" r="19199" b="53125"/>
          <a:stretch/>
        </p:blipFill>
        <p:spPr>
          <a:xfrm>
            <a:off x="395536" y="260648"/>
            <a:ext cx="7992888" cy="360040"/>
          </a:xfrm>
          <a:prstGeom prst="rect">
            <a:avLst/>
          </a:prstGeom>
        </p:spPr>
      </p:pic>
      <p:pic>
        <p:nvPicPr>
          <p:cNvPr id="5" name="Imagen 4"/>
          <p:cNvPicPr>
            <a:picLocks noChangeAspect="1"/>
          </p:cNvPicPr>
          <p:nvPr/>
        </p:nvPicPr>
        <p:blipFill rotWithShape="1">
          <a:blip r:embed="rId3"/>
          <a:srcRect l="19923" t="24609" r="18647" b="26172"/>
          <a:stretch/>
        </p:blipFill>
        <p:spPr>
          <a:xfrm>
            <a:off x="395536" y="629961"/>
            <a:ext cx="7992888" cy="3600400"/>
          </a:xfrm>
          <a:prstGeom prst="rect">
            <a:avLst/>
          </a:prstGeom>
        </p:spPr>
      </p:pic>
      <p:pic>
        <p:nvPicPr>
          <p:cNvPr id="6" name="Imagen 5"/>
          <p:cNvPicPr>
            <a:picLocks noChangeAspect="1"/>
          </p:cNvPicPr>
          <p:nvPr/>
        </p:nvPicPr>
        <p:blipFill rotWithShape="1">
          <a:blip r:embed="rId4"/>
          <a:srcRect l="19370" t="51389" r="18093" b="20065"/>
          <a:stretch/>
        </p:blipFill>
        <p:spPr>
          <a:xfrm>
            <a:off x="323528" y="4239634"/>
            <a:ext cx="8136904" cy="2088232"/>
          </a:xfrm>
          <a:prstGeom prst="rect">
            <a:avLst/>
          </a:prstGeom>
        </p:spPr>
      </p:pic>
    </p:spTree>
    <p:extLst>
      <p:ext uri="{BB962C8B-B14F-4D97-AF65-F5344CB8AC3E}">
        <p14:creationId xmlns:p14="http://schemas.microsoft.com/office/powerpoint/2010/main" val="1828240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9371" t="25593" r="19199" b="12392"/>
          <a:stretch/>
        </p:blipFill>
        <p:spPr>
          <a:xfrm>
            <a:off x="539552" y="382797"/>
            <a:ext cx="7992888" cy="4536504"/>
          </a:xfrm>
          <a:prstGeom prst="rect">
            <a:avLst/>
          </a:prstGeom>
        </p:spPr>
      </p:pic>
      <p:pic>
        <p:nvPicPr>
          <p:cNvPr id="3" name="Imagen 2"/>
          <p:cNvPicPr>
            <a:picLocks noChangeAspect="1"/>
          </p:cNvPicPr>
          <p:nvPr/>
        </p:nvPicPr>
        <p:blipFill rotWithShape="1">
          <a:blip r:embed="rId3"/>
          <a:srcRect l="19838" t="54140" r="19285" b="29126"/>
          <a:stretch/>
        </p:blipFill>
        <p:spPr>
          <a:xfrm>
            <a:off x="611560" y="4941168"/>
            <a:ext cx="7920880" cy="1224136"/>
          </a:xfrm>
          <a:prstGeom prst="rect">
            <a:avLst/>
          </a:prstGeom>
        </p:spPr>
      </p:pic>
    </p:spTree>
    <p:extLst>
      <p:ext uri="{BB962C8B-B14F-4D97-AF65-F5344CB8AC3E}">
        <p14:creationId xmlns:p14="http://schemas.microsoft.com/office/powerpoint/2010/main" val="296623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9371" t="24609" r="19199" b="11408"/>
          <a:stretch/>
        </p:blipFill>
        <p:spPr>
          <a:xfrm>
            <a:off x="539552" y="422720"/>
            <a:ext cx="7992888" cy="4680520"/>
          </a:xfrm>
          <a:prstGeom prst="rect">
            <a:avLst/>
          </a:prstGeom>
        </p:spPr>
      </p:pic>
      <p:pic>
        <p:nvPicPr>
          <p:cNvPr id="5" name="Imagen 4"/>
          <p:cNvPicPr>
            <a:picLocks noChangeAspect="1"/>
          </p:cNvPicPr>
          <p:nvPr/>
        </p:nvPicPr>
        <p:blipFill rotWithShape="1">
          <a:blip r:embed="rId3"/>
          <a:srcRect l="19838" t="60420" r="19285" b="24204"/>
          <a:stretch/>
        </p:blipFill>
        <p:spPr>
          <a:xfrm>
            <a:off x="611560" y="5085184"/>
            <a:ext cx="7920880" cy="1124744"/>
          </a:xfrm>
          <a:prstGeom prst="rect">
            <a:avLst/>
          </a:prstGeom>
        </p:spPr>
      </p:pic>
    </p:spTree>
    <p:extLst>
      <p:ext uri="{BB962C8B-B14F-4D97-AF65-F5344CB8AC3E}">
        <p14:creationId xmlns:p14="http://schemas.microsoft.com/office/powerpoint/2010/main" val="3000657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9371" t="21656" r="19199" b="11408"/>
          <a:stretch/>
        </p:blipFill>
        <p:spPr>
          <a:xfrm>
            <a:off x="539552" y="332656"/>
            <a:ext cx="7992888" cy="4896544"/>
          </a:xfrm>
          <a:prstGeom prst="rect">
            <a:avLst/>
          </a:prstGeom>
        </p:spPr>
      </p:pic>
      <p:pic>
        <p:nvPicPr>
          <p:cNvPr id="3" name="Imagen 2"/>
          <p:cNvPicPr>
            <a:picLocks noChangeAspect="1"/>
          </p:cNvPicPr>
          <p:nvPr/>
        </p:nvPicPr>
        <p:blipFill rotWithShape="1">
          <a:blip r:embed="rId3"/>
          <a:srcRect l="19923" t="55124" r="18647" b="31095"/>
          <a:stretch/>
        </p:blipFill>
        <p:spPr>
          <a:xfrm>
            <a:off x="553778" y="5229200"/>
            <a:ext cx="8122677" cy="1008112"/>
          </a:xfrm>
          <a:prstGeom prst="rect">
            <a:avLst/>
          </a:prstGeom>
        </p:spPr>
      </p:pic>
    </p:spTree>
    <p:extLst>
      <p:ext uri="{BB962C8B-B14F-4D97-AF65-F5344CB8AC3E}">
        <p14:creationId xmlns:p14="http://schemas.microsoft.com/office/powerpoint/2010/main" val="4007976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9924" t="21656" r="19199" b="38970"/>
          <a:stretch/>
        </p:blipFill>
        <p:spPr>
          <a:xfrm>
            <a:off x="647564" y="548680"/>
            <a:ext cx="7920880" cy="2880320"/>
          </a:xfrm>
          <a:prstGeom prst="rect">
            <a:avLst/>
          </a:prstGeom>
        </p:spPr>
      </p:pic>
      <p:pic>
        <p:nvPicPr>
          <p:cNvPr id="5" name="Imagen 4"/>
          <p:cNvPicPr>
            <a:picLocks noChangeAspect="1"/>
          </p:cNvPicPr>
          <p:nvPr/>
        </p:nvPicPr>
        <p:blipFill rotWithShape="1">
          <a:blip r:embed="rId3"/>
          <a:srcRect l="19562" t="31499" r="19008" b="31095"/>
          <a:stretch/>
        </p:blipFill>
        <p:spPr>
          <a:xfrm>
            <a:off x="575556" y="3429000"/>
            <a:ext cx="7992888" cy="2736304"/>
          </a:xfrm>
          <a:prstGeom prst="rect">
            <a:avLst/>
          </a:prstGeom>
        </p:spPr>
      </p:pic>
    </p:spTree>
    <p:extLst>
      <p:ext uri="{BB962C8B-B14F-4D97-AF65-F5344CB8AC3E}">
        <p14:creationId xmlns:p14="http://schemas.microsoft.com/office/powerpoint/2010/main" val="418435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9371" t="25593" r="19199" b="41923"/>
          <a:stretch/>
        </p:blipFill>
        <p:spPr>
          <a:xfrm>
            <a:off x="611560" y="404664"/>
            <a:ext cx="7992888" cy="2376264"/>
          </a:xfrm>
          <a:prstGeom prst="rect">
            <a:avLst/>
          </a:prstGeom>
        </p:spPr>
      </p:pic>
      <p:pic>
        <p:nvPicPr>
          <p:cNvPr id="3" name="Imagen 2"/>
          <p:cNvPicPr>
            <a:picLocks noChangeAspect="1"/>
          </p:cNvPicPr>
          <p:nvPr/>
        </p:nvPicPr>
        <p:blipFill rotWithShape="1">
          <a:blip r:embed="rId3"/>
          <a:srcRect l="19838" t="29531" r="19285" b="23251"/>
          <a:stretch/>
        </p:blipFill>
        <p:spPr>
          <a:xfrm>
            <a:off x="665348" y="2780928"/>
            <a:ext cx="7920880" cy="3454152"/>
          </a:xfrm>
          <a:prstGeom prst="rect">
            <a:avLst/>
          </a:prstGeom>
        </p:spPr>
      </p:pic>
    </p:spTree>
    <p:extLst>
      <p:ext uri="{BB962C8B-B14F-4D97-AF65-F5344CB8AC3E}">
        <p14:creationId xmlns:p14="http://schemas.microsoft.com/office/powerpoint/2010/main" val="3308718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260648"/>
            <a:ext cx="8229600" cy="604664"/>
          </a:xfrm>
        </p:spPr>
        <p:txBody>
          <a:bodyPr>
            <a:noAutofit/>
          </a:bodyPr>
          <a:lstStyle/>
          <a:p>
            <a:pPr marL="0" indent="0" algn="ctr">
              <a:buNone/>
            </a:pPr>
            <a:r>
              <a:rPr lang="es-ES" sz="2000" b="1" dirty="0"/>
              <a:t>3) ¿Por qué es importante en la educación?</a:t>
            </a:r>
          </a:p>
          <a:p>
            <a:pPr marL="0" indent="0" algn="just">
              <a:buNone/>
            </a:pPr>
            <a:r>
              <a:rPr lang="es-ES" sz="2000" dirty="0"/>
              <a:t>Al abordar temas del interés del alumno, le motiva naturalmente al proceso de aprendizaje y le permite reconocer aplicaciones prácticas de las asignaturas curriculares. Al relacionarse con el contexto inmediato del alumno, le permite lograr un aprendizaje significativo, mientras desarrolla sus habilidades cognitivas, afectivas y sociales.</a:t>
            </a:r>
          </a:p>
          <a:p>
            <a:pPr marL="0" indent="0" algn="just">
              <a:buNone/>
            </a:pPr>
            <a:endParaRPr lang="es-ES" sz="2000" b="1" dirty="0"/>
          </a:p>
          <a:p>
            <a:pPr marL="0" indent="0" algn="ctr">
              <a:buNone/>
            </a:pPr>
            <a:r>
              <a:rPr lang="es-ES" sz="2000" b="1" dirty="0"/>
              <a:t>4) ¿Cómo motivar a los alumnos para el trabajo interdisciplinario?</a:t>
            </a:r>
          </a:p>
          <a:p>
            <a:pPr marL="0" indent="0" algn="just">
              <a:buNone/>
            </a:pPr>
            <a:r>
              <a:rPr lang="es-ES" sz="2000" dirty="0"/>
              <a:t>Definiendo temas y problemáticas relacionadas con el contexto inmediato del alumno (natural, social y humano) y que formen parte de su interés. Se puede fomentar su participación permitiéndole formular la problemática.</a:t>
            </a:r>
          </a:p>
          <a:p>
            <a:pPr marL="0" indent="0" algn="just">
              <a:buNone/>
            </a:pPr>
            <a:endParaRPr lang="es-ES" sz="2000" dirty="0"/>
          </a:p>
          <a:p>
            <a:pPr marL="0" indent="0" algn="ctr">
              <a:buNone/>
            </a:pPr>
            <a:r>
              <a:rPr lang="es-ES" sz="2000" b="1" dirty="0"/>
              <a:t>5) ¿Cuáles son los prerrequisitos materiales, organizacionales y personales para la planeación del trabajo interdisciplinario?</a:t>
            </a:r>
          </a:p>
          <a:p>
            <a:pPr marL="0" indent="0" algn="just">
              <a:buNone/>
            </a:pPr>
            <a:r>
              <a:rPr lang="es-ES" sz="2000" dirty="0"/>
              <a:t>Se requiere de la capacitación y formación del profesor en el entendimiento mismo de la interdisciplinariedad, haciéndole comprender su funcionalidad y metodología. Asimismo, las instituciones educativas deben garantizar la reunión y el trabajo colaborativo e interdisciplinario de su personal docente. Este mismo personal debe planificar su trabajo desde el currículum oficial.</a:t>
            </a:r>
          </a:p>
          <a:p>
            <a:pPr marL="0" indent="0" algn="just">
              <a:buNone/>
            </a:pPr>
            <a:endParaRPr lang="es-MX" sz="2000" dirty="0"/>
          </a:p>
        </p:txBody>
      </p:sp>
    </p:spTree>
    <p:extLst>
      <p:ext uri="{BB962C8B-B14F-4D97-AF65-F5344CB8AC3E}">
        <p14:creationId xmlns:p14="http://schemas.microsoft.com/office/powerpoint/2010/main" val="3975760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9924" t="22640" r="19199" b="16329"/>
          <a:stretch/>
        </p:blipFill>
        <p:spPr>
          <a:xfrm>
            <a:off x="611560" y="332656"/>
            <a:ext cx="7920880" cy="4464496"/>
          </a:xfrm>
          <a:prstGeom prst="rect">
            <a:avLst/>
          </a:prstGeom>
        </p:spPr>
      </p:pic>
      <p:pic>
        <p:nvPicPr>
          <p:cNvPr id="5" name="Imagen 4"/>
          <p:cNvPicPr>
            <a:picLocks noChangeAspect="1"/>
          </p:cNvPicPr>
          <p:nvPr/>
        </p:nvPicPr>
        <p:blipFill rotWithShape="1">
          <a:blip r:embed="rId3"/>
          <a:srcRect l="20115" t="68905" r="19561" b="18298"/>
          <a:stretch/>
        </p:blipFill>
        <p:spPr>
          <a:xfrm>
            <a:off x="611560" y="4797152"/>
            <a:ext cx="7848872" cy="936104"/>
          </a:xfrm>
          <a:prstGeom prst="rect">
            <a:avLst/>
          </a:prstGeom>
        </p:spPr>
      </p:pic>
    </p:spTree>
    <p:extLst>
      <p:ext uri="{BB962C8B-B14F-4D97-AF65-F5344CB8AC3E}">
        <p14:creationId xmlns:p14="http://schemas.microsoft.com/office/powerpoint/2010/main" val="2683437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2137" t="18703" r="23073" b="9439"/>
          <a:stretch/>
        </p:blipFill>
        <p:spPr>
          <a:xfrm>
            <a:off x="395536" y="317382"/>
            <a:ext cx="8434800" cy="6219600"/>
          </a:xfrm>
          <a:prstGeom prst="rect">
            <a:avLst/>
          </a:prstGeom>
        </p:spPr>
      </p:pic>
    </p:spTree>
    <p:extLst>
      <p:ext uri="{BB962C8B-B14F-4D97-AF65-F5344CB8AC3E}">
        <p14:creationId xmlns:p14="http://schemas.microsoft.com/office/powerpoint/2010/main" val="988976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2137" t="20671" r="23073" b="27158"/>
          <a:stretch/>
        </p:blipFill>
        <p:spPr>
          <a:xfrm>
            <a:off x="251520" y="908720"/>
            <a:ext cx="8608353" cy="4608512"/>
          </a:xfrm>
          <a:prstGeom prst="rect">
            <a:avLst/>
          </a:prstGeom>
        </p:spPr>
      </p:pic>
    </p:spTree>
    <p:extLst>
      <p:ext uri="{BB962C8B-B14F-4D97-AF65-F5344CB8AC3E}">
        <p14:creationId xmlns:p14="http://schemas.microsoft.com/office/powerpoint/2010/main" val="1525481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2137" t="21656" r="23073" b="18298"/>
          <a:stretch/>
        </p:blipFill>
        <p:spPr>
          <a:xfrm>
            <a:off x="251520" y="548679"/>
            <a:ext cx="8711788" cy="5367869"/>
          </a:xfrm>
          <a:prstGeom prst="rect">
            <a:avLst/>
          </a:prstGeom>
        </p:spPr>
      </p:pic>
    </p:spTree>
    <p:extLst>
      <p:ext uri="{BB962C8B-B14F-4D97-AF65-F5344CB8AC3E}">
        <p14:creationId xmlns:p14="http://schemas.microsoft.com/office/powerpoint/2010/main" val="375090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2200" b="1" dirty="0"/>
              <a:t>Producto 08</a:t>
            </a:r>
            <a:br>
              <a:rPr lang="es-MX" sz="2200" dirty="0"/>
            </a:br>
            <a:r>
              <a:rPr lang="es-MX" sz="2200" dirty="0"/>
              <a:t>(</a:t>
            </a:r>
            <a:r>
              <a:rPr lang="es-ES_tradnl" sz="2200" b="1" dirty="0"/>
              <a:t>EIP Elaboración de proyectos)</a:t>
            </a:r>
            <a:endParaRPr lang="es-MX" sz="2200" dirty="0"/>
          </a:p>
        </p:txBody>
      </p:sp>
      <p:pic>
        <p:nvPicPr>
          <p:cNvPr id="5" name="Imagen 4"/>
          <p:cNvPicPr>
            <a:picLocks noChangeAspect="1"/>
          </p:cNvPicPr>
          <p:nvPr/>
        </p:nvPicPr>
        <p:blipFill rotWithShape="1">
          <a:blip r:embed="rId2"/>
          <a:srcRect l="21031" t="37405" r="23071" b="12393"/>
          <a:stretch/>
        </p:blipFill>
        <p:spPr>
          <a:xfrm>
            <a:off x="935595" y="1268760"/>
            <a:ext cx="7272809" cy="3672408"/>
          </a:xfrm>
          <a:prstGeom prst="rect">
            <a:avLst/>
          </a:prstGeom>
        </p:spPr>
      </p:pic>
      <p:pic>
        <p:nvPicPr>
          <p:cNvPr id="6" name="Imagen 5"/>
          <p:cNvPicPr>
            <a:picLocks noChangeAspect="1"/>
          </p:cNvPicPr>
          <p:nvPr/>
        </p:nvPicPr>
        <p:blipFill rotWithShape="1">
          <a:blip r:embed="rId3"/>
          <a:srcRect l="21775" t="50796" r="23435" b="40508"/>
          <a:stretch/>
        </p:blipFill>
        <p:spPr>
          <a:xfrm>
            <a:off x="1007603" y="4941168"/>
            <a:ext cx="7128792" cy="636113"/>
          </a:xfrm>
          <a:prstGeom prst="rect">
            <a:avLst/>
          </a:prstGeom>
        </p:spPr>
      </p:pic>
    </p:spTree>
    <p:extLst>
      <p:ext uri="{BB962C8B-B14F-4D97-AF65-F5344CB8AC3E}">
        <p14:creationId xmlns:p14="http://schemas.microsoft.com/office/powerpoint/2010/main" val="20366939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1030" t="19688" r="23073" b="8455"/>
          <a:stretch/>
        </p:blipFill>
        <p:spPr>
          <a:xfrm>
            <a:off x="539552" y="476672"/>
            <a:ext cx="8069828" cy="5832648"/>
          </a:xfrm>
          <a:prstGeom prst="rect">
            <a:avLst/>
          </a:prstGeom>
        </p:spPr>
      </p:pic>
    </p:spTree>
    <p:extLst>
      <p:ext uri="{BB962C8B-B14F-4D97-AF65-F5344CB8AC3E}">
        <p14:creationId xmlns:p14="http://schemas.microsoft.com/office/powerpoint/2010/main" val="1329854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1031" t="20671" r="22519" b="9438"/>
          <a:stretch/>
        </p:blipFill>
        <p:spPr>
          <a:xfrm>
            <a:off x="391479" y="404664"/>
            <a:ext cx="8482745" cy="5904656"/>
          </a:xfrm>
          <a:prstGeom prst="rect">
            <a:avLst/>
          </a:prstGeom>
        </p:spPr>
      </p:pic>
    </p:spTree>
    <p:extLst>
      <p:ext uri="{BB962C8B-B14F-4D97-AF65-F5344CB8AC3E}">
        <p14:creationId xmlns:p14="http://schemas.microsoft.com/office/powerpoint/2010/main" val="3288098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1584" t="18703" r="23627" b="9439"/>
          <a:stretch/>
        </p:blipFill>
        <p:spPr>
          <a:xfrm>
            <a:off x="395536" y="332656"/>
            <a:ext cx="8300648" cy="6120680"/>
          </a:xfrm>
          <a:prstGeom prst="rect">
            <a:avLst/>
          </a:prstGeom>
        </p:spPr>
      </p:pic>
    </p:spTree>
    <p:extLst>
      <p:ext uri="{BB962C8B-B14F-4D97-AF65-F5344CB8AC3E}">
        <p14:creationId xmlns:p14="http://schemas.microsoft.com/office/powerpoint/2010/main" val="2455129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1584" t="22640" r="23627" b="13376"/>
          <a:stretch/>
        </p:blipFill>
        <p:spPr>
          <a:xfrm>
            <a:off x="323528" y="548680"/>
            <a:ext cx="8554550" cy="5616624"/>
          </a:xfrm>
          <a:prstGeom prst="rect">
            <a:avLst/>
          </a:prstGeom>
        </p:spPr>
      </p:pic>
    </p:spTree>
    <p:extLst>
      <p:ext uri="{BB962C8B-B14F-4D97-AF65-F5344CB8AC3E}">
        <p14:creationId xmlns:p14="http://schemas.microsoft.com/office/powerpoint/2010/main" val="517937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1583" t="19688" r="23073" b="11407"/>
          <a:stretch/>
        </p:blipFill>
        <p:spPr>
          <a:xfrm>
            <a:off x="323528" y="404664"/>
            <a:ext cx="8435223" cy="5904656"/>
          </a:xfrm>
          <a:prstGeom prst="rect">
            <a:avLst/>
          </a:prstGeom>
          <a:ln>
            <a:solidFill>
              <a:schemeClr val="tx1">
                <a:lumMod val="95000"/>
                <a:lumOff val="5000"/>
              </a:schemeClr>
            </a:solidFill>
          </a:ln>
        </p:spPr>
      </p:pic>
    </p:spTree>
    <p:extLst>
      <p:ext uri="{BB962C8B-B14F-4D97-AF65-F5344CB8AC3E}">
        <p14:creationId xmlns:p14="http://schemas.microsoft.com/office/powerpoint/2010/main" val="2432527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260648"/>
            <a:ext cx="8229600" cy="604664"/>
          </a:xfrm>
        </p:spPr>
        <p:txBody>
          <a:bodyPr>
            <a:noAutofit/>
          </a:bodyPr>
          <a:lstStyle/>
          <a:p>
            <a:pPr marL="0" indent="0" algn="ctr">
              <a:buNone/>
            </a:pPr>
            <a:r>
              <a:rPr lang="es-ES" sz="2000" b="1" dirty="0"/>
              <a:t>6) ¿Qué papel juega la planeación en el trabajo interdisciplinario y qué características debe tener?</a:t>
            </a:r>
          </a:p>
          <a:p>
            <a:pPr algn="just"/>
            <a:r>
              <a:rPr lang="es-ES" sz="2000" dirty="0"/>
              <a:t>Garantiza la interacción entre disciplinas en momentos definidos del curso. Al ser interdisciplinario, permite la resolución de problemas con resultados diversos (u opuestos) a los proyectados originalmente sin convertirse en un fracaso (se evalúa de acuerdo al aprendizaje logrado, no al resultado cuantitativo).</a:t>
            </a:r>
            <a:endParaRPr lang="es-MX" sz="2000" dirty="0"/>
          </a:p>
          <a:p>
            <a:pPr algn="just"/>
            <a:r>
              <a:rPr lang="es-ES" sz="2000" dirty="0"/>
              <a:t>La planeación debe partir de temas específicos abordados en diferentes disciplinas, con objetivos y metodología definidos, aunque con la suficiente apertura para permitir resultados diversos.</a:t>
            </a:r>
            <a:endParaRPr lang="es-ES" sz="2000" b="1" dirty="0"/>
          </a:p>
          <a:p>
            <a:pPr marL="0" indent="0" algn="ctr">
              <a:buNone/>
            </a:pPr>
            <a:endParaRPr lang="es-ES" sz="2000" b="1" dirty="0"/>
          </a:p>
          <a:p>
            <a:pPr marL="0" indent="0" algn="ctr">
              <a:buNone/>
            </a:pPr>
            <a:r>
              <a:rPr lang="es-ES" sz="2000" b="1" dirty="0"/>
              <a:t>El aprendizaje cooperativo.</a:t>
            </a:r>
            <a:r>
              <a:rPr lang="es-ES" sz="2000" dirty="0"/>
              <a:t> </a:t>
            </a:r>
            <a:r>
              <a:rPr lang="es-ES" sz="2000" b="1" dirty="0"/>
              <a:t>1) ¿Qué es?</a:t>
            </a:r>
          </a:p>
          <a:p>
            <a:pPr marL="0" indent="0" algn="just">
              <a:buNone/>
            </a:pPr>
            <a:r>
              <a:rPr lang="es-ES" sz="2000" dirty="0"/>
              <a:t>El aprendizaje obtenido a través del trabajo interdependiente de grupos pequeños.</a:t>
            </a:r>
          </a:p>
          <a:p>
            <a:pPr marL="0" indent="0" algn="ctr">
              <a:buNone/>
            </a:pPr>
            <a:r>
              <a:rPr lang="es-ES" sz="2000" b="1" dirty="0"/>
              <a:t>2) ¿Cuáles son sus características?</a:t>
            </a:r>
          </a:p>
          <a:p>
            <a:pPr marL="0" indent="0" algn="just">
              <a:buNone/>
            </a:pPr>
            <a:r>
              <a:rPr lang="es-ES" sz="2000" dirty="0"/>
              <a:t>Planeación del trabajo con metas compartidas, trabajo interdependiente (todos los individuos colaboran activa y participativamente, sin eclipsar ni afectar a los otros), se fomenta la adquisición de valores y el desarrollo de habilidades sociales. Se evalúa tanto de manera individual como grupal, heterogénea (docente a alumnos) como homogénea (evaluación entre pares).</a:t>
            </a:r>
            <a:endParaRPr lang="es-MX" sz="2000" dirty="0"/>
          </a:p>
        </p:txBody>
      </p:sp>
    </p:spTree>
    <p:extLst>
      <p:ext uri="{BB962C8B-B14F-4D97-AF65-F5344CB8AC3E}">
        <p14:creationId xmlns:p14="http://schemas.microsoft.com/office/powerpoint/2010/main" val="1488046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1584" t="18703" r="23627" b="12392"/>
          <a:stretch/>
        </p:blipFill>
        <p:spPr>
          <a:xfrm>
            <a:off x="395536" y="404664"/>
            <a:ext cx="8465054" cy="5985392"/>
          </a:xfrm>
          <a:prstGeom prst="rect">
            <a:avLst/>
          </a:prstGeom>
        </p:spPr>
      </p:pic>
    </p:spTree>
    <p:extLst>
      <p:ext uri="{BB962C8B-B14F-4D97-AF65-F5344CB8AC3E}">
        <p14:creationId xmlns:p14="http://schemas.microsoft.com/office/powerpoint/2010/main" val="2789869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1584" t="21656" r="23627" b="11408"/>
          <a:stretch/>
        </p:blipFill>
        <p:spPr>
          <a:xfrm>
            <a:off x="179512" y="332656"/>
            <a:ext cx="8701320" cy="5976664"/>
          </a:xfrm>
          <a:prstGeom prst="rect">
            <a:avLst/>
          </a:prstGeom>
        </p:spPr>
      </p:pic>
    </p:spTree>
    <p:extLst>
      <p:ext uri="{BB962C8B-B14F-4D97-AF65-F5344CB8AC3E}">
        <p14:creationId xmlns:p14="http://schemas.microsoft.com/office/powerpoint/2010/main" val="429627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2200" b="1" dirty="0"/>
              <a:t>Producto 09</a:t>
            </a:r>
            <a:br>
              <a:rPr lang="es-MX" sz="2200" dirty="0"/>
            </a:br>
            <a:r>
              <a:rPr lang="es-MX" sz="2200" dirty="0"/>
              <a:t>(</a:t>
            </a:r>
            <a:r>
              <a:rPr lang="es-ES_tradnl" sz="2200" b="1" dirty="0"/>
              <a:t>Fotografías de la sesión)</a:t>
            </a:r>
            <a:endParaRPr lang="es-MX" sz="2200"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4075" y="1268760"/>
            <a:ext cx="2784309" cy="2088232"/>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1538" y="3483006"/>
            <a:ext cx="4152461" cy="3114346"/>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83" y="2132856"/>
            <a:ext cx="4764021" cy="3573016"/>
          </a:xfrm>
          <a:prstGeom prst="rect">
            <a:avLst/>
          </a:prstGeom>
        </p:spPr>
      </p:pic>
    </p:spTree>
    <p:extLst>
      <p:ext uri="{BB962C8B-B14F-4D97-AF65-F5344CB8AC3E}">
        <p14:creationId xmlns:p14="http://schemas.microsoft.com/office/powerpoint/2010/main" val="39099430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958B788-1221-4132-924D-E01931649E9A}"/>
              </a:ext>
            </a:extLst>
          </p:cNvPr>
          <p:cNvSpPr txBox="1"/>
          <p:nvPr/>
        </p:nvSpPr>
        <p:spPr>
          <a:xfrm>
            <a:off x="2267744" y="404664"/>
            <a:ext cx="4896544" cy="430887"/>
          </a:xfrm>
          <a:prstGeom prst="rect">
            <a:avLst/>
          </a:prstGeom>
          <a:noFill/>
        </p:spPr>
        <p:txBody>
          <a:bodyPr wrap="square" rtlCol="0">
            <a:spAutoFit/>
          </a:bodyPr>
          <a:lstStyle/>
          <a:p>
            <a:pPr algn="ctr"/>
            <a:r>
              <a:rPr lang="es-MX" sz="2200" b="1" dirty="0"/>
              <a:t>PRODUCTO 10</a:t>
            </a:r>
          </a:p>
        </p:txBody>
      </p:sp>
      <p:pic>
        <p:nvPicPr>
          <p:cNvPr id="5" name="Imagen 4">
            <a:extLst>
              <a:ext uri="{FF2B5EF4-FFF2-40B4-BE49-F238E27FC236}">
                <a16:creationId xmlns:a16="http://schemas.microsoft.com/office/drawing/2014/main" id="{334C231B-5330-4218-AA04-E0EC73B4E927}"/>
              </a:ext>
            </a:extLst>
          </p:cNvPr>
          <p:cNvPicPr>
            <a:picLocks noChangeAspect="1"/>
          </p:cNvPicPr>
          <p:nvPr/>
        </p:nvPicPr>
        <p:blipFill rotWithShape="1">
          <a:blip r:embed="rId2"/>
          <a:srcRect l="7476" t="26189" r="1962" b="10782"/>
          <a:stretch/>
        </p:blipFill>
        <p:spPr>
          <a:xfrm>
            <a:off x="179512" y="1700808"/>
            <a:ext cx="8832979" cy="3456384"/>
          </a:xfrm>
          <a:prstGeom prst="rect">
            <a:avLst/>
          </a:prstGeom>
        </p:spPr>
      </p:pic>
      <p:sp>
        <p:nvSpPr>
          <p:cNvPr id="6" name="CuadroTexto 5">
            <a:extLst>
              <a:ext uri="{FF2B5EF4-FFF2-40B4-BE49-F238E27FC236}">
                <a16:creationId xmlns:a16="http://schemas.microsoft.com/office/drawing/2014/main" id="{57C79D35-AAB0-49F1-A08A-753034CD8BD5}"/>
              </a:ext>
            </a:extLst>
          </p:cNvPr>
          <p:cNvSpPr txBox="1"/>
          <p:nvPr/>
        </p:nvSpPr>
        <p:spPr>
          <a:xfrm>
            <a:off x="1979712" y="836712"/>
            <a:ext cx="5664627" cy="369332"/>
          </a:xfrm>
          <a:prstGeom prst="rect">
            <a:avLst/>
          </a:prstGeom>
          <a:noFill/>
        </p:spPr>
        <p:txBody>
          <a:bodyPr wrap="square" rtlCol="0">
            <a:spAutoFit/>
          </a:bodyPr>
          <a:lstStyle/>
          <a:p>
            <a:pPr algn="ctr"/>
            <a:r>
              <a:rPr lang="es-MX" b="1" dirty="0"/>
              <a:t>Tipos, herramientas y productos de aprendizaje.</a:t>
            </a:r>
          </a:p>
        </p:txBody>
      </p:sp>
    </p:spTree>
    <p:extLst>
      <p:ext uri="{BB962C8B-B14F-4D97-AF65-F5344CB8AC3E}">
        <p14:creationId xmlns:p14="http://schemas.microsoft.com/office/powerpoint/2010/main" val="40327211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E234BF0-027B-44A1-8A01-BB29C2EA1C18}"/>
              </a:ext>
            </a:extLst>
          </p:cNvPr>
          <p:cNvPicPr>
            <a:picLocks noChangeAspect="1"/>
          </p:cNvPicPr>
          <p:nvPr/>
        </p:nvPicPr>
        <p:blipFill rotWithShape="1">
          <a:blip r:embed="rId2"/>
          <a:srcRect l="20075" t="23386" r="20075" b="10782"/>
          <a:stretch/>
        </p:blipFill>
        <p:spPr>
          <a:xfrm>
            <a:off x="205559" y="836712"/>
            <a:ext cx="8732882" cy="5400600"/>
          </a:xfrm>
          <a:prstGeom prst="rect">
            <a:avLst/>
          </a:prstGeom>
        </p:spPr>
      </p:pic>
    </p:spTree>
    <p:extLst>
      <p:ext uri="{BB962C8B-B14F-4D97-AF65-F5344CB8AC3E}">
        <p14:creationId xmlns:p14="http://schemas.microsoft.com/office/powerpoint/2010/main" val="4244497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ACA69EB-53F8-4C1C-8C61-53DBCEE7EC61}"/>
              </a:ext>
            </a:extLst>
          </p:cNvPr>
          <p:cNvPicPr>
            <a:picLocks noChangeAspect="1"/>
          </p:cNvPicPr>
          <p:nvPr/>
        </p:nvPicPr>
        <p:blipFill rotWithShape="1">
          <a:blip r:embed="rId2"/>
          <a:srcRect l="11413" t="27590" r="2750" b="10781"/>
          <a:stretch/>
        </p:blipFill>
        <p:spPr>
          <a:xfrm>
            <a:off x="223701" y="1916833"/>
            <a:ext cx="8740787" cy="3528392"/>
          </a:xfrm>
          <a:prstGeom prst="rect">
            <a:avLst/>
          </a:prstGeom>
        </p:spPr>
      </p:pic>
    </p:spTree>
    <p:extLst>
      <p:ext uri="{BB962C8B-B14F-4D97-AF65-F5344CB8AC3E}">
        <p14:creationId xmlns:p14="http://schemas.microsoft.com/office/powerpoint/2010/main" val="31969294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92F0708-C2C8-4275-A73D-92F354ED6766}"/>
              </a:ext>
            </a:extLst>
          </p:cNvPr>
          <p:cNvPicPr>
            <a:picLocks noChangeAspect="1"/>
          </p:cNvPicPr>
          <p:nvPr/>
        </p:nvPicPr>
        <p:blipFill rotWithShape="1">
          <a:blip r:embed="rId2"/>
          <a:srcRect l="9838" t="27590" r="9050" b="10781"/>
          <a:stretch/>
        </p:blipFill>
        <p:spPr>
          <a:xfrm>
            <a:off x="56773" y="1916833"/>
            <a:ext cx="8933899" cy="3816424"/>
          </a:xfrm>
          <a:prstGeom prst="rect">
            <a:avLst/>
          </a:prstGeom>
        </p:spPr>
      </p:pic>
      <p:sp>
        <p:nvSpPr>
          <p:cNvPr id="6" name="CuadroTexto 5">
            <a:extLst>
              <a:ext uri="{FF2B5EF4-FFF2-40B4-BE49-F238E27FC236}">
                <a16:creationId xmlns:a16="http://schemas.microsoft.com/office/drawing/2014/main" id="{E04C782B-93B8-4CDA-A2EF-D07A82E31D5E}"/>
              </a:ext>
            </a:extLst>
          </p:cNvPr>
          <p:cNvSpPr txBox="1"/>
          <p:nvPr/>
        </p:nvSpPr>
        <p:spPr>
          <a:xfrm>
            <a:off x="4499992" y="188640"/>
            <a:ext cx="4824536" cy="369332"/>
          </a:xfrm>
          <a:prstGeom prst="rect">
            <a:avLst/>
          </a:prstGeom>
          <a:noFill/>
        </p:spPr>
        <p:txBody>
          <a:bodyPr wrap="square" rtlCol="0">
            <a:spAutoFit/>
          </a:bodyPr>
          <a:lstStyle/>
          <a:p>
            <a:pPr algn="ctr"/>
            <a:r>
              <a:rPr lang="es-MX" b="1" dirty="0"/>
              <a:t>Formatos e instrumentos para la planeación</a:t>
            </a:r>
          </a:p>
        </p:txBody>
      </p:sp>
    </p:spTree>
    <p:extLst>
      <p:ext uri="{BB962C8B-B14F-4D97-AF65-F5344CB8AC3E}">
        <p14:creationId xmlns:p14="http://schemas.microsoft.com/office/powerpoint/2010/main" val="1564832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0D01ADE-E53B-4EF0-BBE0-992CBC79A60D}"/>
              </a:ext>
            </a:extLst>
          </p:cNvPr>
          <p:cNvPicPr>
            <a:picLocks noChangeAspect="1"/>
          </p:cNvPicPr>
          <p:nvPr/>
        </p:nvPicPr>
        <p:blipFill rotWithShape="1">
          <a:blip r:embed="rId2"/>
          <a:srcRect l="39763" t="26189" r="38975" b="10782"/>
          <a:stretch/>
        </p:blipFill>
        <p:spPr>
          <a:xfrm>
            <a:off x="2699792" y="68625"/>
            <a:ext cx="4032448" cy="6720749"/>
          </a:xfrm>
          <a:prstGeom prst="rect">
            <a:avLst/>
          </a:prstGeom>
        </p:spPr>
      </p:pic>
    </p:spTree>
    <p:extLst>
      <p:ext uri="{BB962C8B-B14F-4D97-AF65-F5344CB8AC3E}">
        <p14:creationId xmlns:p14="http://schemas.microsoft.com/office/powerpoint/2010/main" val="4241480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6D65703-EC80-4A4F-B2B7-6797023BEADF}"/>
              </a:ext>
            </a:extLst>
          </p:cNvPr>
          <p:cNvPicPr>
            <a:picLocks noChangeAspect="1"/>
          </p:cNvPicPr>
          <p:nvPr/>
        </p:nvPicPr>
        <p:blipFill rotWithShape="1">
          <a:blip r:embed="rId2"/>
          <a:srcRect l="29525" t="27590" r="28738" b="13583"/>
          <a:stretch/>
        </p:blipFill>
        <p:spPr>
          <a:xfrm>
            <a:off x="575556" y="262006"/>
            <a:ext cx="7992887" cy="6333988"/>
          </a:xfrm>
          <a:prstGeom prst="rect">
            <a:avLst/>
          </a:prstGeom>
        </p:spPr>
      </p:pic>
    </p:spTree>
    <p:extLst>
      <p:ext uri="{BB962C8B-B14F-4D97-AF65-F5344CB8AC3E}">
        <p14:creationId xmlns:p14="http://schemas.microsoft.com/office/powerpoint/2010/main" val="4920599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53F6225-748C-4DC3-A944-776B37F68D9A}"/>
              </a:ext>
            </a:extLst>
          </p:cNvPr>
          <p:cNvPicPr>
            <a:picLocks noChangeAspect="1"/>
          </p:cNvPicPr>
          <p:nvPr/>
        </p:nvPicPr>
        <p:blipFill rotWithShape="1">
          <a:blip r:embed="rId2"/>
          <a:srcRect l="24013" t="24788" r="23225" b="34593"/>
          <a:stretch/>
        </p:blipFill>
        <p:spPr>
          <a:xfrm>
            <a:off x="13334" y="1340768"/>
            <a:ext cx="9016630" cy="3902722"/>
          </a:xfrm>
          <a:prstGeom prst="rect">
            <a:avLst/>
          </a:prstGeom>
        </p:spPr>
      </p:pic>
    </p:spTree>
    <p:extLst>
      <p:ext uri="{BB962C8B-B14F-4D97-AF65-F5344CB8AC3E}">
        <p14:creationId xmlns:p14="http://schemas.microsoft.com/office/powerpoint/2010/main" val="1230230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260648"/>
            <a:ext cx="8229600" cy="604664"/>
          </a:xfrm>
        </p:spPr>
        <p:txBody>
          <a:bodyPr>
            <a:noAutofit/>
          </a:bodyPr>
          <a:lstStyle/>
          <a:p>
            <a:pPr marL="0" indent="0" algn="ctr">
              <a:buNone/>
            </a:pPr>
            <a:r>
              <a:rPr lang="es-ES" sz="2000" b="1" dirty="0"/>
              <a:t>3) ¿Cuáles son sus objetivos?</a:t>
            </a:r>
          </a:p>
          <a:p>
            <a:pPr marL="0" indent="0" algn="just">
              <a:buNone/>
            </a:pPr>
            <a:r>
              <a:rPr lang="es-ES" sz="2000" dirty="0"/>
              <a:t>Lograr el desarrollo de habilidades sociales (trabajo en equipo, tolerancia, resolución de problemas, búsqueda de objetivos) y afectivas (resolución de conflictos, manejo de las emociones); generar aprendizaje significativo; evaluación entre pares.</a:t>
            </a:r>
            <a:endParaRPr lang="es-ES" sz="2000" b="1" dirty="0"/>
          </a:p>
          <a:p>
            <a:pPr marL="0" indent="0" algn="ctr">
              <a:buNone/>
            </a:pPr>
            <a:endParaRPr lang="es-ES" sz="2000" b="1" dirty="0"/>
          </a:p>
          <a:p>
            <a:pPr marL="0" indent="0" algn="ctr">
              <a:buNone/>
            </a:pPr>
            <a:r>
              <a:rPr lang="es-ES" sz="2000" b="1" dirty="0"/>
              <a:t>4) ¿Cuáles son las acciones de planeación y acompañamiento más importantes del profesor, en éste tipo de trabajo?</a:t>
            </a:r>
          </a:p>
          <a:p>
            <a:r>
              <a:rPr lang="es-ES" sz="2000" dirty="0"/>
              <a:t>Especificar los objetivos.</a:t>
            </a:r>
            <a:endParaRPr lang="es-MX" sz="2000" dirty="0"/>
          </a:p>
          <a:p>
            <a:r>
              <a:rPr lang="es-ES" sz="2000" dirty="0"/>
              <a:t>Planear los materiales y aspectos del trabajo (integrantes de los equipos, resultados esperados).</a:t>
            </a:r>
            <a:endParaRPr lang="es-MX" sz="2000" dirty="0"/>
          </a:p>
          <a:p>
            <a:r>
              <a:rPr lang="es-ES" sz="2000" dirty="0"/>
              <a:t>Estructurar metas y valoraciones individuales y grupales.</a:t>
            </a:r>
            <a:endParaRPr lang="es-MX" sz="2000" dirty="0"/>
          </a:p>
          <a:p>
            <a:r>
              <a:rPr lang="es-ES" sz="2000" dirty="0"/>
              <a:t>Especificar el comportamiento esperado de cada individuo dentro del grupo.</a:t>
            </a:r>
            <a:endParaRPr lang="es-MX" sz="2000" dirty="0"/>
          </a:p>
          <a:p>
            <a:r>
              <a:rPr lang="es-ES" sz="2000" dirty="0"/>
              <a:t>Monitorear la actividad y proporcionar retroalimentación durante el desarrollo de la práctica.</a:t>
            </a:r>
            <a:endParaRPr lang="es-MX" sz="2000" dirty="0"/>
          </a:p>
          <a:p>
            <a:r>
              <a:rPr lang="es-ES" sz="2000" dirty="0"/>
              <a:t>Intervenir para enfatizar las habilidades </a:t>
            </a:r>
            <a:r>
              <a:rPr lang="es-ES" sz="2000" dirty="0" err="1"/>
              <a:t>socioafectivas</a:t>
            </a:r>
            <a:r>
              <a:rPr lang="es-ES" sz="2000" dirty="0"/>
              <a:t> y de colaboración.</a:t>
            </a:r>
            <a:endParaRPr lang="es-MX" sz="2000" dirty="0"/>
          </a:p>
          <a:p>
            <a:r>
              <a:rPr lang="es-ES" sz="2000" dirty="0"/>
              <a:t>Evaluar los aprendizajes y el funcionamiento del grupo.</a:t>
            </a:r>
            <a:endParaRPr lang="es-MX" sz="2000" dirty="0"/>
          </a:p>
        </p:txBody>
      </p:sp>
    </p:spTree>
    <p:extLst>
      <p:ext uri="{BB962C8B-B14F-4D97-AF65-F5344CB8AC3E}">
        <p14:creationId xmlns:p14="http://schemas.microsoft.com/office/powerpoint/2010/main" val="18574087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10E1160-60F0-46F6-8186-7B5F362F8332}"/>
              </a:ext>
            </a:extLst>
          </p:cNvPr>
          <p:cNvPicPr>
            <a:picLocks noChangeAspect="1"/>
          </p:cNvPicPr>
          <p:nvPr/>
        </p:nvPicPr>
        <p:blipFill rotWithShape="1">
          <a:blip r:embed="rId2"/>
          <a:srcRect l="24013" t="24788" r="23225" b="13583"/>
          <a:stretch/>
        </p:blipFill>
        <p:spPr>
          <a:xfrm>
            <a:off x="179512" y="808767"/>
            <a:ext cx="8856984" cy="5816529"/>
          </a:xfrm>
          <a:prstGeom prst="rect">
            <a:avLst/>
          </a:prstGeom>
        </p:spPr>
      </p:pic>
    </p:spTree>
    <p:extLst>
      <p:ext uri="{BB962C8B-B14F-4D97-AF65-F5344CB8AC3E}">
        <p14:creationId xmlns:p14="http://schemas.microsoft.com/office/powerpoint/2010/main" val="6152708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DC7157E-ABD0-4B3A-B1B7-F91EAA252239}"/>
              </a:ext>
            </a:extLst>
          </p:cNvPr>
          <p:cNvPicPr>
            <a:picLocks noChangeAspect="1"/>
          </p:cNvPicPr>
          <p:nvPr/>
        </p:nvPicPr>
        <p:blipFill rotWithShape="1">
          <a:blip r:embed="rId2"/>
          <a:srcRect l="24801" t="24788" r="24013" b="9381"/>
          <a:stretch/>
        </p:blipFill>
        <p:spPr>
          <a:xfrm>
            <a:off x="358549" y="548680"/>
            <a:ext cx="8426901" cy="6093296"/>
          </a:xfrm>
          <a:prstGeom prst="rect">
            <a:avLst/>
          </a:prstGeom>
        </p:spPr>
      </p:pic>
    </p:spTree>
    <p:extLst>
      <p:ext uri="{BB962C8B-B14F-4D97-AF65-F5344CB8AC3E}">
        <p14:creationId xmlns:p14="http://schemas.microsoft.com/office/powerpoint/2010/main" val="667556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0A8458F-92A8-4C2C-9C5A-3BC7BDFDEA2B}"/>
              </a:ext>
            </a:extLst>
          </p:cNvPr>
          <p:cNvPicPr>
            <a:picLocks noChangeAspect="1"/>
          </p:cNvPicPr>
          <p:nvPr/>
        </p:nvPicPr>
        <p:blipFill rotWithShape="1">
          <a:blip r:embed="rId2"/>
          <a:srcRect l="24013" t="23388" r="23225" b="7980"/>
          <a:stretch/>
        </p:blipFill>
        <p:spPr>
          <a:xfrm>
            <a:off x="467544" y="476672"/>
            <a:ext cx="8467550" cy="6192688"/>
          </a:xfrm>
          <a:prstGeom prst="rect">
            <a:avLst/>
          </a:prstGeom>
        </p:spPr>
      </p:pic>
    </p:spTree>
    <p:extLst>
      <p:ext uri="{BB962C8B-B14F-4D97-AF65-F5344CB8AC3E}">
        <p14:creationId xmlns:p14="http://schemas.microsoft.com/office/powerpoint/2010/main" val="12635382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E90F7AA-1C53-42E4-AD7E-07A641D4A695}"/>
              </a:ext>
            </a:extLst>
          </p:cNvPr>
          <p:cNvPicPr>
            <a:picLocks noChangeAspect="1"/>
          </p:cNvPicPr>
          <p:nvPr/>
        </p:nvPicPr>
        <p:blipFill rotWithShape="1">
          <a:blip r:embed="rId2"/>
          <a:srcRect l="24013" t="24788" r="24012" b="61205"/>
          <a:stretch/>
        </p:blipFill>
        <p:spPr>
          <a:xfrm>
            <a:off x="395536" y="1124744"/>
            <a:ext cx="8597754" cy="1302690"/>
          </a:xfrm>
          <a:prstGeom prst="rect">
            <a:avLst/>
          </a:prstGeom>
        </p:spPr>
      </p:pic>
      <p:pic>
        <p:nvPicPr>
          <p:cNvPr id="3" name="Imagen 2">
            <a:extLst>
              <a:ext uri="{FF2B5EF4-FFF2-40B4-BE49-F238E27FC236}">
                <a16:creationId xmlns:a16="http://schemas.microsoft.com/office/drawing/2014/main" id="{F9813605-E598-456F-AED1-977845AF2D3A}"/>
              </a:ext>
            </a:extLst>
          </p:cNvPr>
          <p:cNvPicPr>
            <a:picLocks noChangeAspect="1"/>
          </p:cNvPicPr>
          <p:nvPr/>
        </p:nvPicPr>
        <p:blipFill rotWithShape="1">
          <a:blip r:embed="rId3"/>
          <a:srcRect l="24801" t="30518" r="24013" b="55602"/>
          <a:stretch/>
        </p:blipFill>
        <p:spPr>
          <a:xfrm>
            <a:off x="299416" y="3429000"/>
            <a:ext cx="8545167" cy="1302690"/>
          </a:xfrm>
          <a:prstGeom prst="rect">
            <a:avLst/>
          </a:prstGeom>
        </p:spPr>
      </p:pic>
    </p:spTree>
    <p:extLst>
      <p:ext uri="{BB962C8B-B14F-4D97-AF65-F5344CB8AC3E}">
        <p14:creationId xmlns:p14="http://schemas.microsoft.com/office/powerpoint/2010/main" val="36503145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8F6E21B-9027-4FA8-ABB6-2B0CA7FB2464}"/>
              </a:ext>
            </a:extLst>
          </p:cNvPr>
          <p:cNvPicPr>
            <a:picLocks noChangeAspect="1"/>
          </p:cNvPicPr>
          <p:nvPr/>
        </p:nvPicPr>
        <p:blipFill rotWithShape="1">
          <a:blip r:embed="rId2"/>
          <a:srcRect l="16926" t="23387" r="16139" b="9381"/>
          <a:stretch/>
        </p:blipFill>
        <p:spPr>
          <a:xfrm>
            <a:off x="236520" y="980728"/>
            <a:ext cx="8670960" cy="4896544"/>
          </a:xfrm>
          <a:prstGeom prst="rect">
            <a:avLst/>
          </a:prstGeom>
        </p:spPr>
      </p:pic>
    </p:spTree>
    <p:extLst>
      <p:ext uri="{BB962C8B-B14F-4D97-AF65-F5344CB8AC3E}">
        <p14:creationId xmlns:p14="http://schemas.microsoft.com/office/powerpoint/2010/main" val="23014554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15BE6F6-3E59-4AB8-BF4E-EAFE84747927}"/>
              </a:ext>
            </a:extLst>
          </p:cNvPr>
          <p:cNvPicPr>
            <a:picLocks noChangeAspect="1"/>
          </p:cNvPicPr>
          <p:nvPr/>
        </p:nvPicPr>
        <p:blipFill rotWithShape="1">
          <a:blip r:embed="rId2"/>
          <a:srcRect l="18500" t="23387" r="17713" b="9381"/>
          <a:stretch/>
        </p:blipFill>
        <p:spPr>
          <a:xfrm>
            <a:off x="127758" y="795374"/>
            <a:ext cx="8888484" cy="5267252"/>
          </a:xfrm>
          <a:prstGeom prst="rect">
            <a:avLst/>
          </a:prstGeom>
        </p:spPr>
      </p:pic>
    </p:spTree>
    <p:extLst>
      <p:ext uri="{BB962C8B-B14F-4D97-AF65-F5344CB8AC3E}">
        <p14:creationId xmlns:p14="http://schemas.microsoft.com/office/powerpoint/2010/main" val="6982341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6E134B8-3035-41D4-8711-07254A454886}"/>
              </a:ext>
            </a:extLst>
          </p:cNvPr>
          <p:cNvPicPr>
            <a:picLocks noChangeAspect="1"/>
          </p:cNvPicPr>
          <p:nvPr/>
        </p:nvPicPr>
        <p:blipFill rotWithShape="1">
          <a:blip r:embed="rId2"/>
          <a:srcRect l="17713" t="27590" r="17713" b="17784"/>
          <a:stretch/>
        </p:blipFill>
        <p:spPr>
          <a:xfrm>
            <a:off x="251520" y="1626165"/>
            <a:ext cx="8786822" cy="4179100"/>
          </a:xfrm>
          <a:prstGeom prst="rect">
            <a:avLst/>
          </a:prstGeom>
        </p:spPr>
      </p:pic>
    </p:spTree>
    <p:extLst>
      <p:ext uri="{BB962C8B-B14F-4D97-AF65-F5344CB8AC3E}">
        <p14:creationId xmlns:p14="http://schemas.microsoft.com/office/powerpoint/2010/main" val="30477739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1CC6B8D-BA1C-4097-81DE-B51FC7A850BC}"/>
              </a:ext>
            </a:extLst>
          </p:cNvPr>
          <p:cNvPicPr>
            <a:picLocks noChangeAspect="1"/>
          </p:cNvPicPr>
          <p:nvPr/>
        </p:nvPicPr>
        <p:blipFill rotWithShape="1">
          <a:blip r:embed="rId2"/>
          <a:srcRect l="18500" t="24788" r="18500" b="7980"/>
          <a:stretch/>
        </p:blipFill>
        <p:spPr>
          <a:xfrm>
            <a:off x="971600" y="404664"/>
            <a:ext cx="7440824" cy="4464496"/>
          </a:xfrm>
          <a:prstGeom prst="rect">
            <a:avLst/>
          </a:prstGeom>
        </p:spPr>
      </p:pic>
      <p:pic>
        <p:nvPicPr>
          <p:cNvPr id="3" name="Imagen 2">
            <a:extLst>
              <a:ext uri="{FF2B5EF4-FFF2-40B4-BE49-F238E27FC236}">
                <a16:creationId xmlns:a16="http://schemas.microsoft.com/office/drawing/2014/main" id="{0C4E2DA8-FDFB-465B-B676-383970FE1D69}"/>
              </a:ext>
            </a:extLst>
          </p:cNvPr>
          <p:cNvPicPr>
            <a:picLocks noChangeAspect="1"/>
          </p:cNvPicPr>
          <p:nvPr/>
        </p:nvPicPr>
        <p:blipFill rotWithShape="1">
          <a:blip r:embed="rId3"/>
          <a:srcRect l="18626" t="33617" r="17953" b="52801"/>
          <a:stretch/>
        </p:blipFill>
        <p:spPr>
          <a:xfrm>
            <a:off x="1019608" y="4909303"/>
            <a:ext cx="7440824" cy="895961"/>
          </a:xfrm>
          <a:prstGeom prst="rect">
            <a:avLst/>
          </a:prstGeom>
        </p:spPr>
      </p:pic>
    </p:spTree>
    <p:extLst>
      <p:ext uri="{BB962C8B-B14F-4D97-AF65-F5344CB8AC3E}">
        <p14:creationId xmlns:p14="http://schemas.microsoft.com/office/powerpoint/2010/main" val="16780157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8CDC6B5-A734-4E45-8435-C6A563332E12}"/>
              </a:ext>
            </a:extLst>
          </p:cNvPr>
          <p:cNvPicPr>
            <a:picLocks noChangeAspect="1"/>
          </p:cNvPicPr>
          <p:nvPr/>
        </p:nvPicPr>
        <p:blipFill rotWithShape="1">
          <a:blip r:embed="rId2"/>
          <a:srcRect l="18500" t="31791" r="18500" b="20586"/>
          <a:stretch/>
        </p:blipFill>
        <p:spPr>
          <a:xfrm>
            <a:off x="336238" y="1916832"/>
            <a:ext cx="8412226" cy="3575197"/>
          </a:xfrm>
          <a:prstGeom prst="rect">
            <a:avLst/>
          </a:prstGeom>
        </p:spPr>
      </p:pic>
    </p:spTree>
    <p:extLst>
      <p:ext uri="{BB962C8B-B14F-4D97-AF65-F5344CB8AC3E}">
        <p14:creationId xmlns:p14="http://schemas.microsoft.com/office/powerpoint/2010/main" val="9988413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EC344BD-207A-49E8-B0C5-056C8818E6D0}"/>
              </a:ext>
            </a:extLst>
          </p:cNvPr>
          <p:cNvPicPr>
            <a:picLocks noChangeAspect="1"/>
          </p:cNvPicPr>
          <p:nvPr/>
        </p:nvPicPr>
        <p:blipFill rotWithShape="1">
          <a:blip r:embed="rId2"/>
          <a:srcRect l="18500" t="28990" r="18500" b="7980"/>
          <a:stretch/>
        </p:blipFill>
        <p:spPr>
          <a:xfrm>
            <a:off x="539552" y="44624"/>
            <a:ext cx="7839966" cy="4409982"/>
          </a:xfrm>
          <a:prstGeom prst="rect">
            <a:avLst/>
          </a:prstGeom>
        </p:spPr>
      </p:pic>
      <p:pic>
        <p:nvPicPr>
          <p:cNvPr id="4" name="Imagen 3">
            <a:extLst>
              <a:ext uri="{FF2B5EF4-FFF2-40B4-BE49-F238E27FC236}">
                <a16:creationId xmlns:a16="http://schemas.microsoft.com/office/drawing/2014/main" id="{8A43F4A6-3D69-4343-B7B9-AA08ABEA2297}"/>
              </a:ext>
            </a:extLst>
          </p:cNvPr>
          <p:cNvPicPr>
            <a:picLocks noChangeAspect="1"/>
          </p:cNvPicPr>
          <p:nvPr/>
        </p:nvPicPr>
        <p:blipFill rotWithShape="1">
          <a:blip r:embed="rId3"/>
          <a:srcRect l="18500" t="50000" r="18500" b="31791"/>
          <a:stretch/>
        </p:blipFill>
        <p:spPr>
          <a:xfrm>
            <a:off x="539552" y="4437112"/>
            <a:ext cx="7839965" cy="1273996"/>
          </a:xfrm>
          <a:prstGeom prst="rect">
            <a:avLst/>
          </a:prstGeom>
        </p:spPr>
      </p:pic>
      <p:pic>
        <p:nvPicPr>
          <p:cNvPr id="5" name="Imagen 4">
            <a:extLst>
              <a:ext uri="{FF2B5EF4-FFF2-40B4-BE49-F238E27FC236}">
                <a16:creationId xmlns:a16="http://schemas.microsoft.com/office/drawing/2014/main" id="{0CBD2769-8D62-4EFB-880D-9A960B8A4C99}"/>
              </a:ext>
            </a:extLst>
          </p:cNvPr>
          <p:cNvPicPr>
            <a:picLocks noChangeAspect="1"/>
          </p:cNvPicPr>
          <p:nvPr/>
        </p:nvPicPr>
        <p:blipFill rotWithShape="1">
          <a:blip r:embed="rId4"/>
          <a:srcRect l="18500" t="27590" r="18500" b="54831"/>
          <a:stretch/>
        </p:blipFill>
        <p:spPr>
          <a:xfrm>
            <a:off x="1321997" y="5685031"/>
            <a:ext cx="6274339" cy="984329"/>
          </a:xfrm>
          <a:prstGeom prst="rect">
            <a:avLst/>
          </a:prstGeom>
        </p:spPr>
      </p:pic>
    </p:spTree>
    <p:extLst>
      <p:ext uri="{BB962C8B-B14F-4D97-AF65-F5344CB8AC3E}">
        <p14:creationId xmlns:p14="http://schemas.microsoft.com/office/powerpoint/2010/main" val="3023285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260648"/>
            <a:ext cx="8229600" cy="604664"/>
          </a:xfrm>
        </p:spPr>
        <p:txBody>
          <a:bodyPr>
            <a:noAutofit/>
          </a:bodyPr>
          <a:lstStyle/>
          <a:p>
            <a:pPr marL="0" indent="0" algn="ctr">
              <a:buNone/>
            </a:pPr>
            <a:r>
              <a:rPr lang="es-ES" sz="2000" b="1" dirty="0"/>
              <a:t>5) ¿De qué manera se vinculan el trabajo interdisciplinario y el aprendizaje cooperativo?</a:t>
            </a:r>
          </a:p>
          <a:p>
            <a:pPr marL="0" indent="0" algn="just">
              <a:buNone/>
            </a:pPr>
            <a:r>
              <a:rPr lang="es-ES" sz="2000" dirty="0"/>
              <a:t>Ambos establecen relaciones de interdependencia positiva y fomentan el desarrollo social y afectivo del alumno, logrando así aprendizajes significativos.</a:t>
            </a:r>
            <a:endParaRPr lang="es-ES" sz="2000" b="1" dirty="0"/>
          </a:p>
          <a:p>
            <a:pPr marL="0" indent="0" algn="ctr">
              <a:buNone/>
            </a:pPr>
            <a:endParaRPr lang="es-ES" sz="2000" b="1" dirty="0"/>
          </a:p>
        </p:txBody>
      </p:sp>
    </p:spTree>
    <p:extLst>
      <p:ext uri="{BB962C8B-B14F-4D97-AF65-F5344CB8AC3E}">
        <p14:creationId xmlns:p14="http://schemas.microsoft.com/office/powerpoint/2010/main" val="18502873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437435E-B797-482D-8982-E661D1BC01EC}"/>
              </a:ext>
            </a:extLst>
          </p:cNvPr>
          <p:cNvPicPr>
            <a:picLocks noChangeAspect="1"/>
          </p:cNvPicPr>
          <p:nvPr/>
        </p:nvPicPr>
        <p:blipFill rotWithShape="1">
          <a:blip r:embed="rId2"/>
          <a:srcRect l="18500" t="24788" r="18500" b="13583"/>
          <a:stretch/>
        </p:blipFill>
        <p:spPr>
          <a:xfrm>
            <a:off x="120599" y="1268760"/>
            <a:ext cx="8843889" cy="4864141"/>
          </a:xfrm>
          <a:prstGeom prst="rect">
            <a:avLst/>
          </a:prstGeom>
        </p:spPr>
      </p:pic>
    </p:spTree>
    <p:extLst>
      <p:ext uri="{BB962C8B-B14F-4D97-AF65-F5344CB8AC3E}">
        <p14:creationId xmlns:p14="http://schemas.microsoft.com/office/powerpoint/2010/main" val="18840681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2D72A22-10B1-4F88-90FF-5E4551258AB5}"/>
              </a:ext>
            </a:extLst>
          </p:cNvPr>
          <p:cNvPicPr>
            <a:picLocks noChangeAspect="1"/>
          </p:cNvPicPr>
          <p:nvPr/>
        </p:nvPicPr>
        <p:blipFill rotWithShape="1">
          <a:blip r:embed="rId2"/>
          <a:srcRect l="17713" t="26190" r="16925" b="13582"/>
          <a:stretch/>
        </p:blipFill>
        <p:spPr>
          <a:xfrm>
            <a:off x="229753" y="1484785"/>
            <a:ext cx="8617512" cy="4464496"/>
          </a:xfrm>
          <a:prstGeom prst="rect">
            <a:avLst/>
          </a:prstGeom>
        </p:spPr>
      </p:pic>
    </p:spTree>
    <p:extLst>
      <p:ext uri="{BB962C8B-B14F-4D97-AF65-F5344CB8AC3E}">
        <p14:creationId xmlns:p14="http://schemas.microsoft.com/office/powerpoint/2010/main" val="13730922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5571437-93F9-42F3-AACA-F34F62FDA256}"/>
              </a:ext>
            </a:extLst>
          </p:cNvPr>
          <p:cNvPicPr>
            <a:picLocks noChangeAspect="1"/>
          </p:cNvPicPr>
          <p:nvPr/>
        </p:nvPicPr>
        <p:blipFill rotWithShape="1">
          <a:blip r:embed="rId2"/>
          <a:srcRect l="16138" t="23388" r="16138" b="7980"/>
          <a:stretch/>
        </p:blipFill>
        <p:spPr>
          <a:xfrm>
            <a:off x="251520" y="869367"/>
            <a:ext cx="8536620" cy="4863889"/>
          </a:xfrm>
          <a:prstGeom prst="rect">
            <a:avLst/>
          </a:prstGeom>
        </p:spPr>
      </p:pic>
    </p:spTree>
    <p:extLst>
      <p:ext uri="{BB962C8B-B14F-4D97-AF65-F5344CB8AC3E}">
        <p14:creationId xmlns:p14="http://schemas.microsoft.com/office/powerpoint/2010/main" val="22546786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07921A6-DE41-469B-BB50-FF283950C65E}"/>
              </a:ext>
            </a:extLst>
          </p:cNvPr>
          <p:cNvPicPr>
            <a:picLocks noChangeAspect="1"/>
          </p:cNvPicPr>
          <p:nvPr/>
        </p:nvPicPr>
        <p:blipFill rotWithShape="1">
          <a:blip r:embed="rId2"/>
          <a:srcRect l="16138" t="23387" r="16138" b="14983"/>
          <a:stretch/>
        </p:blipFill>
        <p:spPr>
          <a:xfrm>
            <a:off x="251521" y="1434545"/>
            <a:ext cx="8542766" cy="4370719"/>
          </a:xfrm>
          <a:prstGeom prst="rect">
            <a:avLst/>
          </a:prstGeom>
        </p:spPr>
      </p:pic>
    </p:spTree>
    <p:extLst>
      <p:ext uri="{BB962C8B-B14F-4D97-AF65-F5344CB8AC3E}">
        <p14:creationId xmlns:p14="http://schemas.microsoft.com/office/powerpoint/2010/main" val="8913064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3FB0EAC-EA8E-463C-B203-E5E6A69FF846}"/>
              </a:ext>
            </a:extLst>
          </p:cNvPr>
          <p:cNvPicPr>
            <a:picLocks noChangeAspect="1"/>
          </p:cNvPicPr>
          <p:nvPr/>
        </p:nvPicPr>
        <p:blipFill rotWithShape="1">
          <a:blip r:embed="rId2"/>
          <a:srcRect l="16138" t="26189" r="16138" b="21986"/>
          <a:stretch/>
        </p:blipFill>
        <p:spPr>
          <a:xfrm>
            <a:off x="304069" y="1700809"/>
            <a:ext cx="8535864" cy="3672408"/>
          </a:xfrm>
          <a:prstGeom prst="rect">
            <a:avLst/>
          </a:prstGeom>
        </p:spPr>
      </p:pic>
    </p:spTree>
    <p:extLst>
      <p:ext uri="{BB962C8B-B14F-4D97-AF65-F5344CB8AC3E}">
        <p14:creationId xmlns:p14="http://schemas.microsoft.com/office/powerpoint/2010/main" val="9047417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C657826-F1D2-40F0-93F0-D1ADBBAB226D}"/>
              </a:ext>
            </a:extLst>
          </p:cNvPr>
          <p:cNvPicPr>
            <a:picLocks noChangeAspect="1"/>
          </p:cNvPicPr>
          <p:nvPr/>
        </p:nvPicPr>
        <p:blipFill rotWithShape="1">
          <a:blip r:embed="rId2"/>
          <a:srcRect l="16138" t="27590" r="16138" b="47198"/>
          <a:stretch/>
        </p:blipFill>
        <p:spPr>
          <a:xfrm>
            <a:off x="251520" y="2276872"/>
            <a:ext cx="8600949" cy="1800200"/>
          </a:xfrm>
          <a:prstGeom prst="rect">
            <a:avLst/>
          </a:prstGeom>
        </p:spPr>
      </p:pic>
    </p:spTree>
    <p:extLst>
      <p:ext uri="{BB962C8B-B14F-4D97-AF65-F5344CB8AC3E}">
        <p14:creationId xmlns:p14="http://schemas.microsoft.com/office/powerpoint/2010/main" val="23058142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BC80A1A-9DDD-4BA9-9C90-68256ED06B25}"/>
              </a:ext>
            </a:extLst>
          </p:cNvPr>
          <p:cNvPicPr>
            <a:picLocks noChangeAspect="1"/>
          </p:cNvPicPr>
          <p:nvPr/>
        </p:nvPicPr>
        <p:blipFill rotWithShape="1">
          <a:blip r:embed="rId2"/>
          <a:srcRect l="16138" t="24788" r="16138" b="13583"/>
          <a:stretch/>
        </p:blipFill>
        <p:spPr>
          <a:xfrm>
            <a:off x="179513" y="1469713"/>
            <a:ext cx="8614774" cy="4407560"/>
          </a:xfrm>
          <a:prstGeom prst="rect">
            <a:avLst/>
          </a:prstGeom>
        </p:spPr>
      </p:pic>
    </p:spTree>
    <p:extLst>
      <p:ext uri="{BB962C8B-B14F-4D97-AF65-F5344CB8AC3E}">
        <p14:creationId xmlns:p14="http://schemas.microsoft.com/office/powerpoint/2010/main" val="5985917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0E2BB79-7B43-42F3-897C-DCBA8F410F6C}"/>
              </a:ext>
            </a:extLst>
          </p:cNvPr>
          <p:cNvPicPr>
            <a:picLocks noChangeAspect="1"/>
          </p:cNvPicPr>
          <p:nvPr/>
        </p:nvPicPr>
        <p:blipFill rotWithShape="1">
          <a:blip r:embed="rId2"/>
          <a:srcRect l="16138" t="24788" r="15350" b="7980"/>
          <a:stretch/>
        </p:blipFill>
        <p:spPr>
          <a:xfrm>
            <a:off x="467544" y="1576655"/>
            <a:ext cx="8352928" cy="4608513"/>
          </a:xfrm>
          <a:prstGeom prst="rect">
            <a:avLst/>
          </a:prstGeom>
        </p:spPr>
      </p:pic>
    </p:spTree>
    <p:extLst>
      <p:ext uri="{BB962C8B-B14F-4D97-AF65-F5344CB8AC3E}">
        <p14:creationId xmlns:p14="http://schemas.microsoft.com/office/powerpoint/2010/main" val="32587917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145C2E2-6C74-4156-AA36-DF692C9DFBC9}"/>
              </a:ext>
            </a:extLst>
          </p:cNvPr>
          <p:cNvPicPr>
            <a:picLocks noChangeAspect="1"/>
          </p:cNvPicPr>
          <p:nvPr/>
        </p:nvPicPr>
        <p:blipFill rotWithShape="1">
          <a:blip r:embed="rId2"/>
          <a:srcRect l="16138" t="23387" r="15350" b="28990"/>
          <a:stretch/>
        </p:blipFill>
        <p:spPr>
          <a:xfrm>
            <a:off x="185869" y="1556792"/>
            <a:ext cx="8844270" cy="3456383"/>
          </a:xfrm>
          <a:prstGeom prst="rect">
            <a:avLst/>
          </a:prstGeom>
        </p:spPr>
      </p:pic>
    </p:spTree>
    <p:extLst>
      <p:ext uri="{BB962C8B-B14F-4D97-AF65-F5344CB8AC3E}">
        <p14:creationId xmlns:p14="http://schemas.microsoft.com/office/powerpoint/2010/main" val="19012301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D116F15-2B5F-4E61-B99C-8154DBFDBDFC}"/>
              </a:ext>
            </a:extLst>
          </p:cNvPr>
          <p:cNvPicPr>
            <a:picLocks noChangeAspect="1"/>
          </p:cNvPicPr>
          <p:nvPr/>
        </p:nvPicPr>
        <p:blipFill rotWithShape="1">
          <a:blip r:embed="rId2"/>
          <a:srcRect l="16138" t="24788" r="16138" b="7980"/>
          <a:stretch/>
        </p:blipFill>
        <p:spPr>
          <a:xfrm>
            <a:off x="185515" y="188640"/>
            <a:ext cx="8634957" cy="4819512"/>
          </a:xfrm>
          <a:prstGeom prst="rect">
            <a:avLst/>
          </a:prstGeom>
        </p:spPr>
      </p:pic>
      <p:pic>
        <p:nvPicPr>
          <p:cNvPr id="3" name="Imagen 2">
            <a:extLst>
              <a:ext uri="{FF2B5EF4-FFF2-40B4-BE49-F238E27FC236}">
                <a16:creationId xmlns:a16="http://schemas.microsoft.com/office/drawing/2014/main" id="{064F2F16-B761-47DA-9E53-163ABFFD4BCA}"/>
              </a:ext>
            </a:extLst>
          </p:cNvPr>
          <p:cNvPicPr>
            <a:picLocks noChangeAspect="1"/>
          </p:cNvPicPr>
          <p:nvPr/>
        </p:nvPicPr>
        <p:blipFill rotWithShape="1">
          <a:blip r:embed="rId3"/>
          <a:srcRect l="16138" t="24788" r="16138" b="59450"/>
          <a:stretch/>
        </p:blipFill>
        <p:spPr>
          <a:xfrm>
            <a:off x="185513" y="5008152"/>
            <a:ext cx="8634957" cy="1092212"/>
          </a:xfrm>
          <a:prstGeom prst="rect">
            <a:avLst/>
          </a:prstGeom>
        </p:spPr>
      </p:pic>
    </p:spTree>
    <p:extLst>
      <p:ext uri="{BB962C8B-B14F-4D97-AF65-F5344CB8AC3E}">
        <p14:creationId xmlns:p14="http://schemas.microsoft.com/office/powerpoint/2010/main" val="2286449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solidFill>
                  <a:srgbClr val="002060"/>
                </a:solidFill>
              </a:rPr>
              <a:t>Producto 3</a:t>
            </a:r>
          </a:p>
        </p:txBody>
      </p:sp>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9672" y="1600200"/>
            <a:ext cx="5969636" cy="4477227"/>
          </a:xfrm>
        </p:spPr>
      </p:pic>
    </p:spTree>
    <p:extLst>
      <p:ext uri="{BB962C8B-B14F-4D97-AF65-F5344CB8AC3E}">
        <p14:creationId xmlns:p14="http://schemas.microsoft.com/office/powerpoint/2010/main" val="8156689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9F75C41-F175-4A75-AEBD-C03F8D94257F}"/>
              </a:ext>
            </a:extLst>
          </p:cNvPr>
          <p:cNvPicPr>
            <a:picLocks noChangeAspect="1"/>
          </p:cNvPicPr>
          <p:nvPr/>
        </p:nvPicPr>
        <p:blipFill rotWithShape="1">
          <a:blip r:embed="rId2"/>
          <a:srcRect l="16138" t="24788" r="16138" b="7980"/>
          <a:stretch/>
        </p:blipFill>
        <p:spPr>
          <a:xfrm>
            <a:off x="251521" y="801547"/>
            <a:ext cx="8577950" cy="4787694"/>
          </a:xfrm>
          <a:prstGeom prst="rect">
            <a:avLst/>
          </a:prstGeom>
        </p:spPr>
      </p:pic>
    </p:spTree>
    <p:extLst>
      <p:ext uri="{BB962C8B-B14F-4D97-AF65-F5344CB8AC3E}">
        <p14:creationId xmlns:p14="http://schemas.microsoft.com/office/powerpoint/2010/main" val="6212115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2334B76-C07C-4BB9-A7B2-E960A5C8A4D5}"/>
              </a:ext>
            </a:extLst>
          </p:cNvPr>
          <p:cNvPicPr>
            <a:picLocks noChangeAspect="1"/>
          </p:cNvPicPr>
          <p:nvPr/>
        </p:nvPicPr>
        <p:blipFill rotWithShape="1">
          <a:blip r:embed="rId2"/>
          <a:srcRect l="16138" t="23387" r="16138" b="17785"/>
          <a:stretch/>
        </p:blipFill>
        <p:spPr>
          <a:xfrm>
            <a:off x="148653" y="1317324"/>
            <a:ext cx="8599811" cy="4199909"/>
          </a:xfrm>
          <a:prstGeom prst="rect">
            <a:avLst/>
          </a:prstGeom>
        </p:spPr>
      </p:pic>
    </p:spTree>
    <p:extLst>
      <p:ext uri="{BB962C8B-B14F-4D97-AF65-F5344CB8AC3E}">
        <p14:creationId xmlns:p14="http://schemas.microsoft.com/office/powerpoint/2010/main" val="24978787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06A3963-CB3C-44BB-B15D-9089E4B74A9A}"/>
              </a:ext>
            </a:extLst>
          </p:cNvPr>
          <p:cNvPicPr>
            <a:picLocks noChangeAspect="1"/>
          </p:cNvPicPr>
          <p:nvPr/>
        </p:nvPicPr>
        <p:blipFill rotWithShape="1">
          <a:blip r:embed="rId2"/>
          <a:srcRect l="16926" t="31790" r="16139" b="23388"/>
          <a:stretch/>
        </p:blipFill>
        <p:spPr>
          <a:xfrm>
            <a:off x="208767" y="1844824"/>
            <a:ext cx="8607206" cy="3240361"/>
          </a:xfrm>
          <a:prstGeom prst="rect">
            <a:avLst/>
          </a:prstGeom>
        </p:spPr>
      </p:pic>
    </p:spTree>
    <p:extLst>
      <p:ext uri="{BB962C8B-B14F-4D97-AF65-F5344CB8AC3E}">
        <p14:creationId xmlns:p14="http://schemas.microsoft.com/office/powerpoint/2010/main" val="30461524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3604476-1525-44E9-828A-5414F69606B3}"/>
              </a:ext>
            </a:extLst>
          </p:cNvPr>
          <p:cNvPicPr>
            <a:picLocks noChangeAspect="1"/>
          </p:cNvPicPr>
          <p:nvPr/>
        </p:nvPicPr>
        <p:blipFill rotWithShape="1">
          <a:blip r:embed="rId2"/>
          <a:srcRect l="12988" t="26189" r="12201" b="10782"/>
          <a:stretch/>
        </p:blipFill>
        <p:spPr>
          <a:xfrm>
            <a:off x="179512" y="1223282"/>
            <a:ext cx="8912988" cy="4221943"/>
          </a:xfrm>
          <a:prstGeom prst="rect">
            <a:avLst/>
          </a:prstGeom>
        </p:spPr>
      </p:pic>
    </p:spTree>
    <p:extLst>
      <p:ext uri="{BB962C8B-B14F-4D97-AF65-F5344CB8AC3E}">
        <p14:creationId xmlns:p14="http://schemas.microsoft.com/office/powerpoint/2010/main" val="28231437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983BB22-8DAF-4881-8C57-6DB09DCFF749}"/>
              </a:ext>
            </a:extLst>
          </p:cNvPr>
          <p:cNvPicPr>
            <a:picLocks noChangeAspect="1"/>
          </p:cNvPicPr>
          <p:nvPr/>
        </p:nvPicPr>
        <p:blipFill rotWithShape="1">
          <a:blip r:embed="rId2"/>
          <a:srcRect l="12988" t="25211" r="12201" b="13159"/>
          <a:stretch/>
        </p:blipFill>
        <p:spPr>
          <a:xfrm>
            <a:off x="102592" y="1052736"/>
            <a:ext cx="8861896" cy="4104457"/>
          </a:xfrm>
          <a:prstGeom prst="rect">
            <a:avLst/>
          </a:prstGeom>
        </p:spPr>
      </p:pic>
    </p:spTree>
    <p:extLst>
      <p:ext uri="{BB962C8B-B14F-4D97-AF65-F5344CB8AC3E}">
        <p14:creationId xmlns:p14="http://schemas.microsoft.com/office/powerpoint/2010/main" val="13605260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7A4B0A9-00D8-4758-A032-86A98F6D8A6E}"/>
              </a:ext>
            </a:extLst>
          </p:cNvPr>
          <p:cNvSpPr txBox="1"/>
          <p:nvPr/>
        </p:nvSpPr>
        <p:spPr>
          <a:xfrm>
            <a:off x="2195736" y="260648"/>
            <a:ext cx="4824536" cy="369332"/>
          </a:xfrm>
          <a:prstGeom prst="rect">
            <a:avLst/>
          </a:prstGeom>
          <a:noFill/>
        </p:spPr>
        <p:txBody>
          <a:bodyPr wrap="square" rtlCol="0">
            <a:spAutoFit/>
          </a:bodyPr>
          <a:lstStyle/>
          <a:p>
            <a:pPr algn="ctr"/>
            <a:r>
              <a:rPr lang="es-MX" b="1" dirty="0"/>
              <a:t>PRODUCTO 14</a:t>
            </a:r>
          </a:p>
        </p:txBody>
      </p:sp>
      <p:pic>
        <p:nvPicPr>
          <p:cNvPr id="3" name="Imagen 2">
            <a:extLst>
              <a:ext uri="{FF2B5EF4-FFF2-40B4-BE49-F238E27FC236}">
                <a16:creationId xmlns:a16="http://schemas.microsoft.com/office/drawing/2014/main" id="{99F897A7-A99E-4CBD-98AC-3FE749430162}"/>
              </a:ext>
            </a:extLst>
          </p:cNvPr>
          <p:cNvPicPr>
            <a:picLocks noChangeAspect="1"/>
          </p:cNvPicPr>
          <p:nvPr/>
        </p:nvPicPr>
        <p:blipFill rotWithShape="1">
          <a:blip r:embed="rId2"/>
          <a:srcRect l="35497" t="18209" r="35366" b="8956"/>
          <a:stretch/>
        </p:blipFill>
        <p:spPr>
          <a:xfrm>
            <a:off x="2483768" y="629979"/>
            <a:ext cx="4284476" cy="6021425"/>
          </a:xfrm>
          <a:prstGeom prst="rect">
            <a:avLst/>
          </a:prstGeom>
        </p:spPr>
      </p:pic>
    </p:spTree>
    <p:extLst>
      <p:ext uri="{BB962C8B-B14F-4D97-AF65-F5344CB8AC3E}">
        <p14:creationId xmlns:p14="http://schemas.microsoft.com/office/powerpoint/2010/main" val="16750211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7A4B0A9-00D8-4758-A032-86A98F6D8A6E}"/>
              </a:ext>
            </a:extLst>
          </p:cNvPr>
          <p:cNvSpPr txBox="1"/>
          <p:nvPr/>
        </p:nvSpPr>
        <p:spPr>
          <a:xfrm>
            <a:off x="2195736" y="260648"/>
            <a:ext cx="4824536" cy="369332"/>
          </a:xfrm>
          <a:prstGeom prst="rect">
            <a:avLst/>
          </a:prstGeom>
          <a:noFill/>
        </p:spPr>
        <p:txBody>
          <a:bodyPr wrap="square" rtlCol="0">
            <a:spAutoFit/>
          </a:bodyPr>
          <a:lstStyle/>
          <a:p>
            <a:pPr algn="ctr"/>
            <a:r>
              <a:rPr lang="es-MX" b="1" dirty="0"/>
              <a:t>PRODUCTO 15 (REFLEXIONES)</a:t>
            </a:r>
          </a:p>
        </p:txBody>
      </p:sp>
      <p:sp>
        <p:nvSpPr>
          <p:cNvPr id="4" name="CuadroTexto 3">
            <a:extLst>
              <a:ext uri="{FF2B5EF4-FFF2-40B4-BE49-F238E27FC236}">
                <a16:creationId xmlns:a16="http://schemas.microsoft.com/office/drawing/2014/main" id="{F8917C12-F624-496A-81D5-454FFAD55D15}"/>
              </a:ext>
            </a:extLst>
          </p:cNvPr>
          <p:cNvSpPr txBox="1"/>
          <p:nvPr/>
        </p:nvSpPr>
        <p:spPr>
          <a:xfrm>
            <a:off x="323528" y="476672"/>
            <a:ext cx="8496944" cy="6463308"/>
          </a:xfrm>
          <a:prstGeom prst="rect">
            <a:avLst/>
          </a:prstGeom>
          <a:noFill/>
        </p:spPr>
        <p:txBody>
          <a:bodyPr wrap="square" rtlCol="0">
            <a:spAutoFit/>
          </a:bodyPr>
          <a:lstStyle/>
          <a:p>
            <a:pPr algn="ctr"/>
            <a:r>
              <a:rPr lang="es-MX" b="1" dirty="0"/>
              <a:t>Gonzalo Salazar Acevedo</a:t>
            </a:r>
            <a:endParaRPr lang="es-MX" dirty="0"/>
          </a:p>
          <a:p>
            <a:pPr algn="just"/>
            <a:r>
              <a:rPr lang="es-MX" dirty="0"/>
              <a:t> </a:t>
            </a:r>
          </a:p>
          <a:p>
            <a:pPr algn="just"/>
            <a:r>
              <a:rPr lang="es-MX" dirty="0"/>
              <a:t>Las tres dificultades que se presentaron son las siguientes:</a:t>
            </a:r>
          </a:p>
          <a:p>
            <a:pPr algn="just"/>
            <a:r>
              <a:rPr lang="es-MX" dirty="0"/>
              <a:t> </a:t>
            </a:r>
          </a:p>
          <a:p>
            <a:pPr algn="just"/>
            <a:r>
              <a:rPr lang="es-MX" dirty="0"/>
              <a:t>1. Demasiado tiempo invertido en este tipo de actividades.</a:t>
            </a:r>
          </a:p>
          <a:p>
            <a:pPr algn="just"/>
            <a:r>
              <a:rPr lang="es-MX" dirty="0"/>
              <a:t>2. Los profesores vienen y van. No son los mismos docentes que integran al equipo.</a:t>
            </a:r>
          </a:p>
          <a:p>
            <a:pPr algn="just"/>
            <a:r>
              <a:rPr lang="es-MX" dirty="0"/>
              <a:t>3. Los videos donde se intentaron explicar el trabajo interdisciplinario son muy ambiguos.</a:t>
            </a:r>
          </a:p>
          <a:p>
            <a:pPr algn="just"/>
            <a:r>
              <a:rPr lang="es-MX" dirty="0"/>
              <a:t> </a:t>
            </a:r>
          </a:p>
          <a:p>
            <a:pPr algn="just"/>
            <a:r>
              <a:rPr lang="es-MX" dirty="0"/>
              <a:t>Para resolver lo anterior, se necesitó de invertir mucho tiempo fuera de las horas de clases. El trabajo se realizó en equipo y la profesionalidad de los docentes ayudó mucho en elaborar el proyecto. Es muy temprano para mencionar los resultados ya que esto se implementará el siguiente curso. </a:t>
            </a:r>
          </a:p>
          <a:p>
            <a:pPr algn="just"/>
            <a:r>
              <a:rPr lang="es-MX" dirty="0"/>
              <a:t> </a:t>
            </a:r>
          </a:p>
          <a:p>
            <a:pPr algn="just"/>
            <a:r>
              <a:rPr lang="es-MX" dirty="0"/>
              <a:t>La necesidad de crear proyectos interdisciplinarios responde a la exigencia del mundo actual por una indagación directa de la realidad a partir de problemáticas palpables que nos acercan a una búsqueda de conocer, responder y mejorar el entorno de manera práctica. Por lo tanto, responde a la demanda por tomar una ruta diferente en la educación y buscar un trabajo autónomo de los alumnos. Para llegar a lo anterior, los puntos a tomar en cuenta son los siguientes: se requiere de la preparación (docente y discente), del trabajo colectivo y colaborativo, trabajo en diversos ejes, reconocimiento de características en la asignatura y la jerarquía de las temáticas, vincular con profesores de otras áreas y enfocarse en problemas de la realidad. Además de planeación, reflexión, análisis e implementación.</a:t>
            </a:r>
          </a:p>
        </p:txBody>
      </p:sp>
    </p:spTree>
    <p:extLst>
      <p:ext uri="{BB962C8B-B14F-4D97-AF65-F5344CB8AC3E}">
        <p14:creationId xmlns:p14="http://schemas.microsoft.com/office/powerpoint/2010/main" val="3930265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7A4B0A9-00D8-4758-A032-86A98F6D8A6E}"/>
              </a:ext>
            </a:extLst>
          </p:cNvPr>
          <p:cNvSpPr txBox="1"/>
          <p:nvPr/>
        </p:nvSpPr>
        <p:spPr>
          <a:xfrm>
            <a:off x="2195736" y="260648"/>
            <a:ext cx="4824536" cy="646331"/>
          </a:xfrm>
          <a:prstGeom prst="rect">
            <a:avLst/>
          </a:prstGeom>
          <a:noFill/>
        </p:spPr>
        <p:txBody>
          <a:bodyPr wrap="square" rtlCol="0">
            <a:spAutoFit/>
          </a:bodyPr>
          <a:lstStyle/>
          <a:p>
            <a:pPr algn="ctr"/>
            <a:r>
              <a:rPr lang="es-MX" b="1" dirty="0"/>
              <a:t>PRODUCTO 15</a:t>
            </a:r>
          </a:p>
          <a:p>
            <a:pPr algn="ctr"/>
            <a:r>
              <a:rPr lang="es-MX" b="1" dirty="0"/>
              <a:t>(REFLEXIONES)</a:t>
            </a:r>
          </a:p>
        </p:txBody>
      </p:sp>
      <p:sp>
        <p:nvSpPr>
          <p:cNvPr id="4" name="CuadroTexto 3">
            <a:extLst>
              <a:ext uri="{FF2B5EF4-FFF2-40B4-BE49-F238E27FC236}">
                <a16:creationId xmlns:a16="http://schemas.microsoft.com/office/drawing/2014/main" id="{F8917C12-F624-496A-81D5-454FFAD55D15}"/>
              </a:ext>
            </a:extLst>
          </p:cNvPr>
          <p:cNvSpPr txBox="1"/>
          <p:nvPr/>
        </p:nvSpPr>
        <p:spPr>
          <a:xfrm>
            <a:off x="323528" y="1054477"/>
            <a:ext cx="8496944" cy="5078313"/>
          </a:xfrm>
          <a:prstGeom prst="rect">
            <a:avLst/>
          </a:prstGeom>
          <a:noFill/>
        </p:spPr>
        <p:txBody>
          <a:bodyPr wrap="square" rtlCol="0">
            <a:spAutoFit/>
          </a:bodyPr>
          <a:lstStyle/>
          <a:p>
            <a:pPr algn="ctr"/>
            <a:r>
              <a:rPr lang="es-MX" b="1" dirty="0"/>
              <a:t>Rosa Angélica Díaz del Castillo</a:t>
            </a:r>
            <a:endParaRPr lang="es-MX" dirty="0"/>
          </a:p>
          <a:p>
            <a:r>
              <a:rPr lang="es-MX" b="1" dirty="0"/>
              <a:t> </a:t>
            </a:r>
            <a:endParaRPr lang="es-MX" dirty="0"/>
          </a:p>
          <a:p>
            <a:pPr algn="just"/>
            <a:r>
              <a:rPr lang="es-MX" dirty="0"/>
              <a:t>Considero que las tres principales dificultades para el desarrollo del proyecto han sido: </a:t>
            </a:r>
          </a:p>
          <a:p>
            <a:pPr algn="just"/>
            <a:r>
              <a:rPr lang="es-MX" dirty="0"/>
              <a:t>El tiempo extraordinario de trabajo invertido por los profesores, no remunerado.</a:t>
            </a:r>
          </a:p>
          <a:p>
            <a:pPr algn="just"/>
            <a:r>
              <a:rPr lang="es-MX" dirty="0"/>
              <a:t>No existe por parte de la institución una verdadera área académica, se pretende que los profesores la subsanen sin una verdadera estructura organizacional dirigida.</a:t>
            </a:r>
          </a:p>
          <a:p>
            <a:pPr algn="just"/>
            <a:r>
              <a:rPr lang="es-MX" dirty="0"/>
              <a:t>La población flotante de profesores que no hacen arraigo en la institución no permite dar continuidad a los proyectos.</a:t>
            </a:r>
          </a:p>
          <a:p>
            <a:pPr algn="just"/>
            <a:r>
              <a:rPr lang="es-MX" dirty="0"/>
              <a:t> </a:t>
            </a:r>
          </a:p>
          <a:p>
            <a:pPr algn="just"/>
            <a:r>
              <a:rPr lang="es-MX" dirty="0"/>
              <a:t>Para resolverlo invertimos mucho de nuestro tiempo de descanso en el proyecto, intentamos organizarnos en equipo y subsanar adaptarnos a los cambios.</a:t>
            </a:r>
          </a:p>
          <a:p>
            <a:pPr algn="just"/>
            <a:r>
              <a:rPr lang="es-MX" dirty="0"/>
              <a:t> </a:t>
            </a:r>
          </a:p>
          <a:p>
            <a:pPr algn="just"/>
            <a:r>
              <a:rPr lang="es-MX" dirty="0"/>
              <a:t>Se puede fomentar más la comunicación con los compañeros de manera síncrona y asíncrona debido a los problemas de horarios. Ha sido muy positiva la discusión y la búsqueda de elementos comunes entre materias con los proyectos. Creo que también sería interesante establecer instrumentos de evaluación comunes entre materias por proyecto y dar asesorías a los alumnos a manera de taller entre varios profesores con los grupos.</a:t>
            </a:r>
          </a:p>
        </p:txBody>
      </p:sp>
    </p:spTree>
    <p:extLst>
      <p:ext uri="{BB962C8B-B14F-4D97-AF65-F5344CB8AC3E}">
        <p14:creationId xmlns:p14="http://schemas.microsoft.com/office/powerpoint/2010/main" val="18544163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7A4B0A9-00D8-4758-A032-86A98F6D8A6E}"/>
              </a:ext>
            </a:extLst>
          </p:cNvPr>
          <p:cNvSpPr txBox="1"/>
          <p:nvPr/>
        </p:nvSpPr>
        <p:spPr>
          <a:xfrm>
            <a:off x="2195736" y="260648"/>
            <a:ext cx="4824536" cy="646331"/>
          </a:xfrm>
          <a:prstGeom prst="rect">
            <a:avLst/>
          </a:prstGeom>
          <a:noFill/>
        </p:spPr>
        <p:txBody>
          <a:bodyPr wrap="square" rtlCol="0">
            <a:spAutoFit/>
          </a:bodyPr>
          <a:lstStyle/>
          <a:p>
            <a:pPr algn="ctr"/>
            <a:r>
              <a:rPr lang="es-MX" b="1" dirty="0"/>
              <a:t>PRODUCTO 15</a:t>
            </a:r>
          </a:p>
          <a:p>
            <a:pPr algn="ctr"/>
            <a:r>
              <a:rPr lang="es-MX" b="1" dirty="0"/>
              <a:t>(REFLEXIONES)</a:t>
            </a:r>
          </a:p>
        </p:txBody>
      </p:sp>
      <p:sp>
        <p:nvSpPr>
          <p:cNvPr id="4" name="CuadroTexto 3">
            <a:extLst>
              <a:ext uri="{FF2B5EF4-FFF2-40B4-BE49-F238E27FC236}">
                <a16:creationId xmlns:a16="http://schemas.microsoft.com/office/drawing/2014/main" id="{F8917C12-F624-496A-81D5-454FFAD55D15}"/>
              </a:ext>
            </a:extLst>
          </p:cNvPr>
          <p:cNvSpPr txBox="1"/>
          <p:nvPr/>
        </p:nvSpPr>
        <p:spPr>
          <a:xfrm>
            <a:off x="323528" y="1054477"/>
            <a:ext cx="8496944" cy="4801314"/>
          </a:xfrm>
          <a:prstGeom prst="rect">
            <a:avLst/>
          </a:prstGeom>
          <a:noFill/>
        </p:spPr>
        <p:txBody>
          <a:bodyPr wrap="square" rtlCol="0">
            <a:spAutoFit/>
          </a:bodyPr>
          <a:lstStyle/>
          <a:p>
            <a:pPr algn="ctr"/>
            <a:r>
              <a:rPr lang="es-MX" b="1" dirty="0"/>
              <a:t>Patricia Sánchez Cárdenas</a:t>
            </a:r>
            <a:endParaRPr lang="es-MX" dirty="0"/>
          </a:p>
          <a:p>
            <a:r>
              <a:rPr lang="es-MX" dirty="0"/>
              <a:t> </a:t>
            </a:r>
          </a:p>
          <a:p>
            <a:pPr algn="just"/>
            <a:r>
              <a:rPr lang="es-ES_tradnl" dirty="0"/>
              <a:t>Uno de los problemas con los que nos enfrentamos, no solo yo como profesor sino igualmente algunos alumnos, fue relacionar</a:t>
            </a:r>
            <a:r>
              <a:rPr lang="it-IT" dirty="0"/>
              <a:t> e integrar l</a:t>
            </a:r>
            <a:r>
              <a:rPr lang="es-ES_tradnl" dirty="0"/>
              <a:t>as distintas disciplinas y conocimientos, con el fin de solucionar un problema. Esta falta de integración da lugar a una visión dividida o fragmentada y no a la solución i</a:t>
            </a:r>
            <a:r>
              <a:rPr lang="pt-PT" dirty="0"/>
              <a:t>ntegral de</a:t>
            </a:r>
            <a:r>
              <a:rPr lang="es-ES_tradnl" dirty="0"/>
              <a:t>l problema </a:t>
            </a:r>
            <a:r>
              <a:rPr lang="pt-PT" dirty="0"/>
              <a:t>abordado. </a:t>
            </a:r>
            <a:r>
              <a:rPr lang="es-ES_tradnl" dirty="0"/>
              <a:t>Yo traté de que mis alumnos tuvieran consciencia de buscar la solución de un problema desde los distintos puntos de vista de cada una de las disciplinas en las que ellos están involucrados.</a:t>
            </a:r>
            <a:endParaRPr lang="es-MX" dirty="0"/>
          </a:p>
          <a:p>
            <a:pPr algn="just"/>
            <a:r>
              <a:rPr lang="es-ES_tradnl" dirty="0"/>
              <a:t> </a:t>
            </a:r>
            <a:endParaRPr lang="es-MX" dirty="0"/>
          </a:p>
          <a:p>
            <a:pPr algn="just"/>
            <a:r>
              <a:rPr lang="es-ES_tradnl" dirty="0"/>
              <a:t>Concluyo, que un aprendizaje basado en la resolución integral de un problema motiva</a:t>
            </a:r>
            <a:r>
              <a:rPr lang="it-IT" dirty="0"/>
              <a:t> al </a:t>
            </a:r>
            <a:r>
              <a:rPr lang="es-ES_tradnl" dirty="0"/>
              <a:t>alumno a ser</a:t>
            </a:r>
            <a:r>
              <a:rPr lang="it-IT" dirty="0"/>
              <a:t> protagonista</a:t>
            </a:r>
            <a:r>
              <a:rPr lang="es-ES_tradnl" dirty="0"/>
              <a:t> y por ende responsable de su aprendizaje, ya que para lograr esto, tiene que reflexionar y participar de manera activa. No solo con el profesor como guía, sino igualmente </a:t>
            </a:r>
            <a:r>
              <a:rPr lang="it-IT" dirty="0"/>
              <a:t>con </a:t>
            </a:r>
            <a:r>
              <a:rPr lang="es-ES_tradnl" dirty="0"/>
              <a:t>su</a:t>
            </a:r>
            <a:r>
              <a:rPr lang="pt-PT" dirty="0"/>
              <a:t> grupo</a:t>
            </a:r>
            <a:r>
              <a:rPr lang="es-ES_tradnl" dirty="0"/>
              <a:t>. Considero que por esta vía el alumno genera aprendizajes más significativos que pueden contribuir a enriquecer progresivamente sus competencias, para así lograr </a:t>
            </a:r>
            <a:r>
              <a:rPr lang="pt-PT" dirty="0"/>
              <a:t>resolver problemas </a:t>
            </a:r>
            <a:r>
              <a:rPr lang="es-ES_tradnl" dirty="0"/>
              <a:t>y de esta forma transferir lo aprendido a situaciones nuevas y reales.  </a:t>
            </a:r>
            <a:endParaRPr lang="es-MX" dirty="0"/>
          </a:p>
        </p:txBody>
      </p:sp>
    </p:spTree>
    <p:extLst>
      <p:ext uri="{BB962C8B-B14F-4D97-AF65-F5344CB8AC3E}">
        <p14:creationId xmlns:p14="http://schemas.microsoft.com/office/powerpoint/2010/main" val="16557117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7A4B0A9-00D8-4758-A032-86A98F6D8A6E}"/>
              </a:ext>
            </a:extLst>
          </p:cNvPr>
          <p:cNvSpPr txBox="1"/>
          <p:nvPr/>
        </p:nvSpPr>
        <p:spPr>
          <a:xfrm>
            <a:off x="2195736" y="260648"/>
            <a:ext cx="4824536" cy="646331"/>
          </a:xfrm>
          <a:prstGeom prst="rect">
            <a:avLst/>
          </a:prstGeom>
          <a:noFill/>
        </p:spPr>
        <p:txBody>
          <a:bodyPr wrap="square" rtlCol="0">
            <a:spAutoFit/>
          </a:bodyPr>
          <a:lstStyle/>
          <a:p>
            <a:pPr algn="ctr"/>
            <a:r>
              <a:rPr lang="es-MX" b="1" dirty="0"/>
              <a:t>PRODUCTO 15</a:t>
            </a:r>
          </a:p>
          <a:p>
            <a:pPr algn="ctr"/>
            <a:r>
              <a:rPr lang="es-MX" b="1" dirty="0"/>
              <a:t>(REFLEXIONES)</a:t>
            </a:r>
          </a:p>
        </p:txBody>
      </p:sp>
      <p:sp>
        <p:nvSpPr>
          <p:cNvPr id="4" name="CuadroTexto 3">
            <a:extLst>
              <a:ext uri="{FF2B5EF4-FFF2-40B4-BE49-F238E27FC236}">
                <a16:creationId xmlns:a16="http://schemas.microsoft.com/office/drawing/2014/main" id="{F8917C12-F624-496A-81D5-454FFAD55D15}"/>
              </a:ext>
            </a:extLst>
          </p:cNvPr>
          <p:cNvSpPr txBox="1"/>
          <p:nvPr/>
        </p:nvSpPr>
        <p:spPr>
          <a:xfrm>
            <a:off x="323528" y="1054477"/>
            <a:ext cx="8496944" cy="4524315"/>
          </a:xfrm>
          <a:prstGeom prst="rect">
            <a:avLst/>
          </a:prstGeom>
          <a:noFill/>
        </p:spPr>
        <p:txBody>
          <a:bodyPr wrap="square" rtlCol="0">
            <a:spAutoFit/>
          </a:bodyPr>
          <a:lstStyle/>
          <a:p>
            <a:r>
              <a:rPr lang="es-MX" dirty="0"/>
              <a:t> </a:t>
            </a:r>
          </a:p>
          <a:p>
            <a:pPr algn="ctr"/>
            <a:r>
              <a:rPr lang="es-MX" b="1" dirty="0"/>
              <a:t>Rosa María Salazar Vázquez</a:t>
            </a:r>
            <a:endParaRPr lang="es-MX" dirty="0"/>
          </a:p>
          <a:p>
            <a:r>
              <a:rPr lang="es-MX" b="1" dirty="0"/>
              <a:t> </a:t>
            </a:r>
            <a:endParaRPr lang="es-MX" dirty="0"/>
          </a:p>
          <a:p>
            <a:pPr algn="just"/>
            <a:r>
              <a:rPr lang="es-MX" dirty="0"/>
              <a:t>Mi experiencia durante el desarrollo del proyecto interdisciplinario fue buena, pero con algunas dificultades. En primer lugar, el tiempo, el cual era muy poco para poder dialogar eficientemente con los integrantes del proyecto. En segundo lugar, ponernos de acuerdo entre los profesores con los cuales me asignaron para crear dicho proyecto, dado que fue complejo comenzar con unos y en el camino ampliar a más disciplinas. Y en tercer lugar, las diferentes y variadas actividades que se dejaban para realizar que, junto con las dos anteriores, lo hacían muy difícil. Sin embargo, con el diálogo entre los integrantes del equipo y la apertura para trabajar en equipo fue menos difícil, aunque con algunos fue eficiente la comunicación y la creación del trabajo, y con otros no tanto. El resultado del proyecto fue bueno, aunque pudo ser mejor si hubiese más tiempo y claridad en lo solicitado. Lo mejor de la experiencia de conexiones fue desarrollar algo en común y comunicar las diferentes disciplinas hacia un mismo fin, lo cual me parece muy bueno tanto para la propia disciplina y su horizonte de compresión como para los alumnos. </a:t>
            </a:r>
          </a:p>
        </p:txBody>
      </p:sp>
    </p:spTree>
    <p:extLst>
      <p:ext uri="{BB962C8B-B14F-4D97-AF65-F5344CB8AC3E}">
        <p14:creationId xmlns:p14="http://schemas.microsoft.com/office/powerpoint/2010/main" val="1478670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663" y="98628"/>
            <a:ext cx="8883833" cy="6662875"/>
          </a:xfrm>
        </p:spPr>
      </p:pic>
    </p:spTree>
    <p:extLst>
      <p:ext uri="{BB962C8B-B14F-4D97-AF65-F5344CB8AC3E}">
        <p14:creationId xmlns:p14="http://schemas.microsoft.com/office/powerpoint/2010/main" val="545472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7A4B0A9-00D8-4758-A032-86A98F6D8A6E}"/>
              </a:ext>
            </a:extLst>
          </p:cNvPr>
          <p:cNvSpPr txBox="1"/>
          <p:nvPr/>
        </p:nvSpPr>
        <p:spPr>
          <a:xfrm>
            <a:off x="2195736" y="260648"/>
            <a:ext cx="4824536" cy="646331"/>
          </a:xfrm>
          <a:prstGeom prst="rect">
            <a:avLst/>
          </a:prstGeom>
          <a:noFill/>
        </p:spPr>
        <p:txBody>
          <a:bodyPr wrap="square" rtlCol="0">
            <a:spAutoFit/>
          </a:bodyPr>
          <a:lstStyle/>
          <a:p>
            <a:pPr algn="ctr"/>
            <a:r>
              <a:rPr lang="es-MX" b="1" dirty="0"/>
              <a:t>PRODUCTO 15</a:t>
            </a:r>
          </a:p>
          <a:p>
            <a:pPr algn="ctr"/>
            <a:r>
              <a:rPr lang="es-MX" b="1" dirty="0"/>
              <a:t>(REFLEXIONES)</a:t>
            </a:r>
          </a:p>
        </p:txBody>
      </p:sp>
      <p:sp>
        <p:nvSpPr>
          <p:cNvPr id="4" name="CuadroTexto 3">
            <a:extLst>
              <a:ext uri="{FF2B5EF4-FFF2-40B4-BE49-F238E27FC236}">
                <a16:creationId xmlns:a16="http://schemas.microsoft.com/office/drawing/2014/main" id="{F8917C12-F624-496A-81D5-454FFAD55D15}"/>
              </a:ext>
            </a:extLst>
          </p:cNvPr>
          <p:cNvSpPr txBox="1"/>
          <p:nvPr/>
        </p:nvSpPr>
        <p:spPr>
          <a:xfrm>
            <a:off x="323528" y="1484784"/>
            <a:ext cx="8496944" cy="2862322"/>
          </a:xfrm>
          <a:prstGeom prst="rect">
            <a:avLst/>
          </a:prstGeom>
          <a:noFill/>
        </p:spPr>
        <p:txBody>
          <a:bodyPr wrap="square" rtlCol="0">
            <a:spAutoFit/>
          </a:bodyPr>
          <a:lstStyle/>
          <a:p>
            <a:r>
              <a:rPr lang="es-MX" dirty="0"/>
              <a:t> </a:t>
            </a:r>
          </a:p>
          <a:p>
            <a:pPr algn="ctr"/>
            <a:r>
              <a:rPr lang="es-MX" b="1" dirty="0"/>
              <a:t>Blanca Estrella Carvajal Sánchez</a:t>
            </a:r>
            <a:endParaRPr lang="es-MX" dirty="0"/>
          </a:p>
          <a:p>
            <a:r>
              <a:rPr lang="es-MX" dirty="0"/>
              <a:t> </a:t>
            </a:r>
          </a:p>
          <a:p>
            <a:r>
              <a:rPr lang="es-MX" dirty="0"/>
              <a:t> </a:t>
            </a:r>
          </a:p>
          <a:p>
            <a:pPr algn="just"/>
            <a:r>
              <a:rPr lang="es-MX" dirty="0"/>
              <a:t>Trabajar en conexiones desde la perspectiva interdisciplinaria fue interesante ya que compartir con los compañeros la búsqueda de resolución de un problema implica mirar los diferentes ángulos que éste tiene. Aunque la dificultad para establecer un tema de investigación, de buscarle desarrollo en cada disciplina me pareció un poco difícil, pero considero que gran parte de la solución es mostrar qué se puede hacer, organizarse, dividir el trabajo y compartir información.</a:t>
            </a:r>
          </a:p>
        </p:txBody>
      </p:sp>
    </p:spTree>
    <p:extLst>
      <p:ext uri="{BB962C8B-B14F-4D97-AF65-F5344CB8AC3E}">
        <p14:creationId xmlns:p14="http://schemas.microsoft.com/office/powerpoint/2010/main" val="1374715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solidFill>
                  <a:srgbClr val="002060"/>
                </a:solidFill>
              </a:rPr>
              <a:t>Producto 2</a:t>
            </a:r>
          </a:p>
        </p:txBody>
      </p:sp>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26439" y="1600199"/>
            <a:ext cx="6885921" cy="5164441"/>
          </a:xfrm>
        </p:spPr>
      </p:pic>
    </p:spTree>
    <p:extLst>
      <p:ext uri="{BB962C8B-B14F-4D97-AF65-F5344CB8AC3E}">
        <p14:creationId xmlns:p14="http://schemas.microsoft.com/office/powerpoint/2010/main" val="1132179348"/>
      </p:ext>
    </p:extLst>
  </p:cSld>
  <p:clrMapOvr>
    <a:masterClrMapping/>
  </p:clrMapOvr>
</p:sld>
</file>

<file path=ppt/theme/theme1.xml><?xml version="1.0" encoding="utf-8"?>
<a:theme xmlns:a="http://schemas.openxmlformats.org/drawingml/2006/main" name="Tema de Office">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TotalTime>
  <Words>808</Words>
  <Application>Microsoft Office PowerPoint</Application>
  <PresentationFormat>Presentación en pantalla (4:3)</PresentationFormat>
  <Paragraphs>107</Paragraphs>
  <Slides>80</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80</vt:i4>
      </vt:variant>
    </vt:vector>
  </HeadingPairs>
  <TitlesOfParts>
    <vt:vector size="83" baseType="lpstr">
      <vt:lpstr>Arial</vt:lpstr>
      <vt:lpstr>Calibri</vt:lpstr>
      <vt:lpstr>Tema de Office</vt:lpstr>
      <vt:lpstr>Presentación de PowerPoint</vt:lpstr>
      <vt:lpstr>Producto 1</vt:lpstr>
      <vt:lpstr>Presentación de PowerPoint</vt:lpstr>
      <vt:lpstr>Presentación de PowerPoint</vt:lpstr>
      <vt:lpstr>Presentación de PowerPoint</vt:lpstr>
      <vt:lpstr>Presentación de PowerPoint</vt:lpstr>
      <vt:lpstr>Producto 3</vt:lpstr>
      <vt:lpstr>Presentación de PowerPoint</vt:lpstr>
      <vt:lpstr>Producto 2</vt:lpstr>
      <vt:lpstr>Presentación de PowerPoint</vt:lpstr>
      <vt:lpstr>Producto 04 (Ordenador gráfico)</vt:lpstr>
      <vt:lpstr>Presentación de PowerPoint</vt:lpstr>
      <vt:lpstr>Presentación de PowerPoint</vt:lpstr>
      <vt:lpstr>Presentación de PowerPoint</vt:lpstr>
      <vt:lpstr>Presentación de PowerPoint</vt:lpstr>
      <vt:lpstr>Producto 05 (Organizador gráfico)</vt:lpstr>
      <vt:lpstr>Producto 06 (AME General)</vt:lpstr>
      <vt:lpstr>Presentación de PowerPoint</vt:lpstr>
      <vt:lpstr>Presentación de PowerPoint</vt:lpstr>
      <vt:lpstr>Producto 07 (AME General)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Producto 08 (EIP Elaboración de proyectos)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Producto 09 (Fotografías de la sesión)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Personal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Latinoamericana, campus Florida</dc:title>
  <dc:creator>Cynthia N. Sánchez</dc:creator>
  <cp:lastModifiedBy>Gonzalo Salazar Acevedo</cp:lastModifiedBy>
  <cp:revision>55</cp:revision>
  <dcterms:created xsi:type="dcterms:W3CDTF">2017-10-20T21:46:11Z</dcterms:created>
  <dcterms:modified xsi:type="dcterms:W3CDTF">2018-05-30T11:37:40Z</dcterms:modified>
</cp:coreProperties>
</file>