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9" r:id="rId3"/>
    <p:sldId id="265" r:id="rId4"/>
    <p:sldId id="266" r:id="rId5"/>
    <p:sldId id="267" r:id="rId6"/>
    <p:sldId id="268" r:id="rId7"/>
    <p:sldId id="269" r:id="rId8"/>
    <p:sldId id="270" r:id="rId9"/>
    <p:sldId id="275" r:id="rId10"/>
    <p:sldId id="276" r:id="rId11"/>
    <p:sldId id="277" r:id="rId12"/>
    <p:sldId id="284" r:id="rId13"/>
    <p:sldId id="285" r:id="rId14"/>
    <p:sldId id="283" r:id="rId15"/>
    <p:sldId id="286" r:id="rId16"/>
    <p:sldId id="271" r:id="rId17"/>
    <p:sldId id="272" r:id="rId18"/>
    <p:sldId id="273" r:id="rId19"/>
    <p:sldId id="280" r:id="rId20"/>
    <p:sldId id="279" r:id="rId21"/>
    <p:sldId id="274" r:id="rId22"/>
    <p:sldId id="278" r:id="rId23"/>
    <p:sldId id="281" r:id="rId24"/>
    <p:sldId id="282"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5" d="100"/>
          <a:sy n="115" d="100"/>
        </p:scale>
        <p:origin x="3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2A70745-976F-45FE-9439-4A62A076F34F}" type="datetimeFigureOut">
              <a:rPr lang="es-MX" smtClean="0"/>
              <a:t>18/07/2019</a:t>
            </a:fld>
            <a:endParaRPr lang="es-MX"/>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MX"/>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B52CCE2-8A78-405D-8C71-9A3EDFEE0A26}" type="slidenum">
              <a:rPr lang="es-MX" smtClean="0"/>
              <a:t>‹Nº›</a:t>
            </a:fld>
            <a:endParaRPr lang="es-MX"/>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91846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A70745-976F-45FE-9439-4A62A076F34F}" type="datetimeFigureOut">
              <a:rPr lang="es-MX" smtClean="0"/>
              <a:t>18/07/2019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249386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A70745-976F-45FE-9439-4A62A076F34F}" type="datetimeFigureOut">
              <a:rPr lang="es-MX" smtClean="0"/>
              <a:t>18/07/2019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146688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A70745-976F-45FE-9439-4A62A076F34F}" type="datetimeFigureOut">
              <a:rPr lang="es-MX" smtClean="0"/>
              <a:t>18/07/2019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264684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2A70745-976F-45FE-9439-4A62A076F34F}" type="datetimeFigureOut">
              <a:rPr lang="es-MX" smtClean="0"/>
              <a:t>18/07/2019</a:t>
            </a:fld>
            <a:endParaRPr lang="es-MX"/>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MX"/>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B52CCE2-8A78-405D-8C71-9A3EDFEE0A26}" type="slidenum">
              <a:rPr lang="es-MX" smtClean="0"/>
              <a:t>‹Nº›</a:t>
            </a:fld>
            <a:endParaRPr lang="es-MX"/>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952069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2A70745-976F-45FE-9439-4A62A076F34F}" type="datetimeFigureOut">
              <a:rPr lang="es-MX" smtClean="0"/>
              <a:t>18/07/2019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32562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2A70745-976F-45FE-9439-4A62A076F34F}" type="datetimeFigureOut">
              <a:rPr lang="es-MX" smtClean="0"/>
              <a:t>18/07/2019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48167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2A70745-976F-45FE-9439-4A62A076F34F}" type="datetimeFigureOut">
              <a:rPr lang="es-MX" smtClean="0"/>
              <a:t>18/07/2019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164139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70745-976F-45FE-9439-4A62A076F34F}" type="datetimeFigureOut">
              <a:rPr lang="es-MX" smtClean="0"/>
              <a:t>18/07/2019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396712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2A70745-976F-45FE-9439-4A62A076F34F}" type="datetimeFigureOut">
              <a:rPr lang="es-MX" smtClean="0"/>
              <a:t>18/07/2019</a:t>
            </a:fld>
            <a:endParaRPr lang="es-MX"/>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B52CCE2-8A78-405D-8C71-9A3EDFEE0A26}" type="slidenum">
              <a:rPr lang="es-MX" smtClean="0"/>
              <a:t>‹Nº›</a:t>
            </a:fld>
            <a:endParaRPr lang="es-MX"/>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248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2A70745-976F-45FE-9439-4A62A076F34F}" type="datetimeFigureOut">
              <a:rPr lang="es-MX" smtClean="0"/>
              <a:t>18/07/2019</a:t>
            </a:fld>
            <a:endParaRPr lang="es-MX"/>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B52CCE2-8A78-405D-8C71-9A3EDFEE0A26}" type="slidenum">
              <a:rPr lang="es-MX" smtClean="0"/>
              <a:t>‹Nº›</a:t>
            </a:fld>
            <a:endParaRPr lang="es-MX"/>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360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2A70745-976F-45FE-9439-4A62A076F34F}" type="datetimeFigureOut">
              <a:rPr lang="es-MX" smtClean="0"/>
              <a:t>18/07/2019</a:t>
            </a:fld>
            <a:endParaRPr lang="es-MX"/>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MX"/>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B52CCE2-8A78-405D-8C71-9A3EDFEE0A26}" type="slidenum">
              <a:rPr lang="es-MX" smtClean="0"/>
              <a:t>‹Nº›</a:t>
            </a:fld>
            <a:endParaRPr lang="es-MX"/>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67182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asa.gov/multimedia/videogallery/index.htm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BR1ddnGHqc" TargetMode="External"/><Relationship Id="rId2" Type="http://schemas.openxmlformats.org/officeDocument/2006/relationships/hyperlink" Target="https://www.youtube.com/watch?v=G6A72ufn3l4"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865066" y="150607"/>
            <a:ext cx="1376676" cy="1286614"/>
          </a:xfrm>
          <a:prstGeom prst="rect">
            <a:avLst/>
          </a:prstGeom>
        </p:spPr>
      </p:pic>
      <p:pic>
        <p:nvPicPr>
          <p:cNvPr id="2" name="Imagen 1"/>
          <p:cNvPicPr>
            <a:picLocks noChangeAspect="1"/>
          </p:cNvPicPr>
          <p:nvPr/>
        </p:nvPicPr>
        <p:blipFill>
          <a:blip r:embed="rId3"/>
          <a:stretch>
            <a:fillRect/>
          </a:stretch>
        </p:blipFill>
        <p:spPr>
          <a:xfrm>
            <a:off x="2157642" y="1779889"/>
            <a:ext cx="7876715" cy="3298222"/>
          </a:xfrm>
          <a:prstGeom prst="rect">
            <a:avLst/>
          </a:prstGeom>
        </p:spPr>
      </p:pic>
    </p:spTree>
    <p:extLst>
      <p:ext uri="{BB962C8B-B14F-4D97-AF65-F5344CB8AC3E}">
        <p14:creationId xmlns:p14="http://schemas.microsoft.com/office/powerpoint/2010/main" val="219187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800" dirty="0" smtClean="0"/>
              <a:t>						Historia </a:t>
            </a:r>
            <a:r>
              <a:rPr lang="es-MX" sz="2800" dirty="0"/>
              <a:t>Universal 2a. R.T.</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59057" y="1170199"/>
            <a:ext cx="6500344" cy="4875258"/>
          </a:xfrm>
        </p:spPr>
      </p:pic>
    </p:spTree>
    <p:extLst>
      <p:ext uri="{BB962C8B-B14F-4D97-AF65-F5344CB8AC3E}">
        <p14:creationId xmlns:p14="http://schemas.microsoft.com/office/powerpoint/2010/main" val="313301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800" dirty="0" smtClean="0"/>
              <a:t>						</a:t>
            </a:r>
            <a:r>
              <a:rPr lang="es-MX" sz="2800" dirty="0" smtClean="0">
                <a:solidFill>
                  <a:schemeClr val="tx1"/>
                </a:solidFill>
              </a:rPr>
              <a:t>Historia </a:t>
            </a:r>
            <a:r>
              <a:rPr lang="es-MX" sz="2800" dirty="0">
                <a:solidFill>
                  <a:schemeClr val="tx1"/>
                </a:solidFill>
              </a:rPr>
              <a:t>Universal 2a. R.T.</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946196" y="1934713"/>
            <a:ext cx="5306074" cy="3979556"/>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329679" y="1934408"/>
            <a:ext cx="5306423" cy="3979817"/>
          </a:xfrm>
          <a:prstGeom prst="rect">
            <a:avLst/>
          </a:prstGeom>
        </p:spPr>
      </p:pic>
    </p:spTree>
    <p:extLst>
      <p:ext uri="{BB962C8B-B14F-4D97-AF65-F5344CB8AC3E}">
        <p14:creationId xmlns:p14="http://schemas.microsoft.com/office/powerpoint/2010/main" val="383850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MX" sz="2800" dirty="0" smtClean="0"/>
              <a:t>Inglés IV </a:t>
            </a:r>
            <a:r>
              <a:rPr lang="es-MX" sz="2800" dirty="0"/>
              <a:t>2a. R.T.</a:t>
            </a:r>
            <a:endParaRPr lang="en-US" sz="28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5354" y="685800"/>
            <a:ext cx="3092823" cy="2319617"/>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2529" y="1146360"/>
            <a:ext cx="2935942" cy="2201957"/>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3129805"/>
            <a:ext cx="4970929" cy="3728196"/>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3858" y="3348317"/>
            <a:ext cx="4325471" cy="3244103"/>
          </a:xfrm>
          <a:prstGeom prst="rect">
            <a:avLst/>
          </a:prstGeom>
        </p:spPr>
      </p:pic>
    </p:spTree>
    <p:extLst>
      <p:ext uri="{BB962C8B-B14F-4D97-AF65-F5344CB8AC3E}">
        <p14:creationId xmlns:p14="http://schemas.microsoft.com/office/powerpoint/2010/main" val="133224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MX" sz="2800" dirty="0"/>
              <a:t>Inglés IV 2a. R.T.</a:t>
            </a:r>
            <a:endParaRPr lang="en-US" sz="2800" dirty="0"/>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121709"/>
            <a:ext cx="7188200" cy="5391150"/>
          </a:xfrm>
          <a:prstGeom prst="rect">
            <a:avLst/>
          </a:prstGeom>
        </p:spPr>
      </p:pic>
    </p:spTree>
    <p:extLst>
      <p:ext uri="{BB962C8B-B14F-4D97-AF65-F5344CB8AC3E}">
        <p14:creationId xmlns:p14="http://schemas.microsoft.com/office/powerpoint/2010/main" val="50899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MX" sz="2800" dirty="0" smtClean="0"/>
              <a:t>Informática 2a</a:t>
            </a:r>
            <a:r>
              <a:rPr lang="es-MX" sz="2800" dirty="0"/>
              <a:t>. R.T.</a:t>
            </a:r>
            <a:endParaRPr lang="en-US" sz="28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5576" y="4054287"/>
            <a:ext cx="3738282" cy="2803712"/>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1788" y="1307726"/>
            <a:ext cx="3792070" cy="2844052"/>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429373"/>
            <a:ext cx="4285129" cy="3213847"/>
          </a:xfrm>
          <a:prstGeom prst="rect">
            <a:avLst/>
          </a:prstGeom>
        </p:spPr>
      </p:pic>
      <p:pic>
        <p:nvPicPr>
          <p:cNvPr id="10" name="Marcador de contenido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24000" y="3643220"/>
            <a:ext cx="4285129" cy="3214779"/>
          </a:xfrm>
        </p:spPr>
      </p:pic>
    </p:spTree>
    <p:extLst>
      <p:ext uri="{BB962C8B-B14F-4D97-AF65-F5344CB8AC3E}">
        <p14:creationId xmlns:p14="http://schemas.microsoft.com/office/powerpoint/2010/main" val="415310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MX" sz="2800" dirty="0"/>
              <a:t>Informática 2a. R.T.</a:t>
            </a:r>
            <a:endParaRPr lang="en-US" sz="28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6753" y="1121708"/>
            <a:ext cx="7342094" cy="5506570"/>
          </a:xfrm>
          <a:prstGeom prst="rect">
            <a:avLst/>
          </a:prstGeom>
        </p:spPr>
      </p:pic>
      <p:pic>
        <p:nvPicPr>
          <p:cNvPr id="7"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85292" y="2286000"/>
            <a:ext cx="4773815" cy="3581400"/>
          </a:xfrm>
        </p:spPr>
      </p:pic>
    </p:spTree>
    <p:extLst>
      <p:ext uri="{BB962C8B-B14F-4D97-AF65-F5344CB8AC3E}">
        <p14:creationId xmlns:p14="http://schemas.microsoft.com/office/powerpoint/2010/main" val="160204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786703" y="50964"/>
            <a:ext cx="6207151" cy="148590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MX" sz="2800" b="1" dirty="0"/>
              <a:t>Actividad interdisciplinaria durante desarrollo del proyecto  </a:t>
            </a:r>
          </a:p>
        </p:txBody>
      </p:sp>
      <p:sp>
        <p:nvSpPr>
          <p:cNvPr id="7" name="Marcador de contenido 2"/>
          <p:cNvSpPr txBox="1">
            <a:spLocks/>
          </p:cNvSpPr>
          <p:nvPr/>
        </p:nvSpPr>
        <p:spPr>
          <a:xfrm>
            <a:off x="1549102" y="1636507"/>
            <a:ext cx="8821271" cy="1690538"/>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lgn="just"/>
            <a:r>
              <a:rPr lang="es-MX" sz="1800" dirty="0" smtClean="0"/>
              <a:t>Se realizará una comparativa entre el uso de la tecnología durante la década de los 60, específicamente 1969 y el uso de la tecnología el en siglo XXI concretamente 2019.</a:t>
            </a:r>
          </a:p>
          <a:p>
            <a:pPr algn="just"/>
            <a:endParaRPr lang="es-MX" sz="1800" dirty="0" smtClean="0"/>
          </a:p>
          <a:p>
            <a:pPr algn="just"/>
            <a:r>
              <a:rPr lang="es-MX" sz="1800" dirty="0" smtClean="0"/>
              <a:t>Los alumnos en compañía del docente, realizarán una investigación y análisis que brinde una referencia certera de la transmisión para que los televidentes pudieran observar el evento en tiempo real, desde la comodidad de sus hogares.</a:t>
            </a:r>
          </a:p>
          <a:p>
            <a:pPr algn="just"/>
            <a:r>
              <a:rPr lang="es-MX" sz="1800" dirty="0"/>
              <a:t>En otra </a:t>
            </a:r>
            <a:r>
              <a:rPr lang="es-MX" sz="1800" dirty="0" smtClean="0"/>
              <a:t>sesión, </a:t>
            </a:r>
            <a:r>
              <a:rPr lang="es-MX" sz="1800" dirty="0"/>
              <a:t>los </a:t>
            </a:r>
            <a:r>
              <a:rPr lang="es-MX" sz="1800" dirty="0" smtClean="0"/>
              <a:t>alumnos, </a:t>
            </a:r>
            <a:r>
              <a:rPr lang="es-MX" sz="1800" dirty="0"/>
              <a:t>acompañados del </a:t>
            </a:r>
            <a:r>
              <a:rPr lang="es-MX" sz="1800" dirty="0" smtClean="0"/>
              <a:t>docente, realizarán </a:t>
            </a:r>
            <a:r>
              <a:rPr lang="es-MX" sz="1800" dirty="0"/>
              <a:t>una investigación sobre la tecnología que se emplea para cubrir un acontecimiento en el espacio, en la actualidad. </a:t>
            </a:r>
          </a:p>
          <a:p>
            <a:r>
              <a:rPr lang="es-MX" sz="1800" dirty="0"/>
              <a:t>Como </a:t>
            </a:r>
            <a:r>
              <a:rPr lang="es-MX" sz="1800" dirty="0" smtClean="0"/>
              <a:t>principal actividad se </a:t>
            </a:r>
            <a:r>
              <a:rPr lang="es-MX" sz="1800" dirty="0"/>
              <a:t>compartirá el </a:t>
            </a:r>
            <a:r>
              <a:rPr lang="es-MX" sz="1800" dirty="0" smtClean="0"/>
              <a:t>video</a:t>
            </a:r>
            <a:endParaRPr lang="es-MX" sz="1800" dirty="0"/>
          </a:p>
          <a:p>
            <a:r>
              <a:rPr lang="es-MX" sz="1800" dirty="0"/>
              <a:t>“</a:t>
            </a:r>
            <a:r>
              <a:rPr lang="es-MX" sz="1800" b="1" dirty="0">
                <a:hlinkClick r:id="rId2"/>
              </a:rPr>
              <a:t>NASA 2019: Mantiene la promesa</a:t>
            </a:r>
            <a:r>
              <a:rPr lang="es-MX" sz="1800" dirty="0"/>
              <a:t>”</a:t>
            </a:r>
          </a:p>
          <a:p>
            <a:pPr algn="just" fontAlgn="base"/>
            <a:r>
              <a:rPr lang="es-MX" sz="1800" dirty="0"/>
              <a:t>Dicho </a:t>
            </a:r>
            <a:r>
              <a:rPr lang="es-MX" sz="1800" dirty="0" smtClean="0"/>
              <a:t>video </a:t>
            </a:r>
            <a:r>
              <a:rPr lang="es-MX" sz="1800" dirty="0"/>
              <a:t>muestra los nuevos sistemas y naves </a:t>
            </a:r>
            <a:r>
              <a:rPr lang="es-MX" sz="1800" dirty="0" smtClean="0"/>
              <a:t>espaciales </a:t>
            </a:r>
            <a:r>
              <a:rPr lang="es-MX" sz="1800" dirty="0"/>
              <a:t>que harán posibles las  innovaciones en vuelo y </a:t>
            </a:r>
            <a:r>
              <a:rPr lang="es-MX" sz="1800" dirty="0" smtClean="0"/>
              <a:t>tecnología, y entregando imágenes y descubrimientos desde nuestro planeta, nuestro sistema solar. </a:t>
            </a:r>
          </a:p>
          <a:p>
            <a:pPr algn="just"/>
            <a:endParaRPr lang="es-MX" sz="1800" dirty="0" smtClean="0"/>
          </a:p>
        </p:txBody>
      </p:sp>
      <p:pic>
        <p:nvPicPr>
          <p:cNvPr id="6" name="Imagen 5"/>
          <p:cNvPicPr>
            <a:picLocks noChangeAspect="1"/>
          </p:cNvPicPr>
          <p:nvPr/>
        </p:nvPicPr>
        <p:blipFill>
          <a:blip r:embed="rId3"/>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2385499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683042" y="227176"/>
            <a:ext cx="6450662" cy="1384662"/>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ES" sz="2800" b="1" dirty="0" smtClean="0"/>
              <a:t>Actividad interdisciplinaria </a:t>
            </a:r>
            <a:r>
              <a:rPr lang="es-ES" sz="2800" b="1" dirty="0"/>
              <a:t>durante </a:t>
            </a:r>
            <a:r>
              <a:rPr lang="es-ES" sz="2800" b="1" dirty="0" smtClean="0"/>
              <a:t>desarrollo </a:t>
            </a:r>
            <a:r>
              <a:rPr lang="es-ES" sz="2800" b="1" dirty="0"/>
              <a:t>del proyecto </a:t>
            </a:r>
            <a:endParaRPr lang="es-MX" sz="2800" b="1" dirty="0"/>
          </a:p>
        </p:txBody>
      </p:sp>
      <p:sp>
        <p:nvSpPr>
          <p:cNvPr id="6" name="Marcador de contenido 2"/>
          <p:cNvSpPr txBox="1">
            <a:spLocks/>
          </p:cNvSpPr>
          <p:nvPr/>
        </p:nvSpPr>
        <p:spPr>
          <a:xfrm>
            <a:off x="1501854" y="1818726"/>
            <a:ext cx="9445162" cy="2565699"/>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lgn="just"/>
            <a:r>
              <a:rPr lang="es-MX" sz="1800" dirty="0" smtClean="0"/>
              <a:t>Introducción con la definición de una teoría de conspiración (entrada de diccionario </a:t>
            </a:r>
            <a:r>
              <a:rPr lang="es-MX" sz="1800" i="1" dirty="0" err="1" smtClean="0"/>
              <a:t>Longman</a:t>
            </a:r>
            <a:r>
              <a:rPr lang="es-MX" sz="1800" dirty="0" smtClean="0"/>
              <a:t>). Lectura sobre </a:t>
            </a:r>
            <a:r>
              <a:rPr lang="es-MX" sz="1800" i="1" dirty="0" err="1" smtClean="0"/>
              <a:t>The</a:t>
            </a:r>
            <a:r>
              <a:rPr lang="es-MX" sz="1800" i="1" dirty="0" smtClean="0"/>
              <a:t> </a:t>
            </a:r>
            <a:r>
              <a:rPr lang="es-MX" sz="1800" i="1" dirty="0" err="1" smtClean="0"/>
              <a:t>World’s</a:t>
            </a:r>
            <a:r>
              <a:rPr lang="es-MX" sz="1800" i="1" dirty="0" smtClean="0"/>
              <a:t> </a:t>
            </a:r>
            <a:r>
              <a:rPr lang="es-MX" sz="1800" i="1" dirty="0" err="1" smtClean="0"/>
              <a:t>best-known</a:t>
            </a:r>
            <a:r>
              <a:rPr lang="es-MX" sz="1800" i="1" dirty="0" smtClean="0"/>
              <a:t> </a:t>
            </a:r>
            <a:r>
              <a:rPr lang="es-MX" sz="1800" i="1" dirty="0" err="1" smtClean="0"/>
              <a:t>conspiracy</a:t>
            </a:r>
            <a:r>
              <a:rPr lang="es-MX" sz="1800" i="1" dirty="0" smtClean="0"/>
              <a:t> </a:t>
            </a:r>
            <a:r>
              <a:rPr lang="es-MX" sz="1800" i="1" dirty="0" err="1" smtClean="0"/>
              <a:t>theories</a:t>
            </a:r>
            <a:r>
              <a:rPr lang="es-MX" sz="1800" dirty="0" smtClean="0"/>
              <a:t>. </a:t>
            </a:r>
            <a:r>
              <a:rPr lang="es-MX" sz="1800" i="1" dirty="0" smtClean="0"/>
              <a:t>BBC </a:t>
            </a:r>
            <a:r>
              <a:rPr lang="es-MX" sz="1800" i="1" dirty="0" err="1" smtClean="0"/>
              <a:t>Focus</a:t>
            </a:r>
            <a:r>
              <a:rPr lang="es-MX" sz="1800" i="1" dirty="0" smtClean="0"/>
              <a:t> Magazine </a:t>
            </a:r>
            <a:r>
              <a:rPr lang="es-MX" sz="1800" i="1" dirty="0" err="1" smtClean="0"/>
              <a:t>takes</a:t>
            </a:r>
            <a:r>
              <a:rPr lang="es-MX" sz="1800" i="1" dirty="0" smtClean="0"/>
              <a:t> a look</a:t>
            </a:r>
            <a:r>
              <a:rPr lang="es-MX" sz="1800" dirty="0" smtClean="0"/>
              <a:t>. Con enfoque especial a la llegada del hombre a la Luna. Especularán sobre los hechos que sucedieron en 1969 y crearán situaciones hipotéticas que lleven a los alumnos a la reflexión ¿Fue todo una farsa?</a:t>
            </a:r>
          </a:p>
          <a:p>
            <a:pPr algn="just"/>
            <a:endParaRPr lang="es-MX" sz="1800" dirty="0" smtClean="0"/>
          </a:p>
          <a:p>
            <a:pPr algn="l"/>
            <a:r>
              <a:rPr lang="es-MX" sz="1800" dirty="0" smtClean="0"/>
              <a:t>Videos: Y</a:t>
            </a:r>
            <a:r>
              <a:rPr lang="en-US" sz="1800" dirty="0" err="1" smtClean="0"/>
              <a:t>ouTube</a:t>
            </a:r>
            <a:r>
              <a:rPr lang="en-US" sz="1800" dirty="0" smtClean="0"/>
              <a:t> </a:t>
            </a:r>
            <a:r>
              <a:rPr lang="en-US" sz="1800" i="1" dirty="0" smtClean="0"/>
              <a:t>Apollo Moon Landing – AUTHENTIC FOOTAGE</a:t>
            </a:r>
            <a:r>
              <a:rPr lang="en-US" sz="1800" dirty="0" smtClean="0"/>
              <a:t> </a:t>
            </a:r>
            <a:r>
              <a:rPr lang="en-US" sz="1800" dirty="0" smtClean="0">
                <a:hlinkClick r:id="rId2"/>
              </a:rPr>
              <a:t>https://www.youtube.com/watch?v=G6A72ufn3l4</a:t>
            </a:r>
            <a:r>
              <a:rPr lang="en-US" sz="1800" dirty="0" smtClean="0"/>
              <a:t> </a:t>
            </a:r>
          </a:p>
          <a:p>
            <a:pPr algn="l"/>
            <a:r>
              <a:rPr lang="en-US" sz="1800" dirty="0" smtClean="0"/>
              <a:t>YouTube</a:t>
            </a:r>
            <a:r>
              <a:rPr lang="en-US" sz="1800" i="1" dirty="0" smtClean="0"/>
              <a:t> The Journeys of Apollo 11, " The Conquest of the Moon ", NASA documentary (2009) HD </a:t>
            </a:r>
            <a:r>
              <a:rPr lang="en-US" sz="1800" dirty="0" smtClean="0">
                <a:hlinkClick r:id="rId3"/>
              </a:rPr>
              <a:t>https://www.youtube.com/watch?v=KBR1ddnGHqc</a:t>
            </a:r>
            <a:endParaRPr lang="en-US" sz="1800" dirty="0" smtClean="0"/>
          </a:p>
          <a:p>
            <a:pPr algn="l"/>
            <a:r>
              <a:rPr lang="en-US" sz="1800" dirty="0" smtClean="0"/>
              <a:t>Fuente </a:t>
            </a:r>
            <a:r>
              <a:rPr lang="en-US" sz="1800" dirty="0" err="1" smtClean="0"/>
              <a:t>analógica</a:t>
            </a:r>
            <a:r>
              <a:rPr lang="en-US" sz="1800" dirty="0" smtClean="0"/>
              <a:t>: Clare, A. and Wilson, J, (2011), </a:t>
            </a:r>
            <a:r>
              <a:rPr lang="en-US" sz="1800" i="1" dirty="0" err="1" smtClean="0"/>
              <a:t>Speakout</a:t>
            </a:r>
            <a:r>
              <a:rPr lang="en-US" sz="1800" i="1" dirty="0" smtClean="0"/>
              <a:t> Intermediate</a:t>
            </a:r>
            <a:r>
              <a:rPr lang="en-US" sz="1800" dirty="0" smtClean="0"/>
              <a:t>, Essex England, Pearson p. 23 SB</a:t>
            </a:r>
            <a:endParaRPr lang="es-MX" sz="1800" dirty="0"/>
          </a:p>
        </p:txBody>
      </p:sp>
      <p:pic>
        <p:nvPicPr>
          <p:cNvPr id="7" name="Imagen 6"/>
          <p:cNvPicPr>
            <a:picLocks noChangeAspect="1"/>
          </p:cNvPicPr>
          <p:nvPr/>
        </p:nvPicPr>
        <p:blipFill>
          <a:blip r:embed="rId4"/>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106996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29785" y="968228"/>
            <a:ext cx="9601200" cy="937986"/>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MX" sz="3400" b="1" dirty="0" smtClean="0"/>
              <a:t>Actividad por asignatura fase desarrollo </a:t>
            </a:r>
            <a:endParaRPr lang="es-MX" sz="3400" b="1" dirty="0"/>
          </a:p>
        </p:txBody>
      </p:sp>
      <p:graphicFrame>
        <p:nvGraphicFramePr>
          <p:cNvPr id="7" name="Marcador de contenido 3"/>
          <p:cNvGraphicFramePr>
            <a:graphicFrameLocks/>
          </p:cNvGraphicFramePr>
          <p:nvPr>
            <p:extLst>
              <p:ext uri="{D42A27DB-BD31-4B8C-83A1-F6EECF244321}">
                <p14:modId xmlns:p14="http://schemas.microsoft.com/office/powerpoint/2010/main" val="3034463287"/>
              </p:ext>
            </p:extLst>
          </p:nvPr>
        </p:nvGraphicFramePr>
        <p:xfrm>
          <a:off x="1429785" y="1908324"/>
          <a:ext cx="9366496" cy="3688080"/>
        </p:xfrm>
        <a:graphic>
          <a:graphicData uri="http://schemas.openxmlformats.org/drawingml/2006/table">
            <a:tbl>
              <a:tblPr firstRow="1" bandRow="1">
                <a:tableStyleId>{5C22544A-7EE6-4342-B048-85BDC9FD1C3A}</a:tableStyleId>
              </a:tblPr>
              <a:tblGrid>
                <a:gridCol w="3049639">
                  <a:extLst>
                    <a:ext uri="{9D8B030D-6E8A-4147-A177-3AD203B41FA5}">
                      <a16:colId xmlns:a16="http://schemas.microsoft.com/office/drawing/2014/main" val="20000"/>
                    </a:ext>
                  </a:extLst>
                </a:gridCol>
                <a:gridCol w="3064079">
                  <a:extLst>
                    <a:ext uri="{9D8B030D-6E8A-4147-A177-3AD203B41FA5}">
                      <a16:colId xmlns:a16="http://schemas.microsoft.com/office/drawing/2014/main" val="20001"/>
                    </a:ext>
                  </a:extLst>
                </a:gridCol>
                <a:gridCol w="3252778">
                  <a:extLst>
                    <a:ext uri="{9D8B030D-6E8A-4147-A177-3AD203B41FA5}">
                      <a16:colId xmlns:a16="http://schemas.microsoft.com/office/drawing/2014/main" val="20002"/>
                    </a:ext>
                  </a:extLst>
                </a:gridCol>
              </a:tblGrid>
              <a:tr h="333722">
                <a:tc>
                  <a:txBody>
                    <a:bodyPr/>
                    <a:lstStyle/>
                    <a:p>
                      <a:pPr algn="ctr"/>
                      <a:r>
                        <a:rPr lang="es-MX" dirty="0" smtClean="0"/>
                        <a:t>Historia</a:t>
                      </a:r>
                      <a:r>
                        <a:rPr lang="es-MX" baseline="0" dirty="0" smtClean="0"/>
                        <a:t> </a:t>
                      </a:r>
                      <a:endParaRPr lang="es-MX" dirty="0"/>
                    </a:p>
                  </a:txBody>
                  <a:tcPr/>
                </a:tc>
                <a:tc>
                  <a:txBody>
                    <a:bodyPr/>
                    <a:lstStyle/>
                    <a:p>
                      <a:pPr algn="ctr"/>
                      <a:r>
                        <a:rPr lang="es-MX" dirty="0" smtClean="0"/>
                        <a:t>Informática </a:t>
                      </a:r>
                      <a:endParaRPr lang="es-MX" dirty="0"/>
                    </a:p>
                  </a:txBody>
                  <a:tcPr/>
                </a:tc>
                <a:tc>
                  <a:txBody>
                    <a:bodyPr/>
                    <a:lstStyle/>
                    <a:p>
                      <a:pPr algn="ctr"/>
                      <a:r>
                        <a:rPr lang="es-MX" dirty="0" smtClean="0"/>
                        <a:t>Inglés</a:t>
                      </a:r>
                      <a:endParaRPr lang="es-MX" dirty="0"/>
                    </a:p>
                  </a:txBody>
                  <a:tcPr/>
                </a:tc>
                <a:extLst>
                  <a:ext uri="{0D108BD9-81ED-4DB2-BD59-A6C34878D82A}">
                    <a16:rowId xmlns:a16="http://schemas.microsoft.com/office/drawing/2014/main" val="10000"/>
                  </a:ext>
                </a:extLst>
              </a:tr>
              <a:tr h="3031311">
                <a:tc>
                  <a:txBody>
                    <a:bodyPr/>
                    <a:lstStyle/>
                    <a:p>
                      <a:r>
                        <a:rPr lang="es-MX" sz="1600" dirty="0" smtClean="0"/>
                        <a:t>Se dividirán a los estudiantes en grupos de 5 y cada equipo deberá</a:t>
                      </a:r>
                      <a:r>
                        <a:rPr lang="es-MX" sz="1600" baseline="0" dirty="0" smtClean="0"/>
                        <a:t> realizar una investigación sobre los diferentes momentos desde la planeación hasta la llegada a la Luna. </a:t>
                      </a:r>
                    </a:p>
                    <a:p>
                      <a:r>
                        <a:rPr lang="es-MX" sz="1600" baseline="0" dirty="0" smtClean="0"/>
                        <a:t>Posteriormente, compartirán con sus compañeros sus investigaciones. </a:t>
                      </a:r>
                      <a:endParaRPr lang="es-MX" sz="1600" dirty="0"/>
                    </a:p>
                  </a:txBody>
                  <a:tcPr/>
                </a:tc>
                <a:tc>
                  <a:txBody>
                    <a:bodyPr/>
                    <a:lstStyle/>
                    <a:p>
                      <a:r>
                        <a:rPr lang="es-MX" dirty="0" smtClean="0"/>
                        <a:t>E</a:t>
                      </a:r>
                      <a:r>
                        <a:rPr lang="es-MX" sz="1600" dirty="0" smtClean="0"/>
                        <a:t>n</a:t>
                      </a:r>
                      <a:r>
                        <a:rPr lang="es-MX" sz="1600" baseline="0" dirty="0" smtClean="0"/>
                        <a:t> el laboratorio de computación se asignará un equipo de cómputo por alumno para que realicen una búsqueda de la tecnología, empleada para transmitir este evento.   </a:t>
                      </a:r>
                    </a:p>
                    <a:p>
                      <a:endParaRPr lang="es-MX" sz="1600" baseline="0" dirty="0" smtClean="0"/>
                    </a:p>
                    <a:p>
                      <a:r>
                        <a:rPr lang="es-MX" sz="1600" baseline="0" dirty="0" smtClean="0"/>
                        <a:t>Posteriormente se creará una presentación (Presentación de Google). Los alumnos realizarán un filtrado de información para evitar duplicidad y así evitar duplicar la información</a:t>
                      </a:r>
                      <a:r>
                        <a:rPr lang="es-MX" baseline="0" dirty="0" smtClean="0"/>
                        <a:t>. </a:t>
                      </a:r>
                      <a:endParaRPr lang="es-MX" dirty="0"/>
                    </a:p>
                  </a:txBody>
                  <a:tcPr/>
                </a:tc>
                <a:tc>
                  <a:txBody>
                    <a:bodyPr/>
                    <a:lstStyle/>
                    <a:p>
                      <a:r>
                        <a:rPr lang="es-MX" sz="1600" dirty="0" smtClean="0"/>
                        <a:t>Se</a:t>
                      </a:r>
                      <a:r>
                        <a:rPr lang="es-MX" sz="1600" baseline="0" dirty="0" smtClean="0"/>
                        <a:t> reproducirá un video sobre la llegada a la Luna y se iniciará con la pregunta “¿En verdad sucedió todo esto o fue una farsa?</a:t>
                      </a:r>
                    </a:p>
                    <a:p>
                      <a:r>
                        <a:rPr lang="es-MX" sz="1600" baseline="0" dirty="0" smtClean="0"/>
                        <a:t>Se iniciará un debate con relación a las teorías de conspiración.</a:t>
                      </a:r>
                    </a:p>
                    <a:p>
                      <a:r>
                        <a:rPr lang="es-MX" sz="1600" baseline="0" dirty="0" smtClean="0"/>
                        <a:t>Se entregará material sobre dichas teorías, lo que generará una discusión a favor o en contra.</a:t>
                      </a:r>
                    </a:p>
                    <a:p>
                      <a:r>
                        <a:rPr lang="es-MX" sz="1600" baseline="0" dirty="0" smtClean="0"/>
                        <a:t>Se reproducirá otro video que explique el porqué de la carrera espacial a raíz de la guerra fría.</a:t>
                      </a:r>
                      <a:endParaRPr lang="es-MX" sz="1600" dirty="0"/>
                    </a:p>
                  </a:txBody>
                  <a:tcPr/>
                </a:tc>
                <a:extLst>
                  <a:ext uri="{0D108BD9-81ED-4DB2-BD59-A6C34878D82A}">
                    <a16:rowId xmlns:a16="http://schemas.microsoft.com/office/drawing/2014/main" val="10001"/>
                  </a:ext>
                </a:extLst>
              </a:tr>
            </a:tbl>
          </a:graphicData>
        </a:graphic>
      </p:graphicFrame>
      <p:pic>
        <p:nvPicPr>
          <p:cNvPr id="6" name="Imagen 5"/>
          <p:cNvPicPr>
            <a:picLocks noChangeAspect="1"/>
          </p:cNvPicPr>
          <p:nvPr/>
        </p:nvPicPr>
        <p:blipFill>
          <a:blip r:embed="rId2"/>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1703620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68568" y="192881"/>
            <a:ext cx="4800600" cy="2700338"/>
          </a:xfrm>
          <a:prstGeom prst="rect">
            <a:avLst/>
          </a:prstGeom>
        </p:spPr>
      </p:pic>
      <p:pic>
        <p:nvPicPr>
          <p:cNvPr id="6" name="Marcador de contenido 5"/>
          <p:cNvPicPr>
            <a:picLocks noGrp="1" noChangeAspect="1"/>
          </p:cNvPicPr>
          <p:nvPr>
            <p:ph idx="1"/>
          </p:nvPr>
        </p:nvPicPr>
        <p:blipFill>
          <a:blip r:embed="rId3"/>
          <a:stretch>
            <a:fillRect/>
          </a:stretch>
        </p:blipFill>
        <p:spPr>
          <a:xfrm>
            <a:off x="936912" y="3118600"/>
            <a:ext cx="5132256" cy="2886894"/>
          </a:xfrm>
          <a:prstGeom prst="rect">
            <a:avLst/>
          </a:prstGeom>
        </p:spPr>
      </p:pic>
      <p:pic>
        <p:nvPicPr>
          <p:cNvPr id="5" name="Imagen 4"/>
          <p:cNvPicPr>
            <a:picLocks noChangeAspect="1"/>
          </p:cNvPicPr>
          <p:nvPr/>
        </p:nvPicPr>
        <p:blipFill>
          <a:blip r:embed="rId4"/>
          <a:stretch>
            <a:fillRect/>
          </a:stretch>
        </p:blipFill>
        <p:spPr>
          <a:xfrm>
            <a:off x="6181433" y="735466"/>
            <a:ext cx="4920156" cy="2767588"/>
          </a:xfrm>
          <a:prstGeom prst="rect">
            <a:avLst/>
          </a:prstGeom>
        </p:spPr>
      </p:pic>
      <p:pic>
        <p:nvPicPr>
          <p:cNvPr id="7" name="Imagen 6"/>
          <p:cNvPicPr>
            <a:picLocks noChangeAspect="1"/>
          </p:cNvPicPr>
          <p:nvPr/>
        </p:nvPicPr>
        <p:blipFill>
          <a:blip r:embed="rId5"/>
          <a:stretch>
            <a:fillRect/>
          </a:stretch>
        </p:blipFill>
        <p:spPr>
          <a:xfrm>
            <a:off x="6408961" y="3720384"/>
            <a:ext cx="4911570" cy="2762758"/>
          </a:xfrm>
          <a:prstGeom prst="rect">
            <a:avLst/>
          </a:prstGeom>
        </p:spPr>
      </p:pic>
    </p:spTree>
    <p:extLst>
      <p:ext uri="{BB962C8B-B14F-4D97-AF65-F5344CB8AC3E}">
        <p14:creationId xmlns:p14="http://schemas.microsoft.com/office/powerpoint/2010/main" val="205840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596878803"/>
              </p:ext>
            </p:extLst>
          </p:nvPr>
        </p:nvGraphicFramePr>
        <p:xfrm>
          <a:off x="1904593" y="1882589"/>
          <a:ext cx="8487294" cy="3442447"/>
        </p:xfrm>
        <a:graphic>
          <a:graphicData uri="http://schemas.openxmlformats.org/drawingml/2006/table">
            <a:tbl>
              <a:tblPr firstRow="1" bandRow="1">
                <a:tableStyleId>{5C22544A-7EE6-4342-B048-85BDC9FD1C3A}</a:tableStyleId>
              </a:tblPr>
              <a:tblGrid>
                <a:gridCol w="4243647">
                  <a:extLst>
                    <a:ext uri="{9D8B030D-6E8A-4147-A177-3AD203B41FA5}">
                      <a16:colId xmlns:a16="http://schemas.microsoft.com/office/drawing/2014/main" val="20000"/>
                    </a:ext>
                  </a:extLst>
                </a:gridCol>
                <a:gridCol w="4243647">
                  <a:extLst>
                    <a:ext uri="{9D8B030D-6E8A-4147-A177-3AD203B41FA5}">
                      <a16:colId xmlns:a16="http://schemas.microsoft.com/office/drawing/2014/main" val="20001"/>
                    </a:ext>
                  </a:extLst>
                </a:gridCol>
              </a:tblGrid>
              <a:tr h="885659">
                <a:tc>
                  <a:txBody>
                    <a:bodyPr/>
                    <a:lstStyle/>
                    <a:p>
                      <a:pPr algn="ctr"/>
                      <a:r>
                        <a:rPr lang="es-MX" sz="2400" dirty="0" smtClean="0"/>
                        <a:t>Docente</a:t>
                      </a:r>
                      <a:endParaRPr lang="es-MX" sz="2400" dirty="0"/>
                    </a:p>
                  </a:txBody>
                  <a:tcPr anchor="ctr"/>
                </a:tc>
                <a:tc>
                  <a:txBody>
                    <a:bodyPr/>
                    <a:lstStyle/>
                    <a:p>
                      <a:pPr algn="ctr"/>
                      <a:r>
                        <a:rPr lang="es-MX" sz="2400" dirty="0" smtClean="0"/>
                        <a:t>Asignatura </a:t>
                      </a:r>
                      <a:endParaRPr lang="es-MX" sz="2400" dirty="0"/>
                    </a:p>
                  </a:txBody>
                  <a:tcPr anchor="ctr"/>
                </a:tc>
                <a:extLst>
                  <a:ext uri="{0D108BD9-81ED-4DB2-BD59-A6C34878D82A}">
                    <a16:rowId xmlns:a16="http://schemas.microsoft.com/office/drawing/2014/main" val="10000"/>
                  </a:ext>
                </a:extLst>
              </a:tr>
              <a:tr h="840508">
                <a:tc>
                  <a:txBody>
                    <a:bodyPr/>
                    <a:lstStyle/>
                    <a:p>
                      <a:r>
                        <a:rPr lang="es-MX" sz="2400" dirty="0" smtClean="0"/>
                        <a:t>Alicia Bobadilla González </a:t>
                      </a:r>
                      <a:endParaRPr lang="es-MX" sz="2400" dirty="0"/>
                    </a:p>
                  </a:txBody>
                  <a:tcPr/>
                </a:tc>
                <a:tc>
                  <a:txBody>
                    <a:bodyPr/>
                    <a:lstStyle/>
                    <a:p>
                      <a:r>
                        <a:rPr lang="es-MX" sz="2400" dirty="0" smtClean="0"/>
                        <a:t>Informática </a:t>
                      </a:r>
                      <a:endParaRPr lang="es-MX" sz="2400" dirty="0"/>
                    </a:p>
                  </a:txBody>
                  <a:tcPr/>
                </a:tc>
                <a:extLst>
                  <a:ext uri="{0D108BD9-81ED-4DB2-BD59-A6C34878D82A}">
                    <a16:rowId xmlns:a16="http://schemas.microsoft.com/office/drawing/2014/main" val="10001"/>
                  </a:ext>
                </a:extLst>
              </a:tr>
              <a:tr h="858140">
                <a:tc>
                  <a:txBody>
                    <a:bodyPr/>
                    <a:lstStyle/>
                    <a:p>
                      <a:r>
                        <a:rPr lang="es-MX" sz="2400" dirty="0" smtClean="0"/>
                        <a:t>Alejandro Gonzalo Suárez Cornejo</a:t>
                      </a:r>
                      <a:endParaRPr lang="es-MX" sz="2400" dirty="0"/>
                    </a:p>
                  </a:txBody>
                  <a:tcPr/>
                </a:tc>
                <a:tc>
                  <a:txBody>
                    <a:bodyPr/>
                    <a:lstStyle/>
                    <a:p>
                      <a:r>
                        <a:rPr lang="es-MX" sz="2400" dirty="0" smtClean="0"/>
                        <a:t>Inglés</a:t>
                      </a:r>
                      <a:r>
                        <a:rPr lang="es-MX" sz="2400" baseline="0" dirty="0" smtClean="0"/>
                        <a:t> IV</a:t>
                      </a:r>
                      <a:endParaRPr lang="es-MX" sz="2400" dirty="0"/>
                    </a:p>
                  </a:txBody>
                  <a:tcPr/>
                </a:tc>
                <a:extLst>
                  <a:ext uri="{0D108BD9-81ED-4DB2-BD59-A6C34878D82A}">
                    <a16:rowId xmlns:a16="http://schemas.microsoft.com/office/drawing/2014/main" val="10002"/>
                  </a:ext>
                </a:extLst>
              </a:tr>
              <a:tr h="858140">
                <a:tc>
                  <a:txBody>
                    <a:bodyPr/>
                    <a:lstStyle/>
                    <a:p>
                      <a:r>
                        <a:rPr lang="es-MX" sz="2400" dirty="0" smtClean="0"/>
                        <a:t>María del Socorro Vargas Bauza </a:t>
                      </a:r>
                      <a:endParaRPr lang="es-MX" sz="2400" dirty="0"/>
                    </a:p>
                  </a:txBody>
                  <a:tcPr/>
                </a:tc>
                <a:tc>
                  <a:txBody>
                    <a:bodyPr/>
                    <a:lstStyle/>
                    <a:p>
                      <a:r>
                        <a:rPr lang="es-MX" sz="2400" dirty="0" smtClean="0"/>
                        <a:t>Historia Universal III</a:t>
                      </a:r>
                      <a:endParaRPr lang="es-MX" sz="2400" dirty="0"/>
                    </a:p>
                  </a:txBody>
                  <a:tcPr/>
                </a:tc>
                <a:extLst>
                  <a:ext uri="{0D108BD9-81ED-4DB2-BD59-A6C34878D82A}">
                    <a16:rowId xmlns:a16="http://schemas.microsoft.com/office/drawing/2014/main" val="10003"/>
                  </a:ext>
                </a:extLst>
              </a:tr>
            </a:tbl>
          </a:graphicData>
        </a:graphic>
      </p:graphicFrame>
      <p:pic>
        <p:nvPicPr>
          <p:cNvPr id="7" name="Imagen 6"/>
          <p:cNvPicPr>
            <a:picLocks noChangeAspect="1"/>
          </p:cNvPicPr>
          <p:nvPr/>
        </p:nvPicPr>
        <p:blipFill>
          <a:blip r:embed="rId2"/>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3172566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858166" y="184187"/>
            <a:ext cx="6096851" cy="3429479"/>
          </a:xfrm>
          <a:prstGeom prst="rect">
            <a:avLst/>
          </a:prstGeom>
        </p:spPr>
      </p:pic>
      <p:pic>
        <p:nvPicPr>
          <p:cNvPr id="7" name="Marcador de contenido 6"/>
          <p:cNvPicPr>
            <a:picLocks noGrp="1" noChangeAspect="1"/>
          </p:cNvPicPr>
          <p:nvPr>
            <p:ph idx="1"/>
          </p:nvPr>
        </p:nvPicPr>
        <p:blipFill>
          <a:blip r:embed="rId3"/>
          <a:stretch>
            <a:fillRect/>
          </a:stretch>
        </p:blipFill>
        <p:spPr>
          <a:xfrm>
            <a:off x="6274895" y="3613666"/>
            <a:ext cx="5603294" cy="3151853"/>
          </a:xfrm>
          <a:prstGeom prst="rect">
            <a:avLst/>
          </a:prstGeom>
        </p:spPr>
      </p:pic>
      <p:sp>
        <p:nvSpPr>
          <p:cNvPr id="4" name="Rectángulo 3"/>
          <p:cNvSpPr/>
          <p:nvPr/>
        </p:nvSpPr>
        <p:spPr>
          <a:xfrm>
            <a:off x="5974813" y="3244334"/>
            <a:ext cx="300082" cy="369332"/>
          </a:xfrm>
          <a:prstGeom prst="rect">
            <a:avLst/>
          </a:prstGeom>
        </p:spPr>
        <p:txBody>
          <a:bodyPr wrap="none">
            <a:spAutoFit/>
          </a:bodyPr>
          <a:lstStyle/>
          <a:p>
            <a:r>
              <a:rPr lang="es-MX" dirty="0"/>
              <a:t>  </a:t>
            </a:r>
          </a:p>
        </p:txBody>
      </p:sp>
    </p:spTree>
    <p:extLst>
      <p:ext uri="{BB962C8B-B14F-4D97-AF65-F5344CB8AC3E}">
        <p14:creationId xmlns:p14="http://schemas.microsoft.com/office/powerpoint/2010/main" val="288589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371600" y="375710"/>
            <a:ext cx="9601200" cy="148590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MX" sz="3400" b="1" dirty="0" smtClean="0"/>
              <a:t>Actividad interdisciplinaria de cierre </a:t>
            </a:r>
            <a:endParaRPr lang="es-MX" sz="3400" b="1" dirty="0"/>
          </a:p>
        </p:txBody>
      </p:sp>
      <p:sp>
        <p:nvSpPr>
          <p:cNvPr id="6" name="Marcador de contenido 2"/>
          <p:cNvSpPr txBox="1">
            <a:spLocks/>
          </p:cNvSpPr>
          <p:nvPr/>
        </p:nvSpPr>
        <p:spPr>
          <a:xfrm>
            <a:off x="1371600" y="1984784"/>
            <a:ext cx="9418320" cy="334025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lgn="just"/>
            <a:r>
              <a:rPr lang="es-MX" sz="2400" dirty="0" smtClean="0"/>
              <a:t>Como cierre de actividad, se tomará en cuenta la opinión de los alumnos con relación a las teorías de conspiración. Estrategia de mayoría de votos y un breve debate para saber por qué existe esa teoría.</a:t>
            </a:r>
          </a:p>
          <a:p>
            <a:pPr algn="just">
              <a:buFont typeface="Wingdings" panose="05000000000000000000" pitchFamily="2" charset="2"/>
              <a:buChar char="à"/>
            </a:pPr>
            <a:endParaRPr lang="es-MX" sz="2400" dirty="0" smtClean="0">
              <a:sym typeface="Wingdings" panose="05000000000000000000" pitchFamily="2" charset="2"/>
            </a:endParaRPr>
          </a:p>
          <a:p>
            <a:pPr algn="just">
              <a:lnSpc>
                <a:spcPct val="150000"/>
              </a:lnSpc>
              <a:buFont typeface="Wingdings" panose="05000000000000000000" pitchFamily="2" charset="2"/>
              <a:buChar char="à"/>
            </a:pPr>
            <a:r>
              <a:rPr lang="es-MX" sz="2400" b="1" dirty="0" smtClean="0">
                <a:sym typeface="Wingdings" panose="05000000000000000000" pitchFamily="2" charset="2"/>
              </a:rPr>
              <a:t>¿Fue una farsa o no?</a:t>
            </a:r>
          </a:p>
          <a:p>
            <a:pPr algn="just">
              <a:lnSpc>
                <a:spcPct val="150000"/>
              </a:lnSpc>
              <a:buFont typeface="Wingdings" panose="05000000000000000000" pitchFamily="2" charset="2"/>
              <a:buChar char="à"/>
            </a:pPr>
            <a:r>
              <a:rPr lang="es-MX" sz="2400" b="1" dirty="0" smtClean="0">
                <a:sym typeface="Wingdings" panose="05000000000000000000" pitchFamily="2" charset="2"/>
              </a:rPr>
              <a:t>¿Por qué existe esta teoría? </a:t>
            </a:r>
          </a:p>
          <a:p>
            <a:pPr algn="just">
              <a:lnSpc>
                <a:spcPct val="150000"/>
              </a:lnSpc>
              <a:buFont typeface="Wingdings" panose="05000000000000000000" pitchFamily="2" charset="2"/>
              <a:buChar char="à"/>
            </a:pPr>
            <a:r>
              <a:rPr lang="es-MX" sz="2400" b="1" dirty="0" smtClean="0">
                <a:sym typeface="Wingdings" panose="05000000000000000000" pitchFamily="2" charset="2"/>
              </a:rPr>
              <a:t>¿Quién o quiénes estaban detrás de ella? </a:t>
            </a:r>
          </a:p>
          <a:p>
            <a:pPr algn="just">
              <a:lnSpc>
                <a:spcPct val="150000"/>
              </a:lnSpc>
              <a:buFont typeface="Wingdings" panose="05000000000000000000" pitchFamily="2" charset="2"/>
              <a:buChar char="à"/>
            </a:pPr>
            <a:r>
              <a:rPr lang="es-MX" sz="2400" b="1" dirty="0" smtClean="0">
                <a:sym typeface="Wingdings" panose="05000000000000000000" pitchFamily="2" charset="2"/>
              </a:rPr>
              <a:t>¿Intereses políticos o solo una carrera espacial?</a:t>
            </a:r>
          </a:p>
          <a:p>
            <a:pPr algn="just">
              <a:lnSpc>
                <a:spcPct val="150000"/>
              </a:lnSpc>
              <a:buFont typeface="Wingdings" panose="05000000000000000000" pitchFamily="2" charset="2"/>
              <a:buChar char="à"/>
            </a:pPr>
            <a:r>
              <a:rPr lang="es-MX" sz="2400" b="1" dirty="0" smtClean="0">
                <a:sym typeface="Wingdings" panose="05000000000000000000" pitchFamily="2" charset="2"/>
              </a:rPr>
              <a:t>¿Qué sabes de la Luna?</a:t>
            </a:r>
            <a:endParaRPr lang="es-MX" sz="2400" b="1" dirty="0"/>
          </a:p>
        </p:txBody>
      </p:sp>
      <p:pic>
        <p:nvPicPr>
          <p:cNvPr id="7" name="Imagen 6"/>
          <p:cNvPicPr>
            <a:picLocks noChangeAspect="1"/>
          </p:cNvPicPr>
          <p:nvPr/>
        </p:nvPicPr>
        <p:blipFill>
          <a:blip r:embed="rId2"/>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2969051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Noticia actual sobre Viaje Espacial.</a:t>
            </a:r>
            <a:endParaRPr lang="es-MX" dirty="0"/>
          </a:p>
        </p:txBody>
      </p:sp>
      <p:sp>
        <p:nvSpPr>
          <p:cNvPr id="3" name="Marcador de contenido 2"/>
          <p:cNvSpPr>
            <a:spLocks noGrp="1"/>
          </p:cNvSpPr>
          <p:nvPr>
            <p:ph idx="1"/>
          </p:nvPr>
        </p:nvSpPr>
        <p:spPr/>
        <p:txBody>
          <a:bodyPr/>
          <a:lstStyle/>
          <a:p>
            <a:r>
              <a:rPr lang="en-US" dirty="0"/>
              <a:t>"On January 3, 2019, China successfully landed an un-manned robotic spacecraft on the far side of the moon. China’s landing on the far side of the moon, which cannot be seen from Earth, is being described by many specialists as a ‘major milestone in space exploration.’ The China National Space Administration (CNSA) issued a statement saying that this landing marks “a new chapter in human lunar exploration.” China’s Chang’e-4 – a 1.2 ton probe – landed at 10:26 </a:t>
            </a:r>
            <a:r>
              <a:rPr lang="en-US" dirty="0" err="1"/>
              <a:t>a.m</a:t>
            </a:r>
            <a:r>
              <a:rPr lang="en-US" dirty="0"/>
              <a:t> Beijing time (2:26a.m.GMT) near the Von Kármán Crater in the South Pole-Aitken basin located on the moon’s mid-southern latitudes. The probe had been launched last December. The main aim of the mission is to analyze the geology of this unexplored region of the moon, in particular the terrain that lies beneath the surface, as well to carry out biological experiments.".</a:t>
            </a:r>
            <a:endParaRPr lang="es-MX" dirty="0"/>
          </a:p>
        </p:txBody>
      </p:sp>
    </p:spTree>
    <p:extLst>
      <p:ext uri="{BB962C8B-B14F-4D97-AF65-F5344CB8AC3E}">
        <p14:creationId xmlns:p14="http://schemas.microsoft.com/office/powerpoint/2010/main" val="173248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200" b="1" dirty="0"/>
              <a:t>La cara oculta de la Luna: la sonda china Chang'e-4 aluniza con éxito por primera vez en el lado oscuro de nuestro satélite</a:t>
            </a:r>
            <a:endParaRPr lang="es-MX" sz="3200" b="1" dirty="0"/>
          </a:p>
        </p:txBody>
      </p:sp>
      <p:pic>
        <p:nvPicPr>
          <p:cNvPr id="4" name="Marcador de contenido 3"/>
          <p:cNvPicPr>
            <a:picLocks noGrp="1" noChangeAspect="1"/>
          </p:cNvPicPr>
          <p:nvPr>
            <p:ph idx="1"/>
          </p:nvPr>
        </p:nvPicPr>
        <p:blipFill>
          <a:blip r:embed="rId2"/>
          <a:stretch>
            <a:fillRect/>
          </a:stretch>
        </p:blipFill>
        <p:spPr>
          <a:xfrm>
            <a:off x="2346369" y="2171700"/>
            <a:ext cx="7377180" cy="4146869"/>
          </a:xfrm>
          <a:prstGeom prst="rect">
            <a:avLst/>
          </a:prstGeom>
        </p:spPr>
      </p:pic>
    </p:spTree>
    <p:extLst>
      <p:ext uri="{BB962C8B-B14F-4D97-AF65-F5344CB8AC3E}">
        <p14:creationId xmlns:p14="http://schemas.microsoft.com/office/powerpoint/2010/main" val="365630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China aterriza en la cara </a:t>
            </a:r>
            <a:r>
              <a:rPr lang="es-ES" dirty="0" smtClean="0"/>
              <a:t/>
            </a:r>
            <a:br>
              <a:rPr lang="es-ES" dirty="0" smtClean="0"/>
            </a:br>
            <a:r>
              <a:rPr lang="es-ES" dirty="0" smtClean="0"/>
              <a:t>oculta </a:t>
            </a:r>
            <a:r>
              <a:rPr lang="es-ES" dirty="0"/>
              <a:t>de la Luna</a:t>
            </a:r>
            <a:endParaRPr lang="es-MX" dirty="0"/>
          </a:p>
        </p:txBody>
      </p:sp>
      <p:pic>
        <p:nvPicPr>
          <p:cNvPr id="4" name="Marcador de contenido 3"/>
          <p:cNvPicPr>
            <a:picLocks noGrp="1" noChangeAspect="1"/>
          </p:cNvPicPr>
          <p:nvPr>
            <p:ph idx="1"/>
          </p:nvPr>
        </p:nvPicPr>
        <p:blipFill>
          <a:blip r:embed="rId2"/>
          <a:stretch>
            <a:fillRect/>
          </a:stretch>
        </p:blipFill>
        <p:spPr>
          <a:xfrm>
            <a:off x="3492253" y="2171700"/>
            <a:ext cx="4737346" cy="4737346"/>
          </a:xfrm>
          <a:prstGeom prst="rect">
            <a:avLst/>
          </a:prstGeom>
        </p:spPr>
      </p:pic>
    </p:spTree>
    <p:extLst>
      <p:ext uri="{BB962C8B-B14F-4D97-AF65-F5344CB8AC3E}">
        <p14:creationId xmlns:p14="http://schemas.microsoft.com/office/powerpoint/2010/main" val="313121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0533" y="3104473"/>
            <a:ext cx="9478586" cy="2098226"/>
          </a:xfrm>
        </p:spPr>
        <p:txBody>
          <a:bodyPr>
            <a:noAutofit/>
          </a:bodyPr>
          <a:lstStyle/>
          <a:p>
            <a:pPr>
              <a:lnSpc>
                <a:spcPct val="150000"/>
              </a:lnSpc>
            </a:pPr>
            <a:r>
              <a:rPr lang="es-MX" sz="4800" dirty="0" smtClean="0"/>
              <a:t>El proyecto se realizará en el </a:t>
            </a:r>
            <a:r>
              <a:rPr lang="es-MX" sz="4800" b="1" dirty="0" smtClean="0">
                <a:effectLst>
                  <a:outerShdw blurRad="38100" dist="38100" dir="2700000" algn="tl">
                    <a:srgbClr val="000000">
                      <a:alpha val="43137"/>
                    </a:srgbClr>
                  </a:outerShdw>
                </a:effectLst>
              </a:rPr>
              <a:t>ciclo escolar 2018-2019</a:t>
            </a:r>
            <a:r>
              <a:rPr lang="es-MX" sz="4800" dirty="0" smtClean="0">
                <a:effectLst>
                  <a:outerShdw blurRad="38100" dist="38100" dir="2700000" algn="tl">
                    <a:srgbClr val="000000">
                      <a:alpha val="43137"/>
                    </a:srgbClr>
                  </a:outerShdw>
                </a:effectLst>
              </a:rPr>
              <a:t>. </a:t>
            </a:r>
            <a:r>
              <a:rPr lang="es-MX" sz="4800" dirty="0"/>
              <a:t/>
            </a:r>
            <a:br>
              <a:rPr lang="es-MX" sz="4800" dirty="0"/>
            </a:br>
            <a:r>
              <a:rPr lang="es-MX" sz="4800" dirty="0" smtClean="0"/>
              <a:t>4 al 8 de marzo.</a:t>
            </a:r>
            <a:endParaRPr lang="es-MX" sz="4800" dirty="0"/>
          </a:p>
        </p:txBody>
      </p:sp>
      <p:pic>
        <p:nvPicPr>
          <p:cNvPr id="4" name="Imagen 3"/>
          <p:cNvPicPr>
            <a:picLocks noChangeAspect="1"/>
          </p:cNvPicPr>
          <p:nvPr/>
        </p:nvPicPr>
        <p:blipFill>
          <a:blip r:embed="rId2"/>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196107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628844" y="1907643"/>
            <a:ext cx="9245843" cy="2098226"/>
          </a:xfrm>
        </p:spPr>
        <p:txBody>
          <a:bodyPr/>
          <a:lstStyle/>
          <a:p>
            <a:r>
              <a:rPr lang="es-MX" dirty="0">
                <a:effectLst>
                  <a:outerShdw blurRad="38100" dist="38100" dir="2700000" algn="tl">
                    <a:srgbClr val="000000">
                      <a:alpha val="43137"/>
                    </a:srgbClr>
                  </a:outerShdw>
                </a:effectLst>
              </a:rPr>
              <a:t>Noches de Luna Fría </a:t>
            </a:r>
          </a:p>
        </p:txBody>
      </p:sp>
      <p:pic>
        <p:nvPicPr>
          <p:cNvPr id="5" name="Imagen 4"/>
          <p:cNvPicPr>
            <a:picLocks noChangeAspect="1"/>
          </p:cNvPicPr>
          <p:nvPr/>
        </p:nvPicPr>
        <p:blipFill>
          <a:blip r:embed="rId2"/>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260890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95966" y="1065008"/>
            <a:ext cx="8857438" cy="4455885"/>
          </a:xfrm>
        </p:spPr>
        <p:txBody>
          <a:bodyPr>
            <a:noAutofit/>
          </a:bodyPr>
          <a:lstStyle/>
          <a:p>
            <a:pPr algn="just">
              <a:lnSpc>
                <a:spcPct val="100000"/>
              </a:lnSpc>
            </a:pPr>
            <a:r>
              <a:rPr lang="es-MX" sz="3600" b="1" cap="none" dirty="0" smtClean="0"/>
              <a:t>Justificación</a:t>
            </a:r>
            <a:r>
              <a:rPr lang="es-MX" sz="3600" cap="none" dirty="0" smtClean="0"/>
              <a:t/>
            </a:r>
            <a:br>
              <a:rPr lang="es-MX" sz="3600" cap="none" dirty="0" smtClean="0"/>
            </a:br>
            <a:r>
              <a:rPr lang="es-MX" sz="3600" cap="none" dirty="0" smtClean="0"/>
              <a:t/>
            </a:r>
            <a:br>
              <a:rPr lang="es-MX" sz="3600" cap="none" dirty="0" smtClean="0"/>
            </a:br>
            <a:r>
              <a:rPr lang="es-MX" sz="3400" cap="none" dirty="0" smtClean="0"/>
              <a:t>L</a:t>
            </a:r>
            <a:r>
              <a:rPr lang="es-ES" sz="3400" cap="none" dirty="0" smtClean="0"/>
              <a:t>a presente investigación se enfocará en estudiar el contexto e importancia  de la  llegada del hombre a la luna durante la guerra fría así como los avances tecnológicos que permitieron este acontecimiento sin dejar de lado las diferentes hipótesis que dan veracidad o falsedad al evento. </a:t>
            </a:r>
            <a:endParaRPr lang="es-MX" sz="3400" cap="none" dirty="0"/>
          </a:p>
        </p:txBody>
      </p:sp>
      <p:pic>
        <p:nvPicPr>
          <p:cNvPr id="5" name="Imagen 4"/>
          <p:cNvPicPr>
            <a:picLocks noChangeAspect="1"/>
          </p:cNvPicPr>
          <p:nvPr/>
        </p:nvPicPr>
        <p:blipFill>
          <a:blip r:embed="rId2"/>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381481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92579" y="2465039"/>
            <a:ext cx="7773398" cy="2761343"/>
          </a:xfrm>
        </p:spPr>
        <p:txBody>
          <a:bodyPr>
            <a:noAutofit/>
          </a:bodyPr>
          <a:lstStyle/>
          <a:p>
            <a:pPr algn="just">
              <a:lnSpc>
                <a:spcPct val="150000"/>
              </a:lnSpc>
            </a:pPr>
            <a:r>
              <a:rPr lang="es-MX" sz="3600" b="1" cap="none" dirty="0"/>
              <a:t>O</a:t>
            </a:r>
            <a:r>
              <a:rPr lang="es-MX" sz="3600" b="1" cap="none" dirty="0" smtClean="0"/>
              <a:t>bjetivo</a:t>
            </a:r>
            <a:r>
              <a:rPr lang="es-MX" sz="3600" cap="none" dirty="0" smtClean="0"/>
              <a:t/>
            </a:r>
            <a:br>
              <a:rPr lang="es-MX" sz="3600" cap="none" dirty="0" smtClean="0"/>
            </a:br>
            <a:r>
              <a:rPr lang="es-MX" sz="3600" cap="none" dirty="0" smtClean="0"/>
              <a:t>El estudiante  será capaz de identificar los elementos cronológicos, históricos, técnicos que dan veracidad a este evento. </a:t>
            </a:r>
            <a:endParaRPr lang="es-MX" sz="3600" cap="none" dirty="0"/>
          </a:p>
        </p:txBody>
      </p:sp>
      <p:pic>
        <p:nvPicPr>
          <p:cNvPr id="4" name="Imagen 3"/>
          <p:cNvPicPr>
            <a:picLocks noChangeAspect="1"/>
          </p:cNvPicPr>
          <p:nvPr/>
        </p:nvPicPr>
        <p:blipFill>
          <a:blip r:embed="rId2"/>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170269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58697" y="1184867"/>
            <a:ext cx="9144000" cy="1655762"/>
          </a:xfrm>
        </p:spPr>
        <p:txBody>
          <a:bodyPr>
            <a:normAutofit/>
          </a:bodyPr>
          <a:lstStyle/>
          <a:p>
            <a:r>
              <a:rPr lang="es-MX" sz="3600" b="1" dirty="0" smtClean="0"/>
              <a:t>Objetivos específicos por asignatura </a:t>
            </a:r>
            <a:endParaRPr lang="es-MX" sz="3600" b="1" dirty="0"/>
          </a:p>
        </p:txBody>
      </p:sp>
      <p:graphicFrame>
        <p:nvGraphicFramePr>
          <p:cNvPr id="4" name="Tabla 3"/>
          <p:cNvGraphicFramePr>
            <a:graphicFrameLocks noGrp="1"/>
          </p:cNvGraphicFramePr>
          <p:nvPr>
            <p:extLst>
              <p:ext uri="{D42A27DB-BD31-4B8C-83A1-F6EECF244321}">
                <p14:modId xmlns:p14="http://schemas.microsoft.com/office/powerpoint/2010/main" val="3068739630"/>
              </p:ext>
            </p:extLst>
          </p:nvPr>
        </p:nvGraphicFramePr>
        <p:xfrm>
          <a:off x="1792614" y="2012748"/>
          <a:ext cx="8760790" cy="3474720"/>
        </p:xfrm>
        <a:graphic>
          <a:graphicData uri="http://schemas.openxmlformats.org/drawingml/2006/table">
            <a:tbl>
              <a:tblPr firstRow="1" bandRow="1">
                <a:tableStyleId>{5C22544A-7EE6-4342-B048-85BDC9FD1C3A}</a:tableStyleId>
              </a:tblPr>
              <a:tblGrid>
                <a:gridCol w="2947249">
                  <a:extLst>
                    <a:ext uri="{9D8B030D-6E8A-4147-A177-3AD203B41FA5}">
                      <a16:colId xmlns:a16="http://schemas.microsoft.com/office/drawing/2014/main" val="20000"/>
                    </a:ext>
                  </a:extLst>
                </a:gridCol>
                <a:gridCol w="2947249">
                  <a:extLst>
                    <a:ext uri="{9D8B030D-6E8A-4147-A177-3AD203B41FA5}">
                      <a16:colId xmlns:a16="http://schemas.microsoft.com/office/drawing/2014/main" val="20001"/>
                    </a:ext>
                  </a:extLst>
                </a:gridCol>
                <a:gridCol w="2866292">
                  <a:extLst>
                    <a:ext uri="{9D8B030D-6E8A-4147-A177-3AD203B41FA5}">
                      <a16:colId xmlns:a16="http://schemas.microsoft.com/office/drawing/2014/main" val="20002"/>
                    </a:ext>
                  </a:extLst>
                </a:gridCol>
              </a:tblGrid>
              <a:tr h="343220">
                <a:tc>
                  <a:txBody>
                    <a:bodyPr/>
                    <a:lstStyle/>
                    <a:p>
                      <a:r>
                        <a:rPr lang="es-MX" sz="2400" dirty="0" smtClean="0"/>
                        <a:t>Historia </a:t>
                      </a:r>
                      <a:endParaRPr lang="es-MX" sz="2400" dirty="0"/>
                    </a:p>
                  </a:txBody>
                  <a:tcPr/>
                </a:tc>
                <a:tc>
                  <a:txBody>
                    <a:bodyPr/>
                    <a:lstStyle/>
                    <a:p>
                      <a:r>
                        <a:rPr lang="es-MX" sz="2400" dirty="0" smtClean="0"/>
                        <a:t>Informática</a:t>
                      </a:r>
                      <a:r>
                        <a:rPr lang="es-MX" sz="2400" baseline="0" dirty="0" smtClean="0"/>
                        <a:t> </a:t>
                      </a:r>
                      <a:endParaRPr lang="es-MX" sz="2400" dirty="0"/>
                    </a:p>
                  </a:txBody>
                  <a:tcPr/>
                </a:tc>
                <a:tc>
                  <a:txBody>
                    <a:bodyPr/>
                    <a:lstStyle/>
                    <a:p>
                      <a:r>
                        <a:rPr lang="es-MX" sz="2400" dirty="0" smtClean="0"/>
                        <a:t>Inglés </a:t>
                      </a:r>
                      <a:endParaRPr lang="es-MX" sz="2400" dirty="0"/>
                    </a:p>
                  </a:txBody>
                  <a:tcPr/>
                </a:tc>
                <a:extLst>
                  <a:ext uri="{0D108BD9-81ED-4DB2-BD59-A6C34878D82A}">
                    <a16:rowId xmlns:a16="http://schemas.microsoft.com/office/drawing/2014/main" val="10000"/>
                  </a:ext>
                </a:extLst>
              </a:tr>
              <a:tr h="2539828">
                <a:tc>
                  <a:txBody>
                    <a:bodyPr/>
                    <a:lstStyle/>
                    <a:p>
                      <a:r>
                        <a:rPr lang="es-MX" sz="2400" dirty="0" smtClean="0"/>
                        <a:t>El estudiante deberá comprender el significado del acontecimiento histórico dentro del proceso de guerra fría. </a:t>
                      </a:r>
                      <a:endParaRPr lang="es-MX" sz="2400" dirty="0"/>
                    </a:p>
                  </a:txBody>
                  <a:tcPr/>
                </a:tc>
                <a:tc>
                  <a:txBody>
                    <a:bodyPr/>
                    <a:lstStyle/>
                    <a:p>
                      <a:r>
                        <a:rPr lang="es-MX" sz="2400" dirty="0" smtClean="0"/>
                        <a:t>El estudiante conocerá</a:t>
                      </a:r>
                      <a:r>
                        <a:rPr lang="es-MX" sz="2400" baseline="0" dirty="0" smtClean="0"/>
                        <a:t> la cantidad y tipo de tecnología que se debe emplear para cubrir eventos tan importantes como este o un fenómeno natural. </a:t>
                      </a:r>
                    </a:p>
                  </a:txBody>
                  <a:tcPr/>
                </a:tc>
                <a:tc>
                  <a:txBody>
                    <a:bodyPr/>
                    <a:lstStyle/>
                    <a:p>
                      <a:r>
                        <a:rPr lang="es-MX" sz="2400" dirty="0" smtClean="0"/>
                        <a:t>El alumno participará en</a:t>
                      </a:r>
                      <a:r>
                        <a:rPr lang="es-MX" sz="2400" baseline="0" dirty="0" smtClean="0"/>
                        <a:t> </a:t>
                      </a:r>
                      <a:r>
                        <a:rPr lang="es-MX" sz="2400" dirty="0" smtClean="0"/>
                        <a:t> un debate sobre los posibles hechos o mitos sobre el alunizaje</a:t>
                      </a:r>
                      <a:endParaRPr lang="es-MX" sz="2400" dirty="0"/>
                    </a:p>
                  </a:txBody>
                  <a:tcPr/>
                </a:tc>
                <a:extLst>
                  <a:ext uri="{0D108BD9-81ED-4DB2-BD59-A6C34878D82A}">
                    <a16:rowId xmlns:a16="http://schemas.microsoft.com/office/drawing/2014/main" val="10001"/>
                  </a:ext>
                </a:extLst>
              </a:tr>
            </a:tbl>
          </a:graphicData>
        </a:graphic>
      </p:graphicFrame>
      <p:pic>
        <p:nvPicPr>
          <p:cNvPr id="6" name="Imagen 5"/>
          <p:cNvPicPr>
            <a:picLocks noChangeAspect="1"/>
          </p:cNvPicPr>
          <p:nvPr/>
        </p:nvPicPr>
        <p:blipFill>
          <a:blip r:embed="rId2"/>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721613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442970" y="421100"/>
            <a:ext cx="9601200" cy="148590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MX" sz="3400" b="1" dirty="0" smtClean="0"/>
              <a:t>Actividad interdisciplinaria de Inicio </a:t>
            </a:r>
            <a:endParaRPr lang="es-MX" sz="3400" b="1" dirty="0"/>
          </a:p>
        </p:txBody>
      </p:sp>
      <p:sp>
        <p:nvSpPr>
          <p:cNvPr id="6" name="Marcador de contenido 2"/>
          <p:cNvSpPr txBox="1">
            <a:spLocks/>
          </p:cNvSpPr>
          <p:nvPr/>
        </p:nvSpPr>
        <p:spPr>
          <a:xfrm>
            <a:off x="1674589" y="2097079"/>
            <a:ext cx="8878815" cy="3432859"/>
          </a:xfrm>
          <a:prstGeom prst="rect">
            <a:avLst/>
          </a:prstGeom>
        </p:spPr>
        <p:txBody>
          <a:bodyPr vert="horz" lIns="91440" tIns="45720" rIns="91440" bIns="45720" rtlCol="0">
            <a:normAutofit lnSpcReduction="10000"/>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es-MX" sz="2800" dirty="0" smtClean="0"/>
              <a:t>Se presentará un video que muestre uno de los viajes espaciales significativos: la misión que realizó la </a:t>
            </a:r>
            <a:r>
              <a:rPr lang="es-ES" sz="2800" dirty="0" smtClean="0"/>
              <a:t>Unión Soviética cuando mandó a la perra </a:t>
            </a:r>
            <a:r>
              <a:rPr lang="es-ES" sz="2800" i="1" dirty="0" err="1" smtClean="0"/>
              <a:t>Laika</a:t>
            </a:r>
            <a:r>
              <a:rPr lang="es-ES" sz="2800" dirty="0" smtClean="0"/>
              <a:t> a bordo del </a:t>
            </a:r>
            <a:r>
              <a:rPr lang="es-ES" sz="2800" i="1" dirty="0" err="1" smtClean="0"/>
              <a:t>Sputnik</a:t>
            </a:r>
            <a:r>
              <a:rPr lang="es-ES" sz="2800" i="1" dirty="0" smtClean="0"/>
              <a:t> 2</a:t>
            </a:r>
            <a:r>
              <a:rPr lang="es-ES" sz="2800" dirty="0" smtClean="0"/>
              <a:t>. </a:t>
            </a:r>
          </a:p>
          <a:p>
            <a:endParaRPr lang="es-ES" sz="2800" dirty="0" smtClean="0"/>
          </a:p>
          <a:p>
            <a:r>
              <a:rPr lang="es-ES" sz="2800" dirty="0" smtClean="0"/>
              <a:t> Su viaje supuso un increíble avance para el envío del hombre al espacio: el lanzamiento del primer ser vivo.</a:t>
            </a:r>
          </a:p>
          <a:p>
            <a:endParaRPr lang="es-ES" sz="2800" dirty="0" smtClean="0"/>
          </a:p>
        </p:txBody>
      </p:sp>
      <p:pic>
        <p:nvPicPr>
          <p:cNvPr id="7" name="Imagen 6"/>
          <p:cNvPicPr>
            <a:picLocks noChangeAspect="1"/>
          </p:cNvPicPr>
          <p:nvPr/>
        </p:nvPicPr>
        <p:blipFill>
          <a:blip r:embed="rId2"/>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302043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800" dirty="0" smtClean="0"/>
              <a:t>                                                              Historia Universal 2a. R.T.</a:t>
            </a:r>
            <a:endParaRPr lang="es-MX" sz="2800"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158025" y="1033532"/>
            <a:ext cx="5211651" cy="3908738"/>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88676" y="2111330"/>
            <a:ext cx="5460642" cy="4095482"/>
          </a:xfrm>
          <a:prstGeom prst="rect">
            <a:avLst/>
          </a:prstGeom>
        </p:spPr>
      </p:pic>
    </p:spTree>
    <p:extLst>
      <p:ext uri="{BB962C8B-B14F-4D97-AF65-F5344CB8AC3E}">
        <p14:creationId xmlns:p14="http://schemas.microsoft.com/office/powerpoint/2010/main" val="6831810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Recorte</Template>
  <TotalTime>185</TotalTime>
  <Words>931</Words>
  <Application>Microsoft Office PowerPoint</Application>
  <PresentationFormat>Panorámica</PresentationFormat>
  <Paragraphs>70</Paragraphs>
  <Slides>24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Franklin Gothic Book</vt:lpstr>
      <vt:lpstr>Wingdings</vt:lpstr>
      <vt:lpstr>Crop</vt:lpstr>
      <vt:lpstr>Presentación de PowerPoint</vt:lpstr>
      <vt:lpstr>Presentación de PowerPoint</vt:lpstr>
      <vt:lpstr>El proyecto se realizará en el ciclo escolar 2018-2019.  4 al 8 de marzo.</vt:lpstr>
      <vt:lpstr>Noches de Luna Fría </vt:lpstr>
      <vt:lpstr>Justificación  La presente investigación se enfocará en estudiar el contexto e importancia  de la  llegada del hombre a la luna durante la guerra fría así como los avances tecnológicos que permitieron este acontecimiento sin dejar de lado las diferentes hipótesis que dan veracidad o falsedad al evento. </vt:lpstr>
      <vt:lpstr>Objetivo El estudiante  será capaz de identificar los elementos cronológicos, históricos, técnicos que dan veracidad a este evento. </vt:lpstr>
      <vt:lpstr>Presentación de PowerPoint</vt:lpstr>
      <vt:lpstr>Presentación de PowerPoint</vt:lpstr>
      <vt:lpstr>                                                              Historia Universal 2a. R.T.</vt:lpstr>
      <vt:lpstr>      Historia Universal 2a. R.T.</vt:lpstr>
      <vt:lpstr>      Historia Universal 2a. R.T.</vt:lpstr>
      <vt:lpstr>Inglés IV 2a. R.T.</vt:lpstr>
      <vt:lpstr>Inglés IV 2a. R.T.</vt:lpstr>
      <vt:lpstr>Informática 2a. R.T.</vt:lpstr>
      <vt:lpstr>Informática 2a. R.T.</vt:lpstr>
      <vt:lpstr>Presentación de PowerPoint</vt:lpstr>
      <vt:lpstr>Presentación de PowerPoint</vt:lpstr>
      <vt:lpstr>Presentación de PowerPoint</vt:lpstr>
      <vt:lpstr>Presentación de PowerPoint</vt:lpstr>
      <vt:lpstr>Presentación de PowerPoint</vt:lpstr>
      <vt:lpstr>Presentación de PowerPoint</vt:lpstr>
      <vt:lpstr>Noticia actual sobre Viaje Espacial.</vt:lpstr>
      <vt:lpstr>La cara oculta de la Luna: la sonda china Chang'e-4 aluniza con éxito por primera vez en el lado oscuro de nuestro satélite</vt:lpstr>
      <vt:lpstr>China aterriza en la cara  oculta de la Luna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Alicia Medina</dc:creator>
  <cp:lastModifiedBy>Windows User</cp:lastModifiedBy>
  <cp:revision>21</cp:revision>
  <dcterms:created xsi:type="dcterms:W3CDTF">2019-02-28T18:03:48Z</dcterms:created>
  <dcterms:modified xsi:type="dcterms:W3CDTF">2019-07-18T15:55:10Z</dcterms:modified>
</cp:coreProperties>
</file>