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sldIdLst>
    <p:sldId id="257" r:id="rId2"/>
    <p:sldId id="259" r:id="rId3"/>
    <p:sldId id="265" r:id="rId4"/>
    <p:sldId id="266" r:id="rId5"/>
    <p:sldId id="284" r:id="rId6"/>
    <p:sldId id="293" r:id="rId7"/>
    <p:sldId id="331" r:id="rId8"/>
    <p:sldId id="283" r:id="rId9"/>
    <p:sldId id="312" r:id="rId10"/>
    <p:sldId id="313" r:id="rId11"/>
    <p:sldId id="314" r:id="rId12"/>
    <p:sldId id="309" r:id="rId13"/>
    <p:sldId id="285" r:id="rId14"/>
    <p:sldId id="286" r:id="rId15"/>
    <p:sldId id="267" r:id="rId16"/>
    <p:sldId id="268" r:id="rId17"/>
    <p:sldId id="269" r:id="rId18"/>
    <p:sldId id="287" r:id="rId19"/>
    <p:sldId id="288" r:id="rId20"/>
    <p:sldId id="289" r:id="rId21"/>
    <p:sldId id="291" r:id="rId22"/>
    <p:sldId id="297" r:id="rId23"/>
    <p:sldId id="300" r:id="rId24"/>
    <p:sldId id="304" r:id="rId25"/>
    <p:sldId id="305" r:id="rId26"/>
    <p:sldId id="306" r:id="rId27"/>
    <p:sldId id="307" r:id="rId28"/>
    <p:sldId id="308" r:id="rId29"/>
    <p:sldId id="316" r:id="rId30"/>
    <p:sldId id="319" r:id="rId31"/>
    <p:sldId id="318" r:id="rId32"/>
    <p:sldId id="317" r:id="rId33"/>
    <p:sldId id="320" r:id="rId34"/>
    <p:sldId id="321" r:id="rId35"/>
    <p:sldId id="322" r:id="rId36"/>
    <p:sldId id="323" r:id="rId37"/>
    <p:sldId id="324" r:id="rId38"/>
    <p:sldId id="325" r:id="rId39"/>
    <p:sldId id="326" r:id="rId40"/>
    <p:sldId id="327" r:id="rId41"/>
    <p:sldId id="329" r:id="rId42"/>
    <p:sldId id="330" r:id="rId43"/>
    <p:sldId id="310" r:id="rId44"/>
    <p:sldId id="270" r:id="rId45"/>
    <p:sldId id="275" r:id="rId46"/>
    <p:sldId id="276" r:id="rId47"/>
    <p:sldId id="277" r:id="rId48"/>
    <p:sldId id="280" r:id="rId49"/>
    <p:sldId id="279" r:id="rId50"/>
    <p:sldId id="271" r:id="rId51"/>
    <p:sldId id="272" r:id="rId52"/>
    <p:sldId id="273" r:id="rId53"/>
    <p:sldId id="274" r:id="rId54"/>
    <p:sldId id="278" r:id="rId55"/>
    <p:sldId id="281" r:id="rId56"/>
    <p:sldId id="282" r:id="rId57"/>
    <p:sldId id="290" r:id="rId58"/>
    <p:sldId id="295" r:id="rId59"/>
    <p:sldId id="294" r:id="rId60"/>
    <p:sldId id="296" r:id="rId6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3357" autoAdjust="0"/>
  </p:normalViewPr>
  <p:slideViewPr>
    <p:cSldViewPr snapToGrid="0">
      <p:cViewPr varScale="1">
        <p:scale>
          <a:sx n="108" d="100"/>
          <a:sy n="108"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06650-4527-4D05-B414-7D2394E6F7D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MX"/>
        </a:p>
      </dgm:t>
    </dgm:pt>
    <dgm:pt modelId="{C812C13D-3B8A-48DA-8BB5-DD09FF05C34E}">
      <dgm:prSet phldrT="[Texto]"/>
      <dgm:spPr/>
      <dgm:t>
        <a:bodyPr/>
        <a:lstStyle/>
        <a:p>
          <a:r>
            <a:rPr lang="es-MX" dirty="0" smtClean="0"/>
            <a:t>¿Es la Guerra Fría un conflicto abierto o en que  contexto sucedió?</a:t>
          </a:r>
          <a:endParaRPr lang="es-MX" dirty="0"/>
        </a:p>
      </dgm:t>
    </dgm:pt>
    <dgm:pt modelId="{1FD67CA0-DE2B-412F-9D3B-0DAFFA8599F8}" type="parTrans" cxnId="{E29316AC-8C82-47AD-9DE3-B2D8AE922F7E}">
      <dgm:prSet/>
      <dgm:spPr/>
      <dgm:t>
        <a:bodyPr/>
        <a:lstStyle/>
        <a:p>
          <a:endParaRPr lang="es-MX"/>
        </a:p>
      </dgm:t>
    </dgm:pt>
    <dgm:pt modelId="{0EA0FD9D-67AF-4C55-8584-37F77F02C831}" type="sibTrans" cxnId="{E29316AC-8C82-47AD-9DE3-B2D8AE922F7E}">
      <dgm:prSet/>
      <dgm:spPr/>
      <dgm:t>
        <a:bodyPr/>
        <a:lstStyle/>
        <a:p>
          <a:endParaRPr lang="es-MX"/>
        </a:p>
      </dgm:t>
    </dgm:pt>
    <dgm:pt modelId="{14D04063-E63C-4B3C-B93F-F2FAAFF047D8}">
      <dgm:prSet phldrT="[Texto]"/>
      <dgm:spPr/>
      <dgm:t>
        <a:bodyPr/>
        <a:lstStyle/>
        <a:p>
          <a:r>
            <a:rPr lang="es-MX" dirty="0" smtClean="0"/>
            <a:t>¿Fue determinante la conquista espacial para demostrar superioridad?</a:t>
          </a:r>
          <a:endParaRPr lang="es-MX" dirty="0"/>
        </a:p>
      </dgm:t>
    </dgm:pt>
    <dgm:pt modelId="{66D1A1FB-5B66-4153-829F-F210C34BDFFA}" type="parTrans" cxnId="{15D69BF6-3488-43F2-B5AC-0BAF635FCA9D}">
      <dgm:prSet/>
      <dgm:spPr/>
      <dgm:t>
        <a:bodyPr/>
        <a:lstStyle/>
        <a:p>
          <a:endParaRPr lang="es-MX"/>
        </a:p>
      </dgm:t>
    </dgm:pt>
    <dgm:pt modelId="{67F1F760-23D6-4330-AE34-B405413DD6B9}" type="sibTrans" cxnId="{15D69BF6-3488-43F2-B5AC-0BAF635FCA9D}">
      <dgm:prSet/>
      <dgm:spPr/>
      <dgm:t>
        <a:bodyPr/>
        <a:lstStyle/>
        <a:p>
          <a:endParaRPr lang="es-MX"/>
        </a:p>
      </dgm:t>
    </dgm:pt>
    <dgm:pt modelId="{00BC4153-4541-4E81-AB61-BD90DDE1FCA6}">
      <dgm:prSet phldrT="[Texto]"/>
      <dgm:spPr/>
      <dgm:t>
        <a:bodyPr/>
        <a:lstStyle/>
        <a:p>
          <a:r>
            <a:rPr lang="es-MX" dirty="0" smtClean="0"/>
            <a:t>¿Es la conquista del espacio un elemento fortuito o responde al avance de la tecnología?</a:t>
          </a:r>
          <a:endParaRPr lang="es-MX" dirty="0"/>
        </a:p>
      </dgm:t>
    </dgm:pt>
    <dgm:pt modelId="{9B588A57-65AC-4C90-A1D1-C2C149DE8B3C}" type="parTrans" cxnId="{0579C6EE-EB22-4EBC-A6BD-E7EA47917B7E}">
      <dgm:prSet/>
      <dgm:spPr/>
      <dgm:t>
        <a:bodyPr/>
        <a:lstStyle/>
        <a:p>
          <a:endParaRPr lang="es-MX"/>
        </a:p>
      </dgm:t>
    </dgm:pt>
    <dgm:pt modelId="{6FFE0144-93EA-45BC-ABB9-DD5A20BD4E59}" type="sibTrans" cxnId="{0579C6EE-EB22-4EBC-A6BD-E7EA47917B7E}">
      <dgm:prSet/>
      <dgm:spPr/>
      <dgm:t>
        <a:bodyPr/>
        <a:lstStyle/>
        <a:p>
          <a:endParaRPr lang="es-MX"/>
        </a:p>
      </dgm:t>
    </dgm:pt>
    <dgm:pt modelId="{4C70CFF8-897F-4896-B533-00002DF93850}">
      <dgm:prSet phldrT="[Texto]"/>
      <dgm:spPr/>
      <dgm:t>
        <a:bodyPr/>
        <a:lstStyle/>
        <a:p>
          <a:r>
            <a:rPr lang="es-MX" dirty="0" smtClean="0"/>
            <a:t>¿Hay teorías que demuestran que fue un fraude el alunizaje?</a:t>
          </a:r>
          <a:endParaRPr lang="es-MX" dirty="0"/>
        </a:p>
      </dgm:t>
    </dgm:pt>
    <dgm:pt modelId="{B5FFAA45-B14B-4AFD-A700-9E90FFA3CEFF}" type="parTrans" cxnId="{31C4EF1F-9B45-4429-AB65-82E0D11DDD81}">
      <dgm:prSet/>
      <dgm:spPr/>
      <dgm:t>
        <a:bodyPr/>
        <a:lstStyle/>
        <a:p>
          <a:endParaRPr lang="es-MX"/>
        </a:p>
      </dgm:t>
    </dgm:pt>
    <dgm:pt modelId="{0036A9EC-3158-4DBF-90EC-3F5430E80BF3}" type="sibTrans" cxnId="{31C4EF1F-9B45-4429-AB65-82E0D11DDD81}">
      <dgm:prSet/>
      <dgm:spPr/>
      <dgm:t>
        <a:bodyPr/>
        <a:lstStyle/>
        <a:p>
          <a:endParaRPr lang="es-MX"/>
        </a:p>
      </dgm:t>
    </dgm:pt>
    <dgm:pt modelId="{580EE842-BA1F-48F6-9672-6739005AABC8}">
      <dgm:prSet phldrT="[Texto]"/>
      <dgm:spPr/>
      <dgm:t>
        <a:bodyPr/>
        <a:lstStyle/>
        <a:p>
          <a:r>
            <a:rPr lang="es-MX" dirty="0" smtClean="0"/>
            <a:t>¿Cómo se afecta la credibilidad del evento a la superioridad del Estados Unidos?</a:t>
          </a:r>
          <a:endParaRPr lang="es-MX" dirty="0"/>
        </a:p>
      </dgm:t>
    </dgm:pt>
    <dgm:pt modelId="{AE21B86D-7D53-492D-A3E3-1ADCDCE345F2}" type="parTrans" cxnId="{DB93E096-BFF6-4C32-AE68-DE18002CA125}">
      <dgm:prSet/>
      <dgm:spPr/>
      <dgm:t>
        <a:bodyPr/>
        <a:lstStyle/>
        <a:p>
          <a:endParaRPr lang="es-MX"/>
        </a:p>
      </dgm:t>
    </dgm:pt>
    <dgm:pt modelId="{B6B388A3-A913-425F-B865-BA5F7E43EEE5}" type="sibTrans" cxnId="{DB93E096-BFF6-4C32-AE68-DE18002CA125}">
      <dgm:prSet/>
      <dgm:spPr/>
      <dgm:t>
        <a:bodyPr/>
        <a:lstStyle/>
        <a:p>
          <a:endParaRPr lang="es-MX"/>
        </a:p>
      </dgm:t>
    </dgm:pt>
    <dgm:pt modelId="{C711C846-622C-4FD7-9B28-CF3075FF291F}" type="pres">
      <dgm:prSet presAssocID="{AE406650-4527-4D05-B414-7D2394E6F7D8}" presName="Name0" presStyleCnt="0">
        <dgm:presLayoutVars>
          <dgm:dir/>
          <dgm:resizeHandles val="exact"/>
        </dgm:presLayoutVars>
      </dgm:prSet>
      <dgm:spPr/>
      <dgm:t>
        <a:bodyPr/>
        <a:lstStyle/>
        <a:p>
          <a:endParaRPr lang="es-MX"/>
        </a:p>
      </dgm:t>
    </dgm:pt>
    <dgm:pt modelId="{C3A26152-79FE-47FA-B87C-E82988F69DDD}" type="pres">
      <dgm:prSet presAssocID="{C812C13D-3B8A-48DA-8BB5-DD09FF05C34E}" presName="node" presStyleLbl="node1" presStyleIdx="0" presStyleCnt="5">
        <dgm:presLayoutVars>
          <dgm:bulletEnabled val="1"/>
        </dgm:presLayoutVars>
      </dgm:prSet>
      <dgm:spPr/>
      <dgm:t>
        <a:bodyPr/>
        <a:lstStyle/>
        <a:p>
          <a:endParaRPr lang="es-MX"/>
        </a:p>
      </dgm:t>
    </dgm:pt>
    <dgm:pt modelId="{320F6B8F-248F-4413-945C-706C2B70FB57}" type="pres">
      <dgm:prSet presAssocID="{0EA0FD9D-67AF-4C55-8584-37F77F02C831}" presName="sibTrans" presStyleLbl="sibTrans1D1" presStyleIdx="0" presStyleCnt="4"/>
      <dgm:spPr/>
      <dgm:t>
        <a:bodyPr/>
        <a:lstStyle/>
        <a:p>
          <a:endParaRPr lang="es-MX"/>
        </a:p>
      </dgm:t>
    </dgm:pt>
    <dgm:pt modelId="{8D185A5E-F8F3-4C47-A481-28C0D72A97E0}" type="pres">
      <dgm:prSet presAssocID="{0EA0FD9D-67AF-4C55-8584-37F77F02C831}" presName="connectorText" presStyleLbl="sibTrans1D1" presStyleIdx="0" presStyleCnt="4"/>
      <dgm:spPr/>
      <dgm:t>
        <a:bodyPr/>
        <a:lstStyle/>
        <a:p>
          <a:endParaRPr lang="es-MX"/>
        </a:p>
      </dgm:t>
    </dgm:pt>
    <dgm:pt modelId="{8B25A0FE-1D30-4757-B0F9-D56A5AFB4100}" type="pres">
      <dgm:prSet presAssocID="{14D04063-E63C-4B3C-B93F-F2FAAFF047D8}" presName="node" presStyleLbl="node1" presStyleIdx="1" presStyleCnt="5">
        <dgm:presLayoutVars>
          <dgm:bulletEnabled val="1"/>
        </dgm:presLayoutVars>
      </dgm:prSet>
      <dgm:spPr/>
      <dgm:t>
        <a:bodyPr/>
        <a:lstStyle/>
        <a:p>
          <a:endParaRPr lang="es-MX"/>
        </a:p>
      </dgm:t>
    </dgm:pt>
    <dgm:pt modelId="{3239344F-38A0-4B92-BD9C-2CE57811B2B5}" type="pres">
      <dgm:prSet presAssocID="{67F1F760-23D6-4330-AE34-B405413DD6B9}" presName="sibTrans" presStyleLbl="sibTrans1D1" presStyleIdx="1" presStyleCnt="4"/>
      <dgm:spPr/>
      <dgm:t>
        <a:bodyPr/>
        <a:lstStyle/>
        <a:p>
          <a:endParaRPr lang="es-MX"/>
        </a:p>
      </dgm:t>
    </dgm:pt>
    <dgm:pt modelId="{2D231AA8-EE48-49EA-AD5A-598EC54891DD}" type="pres">
      <dgm:prSet presAssocID="{67F1F760-23D6-4330-AE34-B405413DD6B9}" presName="connectorText" presStyleLbl="sibTrans1D1" presStyleIdx="1" presStyleCnt="4"/>
      <dgm:spPr/>
      <dgm:t>
        <a:bodyPr/>
        <a:lstStyle/>
        <a:p>
          <a:endParaRPr lang="es-MX"/>
        </a:p>
      </dgm:t>
    </dgm:pt>
    <dgm:pt modelId="{DD0BB918-4492-4A1D-BF70-81E054B5D1CD}" type="pres">
      <dgm:prSet presAssocID="{00BC4153-4541-4E81-AB61-BD90DDE1FCA6}" presName="node" presStyleLbl="node1" presStyleIdx="2" presStyleCnt="5">
        <dgm:presLayoutVars>
          <dgm:bulletEnabled val="1"/>
        </dgm:presLayoutVars>
      </dgm:prSet>
      <dgm:spPr/>
      <dgm:t>
        <a:bodyPr/>
        <a:lstStyle/>
        <a:p>
          <a:endParaRPr lang="es-MX"/>
        </a:p>
      </dgm:t>
    </dgm:pt>
    <dgm:pt modelId="{899DD8AF-7BCF-4FCF-B97E-E5390AA4BFE7}" type="pres">
      <dgm:prSet presAssocID="{6FFE0144-93EA-45BC-ABB9-DD5A20BD4E59}" presName="sibTrans" presStyleLbl="sibTrans1D1" presStyleIdx="2" presStyleCnt="4"/>
      <dgm:spPr/>
      <dgm:t>
        <a:bodyPr/>
        <a:lstStyle/>
        <a:p>
          <a:endParaRPr lang="es-MX"/>
        </a:p>
      </dgm:t>
    </dgm:pt>
    <dgm:pt modelId="{93F0D2FF-254A-40C7-9BCB-0FE222625DD6}" type="pres">
      <dgm:prSet presAssocID="{6FFE0144-93EA-45BC-ABB9-DD5A20BD4E59}" presName="connectorText" presStyleLbl="sibTrans1D1" presStyleIdx="2" presStyleCnt="4"/>
      <dgm:spPr/>
      <dgm:t>
        <a:bodyPr/>
        <a:lstStyle/>
        <a:p>
          <a:endParaRPr lang="es-MX"/>
        </a:p>
      </dgm:t>
    </dgm:pt>
    <dgm:pt modelId="{7C90AF48-D00E-4D1C-9FFF-201CB73728AA}" type="pres">
      <dgm:prSet presAssocID="{4C70CFF8-897F-4896-B533-00002DF93850}" presName="node" presStyleLbl="node1" presStyleIdx="3" presStyleCnt="5">
        <dgm:presLayoutVars>
          <dgm:bulletEnabled val="1"/>
        </dgm:presLayoutVars>
      </dgm:prSet>
      <dgm:spPr/>
      <dgm:t>
        <a:bodyPr/>
        <a:lstStyle/>
        <a:p>
          <a:endParaRPr lang="es-MX"/>
        </a:p>
      </dgm:t>
    </dgm:pt>
    <dgm:pt modelId="{D44662C5-51C4-4F65-A18E-B44230984369}" type="pres">
      <dgm:prSet presAssocID="{0036A9EC-3158-4DBF-90EC-3F5430E80BF3}" presName="sibTrans" presStyleLbl="sibTrans1D1" presStyleIdx="3" presStyleCnt="4"/>
      <dgm:spPr/>
      <dgm:t>
        <a:bodyPr/>
        <a:lstStyle/>
        <a:p>
          <a:endParaRPr lang="es-MX"/>
        </a:p>
      </dgm:t>
    </dgm:pt>
    <dgm:pt modelId="{BFDF88CC-E6D5-467E-8060-0413EF37C5F8}" type="pres">
      <dgm:prSet presAssocID="{0036A9EC-3158-4DBF-90EC-3F5430E80BF3}" presName="connectorText" presStyleLbl="sibTrans1D1" presStyleIdx="3" presStyleCnt="4"/>
      <dgm:spPr/>
      <dgm:t>
        <a:bodyPr/>
        <a:lstStyle/>
        <a:p>
          <a:endParaRPr lang="es-MX"/>
        </a:p>
      </dgm:t>
    </dgm:pt>
    <dgm:pt modelId="{5BA3E082-73F8-4300-9CE1-6B6BD333865C}" type="pres">
      <dgm:prSet presAssocID="{580EE842-BA1F-48F6-9672-6739005AABC8}" presName="node" presStyleLbl="node1" presStyleIdx="4" presStyleCnt="5">
        <dgm:presLayoutVars>
          <dgm:bulletEnabled val="1"/>
        </dgm:presLayoutVars>
      </dgm:prSet>
      <dgm:spPr/>
      <dgm:t>
        <a:bodyPr/>
        <a:lstStyle/>
        <a:p>
          <a:endParaRPr lang="es-MX"/>
        </a:p>
      </dgm:t>
    </dgm:pt>
  </dgm:ptLst>
  <dgm:cxnLst>
    <dgm:cxn modelId="{DB93E096-BFF6-4C32-AE68-DE18002CA125}" srcId="{AE406650-4527-4D05-B414-7D2394E6F7D8}" destId="{580EE842-BA1F-48F6-9672-6739005AABC8}" srcOrd="4" destOrd="0" parTransId="{AE21B86D-7D53-492D-A3E3-1ADCDCE345F2}" sibTransId="{B6B388A3-A913-425F-B865-BA5F7E43EEE5}"/>
    <dgm:cxn modelId="{279584C8-90D8-470E-8242-847AD19ED0A5}" type="presOf" srcId="{14D04063-E63C-4B3C-B93F-F2FAAFF047D8}" destId="{8B25A0FE-1D30-4757-B0F9-D56A5AFB4100}" srcOrd="0" destOrd="0" presId="urn:microsoft.com/office/officeart/2005/8/layout/bProcess3"/>
    <dgm:cxn modelId="{3F0B9E5D-0C6E-4F2C-B565-1528D96A4422}" type="presOf" srcId="{0036A9EC-3158-4DBF-90EC-3F5430E80BF3}" destId="{BFDF88CC-E6D5-467E-8060-0413EF37C5F8}" srcOrd="1" destOrd="0" presId="urn:microsoft.com/office/officeart/2005/8/layout/bProcess3"/>
    <dgm:cxn modelId="{7F7FECDD-20C1-4CA0-B1EF-8DE7C574406E}" type="presOf" srcId="{67F1F760-23D6-4330-AE34-B405413DD6B9}" destId="{3239344F-38A0-4B92-BD9C-2CE57811B2B5}" srcOrd="0" destOrd="0" presId="urn:microsoft.com/office/officeart/2005/8/layout/bProcess3"/>
    <dgm:cxn modelId="{BB5B7A3A-8210-4E9B-9D2E-0FD8FFA4C4C8}" type="presOf" srcId="{C812C13D-3B8A-48DA-8BB5-DD09FF05C34E}" destId="{C3A26152-79FE-47FA-B87C-E82988F69DDD}" srcOrd="0" destOrd="0" presId="urn:microsoft.com/office/officeart/2005/8/layout/bProcess3"/>
    <dgm:cxn modelId="{F6D77876-0739-4A60-9A22-ADF3AB3B171B}" type="presOf" srcId="{0EA0FD9D-67AF-4C55-8584-37F77F02C831}" destId="{8D185A5E-F8F3-4C47-A481-28C0D72A97E0}" srcOrd="1" destOrd="0" presId="urn:microsoft.com/office/officeart/2005/8/layout/bProcess3"/>
    <dgm:cxn modelId="{B05317EF-A459-4774-A9AC-5AFF82EB54B7}" type="presOf" srcId="{67F1F760-23D6-4330-AE34-B405413DD6B9}" destId="{2D231AA8-EE48-49EA-AD5A-598EC54891DD}" srcOrd="1" destOrd="0" presId="urn:microsoft.com/office/officeart/2005/8/layout/bProcess3"/>
    <dgm:cxn modelId="{837F2144-B7C1-4F17-A232-ECED044DF3F5}" type="presOf" srcId="{0EA0FD9D-67AF-4C55-8584-37F77F02C831}" destId="{320F6B8F-248F-4413-945C-706C2B70FB57}" srcOrd="0" destOrd="0" presId="urn:microsoft.com/office/officeart/2005/8/layout/bProcess3"/>
    <dgm:cxn modelId="{15D69BF6-3488-43F2-B5AC-0BAF635FCA9D}" srcId="{AE406650-4527-4D05-B414-7D2394E6F7D8}" destId="{14D04063-E63C-4B3C-B93F-F2FAAFF047D8}" srcOrd="1" destOrd="0" parTransId="{66D1A1FB-5B66-4153-829F-F210C34BDFFA}" sibTransId="{67F1F760-23D6-4330-AE34-B405413DD6B9}"/>
    <dgm:cxn modelId="{4FDCCA33-9098-400E-8ECA-8CE1F08911C7}" type="presOf" srcId="{6FFE0144-93EA-45BC-ABB9-DD5A20BD4E59}" destId="{93F0D2FF-254A-40C7-9BCB-0FE222625DD6}" srcOrd="1" destOrd="0" presId="urn:microsoft.com/office/officeart/2005/8/layout/bProcess3"/>
    <dgm:cxn modelId="{FD0A9C29-3B7D-46B7-8B80-C9ED34AEB9A9}" type="presOf" srcId="{6FFE0144-93EA-45BC-ABB9-DD5A20BD4E59}" destId="{899DD8AF-7BCF-4FCF-B97E-E5390AA4BFE7}" srcOrd="0" destOrd="0" presId="urn:microsoft.com/office/officeart/2005/8/layout/bProcess3"/>
    <dgm:cxn modelId="{1F09EDEF-C2EB-406A-8FF0-CF3C4C58EDD1}" type="presOf" srcId="{4C70CFF8-897F-4896-B533-00002DF93850}" destId="{7C90AF48-D00E-4D1C-9FFF-201CB73728AA}" srcOrd="0" destOrd="0" presId="urn:microsoft.com/office/officeart/2005/8/layout/bProcess3"/>
    <dgm:cxn modelId="{E29316AC-8C82-47AD-9DE3-B2D8AE922F7E}" srcId="{AE406650-4527-4D05-B414-7D2394E6F7D8}" destId="{C812C13D-3B8A-48DA-8BB5-DD09FF05C34E}" srcOrd="0" destOrd="0" parTransId="{1FD67CA0-DE2B-412F-9D3B-0DAFFA8599F8}" sibTransId="{0EA0FD9D-67AF-4C55-8584-37F77F02C831}"/>
    <dgm:cxn modelId="{770E1EFC-C544-4C7E-906C-98E9D55488D4}" type="presOf" srcId="{00BC4153-4541-4E81-AB61-BD90DDE1FCA6}" destId="{DD0BB918-4492-4A1D-BF70-81E054B5D1CD}" srcOrd="0" destOrd="0" presId="urn:microsoft.com/office/officeart/2005/8/layout/bProcess3"/>
    <dgm:cxn modelId="{0579C6EE-EB22-4EBC-A6BD-E7EA47917B7E}" srcId="{AE406650-4527-4D05-B414-7D2394E6F7D8}" destId="{00BC4153-4541-4E81-AB61-BD90DDE1FCA6}" srcOrd="2" destOrd="0" parTransId="{9B588A57-65AC-4C90-A1D1-C2C149DE8B3C}" sibTransId="{6FFE0144-93EA-45BC-ABB9-DD5A20BD4E59}"/>
    <dgm:cxn modelId="{31C4EF1F-9B45-4429-AB65-82E0D11DDD81}" srcId="{AE406650-4527-4D05-B414-7D2394E6F7D8}" destId="{4C70CFF8-897F-4896-B533-00002DF93850}" srcOrd="3" destOrd="0" parTransId="{B5FFAA45-B14B-4AFD-A700-9E90FFA3CEFF}" sibTransId="{0036A9EC-3158-4DBF-90EC-3F5430E80BF3}"/>
    <dgm:cxn modelId="{D22158A7-291E-44EC-897D-AB22808B9779}" type="presOf" srcId="{AE406650-4527-4D05-B414-7D2394E6F7D8}" destId="{C711C846-622C-4FD7-9B28-CF3075FF291F}" srcOrd="0" destOrd="0" presId="urn:microsoft.com/office/officeart/2005/8/layout/bProcess3"/>
    <dgm:cxn modelId="{8ADAC53C-D362-4F2D-B1D7-A8EE45818739}" type="presOf" srcId="{0036A9EC-3158-4DBF-90EC-3F5430E80BF3}" destId="{D44662C5-51C4-4F65-A18E-B44230984369}" srcOrd="0" destOrd="0" presId="urn:microsoft.com/office/officeart/2005/8/layout/bProcess3"/>
    <dgm:cxn modelId="{3629D504-707A-4A75-B902-C488878E91ED}" type="presOf" srcId="{580EE842-BA1F-48F6-9672-6739005AABC8}" destId="{5BA3E082-73F8-4300-9CE1-6B6BD333865C}" srcOrd="0" destOrd="0" presId="urn:microsoft.com/office/officeart/2005/8/layout/bProcess3"/>
    <dgm:cxn modelId="{355BE1B7-E870-43B9-A503-3D2E9E923DD1}" type="presParOf" srcId="{C711C846-622C-4FD7-9B28-CF3075FF291F}" destId="{C3A26152-79FE-47FA-B87C-E82988F69DDD}" srcOrd="0" destOrd="0" presId="urn:microsoft.com/office/officeart/2005/8/layout/bProcess3"/>
    <dgm:cxn modelId="{13E68681-74B2-4A43-AFA6-75871793B4E9}" type="presParOf" srcId="{C711C846-622C-4FD7-9B28-CF3075FF291F}" destId="{320F6B8F-248F-4413-945C-706C2B70FB57}" srcOrd="1" destOrd="0" presId="urn:microsoft.com/office/officeart/2005/8/layout/bProcess3"/>
    <dgm:cxn modelId="{4446E0FE-1E8F-485D-B05A-72DA5A5E5097}" type="presParOf" srcId="{320F6B8F-248F-4413-945C-706C2B70FB57}" destId="{8D185A5E-F8F3-4C47-A481-28C0D72A97E0}" srcOrd="0" destOrd="0" presId="urn:microsoft.com/office/officeart/2005/8/layout/bProcess3"/>
    <dgm:cxn modelId="{C0752977-7274-46C0-AD8B-B5F00B065507}" type="presParOf" srcId="{C711C846-622C-4FD7-9B28-CF3075FF291F}" destId="{8B25A0FE-1D30-4757-B0F9-D56A5AFB4100}" srcOrd="2" destOrd="0" presId="urn:microsoft.com/office/officeart/2005/8/layout/bProcess3"/>
    <dgm:cxn modelId="{F5EC06BE-8A0C-442C-84FE-B0EF7994CFFD}" type="presParOf" srcId="{C711C846-622C-4FD7-9B28-CF3075FF291F}" destId="{3239344F-38A0-4B92-BD9C-2CE57811B2B5}" srcOrd="3" destOrd="0" presId="urn:microsoft.com/office/officeart/2005/8/layout/bProcess3"/>
    <dgm:cxn modelId="{C4F47148-0486-4304-85DA-0F55DAD1DDB2}" type="presParOf" srcId="{3239344F-38A0-4B92-BD9C-2CE57811B2B5}" destId="{2D231AA8-EE48-49EA-AD5A-598EC54891DD}" srcOrd="0" destOrd="0" presId="urn:microsoft.com/office/officeart/2005/8/layout/bProcess3"/>
    <dgm:cxn modelId="{569F66D3-0B5F-44B3-B827-31D861600B2E}" type="presParOf" srcId="{C711C846-622C-4FD7-9B28-CF3075FF291F}" destId="{DD0BB918-4492-4A1D-BF70-81E054B5D1CD}" srcOrd="4" destOrd="0" presId="urn:microsoft.com/office/officeart/2005/8/layout/bProcess3"/>
    <dgm:cxn modelId="{14B3F7C3-B8E8-4788-94A3-02918A8130CD}" type="presParOf" srcId="{C711C846-622C-4FD7-9B28-CF3075FF291F}" destId="{899DD8AF-7BCF-4FCF-B97E-E5390AA4BFE7}" srcOrd="5" destOrd="0" presId="urn:microsoft.com/office/officeart/2005/8/layout/bProcess3"/>
    <dgm:cxn modelId="{EBD9C21B-EFB5-4998-B310-BB59FC12A70F}" type="presParOf" srcId="{899DD8AF-7BCF-4FCF-B97E-E5390AA4BFE7}" destId="{93F0D2FF-254A-40C7-9BCB-0FE222625DD6}" srcOrd="0" destOrd="0" presId="urn:microsoft.com/office/officeart/2005/8/layout/bProcess3"/>
    <dgm:cxn modelId="{69C33342-39BC-47E3-92DC-F62D97B8733A}" type="presParOf" srcId="{C711C846-622C-4FD7-9B28-CF3075FF291F}" destId="{7C90AF48-D00E-4D1C-9FFF-201CB73728AA}" srcOrd="6" destOrd="0" presId="urn:microsoft.com/office/officeart/2005/8/layout/bProcess3"/>
    <dgm:cxn modelId="{822F2850-D59A-4FEA-B1C7-54646D069491}" type="presParOf" srcId="{C711C846-622C-4FD7-9B28-CF3075FF291F}" destId="{D44662C5-51C4-4F65-A18E-B44230984369}" srcOrd="7" destOrd="0" presId="urn:microsoft.com/office/officeart/2005/8/layout/bProcess3"/>
    <dgm:cxn modelId="{D7EDE7FA-B0F7-4195-8DC1-FE65D0D46E88}" type="presParOf" srcId="{D44662C5-51C4-4F65-A18E-B44230984369}" destId="{BFDF88CC-E6D5-467E-8060-0413EF37C5F8}" srcOrd="0" destOrd="0" presId="urn:microsoft.com/office/officeart/2005/8/layout/bProcess3"/>
    <dgm:cxn modelId="{F1D5B622-D2FE-420A-AC51-6CBB08A0E7DE}" type="presParOf" srcId="{C711C846-622C-4FD7-9B28-CF3075FF291F}" destId="{5BA3E082-73F8-4300-9CE1-6B6BD333865C}"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F6B8F-248F-4413-945C-706C2B70FB57}">
      <dsp:nvSpPr>
        <dsp:cNvPr id="0" name=""/>
        <dsp:cNvSpPr/>
      </dsp:nvSpPr>
      <dsp:spPr>
        <a:xfrm>
          <a:off x="3907397" y="694295"/>
          <a:ext cx="536308" cy="91440"/>
        </a:xfrm>
        <a:custGeom>
          <a:avLst/>
          <a:gdLst/>
          <a:ahLst/>
          <a:cxnLst/>
          <a:rect l="0" t="0" r="0" b="0"/>
          <a:pathLst>
            <a:path>
              <a:moveTo>
                <a:pt x="0" y="45720"/>
              </a:moveTo>
              <a:lnTo>
                <a:pt x="536308" y="45720"/>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61378" y="737180"/>
        <a:ext cx="28345" cy="5669"/>
      </dsp:txXfrm>
    </dsp:sp>
    <dsp:sp modelId="{C3A26152-79FE-47FA-B87C-E82988F69DDD}">
      <dsp:nvSpPr>
        <dsp:cNvPr id="0" name=""/>
        <dsp:cNvSpPr/>
      </dsp:nvSpPr>
      <dsp:spPr>
        <a:xfrm>
          <a:off x="1444376" y="569"/>
          <a:ext cx="2464820" cy="147889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t>¿Es la Guerra Fría un conflicto abierto o en que  contexto sucedió?</a:t>
          </a:r>
          <a:endParaRPr lang="es-MX" sz="1800" kern="1200" dirty="0"/>
        </a:p>
      </dsp:txBody>
      <dsp:txXfrm>
        <a:off x="1444376" y="569"/>
        <a:ext cx="2464820" cy="1478892"/>
      </dsp:txXfrm>
    </dsp:sp>
    <dsp:sp modelId="{3239344F-38A0-4B92-BD9C-2CE57811B2B5}">
      <dsp:nvSpPr>
        <dsp:cNvPr id="0" name=""/>
        <dsp:cNvSpPr/>
      </dsp:nvSpPr>
      <dsp:spPr>
        <a:xfrm>
          <a:off x="2676786" y="1477661"/>
          <a:ext cx="3031729" cy="536308"/>
        </a:xfrm>
        <a:custGeom>
          <a:avLst/>
          <a:gdLst/>
          <a:ahLst/>
          <a:cxnLst/>
          <a:rect l="0" t="0" r="0" b="0"/>
          <a:pathLst>
            <a:path>
              <a:moveTo>
                <a:pt x="3031729" y="0"/>
              </a:moveTo>
              <a:lnTo>
                <a:pt x="3031729" y="285254"/>
              </a:lnTo>
              <a:lnTo>
                <a:pt x="0" y="285254"/>
              </a:lnTo>
              <a:lnTo>
                <a:pt x="0" y="536308"/>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15544" y="1742981"/>
        <a:ext cx="154213" cy="5669"/>
      </dsp:txXfrm>
    </dsp:sp>
    <dsp:sp modelId="{8B25A0FE-1D30-4757-B0F9-D56A5AFB4100}">
      <dsp:nvSpPr>
        <dsp:cNvPr id="0" name=""/>
        <dsp:cNvSpPr/>
      </dsp:nvSpPr>
      <dsp:spPr>
        <a:xfrm>
          <a:off x="4476105" y="569"/>
          <a:ext cx="2464820" cy="147889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t>¿Fue determinante la conquista espacial para demostrar superioridad?</a:t>
          </a:r>
          <a:endParaRPr lang="es-MX" sz="1800" kern="1200" dirty="0"/>
        </a:p>
      </dsp:txBody>
      <dsp:txXfrm>
        <a:off x="4476105" y="569"/>
        <a:ext cx="2464820" cy="1478892"/>
      </dsp:txXfrm>
    </dsp:sp>
    <dsp:sp modelId="{899DD8AF-7BCF-4FCF-B97E-E5390AA4BFE7}">
      <dsp:nvSpPr>
        <dsp:cNvPr id="0" name=""/>
        <dsp:cNvSpPr/>
      </dsp:nvSpPr>
      <dsp:spPr>
        <a:xfrm>
          <a:off x="3907397" y="2740096"/>
          <a:ext cx="536308" cy="91440"/>
        </a:xfrm>
        <a:custGeom>
          <a:avLst/>
          <a:gdLst/>
          <a:ahLst/>
          <a:cxnLst/>
          <a:rect l="0" t="0" r="0" b="0"/>
          <a:pathLst>
            <a:path>
              <a:moveTo>
                <a:pt x="0" y="45720"/>
              </a:moveTo>
              <a:lnTo>
                <a:pt x="536308" y="45720"/>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61378" y="2782981"/>
        <a:ext cx="28345" cy="5669"/>
      </dsp:txXfrm>
    </dsp:sp>
    <dsp:sp modelId="{DD0BB918-4492-4A1D-BF70-81E054B5D1CD}">
      <dsp:nvSpPr>
        <dsp:cNvPr id="0" name=""/>
        <dsp:cNvSpPr/>
      </dsp:nvSpPr>
      <dsp:spPr>
        <a:xfrm>
          <a:off x="1444376" y="2046370"/>
          <a:ext cx="2464820" cy="147889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t>¿Es la conquista del espacio un elemento fortuito o responde al avance de la tecnología?</a:t>
          </a:r>
          <a:endParaRPr lang="es-MX" sz="1800" kern="1200" dirty="0"/>
        </a:p>
      </dsp:txBody>
      <dsp:txXfrm>
        <a:off x="1444376" y="2046370"/>
        <a:ext cx="2464820" cy="1478892"/>
      </dsp:txXfrm>
    </dsp:sp>
    <dsp:sp modelId="{D44662C5-51C4-4F65-A18E-B44230984369}">
      <dsp:nvSpPr>
        <dsp:cNvPr id="0" name=""/>
        <dsp:cNvSpPr/>
      </dsp:nvSpPr>
      <dsp:spPr>
        <a:xfrm>
          <a:off x="2676786" y="3523462"/>
          <a:ext cx="3031729" cy="536308"/>
        </a:xfrm>
        <a:custGeom>
          <a:avLst/>
          <a:gdLst/>
          <a:ahLst/>
          <a:cxnLst/>
          <a:rect l="0" t="0" r="0" b="0"/>
          <a:pathLst>
            <a:path>
              <a:moveTo>
                <a:pt x="3031729" y="0"/>
              </a:moveTo>
              <a:lnTo>
                <a:pt x="3031729" y="285254"/>
              </a:lnTo>
              <a:lnTo>
                <a:pt x="0" y="285254"/>
              </a:lnTo>
              <a:lnTo>
                <a:pt x="0" y="536308"/>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15544" y="3788782"/>
        <a:ext cx="154213" cy="5669"/>
      </dsp:txXfrm>
    </dsp:sp>
    <dsp:sp modelId="{7C90AF48-D00E-4D1C-9FFF-201CB73728AA}">
      <dsp:nvSpPr>
        <dsp:cNvPr id="0" name=""/>
        <dsp:cNvSpPr/>
      </dsp:nvSpPr>
      <dsp:spPr>
        <a:xfrm>
          <a:off x="4476105" y="2046370"/>
          <a:ext cx="2464820" cy="147889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t>¿Hay teorías que demuestran que fue un fraude el alunizaje?</a:t>
          </a:r>
          <a:endParaRPr lang="es-MX" sz="1800" kern="1200" dirty="0"/>
        </a:p>
      </dsp:txBody>
      <dsp:txXfrm>
        <a:off x="4476105" y="2046370"/>
        <a:ext cx="2464820" cy="1478892"/>
      </dsp:txXfrm>
    </dsp:sp>
    <dsp:sp modelId="{5BA3E082-73F8-4300-9CE1-6B6BD333865C}">
      <dsp:nvSpPr>
        <dsp:cNvPr id="0" name=""/>
        <dsp:cNvSpPr/>
      </dsp:nvSpPr>
      <dsp:spPr>
        <a:xfrm>
          <a:off x="1444376" y="4092171"/>
          <a:ext cx="2464820" cy="147889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kern="1200" dirty="0" smtClean="0"/>
            <a:t>¿Cómo se afecta la credibilidad del evento a la superioridad del Estados Unidos?</a:t>
          </a:r>
          <a:endParaRPr lang="es-MX" sz="1800" kern="1200" dirty="0"/>
        </a:p>
      </dsp:txBody>
      <dsp:txXfrm>
        <a:off x="1444376" y="4092171"/>
        <a:ext cx="2464820" cy="147889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2A70745-976F-45FE-9439-4A62A076F34F}" type="datetimeFigureOut">
              <a:rPr lang="es-MX" smtClean="0"/>
              <a:t>17/07/2019</a:t>
            </a:fld>
            <a:endParaRPr lang="es-MX"/>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MX"/>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B52CCE2-8A78-405D-8C71-9A3EDFEE0A26}" type="slidenum">
              <a:rPr lang="es-MX" smtClean="0"/>
              <a:t>‹Nº›</a:t>
            </a:fld>
            <a:endParaRPr lang="es-MX"/>
          </a:p>
        </p:txBody>
      </p:sp>
      <p:grpSp>
        <p:nvGrpSpPr>
          <p:cNvPr id="18" name="Grupo 17"/>
          <p:cNvGrpSpPr/>
          <p:nvPr userDrawn="1"/>
        </p:nvGrpSpPr>
        <p:grpSpPr>
          <a:xfrm>
            <a:off x="8316295" y="1499497"/>
            <a:ext cx="3545015" cy="4722125"/>
            <a:chOff x="8316295" y="1360015"/>
            <a:chExt cx="3545015" cy="4722125"/>
          </a:xfrm>
        </p:grpSpPr>
        <p:cxnSp>
          <p:nvCxnSpPr>
            <p:cNvPr id="9" name="Conector recto 8"/>
            <p:cNvCxnSpPr/>
            <p:nvPr userDrawn="1"/>
          </p:nvCxnSpPr>
          <p:spPr>
            <a:xfrm>
              <a:off x="11861310" y="1360015"/>
              <a:ext cx="0" cy="4722125"/>
            </a:xfrm>
            <a:prstGeom prst="line">
              <a:avLst/>
            </a:prstGeom>
            <a:ln w="317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userDrawn="1"/>
          </p:nvCxnSpPr>
          <p:spPr>
            <a:xfrm>
              <a:off x="8316295" y="5871968"/>
              <a:ext cx="3529962" cy="0"/>
            </a:xfrm>
            <a:prstGeom prst="line">
              <a:avLst/>
            </a:prstGeom>
            <a:ln w="317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upo 18"/>
          <p:cNvGrpSpPr/>
          <p:nvPr userDrawn="1"/>
        </p:nvGrpSpPr>
        <p:grpSpPr>
          <a:xfrm>
            <a:off x="603347" y="676852"/>
            <a:ext cx="3529962" cy="4722125"/>
            <a:chOff x="603347" y="676852"/>
            <a:chExt cx="3529962" cy="4722125"/>
          </a:xfrm>
        </p:grpSpPr>
        <p:cxnSp>
          <p:nvCxnSpPr>
            <p:cNvPr id="15" name="Conector recto 14"/>
            <p:cNvCxnSpPr/>
            <p:nvPr userDrawn="1"/>
          </p:nvCxnSpPr>
          <p:spPr>
            <a:xfrm rot="10800000">
              <a:off x="603792" y="676852"/>
              <a:ext cx="0" cy="4722125"/>
            </a:xfrm>
            <a:prstGeom prst="line">
              <a:avLst/>
            </a:prstGeom>
            <a:ln w="317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userDrawn="1"/>
          </p:nvCxnSpPr>
          <p:spPr>
            <a:xfrm rot="10800000">
              <a:off x="603347" y="887024"/>
              <a:ext cx="3529962" cy="0"/>
            </a:xfrm>
            <a:prstGeom prst="line">
              <a:avLst/>
            </a:prstGeom>
            <a:ln w="317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1846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A70745-976F-45FE-9439-4A62A076F34F}" type="datetimeFigureOut">
              <a:rPr lang="es-MX" smtClean="0"/>
              <a:t>17/07/2019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249386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A70745-976F-45FE-9439-4A62A076F34F}" type="datetimeFigureOut">
              <a:rPr lang="es-MX" smtClean="0"/>
              <a:t>17/07/2019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146688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2A70745-976F-45FE-9439-4A62A076F34F}" type="datetimeFigureOut">
              <a:rPr lang="es-MX" smtClean="0"/>
              <a:t>17/07/2019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264684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2A70745-976F-45FE-9439-4A62A076F34F}" type="datetimeFigureOut">
              <a:rPr lang="es-MX" smtClean="0"/>
              <a:t>17/07/2019</a:t>
            </a:fld>
            <a:endParaRPr lang="es-MX"/>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MX"/>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B52CCE2-8A78-405D-8C71-9A3EDFEE0A26}" type="slidenum">
              <a:rPr lang="es-MX" smtClean="0"/>
              <a:t>‹Nº›</a:t>
            </a:fld>
            <a:endParaRPr lang="es-MX"/>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952069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2A70745-976F-45FE-9439-4A62A076F34F}" type="datetimeFigureOut">
              <a:rPr lang="es-MX" smtClean="0"/>
              <a:t>17/07/2019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32562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2A70745-976F-45FE-9439-4A62A076F34F}" type="datetimeFigureOut">
              <a:rPr lang="es-MX" smtClean="0"/>
              <a:t>17/07/2019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48167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2A70745-976F-45FE-9439-4A62A076F34F}" type="datetimeFigureOut">
              <a:rPr lang="es-MX" smtClean="0"/>
              <a:t>17/07/2019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164139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70745-976F-45FE-9439-4A62A076F34F}" type="datetimeFigureOut">
              <a:rPr lang="es-MX" smtClean="0"/>
              <a:t>17/07/2019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B52CCE2-8A78-405D-8C71-9A3EDFEE0A26}" type="slidenum">
              <a:rPr lang="es-MX" smtClean="0"/>
              <a:t>‹Nº›</a:t>
            </a:fld>
            <a:endParaRPr lang="es-MX"/>
          </a:p>
        </p:txBody>
      </p:sp>
    </p:spTree>
    <p:extLst>
      <p:ext uri="{BB962C8B-B14F-4D97-AF65-F5344CB8AC3E}">
        <p14:creationId xmlns:p14="http://schemas.microsoft.com/office/powerpoint/2010/main" val="396712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2A70745-976F-45FE-9439-4A62A076F34F}" type="datetimeFigureOut">
              <a:rPr lang="es-MX" smtClean="0"/>
              <a:t>17/07/2019</a:t>
            </a:fld>
            <a:endParaRPr lang="es-MX"/>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B52CCE2-8A78-405D-8C71-9A3EDFEE0A26}" type="slidenum">
              <a:rPr lang="es-MX" smtClean="0"/>
              <a:t>‹Nº›</a:t>
            </a:fld>
            <a:endParaRPr lang="es-MX"/>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248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2A70745-976F-45FE-9439-4A62A076F34F}" type="datetimeFigureOut">
              <a:rPr lang="es-MX" smtClean="0"/>
              <a:t>17/07/2019</a:t>
            </a:fld>
            <a:endParaRPr lang="es-MX"/>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B52CCE2-8A78-405D-8C71-9A3EDFEE0A26}" type="slidenum">
              <a:rPr lang="es-MX" smtClean="0"/>
              <a:t>‹Nº›</a:t>
            </a:fld>
            <a:endParaRPr lang="es-MX"/>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360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2A70745-976F-45FE-9439-4A62A076F34F}" type="datetimeFigureOut">
              <a:rPr lang="es-MX" smtClean="0"/>
              <a:t>17/07/2019</a:t>
            </a:fld>
            <a:endParaRPr lang="es-MX"/>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MX"/>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B52CCE2-8A78-405D-8C71-9A3EDFEE0A26}" type="slidenum">
              <a:rPr lang="es-MX" smtClean="0"/>
              <a:t>‹Nº›</a:t>
            </a:fld>
            <a:endParaRPr lang="es-MX"/>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67182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3.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asa.gov/multimedia/videogallery/index.html"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KBR1ddnGHqc" TargetMode="External"/><Relationship Id="rId2" Type="http://schemas.openxmlformats.org/officeDocument/2006/relationships/hyperlink" Target="https://www.youtube.com/watch?v=G6A72ufn3l4"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65066" y="150607"/>
            <a:ext cx="1376676" cy="1286614"/>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8351" y="1805646"/>
            <a:ext cx="7876715" cy="3298222"/>
          </a:xfrm>
          <a:prstGeom prst="rect">
            <a:avLst/>
          </a:prstGeom>
        </p:spPr>
      </p:pic>
      <p:sp>
        <p:nvSpPr>
          <p:cNvPr id="6" name="Título 5"/>
          <p:cNvSpPr>
            <a:spLocks noGrp="1"/>
          </p:cNvSpPr>
          <p:nvPr>
            <p:ph type="title"/>
          </p:nvPr>
        </p:nvSpPr>
        <p:spPr/>
        <p:txBody>
          <a:bodyPr/>
          <a:lstStyle/>
          <a:p>
            <a:endParaRPr lang="es-MX" dirty="0"/>
          </a:p>
        </p:txBody>
      </p:sp>
    </p:spTree>
    <p:extLst>
      <p:ext uri="{BB962C8B-B14F-4D97-AF65-F5344CB8AC3E}">
        <p14:creationId xmlns:p14="http://schemas.microsoft.com/office/powerpoint/2010/main" val="219187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Interdisciplinariedad del Proyecto </a:t>
            </a:r>
            <a:br>
              <a:rPr lang="es-MX" dirty="0" smtClean="0"/>
            </a:br>
            <a:endParaRPr lang="es-MX"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5610" y="142383"/>
            <a:ext cx="1377815" cy="1286367"/>
          </a:xfrm>
          <a:prstGeom prst="rect">
            <a:avLst/>
          </a:prstGeom>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b="31664"/>
          <a:stretch/>
        </p:blipFill>
        <p:spPr>
          <a:xfrm>
            <a:off x="1721223" y="1491952"/>
            <a:ext cx="9148546" cy="4968809"/>
          </a:xfrm>
          <a:prstGeom prst="rect">
            <a:avLst/>
          </a:prstGeom>
        </p:spPr>
      </p:pic>
    </p:spTree>
    <p:extLst>
      <p:ext uri="{BB962C8B-B14F-4D97-AF65-F5344CB8AC3E}">
        <p14:creationId xmlns:p14="http://schemas.microsoft.com/office/powerpoint/2010/main" val="2574480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Interdisciplinariedad del Proyecto </a:t>
            </a:r>
            <a:br>
              <a:rPr lang="es-MX" dirty="0" smtClean="0"/>
            </a:br>
            <a:endParaRPr lang="es-MX"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5610" y="142383"/>
            <a:ext cx="1377815" cy="1286367"/>
          </a:xfrm>
          <a:prstGeom prst="rect">
            <a:avLst/>
          </a:prstGeom>
        </p:spPr>
      </p:pic>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t="66557"/>
          <a:stretch/>
        </p:blipFill>
        <p:spPr>
          <a:xfrm>
            <a:off x="1717627" y="1972167"/>
            <a:ext cx="8909145" cy="3394312"/>
          </a:xfrm>
          <a:prstGeom prst="rect">
            <a:avLst/>
          </a:prstGeom>
        </p:spPr>
      </p:pic>
    </p:spTree>
    <p:extLst>
      <p:ext uri="{BB962C8B-B14F-4D97-AF65-F5344CB8AC3E}">
        <p14:creationId xmlns:p14="http://schemas.microsoft.com/office/powerpoint/2010/main" val="1221754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6974" y="0"/>
            <a:ext cx="1377815" cy="1286367"/>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140" y="90364"/>
            <a:ext cx="9289834" cy="6677696"/>
          </a:xfrm>
          <a:prstGeom prst="rect">
            <a:avLst/>
          </a:prstGeom>
        </p:spPr>
      </p:pic>
    </p:spTree>
    <p:extLst>
      <p:ext uri="{BB962C8B-B14F-4D97-AF65-F5344CB8AC3E}">
        <p14:creationId xmlns:p14="http://schemas.microsoft.com/office/powerpoint/2010/main" val="960364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Fotografía de la Sesión</a:t>
            </a:r>
            <a:endParaRPr lang="es-MX" dirty="0"/>
          </a:p>
        </p:txBody>
      </p:sp>
      <p:pic>
        <p:nvPicPr>
          <p:cNvPr id="5" name="Marcador de contenido 4"/>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7428718" y="1576229"/>
            <a:ext cx="3994843" cy="2322212"/>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1590" y="4209585"/>
            <a:ext cx="4389442" cy="2158910"/>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8190" y="1410099"/>
            <a:ext cx="3374381" cy="2652007"/>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3892" y="142383"/>
            <a:ext cx="1377815" cy="1286367"/>
          </a:xfrm>
          <a:prstGeom prst="rect">
            <a:avLst/>
          </a:prstGeom>
        </p:spPr>
      </p:pic>
    </p:spTree>
    <p:extLst>
      <p:ext uri="{BB962C8B-B14F-4D97-AF65-F5344CB8AC3E}">
        <p14:creationId xmlns:p14="http://schemas.microsoft.com/office/powerpoint/2010/main" val="4166702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Fotografía de Ordenador Gráfico </a:t>
            </a:r>
            <a:endParaRPr lang="es-MX" dirty="0"/>
          </a:p>
        </p:txBody>
      </p:sp>
      <p:pic>
        <p:nvPicPr>
          <p:cNvPr id="4" name="Marcador de contenido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845538" y="1682303"/>
            <a:ext cx="7685087" cy="4321175"/>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4552" y="300194"/>
            <a:ext cx="1377815" cy="1286367"/>
          </a:xfrm>
          <a:prstGeom prst="rect">
            <a:avLst/>
          </a:prstGeom>
        </p:spPr>
      </p:pic>
    </p:spTree>
    <p:extLst>
      <p:ext uri="{BB962C8B-B14F-4D97-AF65-F5344CB8AC3E}">
        <p14:creationId xmlns:p14="http://schemas.microsoft.com/office/powerpoint/2010/main" val="3301391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lnSpc>
                <a:spcPct val="100000"/>
              </a:lnSpc>
            </a:pPr>
            <a:r>
              <a:rPr lang="es-MX" sz="3600" b="1" cap="none" dirty="0" smtClean="0"/>
              <a:t>Justificación</a:t>
            </a:r>
            <a:r>
              <a:rPr lang="es-MX" sz="3600" cap="none" dirty="0" smtClean="0"/>
              <a:t/>
            </a:r>
            <a:br>
              <a:rPr lang="es-MX" sz="3600" cap="none" dirty="0" smtClean="0"/>
            </a:br>
            <a:r>
              <a:rPr lang="es-MX" sz="3600" cap="none" dirty="0" smtClean="0"/>
              <a:t/>
            </a:r>
            <a:br>
              <a:rPr lang="es-MX" sz="3600" cap="none" dirty="0" smtClean="0"/>
            </a:br>
            <a:r>
              <a:rPr lang="es-MX" sz="3400" cap="none" dirty="0" smtClean="0"/>
              <a:t>L</a:t>
            </a:r>
            <a:r>
              <a:rPr lang="es-ES" sz="3400" cap="none" dirty="0" smtClean="0"/>
              <a:t>a presente investigación se enfocará en estudiar el contexto e importancia  de la  llegada del hombre a la luna durante la Guerra </a:t>
            </a:r>
            <a:r>
              <a:rPr lang="es-ES" sz="3400" cap="none" dirty="0"/>
              <a:t>F</a:t>
            </a:r>
            <a:r>
              <a:rPr lang="es-ES" sz="3400" cap="none" dirty="0" smtClean="0"/>
              <a:t>ría así como los avances tecnológicos que permitieron este acontecimiento sin dejar de lado las diferentes hipótesis que dan veracidad o falsedad al evento. </a:t>
            </a:r>
            <a:endParaRPr lang="es-MX" sz="3400" cap="none"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3814817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6590" y="793914"/>
            <a:ext cx="9601200" cy="1485900"/>
          </a:xfrm>
        </p:spPr>
        <p:txBody>
          <a:bodyPr>
            <a:noAutofit/>
          </a:bodyPr>
          <a:lstStyle/>
          <a:p>
            <a:pPr algn="just">
              <a:lnSpc>
                <a:spcPct val="100000"/>
              </a:lnSpc>
            </a:pPr>
            <a:r>
              <a:rPr lang="es-MX" sz="3200" b="1" cap="none" dirty="0"/>
              <a:t>O</a:t>
            </a:r>
            <a:r>
              <a:rPr lang="es-MX" sz="3200" b="1" cap="none" dirty="0" smtClean="0"/>
              <a:t>bjetivo</a:t>
            </a:r>
            <a:r>
              <a:rPr lang="es-MX" sz="3200" cap="none" dirty="0" smtClean="0"/>
              <a:t/>
            </a:r>
            <a:br>
              <a:rPr lang="es-MX" sz="3200" cap="none" dirty="0" smtClean="0"/>
            </a:br>
            <a:r>
              <a:rPr lang="es-MX" sz="3200" cap="none" dirty="0"/>
              <a:t>Conocer, comprender  y evaluar los procesos históricos y tecnológicos que intervinieron en la llegada del Hombre a la Luna.  El estudiante  será capaz de identificar los elementos cronológicos, históricos, técnicos que dan veracidad a este evento, considerando la Guerra Fría entre dos bloques, capitalista y socialista, gestado después de la Segunda Guerra Mundial y que finalizó en 1989 con la caída del Muro de Berlín. </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1702698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2097742" y="1187312"/>
            <a:ext cx="9144000" cy="1655763"/>
          </a:xfrm>
        </p:spPr>
        <p:txBody>
          <a:bodyPr>
            <a:normAutofit/>
          </a:bodyPr>
          <a:lstStyle/>
          <a:p>
            <a:r>
              <a:rPr lang="es-MX" sz="3600" b="1" dirty="0" smtClean="0"/>
              <a:t>Objetivos específicos por asignatura </a:t>
            </a:r>
            <a:endParaRPr lang="es-MX" sz="3600" b="1" dirty="0"/>
          </a:p>
        </p:txBody>
      </p:sp>
      <p:graphicFrame>
        <p:nvGraphicFramePr>
          <p:cNvPr id="4" name="Tabla 3"/>
          <p:cNvGraphicFramePr>
            <a:graphicFrameLocks noGrp="1"/>
          </p:cNvGraphicFramePr>
          <p:nvPr>
            <p:extLst>
              <p:ext uri="{D42A27DB-BD31-4B8C-83A1-F6EECF244321}">
                <p14:modId xmlns:p14="http://schemas.microsoft.com/office/powerpoint/2010/main" val="1113593868"/>
              </p:ext>
            </p:extLst>
          </p:nvPr>
        </p:nvGraphicFramePr>
        <p:xfrm>
          <a:off x="1255363" y="2012748"/>
          <a:ext cx="9986379" cy="4389120"/>
        </p:xfrm>
        <a:graphic>
          <a:graphicData uri="http://schemas.openxmlformats.org/drawingml/2006/table">
            <a:tbl>
              <a:tblPr firstRow="1" bandRow="1">
                <a:tableStyleId>{5C22544A-7EE6-4342-B048-85BDC9FD1C3A}</a:tableStyleId>
              </a:tblPr>
              <a:tblGrid>
                <a:gridCol w="3359554">
                  <a:extLst>
                    <a:ext uri="{9D8B030D-6E8A-4147-A177-3AD203B41FA5}">
                      <a16:colId xmlns:a16="http://schemas.microsoft.com/office/drawing/2014/main" val="20000"/>
                    </a:ext>
                  </a:extLst>
                </a:gridCol>
                <a:gridCol w="3359554">
                  <a:extLst>
                    <a:ext uri="{9D8B030D-6E8A-4147-A177-3AD203B41FA5}">
                      <a16:colId xmlns:a16="http://schemas.microsoft.com/office/drawing/2014/main" val="20001"/>
                    </a:ext>
                  </a:extLst>
                </a:gridCol>
                <a:gridCol w="3267271">
                  <a:extLst>
                    <a:ext uri="{9D8B030D-6E8A-4147-A177-3AD203B41FA5}">
                      <a16:colId xmlns:a16="http://schemas.microsoft.com/office/drawing/2014/main" val="20002"/>
                    </a:ext>
                  </a:extLst>
                </a:gridCol>
              </a:tblGrid>
              <a:tr h="343220">
                <a:tc>
                  <a:txBody>
                    <a:bodyPr/>
                    <a:lstStyle/>
                    <a:p>
                      <a:r>
                        <a:rPr lang="es-MX" sz="2400" dirty="0" smtClean="0"/>
                        <a:t>Historia </a:t>
                      </a:r>
                      <a:endParaRPr lang="es-MX" sz="2400" dirty="0"/>
                    </a:p>
                  </a:txBody>
                  <a:tcPr/>
                </a:tc>
                <a:tc>
                  <a:txBody>
                    <a:bodyPr/>
                    <a:lstStyle/>
                    <a:p>
                      <a:r>
                        <a:rPr lang="es-MX" sz="2400" dirty="0" smtClean="0"/>
                        <a:t>Informática</a:t>
                      </a:r>
                      <a:r>
                        <a:rPr lang="es-MX" sz="2400" baseline="0" dirty="0" smtClean="0"/>
                        <a:t> </a:t>
                      </a:r>
                      <a:endParaRPr lang="es-MX" sz="2400" dirty="0"/>
                    </a:p>
                  </a:txBody>
                  <a:tcPr/>
                </a:tc>
                <a:tc>
                  <a:txBody>
                    <a:bodyPr/>
                    <a:lstStyle/>
                    <a:p>
                      <a:r>
                        <a:rPr lang="es-MX" sz="2400" dirty="0" smtClean="0"/>
                        <a:t>Inglés </a:t>
                      </a:r>
                      <a:endParaRPr lang="es-MX" sz="2400" dirty="0"/>
                    </a:p>
                  </a:txBody>
                  <a:tcPr/>
                </a:tc>
                <a:extLst>
                  <a:ext uri="{0D108BD9-81ED-4DB2-BD59-A6C34878D82A}">
                    <a16:rowId xmlns:a16="http://schemas.microsoft.com/office/drawing/2014/main" val="10000"/>
                  </a:ext>
                </a:extLst>
              </a:tr>
              <a:tr h="2539828">
                <a:tc>
                  <a:txBody>
                    <a:bodyPr/>
                    <a:lstStyle/>
                    <a:p>
                      <a:r>
                        <a:rPr lang="es-MX" sz="2800" dirty="0" smtClean="0"/>
                        <a:t>El estudiante deberá comprender,</a:t>
                      </a:r>
                      <a:r>
                        <a:rPr lang="es-MX" sz="2800" baseline="0" dirty="0" smtClean="0"/>
                        <a:t> conocer y evaluar </a:t>
                      </a:r>
                      <a:r>
                        <a:rPr lang="es-MX" sz="2800" dirty="0" smtClean="0"/>
                        <a:t>el significado del acontecimiento histórico dentro del proceso de guerra fría. </a:t>
                      </a:r>
                      <a:endParaRPr lang="es-MX" sz="2800" dirty="0"/>
                    </a:p>
                  </a:txBody>
                  <a:tcPr/>
                </a:tc>
                <a:tc>
                  <a:txBody>
                    <a:bodyPr/>
                    <a:lstStyle/>
                    <a:p>
                      <a:r>
                        <a:rPr lang="es-MX" sz="2800" dirty="0" smtClean="0"/>
                        <a:t>El estudiante deberá</a:t>
                      </a:r>
                      <a:r>
                        <a:rPr lang="es-MX" sz="2800" baseline="0" dirty="0" smtClean="0"/>
                        <a:t>  definir y simular el tipo de tecnología que se debe emplear para cubrir eventos tan importantes como este; o bien, un fenómeno natural. </a:t>
                      </a:r>
                    </a:p>
                  </a:txBody>
                  <a:tcPr/>
                </a:tc>
                <a:tc>
                  <a:txBody>
                    <a:bodyPr/>
                    <a:lstStyle/>
                    <a:p>
                      <a:r>
                        <a:rPr lang="es-MX" sz="2800" dirty="0" smtClean="0"/>
                        <a:t>El alumno deberá</a:t>
                      </a:r>
                      <a:r>
                        <a:rPr lang="es-MX" sz="2800" baseline="0" dirty="0" smtClean="0"/>
                        <a:t> participar y diseñar </a:t>
                      </a:r>
                      <a:r>
                        <a:rPr lang="es-MX" sz="2800" dirty="0" smtClean="0"/>
                        <a:t> </a:t>
                      </a:r>
                      <a:r>
                        <a:rPr lang="es-MX" sz="2800" baseline="0" dirty="0" smtClean="0"/>
                        <a:t> </a:t>
                      </a:r>
                      <a:r>
                        <a:rPr lang="es-MX" sz="2800" dirty="0" smtClean="0"/>
                        <a:t> un debate sobre los posibles hechos o mitos sobre el alunizaje</a:t>
                      </a:r>
                      <a:endParaRPr lang="es-MX" sz="2800" dirty="0"/>
                    </a:p>
                  </a:txBody>
                  <a:tcPr/>
                </a:tc>
                <a:extLst>
                  <a:ext uri="{0D108BD9-81ED-4DB2-BD59-A6C34878D82A}">
                    <a16:rowId xmlns:a16="http://schemas.microsoft.com/office/drawing/2014/main" val="10001"/>
                  </a:ext>
                </a:extLst>
              </a:tr>
            </a:tbl>
          </a:graphicData>
        </a:graphic>
      </p:graphicFrame>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721613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4022" y="338071"/>
            <a:ext cx="9601200" cy="1485900"/>
          </a:xfrm>
        </p:spPr>
        <p:txBody>
          <a:bodyPr/>
          <a:lstStyle/>
          <a:p>
            <a:pPr algn="ctr"/>
            <a:r>
              <a:rPr lang="es-MX" dirty="0" smtClean="0"/>
              <a:t>Preguntas generadoras </a:t>
            </a:r>
            <a:endParaRPr lang="es-MX" dirty="0"/>
          </a:p>
        </p:txBody>
      </p:sp>
      <p:sp>
        <p:nvSpPr>
          <p:cNvPr id="3" name="Marcador de contenido 2"/>
          <p:cNvSpPr>
            <a:spLocks noGrp="1"/>
          </p:cNvSpPr>
          <p:nvPr>
            <p:ph idx="4294967295"/>
          </p:nvPr>
        </p:nvSpPr>
        <p:spPr>
          <a:xfrm>
            <a:off x="1445631" y="1357313"/>
            <a:ext cx="10475912" cy="5500687"/>
          </a:xfrm>
        </p:spPr>
        <p:txBody>
          <a:bodyPr>
            <a:noAutofit/>
          </a:bodyPr>
          <a:lstStyle/>
          <a:p>
            <a:r>
              <a:rPr lang="es-ES" sz="2700" dirty="0"/>
              <a:t>¿</a:t>
            </a:r>
            <a:r>
              <a:rPr lang="es-ES" sz="2400" dirty="0"/>
              <a:t>Es la Guerra Fría un conflicto abierto o en qué tipo de contexto </a:t>
            </a:r>
            <a:r>
              <a:rPr lang="es-ES" sz="2400" dirty="0" smtClean="0"/>
              <a:t>surgió?</a:t>
            </a:r>
            <a:endParaRPr lang="es-ES" sz="2400" dirty="0"/>
          </a:p>
          <a:p>
            <a:r>
              <a:rPr lang="es-ES" sz="2400" dirty="0"/>
              <a:t>¿La carrera por conquistar el espacio fue un determinante para demostrar la </a:t>
            </a:r>
            <a:r>
              <a:rPr lang="es-ES" sz="2400" dirty="0" smtClean="0"/>
              <a:t>superioridad de </a:t>
            </a:r>
            <a:r>
              <a:rPr lang="es-ES" sz="2400" dirty="0"/>
              <a:t>alguno de los dos bloques de poder?</a:t>
            </a:r>
          </a:p>
          <a:p>
            <a:r>
              <a:rPr lang="es-ES" sz="2400" dirty="0"/>
              <a:t>¿Es la conquista del espacio un evento fortuito o responde a las necesidades de </a:t>
            </a:r>
            <a:r>
              <a:rPr lang="es-ES" sz="2400" dirty="0" smtClean="0"/>
              <a:t>la población </a:t>
            </a:r>
            <a:r>
              <a:rPr lang="es-ES" sz="2400" dirty="0"/>
              <a:t>mundial de los años 60s?</a:t>
            </a:r>
          </a:p>
          <a:p>
            <a:r>
              <a:rPr lang="es-ES" sz="2400" dirty="0"/>
              <a:t>¿Cuáles son los elementos que inciden en este evento y cómo afectan la credibilidad </a:t>
            </a:r>
            <a:r>
              <a:rPr lang="es-ES" sz="2400" dirty="0" smtClean="0"/>
              <a:t>del poder </a:t>
            </a:r>
            <a:r>
              <a:rPr lang="es-ES" sz="2400" dirty="0"/>
              <a:t>norteamericano​</a:t>
            </a:r>
            <a:r>
              <a:rPr lang="es-ES" sz="2400" dirty="0" smtClean="0"/>
              <a:t>?</a:t>
            </a:r>
          </a:p>
          <a:p>
            <a:r>
              <a:rPr lang="es-ES" sz="2400" dirty="0" smtClean="0"/>
              <a:t>¿Qué elementos tecnológicos favorecieron el evento?</a:t>
            </a:r>
          </a:p>
          <a:p>
            <a:r>
              <a:rPr lang="es-ES" sz="2400" dirty="0" smtClean="0"/>
              <a:t>¿Cuál es la posibilidad de recrear a través de la tecnología este hecho?</a:t>
            </a:r>
          </a:p>
          <a:p>
            <a:r>
              <a:rPr lang="es-ES" sz="2400" dirty="0" smtClean="0"/>
              <a:t>¿Qué significó para el hombre alcanzar el satélite?</a:t>
            </a:r>
            <a:endParaRPr lang="es-MX" sz="2400" dirty="0"/>
          </a:p>
        </p:txBody>
      </p:sp>
      <p:pic>
        <p:nvPicPr>
          <p:cNvPr id="4" name="Imagen 3"/>
          <p:cNvPicPr>
            <a:picLocks noChangeAspect="1"/>
          </p:cNvPicPr>
          <p:nvPr/>
        </p:nvPicPr>
        <p:blipFill>
          <a:blip r:embed="rId2"/>
          <a:stretch>
            <a:fillRect/>
          </a:stretch>
        </p:blipFill>
        <p:spPr>
          <a:xfrm>
            <a:off x="1339955" y="2670232"/>
            <a:ext cx="9602032" cy="3565676"/>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3728" y="91718"/>
            <a:ext cx="1377815" cy="1286367"/>
          </a:xfrm>
          <a:prstGeom prst="rect">
            <a:avLst/>
          </a:prstGeom>
        </p:spPr>
      </p:pic>
    </p:spTree>
    <p:extLst>
      <p:ext uri="{BB962C8B-B14F-4D97-AF65-F5344CB8AC3E}">
        <p14:creationId xmlns:p14="http://schemas.microsoft.com/office/powerpoint/2010/main" val="2665713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5359" y="241300"/>
            <a:ext cx="9601200" cy="1485900"/>
          </a:xfrm>
          <a:solidFill>
            <a:schemeClr val="bg2"/>
          </a:solidFill>
        </p:spPr>
        <p:txBody>
          <a:bodyPr/>
          <a:lstStyle/>
          <a:p>
            <a:pPr algn="ctr"/>
            <a:r>
              <a:rPr lang="es-MX" dirty="0" smtClean="0"/>
              <a:t>Temas y Productos Propuestos </a:t>
            </a:r>
            <a:endParaRPr lang="es-MX"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0273" y="145647"/>
            <a:ext cx="1377815" cy="1286367"/>
          </a:xfrm>
          <a:prstGeom prst="rect">
            <a:avLst/>
          </a:prstGeom>
        </p:spPr>
      </p:pic>
      <p:graphicFrame>
        <p:nvGraphicFramePr>
          <p:cNvPr id="6" name="Marcador de contenido 3"/>
          <p:cNvGraphicFramePr>
            <a:graphicFrameLocks/>
          </p:cNvGraphicFramePr>
          <p:nvPr>
            <p:extLst>
              <p:ext uri="{D42A27DB-BD31-4B8C-83A1-F6EECF244321}">
                <p14:modId xmlns:p14="http://schemas.microsoft.com/office/powerpoint/2010/main" val="2386318122"/>
              </p:ext>
            </p:extLst>
          </p:nvPr>
        </p:nvGraphicFramePr>
        <p:xfrm>
          <a:off x="1371600" y="1259175"/>
          <a:ext cx="9601200" cy="5128805"/>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465365">
                <a:tc>
                  <a:txBody>
                    <a:bodyPr/>
                    <a:lstStyle/>
                    <a:p>
                      <a:r>
                        <a:rPr lang="es-MX" sz="2000" dirty="0" smtClean="0"/>
                        <a:t>Historia</a:t>
                      </a:r>
                      <a:r>
                        <a:rPr lang="es-MX" sz="2000" baseline="0" dirty="0" smtClean="0"/>
                        <a:t> </a:t>
                      </a:r>
                      <a:endParaRPr lang="es-MX" sz="2000" dirty="0"/>
                    </a:p>
                  </a:txBody>
                  <a:tcPr/>
                </a:tc>
                <a:tc>
                  <a:txBody>
                    <a:bodyPr/>
                    <a:lstStyle/>
                    <a:p>
                      <a:r>
                        <a:rPr lang="es-MX" sz="2000" dirty="0" smtClean="0"/>
                        <a:t>Informática </a:t>
                      </a:r>
                      <a:endParaRPr lang="es-MX" sz="2000" dirty="0"/>
                    </a:p>
                  </a:txBody>
                  <a:tcPr/>
                </a:tc>
                <a:tc>
                  <a:txBody>
                    <a:bodyPr/>
                    <a:lstStyle/>
                    <a:p>
                      <a:r>
                        <a:rPr lang="es-MX" sz="2000" dirty="0" smtClean="0"/>
                        <a:t>Inglés </a:t>
                      </a:r>
                      <a:endParaRPr lang="es-MX" sz="2000" dirty="0"/>
                    </a:p>
                  </a:txBody>
                  <a:tcPr/>
                </a:tc>
                <a:extLst>
                  <a:ext uri="{0D108BD9-81ED-4DB2-BD59-A6C34878D82A}">
                    <a16:rowId xmlns:a16="http://schemas.microsoft.com/office/drawing/2014/main" val="10000"/>
                  </a:ext>
                </a:extLst>
              </a:tr>
              <a:tr h="4589901">
                <a:tc>
                  <a:txBody>
                    <a:bodyPr/>
                    <a:lstStyle/>
                    <a:p>
                      <a:r>
                        <a:rPr lang="es-MX" sz="2000" b="1" dirty="0" smtClean="0"/>
                        <a:t>Guerra</a:t>
                      </a:r>
                      <a:r>
                        <a:rPr lang="es-MX" sz="2000" b="1" baseline="0" dirty="0" smtClean="0"/>
                        <a:t> Fría, Carrera Espacial y Avances Tecnológicos</a:t>
                      </a:r>
                      <a:r>
                        <a:rPr lang="es-MX" sz="2000" baseline="0" dirty="0" smtClean="0"/>
                        <a:t>. </a:t>
                      </a:r>
                    </a:p>
                    <a:p>
                      <a:r>
                        <a:rPr lang="es-MX" sz="2000" dirty="0" smtClean="0"/>
                        <a:t>El tema</a:t>
                      </a:r>
                      <a:r>
                        <a:rPr lang="es-MX" sz="2000" baseline="0" dirty="0" smtClean="0"/>
                        <a:t> se abordará dentro del contexto de la Guerra Fría posterior a la Segunda Guerra Mundial y parte del temario de la Asignatura de Historia.</a:t>
                      </a:r>
                    </a:p>
                    <a:p>
                      <a:r>
                        <a:rPr lang="es-MX" sz="2000" baseline="0" dirty="0" smtClean="0"/>
                        <a:t>Los productos serán Mapa Conceptual, tabla comparativa y una ilustración con las principales ideas de las clases. </a:t>
                      </a:r>
                      <a:endParaRPr lang="es-MX" sz="2000" dirty="0"/>
                    </a:p>
                  </a:txBody>
                  <a:tcPr/>
                </a:tc>
                <a:tc>
                  <a:txBody>
                    <a:bodyPr/>
                    <a:lstStyle/>
                    <a:p>
                      <a:r>
                        <a:rPr lang="es-MX" sz="2000" dirty="0" smtClean="0"/>
                        <a:t>Tema: Tecnología</a:t>
                      </a:r>
                      <a:r>
                        <a:rPr lang="es-MX" sz="2000" baseline="0" dirty="0" smtClean="0"/>
                        <a:t> empleada en el contexto comunicación, investigación, fotografía, transmisión televisiva y viajes espaciales. </a:t>
                      </a:r>
                    </a:p>
                    <a:p>
                      <a:endParaRPr lang="es-MX" sz="2000" baseline="0" dirty="0" smtClean="0"/>
                    </a:p>
                    <a:p>
                      <a:r>
                        <a:rPr lang="es-MX" sz="2000" baseline="0" dirty="0" smtClean="0"/>
                        <a:t>Producto: Investigación y única presentación (grupal) con el tipo de tecnología empleada; desde la características físicas hasta el uso que le dio en el viaje.</a:t>
                      </a:r>
                      <a:endParaRPr lang="es-MX" sz="2000" dirty="0" smtClean="0"/>
                    </a:p>
                    <a:p>
                      <a:endParaRPr lang="es-MX" sz="2000" dirty="0"/>
                    </a:p>
                  </a:txBody>
                  <a:tcPr/>
                </a:tc>
                <a:tc>
                  <a:txBody>
                    <a:bodyPr/>
                    <a:lstStyle/>
                    <a:p>
                      <a:r>
                        <a:rPr lang="es-MX" sz="2000" dirty="0" smtClean="0"/>
                        <a:t>Teorías</a:t>
                      </a:r>
                      <a:r>
                        <a:rPr lang="es-MX" sz="2000" baseline="0" dirty="0" smtClean="0"/>
                        <a:t> de conspiración sobre Lady Di, JFK, y el </a:t>
                      </a:r>
                      <a:r>
                        <a:rPr lang="es-MX" sz="2000" b="1" baseline="0" dirty="0" smtClean="0"/>
                        <a:t>Hombre en la Luna</a:t>
                      </a:r>
                      <a:r>
                        <a:rPr lang="es-MX" sz="2000" baseline="0" dirty="0" smtClean="0"/>
                        <a:t>. ¿Qué crees que pasó?, ¿fue una cortina de humo?, ¿fue todo una farsa?, ¿quién quiso engañar al mundo sobre la carrera espacial?</a:t>
                      </a:r>
                    </a:p>
                    <a:p>
                      <a:r>
                        <a:rPr lang="es-MX" sz="2000" baseline="0" dirty="0" smtClean="0"/>
                        <a:t>Productos: video del supuesto alunizaje, fotocopias sobre teorías de conspiración, </a:t>
                      </a:r>
                      <a:r>
                        <a:rPr lang="es-MX" sz="2000" i="1" baseline="0" dirty="0" err="1" smtClean="0"/>
                        <a:t>T’s</a:t>
                      </a:r>
                      <a:r>
                        <a:rPr lang="es-MX" sz="2000" i="1" baseline="0" dirty="0" smtClean="0"/>
                        <a:t> </a:t>
                      </a:r>
                      <a:r>
                        <a:rPr lang="es-MX" sz="2000" i="1" baseline="0" dirty="0" err="1" smtClean="0"/>
                        <a:t>elicitation</a:t>
                      </a:r>
                      <a:endParaRPr lang="es-MX" sz="2000" i="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0661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MX"/>
          </a:p>
        </p:txBody>
      </p:sp>
      <p:graphicFrame>
        <p:nvGraphicFramePr>
          <p:cNvPr id="5" name="Tabla 4"/>
          <p:cNvGraphicFramePr>
            <a:graphicFrameLocks noGrp="1"/>
          </p:cNvGraphicFramePr>
          <p:nvPr>
            <p:extLst>
              <p:ext uri="{D42A27DB-BD31-4B8C-83A1-F6EECF244321}">
                <p14:modId xmlns:p14="http://schemas.microsoft.com/office/powerpoint/2010/main" val="596878803"/>
              </p:ext>
            </p:extLst>
          </p:nvPr>
        </p:nvGraphicFramePr>
        <p:xfrm>
          <a:off x="1904593" y="1882589"/>
          <a:ext cx="8487294" cy="3442447"/>
        </p:xfrm>
        <a:graphic>
          <a:graphicData uri="http://schemas.openxmlformats.org/drawingml/2006/table">
            <a:tbl>
              <a:tblPr firstRow="1" bandRow="1">
                <a:tableStyleId>{5C22544A-7EE6-4342-B048-85BDC9FD1C3A}</a:tableStyleId>
              </a:tblPr>
              <a:tblGrid>
                <a:gridCol w="4243647">
                  <a:extLst>
                    <a:ext uri="{9D8B030D-6E8A-4147-A177-3AD203B41FA5}">
                      <a16:colId xmlns:a16="http://schemas.microsoft.com/office/drawing/2014/main" val="20000"/>
                    </a:ext>
                  </a:extLst>
                </a:gridCol>
                <a:gridCol w="4243647">
                  <a:extLst>
                    <a:ext uri="{9D8B030D-6E8A-4147-A177-3AD203B41FA5}">
                      <a16:colId xmlns:a16="http://schemas.microsoft.com/office/drawing/2014/main" val="20001"/>
                    </a:ext>
                  </a:extLst>
                </a:gridCol>
              </a:tblGrid>
              <a:tr h="885659">
                <a:tc>
                  <a:txBody>
                    <a:bodyPr/>
                    <a:lstStyle/>
                    <a:p>
                      <a:pPr algn="ctr"/>
                      <a:r>
                        <a:rPr lang="es-MX" sz="2400" dirty="0" smtClean="0"/>
                        <a:t>Docente</a:t>
                      </a:r>
                      <a:endParaRPr lang="es-MX" sz="2400" dirty="0"/>
                    </a:p>
                  </a:txBody>
                  <a:tcPr anchor="ctr"/>
                </a:tc>
                <a:tc>
                  <a:txBody>
                    <a:bodyPr/>
                    <a:lstStyle/>
                    <a:p>
                      <a:pPr algn="ctr"/>
                      <a:r>
                        <a:rPr lang="es-MX" sz="2400" dirty="0" smtClean="0"/>
                        <a:t>Asignatura </a:t>
                      </a:r>
                      <a:endParaRPr lang="es-MX" sz="2400" dirty="0"/>
                    </a:p>
                  </a:txBody>
                  <a:tcPr anchor="ctr"/>
                </a:tc>
                <a:extLst>
                  <a:ext uri="{0D108BD9-81ED-4DB2-BD59-A6C34878D82A}">
                    <a16:rowId xmlns:a16="http://schemas.microsoft.com/office/drawing/2014/main" val="10000"/>
                  </a:ext>
                </a:extLst>
              </a:tr>
              <a:tr h="840508">
                <a:tc>
                  <a:txBody>
                    <a:bodyPr/>
                    <a:lstStyle/>
                    <a:p>
                      <a:r>
                        <a:rPr lang="es-MX" sz="2400" dirty="0" smtClean="0"/>
                        <a:t>Alicia Bobadilla González </a:t>
                      </a:r>
                      <a:endParaRPr lang="es-MX" sz="2400" dirty="0"/>
                    </a:p>
                  </a:txBody>
                  <a:tcPr/>
                </a:tc>
                <a:tc>
                  <a:txBody>
                    <a:bodyPr/>
                    <a:lstStyle/>
                    <a:p>
                      <a:r>
                        <a:rPr lang="es-MX" sz="2400" dirty="0" smtClean="0"/>
                        <a:t>Informática </a:t>
                      </a:r>
                      <a:endParaRPr lang="es-MX" sz="2400" dirty="0"/>
                    </a:p>
                  </a:txBody>
                  <a:tcPr/>
                </a:tc>
                <a:extLst>
                  <a:ext uri="{0D108BD9-81ED-4DB2-BD59-A6C34878D82A}">
                    <a16:rowId xmlns:a16="http://schemas.microsoft.com/office/drawing/2014/main" val="10001"/>
                  </a:ext>
                </a:extLst>
              </a:tr>
              <a:tr h="858140">
                <a:tc>
                  <a:txBody>
                    <a:bodyPr/>
                    <a:lstStyle/>
                    <a:p>
                      <a:r>
                        <a:rPr lang="es-MX" sz="2400" dirty="0" smtClean="0"/>
                        <a:t>Alejandro Gonzalo Suárez Cornejo</a:t>
                      </a:r>
                      <a:endParaRPr lang="es-MX" sz="2400" dirty="0"/>
                    </a:p>
                  </a:txBody>
                  <a:tcPr/>
                </a:tc>
                <a:tc>
                  <a:txBody>
                    <a:bodyPr/>
                    <a:lstStyle/>
                    <a:p>
                      <a:r>
                        <a:rPr lang="es-MX" sz="2400" dirty="0" smtClean="0"/>
                        <a:t>Inglés</a:t>
                      </a:r>
                      <a:r>
                        <a:rPr lang="es-MX" sz="2400" baseline="0" dirty="0" smtClean="0"/>
                        <a:t> IV</a:t>
                      </a:r>
                      <a:endParaRPr lang="es-MX" sz="2400" dirty="0"/>
                    </a:p>
                  </a:txBody>
                  <a:tcPr/>
                </a:tc>
                <a:extLst>
                  <a:ext uri="{0D108BD9-81ED-4DB2-BD59-A6C34878D82A}">
                    <a16:rowId xmlns:a16="http://schemas.microsoft.com/office/drawing/2014/main" val="10002"/>
                  </a:ext>
                </a:extLst>
              </a:tr>
              <a:tr h="858140">
                <a:tc>
                  <a:txBody>
                    <a:bodyPr/>
                    <a:lstStyle/>
                    <a:p>
                      <a:r>
                        <a:rPr lang="es-MX" sz="2400" dirty="0" smtClean="0"/>
                        <a:t>María del Socorro Vargas Bauza </a:t>
                      </a:r>
                      <a:endParaRPr lang="es-MX" sz="2400" dirty="0"/>
                    </a:p>
                  </a:txBody>
                  <a:tcPr/>
                </a:tc>
                <a:tc>
                  <a:txBody>
                    <a:bodyPr/>
                    <a:lstStyle/>
                    <a:p>
                      <a:r>
                        <a:rPr lang="es-MX" sz="2400" dirty="0" smtClean="0"/>
                        <a:t>Historia Universal III</a:t>
                      </a:r>
                      <a:endParaRPr lang="es-MX" sz="2400" dirty="0"/>
                    </a:p>
                  </a:txBody>
                  <a:tcPr/>
                </a:tc>
                <a:extLst>
                  <a:ext uri="{0D108BD9-81ED-4DB2-BD59-A6C34878D82A}">
                    <a16:rowId xmlns:a16="http://schemas.microsoft.com/office/drawing/2014/main" val="10003"/>
                  </a:ext>
                </a:extLst>
              </a:tr>
            </a:tbl>
          </a:graphicData>
        </a:graphic>
      </p:graphicFrame>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3172566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4332" y="212233"/>
            <a:ext cx="9601200" cy="1485900"/>
          </a:xfrm>
          <a:solidFill>
            <a:schemeClr val="bg2"/>
          </a:solidFill>
        </p:spPr>
        <p:txBody>
          <a:bodyPr/>
          <a:lstStyle/>
          <a:p>
            <a:r>
              <a:rPr lang="es-MX" dirty="0" smtClean="0"/>
              <a:t>		Planeación General </a:t>
            </a:r>
            <a:endParaRPr lang="es-MX"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589" y="212233"/>
            <a:ext cx="1377815" cy="1286367"/>
          </a:xfrm>
          <a:prstGeom prst="rect">
            <a:avLst/>
          </a:prstGeom>
        </p:spPr>
      </p:pic>
      <p:graphicFrame>
        <p:nvGraphicFramePr>
          <p:cNvPr id="6" name="Marcador de contenido 3"/>
          <p:cNvGraphicFramePr>
            <a:graphicFrameLocks/>
          </p:cNvGraphicFramePr>
          <p:nvPr>
            <p:extLst>
              <p:ext uri="{D42A27DB-BD31-4B8C-83A1-F6EECF244321}">
                <p14:modId xmlns:p14="http://schemas.microsoft.com/office/powerpoint/2010/main" val="2599248960"/>
              </p:ext>
            </p:extLst>
          </p:nvPr>
        </p:nvGraphicFramePr>
        <p:xfrm>
          <a:off x="956089" y="1034322"/>
          <a:ext cx="9559500" cy="5586916"/>
        </p:xfrm>
        <a:graphic>
          <a:graphicData uri="http://schemas.openxmlformats.org/drawingml/2006/table">
            <a:tbl>
              <a:tblPr firstRow="1" bandRow="1">
                <a:tableStyleId>{5C22544A-7EE6-4342-B048-85BDC9FD1C3A}</a:tableStyleId>
              </a:tblPr>
              <a:tblGrid>
                <a:gridCol w="3186500">
                  <a:extLst>
                    <a:ext uri="{9D8B030D-6E8A-4147-A177-3AD203B41FA5}">
                      <a16:colId xmlns:a16="http://schemas.microsoft.com/office/drawing/2014/main" val="20000"/>
                    </a:ext>
                  </a:extLst>
                </a:gridCol>
                <a:gridCol w="3186500">
                  <a:extLst>
                    <a:ext uri="{9D8B030D-6E8A-4147-A177-3AD203B41FA5}">
                      <a16:colId xmlns:a16="http://schemas.microsoft.com/office/drawing/2014/main" val="20001"/>
                    </a:ext>
                  </a:extLst>
                </a:gridCol>
                <a:gridCol w="3186500">
                  <a:extLst>
                    <a:ext uri="{9D8B030D-6E8A-4147-A177-3AD203B41FA5}">
                      <a16:colId xmlns:a16="http://schemas.microsoft.com/office/drawing/2014/main" val="20002"/>
                    </a:ext>
                  </a:extLst>
                </a:gridCol>
              </a:tblGrid>
              <a:tr h="378774">
                <a:tc>
                  <a:txBody>
                    <a:bodyPr/>
                    <a:lstStyle/>
                    <a:p>
                      <a:r>
                        <a:rPr lang="es-MX" dirty="0" smtClean="0"/>
                        <a:t>Historia Universal III</a:t>
                      </a:r>
                      <a:endParaRPr lang="es-MX" dirty="0"/>
                    </a:p>
                  </a:txBody>
                  <a:tcPr/>
                </a:tc>
                <a:tc>
                  <a:txBody>
                    <a:bodyPr/>
                    <a:lstStyle/>
                    <a:p>
                      <a:r>
                        <a:rPr lang="es-MX" dirty="0" smtClean="0"/>
                        <a:t>Informática </a:t>
                      </a:r>
                      <a:endParaRPr lang="es-MX" dirty="0"/>
                    </a:p>
                  </a:txBody>
                  <a:tcPr/>
                </a:tc>
                <a:tc>
                  <a:txBody>
                    <a:bodyPr/>
                    <a:lstStyle/>
                    <a:p>
                      <a:r>
                        <a:rPr lang="es-MX" dirty="0" smtClean="0"/>
                        <a:t>Inglés IV</a:t>
                      </a:r>
                      <a:endParaRPr lang="es-MX" dirty="0"/>
                    </a:p>
                  </a:txBody>
                  <a:tcPr/>
                </a:tc>
                <a:extLst>
                  <a:ext uri="{0D108BD9-81ED-4DB2-BD59-A6C34878D82A}">
                    <a16:rowId xmlns:a16="http://schemas.microsoft.com/office/drawing/2014/main" val="10000"/>
                  </a:ext>
                </a:extLst>
              </a:tr>
              <a:tr h="5208142">
                <a:tc>
                  <a:txBody>
                    <a:bodyPr/>
                    <a:lstStyle/>
                    <a:p>
                      <a:pPr algn="l"/>
                      <a:r>
                        <a:rPr lang="es-ES" dirty="0" smtClean="0"/>
                        <a:t>Con la información</a:t>
                      </a:r>
                    </a:p>
                    <a:p>
                      <a:pPr algn="l"/>
                      <a:r>
                        <a:rPr lang="es-ES" dirty="0" smtClean="0"/>
                        <a:t>recabada en las</a:t>
                      </a:r>
                    </a:p>
                    <a:p>
                      <a:pPr algn="l"/>
                      <a:r>
                        <a:rPr lang="es-ES" dirty="0" smtClean="0"/>
                        <a:t>sesiones y</a:t>
                      </a:r>
                    </a:p>
                    <a:p>
                      <a:pPr algn="l"/>
                      <a:r>
                        <a:rPr lang="es-ES" dirty="0" smtClean="0"/>
                        <a:t>complementando con</a:t>
                      </a:r>
                    </a:p>
                    <a:p>
                      <a:pPr algn="l"/>
                      <a:r>
                        <a:rPr lang="es-ES" dirty="0" smtClean="0"/>
                        <a:t>tareas, los estudiantes</a:t>
                      </a:r>
                    </a:p>
                    <a:p>
                      <a:pPr algn="l"/>
                      <a:r>
                        <a:rPr lang="es-ES" dirty="0" smtClean="0"/>
                        <a:t>realizarán evidencias a</a:t>
                      </a:r>
                    </a:p>
                    <a:p>
                      <a:pPr algn="l"/>
                      <a:r>
                        <a:rPr lang="es-ES" dirty="0" smtClean="0"/>
                        <a:t>través de la elaboración</a:t>
                      </a:r>
                    </a:p>
                    <a:p>
                      <a:pPr algn="l"/>
                      <a:r>
                        <a:rPr lang="es-ES" dirty="0" smtClean="0"/>
                        <a:t>de un Mapa Conceptual</a:t>
                      </a:r>
                    </a:p>
                    <a:p>
                      <a:pPr algn="l"/>
                      <a:r>
                        <a:rPr lang="es-ES" dirty="0" smtClean="0"/>
                        <a:t>y un </a:t>
                      </a:r>
                      <a:r>
                        <a:rPr lang="es-ES" dirty="0" err="1" smtClean="0"/>
                        <a:t>Infograma</a:t>
                      </a:r>
                      <a:r>
                        <a:rPr lang="es-ES" dirty="0" smtClean="0"/>
                        <a:t>.</a:t>
                      </a:r>
                    </a:p>
                    <a:p>
                      <a:pPr algn="l"/>
                      <a:r>
                        <a:rPr lang="es-ES" dirty="0" smtClean="0"/>
                        <a:t>Se retomará la</a:t>
                      </a:r>
                    </a:p>
                    <a:p>
                      <a:pPr algn="l"/>
                      <a:r>
                        <a:rPr lang="es-ES" dirty="0" smtClean="0"/>
                        <a:t>importancia del evento</a:t>
                      </a:r>
                    </a:p>
                    <a:p>
                      <a:pPr algn="l"/>
                      <a:r>
                        <a:rPr lang="es-ES" dirty="0" smtClean="0"/>
                        <a:t>histórico y una</a:t>
                      </a:r>
                    </a:p>
                    <a:p>
                      <a:pPr algn="l"/>
                      <a:r>
                        <a:rPr lang="es-ES" dirty="0" smtClean="0"/>
                        <a:t>retroalimentación</a:t>
                      </a:r>
                    </a:p>
                    <a:p>
                      <a:pPr algn="l"/>
                      <a:r>
                        <a:rPr lang="es-ES" dirty="0" smtClean="0"/>
                        <a:t>tomando en</a:t>
                      </a:r>
                    </a:p>
                    <a:p>
                      <a:pPr algn="l"/>
                      <a:r>
                        <a:rPr lang="es-ES" dirty="0" smtClean="0"/>
                        <a:t>consideración las</a:t>
                      </a:r>
                    </a:p>
                    <a:p>
                      <a:pPr algn="l"/>
                      <a:r>
                        <a:rPr lang="es-ES" dirty="0" smtClean="0"/>
                        <a:t>asignaturas de Inglés e</a:t>
                      </a:r>
                    </a:p>
                    <a:p>
                      <a:pPr algn="l"/>
                      <a:r>
                        <a:rPr lang="es-ES" dirty="0" smtClean="0"/>
                        <a:t>Informática.</a:t>
                      </a:r>
                      <a:endParaRPr lang="es-MX" dirty="0"/>
                    </a:p>
                  </a:txBody>
                  <a:tcPr/>
                </a:tc>
                <a:tc>
                  <a:txBody>
                    <a:bodyPr/>
                    <a:lstStyle/>
                    <a:p>
                      <a:pPr algn="l"/>
                      <a:r>
                        <a:rPr lang="es-ES" sz="1800" dirty="0" smtClean="0"/>
                        <a:t>Siguiendo la interdisciplinariedad</a:t>
                      </a:r>
                    </a:p>
                    <a:p>
                      <a:pPr algn="l"/>
                      <a:r>
                        <a:rPr lang="es-ES" sz="1800" dirty="0" smtClean="0"/>
                        <a:t>conseguida al referir 3</a:t>
                      </a:r>
                    </a:p>
                    <a:p>
                      <a:pPr algn="l"/>
                      <a:r>
                        <a:rPr lang="es-ES" sz="1800" dirty="0" smtClean="0"/>
                        <a:t>asignaturas para la investigación</a:t>
                      </a:r>
                    </a:p>
                    <a:p>
                      <a:pPr algn="l"/>
                      <a:r>
                        <a:rPr lang="es-ES" sz="1800" dirty="0" smtClean="0"/>
                        <a:t>y conocimiento de un hecho</a:t>
                      </a:r>
                    </a:p>
                    <a:p>
                      <a:pPr algn="l"/>
                      <a:r>
                        <a:rPr lang="es-ES" sz="1800" dirty="0" smtClean="0"/>
                        <a:t>histórico, en la asignatura de</a:t>
                      </a:r>
                    </a:p>
                    <a:p>
                      <a:pPr algn="l"/>
                      <a:r>
                        <a:rPr lang="es-ES" sz="1800" dirty="0" smtClean="0"/>
                        <a:t>informática se reafirma la</a:t>
                      </a:r>
                    </a:p>
                    <a:p>
                      <a:pPr algn="l"/>
                      <a:r>
                        <a:rPr lang="es-ES" sz="1800" dirty="0" smtClean="0"/>
                        <a:t>aceptación del conocimiento;</a:t>
                      </a:r>
                    </a:p>
                    <a:p>
                      <a:pPr algn="l"/>
                      <a:r>
                        <a:rPr lang="es-ES" sz="1800" dirty="0" smtClean="0"/>
                        <a:t>debido a que al crear un</a:t>
                      </a:r>
                    </a:p>
                    <a:p>
                      <a:pPr algn="l"/>
                      <a:r>
                        <a:rPr lang="es-ES" sz="1800" dirty="0" smtClean="0"/>
                        <a:t>producto final, tal es el caso de un video, presentación o</a:t>
                      </a:r>
                    </a:p>
                    <a:p>
                      <a:pPr algn="l"/>
                      <a:r>
                        <a:rPr lang="es-ES" sz="1800" dirty="0" smtClean="0"/>
                        <a:t>animación</a:t>
                      </a:r>
                      <a:r>
                        <a:rPr lang="es-ES" sz="1800" baseline="0" dirty="0" smtClean="0"/>
                        <a:t> y cartel</a:t>
                      </a:r>
                      <a:r>
                        <a:rPr lang="es-ES" sz="1800" dirty="0" smtClean="0"/>
                        <a:t> el alumno</a:t>
                      </a:r>
                    </a:p>
                    <a:p>
                      <a:pPr algn="l"/>
                      <a:r>
                        <a:rPr lang="es-ES" sz="1800" dirty="0" smtClean="0"/>
                        <a:t>demuestra el nivel de</a:t>
                      </a:r>
                    </a:p>
                    <a:p>
                      <a:pPr algn="l"/>
                      <a:r>
                        <a:rPr lang="es-ES" sz="1800" dirty="0" smtClean="0"/>
                        <a:t>entendimiento sobre el tema.</a:t>
                      </a:r>
                    </a:p>
                    <a:p>
                      <a:pPr algn="l"/>
                      <a:r>
                        <a:rPr lang="es-ES" sz="1800" dirty="0" smtClean="0"/>
                        <a:t>Lo que permite transmitir entre</a:t>
                      </a:r>
                      <a:r>
                        <a:rPr lang="es-ES" sz="1800" baseline="0" dirty="0" smtClean="0"/>
                        <a:t> </a:t>
                      </a:r>
                      <a:r>
                        <a:rPr lang="es-ES" sz="1800" dirty="0" smtClean="0"/>
                        <a:t>sus iguales, ideas y puntos de</a:t>
                      </a:r>
                      <a:r>
                        <a:rPr lang="es-ES" sz="1800" baseline="0" dirty="0" smtClean="0"/>
                        <a:t> </a:t>
                      </a:r>
                      <a:r>
                        <a:rPr lang="es-ES" sz="1800" dirty="0" smtClean="0"/>
                        <a:t>vista.</a:t>
                      </a:r>
                      <a:endParaRPr lang="es-MX" sz="1800" dirty="0"/>
                    </a:p>
                  </a:txBody>
                  <a:tcPr/>
                </a:tc>
                <a:tc>
                  <a:txBody>
                    <a:bodyPr/>
                    <a:lstStyle/>
                    <a:p>
                      <a:pPr algn="l"/>
                      <a:r>
                        <a:rPr lang="es-ES" dirty="0" smtClean="0"/>
                        <a:t>Con base en la integración</a:t>
                      </a:r>
                    </a:p>
                    <a:p>
                      <a:pPr algn="l"/>
                      <a:r>
                        <a:rPr lang="es-ES" dirty="0" smtClean="0"/>
                        <a:t>de tres materias distintas, se</a:t>
                      </a:r>
                    </a:p>
                    <a:p>
                      <a:pPr algn="l"/>
                      <a:r>
                        <a:rPr lang="es-ES" dirty="0" smtClean="0"/>
                        <a:t>acordó darle seguimiento al</a:t>
                      </a:r>
                    </a:p>
                    <a:p>
                      <a:pPr algn="l"/>
                      <a:r>
                        <a:rPr lang="es-ES" dirty="0" smtClean="0"/>
                        <a:t>contenido del programa en</a:t>
                      </a:r>
                    </a:p>
                    <a:p>
                      <a:pPr algn="l"/>
                      <a:r>
                        <a:rPr lang="es-ES" dirty="0" smtClean="0"/>
                        <a:t>Historia Universal III​,</a:t>
                      </a:r>
                    </a:p>
                    <a:p>
                      <a:pPr algn="l"/>
                      <a:r>
                        <a:rPr lang="es-ES" dirty="0" smtClean="0"/>
                        <a:t>enriquecer la información</a:t>
                      </a:r>
                    </a:p>
                    <a:p>
                      <a:pPr algn="l"/>
                      <a:r>
                        <a:rPr lang="es-ES" dirty="0" smtClean="0"/>
                        <a:t>en inglés con lecturas y</a:t>
                      </a:r>
                    </a:p>
                    <a:p>
                      <a:pPr algn="l"/>
                      <a:r>
                        <a:rPr lang="es-ES" dirty="0" smtClean="0"/>
                        <a:t>ejercicios de vocabulario</a:t>
                      </a:r>
                    </a:p>
                    <a:p>
                      <a:pPr algn="l"/>
                      <a:r>
                        <a:rPr lang="es-ES" dirty="0" smtClean="0"/>
                        <a:t>para más tarde darle un</a:t>
                      </a:r>
                    </a:p>
                    <a:p>
                      <a:pPr algn="l"/>
                      <a:r>
                        <a:rPr lang="es-ES" dirty="0" smtClean="0"/>
                        <a:t>cierre con el enfoque de</a:t>
                      </a:r>
                    </a:p>
                    <a:p>
                      <a:pPr algn="l"/>
                      <a:r>
                        <a:rPr lang="es-ES" dirty="0" smtClean="0"/>
                        <a:t>informática.</a:t>
                      </a:r>
                      <a:endParaRPr lang="es-MX"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5115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402" y="389586"/>
            <a:ext cx="9070908" cy="749666"/>
          </a:xfrm>
          <a:solidFill>
            <a:schemeClr val="bg2"/>
          </a:solidFill>
          <a:ln>
            <a:noFill/>
          </a:ln>
        </p:spPr>
        <p:txBody>
          <a:bodyPr/>
          <a:lstStyle/>
          <a:p>
            <a:pPr algn="ctr"/>
            <a:r>
              <a:rPr lang="es-MX" dirty="0" smtClean="0"/>
              <a:t>	Planeación Semanal  </a:t>
            </a:r>
            <a:endParaRPr lang="es-MX"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62171" y="142383"/>
            <a:ext cx="1377815" cy="1286367"/>
          </a:xfrm>
          <a:prstGeom prst="rect">
            <a:avLst/>
          </a:prstGeom>
        </p:spPr>
      </p:pic>
      <p:graphicFrame>
        <p:nvGraphicFramePr>
          <p:cNvPr id="6" name="Marcador de contenido 3"/>
          <p:cNvGraphicFramePr>
            <a:graphicFrameLocks/>
          </p:cNvGraphicFramePr>
          <p:nvPr>
            <p:extLst>
              <p:ext uri="{D42A27DB-BD31-4B8C-83A1-F6EECF244321}">
                <p14:modId xmlns:p14="http://schemas.microsoft.com/office/powerpoint/2010/main" val="3829493009"/>
              </p:ext>
            </p:extLst>
          </p:nvPr>
        </p:nvGraphicFramePr>
        <p:xfrm>
          <a:off x="1287243" y="1604441"/>
          <a:ext cx="10425447" cy="5003800"/>
        </p:xfrm>
        <a:graphic>
          <a:graphicData uri="http://schemas.openxmlformats.org/drawingml/2006/table">
            <a:tbl>
              <a:tblPr firstRow="1" bandRow="1">
                <a:tableStyleId>{5C22544A-7EE6-4342-B048-85BDC9FD1C3A}</a:tableStyleId>
              </a:tblPr>
              <a:tblGrid>
                <a:gridCol w="947767">
                  <a:extLst>
                    <a:ext uri="{9D8B030D-6E8A-4147-A177-3AD203B41FA5}">
                      <a16:colId xmlns:a16="http://schemas.microsoft.com/office/drawing/2014/main" val="20000"/>
                    </a:ext>
                  </a:extLst>
                </a:gridCol>
                <a:gridCol w="1958804">
                  <a:extLst>
                    <a:ext uri="{9D8B030D-6E8A-4147-A177-3AD203B41FA5}">
                      <a16:colId xmlns:a16="http://schemas.microsoft.com/office/drawing/2014/main" val="20001"/>
                    </a:ext>
                  </a:extLst>
                </a:gridCol>
                <a:gridCol w="1818122">
                  <a:extLst>
                    <a:ext uri="{9D8B030D-6E8A-4147-A177-3AD203B41FA5}">
                      <a16:colId xmlns:a16="http://schemas.microsoft.com/office/drawing/2014/main" val="20002"/>
                    </a:ext>
                  </a:extLst>
                </a:gridCol>
                <a:gridCol w="1102997">
                  <a:extLst>
                    <a:ext uri="{9D8B030D-6E8A-4147-A177-3AD203B41FA5}">
                      <a16:colId xmlns:a16="http://schemas.microsoft.com/office/drawing/2014/main" val="20003"/>
                    </a:ext>
                  </a:extLst>
                </a:gridCol>
                <a:gridCol w="1438737">
                  <a:extLst>
                    <a:ext uri="{9D8B030D-6E8A-4147-A177-3AD203B41FA5}">
                      <a16:colId xmlns:a16="http://schemas.microsoft.com/office/drawing/2014/main" val="20004"/>
                    </a:ext>
                  </a:extLst>
                </a:gridCol>
                <a:gridCol w="1617128">
                  <a:extLst>
                    <a:ext uri="{9D8B030D-6E8A-4147-A177-3AD203B41FA5}">
                      <a16:colId xmlns:a16="http://schemas.microsoft.com/office/drawing/2014/main" val="20005"/>
                    </a:ext>
                  </a:extLst>
                </a:gridCol>
                <a:gridCol w="1541892">
                  <a:extLst>
                    <a:ext uri="{9D8B030D-6E8A-4147-A177-3AD203B41FA5}">
                      <a16:colId xmlns:a16="http://schemas.microsoft.com/office/drawing/2014/main" val="20006"/>
                    </a:ext>
                  </a:extLst>
                </a:gridCol>
              </a:tblGrid>
              <a:tr h="370840">
                <a:tc>
                  <a:txBody>
                    <a:bodyPr/>
                    <a:lstStyle/>
                    <a:p>
                      <a:r>
                        <a:rPr lang="es-MX" sz="1100" dirty="0" smtClean="0"/>
                        <a:t>Sesión </a:t>
                      </a:r>
                      <a:endParaRPr lang="es-MX" sz="1100" dirty="0"/>
                    </a:p>
                  </a:txBody>
                  <a:tcPr/>
                </a:tc>
                <a:tc>
                  <a:txBody>
                    <a:bodyPr/>
                    <a:lstStyle/>
                    <a:p>
                      <a:r>
                        <a:rPr lang="es-MX" sz="1100" dirty="0" smtClean="0"/>
                        <a:t>Fecha</a:t>
                      </a:r>
                      <a:endParaRPr lang="es-MX" sz="1100" dirty="0"/>
                    </a:p>
                  </a:txBody>
                  <a:tcPr/>
                </a:tc>
                <a:tc>
                  <a:txBody>
                    <a:bodyPr/>
                    <a:lstStyle/>
                    <a:p>
                      <a:r>
                        <a:rPr lang="es-MX" sz="1100" dirty="0" smtClean="0"/>
                        <a:t>Tema</a:t>
                      </a:r>
                      <a:endParaRPr lang="es-MX" sz="1100" dirty="0"/>
                    </a:p>
                  </a:txBody>
                  <a:tcPr/>
                </a:tc>
                <a:tc>
                  <a:txBody>
                    <a:bodyPr/>
                    <a:lstStyle/>
                    <a:p>
                      <a:r>
                        <a:rPr lang="es-MX" sz="1100" dirty="0" smtClean="0"/>
                        <a:t>Objetivo</a:t>
                      </a:r>
                      <a:endParaRPr lang="es-MX" sz="1100" dirty="0"/>
                    </a:p>
                  </a:txBody>
                  <a:tcPr/>
                </a:tc>
                <a:tc>
                  <a:txBody>
                    <a:bodyPr/>
                    <a:lstStyle/>
                    <a:p>
                      <a:r>
                        <a:rPr lang="es-MX" sz="1100" dirty="0" smtClean="0"/>
                        <a:t>Actividad </a:t>
                      </a:r>
                      <a:endParaRPr lang="es-MX" sz="1100" dirty="0"/>
                    </a:p>
                  </a:txBody>
                  <a:tcPr/>
                </a:tc>
                <a:tc>
                  <a:txBody>
                    <a:bodyPr/>
                    <a:lstStyle/>
                    <a:p>
                      <a:r>
                        <a:rPr lang="es-MX" sz="1100" dirty="0" smtClean="0"/>
                        <a:t>Recursos</a:t>
                      </a:r>
                      <a:endParaRPr lang="es-MX" sz="1100" dirty="0"/>
                    </a:p>
                  </a:txBody>
                  <a:tcPr/>
                </a:tc>
                <a:tc>
                  <a:txBody>
                    <a:bodyPr/>
                    <a:lstStyle/>
                    <a:p>
                      <a:r>
                        <a:rPr lang="es-MX" sz="1100" dirty="0" smtClean="0"/>
                        <a:t>Evaluación </a:t>
                      </a:r>
                      <a:endParaRPr lang="es-MX" sz="1100" dirty="0"/>
                    </a:p>
                  </a:txBody>
                  <a:tcPr/>
                </a:tc>
                <a:extLst>
                  <a:ext uri="{0D108BD9-81ED-4DB2-BD59-A6C34878D82A}">
                    <a16:rowId xmlns:a16="http://schemas.microsoft.com/office/drawing/2014/main" val="10000"/>
                  </a:ext>
                </a:extLst>
              </a:tr>
              <a:tr h="370840">
                <a:tc>
                  <a:txBody>
                    <a:bodyPr/>
                    <a:lstStyle/>
                    <a:p>
                      <a:r>
                        <a:rPr lang="es-MX" sz="1100" dirty="0" smtClean="0"/>
                        <a:t>1</a:t>
                      </a:r>
                      <a:endParaRPr lang="es-MX" sz="1100" dirty="0"/>
                    </a:p>
                  </a:txBody>
                  <a:tcPr>
                    <a:solidFill>
                      <a:schemeClr val="accent1">
                        <a:lumMod val="60000"/>
                        <a:lumOff val="40000"/>
                      </a:schemeClr>
                    </a:solidFill>
                  </a:tcPr>
                </a:tc>
                <a:tc>
                  <a:txBody>
                    <a:bodyPr/>
                    <a:lstStyle/>
                    <a:p>
                      <a:r>
                        <a:rPr lang="es-MX" sz="1100" dirty="0" smtClean="0"/>
                        <a:t>4 marzo 2019 (HU-III)</a:t>
                      </a:r>
                      <a:endParaRPr lang="es-MX" sz="1100" dirty="0"/>
                    </a:p>
                  </a:txBody>
                  <a:tcPr>
                    <a:solidFill>
                      <a:schemeClr val="accent1">
                        <a:lumMod val="60000"/>
                        <a:lumOff val="40000"/>
                      </a:schemeClr>
                    </a:solidFill>
                  </a:tcPr>
                </a:tc>
                <a:tc>
                  <a:txBody>
                    <a:bodyPr/>
                    <a:lstStyle/>
                    <a:p>
                      <a:r>
                        <a:rPr lang="es-MX" sz="1100" dirty="0" smtClean="0"/>
                        <a:t>Guerra Fría y</a:t>
                      </a:r>
                      <a:r>
                        <a:rPr lang="es-MX" sz="1100" baseline="0" dirty="0" smtClean="0"/>
                        <a:t> carrera espacial  </a:t>
                      </a:r>
                      <a:endParaRPr lang="es-MX" sz="1100" dirty="0"/>
                    </a:p>
                  </a:txBody>
                  <a:tcPr>
                    <a:solidFill>
                      <a:schemeClr val="accent1">
                        <a:lumMod val="60000"/>
                        <a:lumOff val="40000"/>
                      </a:schemeClr>
                    </a:solidFill>
                  </a:tcPr>
                </a:tc>
                <a:tc>
                  <a:txBody>
                    <a:bodyPr/>
                    <a:lstStyle/>
                    <a:p>
                      <a:r>
                        <a:rPr lang="es-MX" sz="1100" dirty="0" smtClean="0"/>
                        <a:t>Contextualizar el</a:t>
                      </a:r>
                      <a:r>
                        <a:rPr lang="es-MX" sz="1100" baseline="0" dirty="0" smtClean="0"/>
                        <a:t> momento histórico</a:t>
                      </a:r>
                      <a:endParaRPr lang="es-MX" sz="1100" dirty="0"/>
                    </a:p>
                  </a:txBody>
                  <a:tcPr>
                    <a:solidFill>
                      <a:schemeClr val="accent1">
                        <a:lumMod val="60000"/>
                        <a:lumOff val="40000"/>
                      </a:schemeClr>
                    </a:solidFill>
                  </a:tcPr>
                </a:tc>
                <a:tc>
                  <a:txBody>
                    <a:bodyPr/>
                    <a:lstStyle/>
                    <a:p>
                      <a:r>
                        <a:rPr lang="es-MX" sz="1100" dirty="0" smtClean="0"/>
                        <a:t>Analizar</a:t>
                      </a:r>
                      <a:r>
                        <a:rPr lang="es-MX" sz="1100" baseline="0" dirty="0" smtClean="0"/>
                        <a:t> video. </a:t>
                      </a:r>
                      <a:r>
                        <a:rPr lang="es-MX" sz="1100" dirty="0" smtClean="0"/>
                        <a:t>Mapa conceptual sobre la carrera espacial</a:t>
                      </a:r>
                      <a:r>
                        <a:rPr lang="es-MX" sz="1100" baseline="0" dirty="0" smtClean="0"/>
                        <a:t> </a:t>
                      </a:r>
                      <a:endParaRPr lang="es-MX" sz="1100" dirty="0"/>
                    </a:p>
                  </a:txBody>
                  <a:tcPr>
                    <a:solidFill>
                      <a:schemeClr val="accent1">
                        <a:lumMod val="60000"/>
                        <a:lumOff val="40000"/>
                      </a:schemeClr>
                    </a:solidFill>
                  </a:tcPr>
                </a:tc>
                <a:tc>
                  <a:txBody>
                    <a:bodyPr/>
                    <a:lstStyle/>
                    <a:p>
                      <a:r>
                        <a:rPr lang="es-MX" sz="1100" dirty="0" smtClean="0"/>
                        <a:t>Pizarrón</a:t>
                      </a:r>
                    </a:p>
                    <a:p>
                      <a:r>
                        <a:rPr lang="es-MX" sz="1100" dirty="0" smtClean="0"/>
                        <a:t>Cuaderno</a:t>
                      </a:r>
                    </a:p>
                    <a:p>
                      <a:r>
                        <a:rPr lang="es-MX" sz="1100" dirty="0" smtClean="0"/>
                        <a:t>Proyector</a:t>
                      </a:r>
                    </a:p>
                    <a:p>
                      <a:r>
                        <a:rPr lang="es-MX" sz="1100" dirty="0" smtClean="0"/>
                        <a:t>Rotulador</a:t>
                      </a:r>
                    </a:p>
                  </a:txBody>
                  <a:tcPr>
                    <a:solidFill>
                      <a:schemeClr val="accent1">
                        <a:lumMod val="60000"/>
                        <a:lumOff val="40000"/>
                      </a:schemeClr>
                    </a:solidFill>
                  </a:tcPr>
                </a:tc>
                <a:tc>
                  <a:txBody>
                    <a:bodyPr/>
                    <a:lstStyle/>
                    <a:p>
                      <a:r>
                        <a:rPr lang="es-MX" sz="1100" dirty="0" smtClean="0"/>
                        <a:t>Evidencia</a:t>
                      </a:r>
                      <a:r>
                        <a:rPr lang="es-MX" sz="1100" baseline="0" dirty="0" smtClean="0"/>
                        <a:t> del Mapa conceptual</a:t>
                      </a:r>
                      <a:endParaRPr lang="es-MX" sz="1100" dirty="0"/>
                    </a:p>
                  </a:txBody>
                  <a:tcP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r>
                        <a:rPr lang="es-MX" sz="1100" dirty="0" smtClean="0"/>
                        <a:t>2</a:t>
                      </a:r>
                      <a:endParaRPr lang="es-MX" sz="1100" dirty="0"/>
                    </a:p>
                  </a:txBody>
                  <a:tcPr>
                    <a:solidFill>
                      <a:schemeClr val="accent1">
                        <a:lumMod val="60000"/>
                        <a:lumOff val="40000"/>
                      </a:schemeClr>
                    </a:solidFill>
                  </a:tcPr>
                </a:tc>
                <a:tc>
                  <a:txBody>
                    <a:bodyPr/>
                    <a:lstStyle/>
                    <a:p>
                      <a:r>
                        <a:rPr lang="es-MX" sz="1100" dirty="0" smtClean="0"/>
                        <a:t>5 marzo 2019 (HU-III)</a:t>
                      </a:r>
                    </a:p>
                    <a:p>
                      <a:endParaRPr lang="es-MX" sz="1100" dirty="0" smtClean="0"/>
                    </a:p>
                    <a:p>
                      <a:endParaRPr lang="es-MX" sz="1100" dirty="0" smtClean="0"/>
                    </a:p>
                    <a:p>
                      <a:endParaRPr lang="es-MX" sz="1100" dirty="0" smtClean="0"/>
                    </a:p>
                    <a:p>
                      <a:endParaRPr lang="es-MX" sz="1100" dirty="0" smtClean="0"/>
                    </a:p>
                    <a:p>
                      <a:endParaRPr lang="es-MX" sz="1100" dirty="0" smtClean="0"/>
                    </a:p>
                    <a:p>
                      <a:endParaRPr lang="es-MX" sz="1100" dirty="0" smtClean="0"/>
                    </a:p>
                    <a:p>
                      <a:endParaRPr lang="es-MX" sz="1100" dirty="0" smtClean="0"/>
                    </a:p>
                    <a:p>
                      <a:r>
                        <a:rPr lang="es-MX" sz="1100" dirty="0" smtClean="0"/>
                        <a:t>5 de marzo 2019 (I-IV)</a:t>
                      </a:r>
                      <a:endParaRPr lang="es-MX" sz="1100" dirty="0"/>
                    </a:p>
                  </a:txBody>
                  <a:tcPr>
                    <a:solidFill>
                      <a:schemeClr val="accent1">
                        <a:lumMod val="60000"/>
                        <a:lumOff val="40000"/>
                      </a:schemeClr>
                    </a:solidFill>
                  </a:tcPr>
                </a:tc>
                <a:tc>
                  <a:txBody>
                    <a:bodyPr/>
                    <a:lstStyle/>
                    <a:p>
                      <a:r>
                        <a:rPr lang="es-MX" sz="1100" dirty="0" smtClean="0"/>
                        <a:t>Breve</a:t>
                      </a:r>
                      <a:r>
                        <a:rPr lang="es-MX" sz="1100" baseline="0" dirty="0" smtClean="0"/>
                        <a:t> Cronología de conquistas espaciales y específica de avances para la llegada del hombre a la luna.</a:t>
                      </a:r>
                    </a:p>
                    <a:p>
                      <a:endParaRPr lang="es-MX" sz="1100" baseline="0" dirty="0" smtClean="0"/>
                    </a:p>
                    <a:p>
                      <a:endParaRPr lang="es-MX" sz="1100" baseline="0" dirty="0" smtClean="0"/>
                    </a:p>
                    <a:p>
                      <a:endParaRPr lang="es-MX"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100" baseline="0" dirty="0" smtClean="0"/>
                        <a:t>Tecnología empleada</a:t>
                      </a:r>
                      <a:endParaRPr lang="es-MX" sz="1100" dirty="0" smtClean="0"/>
                    </a:p>
                    <a:p>
                      <a:endParaRPr lang="es-MX" sz="1100" dirty="0"/>
                    </a:p>
                  </a:txBody>
                  <a:tcPr>
                    <a:solidFill>
                      <a:schemeClr val="accent1">
                        <a:lumMod val="60000"/>
                        <a:lumOff val="40000"/>
                      </a:schemeClr>
                    </a:solidFill>
                  </a:tcPr>
                </a:tc>
                <a:tc>
                  <a:txBody>
                    <a:bodyPr/>
                    <a:lstStyle/>
                    <a:p>
                      <a:r>
                        <a:rPr lang="es-MX" sz="1100" dirty="0" smtClean="0"/>
                        <a:t>Conocer los distintos</a:t>
                      </a:r>
                      <a:r>
                        <a:rPr lang="es-MX" sz="1100" baseline="0" dirty="0" smtClean="0"/>
                        <a:t> avances en materia espacial y la lucha entre bloques </a:t>
                      </a:r>
                    </a:p>
                    <a:p>
                      <a:endParaRPr lang="es-MX"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100" baseline="0" dirty="0" smtClean="0"/>
                        <a:t>Crean un marco comparativo de los alcances tecnológicos hasta la actualidad </a:t>
                      </a:r>
                      <a:endParaRPr lang="es-MX" sz="1100" dirty="0" smtClean="0"/>
                    </a:p>
                  </a:txBody>
                  <a:tcPr>
                    <a:solidFill>
                      <a:schemeClr val="accent1">
                        <a:lumMod val="60000"/>
                        <a:lumOff val="40000"/>
                      </a:schemeClr>
                    </a:solidFill>
                  </a:tcPr>
                </a:tc>
                <a:tc>
                  <a:txBody>
                    <a:bodyPr/>
                    <a:lstStyle/>
                    <a:p>
                      <a:r>
                        <a:rPr lang="es-MX" sz="1100" dirty="0" smtClean="0"/>
                        <a:t>Rótulo</a:t>
                      </a:r>
                      <a:r>
                        <a:rPr lang="es-MX" sz="1100" baseline="0" dirty="0" smtClean="0"/>
                        <a:t> con los principales avances expuestos. </a:t>
                      </a:r>
                    </a:p>
                    <a:p>
                      <a:r>
                        <a:rPr lang="es-MX" sz="1100" baseline="0" dirty="0" smtClean="0"/>
                        <a:t>Analizar segundo video respecto al tema. </a:t>
                      </a:r>
                    </a:p>
                    <a:p>
                      <a:endParaRPr lang="es-MX" sz="1100" baseline="0" dirty="0" smtClean="0"/>
                    </a:p>
                    <a:p>
                      <a:endParaRPr lang="es-MX"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100" baseline="0" dirty="0" smtClean="0"/>
                        <a:t>Investigación directamente el sitio oficial de la NASA.  Presentación única; donde cada alumno realiza una aportación. </a:t>
                      </a:r>
                      <a:endParaRPr lang="es-MX" sz="1100" dirty="0" smtClean="0"/>
                    </a:p>
                  </a:txBody>
                  <a:tcPr>
                    <a:solidFill>
                      <a:schemeClr val="accent1">
                        <a:lumMod val="60000"/>
                        <a:lumOff val="40000"/>
                      </a:schemeClr>
                    </a:solidFill>
                  </a:tcPr>
                </a:tc>
                <a:tc>
                  <a:txBody>
                    <a:bodyPr/>
                    <a:lstStyle/>
                    <a:p>
                      <a:r>
                        <a:rPr lang="es-MX" sz="1100" dirty="0" smtClean="0"/>
                        <a:t>Proyector</a:t>
                      </a:r>
                    </a:p>
                    <a:p>
                      <a:r>
                        <a:rPr lang="es-MX" sz="1100" dirty="0" smtClean="0"/>
                        <a:t>Pizarrón inteligente</a:t>
                      </a:r>
                    </a:p>
                    <a:p>
                      <a:r>
                        <a:rPr lang="es-MX" sz="1100" dirty="0" smtClean="0"/>
                        <a:t>Rotulador</a:t>
                      </a:r>
                    </a:p>
                    <a:p>
                      <a:r>
                        <a:rPr lang="es-MX" sz="1100" dirty="0" smtClean="0"/>
                        <a:t>Colores</a:t>
                      </a:r>
                    </a:p>
                    <a:p>
                      <a:endParaRPr lang="es-MX" sz="1100" dirty="0" smtClean="0"/>
                    </a:p>
                    <a:p>
                      <a:endParaRPr lang="es-MX" sz="1100" dirty="0" smtClean="0"/>
                    </a:p>
                    <a:p>
                      <a:endParaRPr lang="es-MX" sz="1100" dirty="0" smtClean="0"/>
                    </a:p>
                    <a:p>
                      <a:endParaRPr lang="es-MX" sz="1100" dirty="0" smtClean="0"/>
                    </a:p>
                    <a:p>
                      <a:r>
                        <a:rPr lang="es-MX" sz="1100" dirty="0" smtClean="0"/>
                        <a:t>Equipo de cómputo</a:t>
                      </a:r>
                    </a:p>
                    <a:p>
                      <a:r>
                        <a:rPr lang="es-MX" sz="1100" dirty="0" smtClean="0"/>
                        <a:t>Internet</a:t>
                      </a:r>
                    </a:p>
                    <a:p>
                      <a:r>
                        <a:rPr lang="es-MX" sz="1100" dirty="0" smtClean="0"/>
                        <a:t>Presentación</a:t>
                      </a:r>
                      <a:r>
                        <a:rPr lang="es-MX" sz="1100" baseline="0" dirty="0" smtClean="0"/>
                        <a:t> de Google </a:t>
                      </a:r>
                    </a:p>
                    <a:p>
                      <a:r>
                        <a:rPr lang="es-MX" sz="1100" baseline="0" dirty="0" smtClean="0"/>
                        <a:t>Correo electrónico</a:t>
                      </a:r>
                      <a:endParaRPr lang="es-MX" sz="1100" dirty="0" smtClean="0"/>
                    </a:p>
                    <a:p>
                      <a:endParaRPr lang="es-MX" sz="1100" dirty="0"/>
                    </a:p>
                  </a:txBody>
                  <a:tcPr>
                    <a:solidFill>
                      <a:schemeClr val="accent1">
                        <a:lumMod val="60000"/>
                        <a:lumOff val="40000"/>
                      </a:schemeClr>
                    </a:solidFill>
                  </a:tcPr>
                </a:tc>
                <a:tc>
                  <a:txBody>
                    <a:bodyPr/>
                    <a:lstStyle/>
                    <a:p>
                      <a:r>
                        <a:rPr lang="es-MX" sz="1100" dirty="0" smtClean="0"/>
                        <a:t>Evidencia de</a:t>
                      </a:r>
                      <a:r>
                        <a:rPr lang="es-MX" sz="1100" baseline="0" dirty="0" smtClean="0"/>
                        <a:t> participación y del dibujo. </a:t>
                      </a:r>
                    </a:p>
                    <a:p>
                      <a:endParaRPr lang="es-MX" sz="1100" baseline="0" dirty="0" smtClean="0"/>
                    </a:p>
                    <a:p>
                      <a:endParaRPr lang="es-MX" sz="1100" baseline="0" dirty="0" smtClean="0"/>
                    </a:p>
                    <a:p>
                      <a:endParaRPr lang="es-MX" sz="1100" baseline="0" dirty="0" smtClean="0"/>
                    </a:p>
                    <a:p>
                      <a:endParaRPr lang="es-MX" sz="1100" baseline="0" dirty="0" smtClean="0"/>
                    </a:p>
                    <a:p>
                      <a:endParaRPr lang="es-MX"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100" baseline="0" dirty="0" smtClean="0"/>
                        <a:t>Diseño de la presentación y de la información redactada. </a:t>
                      </a:r>
                      <a:endParaRPr lang="es-MX" sz="1100" dirty="0" smtClean="0"/>
                    </a:p>
                    <a:p>
                      <a:endParaRPr lang="es-MX" sz="1100" dirty="0"/>
                    </a:p>
                  </a:txBody>
                  <a:tcP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r>
                        <a:rPr lang="es-MX" sz="1100" dirty="0" smtClean="0"/>
                        <a:t>3</a:t>
                      </a:r>
                      <a:endParaRPr lang="es-MX" sz="1100" dirty="0"/>
                    </a:p>
                  </a:txBody>
                  <a:tcPr>
                    <a:solidFill>
                      <a:schemeClr val="accent1">
                        <a:lumMod val="60000"/>
                        <a:lumOff val="40000"/>
                      </a:schemeClr>
                    </a:solidFill>
                  </a:tcPr>
                </a:tc>
                <a:tc>
                  <a:txBody>
                    <a:bodyPr/>
                    <a:lstStyle/>
                    <a:p>
                      <a:r>
                        <a:rPr lang="es-MX" sz="1100" dirty="0" smtClean="0"/>
                        <a:t>7 de Marzo (HU-III)</a:t>
                      </a:r>
                      <a:endParaRPr lang="es-MX" sz="1100" dirty="0"/>
                    </a:p>
                  </a:txBody>
                  <a:tcPr>
                    <a:solidFill>
                      <a:schemeClr val="accent1">
                        <a:lumMod val="60000"/>
                        <a:lumOff val="40000"/>
                      </a:schemeClr>
                    </a:solidFill>
                  </a:tcPr>
                </a:tc>
                <a:tc>
                  <a:txBody>
                    <a:bodyPr/>
                    <a:lstStyle/>
                    <a:p>
                      <a:r>
                        <a:rPr lang="es-MX" sz="1100" dirty="0" smtClean="0"/>
                        <a:t>Llegada del hombre a la Luna </a:t>
                      </a:r>
                    </a:p>
                    <a:p>
                      <a:endParaRPr lang="es-MX" sz="1100" dirty="0" smtClean="0"/>
                    </a:p>
                    <a:p>
                      <a:endParaRPr lang="es-MX" sz="1100" dirty="0" smtClean="0"/>
                    </a:p>
                    <a:p>
                      <a:endParaRPr lang="es-MX" sz="1100" dirty="0" smtClean="0"/>
                    </a:p>
                    <a:p>
                      <a:endParaRPr lang="es-MX" sz="1100" dirty="0" smtClean="0"/>
                    </a:p>
                    <a:p>
                      <a:endParaRPr lang="es-MX" sz="1100" dirty="0" smtClean="0"/>
                    </a:p>
                  </a:txBody>
                  <a:tcPr>
                    <a:solidFill>
                      <a:schemeClr val="accent1">
                        <a:lumMod val="60000"/>
                        <a:lumOff val="40000"/>
                      </a:schemeClr>
                    </a:solidFill>
                  </a:tcPr>
                </a:tc>
                <a:tc>
                  <a:txBody>
                    <a:bodyPr/>
                    <a:lstStyle/>
                    <a:p>
                      <a:r>
                        <a:rPr lang="es-MX" sz="1100" dirty="0" smtClean="0"/>
                        <a:t>Comprender</a:t>
                      </a:r>
                      <a:r>
                        <a:rPr lang="es-MX" sz="1100" baseline="0" dirty="0" smtClean="0"/>
                        <a:t> el significado del evento y conocer las experiencias de los participantes.</a:t>
                      </a:r>
                    </a:p>
                  </a:txBody>
                  <a:tcPr>
                    <a:solidFill>
                      <a:schemeClr val="accent1">
                        <a:lumMod val="60000"/>
                        <a:lumOff val="40000"/>
                      </a:schemeClr>
                    </a:solidFill>
                  </a:tcPr>
                </a:tc>
                <a:tc>
                  <a:txBody>
                    <a:bodyPr/>
                    <a:lstStyle/>
                    <a:p>
                      <a:r>
                        <a:rPr lang="es-MX" sz="1100" dirty="0" err="1" smtClean="0"/>
                        <a:t>Power</a:t>
                      </a:r>
                      <a:r>
                        <a:rPr lang="es-MX" sz="1100" dirty="0" smtClean="0"/>
                        <a:t> Point</a:t>
                      </a:r>
                    </a:p>
                    <a:p>
                      <a:r>
                        <a:rPr lang="es-MX" sz="1100" dirty="0" smtClean="0"/>
                        <a:t>Tabla</a:t>
                      </a:r>
                      <a:r>
                        <a:rPr lang="es-MX" sz="1100" baseline="0" dirty="0" smtClean="0"/>
                        <a:t> comparativa</a:t>
                      </a:r>
                      <a:endParaRPr lang="es-MX" sz="1100" dirty="0"/>
                    </a:p>
                  </a:txBody>
                  <a:tcPr>
                    <a:solidFill>
                      <a:schemeClr val="accent1">
                        <a:lumMod val="60000"/>
                        <a:lumOff val="40000"/>
                      </a:schemeClr>
                    </a:solidFill>
                  </a:tcPr>
                </a:tc>
                <a:tc>
                  <a:txBody>
                    <a:bodyPr/>
                    <a:lstStyle/>
                    <a:p>
                      <a:r>
                        <a:rPr lang="es-MX" sz="1100" dirty="0" smtClean="0"/>
                        <a:t>Computadora</a:t>
                      </a:r>
                    </a:p>
                    <a:p>
                      <a:r>
                        <a:rPr lang="es-MX" sz="1100" dirty="0" smtClean="0"/>
                        <a:t>Proyector</a:t>
                      </a:r>
                    </a:p>
                    <a:p>
                      <a:r>
                        <a:rPr lang="es-MX" sz="1100" dirty="0" smtClean="0"/>
                        <a:t>Pizarrón Inteligente</a:t>
                      </a:r>
                      <a:endParaRPr lang="es-MX" sz="1100" dirty="0"/>
                    </a:p>
                  </a:txBody>
                  <a:tcPr>
                    <a:solidFill>
                      <a:schemeClr val="accent1">
                        <a:lumMod val="60000"/>
                        <a:lumOff val="40000"/>
                      </a:schemeClr>
                    </a:solidFill>
                  </a:tcPr>
                </a:tc>
                <a:tc>
                  <a:txBody>
                    <a:bodyPr/>
                    <a:lstStyle/>
                    <a:p>
                      <a:r>
                        <a:rPr lang="es-MX" sz="1100" dirty="0" smtClean="0"/>
                        <a:t>Trabajo</a:t>
                      </a:r>
                      <a:r>
                        <a:rPr lang="es-MX" sz="1100" baseline="0" dirty="0" smtClean="0"/>
                        <a:t> de </a:t>
                      </a:r>
                      <a:r>
                        <a:rPr lang="es-MX" sz="1100" baseline="0" dirty="0" err="1" smtClean="0"/>
                        <a:t>Power</a:t>
                      </a:r>
                      <a:r>
                        <a:rPr lang="es-MX" sz="1100" baseline="0" dirty="0" smtClean="0"/>
                        <a:t> Point y la tabla comparativa.</a:t>
                      </a:r>
                    </a:p>
                    <a:p>
                      <a:endParaRPr lang="es-MX" sz="1100" baseline="0" dirty="0" smtClean="0"/>
                    </a:p>
                  </a:txBody>
                  <a:tcPr>
                    <a:solidFill>
                      <a:schemeClr val="accent1">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0434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142" y="219835"/>
            <a:ext cx="9601200" cy="769516"/>
          </a:xfrm>
          <a:solidFill>
            <a:schemeClr val="bg2"/>
          </a:solidFill>
        </p:spPr>
        <p:txBody>
          <a:bodyPr/>
          <a:lstStyle/>
          <a:p>
            <a:pPr algn="ctr"/>
            <a:r>
              <a:rPr lang="es-MX" dirty="0" smtClean="0"/>
              <a:t>	Planeación Semanal  </a:t>
            </a:r>
            <a:endParaRPr lang="es-MX"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5050" y="219835"/>
            <a:ext cx="1377815" cy="1286367"/>
          </a:xfrm>
          <a:prstGeom prst="rect">
            <a:avLst/>
          </a:prstGeom>
        </p:spPr>
      </p:pic>
      <p:graphicFrame>
        <p:nvGraphicFramePr>
          <p:cNvPr id="6" name="Marcador de contenido 3"/>
          <p:cNvGraphicFramePr>
            <a:graphicFrameLocks/>
          </p:cNvGraphicFramePr>
          <p:nvPr>
            <p:extLst>
              <p:ext uri="{D42A27DB-BD31-4B8C-83A1-F6EECF244321}">
                <p14:modId xmlns:p14="http://schemas.microsoft.com/office/powerpoint/2010/main" val="193870603"/>
              </p:ext>
            </p:extLst>
          </p:nvPr>
        </p:nvGraphicFramePr>
        <p:xfrm>
          <a:off x="1139780" y="989351"/>
          <a:ext cx="10425447" cy="5862503"/>
        </p:xfrm>
        <a:graphic>
          <a:graphicData uri="http://schemas.openxmlformats.org/drawingml/2006/table">
            <a:tbl>
              <a:tblPr firstRow="1" bandRow="1">
                <a:tableStyleId>{5C22544A-7EE6-4342-B048-85BDC9FD1C3A}</a:tableStyleId>
              </a:tblPr>
              <a:tblGrid>
                <a:gridCol w="947767">
                  <a:extLst>
                    <a:ext uri="{9D8B030D-6E8A-4147-A177-3AD203B41FA5}">
                      <a16:colId xmlns:a16="http://schemas.microsoft.com/office/drawing/2014/main" val="20000"/>
                    </a:ext>
                  </a:extLst>
                </a:gridCol>
                <a:gridCol w="1958804">
                  <a:extLst>
                    <a:ext uri="{9D8B030D-6E8A-4147-A177-3AD203B41FA5}">
                      <a16:colId xmlns:a16="http://schemas.microsoft.com/office/drawing/2014/main" val="20001"/>
                    </a:ext>
                  </a:extLst>
                </a:gridCol>
                <a:gridCol w="1818122">
                  <a:extLst>
                    <a:ext uri="{9D8B030D-6E8A-4147-A177-3AD203B41FA5}">
                      <a16:colId xmlns:a16="http://schemas.microsoft.com/office/drawing/2014/main" val="20002"/>
                    </a:ext>
                  </a:extLst>
                </a:gridCol>
                <a:gridCol w="1102997">
                  <a:extLst>
                    <a:ext uri="{9D8B030D-6E8A-4147-A177-3AD203B41FA5}">
                      <a16:colId xmlns:a16="http://schemas.microsoft.com/office/drawing/2014/main" val="20003"/>
                    </a:ext>
                  </a:extLst>
                </a:gridCol>
                <a:gridCol w="1438737">
                  <a:extLst>
                    <a:ext uri="{9D8B030D-6E8A-4147-A177-3AD203B41FA5}">
                      <a16:colId xmlns:a16="http://schemas.microsoft.com/office/drawing/2014/main" val="20004"/>
                    </a:ext>
                  </a:extLst>
                </a:gridCol>
                <a:gridCol w="1617128">
                  <a:extLst>
                    <a:ext uri="{9D8B030D-6E8A-4147-A177-3AD203B41FA5}">
                      <a16:colId xmlns:a16="http://schemas.microsoft.com/office/drawing/2014/main" val="20005"/>
                    </a:ext>
                  </a:extLst>
                </a:gridCol>
                <a:gridCol w="1541892">
                  <a:extLst>
                    <a:ext uri="{9D8B030D-6E8A-4147-A177-3AD203B41FA5}">
                      <a16:colId xmlns:a16="http://schemas.microsoft.com/office/drawing/2014/main" val="20006"/>
                    </a:ext>
                  </a:extLst>
                </a:gridCol>
              </a:tblGrid>
              <a:tr h="394800">
                <a:tc>
                  <a:txBody>
                    <a:bodyPr/>
                    <a:lstStyle/>
                    <a:p>
                      <a:r>
                        <a:rPr lang="es-MX" sz="1100" dirty="0" smtClean="0"/>
                        <a:t>Sesión </a:t>
                      </a:r>
                      <a:endParaRPr lang="es-MX" sz="1100" dirty="0"/>
                    </a:p>
                  </a:txBody>
                  <a:tcPr/>
                </a:tc>
                <a:tc>
                  <a:txBody>
                    <a:bodyPr/>
                    <a:lstStyle/>
                    <a:p>
                      <a:r>
                        <a:rPr lang="es-MX" sz="1100" dirty="0" smtClean="0"/>
                        <a:t>Fecha</a:t>
                      </a:r>
                      <a:endParaRPr lang="es-MX" sz="1100" dirty="0"/>
                    </a:p>
                  </a:txBody>
                  <a:tcPr/>
                </a:tc>
                <a:tc>
                  <a:txBody>
                    <a:bodyPr/>
                    <a:lstStyle/>
                    <a:p>
                      <a:r>
                        <a:rPr lang="es-MX" sz="1100" dirty="0" smtClean="0"/>
                        <a:t>Tema</a:t>
                      </a:r>
                      <a:endParaRPr lang="es-MX" sz="1100" dirty="0"/>
                    </a:p>
                  </a:txBody>
                  <a:tcPr/>
                </a:tc>
                <a:tc>
                  <a:txBody>
                    <a:bodyPr/>
                    <a:lstStyle/>
                    <a:p>
                      <a:r>
                        <a:rPr lang="es-MX" sz="1100" dirty="0" smtClean="0"/>
                        <a:t>Objetivo</a:t>
                      </a:r>
                      <a:endParaRPr lang="es-MX" sz="1100" dirty="0"/>
                    </a:p>
                  </a:txBody>
                  <a:tcPr/>
                </a:tc>
                <a:tc>
                  <a:txBody>
                    <a:bodyPr/>
                    <a:lstStyle/>
                    <a:p>
                      <a:r>
                        <a:rPr lang="es-MX" sz="1100" dirty="0" smtClean="0"/>
                        <a:t>Actividad </a:t>
                      </a:r>
                      <a:endParaRPr lang="es-MX" sz="1100" dirty="0"/>
                    </a:p>
                  </a:txBody>
                  <a:tcPr/>
                </a:tc>
                <a:tc>
                  <a:txBody>
                    <a:bodyPr/>
                    <a:lstStyle/>
                    <a:p>
                      <a:r>
                        <a:rPr lang="es-MX" sz="1100" dirty="0" smtClean="0"/>
                        <a:t>Recursos</a:t>
                      </a:r>
                      <a:endParaRPr lang="es-MX" sz="1100" dirty="0"/>
                    </a:p>
                  </a:txBody>
                  <a:tcPr/>
                </a:tc>
                <a:tc>
                  <a:txBody>
                    <a:bodyPr/>
                    <a:lstStyle/>
                    <a:p>
                      <a:r>
                        <a:rPr lang="es-MX" sz="1100" dirty="0" smtClean="0"/>
                        <a:t>Evaluación </a:t>
                      </a:r>
                      <a:endParaRPr lang="es-MX" sz="1100" dirty="0"/>
                    </a:p>
                  </a:txBody>
                  <a:tcPr/>
                </a:tc>
                <a:extLst>
                  <a:ext uri="{0D108BD9-81ED-4DB2-BD59-A6C34878D82A}">
                    <a16:rowId xmlns:a16="http://schemas.microsoft.com/office/drawing/2014/main" val="10000"/>
                  </a:ext>
                </a:extLst>
              </a:tr>
              <a:tr h="1703587">
                <a:tc>
                  <a:txBody>
                    <a:bodyPr/>
                    <a:lstStyle/>
                    <a:p>
                      <a:r>
                        <a:rPr lang="es-MX" sz="1100" dirty="0" smtClean="0"/>
                        <a:t>1</a:t>
                      </a:r>
                      <a:endParaRPr lang="es-MX" sz="1100" dirty="0"/>
                    </a:p>
                  </a:txBody>
                  <a:tcPr anchor="ctr">
                    <a:solidFill>
                      <a:schemeClr val="accent1">
                        <a:lumMod val="60000"/>
                        <a:lumOff val="40000"/>
                      </a:schemeClr>
                    </a:solidFill>
                  </a:tcPr>
                </a:tc>
                <a:tc>
                  <a:txBody>
                    <a:bodyPr/>
                    <a:lstStyle/>
                    <a:p>
                      <a:r>
                        <a:rPr lang="es-MX" sz="1100" dirty="0" smtClean="0"/>
                        <a:t>8 de marzo 2019 (I-IV)</a:t>
                      </a:r>
                      <a:endParaRPr lang="es-MX" sz="1100" dirty="0"/>
                    </a:p>
                  </a:txBody>
                  <a:tcPr anchor="ct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Tecnología empleada &amp;</a:t>
                      </a:r>
                      <a:r>
                        <a:rPr lang="es-MX" sz="1100" baseline="0" dirty="0" smtClean="0"/>
                        <a:t> tecnología actual </a:t>
                      </a:r>
                      <a:endParaRPr lang="es-MX" sz="1100" dirty="0" smtClean="0"/>
                    </a:p>
                    <a:p>
                      <a:endParaRPr lang="es-MX" sz="1100" dirty="0"/>
                    </a:p>
                  </a:txBody>
                  <a:tcPr anchor="ct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Realizar</a:t>
                      </a:r>
                      <a:r>
                        <a:rPr lang="es-MX" sz="1100" baseline="0" dirty="0" smtClean="0"/>
                        <a:t> la comparación de las herramientas y cámara,  satélites, cohete espacial.</a:t>
                      </a:r>
                      <a:endParaRPr lang="es-MX" sz="1100" dirty="0" smtClean="0"/>
                    </a:p>
                    <a:p>
                      <a:endParaRPr lang="es-MX" sz="1100" dirty="0"/>
                    </a:p>
                  </a:txBody>
                  <a:tcPr anchor="ctr">
                    <a:solidFill>
                      <a:schemeClr val="accent1">
                        <a:lumMod val="60000"/>
                        <a:lumOff val="40000"/>
                      </a:schemeClr>
                    </a:solidFill>
                  </a:tcPr>
                </a:tc>
                <a:tc>
                  <a:txBody>
                    <a:bodyPr/>
                    <a:lstStyle/>
                    <a:p>
                      <a:r>
                        <a:rPr lang="es-MX" sz="1100" dirty="0" smtClean="0"/>
                        <a:t>Galería</a:t>
                      </a:r>
                      <a:r>
                        <a:rPr lang="es-MX" sz="1100" baseline="0" dirty="0" smtClean="0"/>
                        <a:t> de fotos comparativas y la creación de un vídeo  y de un cartel</a:t>
                      </a:r>
                      <a:endParaRPr lang="es-MX" sz="1100" dirty="0"/>
                    </a:p>
                  </a:txBody>
                  <a:tcPr anchor="ctr">
                    <a:solidFill>
                      <a:schemeClr val="accent1">
                        <a:lumMod val="60000"/>
                        <a:lumOff val="40000"/>
                      </a:schemeClr>
                    </a:solidFill>
                  </a:tcPr>
                </a:tc>
                <a:tc>
                  <a:txBody>
                    <a:bodyPr/>
                    <a:lstStyle/>
                    <a:p>
                      <a:r>
                        <a:rPr lang="es-MX" sz="1100" dirty="0" smtClean="0"/>
                        <a:t>Equipo</a:t>
                      </a:r>
                      <a:r>
                        <a:rPr lang="es-MX" sz="1100" baseline="0" dirty="0" smtClean="0"/>
                        <a:t> de cómputo </a:t>
                      </a:r>
                    </a:p>
                    <a:p>
                      <a:r>
                        <a:rPr lang="es-MX" sz="1100" baseline="0" dirty="0" smtClean="0"/>
                        <a:t>Internet</a:t>
                      </a:r>
                    </a:p>
                    <a:p>
                      <a:r>
                        <a:rPr lang="es-MX" sz="1100" baseline="0" dirty="0" smtClean="0"/>
                        <a:t>Software de edición de vídeos.</a:t>
                      </a:r>
                    </a:p>
                    <a:p>
                      <a:pPr marL="0" marR="0" indent="0" algn="l" defTabSz="914400" rtl="0" eaLnBrk="1" fontAlgn="auto" latinLnBrk="0" hangingPunct="1">
                        <a:lnSpc>
                          <a:spcPct val="100000"/>
                        </a:lnSpc>
                        <a:spcBef>
                          <a:spcPts val="0"/>
                        </a:spcBef>
                        <a:spcAft>
                          <a:spcPts val="0"/>
                        </a:spcAft>
                        <a:buClrTx/>
                        <a:buSzTx/>
                        <a:buFontTx/>
                        <a:buNone/>
                        <a:tabLst/>
                        <a:defRPr/>
                      </a:pPr>
                      <a:r>
                        <a:rPr lang="es-MX" sz="1100" baseline="0" dirty="0" smtClean="0"/>
                        <a:t>Software de edición de Carteles.</a:t>
                      </a:r>
                    </a:p>
                    <a:p>
                      <a:endParaRPr lang="es-MX" sz="1100" baseline="0" dirty="0" smtClean="0"/>
                    </a:p>
                  </a:txBody>
                  <a:tcPr anchor="ctr">
                    <a:solidFill>
                      <a:schemeClr val="accent1">
                        <a:lumMod val="60000"/>
                        <a:lumOff val="40000"/>
                      </a:schemeClr>
                    </a:solidFill>
                  </a:tcPr>
                </a:tc>
                <a:tc>
                  <a:txBody>
                    <a:bodyPr/>
                    <a:lstStyle/>
                    <a:p>
                      <a:r>
                        <a:rPr lang="es-MX" sz="1100" baseline="0" dirty="0" smtClean="0"/>
                        <a:t>Trabajo y participación de alumnos.</a:t>
                      </a:r>
                    </a:p>
                    <a:p>
                      <a:r>
                        <a:rPr lang="es-MX" sz="1100" baseline="0" dirty="0" smtClean="0"/>
                        <a:t>Video (Composición) </a:t>
                      </a:r>
                    </a:p>
                  </a:txBody>
                  <a:tcPr anchor="ctr">
                    <a:solidFill>
                      <a:schemeClr val="accent1">
                        <a:lumMod val="60000"/>
                        <a:lumOff val="40000"/>
                      </a:schemeClr>
                    </a:solidFill>
                  </a:tcPr>
                </a:tc>
                <a:extLst>
                  <a:ext uri="{0D108BD9-81ED-4DB2-BD59-A6C34878D82A}">
                    <a16:rowId xmlns:a16="http://schemas.microsoft.com/office/drawing/2014/main" val="10001"/>
                  </a:ext>
                </a:extLst>
              </a:tr>
              <a:tr h="2417471">
                <a:tc>
                  <a:txBody>
                    <a:bodyPr/>
                    <a:lstStyle/>
                    <a:p>
                      <a:r>
                        <a:rPr lang="es-MX" sz="1100" dirty="0" smtClean="0"/>
                        <a:t>2</a:t>
                      </a:r>
                      <a:endParaRPr lang="es-MX" sz="1100" dirty="0"/>
                    </a:p>
                  </a:txBody>
                  <a:tcPr anchor="ctr">
                    <a:solidFill>
                      <a:schemeClr val="accent1">
                        <a:lumMod val="60000"/>
                        <a:lumOff val="40000"/>
                      </a:schemeClr>
                    </a:solidFill>
                  </a:tcPr>
                </a:tc>
                <a:tc>
                  <a:txBody>
                    <a:bodyPr/>
                    <a:lstStyle/>
                    <a:p>
                      <a:r>
                        <a:rPr lang="es-MX" sz="1100" dirty="0" smtClean="0"/>
                        <a:t>7 de marzo 2019 (ING-IV)</a:t>
                      </a:r>
                      <a:endParaRPr lang="es-MX" sz="1100" dirty="0"/>
                    </a:p>
                  </a:txBody>
                  <a:tcPr anchor="ctr">
                    <a:solidFill>
                      <a:schemeClr val="accent1">
                        <a:lumMod val="60000"/>
                        <a:lumOff val="40000"/>
                      </a:schemeClr>
                    </a:solidFill>
                  </a:tcPr>
                </a:tc>
                <a:tc>
                  <a:txBody>
                    <a:bodyPr/>
                    <a:lstStyle/>
                    <a:p>
                      <a:r>
                        <a:rPr lang="es-MX" sz="1100" dirty="0" smtClean="0"/>
                        <a:t>Teorías de conspiración:</a:t>
                      </a:r>
                    </a:p>
                    <a:p>
                      <a:r>
                        <a:rPr lang="es-MX" sz="1100" dirty="0" smtClean="0"/>
                        <a:t>Lady Di (RU)</a:t>
                      </a:r>
                    </a:p>
                    <a:p>
                      <a:r>
                        <a:rPr lang="es-MX" sz="1100" dirty="0" smtClean="0"/>
                        <a:t>JFK</a:t>
                      </a:r>
                      <a:r>
                        <a:rPr lang="es-MX" sz="1100" baseline="0" dirty="0" smtClean="0"/>
                        <a:t> (EEUU)</a:t>
                      </a:r>
                    </a:p>
                    <a:p>
                      <a:r>
                        <a:rPr lang="es-MX" sz="1100" baseline="0" dirty="0" smtClean="0"/>
                        <a:t>El Hombre en la Luna (EEUU)</a:t>
                      </a:r>
                      <a:endParaRPr lang="es-MX" sz="1100" dirty="0"/>
                    </a:p>
                  </a:txBody>
                  <a:tcPr anchor="ctr">
                    <a:solidFill>
                      <a:schemeClr val="accent1">
                        <a:lumMod val="60000"/>
                        <a:lumOff val="40000"/>
                      </a:schemeClr>
                    </a:solidFill>
                  </a:tcPr>
                </a:tc>
                <a:tc>
                  <a:txBody>
                    <a:bodyPr/>
                    <a:lstStyle/>
                    <a:p>
                      <a:r>
                        <a:rPr lang="es-MX" sz="1100" dirty="0" smtClean="0"/>
                        <a:t>Crear una discusión acerca de las teorías de</a:t>
                      </a:r>
                      <a:r>
                        <a:rPr lang="es-MX" sz="1100" baseline="0" dirty="0" smtClean="0"/>
                        <a:t> conspiración alrededor de estos tres personajes históricos con énfasis a la llegada del hombre a la Luna en 1969</a:t>
                      </a:r>
                      <a:endParaRPr lang="es-MX" sz="1100" dirty="0" smtClean="0"/>
                    </a:p>
                  </a:txBody>
                  <a:tcPr anchor="ctr">
                    <a:solidFill>
                      <a:schemeClr val="accent1">
                        <a:lumMod val="60000"/>
                        <a:lumOff val="40000"/>
                      </a:schemeClr>
                    </a:solidFill>
                  </a:tcPr>
                </a:tc>
                <a:tc>
                  <a:txBody>
                    <a:bodyPr/>
                    <a:lstStyle/>
                    <a:p>
                      <a:r>
                        <a:rPr lang="es-MX" sz="1100" dirty="0" smtClean="0"/>
                        <a:t>Material de lectura sobre las teorías de conspiración en los países</a:t>
                      </a:r>
                      <a:r>
                        <a:rPr lang="es-MX" sz="1100" baseline="0" dirty="0" smtClean="0"/>
                        <a:t> mencionados (Tema). Muestra de elementos que pudieran ser considerados como evidencia y con enfoque a la llegada del hombre a la Luna</a:t>
                      </a:r>
                      <a:endParaRPr lang="es-MX" sz="1100" dirty="0" smtClean="0"/>
                    </a:p>
                  </a:txBody>
                  <a:tcPr anchor="ctr">
                    <a:solidFill>
                      <a:schemeClr val="accent1">
                        <a:lumMod val="60000"/>
                        <a:lumOff val="40000"/>
                      </a:schemeClr>
                    </a:solidFill>
                  </a:tcPr>
                </a:tc>
                <a:tc>
                  <a:txBody>
                    <a:bodyPr/>
                    <a:lstStyle/>
                    <a:p>
                      <a:r>
                        <a:rPr lang="es-MX" sz="1100" dirty="0" smtClean="0"/>
                        <a:t>Fotocopias sobre teorías de conspiración</a:t>
                      </a:r>
                    </a:p>
                    <a:p>
                      <a:r>
                        <a:rPr lang="es-MX" sz="1100" dirty="0" smtClean="0"/>
                        <a:t>Pizarrón electrónico</a:t>
                      </a:r>
                    </a:p>
                    <a:p>
                      <a:r>
                        <a:rPr lang="es-MX" sz="1100" dirty="0" smtClean="0"/>
                        <a:t>2 videos del alunizaje</a:t>
                      </a:r>
                    </a:p>
                    <a:p>
                      <a:r>
                        <a:rPr lang="es-MX" sz="1100" dirty="0" smtClean="0"/>
                        <a:t>1 video de teorías de conspiración</a:t>
                      </a:r>
                      <a:endParaRPr lang="es-MX" sz="1100" dirty="0"/>
                    </a:p>
                  </a:txBody>
                  <a:tcPr anchor="ctr">
                    <a:solidFill>
                      <a:schemeClr val="accent1">
                        <a:lumMod val="60000"/>
                        <a:lumOff val="40000"/>
                      </a:schemeClr>
                    </a:solidFill>
                  </a:tcPr>
                </a:tc>
                <a:tc>
                  <a:txBody>
                    <a:bodyPr/>
                    <a:lstStyle/>
                    <a:p>
                      <a:r>
                        <a:rPr lang="es-MX" sz="1100" dirty="0" smtClean="0"/>
                        <a:t>Los alumnos fueron evaluados con su participación oral, lectura en voz alta,</a:t>
                      </a:r>
                      <a:r>
                        <a:rPr lang="es-MX" sz="1100" baseline="0" dirty="0" smtClean="0"/>
                        <a:t> corrección y </a:t>
                      </a:r>
                      <a:r>
                        <a:rPr lang="es-MX" sz="1100" i="1" baseline="0" dirty="0" err="1" smtClean="0"/>
                        <a:t>elicitación</a:t>
                      </a:r>
                      <a:r>
                        <a:rPr lang="es-MX" sz="1100" i="1" baseline="0" dirty="0" smtClean="0"/>
                        <a:t> </a:t>
                      </a:r>
                      <a:r>
                        <a:rPr lang="es-MX" sz="1100" i="0" baseline="0" dirty="0" smtClean="0"/>
                        <a:t>de pronunciación. Apreciación auditiva y comprensión de lectura</a:t>
                      </a:r>
                      <a:endParaRPr lang="es-MX" sz="1100" dirty="0"/>
                    </a:p>
                  </a:txBody>
                  <a:tcPr anchor="ctr">
                    <a:solidFill>
                      <a:schemeClr val="accent1">
                        <a:lumMod val="60000"/>
                        <a:lumOff val="40000"/>
                      </a:schemeClr>
                    </a:solidFill>
                  </a:tcPr>
                </a:tc>
                <a:extLst>
                  <a:ext uri="{0D108BD9-81ED-4DB2-BD59-A6C34878D82A}">
                    <a16:rowId xmlns:a16="http://schemas.microsoft.com/office/drawing/2014/main" val="10002"/>
                  </a:ext>
                </a:extLst>
              </a:tr>
              <a:tr h="1346645">
                <a:tc>
                  <a:txBody>
                    <a:bodyPr/>
                    <a:lstStyle/>
                    <a:p>
                      <a:r>
                        <a:rPr lang="es-MX" sz="1100" dirty="0" smtClean="0"/>
                        <a:t>3</a:t>
                      </a:r>
                      <a:endParaRPr lang="es-MX" sz="1100" dirty="0"/>
                    </a:p>
                  </a:txBody>
                  <a:tcPr anchor="ctr">
                    <a:solidFill>
                      <a:schemeClr val="accent1">
                        <a:lumMod val="60000"/>
                        <a:lumOff val="40000"/>
                      </a:schemeClr>
                    </a:solidFill>
                  </a:tcPr>
                </a:tc>
                <a:tc>
                  <a:txBody>
                    <a:bodyPr/>
                    <a:lstStyle/>
                    <a:p>
                      <a:r>
                        <a:rPr lang="es-MX" sz="1100" dirty="0" smtClean="0"/>
                        <a:t>8 de marzo 2019 (ING-IV)</a:t>
                      </a:r>
                      <a:endParaRPr lang="es-MX" sz="1100" dirty="0"/>
                    </a:p>
                  </a:txBody>
                  <a:tcPr anchor="ctr">
                    <a:solidFill>
                      <a:schemeClr val="accent1">
                        <a:lumMod val="60000"/>
                        <a:lumOff val="40000"/>
                      </a:schemeClr>
                    </a:solidFill>
                  </a:tcPr>
                </a:tc>
                <a:tc>
                  <a:txBody>
                    <a:bodyPr/>
                    <a:lstStyle/>
                    <a:p>
                      <a:r>
                        <a:rPr lang="es-MX" sz="1100" dirty="0" smtClean="0"/>
                        <a:t>Discusión de</a:t>
                      </a:r>
                      <a:r>
                        <a:rPr lang="es-MX" sz="1100" baseline="0" dirty="0" smtClean="0"/>
                        <a:t> la llegada del hombre a la Luna 1969</a:t>
                      </a:r>
                      <a:endParaRPr lang="es-MX" sz="1100" dirty="0" smtClean="0"/>
                    </a:p>
                  </a:txBody>
                  <a:tcPr anchor="ctr">
                    <a:solidFill>
                      <a:schemeClr val="accent1">
                        <a:lumMod val="60000"/>
                        <a:lumOff val="40000"/>
                      </a:schemeClr>
                    </a:solidFill>
                  </a:tcPr>
                </a:tc>
                <a:tc>
                  <a:txBody>
                    <a:bodyPr/>
                    <a:lstStyle/>
                    <a:p>
                      <a:r>
                        <a:rPr lang="es-MX" sz="1100" baseline="0" dirty="0" smtClean="0"/>
                        <a:t>Retomar la discusión y abrir el debate sobre la llegada del hombre a la Luna.</a:t>
                      </a:r>
                    </a:p>
                  </a:txBody>
                  <a:tcPr anchor="ctr">
                    <a:solidFill>
                      <a:schemeClr val="accent1">
                        <a:lumMod val="60000"/>
                        <a:lumOff val="40000"/>
                      </a:schemeClr>
                    </a:solidFill>
                  </a:tcPr>
                </a:tc>
                <a:tc>
                  <a:txBody>
                    <a:bodyPr/>
                    <a:lstStyle/>
                    <a:p>
                      <a:r>
                        <a:rPr lang="es-MX" sz="1100" dirty="0" smtClean="0"/>
                        <a:t>División del aula en 2 equipos con un objetivo cada uno:</a:t>
                      </a:r>
                      <a:r>
                        <a:rPr lang="es-MX" sz="1100" baseline="0" dirty="0" smtClean="0"/>
                        <a:t> a favor y en contra de la veracidad del evento de 1969 </a:t>
                      </a:r>
                      <a:endParaRPr lang="es-MX" sz="1100" dirty="0"/>
                    </a:p>
                  </a:txBody>
                  <a:tcPr anchor="ctr">
                    <a:solidFill>
                      <a:schemeClr val="accent1">
                        <a:lumMod val="60000"/>
                        <a:lumOff val="40000"/>
                      </a:schemeClr>
                    </a:solidFill>
                  </a:tcPr>
                </a:tc>
                <a:tc>
                  <a:txBody>
                    <a:bodyPr/>
                    <a:lstStyle/>
                    <a:p>
                      <a:r>
                        <a:rPr lang="es-MX" sz="1100" dirty="0" smtClean="0"/>
                        <a:t>Producción</a:t>
                      </a:r>
                      <a:r>
                        <a:rPr lang="es-MX" sz="1100" baseline="0" dirty="0" smtClean="0"/>
                        <a:t> oral de los alumnos</a:t>
                      </a:r>
                    </a:p>
                    <a:p>
                      <a:r>
                        <a:rPr lang="es-MX" sz="1100" baseline="0" dirty="0" smtClean="0"/>
                        <a:t>Profesor: moderador</a:t>
                      </a:r>
                      <a:endParaRPr lang="es-MX" sz="1100" dirty="0"/>
                    </a:p>
                  </a:txBody>
                  <a:tcPr anchor="ctr">
                    <a:solidFill>
                      <a:schemeClr val="accent1">
                        <a:lumMod val="60000"/>
                        <a:lumOff val="40000"/>
                      </a:schemeClr>
                    </a:solidFill>
                  </a:tcPr>
                </a:tc>
                <a:tc>
                  <a:txBody>
                    <a:bodyPr/>
                    <a:lstStyle/>
                    <a:p>
                      <a:r>
                        <a:rPr lang="es-MX" sz="1100" baseline="0" dirty="0" smtClean="0"/>
                        <a:t>Producción oral</a:t>
                      </a:r>
                    </a:p>
                    <a:p>
                      <a:r>
                        <a:rPr lang="es-MX" sz="1100" baseline="0" dirty="0" smtClean="0"/>
                        <a:t>Comprensión de lectura</a:t>
                      </a:r>
                    </a:p>
                  </a:txBody>
                  <a:tcPr anchor="ctr">
                    <a:solidFill>
                      <a:schemeClr val="accent1">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9087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442970" y="421100"/>
            <a:ext cx="9601200" cy="148590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endParaRPr lang="es-MX" sz="3400" b="1" dirty="0"/>
          </a:p>
        </p:txBody>
      </p:sp>
      <p:sp>
        <p:nvSpPr>
          <p:cNvPr id="6" name="Marcador de contenido 2"/>
          <p:cNvSpPr txBox="1">
            <a:spLocks/>
          </p:cNvSpPr>
          <p:nvPr/>
        </p:nvSpPr>
        <p:spPr>
          <a:xfrm>
            <a:off x="1674589" y="2097079"/>
            <a:ext cx="8878815" cy="3432859"/>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endParaRPr lang="es-ES" sz="2800" dirty="0" smtClean="0"/>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96886" y="421100"/>
            <a:ext cx="1376676" cy="1286614"/>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964937028"/>
              </p:ext>
            </p:extLst>
          </p:nvPr>
        </p:nvGraphicFramePr>
        <p:xfrm>
          <a:off x="1396822" y="577288"/>
          <a:ext cx="8700064" cy="944880"/>
        </p:xfrm>
        <a:graphic>
          <a:graphicData uri="http://schemas.openxmlformats.org/drawingml/2006/table">
            <a:tbl>
              <a:tblPr firstRow="1" bandRow="1">
                <a:tableStyleId>{5C22544A-7EE6-4342-B048-85BDC9FD1C3A}</a:tableStyleId>
              </a:tblPr>
              <a:tblGrid>
                <a:gridCol w="8700064">
                  <a:extLst>
                    <a:ext uri="{9D8B030D-6E8A-4147-A177-3AD203B41FA5}">
                      <a16:colId xmlns:a16="http://schemas.microsoft.com/office/drawing/2014/main" val="20000"/>
                    </a:ext>
                  </a:extLst>
                </a:gridCol>
              </a:tblGrid>
              <a:tr h="554164">
                <a:tc>
                  <a:txBody>
                    <a:bodyPr/>
                    <a:lstStyle/>
                    <a:p>
                      <a:pPr algn="ctr"/>
                      <a:r>
                        <a:rPr lang="es-MX" sz="2800" b="1" dirty="0" smtClean="0">
                          <a:solidFill>
                            <a:schemeClr val="tx1"/>
                          </a:solidFill>
                          <a:latin typeface="Century Gothic" panose="020B0502020202020204" pitchFamily="34" charset="0"/>
                          <a:cs typeface="Arial" panose="020B0604020202020204" pitchFamily="34" charset="0"/>
                        </a:rPr>
                        <a:t>REFLEXION</a:t>
                      </a:r>
                      <a:endParaRPr lang="es-MX" sz="1400" b="1" dirty="0" smtClean="0">
                        <a:solidFill>
                          <a:schemeClr val="tx1"/>
                        </a:solidFill>
                        <a:latin typeface="Century Gothic" panose="020B0502020202020204" pitchFamily="34" charset="0"/>
                        <a:cs typeface="Arial" panose="020B0604020202020204" pitchFamily="34" charset="0"/>
                      </a:endParaRPr>
                    </a:p>
                    <a:p>
                      <a:pPr algn="l"/>
                      <a:r>
                        <a:rPr lang="es-MX" sz="1400" b="0" dirty="0" smtClean="0">
                          <a:solidFill>
                            <a:schemeClr val="tx1"/>
                          </a:solidFill>
                          <a:latin typeface="Century Gothic" panose="020B0502020202020204" pitchFamily="34" charset="0"/>
                          <a:cs typeface="Arial" panose="020B0604020202020204" pitchFamily="34" charset="0"/>
                        </a:rPr>
                        <a:t>Conclusiones de la 3ª</a:t>
                      </a:r>
                      <a:r>
                        <a:rPr lang="es-MX" sz="1400" b="0" baseline="0" dirty="0" smtClean="0">
                          <a:solidFill>
                            <a:schemeClr val="tx1"/>
                          </a:solidFill>
                          <a:latin typeface="Century Gothic" panose="020B0502020202020204" pitchFamily="34" charset="0"/>
                          <a:cs typeface="Arial" panose="020B0604020202020204" pitchFamily="34" charset="0"/>
                        </a:rPr>
                        <a:t> </a:t>
                      </a:r>
                      <a:r>
                        <a:rPr lang="es-MX" sz="1400" b="0" dirty="0" smtClean="0">
                          <a:solidFill>
                            <a:schemeClr val="tx1"/>
                          </a:solidFill>
                          <a:latin typeface="Century Gothic" panose="020B0502020202020204" pitchFamily="34" charset="0"/>
                          <a:cs typeface="Arial" panose="020B0604020202020204" pitchFamily="34" charset="0"/>
                        </a:rPr>
                        <a:t>Reunión</a:t>
                      </a:r>
                      <a:r>
                        <a:rPr lang="es-MX" sz="1400" b="0" baseline="0" dirty="0" smtClean="0">
                          <a:solidFill>
                            <a:schemeClr val="tx1"/>
                          </a:solidFill>
                          <a:latin typeface="Century Gothic" panose="020B0502020202020204" pitchFamily="34" charset="0"/>
                          <a:cs typeface="Arial" panose="020B0604020202020204" pitchFamily="34" charset="0"/>
                        </a:rPr>
                        <a:t> de Conexiones de la Zona I ENP, llevada a cabo en el Colegio Alejandro </a:t>
                      </a:r>
                      <a:r>
                        <a:rPr lang="es-MX" sz="1400" b="0" baseline="0" dirty="0" err="1" smtClean="0">
                          <a:solidFill>
                            <a:schemeClr val="tx1"/>
                          </a:solidFill>
                          <a:latin typeface="Century Gothic" panose="020B0502020202020204" pitchFamily="34" charset="0"/>
                          <a:cs typeface="Arial" panose="020B0604020202020204" pitchFamily="34" charset="0"/>
                        </a:rPr>
                        <a:t>Guillot</a:t>
                      </a:r>
                      <a:r>
                        <a:rPr lang="es-MX" sz="1400" b="0" baseline="0" dirty="0" smtClean="0">
                          <a:solidFill>
                            <a:schemeClr val="tx1"/>
                          </a:solidFill>
                          <a:latin typeface="Century Gothic" panose="020B0502020202020204" pitchFamily="34" charset="0"/>
                          <a:cs typeface="Arial" panose="020B0604020202020204" pitchFamily="34" charset="0"/>
                        </a:rPr>
                        <a:t>.</a:t>
                      </a:r>
                      <a:endParaRPr lang="es-ES" sz="1400" b="0" dirty="0">
                        <a:solidFill>
                          <a:schemeClr val="tx1"/>
                        </a:solidFill>
                        <a:latin typeface="Century Gothic" panose="020B0502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721802433"/>
              </p:ext>
            </p:extLst>
          </p:nvPr>
        </p:nvGraphicFramePr>
        <p:xfrm>
          <a:off x="1087878" y="2063187"/>
          <a:ext cx="10896210" cy="4607435"/>
        </p:xfrm>
        <a:graphic>
          <a:graphicData uri="http://schemas.openxmlformats.org/drawingml/2006/table">
            <a:tbl>
              <a:tblPr firstRow="1" bandRow="1">
                <a:tableStyleId>{5C22544A-7EE6-4342-B048-85BDC9FD1C3A}</a:tableStyleId>
              </a:tblPr>
              <a:tblGrid>
                <a:gridCol w="3632070">
                  <a:extLst>
                    <a:ext uri="{9D8B030D-6E8A-4147-A177-3AD203B41FA5}">
                      <a16:colId xmlns:a16="http://schemas.microsoft.com/office/drawing/2014/main" val="20000"/>
                    </a:ext>
                  </a:extLst>
                </a:gridCol>
                <a:gridCol w="3632070">
                  <a:extLst>
                    <a:ext uri="{9D8B030D-6E8A-4147-A177-3AD203B41FA5}">
                      <a16:colId xmlns:a16="http://schemas.microsoft.com/office/drawing/2014/main" val="20001"/>
                    </a:ext>
                  </a:extLst>
                </a:gridCol>
                <a:gridCol w="3632070">
                  <a:extLst>
                    <a:ext uri="{9D8B030D-6E8A-4147-A177-3AD203B41FA5}">
                      <a16:colId xmlns:a16="http://schemas.microsoft.com/office/drawing/2014/main" val="20002"/>
                    </a:ext>
                  </a:extLst>
                </a:gridCol>
              </a:tblGrid>
              <a:tr h="588834">
                <a:tc>
                  <a:txBody>
                    <a:bodyPr/>
                    <a:lstStyle/>
                    <a:p>
                      <a:pPr algn="ctr"/>
                      <a:r>
                        <a:rPr lang="es-MX" sz="1800" dirty="0" smtClean="0">
                          <a:solidFill>
                            <a:schemeClr val="tx1"/>
                          </a:solidFill>
                          <a:latin typeface="Century Gothic" panose="020B0502020202020204" pitchFamily="34" charset="0"/>
                        </a:rPr>
                        <a:t>AVANCES</a:t>
                      </a:r>
                      <a:endParaRPr lang="es-ES" sz="1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800" dirty="0" smtClean="0">
                          <a:solidFill>
                            <a:schemeClr val="tx1"/>
                          </a:solidFill>
                          <a:latin typeface="Century Gothic" panose="020B0502020202020204" pitchFamily="34" charset="0"/>
                        </a:rPr>
                        <a:t>TROPIEZOS</a:t>
                      </a:r>
                      <a:endParaRPr lang="es-ES" sz="1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800" dirty="0" smtClean="0">
                          <a:solidFill>
                            <a:schemeClr val="tx1"/>
                          </a:solidFill>
                          <a:latin typeface="Century Gothic" panose="020B0502020202020204" pitchFamily="34" charset="0"/>
                        </a:rPr>
                        <a:t>SOLUCIONES O PROPUESTAS</a:t>
                      </a:r>
                      <a:endParaRPr lang="es-ES" sz="1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18601">
                <a:tc>
                  <a:txBody>
                    <a:bodyPr/>
                    <a:lstStyle/>
                    <a:p>
                      <a:pPr marL="285750" indent="-285750">
                        <a:buFont typeface="Wingdings" panose="05000000000000000000" pitchFamily="2" charset="2"/>
                        <a:buChar char="Ø"/>
                      </a:pPr>
                      <a:r>
                        <a:rPr lang="es-MX" sz="1600" dirty="0" smtClean="0">
                          <a:solidFill>
                            <a:schemeClr val="tx1"/>
                          </a:solidFill>
                          <a:latin typeface="Century Gothic" panose="020B0502020202020204" pitchFamily="34" charset="0"/>
                        </a:rPr>
                        <a:t>Se</a:t>
                      </a:r>
                      <a:r>
                        <a:rPr lang="es-MX" sz="1600" baseline="0" dirty="0" smtClean="0">
                          <a:solidFill>
                            <a:schemeClr val="tx1"/>
                          </a:solidFill>
                          <a:latin typeface="Century Gothic" panose="020B0502020202020204" pitchFamily="34" charset="0"/>
                        </a:rPr>
                        <a:t> da el trabajo Cooperativo.</a:t>
                      </a:r>
                    </a:p>
                    <a:p>
                      <a:pPr marL="285750" indent="-285750">
                        <a:buFont typeface="Wingdings" panose="05000000000000000000" pitchFamily="2" charset="2"/>
                        <a:buChar char="Ø"/>
                      </a:pPr>
                      <a:r>
                        <a:rPr lang="es-MX" sz="1600" baseline="0" dirty="0" smtClean="0">
                          <a:solidFill>
                            <a:schemeClr val="tx1"/>
                          </a:solidFill>
                          <a:latin typeface="Century Gothic" panose="020B0502020202020204" pitchFamily="34" charset="0"/>
                        </a:rPr>
                        <a:t>Se da la sinergia entre equipos.</a:t>
                      </a:r>
                    </a:p>
                    <a:p>
                      <a:pPr marL="285750" indent="-285750">
                        <a:buFont typeface="Wingdings" panose="05000000000000000000" pitchFamily="2" charset="2"/>
                        <a:buChar char="Ø"/>
                      </a:pPr>
                      <a:r>
                        <a:rPr lang="es-MX" sz="1600" baseline="0" dirty="0" smtClean="0">
                          <a:solidFill>
                            <a:schemeClr val="tx1"/>
                          </a:solidFill>
                          <a:latin typeface="Century Gothic" panose="020B0502020202020204" pitchFamily="34" charset="0"/>
                        </a:rPr>
                        <a:t>Los maestros se dan cuenta de la relación entre materias.</a:t>
                      </a:r>
                    </a:p>
                    <a:p>
                      <a:pPr marL="285750" indent="-285750">
                        <a:buFont typeface="Wingdings" panose="05000000000000000000" pitchFamily="2" charset="2"/>
                        <a:buChar char="Ø"/>
                      </a:pPr>
                      <a:r>
                        <a:rPr lang="es-MX" sz="1600" baseline="0" dirty="0" smtClean="0">
                          <a:solidFill>
                            <a:schemeClr val="tx1"/>
                          </a:solidFill>
                          <a:latin typeface="Century Gothic" panose="020B0502020202020204" pitchFamily="34" charset="0"/>
                        </a:rPr>
                        <a:t>Apertura y colaboración por parte de los docentes.</a:t>
                      </a:r>
                    </a:p>
                    <a:p>
                      <a:pPr marL="285750" indent="-285750">
                        <a:buFont typeface="Wingdings" panose="05000000000000000000" pitchFamily="2" charset="2"/>
                        <a:buChar char="Ø"/>
                      </a:pPr>
                      <a:r>
                        <a:rPr lang="es-MX" sz="1600" baseline="0" dirty="0" smtClean="0">
                          <a:solidFill>
                            <a:schemeClr val="tx1"/>
                          </a:solidFill>
                          <a:latin typeface="Century Gothic" panose="020B0502020202020204" pitchFamily="34" charset="0"/>
                        </a:rPr>
                        <a:t>Se ha fomentado el compañerismo compartiendo ideas y estrategias de trabajo.</a:t>
                      </a:r>
                    </a:p>
                    <a:p>
                      <a:pPr marL="285750" indent="-285750">
                        <a:buFont typeface="Wingdings" panose="05000000000000000000" pitchFamily="2" charset="2"/>
                        <a:buChar char="Ø"/>
                      </a:pPr>
                      <a:r>
                        <a:rPr lang="es-MX" sz="1600" baseline="0" dirty="0" smtClean="0">
                          <a:solidFill>
                            <a:schemeClr val="tx1"/>
                          </a:solidFill>
                          <a:latin typeface="Century Gothic" panose="020B0502020202020204" pitchFamily="34" charset="0"/>
                        </a:rPr>
                        <a:t>Los profesores están más enfocados en el trabajo interdisciplinario.</a:t>
                      </a:r>
                    </a:p>
                    <a:p>
                      <a:endParaRPr lang="es-ES" sz="1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MX" sz="1600" dirty="0" smtClean="0">
                          <a:solidFill>
                            <a:schemeClr val="tx1"/>
                          </a:solidFill>
                          <a:latin typeface="Century Gothic" panose="020B0502020202020204" pitchFamily="34" charset="0"/>
                        </a:rPr>
                        <a:t>Romper con paradigmas</a:t>
                      </a:r>
                      <a:r>
                        <a:rPr lang="es-MX" sz="1600" baseline="0" dirty="0" smtClean="0">
                          <a:solidFill>
                            <a:schemeClr val="tx1"/>
                          </a:solidFill>
                          <a:latin typeface="Century Gothic" panose="020B0502020202020204" pitchFamily="34" charset="0"/>
                        </a:rPr>
                        <a:t>.</a:t>
                      </a:r>
                    </a:p>
                    <a:p>
                      <a:pPr marL="285750" indent="-285750">
                        <a:buFont typeface="Arial" panose="020B0604020202020204" pitchFamily="34" charset="0"/>
                        <a:buChar char="•"/>
                      </a:pPr>
                      <a:r>
                        <a:rPr lang="es-MX" sz="1600" baseline="0" dirty="0" smtClean="0">
                          <a:solidFill>
                            <a:schemeClr val="tx1"/>
                          </a:solidFill>
                          <a:latin typeface="Century Gothic" panose="020B0502020202020204" pitchFamily="34" charset="0"/>
                        </a:rPr>
                        <a:t>Es difícil que coincidan en horarios para establecer acuerdos.</a:t>
                      </a:r>
                    </a:p>
                    <a:p>
                      <a:pPr marL="285750" indent="-285750">
                        <a:buFont typeface="Arial" panose="020B0604020202020204" pitchFamily="34" charset="0"/>
                        <a:buChar char="•"/>
                      </a:pPr>
                      <a:r>
                        <a:rPr lang="es-MX" sz="1600" baseline="0" dirty="0" smtClean="0">
                          <a:solidFill>
                            <a:schemeClr val="tx1"/>
                          </a:solidFill>
                          <a:latin typeface="Century Gothic" panose="020B0502020202020204" pitchFamily="34" charset="0"/>
                        </a:rPr>
                        <a:t>No hay tiempo para reunirse y ponerse de acuerdo en la logística.</a:t>
                      </a:r>
                    </a:p>
                    <a:p>
                      <a:pPr marL="285750" indent="-285750">
                        <a:buFont typeface="Arial" panose="020B0604020202020204" pitchFamily="34" charset="0"/>
                        <a:buChar char="•"/>
                      </a:pPr>
                      <a:r>
                        <a:rPr lang="es-MX" sz="1600" baseline="0" dirty="0" smtClean="0">
                          <a:solidFill>
                            <a:schemeClr val="tx1"/>
                          </a:solidFill>
                          <a:latin typeface="Century Gothic" panose="020B0502020202020204" pitchFamily="34" charset="0"/>
                        </a:rPr>
                        <a:t>Maestros compartidos con secundaria o que laboran en otras instituciones.</a:t>
                      </a:r>
                    </a:p>
                    <a:p>
                      <a:pPr marL="285750" indent="-285750">
                        <a:buFont typeface="Arial" panose="020B0604020202020204" pitchFamily="34" charset="0"/>
                        <a:buChar char="•"/>
                      </a:pPr>
                      <a:r>
                        <a:rPr lang="es-MX" sz="1600" baseline="0" dirty="0" smtClean="0">
                          <a:solidFill>
                            <a:schemeClr val="tx1"/>
                          </a:solidFill>
                          <a:latin typeface="Century Gothic" panose="020B0502020202020204" pitchFamily="34" charset="0"/>
                        </a:rPr>
                        <a:t>Resistencia al cambio.</a:t>
                      </a:r>
                    </a:p>
                    <a:p>
                      <a:pPr marL="285750" indent="-285750">
                        <a:buFont typeface="Arial" panose="020B0604020202020204" pitchFamily="34" charset="0"/>
                        <a:buChar char="•"/>
                      </a:pPr>
                      <a:r>
                        <a:rPr lang="es-MX" sz="1600" baseline="0" dirty="0" smtClean="0">
                          <a:solidFill>
                            <a:schemeClr val="tx1"/>
                          </a:solidFill>
                          <a:latin typeface="Century Gothic" panose="020B0502020202020204" pitchFamily="34" charset="0"/>
                        </a:rPr>
                        <a:t>Falta de interés en el proyecto, ya que se considera como trabajo extra.</a:t>
                      </a:r>
                    </a:p>
                    <a:p>
                      <a:pPr marL="285750" indent="-285750">
                        <a:buFont typeface="Arial" panose="020B0604020202020204" pitchFamily="34" charset="0"/>
                        <a:buChar char="•"/>
                      </a:pPr>
                      <a:r>
                        <a:rPr lang="es-MX" sz="1600" baseline="0" dirty="0" smtClean="0">
                          <a:solidFill>
                            <a:schemeClr val="tx1"/>
                          </a:solidFill>
                          <a:latin typeface="Century Gothic" panose="020B0502020202020204" pitchFamily="34" charset="0"/>
                        </a:rPr>
                        <a:t>Complicaciones con la plataforma.</a:t>
                      </a:r>
                      <a:endParaRPr lang="es-ES" sz="1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s-MX" sz="1600" dirty="0" smtClean="0">
                          <a:solidFill>
                            <a:schemeClr val="tx1"/>
                          </a:solidFill>
                          <a:latin typeface="Century Gothic" panose="020B0502020202020204" pitchFamily="34" charset="0"/>
                        </a:rPr>
                        <a:t>Seguir trabajando con los docentes de forma más sistemática y sin carga de trabajo.</a:t>
                      </a:r>
                    </a:p>
                    <a:p>
                      <a:pPr marL="285750" indent="-285750">
                        <a:buFont typeface="Wingdings" panose="05000000000000000000" pitchFamily="2" charset="2"/>
                        <a:buChar char="ü"/>
                      </a:pPr>
                      <a:r>
                        <a:rPr lang="es-MX" sz="1600" dirty="0" smtClean="0">
                          <a:solidFill>
                            <a:schemeClr val="tx1"/>
                          </a:solidFill>
                          <a:latin typeface="Century Gothic" panose="020B0502020202020204" pitchFamily="34" charset="0"/>
                        </a:rPr>
                        <a:t>Buscar espacios</a:t>
                      </a:r>
                      <a:r>
                        <a:rPr lang="es-MX" sz="1600" baseline="0" dirty="0" smtClean="0">
                          <a:solidFill>
                            <a:schemeClr val="tx1"/>
                          </a:solidFill>
                          <a:latin typeface="Century Gothic" panose="020B0502020202020204" pitchFamily="34" charset="0"/>
                        </a:rPr>
                        <a:t> como el cierre del ciclo escolar para llevar a cabo dicha actividad.</a:t>
                      </a:r>
                    </a:p>
                    <a:p>
                      <a:pPr marL="285750" indent="-285750">
                        <a:buFont typeface="Wingdings" panose="05000000000000000000" pitchFamily="2" charset="2"/>
                        <a:buChar char="ü"/>
                      </a:pPr>
                      <a:r>
                        <a:rPr lang="es-MX" sz="1600" baseline="0" dirty="0" smtClean="0">
                          <a:solidFill>
                            <a:schemeClr val="tx1"/>
                          </a:solidFill>
                          <a:latin typeface="Century Gothic" panose="020B0502020202020204" pitchFamily="34" charset="0"/>
                        </a:rPr>
                        <a:t>Un proyecto por ciclo escolar y por materia.</a:t>
                      </a:r>
                    </a:p>
                    <a:p>
                      <a:pPr marL="285750" indent="-285750">
                        <a:buFont typeface="Wingdings" panose="05000000000000000000" pitchFamily="2" charset="2"/>
                        <a:buChar char="ü"/>
                      </a:pPr>
                      <a:r>
                        <a:rPr lang="es-MX" sz="1600" baseline="0" dirty="0" smtClean="0">
                          <a:solidFill>
                            <a:schemeClr val="tx1"/>
                          </a:solidFill>
                          <a:latin typeface="Century Gothic" panose="020B0502020202020204" pitchFamily="34" charset="0"/>
                        </a:rPr>
                        <a:t>Reuniones similares a las juntas de consejo de la SEP para el trabajo con docentes.</a:t>
                      </a:r>
                    </a:p>
                    <a:p>
                      <a:pPr marL="285750" indent="-285750">
                        <a:buFont typeface="Wingdings" panose="05000000000000000000" pitchFamily="2" charset="2"/>
                        <a:buChar char="ü"/>
                      </a:pPr>
                      <a:r>
                        <a:rPr lang="es-MX" sz="1600" baseline="0" dirty="0" smtClean="0">
                          <a:solidFill>
                            <a:schemeClr val="tx1"/>
                          </a:solidFill>
                          <a:latin typeface="Century Gothic" panose="020B0502020202020204" pitchFamily="34" charset="0"/>
                        </a:rPr>
                        <a:t>Uso de la tecnología: Google Drive.</a:t>
                      </a:r>
                      <a:endParaRPr lang="es-ES" sz="1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3422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037546241"/>
              </p:ext>
            </p:extLst>
          </p:nvPr>
        </p:nvGraphicFramePr>
        <p:xfrm>
          <a:off x="1028174" y="606281"/>
          <a:ext cx="7805922" cy="579120"/>
        </p:xfrm>
        <a:graphic>
          <a:graphicData uri="http://schemas.openxmlformats.org/drawingml/2006/table">
            <a:tbl>
              <a:tblPr firstRow="1" bandRow="1">
                <a:tableStyleId>{5C22544A-7EE6-4342-B048-85BDC9FD1C3A}</a:tableStyleId>
              </a:tblPr>
              <a:tblGrid>
                <a:gridCol w="7805922">
                  <a:extLst>
                    <a:ext uri="{9D8B030D-6E8A-4147-A177-3AD203B41FA5}">
                      <a16:colId xmlns:a16="http://schemas.microsoft.com/office/drawing/2014/main" val="20000"/>
                    </a:ext>
                  </a:extLst>
                </a:gridCol>
              </a:tblGrid>
              <a:tr h="298428">
                <a:tc>
                  <a:txBody>
                    <a:bodyPr/>
                    <a:lstStyle/>
                    <a:p>
                      <a:pPr algn="l"/>
                      <a:r>
                        <a:rPr lang="es-MX" sz="1600" dirty="0" smtClean="0">
                          <a:solidFill>
                            <a:schemeClr val="tx1"/>
                          </a:solidFill>
                          <a:latin typeface="Century Gothic" panose="020B0502020202020204" pitchFamily="34" charset="0"/>
                          <a:cs typeface="Arial" panose="020B0604020202020204" pitchFamily="34" charset="0"/>
                        </a:rPr>
                        <a:t>2. Proceso</a:t>
                      </a:r>
                      <a:r>
                        <a:rPr lang="es-MX" sz="1600" baseline="0" dirty="0" smtClean="0">
                          <a:solidFill>
                            <a:schemeClr val="tx1"/>
                          </a:solidFill>
                          <a:latin typeface="Century Gothic" panose="020B0502020202020204" pitchFamily="34" charset="0"/>
                          <a:cs typeface="Arial" panose="020B0604020202020204" pitchFamily="34" charset="0"/>
                        </a:rPr>
                        <a:t> de planeación de las propuestas para proyectos interdisciplinarios.</a:t>
                      </a:r>
                      <a:endParaRPr lang="es-MX" sz="1600" dirty="0" smtClean="0">
                        <a:solidFill>
                          <a:schemeClr val="tx1"/>
                        </a:solidFill>
                        <a:latin typeface="Century Gothic" panose="020B0502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228000767"/>
              </p:ext>
            </p:extLst>
          </p:nvPr>
        </p:nvGraphicFramePr>
        <p:xfrm>
          <a:off x="1028174" y="1554265"/>
          <a:ext cx="10479280" cy="4766168"/>
        </p:xfrm>
        <a:graphic>
          <a:graphicData uri="http://schemas.openxmlformats.org/drawingml/2006/table">
            <a:tbl>
              <a:tblPr firstRow="1" bandRow="1">
                <a:tableStyleId>{5C22544A-7EE6-4342-B048-85BDC9FD1C3A}</a:tableStyleId>
              </a:tblPr>
              <a:tblGrid>
                <a:gridCol w="3632070">
                  <a:extLst>
                    <a:ext uri="{9D8B030D-6E8A-4147-A177-3AD203B41FA5}">
                      <a16:colId xmlns:a16="http://schemas.microsoft.com/office/drawing/2014/main" val="20000"/>
                    </a:ext>
                  </a:extLst>
                </a:gridCol>
                <a:gridCol w="3632070">
                  <a:extLst>
                    <a:ext uri="{9D8B030D-6E8A-4147-A177-3AD203B41FA5}">
                      <a16:colId xmlns:a16="http://schemas.microsoft.com/office/drawing/2014/main" val="20001"/>
                    </a:ext>
                  </a:extLst>
                </a:gridCol>
                <a:gridCol w="3215140">
                  <a:extLst>
                    <a:ext uri="{9D8B030D-6E8A-4147-A177-3AD203B41FA5}">
                      <a16:colId xmlns:a16="http://schemas.microsoft.com/office/drawing/2014/main" val="20002"/>
                    </a:ext>
                  </a:extLst>
                </a:gridCol>
              </a:tblGrid>
              <a:tr h="413141">
                <a:tc>
                  <a:txBody>
                    <a:bodyPr/>
                    <a:lstStyle/>
                    <a:p>
                      <a:pPr algn="ctr"/>
                      <a:r>
                        <a:rPr lang="es-MX" sz="1800" dirty="0" smtClean="0">
                          <a:solidFill>
                            <a:schemeClr val="tx1"/>
                          </a:solidFill>
                          <a:latin typeface="Century Gothic" panose="020B0502020202020204" pitchFamily="34" charset="0"/>
                        </a:rPr>
                        <a:t>AVANCES</a:t>
                      </a:r>
                      <a:endParaRPr lang="es-ES" sz="1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800" dirty="0" smtClean="0">
                          <a:solidFill>
                            <a:schemeClr val="tx1"/>
                          </a:solidFill>
                          <a:latin typeface="Century Gothic" panose="020B0502020202020204" pitchFamily="34" charset="0"/>
                        </a:rPr>
                        <a:t>TROPIEZOS</a:t>
                      </a:r>
                      <a:endParaRPr lang="es-ES" sz="1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800" dirty="0" smtClean="0">
                          <a:solidFill>
                            <a:schemeClr val="tx1"/>
                          </a:solidFill>
                          <a:latin typeface="Century Gothic" panose="020B0502020202020204" pitchFamily="34" charset="0"/>
                        </a:rPr>
                        <a:t>SOLUCIONES O PROPUESTAS</a:t>
                      </a:r>
                      <a:endParaRPr lang="es-ES" sz="1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26088">
                <a:tc>
                  <a:txBody>
                    <a:bodyPr/>
                    <a:lstStyle/>
                    <a:p>
                      <a:pPr marL="285750" indent="-285750">
                        <a:buFont typeface="Wingdings" panose="05000000000000000000" pitchFamily="2" charset="2"/>
                        <a:buChar char="Ø"/>
                      </a:pPr>
                      <a:r>
                        <a:rPr lang="es-MX" sz="1600" dirty="0" smtClean="0">
                          <a:solidFill>
                            <a:schemeClr val="tx1"/>
                          </a:solidFill>
                          <a:latin typeface="Century Gothic" panose="020B0502020202020204" pitchFamily="34" charset="0"/>
                        </a:rPr>
                        <a:t>Mayor disposición </a:t>
                      </a:r>
                      <a:r>
                        <a:rPr lang="es-MX" sz="1800" dirty="0" smtClean="0">
                          <a:solidFill>
                            <a:schemeClr val="tx1"/>
                          </a:solidFill>
                          <a:latin typeface="Century Gothic" panose="020B0502020202020204" pitchFamily="34" charset="0"/>
                        </a:rPr>
                        <a:t>de</a:t>
                      </a:r>
                      <a:r>
                        <a:rPr lang="es-MX" sz="1600" dirty="0" smtClean="0">
                          <a:solidFill>
                            <a:schemeClr val="tx1"/>
                          </a:solidFill>
                          <a:latin typeface="Century Gothic" panose="020B0502020202020204" pitchFamily="34" charset="0"/>
                        </a:rPr>
                        <a:t> los docentes.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600" dirty="0" smtClean="0">
                          <a:solidFill>
                            <a:schemeClr val="tx1"/>
                          </a:solidFill>
                          <a:latin typeface="Century Gothic" panose="020B0502020202020204" pitchFamily="34" charset="0"/>
                        </a:rPr>
                        <a:t>Conocer programas</a:t>
                      </a:r>
                      <a:r>
                        <a:rPr lang="es-MX" sz="1600" baseline="0" dirty="0" smtClean="0">
                          <a:solidFill>
                            <a:schemeClr val="tx1"/>
                          </a:solidFill>
                          <a:latin typeface="Century Gothic" panose="020B0502020202020204" pitchFamily="34" charset="0"/>
                        </a:rPr>
                        <a:t> de otras materias y afinidades.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600" dirty="0" smtClean="0">
                          <a:solidFill>
                            <a:schemeClr val="tx1"/>
                          </a:solidFill>
                          <a:latin typeface="Century Gothic" panose="020B0502020202020204" pitchFamily="34" charset="0"/>
                        </a:rPr>
                        <a:t>Habilidad docente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600" dirty="0" smtClean="0">
                          <a:solidFill>
                            <a:schemeClr val="tx1"/>
                          </a:solidFill>
                          <a:latin typeface="Century Gothic" panose="020B0502020202020204" pitchFamily="34" charset="0"/>
                        </a:rPr>
                        <a:t>Se definió</a:t>
                      </a:r>
                      <a:r>
                        <a:rPr lang="es-MX" sz="1600" baseline="0" dirty="0" smtClean="0">
                          <a:solidFill>
                            <a:schemeClr val="tx1"/>
                          </a:solidFill>
                          <a:latin typeface="Century Gothic" panose="020B0502020202020204" pitchFamily="34" charset="0"/>
                        </a:rPr>
                        <a:t> la metodología y los productos finales del trabajo interdisciplinario.</a:t>
                      </a:r>
                      <a:endParaRPr lang="es-ES" sz="16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600" dirty="0" smtClean="0">
                          <a:solidFill>
                            <a:schemeClr val="tx1"/>
                          </a:solidFill>
                          <a:latin typeface="Century Gothic" panose="020B0502020202020204" pitchFamily="34" charset="0"/>
                        </a:rPr>
                        <a:t>Los programas</a:t>
                      </a:r>
                      <a:r>
                        <a:rPr lang="es-MX" sz="1600" baseline="0" dirty="0" smtClean="0">
                          <a:solidFill>
                            <a:schemeClr val="tx1"/>
                          </a:solidFill>
                          <a:latin typeface="Century Gothic" panose="020B0502020202020204" pitchFamily="34" charset="0"/>
                        </a:rPr>
                        <a:t> se llenan de forma individual, ahora es en convergencia con varias materias.</a:t>
                      </a:r>
                      <a:endParaRPr lang="es-ES" sz="16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6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6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s-MX" sz="16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MX" sz="1600" dirty="0" smtClean="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MX" sz="1600" dirty="0" smtClean="0">
                          <a:solidFill>
                            <a:schemeClr val="tx1"/>
                          </a:solidFill>
                          <a:latin typeface="Century Gothic" panose="020B0502020202020204" pitchFamily="34" charset="0"/>
                        </a:rPr>
                        <a:t>Directrices del proyecto se establecieron ya iniciado el curso y no hubo la planeación adecuada de las actividades.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dirty="0" smtClean="0">
                          <a:solidFill>
                            <a:schemeClr val="tx1"/>
                          </a:solidFill>
                          <a:latin typeface="Century Gothic" panose="020B0502020202020204" pitchFamily="34" charset="0"/>
                        </a:rPr>
                        <a:t>Sismo</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dirty="0" smtClean="0">
                          <a:solidFill>
                            <a:schemeClr val="tx1"/>
                          </a:solidFill>
                          <a:latin typeface="Century Gothic" panose="020B0502020202020204" pitchFamily="34" charset="0"/>
                        </a:rPr>
                        <a:t>Maestros en</a:t>
                      </a:r>
                      <a:r>
                        <a:rPr lang="es-MX" sz="1600" baseline="0" dirty="0" smtClean="0">
                          <a:solidFill>
                            <a:schemeClr val="tx1"/>
                          </a:solidFill>
                          <a:latin typeface="Century Gothic" panose="020B0502020202020204" pitchFamily="34" charset="0"/>
                        </a:rPr>
                        <a:t> distintos grados</a:t>
                      </a:r>
                      <a:endParaRPr lang="es-ES" sz="16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dirty="0" smtClean="0">
                          <a:solidFill>
                            <a:schemeClr val="tx1"/>
                          </a:solidFill>
                          <a:latin typeface="Century Gothic" panose="020B0502020202020204" pitchFamily="34" charset="0"/>
                        </a:rPr>
                        <a:t>En matrículas</a:t>
                      </a:r>
                      <a:r>
                        <a:rPr lang="es-MX" sz="1600" baseline="0" dirty="0" smtClean="0">
                          <a:solidFill>
                            <a:schemeClr val="tx1"/>
                          </a:solidFill>
                          <a:latin typeface="Century Gothic" panose="020B0502020202020204" pitchFamily="34" charset="0"/>
                        </a:rPr>
                        <a:t> pequeñas dificulta el número de proyectos.</a:t>
                      </a:r>
                      <a:endParaRPr lang="es-ES" sz="16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dirty="0" smtClean="0">
                          <a:solidFill>
                            <a:schemeClr val="tx1"/>
                          </a:solidFill>
                          <a:latin typeface="Century Gothic" panose="020B0502020202020204" pitchFamily="34" charset="0"/>
                        </a:rPr>
                        <a:t>Formatos rígidos</a:t>
                      </a:r>
                      <a:r>
                        <a:rPr lang="es-MX" sz="1600" baseline="0" dirty="0" smtClean="0">
                          <a:solidFill>
                            <a:schemeClr val="tx1"/>
                          </a:solidFill>
                          <a:latin typeface="Century Gothic" panose="020B0502020202020204" pitchFamily="34" charset="0"/>
                        </a:rPr>
                        <a:t> y explicaciones muy rebuscadas.</a:t>
                      </a:r>
                      <a:endParaRPr lang="es-ES" sz="16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dirty="0" smtClean="0">
                          <a:solidFill>
                            <a:schemeClr val="tx1"/>
                          </a:solidFill>
                          <a:latin typeface="Century Gothic" panose="020B0502020202020204" pitchFamily="34" charset="0"/>
                        </a:rPr>
                        <a:t>No todos</a:t>
                      </a:r>
                      <a:r>
                        <a:rPr lang="es-MX" sz="1600" baseline="0" dirty="0" smtClean="0">
                          <a:solidFill>
                            <a:schemeClr val="tx1"/>
                          </a:solidFill>
                          <a:latin typeface="Century Gothic" panose="020B0502020202020204" pitchFamily="34" charset="0"/>
                        </a:rPr>
                        <a:t> los grupos trabajan al mismo ritmo.</a:t>
                      </a:r>
                      <a:endParaRPr lang="es-ES" sz="16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dirty="0" smtClean="0">
                          <a:solidFill>
                            <a:schemeClr val="tx1"/>
                          </a:solidFill>
                          <a:latin typeface="Century Gothic" panose="020B0502020202020204" pitchFamily="34" charset="0"/>
                        </a:rPr>
                        <a:t>Existe</a:t>
                      </a:r>
                      <a:r>
                        <a:rPr lang="es-MX" sz="1600" baseline="0" dirty="0" smtClean="0">
                          <a:solidFill>
                            <a:schemeClr val="tx1"/>
                          </a:solidFill>
                          <a:latin typeface="Century Gothic" panose="020B0502020202020204" pitchFamily="34" charset="0"/>
                        </a:rPr>
                        <a:t> incertidumbre de los productos realizados ya que no hay retroalimentación.</a:t>
                      </a:r>
                      <a:endParaRPr lang="es-ES" sz="1600" dirty="0" smtClean="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s-MX" sz="1600" dirty="0" smtClean="0">
                          <a:solidFill>
                            <a:schemeClr val="tx1"/>
                          </a:solidFill>
                          <a:latin typeface="Century Gothic" panose="020B0502020202020204" pitchFamily="34" charset="0"/>
                        </a:rPr>
                        <a:t>A través de la DGIRE buscar momentos específicos de trabajo a lo</a:t>
                      </a:r>
                      <a:r>
                        <a:rPr lang="es-MX" sz="1600" baseline="0" dirty="0" smtClean="0">
                          <a:solidFill>
                            <a:schemeClr val="tx1"/>
                          </a:solidFill>
                          <a:latin typeface="Century Gothic" panose="020B0502020202020204" pitchFamily="34" charset="0"/>
                        </a:rPr>
                        <a:t> largo del ciclo escolar, como el indicado el día de la interdisciplinariedad.</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600" dirty="0" smtClean="0">
                          <a:solidFill>
                            <a:schemeClr val="tx1"/>
                          </a:solidFill>
                          <a:latin typeface="Century Gothic" panose="020B0502020202020204" pitchFamily="34" charset="0"/>
                        </a:rPr>
                        <a:t>Proyecto por grado / materia</a:t>
                      </a:r>
                      <a:endParaRPr lang="es-ES" sz="16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600" dirty="0" smtClean="0">
                          <a:solidFill>
                            <a:schemeClr val="tx1"/>
                          </a:solidFill>
                          <a:latin typeface="Century Gothic" panose="020B0502020202020204" pitchFamily="34" charset="0"/>
                        </a:rPr>
                        <a:t>Un viernes al mes ayuda a organizar y coincidir en tiempos,</a:t>
                      </a:r>
                      <a:r>
                        <a:rPr lang="es-MX" sz="1600" baseline="0" dirty="0" smtClean="0">
                          <a:solidFill>
                            <a:schemeClr val="tx1"/>
                          </a:solidFill>
                          <a:latin typeface="Century Gothic" panose="020B0502020202020204" pitchFamily="34" charset="0"/>
                        </a:rPr>
                        <a:t> al menos durante el tiempo que arranca el proyecto.</a:t>
                      </a:r>
                      <a:endParaRPr lang="es-ES" sz="16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600" dirty="0" smtClean="0">
                          <a:solidFill>
                            <a:schemeClr val="tx1"/>
                          </a:solidFill>
                          <a:latin typeface="Century Gothic" panose="020B0502020202020204" pitchFamily="34" charset="0"/>
                        </a:rPr>
                        <a:t>Sirvió</a:t>
                      </a:r>
                      <a:r>
                        <a:rPr lang="es-MX" sz="1600" baseline="0" dirty="0" smtClean="0">
                          <a:solidFill>
                            <a:schemeClr val="tx1"/>
                          </a:solidFill>
                          <a:latin typeface="Century Gothic" panose="020B0502020202020204" pitchFamily="34" charset="0"/>
                        </a:rPr>
                        <a:t> mucho ver proyectos exitosos como ejemplos.</a:t>
                      </a:r>
                      <a:endParaRPr lang="es-ES" sz="16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ES" sz="1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9549" y="267898"/>
            <a:ext cx="1377815" cy="1286367"/>
          </a:xfrm>
          <a:prstGeom prst="rect">
            <a:avLst/>
          </a:prstGeom>
        </p:spPr>
      </p:pic>
    </p:spTree>
    <p:extLst>
      <p:ext uri="{BB962C8B-B14F-4D97-AF65-F5344CB8AC3E}">
        <p14:creationId xmlns:p14="http://schemas.microsoft.com/office/powerpoint/2010/main" val="396798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881110776"/>
              </p:ext>
            </p:extLst>
          </p:nvPr>
        </p:nvGraphicFramePr>
        <p:xfrm>
          <a:off x="1194786" y="739759"/>
          <a:ext cx="9089516" cy="335280"/>
        </p:xfrm>
        <a:graphic>
          <a:graphicData uri="http://schemas.openxmlformats.org/drawingml/2006/table">
            <a:tbl>
              <a:tblPr firstRow="1" bandRow="1">
                <a:tableStyleId>{5C22544A-7EE6-4342-B048-85BDC9FD1C3A}</a:tableStyleId>
              </a:tblPr>
              <a:tblGrid>
                <a:gridCol w="9089516">
                  <a:extLst>
                    <a:ext uri="{9D8B030D-6E8A-4147-A177-3AD203B41FA5}">
                      <a16:colId xmlns:a16="http://schemas.microsoft.com/office/drawing/2014/main" val="20000"/>
                    </a:ext>
                  </a:extLst>
                </a:gridCol>
              </a:tblGrid>
              <a:tr h="298428">
                <a:tc>
                  <a:txBody>
                    <a:bodyPr/>
                    <a:lstStyle/>
                    <a:p>
                      <a:pPr algn="l"/>
                      <a:r>
                        <a:rPr lang="es-MX" sz="1600" dirty="0" smtClean="0">
                          <a:solidFill>
                            <a:schemeClr val="tx1"/>
                          </a:solidFill>
                          <a:latin typeface="Century Gothic" panose="020B0502020202020204" pitchFamily="34" charset="0"/>
                          <a:cs typeface="Arial" panose="020B0604020202020204" pitchFamily="34" charset="0"/>
                        </a:rPr>
                        <a:t>3.</a:t>
                      </a:r>
                      <a:r>
                        <a:rPr lang="es-MX" sz="1600" baseline="0" dirty="0" smtClean="0">
                          <a:solidFill>
                            <a:schemeClr val="tx1"/>
                          </a:solidFill>
                          <a:latin typeface="Century Gothic" panose="020B0502020202020204" pitchFamily="34" charset="0"/>
                          <a:cs typeface="Arial" panose="020B0604020202020204" pitchFamily="34" charset="0"/>
                        </a:rPr>
                        <a:t> Puntos a tomarse en cuenta para la implementación de proyectos interdisciplinarios.</a:t>
                      </a:r>
                      <a:endParaRPr lang="es-MX" sz="1600" dirty="0" smtClean="0">
                        <a:solidFill>
                          <a:schemeClr val="tx1"/>
                        </a:solidFill>
                        <a:latin typeface="Century Gothic" panose="020B0502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033836313"/>
              </p:ext>
            </p:extLst>
          </p:nvPr>
        </p:nvGraphicFramePr>
        <p:xfrm>
          <a:off x="1030110" y="1565821"/>
          <a:ext cx="10896210" cy="5067984"/>
        </p:xfrm>
        <a:graphic>
          <a:graphicData uri="http://schemas.openxmlformats.org/drawingml/2006/table">
            <a:tbl>
              <a:tblPr firstRow="1" bandRow="1">
                <a:tableStyleId>{5C22544A-7EE6-4342-B048-85BDC9FD1C3A}</a:tableStyleId>
              </a:tblPr>
              <a:tblGrid>
                <a:gridCol w="3632070">
                  <a:extLst>
                    <a:ext uri="{9D8B030D-6E8A-4147-A177-3AD203B41FA5}">
                      <a16:colId xmlns:a16="http://schemas.microsoft.com/office/drawing/2014/main" val="20000"/>
                    </a:ext>
                  </a:extLst>
                </a:gridCol>
                <a:gridCol w="3632070">
                  <a:extLst>
                    <a:ext uri="{9D8B030D-6E8A-4147-A177-3AD203B41FA5}">
                      <a16:colId xmlns:a16="http://schemas.microsoft.com/office/drawing/2014/main" val="20001"/>
                    </a:ext>
                  </a:extLst>
                </a:gridCol>
                <a:gridCol w="3632070">
                  <a:extLst>
                    <a:ext uri="{9D8B030D-6E8A-4147-A177-3AD203B41FA5}">
                      <a16:colId xmlns:a16="http://schemas.microsoft.com/office/drawing/2014/main" val="20002"/>
                    </a:ext>
                  </a:extLst>
                </a:gridCol>
              </a:tblGrid>
              <a:tr h="587424">
                <a:tc>
                  <a:txBody>
                    <a:bodyPr/>
                    <a:lstStyle/>
                    <a:p>
                      <a:pPr algn="ctr"/>
                      <a:r>
                        <a:rPr lang="es-MX" sz="2000" dirty="0" smtClean="0">
                          <a:solidFill>
                            <a:schemeClr val="tx1"/>
                          </a:solidFill>
                          <a:latin typeface="Century Gothic" panose="020B0502020202020204" pitchFamily="34" charset="0"/>
                        </a:rPr>
                        <a:t>AVANCES</a:t>
                      </a:r>
                      <a:endParaRPr lang="es-ES" sz="2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2000" dirty="0" smtClean="0">
                          <a:solidFill>
                            <a:schemeClr val="tx1"/>
                          </a:solidFill>
                          <a:latin typeface="Century Gothic" panose="020B0502020202020204" pitchFamily="34" charset="0"/>
                        </a:rPr>
                        <a:t>TROPIEZOS</a:t>
                      </a:r>
                      <a:endParaRPr lang="es-ES" sz="2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2000" dirty="0" smtClean="0">
                          <a:solidFill>
                            <a:schemeClr val="tx1"/>
                          </a:solidFill>
                          <a:latin typeface="Century Gothic" panose="020B0502020202020204" pitchFamily="34" charset="0"/>
                        </a:rPr>
                        <a:t>SOLUCIONES O PROPUESTAS</a:t>
                      </a:r>
                      <a:endParaRPr lang="es-ES" sz="20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07515">
                <a:tc>
                  <a:txBody>
                    <a:bodyPr/>
                    <a:lstStyle/>
                    <a:p>
                      <a:pPr marL="285750" indent="-285750">
                        <a:buFont typeface="Wingdings" panose="05000000000000000000" pitchFamily="2" charset="2"/>
                        <a:buChar char="Ø"/>
                      </a:pPr>
                      <a:r>
                        <a:rPr lang="es-MX" sz="1800" dirty="0" smtClean="0">
                          <a:solidFill>
                            <a:schemeClr val="tx1"/>
                          </a:solidFill>
                          <a:latin typeface="Century Gothic" panose="020B0502020202020204" pitchFamily="34" charset="0"/>
                        </a:rPr>
                        <a:t>Coincidencia de programas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800" dirty="0" smtClean="0">
                          <a:solidFill>
                            <a:schemeClr val="tx1"/>
                          </a:solidFill>
                          <a:latin typeface="Century Gothic" panose="020B0502020202020204" pitchFamily="34" charset="0"/>
                        </a:rPr>
                        <a:t>Intereses comunes.</a:t>
                      </a:r>
                      <a:endParaRPr lang="es-ES" sz="18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800" dirty="0" smtClean="0">
                          <a:solidFill>
                            <a:schemeClr val="tx1"/>
                          </a:solidFill>
                          <a:latin typeface="Century Gothic" panose="020B0502020202020204" pitchFamily="34" charset="0"/>
                        </a:rPr>
                        <a:t>Trabajar colaborativamente con compañeros.</a:t>
                      </a:r>
                      <a:endParaRPr lang="es-ES" sz="18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800" dirty="0" smtClean="0">
                          <a:solidFill>
                            <a:schemeClr val="tx1"/>
                          </a:solidFill>
                          <a:latin typeface="Century Gothic" panose="020B0502020202020204" pitchFamily="34" charset="0"/>
                        </a:rPr>
                        <a:t>Se tienen más opciones metodológicas.</a:t>
                      </a:r>
                      <a:endParaRPr lang="es-ES" sz="18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1800" dirty="0" smtClean="0">
                          <a:solidFill>
                            <a:schemeClr val="tx1"/>
                          </a:solidFill>
                          <a:latin typeface="Century Gothic" panose="020B0502020202020204" pitchFamily="34" charset="0"/>
                        </a:rPr>
                        <a:t>Se rompieron paradigmas</a:t>
                      </a:r>
                      <a:endParaRPr lang="es-ES" sz="1800"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ES"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s-MX" sz="1800" dirty="0" smtClean="0">
                          <a:solidFill>
                            <a:schemeClr val="tx1"/>
                          </a:solidFill>
                          <a:latin typeface="Century Gothic" panose="020B0502020202020204" pitchFamily="34" charset="0"/>
                        </a:rPr>
                        <a:t>Tiempos / horarios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dirty="0" smtClean="0">
                          <a:solidFill>
                            <a:schemeClr val="tx1"/>
                          </a:solidFill>
                          <a:latin typeface="Century Gothic" panose="020B0502020202020204" pitchFamily="34" charset="0"/>
                        </a:rPr>
                        <a:t>Características del alumnado ya que en teoría ya manejan</a:t>
                      </a:r>
                      <a:r>
                        <a:rPr lang="es-MX" sz="1800" baseline="0" dirty="0" smtClean="0">
                          <a:solidFill>
                            <a:schemeClr val="tx1"/>
                          </a:solidFill>
                          <a:latin typeface="Century Gothic" panose="020B0502020202020204" pitchFamily="34" charset="0"/>
                        </a:rPr>
                        <a:t> trabajo por proyectos por modelo educativo de SEP.</a:t>
                      </a:r>
                      <a:endParaRPr lang="es-ES" sz="18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dirty="0" smtClean="0">
                          <a:solidFill>
                            <a:schemeClr val="tx1"/>
                          </a:solidFill>
                          <a:latin typeface="Century Gothic" panose="020B0502020202020204" pitchFamily="34" charset="0"/>
                        </a:rPr>
                        <a:t>No hay</a:t>
                      </a:r>
                      <a:r>
                        <a:rPr lang="es-MX" sz="1800" baseline="0" dirty="0" smtClean="0">
                          <a:solidFill>
                            <a:schemeClr val="tx1"/>
                          </a:solidFill>
                          <a:latin typeface="Century Gothic" panose="020B0502020202020204" pitchFamily="34" charset="0"/>
                        </a:rPr>
                        <a:t> madurez por parte de los alumnos para la responsabilidad de proyectos.</a:t>
                      </a:r>
                      <a:endParaRPr lang="es-ES" sz="18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dirty="0" smtClean="0">
                          <a:solidFill>
                            <a:schemeClr val="tx1"/>
                          </a:solidFill>
                          <a:latin typeface="Century Gothic" panose="020B0502020202020204" pitchFamily="34" charset="0"/>
                        </a:rPr>
                        <a:t>Rotación de profesores.</a:t>
                      </a:r>
                      <a:endParaRPr lang="es-ES" sz="18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dirty="0" smtClean="0">
                          <a:solidFill>
                            <a:schemeClr val="tx1"/>
                          </a:solidFill>
                          <a:latin typeface="Century Gothic" panose="020B0502020202020204" pitchFamily="34" charset="0"/>
                        </a:rPr>
                        <a:t>No hay calendarios de todo el proyecto y no ha</a:t>
                      </a:r>
                      <a:r>
                        <a:rPr lang="es-MX" sz="1800" baseline="0" dirty="0" smtClean="0">
                          <a:solidFill>
                            <a:schemeClr val="tx1"/>
                          </a:solidFill>
                          <a:latin typeface="Century Gothic" panose="020B0502020202020204" pitchFamily="34" charset="0"/>
                        </a:rPr>
                        <a:t> podido realizarse una planeación real.</a:t>
                      </a:r>
                      <a:endParaRPr lang="es-ES" sz="1800" dirty="0" smtClean="0">
                        <a:solidFill>
                          <a:schemeClr val="tx1"/>
                        </a:solidFill>
                        <a:latin typeface="Century Gothic" panose="020B0502020202020204" pitchFamily="34" charset="0"/>
                      </a:endParaRPr>
                    </a:p>
                    <a:p>
                      <a:pPr marL="285750" indent="-285750">
                        <a:buFont typeface="Arial" panose="020B0604020202020204" pitchFamily="34" charset="0"/>
                        <a:buNone/>
                      </a:pPr>
                      <a:endParaRPr lang="es-ES"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s-MX" sz="1800" dirty="0" smtClean="0">
                          <a:solidFill>
                            <a:schemeClr val="tx1"/>
                          </a:solidFill>
                          <a:latin typeface="Century Gothic" panose="020B0502020202020204" pitchFamily="34" charset="0"/>
                        </a:rPr>
                        <a:t>Proyecto por grado o por materia, no por docente.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dirty="0" smtClean="0">
                          <a:solidFill>
                            <a:schemeClr val="tx1"/>
                          </a:solidFill>
                          <a:latin typeface="Century Gothic" panose="020B0502020202020204" pitchFamily="34" charset="0"/>
                        </a:rPr>
                        <a:t>Delimitar</a:t>
                      </a:r>
                      <a:r>
                        <a:rPr lang="es-MX" sz="1800" baseline="0" dirty="0" smtClean="0">
                          <a:solidFill>
                            <a:schemeClr val="tx1"/>
                          </a:solidFill>
                          <a:latin typeface="Century Gothic" panose="020B0502020202020204" pitchFamily="34" charset="0"/>
                        </a:rPr>
                        <a:t> alcances para que la mayor parte de los proyectos se lleven en clase.</a:t>
                      </a:r>
                      <a:endParaRPr lang="es-ES" sz="18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dirty="0" smtClean="0">
                          <a:solidFill>
                            <a:schemeClr val="tx1"/>
                          </a:solidFill>
                          <a:latin typeface="Century Gothic" panose="020B0502020202020204" pitchFamily="34" charset="0"/>
                        </a:rPr>
                        <a:t>Uso</a:t>
                      </a:r>
                      <a:r>
                        <a:rPr lang="es-MX" sz="1800" baseline="0" dirty="0" smtClean="0">
                          <a:solidFill>
                            <a:schemeClr val="tx1"/>
                          </a:solidFill>
                          <a:latin typeface="Century Gothic" panose="020B0502020202020204" pitchFamily="34" charset="0"/>
                        </a:rPr>
                        <a:t> de la tecnología.</a:t>
                      </a:r>
                      <a:endParaRPr lang="es-ES" sz="1800" dirty="0" smtClean="0">
                        <a:solidFill>
                          <a:schemeClr val="tx1"/>
                        </a:solidFill>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800" dirty="0" smtClean="0">
                          <a:solidFill>
                            <a:schemeClr val="tx1"/>
                          </a:solidFill>
                          <a:latin typeface="Century Gothic" panose="020B0502020202020204" pitchFamily="34" charset="0"/>
                        </a:rPr>
                        <a:t>Establecer estrategias para avanzar en los objetivos de los profesores.</a:t>
                      </a:r>
                      <a:endParaRPr lang="es-ES" sz="18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8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8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8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800" dirty="0" smtClean="0">
                        <a:solidFill>
                          <a:schemeClr val="tx1"/>
                        </a:solidFill>
                        <a:latin typeface="Century Gothic" panose="020B0502020202020204" pitchFamily="34" charset="0"/>
                      </a:endParaRPr>
                    </a:p>
                    <a:p>
                      <a:pPr marL="285750" indent="-285750">
                        <a:buFont typeface="Wingdings" panose="05000000000000000000" pitchFamily="2" charset="2"/>
                        <a:buChar char="ü"/>
                      </a:pPr>
                      <a:endParaRPr lang="es-MX" sz="1800" dirty="0" smtClean="0">
                        <a:solidFill>
                          <a:schemeClr val="tx1"/>
                        </a:solidFill>
                        <a:latin typeface="Century Gothic" panose="020B0502020202020204" pitchFamily="34" charset="0"/>
                      </a:endParaRPr>
                    </a:p>
                    <a:p>
                      <a:pPr marL="0" indent="0">
                        <a:buFont typeface="Wingdings" panose="05000000000000000000" pitchFamily="2" charset="2"/>
                        <a:buNone/>
                      </a:pPr>
                      <a:endParaRPr lang="es-ES" sz="1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4302" y="248976"/>
            <a:ext cx="1377815" cy="1286367"/>
          </a:xfrm>
          <a:prstGeom prst="rect">
            <a:avLst/>
          </a:prstGeom>
        </p:spPr>
      </p:pic>
    </p:spTree>
    <p:extLst>
      <p:ext uri="{BB962C8B-B14F-4D97-AF65-F5344CB8AC3E}">
        <p14:creationId xmlns:p14="http://schemas.microsoft.com/office/powerpoint/2010/main" val="260502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Users\Maq-01\AppData\Local\Temp\Rar$DIa0.763\IMG-20180323-WA000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7478" y="1499800"/>
            <a:ext cx="2926617" cy="4301636"/>
          </a:xfrm>
          <a:prstGeom prst="rect">
            <a:avLst/>
          </a:prstGeom>
          <a:noFill/>
          <a:ln w="9525">
            <a:noFill/>
            <a:miter lim="800000"/>
            <a:headEnd/>
            <a:tailEnd/>
          </a:ln>
        </p:spPr>
      </p:pic>
      <p:pic>
        <p:nvPicPr>
          <p:cNvPr id="7" name="6 Imagen" descr="C:\Users\Maq-01\AppData\Local\Temp\Rar$DIa0.565\IMG-20180323-WA0028.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8531758" y="2069206"/>
            <a:ext cx="2537264" cy="4138245"/>
          </a:xfrm>
          <a:prstGeom prst="rect">
            <a:avLst/>
          </a:prstGeom>
          <a:noFill/>
          <a:ln w="9525">
            <a:noFill/>
            <a:miter lim="800000"/>
            <a:headEnd/>
            <a:tailEnd/>
          </a:ln>
        </p:spPr>
      </p:pic>
      <p:pic>
        <p:nvPicPr>
          <p:cNvPr id="8" name="7 Imagen" descr="C:\Users\Maq-01\AppData\Local\Temp\Rar$DIa0.092\IMG-20180323-WA000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8046" y="2299059"/>
            <a:ext cx="3490911" cy="2703118"/>
          </a:xfrm>
          <a:prstGeom prst="rect">
            <a:avLst/>
          </a:prstGeom>
          <a:noFill/>
          <a:ln w="9525">
            <a:noFill/>
            <a:miter lim="800000"/>
            <a:headEnd/>
            <a:tailEnd/>
          </a:ln>
        </p:spPr>
      </p:pic>
      <p:pic>
        <p:nvPicPr>
          <p:cNvPr id="2"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82123" y="467618"/>
            <a:ext cx="1377815" cy="1286367"/>
          </a:xfrm>
          <a:prstGeom prst="rect">
            <a:avLst/>
          </a:prstGeom>
        </p:spPr>
      </p:pic>
    </p:spTree>
    <p:extLst>
      <p:ext uri="{BB962C8B-B14F-4D97-AF65-F5344CB8AC3E}">
        <p14:creationId xmlns:p14="http://schemas.microsoft.com/office/powerpoint/2010/main" val="3839364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Users\Maq-01\AppData\Local\Temp\Rar$DIa0.694\IMG-20180323-WA001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7589253" y="1505530"/>
            <a:ext cx="3754345" cy="2692252"/>
          </a:xfrm>
          <a:prstGeom prst="rect">
            <a:avLst/>
          </a:prstGeom>
          <a:noFill/>
          <a:ln w="9525">
            <a:noFill/>
            <a:miter lim="800000"/>
            <a:headEnd/>
            <a:tailEnd/>
          </a:ln>
        </p:spPr>
      </p:pic>
      <p:pic>
        <p:nvPicPr>
          <p:cNvPr id="7" name="6 Imagen" descr="C:\Users\Maq-01\AppData\Local\Temp\Rar$DIa0.826\IMG-20180323-WA001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6369" y="1055178"/>
            <a:ext cx="3541932" cy="2569797"/>
          </a:xfrm>
          <a:prstGeom prst="rect">
            <a:avLst/>
          </a:prstGeom>
          <a:noFill/>
          <a:ln w="9525">
            <a:noFill/>
            <a:miter lim="800000"/>
            <a:headEnd/>
            <a:tailEnd/>
          </a:ln>
        </p:spPr>
      </p:pic>
      <p:pic>
        <p:nvPicPr>
          <p:cNvPr id="8" name="7 Imagen" descr="C:\Users\Maq-01\AppData\Local\Temp\Rar$DIa0.951\IMG-20180323-WA001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7410" y="3779744"/>
            <a:ext cx="3823700" cy="2788482"/>
          </a:xfrm>
          <a:prstGeom prst="rect">
            <a:avLst/>
          </a:prstGeom>
          <a:noFill/>
          <a:ln w="9525">
            <a:noFill/>
            <a:miter lim="800000"/>
            <a:headEnd/>
            <a:tailEnd/>
          </a:ln>
        </p:spPr>
      </p:pic>
      <p:pic>
        <p:nvPicPr>
          <p:cNvPr id="2"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16974" y="0"/>
            <a:ext cx="1377815" cy="1286367"/>
          </a:xfrm>
          <a:prstGeom prst="rect">
            <a:avLst/>
          </a:prstGeom>
        </p:spPr>
      </p:pic>
    </p:spTree>
    <p:extLst>
      <p:ext uri="{BB962C8B-B14F-4D97-AF65-F5344CB8AC3E}">
        <p14:creationId xmlns:p14="http://schemas.microsoft.com/office/powerpoint/2010/main" val="478906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6974" y="0"/>
            <a:ext cx="1377815" cy="1286367"/>
          </a:xfrm>
          <a:prstGeom prst="rect">
            <a:avLst/>
          </a:prstGeom>
        </p:spPr>
      </p:pic>
      <p:graphicFrame>
        <p:nvGraphicFramePr>
          <p:cNvPr id="3" name="Diagrama 2"/>
          <p:cNvGraphicFramePr/>
          <p:nvPr>
            <p:extLst>
              <p:ext uri="{D42A27DB-BD31-4B8C-83A1-F6EECF244321}">
                <p14:modId xmlns:p14="http://schemas.microsoft.com/office/powerpoint/2010/main" val="351045015"/>
              </p:ext>
            </p:extLst>
          </p:nvPr>
        </p:nvGraphicFramePr>
        <p:xfrm>
          <a:off x="3666788" y="1286367"/>
          <a:ext cx="8385303" cy="5571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5028030" y="227684"/>
            <a:ext cx="3044423" cy="830997"/>
          </a:xfrm>
          <a:prstGeom prst="rect">
            <a:avLst/>
          </a:prstGeom>
          <a:noFill/>
        </p:spPr>
        <p:txBody>
          <a:bodyPr wrap="none" rtlCol="0">
            <a:spAutoFit/>
          </a:bodyPr>
          <a:lstStyle/>
          <a:p>
            <a:r>
              <a:rPr lang="es-MX" sz="2400" dirty="0" smtClean="0"/>
              <a:t>Organizador Gráfico</a:t>
            </a:r>
          </a:p>
          <a:p>
            <a:r>
              <a:rPr lang="es-MX" sz="2400" dirty="0" smtClean="0"/>
              <a:t> Preguntas Esenciales</a:t>
            </a:r>
            <a:endParaRPr lang="es-MX" sz="2400" dirty="0"/>
          </a:p>
        </p:txBody>
      </p:sp>
      <p:sp>
        <p:nvSpPr>
          <p:cNvPr id="5" name="Elipse 4"/>
          <p:cNvSpPr/>
          <p:nvPr/>
        </p:nvSpPr>
        <p:spPr>
          <a:xfrm>
            <a:off x="1210614" y="829167"/>
            <a:ext cx="2456175" cy="2377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El Hombre en la Luna </a:t>
            </a:r>
          </a:p>
          <a:p>
            <a:pPr algn="ctr"/>
            <a:r>
              <a:rPr lang="es-MX" b="1" dirty="0" smtClean="0"/>
              <a:t>¿Cierto o Falso?</a:t>
            </a:r>
            <a:endParaRPr lang="es-MX" b="1" dirty="0"/>
          </a:p>
        </p:txBody>
      </p:sp>
      <p:sp>
        <p:nvSpPr>
          <p:cNvPr id="6" name="Elipse 5"/>
          <p:cNvSpPr/>
          <p:nvPr/>
        </p:nvSpPr>
        <p:spPr>
          <a:xfrm>
            <a:off x="1091015" y="3980865"/>
            <a:ext cx="2575774" cy="2377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a:t>
            </a:r>
            <a:r>
              <a:rPr lang="es-MX" b="1" dirty="0" smtClean="0"/>
              <a:t>Es posible recrear este  acontecimiento? </a:t>
            </a:r>
            <a:endParaRPr lang="es-MX" b="1" dirty="0"/>
          </a:p>
        </p:txBody>
      </p:sp>
    </p:spTree>
    <p:extLst>
      <p:ext uri="{BB962C8B-B14F-4D97-AF65-F5344CB8AC3E}">
        <p14:creationId xmlns:p14="http://schemas.microsoft.com/office/powerpoint/2010/main" val="1386551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6974" y="0"/>
            <a:ext cx="1377815" cy="1286367"/>
          </a:xfrm>
          <a:prstGeom prst="rect">
            <a:avLst/>
          </a:prstGeom>
        </p:spPr>
      </p:pic>
      <p:sp>
        <p:nvSpPr>
          <p:cNvPr id="4" name="CuadroTexto 3"/>
          <p:cNvSpPr txBox="1"/>
          <p:nvPr/>
        </p:nvSpPr>
        <p:spPr>
          <a:xfrm>
            <a:off x="4816699" y="643183"/>
            <a:ext cx="492443" cy="461665"/>
          </a:xfrm>
          <a:prstGeom prst="rect">
            <a:avLst/>
          </a:prstGeom>
          <a:noFill/>
        </p:spPr>
        <p:txBody>
          <a:bodyPr wrap="none" rtlCol="0">
            <a:spAutoFit/>
          </a:bodyPr>
          <a:lstStyle/>
          <a:p>
            <a:r>
              <a:rPr lang="es-MX" sz="2400" dirty="0" smtClean="0"/>
              <a:t>    </a:t>
            </a:r>
            <a:endParaRPr lang="es-MX" sz="2400" dirty="0"/>
          </a:p>
        </p:txBody>
      </p:sp>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3424" y="273851"/>
            <a:ext cx="8539612" cy="6220259"/>
          </a:xfrm>
          <a:prstGeom prst="rect">
            <a:avLst/>
          </a:prstGeom>
        </p:spPr>
      </p:pic>
      <p:sp>
        <p:nvSpPr>
          <p:cNvPr id="10" name="CuadroTexto 9"/>
          <p:cNvSpPr txBox="1"/>
          <p:nvPr/>
        </p:nvSpPr>
        <p:spPr>
          <a:xfrm>
            <a:off x="1565564" y="273851"/>
            <a:ext cx="1906740" cy="400110"/>
          </a:xfrm>
          <a:prstGeom prst="rect">
            <a:avLst/>
          </a:prstGeom>
          <a:noFill/>
        </p:spPr>
        <p:txBody>
          <a:bodyPr wrap="none" rtlCol="0">
            <a:spAutoFit/>
          </a:bodyPr>
          <a:lstStyle/>
          <a:p>
            <a:r>
              <a:rPr lang="es-MX" sz="2000" dirty="0" smtClean="0"/>
              <a:t>A.M.E  General </a:t>
            </a:r>
            <a:r>
              <a:rPr lang="es-MX" dirty="0" smtClean="0"/>
              <a:t> </a:t>
            </a:r>
            <a:endParaRPr lang="es-MX" dirty="0"/>
          </a:p>
        </p:txBody>
      </p:sp>
    </p:spTree>
    <p:extLst>
      <p:ext uri="{BB962C8B-B14F-4D97-AF65-F5344CB8AC3E}">
        <p14:creationId xmlns:p14="http://schemas.microsoft.com/office/powerpoint/2010/main" val="764178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542" y="1651716"/>
            <a:ext cx="9601200" cy="1485900"/>
          </a:xfrm>
        </p:spPr>
        <p:txBody>
          <a:bodyPr>
            <a:noAutofit/>
          </a:bodyPr>
          <a:lstStyle/>
          <a:p>
            <a:pPr algn="ctr">
              <a:lnSpc>
                <a:spcPct val="150000"/>
              </a:lnSpc>
            </a:pPr>
            <a:r>
              <a:rPr lang="es-MX" sz="3600" dirty="0" smtClean="0"/>
              <a:t>El proyecto se realizó  en el </a:t>
            </a:r>
            <a:br>
              <a:rPr lang="es-MX" sz="3600" dirty="0" smtClean="0"/>
            </a:br>
            <a:r>
              <a:rPr lang="es-MX" sz="3600" b="1" dirty="0" smtClean="0">
                <a:effectLst>
                  <a:outerShdw blurRad="38100" dist="38100" dir="2700000" algn="tl">
                    <a:srgbClr val="000000">
                      <a:alpha val="43137"/>
                    </a:srgbClr>
                  </a:outerShdw>
                </a:effectLst>
              </a:rPr>
              <a:t>ciclo escolar 2018-2019</a:t>
            </a:r>
            <a:r>
              <a:rPr lang="es-MX" sz="3600" dirty="0" smtClean="0">
                <a:effectLst>
                  <a:outerShdw blurRad="38100" dist="38100" dir="2700000" algn="tl">
                    <a:srgbClr val="000000">
                      <a:alpha val="43137"/>
                    </a:srgbClr>
                  </a:outerShdw>
                </a:effectLst>
              </a:rPr>
              <a:t>. </a:t>
            </a:r>
            <a:r>
              <a:rPr lang="es-MX" sz="3600" dirty="0"/>
              <a:t/>
            </a:r>
            <a:br>
              <a:rPr lang="es-MX" sz="3600" dirty="0"/>
            </a:br>
            <a:r>
              <a:rPr lang="es-MX" sz="3600" dirty="0" smtClean="0"/>
              <a:t>Inició  el 4 de marzo, 2019 </a:t>
            </a:r>
            <a:br>
              <a:rPr lang="es-MX" sz="3600" dirty="0" smtClean="0"/>
            </a:br>
            <a:r>
              <a:rPr lang="es-MX" sz="3600" dirty="0" smtClean="0"/>
              <a:t>finalizó el  8 de marzo,  2019 </a:t>
            </a:r>
            <a:endParaRPr lang="es-MX" sz="3600"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1961075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6974" y="0"/>
            <a:ext cx="1377815" cy="1286367"/>
          </a:xfrm>
          <a:prstGeom prst="rect">
            <a:avLst/>
          </a:prstGeom>
        </p:spPr>
      </p:pic>
      <p:sp>
        <p:nvSpPr>
          <p:cNvPr id="3" name="Rectángulo 2"/>
          <p:cNvSpPr/>
          <p:nvPr/>
        </p:nvSpPr>
        <p:spPr>
          <a:xfrm>
            <a:off x="824459" y="134913"/>
            <a:ext cx="6336195" cy="6514347"/>
          </a:xfrm>
          <a:prstGeom prst="rect">
            <a:avLst/>
          </a:prstGeom>
        </p:spPr>
        <p:txBody>
          <a:bodyPr wrap="square">
            <a:spAutoFit/>
          </a:bodyPr>
          <a:lstStyle/>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Involucrar el trabajo autónomo de los alumnos, que tengan una visión socio-constructivista que les permita generar respuestas.</a:t>
            </a:r>
            <a:endParaRPr lang="es-MX" sz="1300" dirty="0">
              <a:latin typeface="Noto Sans Symbols"/>
              <a:ea typeface="Noto Sans Symbols"/>
              <a:cs typeface="Noto Sans Symbols"/>
            </a:endParaRPr>
          </a:p>
          <a:p>
            <a:pPr algn="just">
              <a:lnSpc>
                <a:spcPct val="115000"/>
              </a:lnSpc>
              <a:spcAft>
                <a:spcPts val="0"/>
              </a:spcAft>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300" dirty="0">
              <a:latin typeface="Arial" panose="020B0604020202020204" pitchFamily="34" charset="0"/>
              <a:ea typeface="Arial" panose="020B0604020202020204" pitchFamily="34" charset="0"/>
            </a:endParaRPr>
          </a:p>
          <a:p>
            <a:pPr algn="just">
              <a:lnSpc>
                <a:spcPct val="115000"/>
              </a:lnSpc>
              <a:spcAft>
                <a:spcPts val="0"/>
              </a:spcAft>
            </a:pPr>
            <a:r>
              <a:rPr lang="es-MX" sz="13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¿Cuáles podrían ser los elementos fundamentales para la estructuración y planeación de los proyectos interdisciplinarios?</a:t>
            </a:r>
            <a:endParaRPr lang="es-MX" sz="1300" dirty="0">
              <a:latin typeface="Arial" panose="020B0604020202020204" pitchFamily="34" charset="0"/>
              <a:ea typeface="Arial" panose="020B0604020202020204" pitchFamily="34" charset="0"/>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La indagación, el trabajo en equipo, crear proyectos de interés real, reconocer elementos esenciales de cada asignatura</a:t>
            </a:r>
            <a:r>
              <a:rPr lang="es-MX" sz="13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Que el docente tenga flexibilidad de pensamiento, conozca su programa, reconozca los contenidos importantes y transferibles, reconocer elementos de la realidad que se puedan explicar a través de dos o más asignaturas diferentes.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Que le acomode al docente el orden de sus contenidos y organizándolos para trabajar con los contenidos de otras materias.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Un compromiso del docente para generar diferentes conexiones, trabajo colaborativo y las relaciones que tienen en entre sí.</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Reconoce elementos del programa operativo</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Flexibilidad del pensamiento.</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Considerar que las disciplinas tienen la misma importancia y que embonen en la </a:t>
            </a:r>
            <a:r>
              <a:rPr lang="es-MX" sz="1300" dirty="0" err="1">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currícula</a:t>
            </a: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Compromiso del docente a generar diferentes conexiones a la </a:t>
            </a:r>
            <a:r>
              <a:rPr lang="es-MX" sz="1300" dirty="0" err="1">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currícula</a:t>
            </a: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y a la ejecución de un proyecto bien planteado.</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Reconocer los elementos esenciales de las asignaturas que están involucradas.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Que el docente conozca perfectamente el programa de sus asignaturas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Jerarquizar los elementos del programa educativo.</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El poder relacionarse con otra materia o asignatura para poder vincularse</a:t>
            </a:r>
            <a:endParaRPr lang="es-MX" sz="1300" dirty="0">
              <a:effectLst/>
              <a:latin typeface="Noto Sans Symbols"/>
              <a:ea typeface="Noto Sans Symbols"/>
              <a:cs typeface="Noto Sans Symbols"/>
            </a:endParaRPr>
          </a:p>
        </p:txBody>
      </p:sp>
      <p:sp>
        <p:nvSpPr>
          <p:cNvPr id="5" name="Rectángulo 4"/>
          <p:cNvSpPr/>
          <p:nvPr/>
        </p:nvSpPr>
        <p:spPr>
          <a:xfrm>
            <a:off x="7435121" y="1055164"/>
            <a:ext cx="4359668" cy="5594096"/>
          </a:xfrm>
          <a:prstGeom prst="rect">
            <a:avLst/>
          </a:prstGeom>
        </p:spPr>
        <p:txBody>
          <a:bodyPr wrap="square">
            <a:spAutoFit/>
          </a:bodyPr>
          <a:lstStyle/>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Todos los docentes involucrados.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Tener evidencias de todo lo trabajado. La documentación es constante y la hace el docente.</a:t>
            </a:r>
            <a:endParaRPr lang="es-MX" sz="1300" dirty="0">
              <a:latin typeface="Noto Sans Symbols"/>
              <a:ea typeface="Noto Sans Symbols"/>
              <a:cs typeface="Noto Sans Symbols"/>
            </a:endParaRPr>
          </a:p>
          <a:p>
            <a:pPr>
              <a:lnSpc>
                <a:spcPct val="115000"/>
              </a:lnSpc>
              <a:spcAft>
                <a:spcPts val="0"/>
              </a:spcAft>
            </a:pPr>
            <a:r>
              <a:rPr lang="es-MX" sz="13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300" dirty="0">
              <a:latin typeface="Arial" panose="020B0604020202020204" pitchFamily="34" charset="0"/>
              <a:ea typeface="Arial" panose="020B0604020202020204" pitchFamily="34" charset="0"/>
            </a:endParaRPr>
          </a:p>
          <a:p>
            <a:pPr>
              <a:lnSpc>
                <a:spcPct val="115000"/>
              </a:lnSpc>
              <a:spcAft>
                <a:spcPts val="0"/>
              </a:spcAft>
            </a:pPr>
            <a:r>
              <a:rPr lang="es-MX" sz="13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300" dirty="0">
              <a:latin typeface="Arial" panose="020B0604020202020204" pitchFamily="34" charset="0"/>
              <a:ea typeface="Arial" panose="020B0604020202020204" pitchFamily="34" charset="0"/>
            </a:endParaRPr>
          </a:p>
          <a:p>
            <a:pPr>
              <a:lnSpc>
                <a:spcPct val="115000"/>
              </a:lnSpc>
              <a:spcAft>
                <a:spcPts val="0"/>
              </a:spcAft>
            </a:pPr>
            <a:r>
              <a:rPr lang="es-MX" sz="13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¿Cuál es la intención de documentar en un proyecto y quién lo debe hacer?</a:t>
            </a:r>
            <a:endParaRPr lang="es-MX" sz="1300" dirty="0">
              <a:latin typeface="Arial" panose="020B0604020202020204" pitchFamily="34" charset="0"/>
              <a:ea typeface="Arial" panose="020B0604020202020204" pitchFamily="34" charset="0"/>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Lo deben hacer los docentes participantes u observadores que estudien este tipo de procesos.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La documentación la debe realizar el docente y los alumnos.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La documentación permite a los alumnos describir los aspectos que resultaron más significativos durante la ejecución del proyecto.</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También permite justificar la transformación que sufrieron las ideas iniciales relacionadas con el proyecto, sobre todo si se llega a conclusiones opuestas a las ideas iniciales.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Aprender de todos los demás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Aprender a pensar a través del pensamiento compartido.</a:t>
            </a:r>
            <a:endParaRPr lang="es-MX" sz="1300" dirty="0">
              <a:effectLst/>
              <a:latin typeface="Noto Sans Symbols"/>
              <a:ea typeface="Noto Sans Symbols"/>
              <a:cs typeface="Noto Sans Symbols"/>
            </a:endParaRPr>
          </a:p>
        </p:txBody>
      </p:sp>
    </p:spTree>
    <p:extLst>
      <p:ext uri="{BB962C8B-B14F-4D97-AF65-F5344CB8AC3E}">
        <p14:creationId xmlns:p14="http://schemas.microsoft.com/office/powerpoint/2010/main" val="3489658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6974" y="0"/>
            <a:ext cx="1377815" cy="1286367"/>
          </a:xfrm>
          <a:prstGeom prst="rect">
            <a:avLst/>
          </a:prstGeom>
        </p:spPr>
      </p:pic>
      <p:sp>
        <p:nvSpPr>
          <p:cNvPr id="3" name="Rectángulo 2"/>
          <p:cNvSpPr/>
          <p:nvPr/>
        </p:nvSpPr>
        <p:spPr>
          <a:xfrm>
            <a:off x="2908092" y="104932"/>
            <a:ext cx="6235908" cy="6504088"/>
          </a:xfrm>
          <a:prstGeom prst="rect">
            <a:avLst/>
          </a:prstGeom>
        </p:spPr>
        <p:txBody>
          <a:bodyPr wrap="square">
            <a:spAutoFit/>
          </a:bodyPr>
          <a:lstStyle/>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Poder reconocer un elemento de la realidad que se puede problematizar, que se puede explicar, que se puede innovar, a partir de la integración de dos áreas disciplinarias distintas.</a:t>
            </a:r>
            <a:endParaRPr lang="es-MX" sz="1300" dirty="0">
              <a:latin typeface="Noto Sans Symbols"/>
              <a:ea typeface="Noto Sans Symbols"/>
              <a:cs typeface="Noto Sans Symbols"/>
            </a:endParaRPr>
          </a:p>
          <a:p>
            <a:pPr algn="just">
              <a:lnSpc>
                <a:spcPct val="115000"/>
              </a:lnSpc>
              <a:spcAft>
                <a:spcPts val="0"/>
              </a:spcAft>
            </a:pPr>
            <a:r>
              <a:rPr lang="es-MX" sz="13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300" dirty="0">
              <a:latin typeface="Arial" panose="020B0604020202020204" pitchFamily="34" charset="0"/>
              <a:ea typeface="Arial" panose="020B0604020202020204" pitchFamily="34" charset="0"/>
            </a:endParaRPr>
          </a:p>
          <a:p>
            <a:pPr algn="just">
              <a:lnSpc>
                <a:spcPct val="115000"/>
              </a:lnSpc>
              <a:spcAft>
                <a:spcPts val="0"/>
              </a:spcAft>
            </a:pPr>
            <a:r>
              <a:rPr lang="es-MX" sz="13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¿Cuál es “el método” o “los pasos” para acercarse a la Interdisciplinariedad?</a:t>
            </a:r>
            <a:endParaRPr lang="es-MX" sz="1300" dirty="0">
              <a:latin typeface="Arial" panose="020B0604020202020204" pitchFamily="34" charset="0"/>
              <a:ea typeface="Arial" panose="020B0604020202020204" pitchFamily="34" charset="0"/>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Que el docente conozca jerárquicamente el contenido de su materia.</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Crear conexiones entre docentes y asignaturas.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Establecer vínculos para integrar conocimientos.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Establecer objetivos a corto, mediano y largo plazo.</a:t>
            </a:r>
            <a:endParaRPr lang="es-MX" sz="1300" dirty="0">
              <a:latin typeface="Noto Sans Symbols"/>
              <a:ea typeface="Noto Sans Symbols"/>
              <a:cs typeface="Noto Sans Symbols"/>
            </a:endParaRPr>
          </a:p>
          <a:p>
            <a:pPr>
              <a:lnSpc>
                <a:spcPct val="115000"/>
              </a:lnSpc>
              <a:spcAft>
                <a:spcPts val="0"/>
              </a:spcAft>
            </a:pPr>
            <a:r>
              <a:rPr lang="es-MX" sz="1300" dirty="0">
                <a:solidFill>
                  <a:srgbClr val="000000"/>
                </a:solidFill>
                <a:latin typeface="Times New Roman" panose="02020603050405020304" pitchFamily="18" charset="0"/>
                <a:ea typeface="Times New Roman" panose="02020603050405020304" pitchFamily="18" charset="0"/>
              </a:rPr>
              <a:t> </a:t>
            </a:r>
            <a:endParaRPr lang="es-MX" sz="1300" dirty="0">
              <a:latin typeface="Arial" panose="020B0604020202020204" pitchFamily="34" charset="0"/>
              <a:ea typeface="Arial" panose="020B0604020202020204" pitchFamily="34" charset="0"/>
            </a:endParaRPr>
          </a:p>
          <a:p>
            <a:pPr algn="just">
              <a:lnSpc>
                <a:spcPct val="115000"/>
              </a:lnSpc>
              <a:spcAft>
                <a:spcPts val="0"/>
              </a:spcAft>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El docente debe tener el juicio para plantear el problema</a:t>
            </a:r>
            <a:endParaRPr lang="es-MX" sz="1300" dirty="0">
              <a:latin typeface="Arial" panose="020B0604020202020204" pitchFamily="34" charset="0"/>
              <a:ea typeface="Arial" panose="020B0604020202020204" pitchFamily="34" charset="0"/>
            </a:endParaRPr>
          </a:p>
          <a:p>
            <a:pPr>
              <a:lnSpc>
                <a:spcPct val="115000"/>
              </a:lnSpc>
              <a:spcAft>
                <a:spcPts val="0"/>
              </a:spcAft>
            </a:pPr>
            <a:r>
              <a:rPr lang="es-MX" sz="1300" dirty="0">
                <a:solidFill>
                  <a:srgbClr val="000000"/>
                </a:solidFill>
                <a:latin typeface="Times New Roman" panose="02020603050405020304" pitchFamily="18" charset="0"/>
                <a:ea typeface="Times New Roman" panose="02020603050405020304" pitchFamily="18" charset="0"/>
              </a:rPr>
              <a:t> </a:t>
            </a:r>
            <a:endParaRPr lang="es-MX" sz="1300" dirty="0">
              <a:latin typeface="Arial" panose="020B0604020202020204" pitchFamily="34" charset="0"/>
              <a:ea typeface="Arial" panose="020B0604020202020204" pitchFamily="34" charset="0"/>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Que el docente tenga disposición para realizar el proyecto.</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Ver la </a:t>
            </a:r>
            <a:r>
              <a:rPr lang="es-MX" sz="1300" dirty="0" err="1">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currícula</a:t>
            </a: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de los tres docentes para establecer y orientar la problemática.</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Comenzar a desarrollar un plan de trabajo y cronograma, estableciendo las fechas que convengan.</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Que los tres docentes coincidan en un mismo horario para trabajar con los alumnos.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Definir el producto que permitirá la concreción del proyecto (puede ser una innovación o la conclusión de un análisis)</a:t>
            </a:r>
            <a:endParaRPr lang="es-MX" sz="1300" dirty="0">
              <a:latin typeface="Noto Sans Symbols"/>
              <a:ea typeface="Noto Sans Symbols"/>
              <a:cs typeface="Noto Sans Symbols"/>
            </a:endParaRPr>
          </a:p>
          <a:p>
            <a:pPr>
              <a:lnSpc>
                <a:spcPct val="115000"/>
              </a:lnSpc>
              <a:spcAft>
                <a:spcPts val="0"/>
              </a:spcAft>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300" dirty="0">
              <a:latin typeface="Arial" panose="020B0604020202020204" pitchFamily="34" charset="0"/>
              <a:ea typeface="Arial" panose="020B0604020202020204" pitchFamily="34" charset="0"/>
            </a:endParaRPr>
          </a:p>
          <a:p>
            <a:pPr>
              <a:lnSpc>
                <a:spcPct val="115000"/>
              </a:lnSpc>
              <a:spcAft>
                <a:spcPts val="0"/>
              </a:spcAft>
            </a:pPr>
            <a:r>
              <a:rPr lang="es-MX" sz="13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¿Qué características debe tener el nombre del proyecto interdisciplinario?</a:t>
            </a:r>
            <a:endParaRPr lang="es-MX" sz="1300" dirty="0">
              <a:latin typeface="Arial" panose="020B0604020202020204" pitchFamily="34" charset="0"/>
              <a:ea typeface="Arial" panose="020B0604020202020204" pitchFamily="34" charset="0"/>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Que considere una problemática actual de interés y estimulante para los alumnos.</a:t>
            </a:r>
            <a:endParaRPr lang="es-MX" sz="1300" dirty="0">
              <a:latin typeface="Noto Sans Symbols"/>
              <a:ea typeface="Noto Sans Symbols"/>
              <a:cs typeface="Noto Sans Symbols"/>
            </a:endParaRPr>
          </a:p>
          <a:p>
            <a:pPr marL="342900" lvl="0" indent="-342900" algn="just">
              <a:lnSpc>
                <a:spcPct val="115000"/>
              </a:lnSpc>
              <a:spcAft>
                <a:spcPts val="0"/>
              </a:spcAft>
              <a:buSzPts val="1000"/>
              <a:buFont typeface="Arial" panose="020B0604020202020204" pitchFamily="34" charset="0"/>
              <a:buChar char="●"/>
            </a:pPr>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Atractivo: que permita la interacción entre distintas disciplinas.</a:t>
            </a:r>
            <a:endParaRPr lang="es-MX" sz="1300" dirty="0">
              <a:latin typeface="Noto Sans Symbols"/>
              <a:ea typeface="Noto Sans Symbols"/>
              <a:cs typeface="Noto Sans Symbols"/>
            </a:endParaRPr>
          </a:p>
          <a:p>
            <a:r>
              <a:rPr lang="es-MX" sz="13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El nombre va en los ejes de las áreas que van a participar en el proyecto.</a:t>
            </a:r>
            <a:endParaRPr lang="es-MX" sz="1300" dirty="0"/>
          </a:p>
        </p:txBody>
      </p:sp>
    </p:spTree>
    <p:extLst>
      <p:ext uri="{BB962C8B-B14F-4D97-AF65-F5344CB8AC3E}">
        <p14:creationId xmlns:p14="http://schemas.microsoft.com/office/powerpoint/2010/main" val="2489310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8730" y="5321509"/>
            <a:ext cx="1377815" cy="1286367"/>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2175522416"/>
              </p:ext>
            </p:extLst>
          </p:nvPr>
        </p:nvGraphicFramePr>
        <p:xfrm>
          <a:off x="1433637" y="0"/>
          <a:ext cx="10288671" cy="6858000"/>
        </p:xfrm>
        <a:graphic>
          <a:graphicData uri="http://schemas.openxmlformats.org/presentationml/2006/ole">
            <mc:AlternateContent xmlns:mc="http://schemas.openxmlformats.org/markup-compatibility/2006">
              <mc:Choice xmlns:v="urn:schemas-microsoft-com:vml" Requires="v">
                <p:oleObj spid="_x0000_s2079" name="Documento" r:id="rId4" imgW="8745134" imgH="6303801" progId="Word.Document.12">
                  <p:embed/>
                </p:oleObj>
              </mc:Choice>
              <mc:Fallback>
                <p:oleObj name="Documento" r:id="rId4" imgW="8745134" imgH="6303801" progId="Word.Document.12">
                  <p:embed/>
                  <p:pic>
                    <p:nvPicPr>
                      <p:cNvPr id="0" name=""/>
                      <p:cNvPicPr/>
                      <p:nvPr/>
                    </p:nvPicPr>
                    <p:blipFill>
                      <a:blip r:embed="rId5"/>
                      <a:stretch>
                        <a:fillRect/>
                      </a:stretch>
                    </p:blipFill>
                    <p:spPr>
                      <a:xfrm>
                        <a:off x="1433637" y="0"/>
                        <a:ext cx="10288671" cy="6858000"/>
                      </a:xfrm>
                      <a:prstGeom prst="rect">
                        <a:avLst/>
                      </a:prstGeom>
                    </p:spPr>
                  </p:pic>
                </p:oleObj>
              </mc:Fallback>
            </mc:AlternateContent>
          </a:graphicData>
        </a:graphic>
      </p:graphicFrame>
    </p:spTree>
    <p:extLst>
      <p:ext uri="{BB962C8B-B14F-4D97-AF65-F5344CB8AC3E}">
        <p14:creationId xmlns:p14="http://schemas.microsoft.com/office/powerpoint/2010/main" val="1662511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6974" y="0"/>
            <a:ext cx="1377815" cy="1286367"/>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063" y="794479"/>
            <a:ext cx="9886239" cy="5464267"/>
          </a:xfrm>
          <a:prstGeom prst="rect">
            <a:avLst/>
          </a:prstGeom>
        </p:spPr>
      </p:pic>
    </p:spTree>
    <p:extLst>
      <p:ext uri="{BB962C8B-B14F-4D97-AF65-F5344CB8AC3E}">
        <p14:creationId xmlns:p14="http://schemas.microsoft.com/office/powerpoint/2010/main" val="2410691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16974" y="0"/>
            <a:ext cx="1377815" cy="1286367"/>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158" y="1424065"/>
            <a:ext cx="11383842" cy="3816159"/>
          </a:xfrm>
          <a:prstGeom prst="rect">
            <a:avLst/>
          </a:prstGeom>
        </p:spPr>
      </p:pic>
    </p:spTree>
    <p:extLst>
      <p:ext uri="{BB962C8B-B14F-4D97-AF65-F5344CB8AC3E}">
        <p14:creationId xmlns:p14="http://schemas.microsoft.com/office/powerpoint/2010/main" val="259557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B947BBB-98DD-4669-B7D7-4B0665E50F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119" r="10596"/>
          <a:stretch/>
        </p:blipFill>
        <p:spPr>
          <a:xfrm>
            <a:off x="1576216" y="194872"/>
            <a:ext cx="9899634" cy="6663128"/>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2672" y="1034321"/>
            <a:ext cx="1377815" cy="1286367"/>
          </a:xfrm>
          <a:prstGeom prst="rect">
            <a:avLst/>
          </a:prstGeom>
        </p:spPr>
      </p:pic>
    </p:spTree>
    <p:extLst>
      <p:ext uri="{BB962C8B-B14F-4D97-AF65-F5344CB8AC3E}">
        <p14:creationId xmlns:p14="http://schemas.microsoft.com/office/powerpoint/2010/main" val="2181561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CFF2902-3DB6-481F-93BB-859BE1FFA3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68253" y="269824"/>
            <a:ext cx="10523747" cy="6588176"/>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222" y="134911"/>
            <a:ext cx="1377815" cy="1286367"/>
          </a:xfrm>
          <a:prstGeom prst="rect">
            <a:avLst/>
          </a:prstGeom>
        </p:spPr>
      </p:pic>
    </p:spTree>
    <p:extLst>
      <p:ext uri="{BB962C8B-B14F-4D97-AF65-F5344CB8AC3E}">
        <p14:creationId xmlns:p14="http://schemas.microsoft.com/office/powerpoint/2010/main" val="903818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78258" y="59960"/>
            <a:ext cx="9307702" cy="6805192"/>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6934" y="164892"/>
            <a:ext cx="1377815" cy="1286367"/>
          </a:xfrm>
          <a:prstGeom prst="rect">
            <a:avLst/>
          </a:prstGeom>
        </p:spPr>
      </p:pic>
    </p:spTree>
    <p:extLst>
      <p:ext uri="{BB962C8B-B14F-4D97-AF65-F5344CB8AC3E}">
        <p14:creationId xmlns:p14="http://schemas.microsoft.com/office/powerpoint/2010/main" val="4270720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3E969BA-B81B-4832-AF72-4DE8C9C6DC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684" r="12209"/>
          <a:stretch/>
        </p:blipFill>
        <p:spPr>
          <a:xfrm>
            <a:off x="1957914" y="0"/>
            <a:ext cx="8775044" cy="6660630"/>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6974" y="0"/>
            <a:ext cx="1377815" cy="1286367"/>
          </a:xfrm>
          <a:prstGeom prst="rect">
            <a:avLst/>
          </a:prstGeom>
        </p:spPr>
      </p:pic>
    </p:spTree>
    <p:extLst>
      <p:ext uri="{BB962C8B-B14F-4D97-AF65-F5344CB8AC3E}">
        <p14:creationId xmlns:p14="http://schemas.microsoft.com/office/powerpoint/2010/main" val="1030710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B03BB4-4539-4285-8C3A-D7A9C7FDCD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97468" y="0"/>
            <a:ext cx="9997899" cy="6985416"/>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355" y="118238"/>
            <a:ext cx="515591" cy="481370"/>
          </a:xfrm>
          <a:prstGeom prst="rect">
            <a:avLst/>
          </a:prstGeom>
        </p:spPr>
      </p:pic>
    </p:spTree>
    <p:extLst>
      <p:ext uri="{BB962C8B-B14F-4D97-AF65-F5344CB8AC3E}">
        <p14:creationId xmlns:p14="http://schemas.microsoft.com/office/powerpoint/2010/main" val="2148993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419341" y="2527479"/>
            <a:ext cx="9601200" cy="1485900"/>
          </a:xfrm>
        </p:spPr>
        <p:txBody>
          <a:bodyPr>
            <a:normAutofit/>
          </a:bodyPr>
          <a:lstStyle/>
          <a:p>
            <a:r>
              <a:rPr lang="es-MX" sz="5400" dirty="0">
                <a:effectLst>
                  <a:outerShdw blurRad="38100" dist="38100" dir="2700000" algn="tl">
                    <a:srgbClr val="000000">
                      <a:alpha val="43137"/>
                    </a:srgbClr>
                  </a:outerShdw>
                </a:effectLst>
              </a:rPr>
              <a:t>Noches de Luna Fría </a:t>
            </a: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2608901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664476B-5450-4822-9F6E-1DA7F4F72B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13013" y="0"/>
            <a:ext cx="10389373" cy="6655633"/>
          </a:xfrm>
          <a:prstGeom prst="rect">
            <a:avLst/>
          </a:prstGeom>
        </p:spPr>
      </p:pic>
    </p:spTree>
    <p:extLst>
      <p:ext uri="{BB962C8B-B14F-4D97-AF65-F5344CB8AC3E}">
        <p14:creationId xmlns:p14="http://schemas.microsoft.com/office/powerpoint/2010/main" val="1361049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6666625-DF1C-4F8A-9FAF-ED801CBE44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8415" y="0"/>
            <a:ext cx="11363735" cy="6858000"/>
          </a:xfrm>
          <a:prstGeom prst="rect">
            <a:avLst/>
          </a:prstGeom>
        </p:spPr>
      </p:pic>
    </p:spTree>
    <p:extLst>
      <p:ext uri="{BB962C8B-B14F-4D97-AF65-F5344CB8AC3E}">
        <p14:creationId xmlns:p14="http://schemas.microsoft.com/office/powerpoint/2010/main" val="900870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7A7CDA-855B-4157-BB88-B36FD8AC43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3367" y="0"/>
            <a:ext cx="11121422" cy="6858000"/>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171" y="104931"/>
            <a:ext cx="847973" cy="791692"/>
          </a:xfrm>
          <a:prstGeom prst="rect">
            <a:avLst/>
          </a:prstGeom>
        </p:spPr>
      </p:pic>
    </p:spTree>
    <p:extLst>
      <p:ext uri="{BB962C8B-B14F-4D97-AF65-F5344CB8AC3E}">
        <p14:creationId xmlns:p14="http://schemas.microsoft.com/office/powerpoint/2010/main" val="2841541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9512950-F30C-4050-8819-6841D0449A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295" r="10187"/>
          <a:stretch/>
        </p:blipFill>
        <p:spPr>
          <a:xfrm>
            <a:off x="1783829" y="0"/>
            <a:ext cx="9608695" cy="6712656"/>
          </a:xfrm>
          <a:prstGeom prst="rect">
            <a:avLst/>
          </a:prstGeom>
        </p:spPr>
      </p:pic>
      <p:sp>
        <p:nvSpPr>
          <p:cNvPr id="4" name="CuadroTexto 3"/>
          <p:cNvSpPr txBox="1"/>
          <p:nvPr/>
        </p:nvSpPr>
        <p:spPr>
          <a:xfrm>
            <a:off x="5069842" y="172508"/>
            <a:ext cx="3520194" cy="461665"/>
          </a:xfrm>
          <a:prstGeom prst="rect">
            <a:avLst/>
          </a:prstGeom>
          <a:noFill/>
        </p:spPr>
        <p:txBody>
          <a:bodyPr wrap="none" rtlCol="0">
            <a:spAutoFit/>
          </a:bodyPr>
          <a:lstStyle/>
          <a:p>
            <a:r>
              <a:rPr lang="es-MX" sz="2400" dirty="0" smtClean="0"/>
              <a:t>Elaboración del Proyecto  </a:t>
            </a:r>
            <a:endParaRPr lang="es-MX" sz="2400" dirty="0"/>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7414" y="94527"/>
            <a:ext cx="725931" cy="677750"/>
          </a:xfrm>
          <a:prstGeom prst="rect">
            <a:avLst/>
          </a:prstGeom>
        </p:spPr>
      </p:pic>
    </p:spTree>
    <p:extLst>
      <p:ext uri="{BB962C8B-B14F-4D97-AF65-F5344CB8AC3E}">
        <p14:creationId xmlns:p14="http://schemas.microsoft.com/office/powerpoint/2010/main" val="3362554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442970" y="421100"/>
            <a:ext cx="9601200" cy="148590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MX" sz="3400" b="1" dirty="0" smtClean="0"/>
              <a:t>Actividad interdisciplinaria de Inicio </a:t>
            </a:r>
            <a:endParaRPr lang="es-MX" sz="3400" b="1" dirty="0"/>
          </a:p>
        </p:txBody>
      </p:sp>
      <p:sp>
        <p:nvSpPr>
          <p:cNvPr id="6" name="Marcador de contenido 2"/>
          <p:cNvSpPr txBox="1">
            <a:spLocks/>
          </p:cNvSpPr>
          <p:nvPr/>
        </p:nvSpPr>
        <p:spPr>
          <a:xfrm>
            <a:off x="1674589" y="2097079"/>
            <a:ext cx="8878815" cy="3432859"/>
          </a:xfrm>
          <a:prstGeom prst="rect">
            <a:avLst/>
          </a:prstGeom>
        </p:spPr>
        <p:txBody>
          <a:bodyPr vert="horz" lIns="91440" tIns="45720" rIns="91440" bIns="45720" rtlCol="0">
            <a:normAutofit lnSpcReduction="10000"/>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s-MX" sz="2800" dirty="0" smtClean="0"/>
              <a:t>Se presentará un video que muestre uno de los viajes espaciales significativos: la misión que realizó la </a:t>
            </a:r>
            <a:r>
              <a:rPr lang="es-ES" sz="2800" dirty="0" smtClean="0"/>
              <a:t>Unión Soviética cuando mandó a la perra </a:t>
            </a:r>
            <a:r>
              <a:rPr lang="es-ES" sz="2800" i="1" dirty="0" err="1" smtClean="0"/>
              <a:t>Laika</a:t>
            </a:r>
            <a:r>
              <a:rPr lang="es-ES" sz="2800" dirty="0" smtClean="0"/>
              <a:t> a bordo del </a:t>
            </a:r>
            <a:r>
              <a:rPr lang="es-ES" sz="2800" i="1" dirty="0" err="1" smtClean="0"/>
              <a:t>Sputnik</a:t>
            </a:r>
            <a:r>
              <a:rPr lang="es-ES" sz="2800" i="1" dirty="0" smtClean="0"/>
              <a:t> 2</a:t>
            </a:r>
            <a:r>
              <a:rPr lang="es-ES" sz="2800" dirty="0" smtClean="0"/>
              <a:t>. </a:t>
            </a:r>
          </a:p>
          <a:p>
            <a:endParaRPr lang="es-ES" sz="2800" dirty="0" smtClean="0"/>
          </a:p>
          <a:p>
            <a:r>
              <a:rPr lang="es-ES" sz="2800" dirty="0" smtClean="0"/>
              <a:t> Su viaje supuso un increíble avance para el envío del hombre al espacio: el lanzamiento del primer ser vivo.</a:t>
            </a:r>
          </a:p>
          <a:p>
            <a:endParaRPr lang="es-ES" sz="2800" dirty="0" smtClean="0"/>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53404" y="421100"/>
            <a:ext cx="1376676" cy="1286614"/>
          </a:xfrm>
          <a:prstGeom prst="rect">
            <a:avLst/>
          </a:prstGeom>
        </p:spPr>
      </p:pic>
    </p:spTree>
    <p:extLst>
      <p:ext uri="{BB962C8B-B14F-4D97-AF65-F5344CB8AC3E}">
        <p14:creationId xmlns:p14="http://schemas.microsoft.com/office/powerpoint/2010/main" val="30204373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es-MX"/>
          </a:p>
        </p:txBody>
      </p:sp>
      <p:pic>
        <p:nvPicPr>
          <p:cNvPr id="4" name="Marcador de contenido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rot="5400000">
            <a:off x="620449" y="1524128"/>
            <a:ext cx="5336203" cy="3908425"/>
          </a:xfr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048519" y="1368380"/>
            <a:ext cx="5460642" cy="4095482"/>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888" y="2793525"/>
            <a:ext cx="9602032" cy="1481456"/>
          </a:xfrm>
          <a:prstGeom prst="rect">
            <a:avLst/>
          </a:prstGeom>
        </p:spPr>
      </p:pic>
      <p:pic>
        <p:nvPicPr>
          <p:cNvPr id="9" name="Imagen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52062" y="368588"/>
            <a:ext cx="1377815" cy="1286367"/>
          </a:xfrm>
          <a:prstGeom prst="rect">
            <a:avLst/>
          </a:prstGeom>
        </p:spPr>
      </p:pic>
    </p:spTree>
    <p:extLst>
      <p:ext uri="{BB962C8B-B14F-4D97-AF65-F5344CB8AC3E}">
        <p14:creationId xmlns:p14="http://schemas.microsoft.com/office/powerpoint/2010/main" val="683181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endParaRPr lang="es-MX"/>
          </a:p>
        </p:txBody>
      </p:sp>
      <p:pic>
        <p:nvPicPr>
          <p:cNvPr id="4" name="Marcador de contenido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rot="5400000">
            <a:off x="2922588" y="1170781"/>
            <a:ext cx="6499225" cy="4875212"/>
          </a:xfrm>
        </p:spPr>
      </p:pic>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3892" y="235800"/>
            <a:ext cx="1377815" cy="1286367"/>
          </a:xfrm>
          <a:prstGeom prst="rect">
            <a:avLst/>
          </a:prstGeom>
        </p:spPr>
      </p:pic>
    </p:spTree>
    <p:extLst>
      <p:ext uri="{BB962C8B-B14F-4D97-AF65-F5344CB8AC3E}">
        <p14:creationId xmlns:p14="http://schemas.microsoft.com/office/powerpoint/2010/main" val="3133017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es-MX"/>
          </a:p>
        </p:txBody>
      </p:sp>
      <p:pic>
        <p:nvPicPr>
          <p:cNvPr id="4" name="Marcador de contenido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rot="5400000">
            <a:off x="1093279" y="2722055"/>
            <a:ext cx="4405313" cy="3304603"/>
          </a:xfr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748269" y="1286815"/>
            <a:ext cx="4808114" cy="3606085"/>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6303" y="155217"/>
            <a:ext cx="1377815" cy="1286367"/>
          </a:xfrm>
          <a:prstGeom prst="rect">
            <a:avLst/>
          </a:prstGeom>
        </p:spPr>
      </p:pic>
    </p:spTree>
    <p:extLst>
      <p:ext uri="{BB962C8B-B14F-4D97-AF65-F5344CB8AC3E}">
        <p14:creationId xmlns:p14="http://schemas.microsoft.com/office/powerpoint/2010/main" val="38385016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8568" y="192881"/>
            <a:ext cx="4800600" cy="2700338"/>
          </a:xfrm>
          <a:prstGeom prst="rect">
            <a:avLst/>
          </a:prstGeom>
        </p:spPr>
      </p:pic>
      <p:sp>
        <p:nvSpPr>
          <p:cNvPr id="9" name="Título 8"/>
          <p:cNvSpPr>
            <a:spLocks noGrp="1"/>
          </p:cNvSpPr>
          <p:nvPr>
            <p:ph type="title"/>
          </p:nvPr>
        </p:nvSpPr>
        <p:spPr/>
        <p:txBody>
          <a:bodyPr/>
          <a:lstStyle/>
          <a:p>
            <a:endParaRPr lang="es-MX"/>
          </a:p>
        </p:txBody>
      </p:sp>
      <p:pic>
        <p:nvPicPr>
          <p:cNvPr id="6" name="Marcador de contenido 5"/>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131930" y="3503054"/>
            <a:ext cx="4397793" cy="2474354"/>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1433" y="824128"/>
            <a:ext cx="4791367" cy="2695144"/>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3765" y="3720384"/>
            <a:ext cx="4856766" cy="2731931"/>
          </a:xfrm>
          <a:prstGeom prst="rect">
            <a:avLst/>
          </a:prstGeom>
        </p:spPr>
      </p:pic>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31623" y="40549"/>
            <a:ext cx="1377815" cy="1286367"/>
          </a:xfrm>
          <a:prstGeom prst="rect">
            <a:avLst/>
          </a:prstGeom>
        </p:spPr>
      </p:pic>
    </p:spTree>
    <p:extLst>
      <p:ext uri="{BB962C8B-B14F-4D97-AF65-F5344CB8AC3E}">
        <p14:creationId xmlns:p14="http://schemas.microsoft.com/office/powerpoint/2010/main" val="20584006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58166" y="184187"/>
            <a:ext cx="6096851" cy="3429479"/>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1368" y="184187"/>
            <a:ext cx="1377815" cy="1286367"/>
          </a:xfrm>
          <a:prstGeom prst="rect">
            <a:avLst/>
          </a:prstGeom>
        </p:spPr>
      </p:pic>
      <p:sp>
        <p:nvSpPr>
          <p:cNvPr id="8" name="Título 7"/>
          <p:cNvSpPr>
            <a:spLocks noGrp="1"/>
          </p:cNvSpPr>
          <p:nvPr>
            <p:ph type="title"/>
          </p:nvPr>
        </p:nvSpPr>
        <p:spPr/>
        <p:txBody>
          <a:bodyPr/>
          <a:lstStyle/>
          <a:p>
            <a:endParaRPr lang="es-MX"/>
          </a:p>
        </p:txBody>
      </p:sp>
      <p:pic>
        <p:nvPicPr>
          <p:cNvPr id="7" name="Marcador de contenido 6"/>
          <p:cNvPicPr>
            <a:picLocks noGrp="1" noChangeAspect="1"/>
          </p:cNvPicPr>
          <p:nvPr>
            <p:ph idx="4294967295"/>
          </p:nvPr>
        </p:nvPicPr>
        <p:blipFill>
          <a:blip r:embed="rId4" cstate="email">
            <a:extLst>
              <a:ext uri="{28A0092B-C50C-407E-A947-70E740481C1C}">
                <a14:useLocalDpi xmlns:a14="http://schemas.microsoft.com/office/drawing/2010/main"/>
              </a:ext>
            </a:extLst>
          </a:blip>
          <a:stretch>
            <a:fillRect/>
          </a:stretch>
        </p:blipFill>
        <p:spPr>
          <a:xfrm>
            <a:off x="6589713" y="3613150"/>
            <a:ext cx="5602287" cy="3152775"/>
          </a:xfrm>
          <a:prstGeom prst="rect">
            <a:avLst/>
          </a:prstGeom>
        </p:spPr>
      </p:pic>
      <p:sp>
        <p:nvSpPr>
          <p:cNvPr id="4" name="Rectángulo 3"/>
          <p:cNvSpPr/>
          <p:nvPr/>
        </p:nvSpPr>
        <p:spPr>
          <a:xfrm>
            <a:off x="5974813" y="3244334"/>
            <a:ext cx="300082" cy="369332"/>
          </a:xfrm>
          <a:prstGeom prst="rect">
            <a:avLst/>
          </a:prstGeom>
        </p:spPr>
        <p:txBody>
          <a:bodyPr wrap="none">
            <a:spAutoFit/>
          </a:bodyPr>
          <a:lstStyle/>
          <a:p>
            <a:r>
              <a:rPr lang="es-MX" dirty="0"/>
              <a:t>  </a:t>
            </a:r>
          </a:p>
        </p:txBody>
      </p:sp>
    </p:spTree>
    <p:extLst>
      <p:ext uri="{BB962C8B-B14F-4D97-AF65-F5344CB8AC3E}">
        <p14:creationId xmlns:p14="http://schemas.microsoft.com/office/powerpoint/2010/main" val="2885891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Índice</a:t>
            </a:r>
            <a:br>
              <a:rPr lang="es-MX" dirty="0" smtClean="0"/>
            </a:br>
            <a:endParaRPr lang="es-MX" dirty="0"/>
          </a:p>
        </p:txBody>
      </p:sp>
      <p:sp>
        <p:nvSpPr>
          <p:cNvPr id="3" name="Marcador de contenido 2"/>
          <p:cNvSpPr>
            <a:spLocks noGrp="1"/>
          </p:cNvSpPr>
          <p:nvPr>
            <p:ph idx="4294967295"/>
          </p:nvPr>
        </p:nvSpPr>
        <p:spPr>
          <a:xfrm>
            <a:off x="2590800" y="1087438"/>
            <a:ext cx="9601200" cy="3581400"/>
          </a:xfrm>
        </p:spPr>
        <p:txBody>
          <a:bodyPr>
            <a:noAutofit/>
          </a:bodyPr>
          <a:lstStyle/>
          <a:p>
            <a:pPr marL="0" indent="0">
              <a:buNone/>
            </a:pPr>
            <a:endParaRPr lang="es-ES" dirty="0"/>
          </a:p>
          <a:p>
            <a:pPr marL="457200" indent="-457200">
              <a:buFont typeface="+mj-lt"/>
              <a:buAutoNum type="arabicPeriod"/>
            </a:pPr>
            <a:r>
              <a:rPr lang="es-MX" sz="2400" dirty="0"/>
              <a:t>Interdisciplinariedad.</a:t>
            </a:r>
          </a:p>
          <a:p>
            <a:pPr marL="457200" indent="-457200">
              <a:buFont typeface="+mj-lt"/>
              <a:buAutoNum type="arabicPeriod"/>
            </a:pPr>
            <a:r>
              <a:rPr lang="es-MX" sz="2400" dirty="0"/>
              <a:t>Fotografías de sesiones</a:t>
            </a:r>
          </a:p>
          <a:p>
            <a:pPr marL="457200" indent="-457200">
              <a:buFont typeface="+mj-lt"/>
              <a:buAutoNum type="arabicPeriod"/>
            </a:pPr>
            <a:r>
              <a:rPr lang="es-MX" sz="2400" dirty="0"/>
              <a:t>Fotografía del Organizador Gráfico. </a:t>
            </a:r>
          </a:p>
          <a:p>
            <a:pPr marL="457200" indent="-457200">
              <a:buFont typeface="+mj-lt"/>
              <a:buAutoNum type="arabicPeriod"/>
            </a:pPr>
            <a:r>
              <a:rPr lang="es-MX" sz="2400" dirty="0"/>
              <a:t> Justificación de proyecto.</a:t>
            </a:r>
          </a:p>
          <a:p>
            <a:pPr marL="457200" indent="-457200">
              <a:buFont typeface="+mj-lt"/>
              <a:buAutoNum type="arabicPeriod"/>
            </a:pPr>
            <a:r>
              <a:rPr lang="es-MX" sz="2400" dirty="0"/>
              <a:t>Objetivo general del proyecto</a:t>
            </a:r>
          </a:p>
          <a:p>
            <a:pPr marL="457200" indent="-457200">
              <a:buFont typeface="+mj-lt"/>
              <a:buAutoNum type="arabicPeriod"/>
            </a:pPr>
            <a:r>
              <a:rPr lang="es-MX" sz="2400" dirty="0"/>
              <a:t>Objetivos específicos por asignatura</a:t>
            </a:r>
          </a:p>
          <a:p>
            <a:pPr marL="457200" indent="-457200">
              <a:buFont typeface="+mj-lt"/>
              <a:buAutoNum type="arabicPeriod"/>
            </a:pPr>
            <a:r>
              <a:rPr lang="es-MX" sz="2400" dirty="0"/>
              <a:t>Preguntas generadoras </a:t>
            </a:r>
          </a:p>
          <a:p>
            <a:pPr marL="0" indent="0">
              <a:buNone/>
            </a:pPr>
            <a:r>
              <a:rPr lang="es-ES" sz="2400" dirty="0" smtClean="0"/>
              <a:t>8. Temas </a:t>
            </a:r>
            <a:r>
              <a:rPr lang="es-ES" sz="2400" dirty="0"/>
              <a:t>y Productos propuestos </a:t>
            </a:r>
            <a:endParaRPr lang="es-ES" sz="2400" dirty="0" smtClean="0"/>
          </a:p>
          <a:p>
            <a:pPr marL="0" indent="0">
              <a:buNone/>
            </a:pPr>
            <a:r>
              <a:rPr lang="es-ES" sz="2400" dirty="0" smtClean="0"/>
              <a:t>9.  Planeación </a:t>
            </a:r>
            <a:r>
              <a:rPr lang="es-ES" sz="2400" dirty="0"/>
              <a:t>General</a:t>
            </a:r>
          </a:p>
          <a:p>
            <a:pPr marL="0" indent="0">
              <a:buNone/>
            </a:pPr>
            <a:endParaRPr lang="es-MX" dirty="0" smtClean="0"/>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60152" y="544892"/>
            <a:ext cx="1377815" cy="1286367"/>
          </a:xfrm>
          <a:prstGeom prst="rect">
            <a:avLst/>
          </a:prstGeom>
        </p:spPr>
      </p:pic>
    </p:spTree>
    <p:extLst>
      <p:ext uri="{BB962C8B-B14F-4D97-AF65-F5344CB8AC3E}">
        <p14:creationId xmlns:p14="http://schemas.microsoft.com/office/powerpoint/2010/main" val="2572944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63211" y="-142219"/>
            <a:ext cx="6207151" cy="148590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MX" sz="2800" b="1" dirty="0"/>
              <a:t>Actividad interdisciplinaria durante desarrollo del proyecto  </a:t>
            </a:r>
          </a:p>
        </p:txBody>
      </p:sp>
      <p:sp>
        <p:nvSpPr>
          <p:cNvPr id="7" name="Marcador de contenido 2"/>
          <p:cNvSpPr txBox="1">
            <a:spLocks/>
          </p:cNvSpPr>
          <p:nvPr/>
        </p:nvSpPr>
        <p:spPr>
          <a:xfrm>
            <a:off x="1549102" y="1636507"/>
            <a:ext cx="9948354" cy="1690538"/>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gn="just"/>
            <a:r>
              <a:rPr lang="es-MX" sz="2000" dirty="0" smtClean="0"/>
              <a:t>Se realizará una comparativa entre el uso de la tecnología durante la década de los 60, específicamente 1969 y el uso de la tecnología el en siglo XXI concretamente 2019.</a:t>
            </a:r>
          </a:p>
          <a:p>
            <a:pPr algn="just"/>
            <a:endParaRPr lang="es-MX" sz="2000" dirty="0" smtClean="0"/>
          </a:p>
          <a:p>
            <a:pPr algn="just"/>
            <a:r>
              <a:rPr lang="es-MX" sz="2000" dirty="0" smtClean="0"/>
              <a:t>Los alumnos en compañía del docente, realizarán una investigación y análisis que brinde una referencia certera de la transmisión para que los televidentes pudieran observar el evento en tiempo real, desde la comodidad de sus hogares.</a:t>
            </a:r>
          </a:p>
          <a:p>
            <a:pPr algn="just"/>
            <a:r>
              <a:rPr lang="es-MX" sz="2000" dirty="0"/>
              <a:t>En otra </a:t>
            </a:r>
            <a:r>
              <a:rPr lang="es-MX" sz="2000" dirty="0" smtClean="0"/>
              <a:t>sesión, </a:t>
            </a:r>
            <a:r>
              <a:rPr lang="es-MX" sz="2000" dirty="0"/>
              <a:t>los </a:t>
            </a:r>
            <a:r>
              <a:rPr lang="es-MX" sz="2000" dirty="0" smtClean="0"/>
              <a:t>alumnos, </a:t>
            </a:r>
            <a:r>
              <a:rPr lang="es-MX" sz="2000" dirty="0"/>
              <a:t>acompañados del </a:t>
            </a:r>
            <a:r>
              <a:rPr lang="es-MX" sz="2000" dirty="0" smtClean="0"/>
              <a:t>docente, realizarán </a:t>
            </a:r>
            <a:r>
              <a:rPr lang="es-MX" sz="2000" dirty="0"/>
              <a:t>una investigación sobre la tecnología que se emplea para cubrir un acontecimiento en el espacio, en la actualidad. </a:t>
            </a:r>
          </a:p>
          <a:p>
            <a:r>
              <a:rPr lang="es-MX" sz="2000" dirty="0"/>
              <a:t>Como </a:t>
            </a:r>
            <a:r>
              <a:rPr lang="es-MX" sz="2000" dirty="0" smtClean="0"/>
              <a:t>principal actividad se </a:t>
            </a:r>
            <a:r>
              <a:rPr lang="es-MX" sz="2000" dirty="0"/>
              <a:t>compartirá el </a:t>
            </a:r>
            <a:r>
              <a:rPr lang="es-MX" sz="2000" dirty="0" smtClean="0"/>
              <a:t>video</a:t>
            </a:r>
            <a:endParaRPr lang="es-MX" sz="2000" dirty="0"/>
          </a:p>
          <a:p>
            <a:r>
              <a:rPr lang="es-MX" sz="2000" dirty="0"/>
              <a:t>“</a:t>
            </a:r>
            <a:r>
              <a:rPr lang="es-MX" sz="2000" b="1" dirty="0">
                <a:hlinkClick r:id="rId2"/>
              </a:rPr>
              <a:t>NASA 2019: Mantiene la promesa</a:t>
            </a:r>
            <a:r>
              <a:rPr lang="es-MX" sz="2000" dirty="0"/>
              <a:t>”</a:t>
            </a:r>
          </a:p>
          <a:p>
            <a:pPr algn="just" fontAlgn="base"/>
            <a:r>
              <a:rPr lang="es-MX" sz="2000" dirty="0"/>
              <a:t>Dicho </a:t>
            </a:r>
            <a:r>
              <a:rPr lang="es-MX" sz="2000" dirty="0" smtClean="0"/>
              <a:t>video </a:t>
            </a:r>
            <a:r>
              <a:rPr lang="es-MX" sz="2000" dirty="0"/>
              <a:t>muestra los nuevos sistemas y naves </a:t>
            </a:r>
            <a:r>
              <a:rPr lang="es-MX" sz="2000" dirty="0" smtClean="0"/>
              <a:t>espaciales </a:t>
            </a:r>
            <a:r>
              <a:rPr lang="es-MX" sz="2000" dirty="0"/>
              <a:t>que harán posibles las  innovaciones en vuelo y </a:t>
            </a:r>
            <a:r>
              <a:rPr lang="es-MX" sz="2000" dirty="0" smtClean="0"/>
              <a:t>tecnología, y entregando imágenes y descubrimientos desde nuestro planeta, nuestro sistema solar. </a:t>
            </a:r>
          </a:p>
          <a:p>
            <a:pPr algn="just"/>
            <a:endParaRPr lang="es-MX" sz="2000" dirty="0" smtClean="0"/>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5066" y="150607"/>
            <a:ext cx="1376676" cy="1286614"/>
          </a:xfrm>
          <a:prstGeom prst="rect">
            <a:avLst/>
          </a:prstGeom>
        </p:spPr>
      </p:pic>
    </p:spTree>
    <p:extLst>
      <p:ext uri="{BB962C8B-B14F-4D97-AF65-F5344CB8AC3E}">
        <p14:creationId xmlns:p14="http://schemas.microsoft.com/office/powerpoint/2010/main" val="2385499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683042" y="227176"/>
            <a:ext cx="6450662" cy="1384662"/>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ES" sz="2800" b="1" dirty="0" smtClean="0"/>
              <a:t>Actividad interdisciplinaria </a:t>
            </a:r>
            <a:r>
              <a:rPr lang="es-ES" sz="2800" b="1" dirty="0"/>
              <a:t>durante </a:t>
            </a:r>
            <a:r>
              <a:rPr lang="es-ES" sz="2800" b="1" dirty="0" smtClean="0"/>
              <a:t>desarrollo </a:t>
            </a:r>
            <a:r>
              <a:rPr lang="es-ES" sz="2800" b="1" dirty="0"/>
              <a:t>del proyecto </a:t>
            </a:r>
            <a:endParaRPr lang="es-MX" sz="2800" b="1" dirty="0"/>
          </a:p>
        </p:txBody>
      </p:sp>
      <p:sp>
        <p:nvSpPr>
          <p:cNvPr id="6" name="Marcador de contenido 2"/>
          <p:cNvSpPr txBox="1">
            <a:spLocks/>
          </p:cNvSpPr>
          <p:nvPr/>
        </p:nvSpPr>
        <p:spPr>
          <a:xfrm>
            <a:off x="1501854" y="1818726"/>
            <a:ext cx="9445162" cy="2565699"/>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gn="just"/>
            <a:r>
              <a:rPr lang="es-MX" sz="2000" dirty="0" smtClean="0"/>
              <a:t>Introducción con la definición de una teoría de conspiración (entrada de diccionario </a:t>
            </a:r>
            <a:r>
              <a:rPr lang="es-MX" sz="2000" i="1" dirty="0" err="1" smtClean="0"/>
              <a:t>Longman</a:t>
            </a:r>
            <a:r>
              <a:rPr lang="es-MX" sz="2000" dirty="0" smtClean="0"/>
              <a:t>). Lectura sobre </a:t>
            </a:r>
            <a:r>
              <a:rPr lang="es-MX" sz="2000" i="1" dirty="0" err="1" smtClean="0"/>
              <a:t>The</a:t>
            </a:r>
            <a:r>
              <a:rPr lang="es-MX" sz="2000" i="1" dirty="0" smtClean="0"/>
              <a:t> </a:t>
            </a:r>
            <a:r>
              <a:rPr lang="es-MX" sz="2000" i="1" dirty="0" err="1" smtClean="0"/>
              <a:t>World’s</a:t>
            </a:r>
            <a:r>
              <a:rPr lang="es-MX" sz="2000" i="1" dirty="0" smtClean="0"/>
              <a:t> </a:t>
            </a:r>
            <a:r>
              <a:rPr lang="es-MX" sz="2000" i="1" dirty="0" err="1" smtClean="0"/>
              <a:t>best-known</a:t>
            </a:r>
            <a:r>
              <a:rPr lang="es-MX" sz="2000" i="1" dirty="0" smtClean="0"/>
              <a:t> </a:t>
            </a:r>
            <a:r>
              <a:rPr lang="es-MX" sz="2000" i="1" dirty="0" err="1" smtClean="0"/>
              <a:t>conspiracy</a:t>
            </a:r>
            <a:r>
              <a:rPr lang="es-MX" sz="2000" i="1" dirty="0" smtClean="0"/>
              <a:t> </a:t>
            </a:r>
            <a:r>
              <a:rPr lang="es-MX" sz="2000" i="1" dirty="0" err="1" smtClean="0"/>
              <a:t>theories</a:t>
            </a:r>
            <a:r>
              <a:rPr lang="es-MX" sz="2000" dirty="0" smtClean="0"/>
              <a:t>. </a:t>
            </a:r>
            <a:r>
              <a:rPr lang="es-MX" sz="2000" i="1" dirty="0" smtClean="0"/>
              <a:t>BBC </a:t>
            </a:r>
            <a:r>
              <a:rPr lang="es-MX" sz="2000" i="1" dirty="0" err="1" smtClean="0"/>
              <a:t>Focus</a:t>
            </a:r>
            <a:r>
              <a:rPr lang="es-MX" sz="2000" i="1" dirty="0" smtClean="0"/>
              <a:t> Magazine </a:t>
            </a:r>
            <a:r>
              <a:rPr lang="es-MX" sz="2000" i="1" dirty="0" err="1" smtClean="0"/>
              <a:t>takes</a:t>
            </a:r>
            <a:r>
              <a:rPr lang="es-MX" sz="2000" i="1" dirty="0" smtClean="0"/>
              <a:t> a look</a:t>
            </a:r>
            <a:r>
              <a:rPr lang="es-MX" sz="2000" dirty="0" smtClean="0"/>
              <a:t>. Con enfoque especial a la llegada del hombre a la Luna. Especularán sobre los hechos que sucedieron en 1969 y crearán situaciones hipotéticas que lleven a los alumnos a la reflexión ¿Fue todo una farsa?</a:t>
            </a:r>
          </a:p>
          <a:p>
            <a:pPr algn="just"/>
            <a:endParaRPr lang="es-MX" sz="2000" dirty="0" smtClean="0"/>
          </a:p>
          <a:p>
            <a:pPr algn="l"/>
            <a:r>
              <a:rPr lang="es-MX" sz="2000" dirty="0" smtClean="0"/>
              <a:t>Videos: Y</a:t>
            </a:r>
            <a:r>
              <a:rPr lang="en-US" sz="2000" dirty="0" err="1" smtClean="0"/>
              <a:t>ouTube</a:t>
            </a:r>
            <a:r>
              <a:rPr lang="en-US" sz="2000" dirty="0" smtClean="0"/>
              <a:t> </a:t>
            </a:r>
            <a:r>
              <a:rPr lang="en-US" sz="2000" i="1" dirty="0" smtClean="0"/>
              <a:t>Apollo Moon Landing – AUTHENTIC FOOTAGE</a:t>
            </a:r>
            <a:r>
              <a:rPr lang="en-US" sz="2000" dirty="0" smtClean="0"/>
              <a:t> </a:t>
            </a:r>
            <a:r>
              <a:rPr lang="en-US" sz="2000" dirty="0" smtClean="0">
                <a:hlinkClick r:id="rId2"/>
              </a:rPr>
              <a:t>https://www.youtube.com/watch?v=G6A72ufn3l4</a:t>
            </a:r>
            <a:r>
              <a:rPr lang="en-US" sz="2000" dirty="0" smtClean="0"/>
              <a:t> </a:t>
            </a:r>
          </a:p>
          <a:p>
            <a:pPr algn="l"/>
            <a:r>
              <a:rPr lang="en-US" sz="2000" dirty="0" smtClean="0"/>
              <a:t>YouTube</a:t>
            </a:r>
            <a:r>
              <a:rPr lang="en-US" sz="2000" i="1" dirty="0" smtClean="0"/>
              <a:t> The Journeys of Apollo 11, " The Conquest of the Moon ", NASA documentary (2009) HD </a:t>
            </a:r>
            <a:r>
              <a:rPr lang="en-US" sz="2000" dirty="0" smtClean="0">
                <a:hlinkClick r:id="rId3"/>
              </a:rPr>
              <a:t>https://www.youtube.com/watch?v=KBR1ddnGHqc</a:t>
            </a:r>
            <a:endParaRPr lang="en-US" sz="2000" dirty="0" smtClean="0"/>
          </a:p>
          <a:p>
            <a:pPr algn="l"/>
            <a:r>
              <a:rPr lang="en-US" sz="2000" dirty="0" smtClean="0"/>
              <a:t>Fuente </a:t>
            </a:r>
            <a:r>
              <a:rPr lang="en-US" sz="2000" dirty="0" err="1" smtClean="0"/>
              <a:t>analógica</a:t>
            </a:r>
            <a:r>
              <a:rPr lang="en-US" sz="2000" dirty="0" smtClean="0"/>
              <a:t>: Clare, A. and Wilson, J, (2011), </a:t>
            </a:r>
            <a:r>
              <a:rPr lang="en-US" sz="2000" i="1" dirty="0" err="1" smtClean="0"/>
              <a:t>Speakout</a:t>
            </a:r>
            <a:r>
              <a:rPr lang="en-US" sz="2000" i="1" dirty="0" smtClean="0"/>
              <a:t> Intermediate</a:t>
            </a:r>
            <a:r>
              <a:rPr lang="en-US" sz="2000" dirty="0" smtClean="0"/>
              <a:t>, Essex England, Pearson p. 23 SB</a:t>
            </a:r>
            <a:endParaRPr lang="es-MX" sz="2000" dirty="0"/>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3704" y="428668"/>
            <a:ext cx="1376676" cy="1286614"/>
          </a:xfrm>
          <a:prstGeom prst="rect">
            <a:avLst/>
          </a:prstGeom>
        </p:spPr>
      </p:pic>
    </p:spTree>
    <p:extLst>
      <p:ext uri="{BB962C8B-B14F-4D97-AF65-F5344CB8AC3E}">
        <p14:creationId xmlns:p14="http://schemas.microsoft.com/office/powerpoint/2010/main" val="1069969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29785" y="968228"/>
            <a:ext cx="9601200" cy="937986"/>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MX" sz="3400" b="1" dirty="0" smtClean="0"/>
              <a:t>Actividad por asignatura fase desarrollo </a:t>
            </a:r>
            <a:endParaRPr lang="es-MX" sz="3400" b="1" dirty="0"/>
          </a:p>
        </p:txBody>
      </p:sp>
      <p:graphicFrame>
        <p:nvGraphicFramePr>
          <p:cNvPr id="7" name="Marcador de contenido 3"/>
          <p:cNvGraphicFramePr>
            <a:graphicFrameLocks/>
          </p:cNvGraphicFramePr>
          <p:nvPr>
            <p:extLst>
              <p:ext uri="{D42A27DB-BD31-4B8C-83A1-F6EECF244321}">
                <p14:modId xmlns:p14="http://schemas.microsoft.com/office/powerpoint/2010/main" val="949647306"/>
              </p:ext>
            </p:extLst>
          </p:nvPr>
        </p:nvGraphicFramePr>
        <p:xfrm>
          <a:off x="1371600" y="2359085"/>
          <a:ext cx="9366496" cy="3688080"/>
        </p:xfrm>
        <a:graphic>
          <a:graphicData uri="http://schemas.openxmlformats.org/drawingml/2006/table">
            <a:tbl>
              <a:tblPr firstRow="1" bandRow="1">
                <a:tableStyleId>{5C22544A-7EE6-4342-B048-85BDC9FD1C3A}</a:tableStyleId>
              </a:tblPr>
              <a:tblGrid>
                <a:gridCol w="3049639">
                  <a:extLst>
                    <a:ext uri="{9D8B030D-6E8A-4147-A177-3AD203B41FA5}">
                      <a16:colId xmlns:a16="http://schemas.microsoft.com/office/drawing/2014/main" val="20000"/>
                    </a:ext>
                  </a:extLst>
                </a:gridCol>
                <a:gridCol w="3064079">
                  <a:extLst>
                    <a:ext uri="{9D8B030D-6E8A-4147-A177-3AD203B41FA5}">
                      <a16:colId xmlns:a16="http://schemas.microsoft.com/office/drawing/2014/main" val="20001"/>
                    </a:ext>
                  </a:extLst>
                </a:gridCol>
                <a:gridCol w="3252778">
                  <a:extLst>
                    <a:ext uri="{9D8B030D-6E8A-4147-A177-3AD203B41FA5}">
                      <a16:colId xmlns:a16="http://schemas.microsoft.com/office/drawing/2014/main" val="20002"/>
                    </a:ext>
                  </a:extLst>
                </a:gridCol>
              </a:tblGrid>
              <a:tr h="333722">
                <a:tc>
                  <a:txBody>
                    <a:bodyPr/>
                    <a:lstStyle/>
                    <a:p>
                      <a:pPr algn="ctr"/>
                      <a:r>
                        <a:rPr lang="es-MX" dirty="0" smtClean="0"/>
                        <a:t>Historia</a:t>
                      </a:r>
                      <a:r>
                        <a:rPr lang="es-MX" baseline="0" dirty="0" smtClean="0"/>
                        <a:t> </a:t>
                      </a:r>
                      <a:endParaRPr lang="es-MX" dirty="0"/>
                    </a:p>
                  </a:txBody>
                  <a:tcPr/>
                </a:tc>
                <a:tc>
                  <a:txBody>
                    <a:bodyPr/>
                    <a:lstStyle/>
                    <a:p>
                      <a:pPr algn="ctr"/>
                      <a:r>
                        <a:rPr lang="es-MX" dirty="0" smtClean="0"/>
                        <a:t>Informática </a:t>
                      </a:r>
                      <a:endParaRPr lang="es-MX" dirty="0"/>
                    </a:p>
                  </a:txBody>
                  <a:tcPr/>
                </a:tc>
                <a:tc>
                  <a:txBody>
                    <a:bodyPr/>
                    <a:lstStyle/>
                    <a:p>
                      <a:pPr algn="ctr"/>
                      <a:r>
                        <a:rPr lang="es-MX" dirty="0" smtClean="0"/>
                        <a:t>Inglés</a:t>
                      </a:r>
                      <a:endParaRPr lang="es-MX" dirty="0"/>
                    </a:p>
                  </a:txBody>
                  <a:tcPr/>
                </a:tc>
                <a:extLst>
                  <a:ext uri="{0D108BD9-81ED-4DB2-BD59-A6C34878D82A}">
                    <a16:rowId xmlns:a16="http://schemas.microsoft.com/office/drawing/2014/main" val="10000"/>
                  </a:ext>
                </a:extLst>
              </a:tr>
              <a:tr h="3031311">
                <a:tc>
                  <a:txBody>
                    <a:bodyPr/>
                    <a:lstStyle/>
                    <a:p>
                      <a:r>
                        <a:rPr lang="es-MX" sz="1600" dirty="0" smtClean="0"/>
                        <a:t>Se dividirán a los estudiantes en grupos de 5 y cada equipo deberá</a:t>
                      </a:r>
                      <a:r>
                        <a:rPr lang="es-MX" sz="1600" baseline="0" dirty="0" smtClean="0"/>
                        <a:t> realizar una investigación sobre los diferentes momentos desde la planeación hasta la llegada a la Luna. </a:t>
                      </a:r>
                    </a:p>
                    <a:p>
                      <a:r>
                        <a:rPr lang="es-MX" sz="1600" baseline="0" dirty="0" smtClean="0"/>
                        <a:t>Posteriormente, compartirán con sus compañeros sus investigaciones. </a:t>
                      </a:r>
                      <a:endParaRPr lang="es-MX" sz="1600" dirty="0"/>
                    </a:p>
                  </a:txBody>
                  <a:tcPr/>
                </a:tc>
                <a:tc>
                  <a:txBody>
                    <a:bodyPr/>
                    <a:lstStyle/>
                    <a:p>
                      <a:r>
                        <a:rPr lang="es-MX" dirty="0" smtClean="0"/>
                        <a:t>E</a:t>
                      </a:r>
                      <a:r>
                        <a:rPr lang="es-MX" sz="1600" dirty="0" smtClean="0"/>
                        <a:t>n</a:t>
                      </a:r>
                      <a:r>
                        <a:rPr lang="es-MX" sz="1600" baseline="0" dirty="0" smtClean="0"/>
                        <a:t> el laboratorio de computación se asignará un equipo de cómputo por alumno para que realicen una búsqueda de la tecnología, empleada para transmitir este evento.   </a:t>
                      </a:r>
                    </a:p>
                    <a:p>
                      <a:endParaRPr lang="es-MX" sz="1600" baseline="0" dirty="0" smtClean="0"/>
                    </a:p>
                    <a:p>
                      <a:r>
                        <a:rPr lang="es-MX" sz="1600" baseline="0" dirty="0" smtClean="0"/>
                        <a:t>Posteriormente se creará una presentación (Presentación de Google). Los alumnos realizarán un filtrado de información para evitar duplicidad y así evitar duplicar la información</a:t>
                      </a:r>
                      <a:r>
                        <a:rPr lang="es-MX" baseline="0" dirty="0" smtClean="0"/>
                        <a:t>. </a:t>
                      </a:r>
                      <a:endParaRPr lang="es-MX" dirty="0"/>
                    </a:p>
                  </a:txBody>
                  <a:tcPr/>
                </a:tc>
                <a:tc>
                  <a:txBody>
                    <a:bodyPr/>
                    <a:lstStyle/>
                    <a:p>
                      <a:r>
                        <a:rPr lang="es-MX" sz="1600" dirty="0" smtClean="0"/>
                        <a:t>Se</a:t>
                      </a:r>
                      <a:r>
                        <a:rPr lang="es-MX" sz="1600" baseline="0" dirty="0" smtClean="0"/>
                        <a:t> reproducirá un video sobre la llegada a la Luna y se iniciará con la pregunta “¿En verdad sucedió todo esto o fue una farsa?</a:t>
                      </a:r>
                    </a:p>
                    <a:p>
                      <a:r>
                        <a:rPr lang="es-MX" sz="1600" baseline="0" dirty="0" smtClean="0"/>
                        <a:t>Se iniciará un debate con relación a las teorías de conspiración.</a:t>
                      </a:r>
                    </a:p>
                    <a:p>
                      <a:r>
                        <a:rPr lang="es-MX" sz="1600" baseline="0" dirty="0" smtClean="0"/>
                        <a:t>Se entregará material sobre dichas teorías, lo que generará una discusión a favor o en contra.</a:t>
                      </a:r>
                    </a:p>
                    <a:p>
                      <a:r>
                        <a:rPr lang="es-MX" sz="1600" baseline="0" dirty="0" smtClean="0"/>
                        <a:t>Se reproducirá otro video que explique el porqué de la carrera espacial a raíz de la guerra fría.</a:t>
                      </a:r>
                      <a:endParaRPr lang="es-MX" sz="1600" dirty="0"/>
                    </a:p>
                  </a:txBody>
                  <a:tcPr/>
                </a:tc>
                <a:extLst>
                  <a:ext uri="{0D108BD9-81ED-4DB2-BD59-A6C34878D82A}">
                    <a16:rowId xmlns:a16="http://schemas.microsoft.com/office/drawing/2014/main" val="10001"/>
                  </a:ext>
                </a:extLst>
              </a:tr>
            </a:tbl>
          </a:graphicData>
        </a:graphic>
      </p:graphicFrame>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65066" y="150607"/>
            <a:ext cx="1376676" cy="1286614"/>
          </a:xfrm>
          <a:prstGeom prst="rect">
            <a:avLst/>
          </a:prstGeom>
        </p:spPr>
      </p:pic>
      <p:sp>
        <p:nvSpPr>
          <p:cNvPr id="5" name="Título 4"/>
          <p:cNvSpPr>
            <a:spLocks noGrp="1"/>
          </p:cNvSpPr>
          <p:nvPr>
            <p:ph type="title"/>
          </p:nvPr>
        </p:nvSpPr>
        <p:spPr/>
        <p:txBody>
          <a:bodyPr/>
          <a:lstStyle/>
          <a:p>
            <a:endParaRPr lang="es-MX" dirty="0"/>
          </a:p>
        </p:txBody>
      </p:sp>
    </p:spTree>
    <p:extLst>
      <p:ext uri="{BB962C8B-B14F-4D97-AF65-F5344CB8AC3E}">
        <p14:creationId xmlns:p14="http://schemas.microsoft.com/office/powerpoint/2010/main" val="17036204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371600" y="375710"/>
            <a:ext cx="9601200" cy="148590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MX" sz="3400" b="1" dirty="0" smtClean="0"/>
              <a:t>Actividad interdisciplinaria de cierre </a:t>
            </a:r>
            <a:endParaRPr lang="es-MX" sz="3400" b="1" dirty="0"/>
          </a:p>
        </p:txBody>
      </p:sp>
      <p:sp>
        <p:nvSpPr>
          <p:cNvPr id="6" name="Marcador de contenido 2"/>
          <p:cNvSpPr txBox="1">
            <a:spLocks/>
          </p:cNvSpPr>
          <p:nvPr/>
        </p:nvSpPr>
        <p:spPr>
          <a:xfrm>
            <a:off x="1371600" y="1984784"/>
            <a:ext cx="9418320" cy="3340251"/>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gn="just"/>
            <a:r>
              <a:rPr lang="es-MX" sz="2400" dirty="0" smtClean="0"/>
              <a:t>Como cierre de actividad, se tomará en cuenta la opinión de los alumnos con relación a las teorías de conspiración. Estrategia de mayoría de votos y un breve debate para saber por qué existe esa teoría.</a:t>
            </a:r>
          </a:p>
          <a:p>
            <a:pPr algn="just">
              <a:lnSpc>
                <a:spcPct val="150000"/>
              </a:lnSpc>
              <a:buFont typeface="Wingdings" panose="05000000000000000000" pitchFamily="2" charset="2"/>
              <a:buChar char="à"/>
            </a:pPr>
            <a:r>
              <a:rPr lang="es-MX" sz="2400" b="1" dirty="0" smtClean="0">
                <a:sym typeface="Wingdings" panose="05000000000000000000" pitchFamily="2" charset="2"/>
              </a:rPr>
              <a:t>¿Fue una farsa o no?</a:t>
            </a:r>
          </a:p>
          <a:p>
            <a:pPr algn="just">
              <a:lnSpc>
                <a:spcPct val="150000"/>
              </a:lnSpc>
              <a:buFont typeface="Wingdings" panose="05000000000000000000" pitchFamily="2" charset="2"/>
              <a:buChar char="à"/>
            </a:pPr>
            <a:r>
              <a:rPr lang="es-MX" sz="2400" b="1" dirty="0" smtClean="0">
                <a:sym typeface="Wingdings" panose="05000000000000000000" pitchFamily="2" charset="2"/>
              </a:rPr>
              <a:t>¿Por qué existe esta teoría? </a:t>
            </a:r>
          </a:p>
          <a:p>
            <a:pPr algn="just">
              <a:lnSpc>
                <a:spcPct val="150000"/>
              </a:lnSpc>
              <a:buFont typeface="Wingdings" panose="05000000000000000000" pitchFamily="2" charset="2"/>
              <a:buChar char="à"/>
            </a:pPr>
            <a:r>
              <a:rPr lang="es-MX" sz="2400" b="1" dirty="0" smtClean="0">
                <a:sym typeface="Wingdings" panose="05000000000000000000" pitchFamily="2" charset="2"/>
              </a:rPr>
              <a:t>¿Quién o quiénes estaban detrás de ella? </a:t>
            </a:r>
          </a:p>
          <a:p>
            <a:pPr algn="just">
              <a:lnSpc>
                <a:spcPct val="150000"/>
              </a:lnSpc>
              <a:buFont typeface="Wingdings" panose="05000000000000000000" pitchFamily="2" charset="2"/>
              <a:buChar char="à"/>
            </a:pPr>
            <a:r>
              <a:rPr lang="es-MX" sz="2400" b="1" dirty="0" smtClean="0">
                <a:sym typeface="Wingdings" panose="05000000000000000000" pitchFamily="2" charset="2"/>
              </a:rPr>
              <a:t>¿Intereses políticos o solo una carrera espacial?</a:t>
            </a:r>
          </a:p>
          <a:p>
            <a:pPr algn="just">
              <a:lnSpc>
                <a:spcPct val="150000"/>
              </a:lnSpc>
              <a:buFont typeface="Wingdings" panose="05000000000000000000" pitchFamily="2" charset="2"/>
              <a:buChar char="à"/>
            </a:pPr>
            <a:r>
              <a:rPr lang="es-MX" sz="2400" b="1" dirty="0" smtClean="0">
                <a:sym typeface="Wingdings" panose="05000000000000000000" pitchFamily="2" charset="2"/>
              </a:rPr>
              <a:t>¿Qué sabes de la Luna?</a:t>
            </a:r>
            <a:endParaRPr lang="es-MX" sz="2400" b="1" dirty="0"/>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65066" y="150607"/>
            <a:ext cx="1376676" cy="1286614"/>
          </a:xfrm>
          <a:prstGeom prst="rect">
            <a:avLst/>
          </a:prstGeom>
        </p:spPr>
      </p:pic>
      <p:sp>
        <p:nvSpPr>
          <p:cNvPr id="4" name="Título 3"/>
          <p:cNvSpPr>
            <a:spLocks noGrp="1"/>
          </p:cNvSpPr>
          <p:nvPr>
            <p:ph type="title"/>
          </p:nvPr>
        </p:nvSpPr>
        <p:spPr/>
        <p:txBody>
          <a:bodyPr/>
          <a:lstStyle/>
          <a:p>
            <a:endParaRPr lang="es-MX"/>
          </a:p>
        </p:txBody>
      </p:sp>
    </p:spTree>
    <p:extLst>
      <p:ext uri="{BB962C8B-B14F-4D97-AF65-F5344CB8AC3E}">
        <p14:creationId xmlns:p14="http://schemas.microsoft.com/office/powerpoint/2010/main" val="29690512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Noticia actual sobre Viaje Espacial.</a:t>
            </a:r>
            <a:endParaRPr lang="es-MX" dirty="0"/>
          </a:p>
        </p:txBody>
      </p:sp>
      <p:sp>
        <p:nvSpPr>
          <p:cNvPr id="3" name="Marcador de contenido 2"/>
          <p:cNvSpPr>
            <a:spLocks noGrp="1"/>
          </p:cNvSpPr>
          <p:nvPr>
            <p:ph idx="4294967295"/>
          </p:nvPr>
        </p:nvSpPr>
        <p:spPr>
          <a:xfrm>
            <a:off x="1046162" y="1599508"/>
            <a:ext cx="10252075" cy="4332287"/>
          </a:xfrm>
        </p:spPr>
        <p:txBody>
          <a:bodyPr>
            <a:noAutofit/>
          </a:bodyPr>
          <a:lstStyle/>
          <a:p>
            <a:r>
              <a:rPr lang="en-US" sz="2600" dirty="0"/>
              <a:t>"On January 3, 2019, China successfully landed an un-manned robotic spacecraft on the far side of the moon. China’s landing on the far side of the moon, which cannot be seen from Earth, is being described by many specialists as a ‘major milestone in space exploration.’ The China National Space Administration (CNSA) issued a statement saying that this landing marks “a new chapter in human lunar exploration.” China’s Chang’e-4 – a 1.2 ton probe – landed at 10:26 </a:t>
            </a:r>
            <a:r>
              <a:rPr lang="en-US" sz="2600" dirty="0" err="1"/>
              <a:t>a.m</a:t>
            </a:r>
            <a:r>
              <a:rPr lang="en-US" sz="2600" dirty="0"/>
              <a:t> Beijing time (2:26a.m.GMT) near the Von Kármán Crater in the South Pole-Aitken basin located on the moon’s mid-southern latitudes. The probe had been launched last December. The main aim of the mission is to analyze the geology of this unexplored region of the moon, in particular the terrain that lies beneath the surface, as well to carry out biological experiments.".</a:t>
            </a:r>
            <a:endParaRPr lang="es-MX" sz="2600"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4984" y="2688272"/>
            <a:ext cx="9602032" cy="1481456"/>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6611" y="313141"/>
            <a:ext cx="1377815" cy="1286367"/>
          </a:xfrm>
          <a:prstGeom prst="rect">
            <a:avLst/>
          </a:prstGeom>
        </p:spPr>
      </p:pic>
    </p:spTree>
    <p:extLst>
      <p:ext uri="{BB962C8B-B14F-4D97-AF65-F5344CB8AC3E}">
        <p14:creationId xmlns:p14="http://schemas.microsoft.com/office/powerpoint/2010/main" val="1732489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3199" y="785566"/>
            <a:ext cx="9601200" cy="1485900"/>
          </a:xfrm>
        </p:spPr>
        <p:txBody>
          <a:bodyPr>
            <a:normAutofit/>
          </a:bodyPr>
          <a:lstStyle/>
          <a:p>
            <a:pPr algn="ctr"/>
            <a:r>
              <a:rPr lang="es-ES" sz="3200" b="1" dirty="0"/>
              <a:t>La cara oculta de la Luna: la sonda china Chang'e-4 aluniza con éxito por primera vez en el lado oscuro de nuestro satélite</a:t>
            </a:r>
            <a:endParaRPr lang="es-MX" sz="3200" b="1" dirty="0"/>
          </a:p>
        </p:txBody>
      </p:sp>
      <p:pic>
        <p:nvPicPr>
          <p:cNvPr id="4" name="Marcador de contenido 3"/>
          <p:cNvPicPr>
            <a:picLocks noGrp="1" noChangeAspect="1"/>
          </p:cNvPicPr>
          <p:nvPr>
            <p:ph idx="4294967295"/>
          </p:nvPr>
        </p:nvPicPr>
        <p:blipFill>
          <a:blip r:embed="rId2"/>
          <a:stretch>
            <a:fillRect/>
          </a:stretch>
        </p:blipFill>
        <p:spPr>
          <a:xfrm>
            <a:off x="2897746" y="2403519"/>
            <a:ext cx="7377113" cy="414655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4399" y="142383"/>
            <a:ext cx="1377815" cy="1286367"/>
          </a:xfrm>
          <a:prstGeom prst="rect">
            <a:avLst/>
          </a:prstGeom>
        </p:spPr>
      </p:pic>
    </p:spTree>
    <p:extLst>
      <p:ext uri="{BB962C8B-B14F-4D97-AF65-F5344CB8AC3E}">
        <p14:creationId xmlns:p14="http://schemas.microsoft.com/office/powerpoint/2010/main" val="36563024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China aterriza en la cara </a:t>
            </a:r>
            <a:r>
              <a:rPr lang="es-ES" dirty="0" smtClean="0"/>
              <a:t/>
            </a:r>
            <a:br>
              <a:rPr lang="es-ES" dirty="0" smtClean="0"/>
            </a:br>
            <a:r>
              <a:rPr lang="es-ES" dirty="0" smtClean="0"/>
              <a:t>oculta </a:t>
            </a:r>
            <a:r>
              <a:rPr lang="es-ES" dirty="0"/>
              <a:t>de la Luna</a:t>
            </a:r>
            <a:endParaRPr lang="es-MX" dirty="0"/>
          </a:p>
        </p:txBody>
      </p:sp>
      <p:pic>
        <p:nvPicPr>
          <p:cNvPr id="4" name="Marcador de contenido 3"/>
          <p:cNvPicPr>
            <a:picLocks noGrp="1" noChangeAspect="1"/>
          </p:cNvPicPr>
          <p:nvPr>
            <p:ph idx="4294967295"/>
          </p:nvPr>
        </p:nvPicPr>
        <p:blipFill>
          <a:blip r:embed="rId2"/>
          <a:stretch>
            <a:fillRect/>
          </a:stretch>
        </p:blipFill>
        <p:spPr>
          <a:xfrm>
            <a:off x="4095482" y="2120900"/>
            <a:ext cx="4737100" cy="473710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3892" y="454740"/>
            <a:ext cx="1377815" cy="1286367"/>
          </a:xfrm>
          <a:prstGeom prst="rect">
            <a:avLst/>
          </a:prstGeom>
        </p:spPr>
      </p:pic>
    </p:spTree>
    <p:extLst>
      <p:ext uri="{BB962C8B-B14F-4D97-AF65-F5344CB8AC3E}">
        <p14:creationId xmlns:p14="http://schemas.microsoft.com/office/powerpoint/2010/main" val="31312182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9026" y="222161"/>
            <a:ext cx="9601200" cy="1485900"/>
          </a:xfrm>
          <a:solidFill>
            <a:schemeClr val="bg2"/>
          </a:solidFill>
        </p:spPr>
        <p:txBody>
          <a:bodyPr>
            <a:normAutofit/>
          </a:bodyPr>
          <a:lstStyle/>
          <a:p>
            <a:pPr algn="ctr"/>
            <a:r>
              <a:rPr lang="es-MX" dirty="0" smtClean="0"/>
              <a:t>Evaluación </a:t>
            </a:r>
            <a:endParaRPr lang="es-MX" dirty="0"/>
          </a:p>
        </p:txBody>
      </p:sp>
      <p:graphicFrame>
        <p:nvGraphicFramePr>
          <p:cNvPr id="7" name="Marcador de contenido 6"/>
          <p:cNvGraphicFramePr>
            <a:graphicFrameLocks noGrp="1"/>
          </p:cNvGraphicFramePr>
          <p:nvPr>
            <p:ph idx="4294967295"/>
            <p:extLst>
              <p:ext uri="{D42A27DB-BD31-4B8C-83A1-F6EECF244321}">
                <p14:modId xmlns:p14="http://schemas.microsoft.com/office/powerpoint/2010/main" val="847611461"/>
              </p:ext>
            </p:extLst>
          </p:nvPr>
        </p:nvGraphicFramePr>
        <p:xfrm>
          <a:off x="1087770" y="1209275"/>
          <a:ext cx="10361548" cy="5432016"/>
        </p:xfrm>
        <a:graphic>
          <a:graphicData uri="http://schemas.openxmlformats.org/drawingml/2006/table">
            <a:tbl>
              <a:tblPr firstRow="1" bandRow="1">
                <a:tableStyleId>{5C22544A-7EE6-4342-B048-85BDC9FD1C3A}</a:tableStyleId>
              </a:tblPr>
              <a:tblGrid>
                <a:gridCol w="2590387">
                  <a:extLst>
                    <a:ext uri="{9D8B030D-6E8A-4147-A177-3AD203B41FA5}">
                      <a16:colId xmlns:a16="http://schemas.microsoft.com/office/drawing/2014/main" val="20000"/>
                    </a:ext>
                  </a:extLst>
                </a:gridCol>
                <a:gridCol w="2590387">
                  <a:extLst>
                    <a:ext uri="{9D8B030D-6E8A-4147-A177-3AD203B41FA5}">
                      <a16:colId xmlns:a16="http://schemas.microsoft.com/office/drawing/2014/main" val="20001"/>
                    </a:ext>
                  </a:extLst>
                </a:gridCol>
                <a:gridCol w="2590387">
                  <a:extLst>
                    <a:ext uri="{9D8B030D-6E8A-4147-A177-3AD203B41FA5}">
                      <a16:colId xmlns:a16="http://schemas.microsoft.com/office/drawing/2014/main" val="20002"/>
                    </a:ext>
                  </a:extLst>
                </a:gridCol>
                <a:gridCol w="2590387">
                  <a:extLst>
                    <a:ext uri="{9D8B030D-6E8A-4147-A177-3AD203B41FA5}">
                      <a16:colId xmlns:a16="http://schemas.microsoft.com/office/drawing/2014/main" val="20003"/>
                    </a:ext>
                  </a:extLst>
                </a:gridCol>
              </a:tblGrid>
              <a:tr h="463776">
                <a:tc>
                  <a:txBody>
                    <a:bodyPr/>
                    <a:lstStyle/>
                    <a:p>
                      <a:r>
                        <a:rPr lang="es-MX" dirty="0" smtClean="0"/>
                        <a:t>Generales</a:t>
                      </a:r>
                      <a:endParaRPr lang="es-MX" dirty="0"/>
                    </a:p>
                  </a:txBody>
                  <a:tcPr/>
                </a:tc>
                <a:tc>
                  <a:txBody>
                    <a:bodyPr/>
                    <a:lstStyle/>
                    <a:p>
                      <a:r>
                        <a:rPr lang="es-MX" dirty="0" smtClean="0"/>
                        <a:t>Historia Universal III</a:t>
                      </a:r>
                      <a:endParaRPr lang="es-MX" dirty="0"/>
                    </a:p>
                  </a:txBody>
                  <a:tcPr/>
                </a:tc>
                <a:tc>
                  <a:txBody>
                    <a:bodyPr/>
                    <a:lstStyle/>
                    <a:p>
                      <a:r>
                        <a:rPr lang="es-MX" dirty="0" smtClean="0"/>
                        <a:t>Computación </a:t>
                      </a:r>
                      <a:endParaRPr lang="es-MX" dirty="0"/>
                    </a:p>
                  </a:txBody>
                  <a:tcPr/>
                </a:tc>
                <a:tc>
                  <a:txBody>
                    <a:bodyPr/>
                    <a:lstStyle/>
                    <a:p>
                      <a:r>
                        <a:rPr lang="es-MX" dirty="0" smtClean="0"/>
                        <a:t>Inglés </a:t>
                      </a:r>
                      <a:endParaRPr lang="es-MX" dirty="0"/>
                    </a:p>
                  </a:txBody>
                  <a:tcPr/>
                </a:tc>
                <a:extLst>
                  <a:ext uri="{0D108BD9-81ED-4DB2-BD59-A6C34878D82A}">
                    <a16:rowId xmlns:a16="http://schemas.microsoft.com/office/drawing/2014/main" val="10000"/>
                  </a:ext>
                </a:extLst>
              </a:tr>
              <a:tr h="4825474">
                <a:tc>
                  <a:txBody>
                    <a:bodyPr/>
                    <a:lstStyle/>
                    <a:p>
                      <a:r>
                        <a:rPr lang="es-MX" sz="2000" dirty="0" smtClean="0"/>
                        <a:t>Productos evidencias de aprendizaje para demostrar</a:t>
                      </a:r>
                      <a:r>
                        <a:rPr lang="es-MX" sz="2000" baseline="0" dirty="0" smtClean="0"/>
                        <a:t> el avance del proceso y el logro del objetivo propuesto </a:t>
                      </a:r>
                      <a:endParaRPr lang="es-MX" sz="2000" dirty="0"/>
                    </a:p>
                  </a:txBody>
                  <a:tcPr/>
                </a:tc>
                <a:tc>
                  <a:txBody>
                    <a:bodyPr/>
                    <a:lstStyle/>
                    <a:p>
                      <a:r>
                        <a:rPr lang="es-MX" sz="2000" dirty="0" smtClean="0"/>
                        <a:t>Ubicación espacial y temporal</a:t>
                      </a:r>
                      <a:r>
                        <a:rPr lang="es-MX" sz="2000" baseline="0" dirty="0" smtClean="0"/>
                        <a:t> línea de tiempo</a:t>
                      </a:r>
                      <a:endParaRPr lang="es-MX" sz="2000" dirty="0" smtClean="0"/>
                    </a:p>
                    <a:p>
                      <a:r>
                        <a:rPr lang="es-MX" sz="2000" dirty="0" smtClean="0"/>
                        <a:t>Explicación de</a:t>
                      </a:r>
                      <a:r>
                        <a:rPr lang="es-MX" sz="2000" baseline="0" dirty="0" smtClean="0"/>
                        <a:t> la carrera armamentista.</a:t>
                      </a:r>
                    </a:p>
                    <a:p>
                      <a:r>
                        <a:rPr lang="es-MX" sz="2000" baseline="0" dirty="0" smtClean="0"/>
                        <a:t>Videos</a:t>
                      </a:r>
                    </a:p>
                    <a:p>
                      <a:r>
                        <a:rPr lang="es-MX" sz="2000" baseline="0" dirty="0" smtClean="0"/>
                        <a:t>Investigación escrita</a:t>
                      </a:r>
                    </a:p>
                    <a:p>
                      <a:r>
                        <a:rPr lang="es-MX" sz="2000" baseline="0" dirty="0" smtClean="0"/>
                        <a:t>Mapa conceptual</a:t>
                      </a:r>
                    </a:p>
                    <a:p>
                      <a:r>
                        <a:rPr lang="es-MX" sz="2000" baseline="0" dirty="0" smtClean="0"/>
                        <a:t>Presentación PowerPoint con tabla comparativa</a:t>
                      </a:r>
                    </a:p>
                    <a:p>
                      <a:r>
                        <a:rPr lang="es-MX" sz="2000" baseline="0" dirty="0" smtClean="0"/>
                        <a:t>Dibujo en </a:t>
                      </a:r>
                      <a:r>
                        <a:rPr lang="es-MX" sz="2000" baseline="0" dirty="0" err="1" smtClean="0"/>
                        <a:t>rotafolio</a:t>
                      </a:r>
                      <a:r>
                        <a:rPr lang="es-MX" sz="2000" baseline="0" dirty="0" smtClean="0"/>
                        <a:t>. </a:t>
                      </a:r>
                    </a:p>
                    <a:p>
                      <a:endParaRPr lang="es-MX" sz="2000" dirty="0"/>
                    </a:p>
                  </a:txBody>
                  <a:tcPr/>
                </a:tc>
                <a:tc>
                  <a:txBody>
                    <a:bodyPr/>
                    <a:lstStyle/>
                    <a:p>
                      <a:r>
                        <a:rPr lang="es-ES" sz="2000" dirty="0" smtClean="0"/>
                        <a:t>Creación de Proyecto.</a:t>
                      </a:r>
                    </a:p>
                    <a:p>
                      <a:r>
                        <a:rPr lang="es-ES" sz="2000" dirty="0" smtClean="0"/>
                        <a:t>Cartel informativo o animación</a:t>
                      </a:r>
                    </a:p>
                    <a:p>
                      <a:r>
                        <a:rPr lang="es-ES" sz="2000" dirty="0" smtClean="0"/>
                        <a:t>explicativa que realce la</a:t>
                      </a:r>
                    </a:p>
                    <a:p>
                      <a:r>
                        <a:rPr lang="es-ES" sz="2000" dirty="0" smtClean="0"/>
                        <a:t>información que se obtuvo durante</a:t>
                      </a:r>
                    </a:p>
                    <a:p>
                      <a:r>
                        <a:rPr lang="es-ES" sz="2000" dirty="0" smtClean="0"/>
                        <a:t>la investigación y sobre todo desde</a:t>
                      </a:r>
                    </a:p>
                    <a:p>
                      <a:r>
                        <a:rPr lang="es-ES" sz="2000" dirty="0" smtClean="0"/>
                        <a:t>el punto de vista del alumno.</a:t>
                      </a:r>
                    </a:p>
                    <a:p>
                      <a:r>
                        <a:rPr lang="es-ES" sz="2000" dirty="0" smtClean="0"/>
                        <a:t>Video. Duración y el contenido</a:t>
                      </a:r>
                    </a:p>
                    <a:p>
                      <a:r>
                        <a:rPr lang="es-ES" sz="2000" dirty="0" smtClean="0"/>
                        <a:t>Cartel. Diseño y composición</a:t>
                      </a:r>
                    </a:p>
                    <a:p>
                      <a:endParaRPr lang="es-MX" sz="2000" dirty="0"/>
                    </a:p>
                  </a:txBody>
                  <a:tcPr/>
                </a:tc>
                <a:tc>
                  <a:txBody>
                    <a:bodyPr/>
                    <a:lstStyle/>
                    <a:p>
                      <a:r>
                        <a:rPr lang="es-ES" sz="2000" dirty="0" smtClean="0"/>
                        <a:t>Conversación y evaluación</a:t>
                      </a:r>
                    </a:p>
                    <a:p>
                      <a:r>
                        <a:rPr lang="es-ES" sz="2000" dirty="0" smtClean="0"/>
                        <a:t>oral.</a:t>
                      </a:r>
                    </a:p>
                    <a:p>
                      <a:r>
                        <a:rPr lang="es-ES" sz="2000" dirty="0" smtClean="0"/>
                        <a:t>Video del alunizaje</a:t>
                      </a:r>
                    </a:p>
                    <a:p>
                      <a:r>
                        <a:rPr lang="es-ES" sz="2000" dirty="0" smtClean="0"/>
                        <a:t>Retroalimentación que integre ambos grupos (a favor y en contra).</a:t>
                      </a:r>
                      <a:endParaRPr lang="es-MX" sz="2000" dirty="0"/>
                    </a:p>
                  </a:txBody>
                  <a:tcPr/>
                </a:tc>
                <a:extLst>
                  <a:ext uri="{0D108BD9-81ED-4DB2-BD59-A6C34878D82A}">
                    <a16:rowId xmlns:a16="http://schemas.microsoft.com/office/drawing/2014/main" val="10001"/>
                  </a:ext>
                </a:extLst>
              </a:tr>
            </a:tbl>
          </a:graphicData>
        </a:graphic>
      </p:graphicFrame>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9295" y="65674"/>
            <a:ext cx="1377815" cy="1286367"/>
          </a:xfrm>
          <a:prstGeom prst="rect">
            <a:avLst/>
          </a:prstGeom>
        </p:spPr>
      </p:pic>
    </p:spTree>
    <p:extLst>
      <p:ext uri="{BB962C8B-B14F-4D97-AF65-F5344CB8AC3E}">
        <p14:creationId xmlns:p14="http://schemas.microsoft.com/office/powerpoint/2010/main" val="9105845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7273" y="312313"/>
            <a:ext cx="9601200" cy="1485900"/>
          </a:xfrm>
          <a:solidFill>
            <a:schemeClr val="bg2"/>
          </a:solidFill>
        </p:spPr>
        <p:txBody>
          <a:bodyPr/>
          <a:lstStyle/>
          <a:p>
            <a:pPr algn="ctr"/>
            <a:r>
              <a:rPr lang="es-MX" dirty="0" smtClean="0"/>
              <a:t>Tipos y Herramientas de Evaluación  </a:t>
            </a:r>
            <a:endParaRPr lang="es-MX" dirty="0"/>
          </a:p>
        </p:txBody>
      </p:sp>
      <p:graphicFrame>
        <p:nvGraphicFramePr>
          <p:cNvPr id="7" name="Marcador de contenido 6"/>
          <p:cNvGraphicFramePr>
            <a:graphicFrameLocks noGrp="1"/>
          </p:cNvGraphicFramePr>
          <p:nvPr>
            <p:ph idx="4294967295"/>
            <p:extLst>
              <p:ext uri="{D42A27DB-BD31-4B8C-83A1-F6EECF244321}">
                <p14:modId xmlns:p14="http://schemas.microsoft.com/office/powerpoint/2010/main" val="2785661738"/>
              </p:ext>
            </p:extLst>
          </p:nvPr>
        </p:nvGraphicFramePr>
        <p:xfrm>
          <a:off x="839699" y="1928768"/>
          <a:ext cx="10889672" cy="3775852"/>
        </p:xfrm>
        <a:graphic>
          <a:graphicData uri="http://schemas.openxmlformats.org/drawingml/2006/table">
            <a:tbl>
              <a:tblPr firstRow="1" bandRow="1">
                <a:tableStyleId>{5C22544A-7EE6-4342-B048-85BDC9FD1C3A}</a:tableStyleId>
              </a:tblPr>
              <a:tblGrid>
                <a:gridCol w="2722418">
                  <a:extLst>
                    <a:ext uri="{9D8B030D-6E8A-4147-A177-3AD203B41FA5}">
                      <a16:colId xmlns:a16="http://schemas.microsoft.com/office/drawing/2014/main" val="20000"/>
                    </a:ext>
                  </a:extLst>
                </a:gridCol>
                <a:gridCol w="2722418">
                  <a:extLst>
                    <a:ext uri="{9D8B030D-6E8A-4147-A177-3AD203B41FA5}">
                      <a16:colId xmlns:a16="http://schemas.microsoft.com/office/drawing/2014/main" val="20001"/>
                    </a:ext>
                  </a:extLst>
                </a:gridCol>
                <a:gridCol w="2722418">
                  <a:extLst>
                    <a:ext uri="{9D8B030D-6E8A-4147-A177-3AD203B41FA5}">
                      <a16:colId xmlns:a16="http://schemas.microsoft.com/office/drawing/2014/main" val="20002"/>
                    </a:ext>
                  </a:extLst>
                </a:gridCol>
                <a:gridCol w="2722418">
                  <a:extLst>
                    <a:ext uri="{9D8B030D-6E8A-4147-A177-3AD203B41FA5}">
                      <a16:colId xmlns:a16="http://schemas.microsoft.com/office/drawing/2014/main" val="20003"/>
                    </a:ext>
                  </a:extLst>
                </a:gridCol>
              </a:tblGrid>
              <a:tr h="498440">
                <a:tc>
                  <a:txBody>
                    <a:bodyPr/>
                    <a:lstStyle/>
                    <a:p>
                      <a:r>
                        <a:rPr lang="es-MX" dirty="0" smtClean="0"/>
                        <a:t>Generales</a:t>
                      </a:r>
                      <a:endParaRPr lang="es-MX" dirty="0"/>
                    </a:p>
                  </a:txBody>
                  <a:tcPr/>
                </a:tc>
                <a:tc>
                  <a:txBody>
                    <a:bodyPr/>
                    <a:lstStyle/>
                    <a:p>
                      <a:r>
                        <a:rPr lang="es-MX" dirty="0" smtClean="0"/>
                        <a:t>Historia Universal III</a:t>
                      </a:r>
                      <a:endParaRPr lang="es-MX" dirty="0"/>
                    </a:p>
                  </a:txBody>
                  <a:tcPr/>
                </a:tc>
                <a:tc>
                  <a:txBody>
                    <a:bodyPr/>
                    <a:lstStyle/>
                    <a:p>
                      <a:r>
                        <a:rPr lang="es-MX" dirty="0" smtClean="0"/>
                        <a:t>Computación </a:t>
                      </a:r>
                      <a:endParaRPr lang="es-MX" dirty="0"/>
                    </a:p>
                  </a:txBody>
                  <a:tcPr/>
                </a:tc>
                <a:tc>
                  <a:txBody>
                    <a:bodyPr/>
                    <a:lstStyle/>
                    <a:p>
                      <a:r>
                        <a:rPr lang="es-MX" dirty="0" smtClean="0"/>
                        <a:t>Inglés </a:t>
                      </a:r>
                      <a:endParaRPr lang="es-MX" dirty="0"/>
                    </a:p>
                  </a:txBody>
                  <a:tcPr/>
                </a:tc>
                <a:extLst>
                  <a:ext uri="{0D108BD9-81ED-4DB2-BD59-A6C34878D82A}">
                    <a16:rowId xmlns:a16="http://schemas.microsoft.com/office/drawing/2014/main" val="10000"/>
                  </a:ext>
                </a:extLst>
              </a:tr>
              <a:tr h="3277412">
                <a:tc>
                  <a:txBody>
                    <a:bodyPr/>
                    <a:lstStyle/>
                    <a:p>
                      <a:r>
                        <a:rPr lang="es-MX" sz="2000" dirty="0" smtClean="0"/>
                        <a:t>Productos evidencias de aprendizaje para demostrar</a:t>
                      </a:r>
                      <a:r>
                        <a:rPr lang="es-MX" sz="2000" baseline="0" dirty="0" smtClean="0"/>
                        <a:t> el avance del proceso y el logro del objetivo propuesto </a:t>
                      </a:r>
                      <a:endParaRPr lang="es-MX" sz="2000" dirty="0"/>
                    </a:p>
                  </a:txBody>
                  <a:tcPr/>
                </a:tc>
                <a:tc>
                  <a:txBody>
                    <a:bodyPr/>
                    <a:lstStyle/>
                    <a:p>
                      <a:r>
                        <a:rPr lang="es-MX" sz="2000" dirty="0" smtClean="0"/>
                        <a:t>Power</a:t>
                      </a:r>
                      <a:r>
                        <a:rPr lang="es-MX" sz="2000" baseline="0" dirty="0" smtClean="0"/>
                        <a:t>Point</a:t>
                      </a:r>
                    </a:p>
                    <a:p>
                      <a:r>
                        <a:rPr lang="es-MX" sz="2000" baseline="0" dirty="0" smtClean="0"/>
                        <a:t>Actividades de Análisis</a:t>
                      </a:r>
                    </a:p>
                    <a:p>
                      <a:r>
                        <a:rPr lang="es-MX" sz="2000" dirty="0" smtClean="0"/>
                        <a:t>Diario de Clase</a:t>
                      </a:r>
                    </a:p>
                    <a:p>
                      <a:r>
                        <a:rPr lang="es-MX" sz="2000" dirty="0" smtClean="0"/>
                        <a:t>Mapa Conceptual </a:t>
                      </a:r>
                      <a:endParaRPr lang="es-MX" sz="2000" dirty="0"/>
                    </a:p>
                  </a:txBody>
                  <a:tcPr/>
                </a:tc>
                <a:tc>
                  <a:txBody>
                    <a:bodyPr/>
                    <a:lstStyle/>
                    <a:p>
                      <a:r>
                        <a:rPr lang="es-ES" sz="2000" dirty="0" smtClean="0"/>
                        <a:t>Creación de Proyecto.</a:t>
                      </a:r>
                    </a:p>
                    <a:p>
                      <a:r>
                        <a:rPr lang="es-ES" sz="2000" dirty="0" smtClean="0"/>
                        <a:t>Cartel informativo y video explicativo que realce la información que se obtuvo durante</a:t>
                      </a:r>
                    </a:p>
                    <a:p>
                      <a:r>
                        <a:rPr lang="es-ES" sz="2000" dirty="0" smtClean="0"/>
                        <a:t>la investigación y sobre todo desde el punto de vista del alumno.</a:t>
                      </a:r>
                      <a:endParaRPr lang="es-MX" sz="2000" dirty="0"/>
                    </a:p>
                  </a:txBody>
                  <a:tcPr/>
                </a:tc>
                <a:tc>
                  <a:txBody>
                    <a:bodyPr/>
                    <a:lstStyle/>
                    <a:p>
                      <a:r>
                        <a:rPr lang="es-ES" sz="2000" dirty="0" smtClean="0"/>
                        <a:t>Conversación y evaluación</a:t>
                      </a:r>
                    </a:p>
                    <a:p>
                      <a:r>
                        <a:rPr lang="es-ES" sz="2000" dirty="0" smtClean="0"/>
                        <a:t>oral.</a:t>
                      </a:r>
                    </a:p>
                    <a:p>
                      <a:r>
                        <a:rPr lang="es-ES" sz="2000" dirty="0" smtClean="0"/>
                        <a:t>Video del alunizaje</a:t>
                      </a:r>
                    </a:p>
                    <a:p>
                      <a:r>
                        <a:rPr lang="es-ES" sz="2000" dirty="0" smtClean="0"/>
                        <a:t>Retroalimentación que</a:t>
                      </a:r>
                    </a:p>
                    <a:p>
                      <a:r>
                        <a:rPr lang="es-ES" sz="2000" dirty="0" smtClean="0"/>
                        <a:t>integre ambos grupos (a favor y en contra).</a:t>
                      </a:r>
                      <a:endParaRPr lang="es-MX" sz="2000" dirty="0"/>
                    </a:p>
                  </a:txBody>
                  <a:tcPr/>
                </a:tc>
                <a:extLst>
                  <a:ext uri="{0D108BD9-81ED-4DB2-BD59-A6C34878D82A}">
                    <a16:rowId xmlns:a16="http://schemas.microsoft.com/office/drawing/2014/main" val="10001"/>
                  </a:ext>
                </a:extLst>
              </a:tr>
            </a:tbl>
          </a:graphicData>
        </a:graphic>
      </p:graphicFrame>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3035" y="412079"/>
            <a:ext cx="1377815" cy="1286367"/>
          </a:xfrm>
          <a:prstGeom prst="rect">
            <a:avLst/>
          </a:prstGeom>
        </p:spPr>
      </p:pic>
    </p:spTree>
    <p:extLst>
      <p:ext uri="{BB962C8B-B14F-4D97-AF65-F5344CB8AC3E}">
        <p14:creationId xmlns:p14="http://schemas.microsoft.com/office/powerpoint/2010/main" val="2690371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4479" y="737314"/>
            <a:ext cx="4642834" cy="5213109"/>
          </a:xfrm>
        </p:spPr>
        <p:txBody>
          <a:bodyPr>
            <a:noAutofit/>
          </a:bodyPr>
          <a:lstStyle/>
          <a:p>
            <a:pPr algn="ctr"/>
            <a:r>
              <a:rPr lang="es-MX" sz="3200" dirty="0" smtClean="0"/>
              <a:t>Infografía Digital</a:t>
            </a:r>
            <a:br>
              <a:rPr lang="es-MX" sz="3200" dirty="0" smtClean="0"/>
            </a:br>
            <a:r>
              <a:rPr lang="es-MX" sz="3200" dirty="0" smtClean="0"/>
              <a:t/>
            </a:r>
            <a:br>
              <a:rPr lang="es-MX" sz="3200" dirty="0" smtClean="0"/>
            </a:br>
            <a:r>
              <a:rPr lang="es-MX" sz="3200" dirty="0" smtClean="0"/>
              <a:t>Se elaboró tomando en cuenta los objetivos y la información relevante. Asimismo es importante que se seleccionen imágenes que sean significativas para este aprendizaje. </a:t>
            </a:r>
            <a:endParaRPr lang="es-MX" sz="3200" dirty="0"/>
          </a:p>
        </p:txBody>
      </p:sp>
      <p:pic>
        <p:nvPicPr>
          <p:cNvPr id="6" name="Marcador de contenido 5"/>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7030806" y="257578"/>
            <a:ext cx="1063788" cy="6291330"/>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7880" y="544892"/>
            <a:ext cx="1377815" cy="1286367"/>
          </a:xfrm>
          <a:prstGeom prst="rect">
            <a:avLst/>
          </a:prstGeom>
        </p:spPr>
      </p:pic>
    </p:spTree>
    <p:extLst>
      <p:ext uri="{BB962C8B-B14F-4D97-AF65-F5344CB8AC3E}">
        <p14:creationId xmlns:p14="http://schemas.microsoft.com/office/powerpoint/2010/main" val="3449540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Índice</a:t>
            </a:r>
            <a:br>
              <a:rPr lang="es-MX" dirty="0" smtClean="0"/>
            </a:br>
            <a:endParaRPr lang="es-MX" dirty="0"/>
          </a:p>
        </p:txBody>
      </p:sp>
      <p:sp>
        <p:nvSpPr>
          <p:cNvPr id="3" name="Marcador de contenido 2"/>
          <p:cNvSpPr>
            <a:spLocks noGrp="1"/>
          </p:cNvSpPr>
          <p:nvPr>
            <p:ph idx="4294967295"/>
          </p:nvPr>
        </p:nvSpPr>
        <p:spPr>
          <a:xfrm>
            <a:off x="2590800" y="1328983"/>
            <a:ext cx="9601200" cy="4251325"/>
          </a:xfrm>
        </p:spPr>
        <p:txBody>
          <a:bodyPr>
            <a:noAutofit/>
          </a:bodyPr>
          <a:lstStyle/>
          <a:p>
            <a:pPr marL="0" indent="0">
              <a:buNone/>
            </a:pPr>
            <a:r>
              <a:rPr lang="es-ES" sz="2400" dirty="0" smtClean="0"/>
              <a:t>10. Planeación </a:t>
            </a:r>
            <a:r>
              <a:rPr lang="es-ES" sz="2400" dirty="0"/>
              <a:t>semanal  </a:t>
            </a:r>
            <a:endParaRPr lang="es-ES" sz="2400" dirty="0" smtClean="0"/>
          </a:p>
          <a:p>
            <a:pPr marL="0" indent="0">
              <a:buNone/>
            </a:pPr>
            <a:r>
              <a:rPr lang="es-ES" sz="2400" dirty="0" smtClean="0"/>
              <a:t>11. Reflexión Grupo Interdisciplinario</a:t>
            </a:r>
          </a:p>
          <a:p>
            <a:pPr marL="0" indent="0">
              <a:buNone/>
            </a:pPr>
            <a:r>
              <a:rPr lang="es-ES" sz="2400" dirty="0" smtClean="0"/>
              <a:t>12. Organizador gráfico </a:t>
            </a:r>
          </a:p>
          <a:p>
            <a:pPr marL="0" indent="0">
              <a:buNone/>
            </a:pPr>
            <a:r>
              <a:rPr lang="es-ES" sz="2400" dirty="0" smtClean="0"/>
              <a:t>13. A.M.E. General</a:t>
            </a:r>
          </a:p>
          <a:p>
            <a:pPr marL="0" indent="0">
              <a:buNone/>
            </a:pPr>
            <a:r>
              <a:rPr lang="es-ES" sz="2400" dirty="0" smtClean="0"/>
              <a:t>14. Estructura General de la Planeación</a:t>
            </a:r>
          </a:p>
          <a:p>
            <a:pPr marL="0" indent="0">
              <a:buNone/>
            </a:pPr>
            <a:r>
              <a:rPr lang="es-ES" sz="2400" dirty="0" smtClean="0"/>
              <a:t>15. Elaboración del Proyecto </a:t>
            </a:r>
            <a:endParaRPr lang="es-ES" sz="2400" dirty="0"/>
          </a:p>
          <a:p>
            <a:pPr marL="0" indent="0">
              <a:buNone/>
            </a:pPr>
            <a:r>
              <a:rPr lang="es-ES" sz="2400" dirty="0" smtClean="0"/>
              <a:t>15.1 . Actividad de Inicio</a:t>
            </a:r>
            <a:endParaRPr lang="es-ES" sz="2400" dirty="0"/>
          </a:p>
          <a:p>
            <a:pPr marL="0" indent="0">
              <a:buNone/>
            </a:pPr>
            <a:r>
              <a:rPr lang="es-ES" sz="2400" dirty="0" smtClean="0"/>
              <a:t>15.2 Actividad </a:t>
            </a:r>
            <a:r>
              <a:rPr lang="es-ES" sz="2400" dirty="0"/>
              <a:t>de Desarrollo</a:t>
            </a:r>
          </a:p>
          <a:p>
            <a:pPr marL="0" indent="0">
              <a:buNone/>
            </a:pPr>
            <a:r>
              <a:rPr lang="es-ES" sz="2400" dirty="0" smtClean="0"/>
              <a:t>15.3   Actividad </a:t>
            </a:r>
            <a:r>
              <a:rPr lang="es-ES" sz="2400" dirty="0"/>
              <a:t>de </a:t>
            </a:r>
            <a:r>
              <a:rPr lang="es-ES" sz="2400" dirty="0" smtClean="0"/>
              <a:t>Cierre </a:t>
            </a:r>
            <a:endParaRPr lang="es-ES" sz="2400" dirty="0"/>
          </a:p>
          <a:p>
            <a:pPr marL="0" indent="0">
              <a:buNone/>
            </a:pPr>
            <a:endParaRPr lang="es-ES" sz="2400"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4585" y="685800"/>
            <a:ext cx="1377815" cy="1286367"/>
          </a:xfrm>
          <a:prstGeom prst="rect">
            <a:avLst/>
          </a:prstGeom>
        </p:spPr>
      </p:pic>
    </p:spTree>
    <p:extLst>
      <p:ext uri="{BB962C8B-B14F-4D97-AF65-F5344CB8AC3E}">
        <p14:creationId xmlns:p14="http://schemas.microsoft.com/office/powerpoint/2010/main" val="1053548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2"/>
          </a:solidFill>
        </p:spPr>
        <p:txBody>
          <a:bodyPr>
            <a:normAutofit/>
          </a:bodyPr>
          <a:lstStyle/>
          <a:p>
            <a:pPr algn="ctr"/>
            <a:r>
              <a:rPr lang="es-MX" dirty="0" smtClean="0">
                <a:solidFill>
                  <a:sysClr val="windowText" lastClr="000000"/>
                </a:solidFill>
              </a:rPr>
              <a:t>Reflexión </a:t>
            </a:r>
            <a:endParaRPr lang="es-MX" dirty="0">
              <a:solidFill>
                <a:sysClr val="windowText" lastClr="000000"/>
              </a:solidFill>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0004" y="142383"/>
            <a:ext cx="1377815" cy="1286367"/>
          </a:xfrm>
          <a:prstGeom prst="rect">
            <a:avLst/>
          </a:prstGeom>
        </p:spPr>
      </p:pic>
      <p:graphicFrame>
        <p:nvGraphicFramePr>
          <p:cNvPr id="6" name="Marcador de contenido 4"/>
          <p:cNvGraphicFramePr>
            <a:graphicFrameLocks/>
          </p:cNvGraphicFramePr>
          <p:nvPr>
            <p:extLst>
              <p:ext uri="{D42A27DB-BD31-4B8C-83A1-F6EECF244321}">
                <p14:modId xmlns:p14="http://schemas.microsoft.com/office/powerpoint/2010/main" val="2643909071"/>
              </p:ext>
            </p:extLst>
          </p:nvPr>
        </p:nvGraphicFramePr>
        <p:xfrm>
          <a:off x="1371600" y="1493395"/>
          <a:ext cx="10526220" cy="4577080"/>
        </p:xfrm>
        <a:graphic>
          <a:graphicData uri="http://schemas.openxmlformats.org/drawingml/2006/table">
            <a:tbl>
              <a:tblPr firstRow="1" bandRow="1">
                <a:tableStyleId>{5C22544A-7EE6-4342-B048-85BDC9FD1C3A}</a:tableStyleId>
              </a:tblPr>
              <a:tblGrid>
                <a:gridCol w="5263110">
                  <a:extLst>
                    <a:ext uri="{9D8B030D-6E8A-4147-A177-3AD203B41FA5}">
                      <a16:colId xmlns:a16="http://schemas.microsoft.com/office/drawing/2014/main" val="20000"/>
                    </a:ext>
                  </a:extLst>
                </a:gridCol>
                <a:gridCol w="5263110">
                  <a:extLst>
                    <a:ext uri="{9D8B030D-6E8A-4147-A177-3AD203B41FA5}">
                      <a16:colId xmlns:a16="http://schemas.microsoft.com/office/drawing/2014/main" val="20001"/>
                    </a:ext>
                  </a:extLst>
                </a:gridCol>
              </a:tblGrid>
              <a:tr h="370840">
                <a:tc>
                  <a:txBody>
                    <a:bodyPr/>
                    <a:lstStyle/>
                    <a:p>
                      <a:r>
                        <a:rPr lang="es-MX" dirty="0" smtClean="0"/>
                        <a:t>Fortalezas</a:t>
                      </a:r>
                      <a:endParaRPr lang="es-MX" dirty="0"/>
                    </a:p>
                  </a:txBody>
                  <a:tcPr/>
                </a:tc>
                <a:tc>
                  <a:txBody>
                    <a:bodyPr/>
                    <a:lstStyle/>
                    <a:p>
                      <a:r>
                        <a:rPr lang="es-MX" dirty="0" smtClean="0"/>
                        <a:t>Áreas de Oportunidad </a:t>
                      </a:r>
                      <a:endParaRPr lang="es-MX" dirty="0"/>
                    </a:p>
                  </a:txBody>
                  <a:tcPr/>
                </a:tc>
                <a:extLst>
                  <a:ext uri="{0D108BD9-81ED-4DB2-BD59-A6C34878D82A}">
                    <a16:rowId xmlns:a16="http://schemas.microsoft.com/office/drawing/2014/main" val="10000"/>
                  </a:ext>
                </a:extLst>
              </a:tr>
              <a:tr h="370840">
                <a:tc>
                  <a:txBody>
                    <a:bodyPr/>
                    <a:lstStyle/>
                    <a:p>
                      <a:r>
                        <a:rPr lang="es-MX" dirty="0" smtClean="0"/>
                        <a:t>Se</a:t>
                      </a:r>
                      <a:r>
                        <a:rPr lang="es-MX" baseline="0" dirty="0" smtClean="0"/>
                        <a:t> trabajó con entusiasmo similar y compartido</a:t>
                      </a:r>
                    </a:p>
                    <a:p>
                      <a:r>
                        <a:rPr lang="es-MX" baseline="0" dirty="0" smtClean="0"/>
                        <a:t>Los objetivos fueron acordados en forma unánime.</a:t>
                      </a:r>
                    </a:p>
                    <a:p>
                      <a:endParaRPr lang="es-MX" baseline="0" dirty="0" smtClean="0"/>
                    </a:p>
                    <a:p>
                      <a:r>
                        <a:rPr lang="es-MX" baseline="0" dirty="0" smtClean="0"/>
                        <a:t>Se priorizó el cumplimiento del proyecto como la mejor alternativa interdisciplinaria.</a:t>
                      </a:r>
                    </a:p>
                    <a:p>
                      <a:endParaRPr lang="es-MX" baseline="0" dirty="0" smtClean="0"/>
                    </a:p>
                    <a:p>
                      <a:r>
                        <a:rPr lang="es-MX" baseline="0" dirty="0" smtClean="0"/>
                        <a:t>Se lograron avances significativos con el aprendizaje de los estudiantes.</a:t>
                      </a:r>
                    </a:p>
                    <a:p>
                      <a:endParaRPr lang="es-MX" baseline="0" dirty="0" smtClean="0"/>
                    </a:p>
                    <a:p>
                      <a:r>
                        <a:rPr lang="es-MX" baseline="0" dirty="0" smtClean="0"/>
                        <a:t>Se fortaleció el trabajo como equipo y el conocimiento del ser humano como compañero.</a:t>
                      </a:r>
                    </a:p>
                    <a:p>
                      <a:endParaRPr lang="es-MX"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smtClean="0"/>
                        <a:t>Se crea el interés de conocer más sobre la equipo necesario para realizar un viaje espacial en la actualidad. </a:t>
                      </a:r>
                    </a:p>
                  </a:txBody>
                  <a:tcPr/>
                </a:tc>
                <a:tc>
                  <a:txBody>
                    <a:bodyPr/>
                    <a:lstStyle/>
                    <a:p>
                      <a:r>
                        <a:rPr lang="es-MX" dirty="0" smtClean="0"/>
                        <a:t>El proyecto se limitó por cumplir otros aprendizajes</a:t>
                      </a:r>
                      <a:r>
                        <a:rPr lang="es-MX" baseline="0" dirty="0" smtClean="0"/>
                        <a:t> del programa de cada asignatura.</a:t>
                      </a:r>
                    </a:p>
                    <a:p>
                      <a:endParaRPr lang="es-MX" baseline="0" dirty="0" smtClean="0"/>
                    </a:p>
                    <a:p>
                      <a:r>
                        <a:rPr lang="es-MX" baseline="0" dirty="0" smtClean="0"/>
                        <a:t>Consultar más fuentes de información y no limitarse a los recursos de internet. </a:t>
                      </a:r>
                    </a:p>
                    <a:p>
                      <a:endParaRPr lang="es-MX" baseline="0" dirty="0" smtClean="0"/>
                    </a:p>
                    <a:p>
                      <a:r>
                        <a:rPr lang="es-MX" baseline="0" dirty="0" smtClean="0"/>
                        <a:t>La información que trata de negar que fue un acontecimiento real. </a:t>
                      </a:r>
                    </a:p>
                    <a:p>
                      <a:endParaRPr lang="es-MX" baseline="0" dirty="0" smtClean="0"/>
                    </a:p>
                    <a:p>
                      <a:r>
                        <a:rPr lang="es-MX" baseline="0" dirty="0" smtClean="0"/>
                        <a:t>Poco o nulo interés por parte de los otros alumnos que no pertenecen al 4010: desconocen la introducción al tema central del hombre en la Luna.</a:t>
                      </a:r>
                    </a:p>
                    <a:p>
                      <a:endParaRPr lang="es-MX" baseline="0" dirty="0" smtClean="0"/>
                    </a:p>
                    <a:p>
                      <a:endParaRPr lang="es-MX"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4677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Índice</a:t>
            </a:r>
            <a:br>
              <a:rPr lang="es-MX" dirty="0" smtClean="0"/>
            </a:br>
            <a:endParaRPr lang="es-MX" dirty="0"/>
          </a:p>
        </p:txBody>
      </p:sp>
      <p:sp>
        <p:nvSpPr>
          <p:cNvPr id="3" name="Marcador de contenido 2"/>
          <p:cNvSpPr>
            <a:spLocks noGrp="1"/>
          </p:cNvSpPr>
          <p:nvPr>
            <p:ph idx="4294967295"/>
          </p:nvPr>
        </p:nvSpPr>
        <p:spPr>
          <a:xfrm>
            <a:off x="2590800" y="1428750"/>
            <a:ext cx="9601200" cy="4251325"/>
          </a:xfrm>
        </p:spPr>
        <p:txBody>
          <a:bodyPr>
            <a:noAutofit/>
          </a:bodyPr>
          <a:lstStyle/>
          <a:p>
            <a:pPr marL="0" indent="0">
              <a:buNone/>
            </a:pPr>
            <a:r>
              <a:rPr lang="es-ES" sz="2400" dirty="0" smtClean="0"/>
              <a:t>16. Evidencias </a:t>
            </a:r>
          </a:p>
          <a:p>
            <a:pPr marL="0" indent="0">
              <a:buNone/>
            </a:pPr>
            <a:r>
              <a:rPr lang="es-ES" sz="2400" dirty="0" smtClean="0"/>
              <a:t>17. Evaluación y Herramientas de Aprendizaje</a:t>
            </a:r>
          </a:p>
          <a:p>
            <a:pPr marL="0" indent="0">
              <a:buNone/>
            </a:pPr>
            <a:r>
              <a:rPr lang="es-ES" sz="2400" dirty="0" smtClean="0"/>
              <a:t>18. Infografía </a:t>
            </a:r>
          </a:p>
          <a:p>
            <a:pPr marL="0" indent="0">
              <a:buNone/>
            </a:pPr>
            <a:r>
              <a:rPr lang="es-ES" sz="2400" dirty="0" smtClean="0"/>
              <a:t>19. Reflexiones  personales.  </a:t>
            </a:r>
            <a:endParaRPr lang="es-ES" sz="2400" dirty="0"/>
          </a:p>
          <a:p>
            <a:pPr marL="0" indent="0">
              <a:buNone/>
            </a:pPr>
            <a:endParaRPr lang="es-ES" sz="2400"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4585" y="685800"/>
            <a:ext cx="1377815" cy="1286367"/>
          </a:xfrm>
          <a:prstGeom prst="rect">
            <a:avLst/>
          </a:prstGeom>
        </p:spPr>
      </p:pic>
    </p:spTree>
    <p:extLst>
      <p:ext uri="{BB962C8B-B14F-4D97-AF65-F5344CB8AC3E}">
        <p14:creationId xmlns:p14="http://schemas.microsoft.com/office/powerpoint/2010/main" val="1921465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Interdisciplinariedad del Proyecto </a:t>
            </a:r>
            <a:br>
              <a:rPr lang="es-MX" dirty="0" smtClean="0"/>
            </a:br>
            <a:endParaRPr lang="es-MX" dirty="0"/>
          </a:p>
        </p:txBody>
      </p:sp>
      <p:sp>
        <p:nvSpPr>
          <p:cNvPr id="3" name="Marcador de contenido 2"/>
          <p:cNvSpPr>
            <a:spLocks noGrp="1"/>
          </p:cNvSpPr>
          <p:nvPr>
            <p:ph idx="4294967295"/>
          </p:nvPr>
        </p:nvSpPr>
        <p:spPr>
          <a:xfrm>
            <a:off x="1801913" y="1879510"/>
            <a:ext cx="9601200" cy="3581400"/>
          </a:xfrm>
        </p:spPr>
        <p:txBody>
          <a:bodyPr>
            <a:noAutofit/>
          </a:bodyPr>
          <a:lstStyle/>
          <a:p>
            <a:pPr marL="0" indent="0" algn="just">
              <a:buNone/>
            </a:pPr>
            <a:r>
              <a:rPr lang="es-ES" sz="2800" dirty="0" smtClean="0"/>
              <a:t>La Interdisciplinariedad comprende interacción entre dos o más disciplinas para generar nuevas formas de comprender un problema o situación enfocándose en las coincidencias y de forma integradora, no aislada.</a:t>
            </a:r>
          </a:p>
          <a:p>
            <a:pPr marL="0" indent="0" algn="just">
              <a:buNone/>
            </a:pPr>
            <a:r>
              <a:rPr lang="es-ES" sz="2800" dirty="0" smtClean="0"/>
              <a:t>Los estudiantes de cuarto </a:t>
            </a:r>
            <a:r>
              <a:rPr lang="es-ES" sz="2800" dirty="0"/>
              <a:t>grado </a:t>
            </a:r>
            <a:r>
              <a:rPr lang="es-ES" sz="2800" dirty="0" smtClean="0"/>
              <a:t>comprenderán  </a:t>
            </a:r>
            <a:r>
              <a:rPr lang="es-ES" sz="2800" dirty="0"/>
              <a:t>la interdisciplinariedad que existe en las materias de Historia Universal III, Inglés IV e Informática.  Tomando como base el tema </a:t>
            </a:r>
            <a:r>
              <a:rPr lang="es-ES" sz="2800" dirty="0" smtClean="0"/>
              <a:t>el </a:t>
            </a:r>
            <a:r>
              <a:rPr lang="es-ES" sz="2800" dirty="0"/>
              <a:t>hombre en la Luna; ya que intervienen fechas, momentos, movimientos sociales y avances que marcaron el desarrollo de la tecnología. </a:t>
            </a:r>
            <a:endParaRPr lang="es-MX" sz="2800" dirty="0" smtClean="0"/>
          </a:p>
          <a:p>
            <a:pPr marL="0" indent="0" algn="just">
              <a:buNone/>
            </a:pPr>
            <a:endParaRPr lang="es-ES" sz="2800"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5610" y="142383"/>
            <a:ext cx="1377815" cy="1286367"/>
          </a:xfrm>
          <a:prstGeom prst="rect">
            <a:avLst/>
          </a:prstGeom>
        </p:spPr>
      </p:pic>
    </p:spTree>
    <p:extLst>
      <p:ext uri="{BB962C8B-B14F-4D97-AF65-F5344CB8AC3E}">
        <p14:creationId xmlns:p14="http://schemas.microsoft.com/office/powerpoint/2010/main" val="4217101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Interdisciplinariedad del Proyecto </a:t>
            </a:r>
            <a:br>
              <a:rPr lang="es-MX" dirty="0" smtClean="0"/>
            </a:br>
            <a:endParaRPr lang="es-MX" dirty="0"/>
          </a:p>
        </p:txBody>
      </p:sp>
      <p:pic>
        <p:nvPicPr>
          <p:cNvPr id="6" name="Marcador de contenido 5"/>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030459" y="1529781"/>
            <a:ext cx="9357663" cy="5080881"/>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5610" y="142383"/>
            <a:ext cx="1377815" cy="1286367"/>
          </a:xfrm>
          <a:prstGeom prst="rect">
            <a:avLst/>
          </a:prstGeom>
        </p:spPr>
      </p:pic>
    </p:spTree>
    <p:extLst>
      <p:ext uri="{BB962C8B-B14F-4D97-AF65-F5344CB8AC3E}">
        <p14:creationId xmlns:p14="http://schemas.microsoft.com/office/powerpoint/2010/main" val="4129008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ppt/theme/themeOverride2.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emplate/>
  <TotalTime>8491</TotalTime>
  <Words>3104</Words>
  <Application>Microsoft Office PowerPoint</Application>
  <PresentationFormat>Panorámica</PresentationFormat>
  <Paragraphs>465</Paragraphs>
  <Slides>60</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60</vt:i4>
      </vt:variant>
    </vt:vector>
  </HeadingPairs>
  <TitlesOfParts>
    <vt:vector size="68" baseType="lpstr">
      <vt:lpstr>Arial</vt:lpstr>
      <vt:lpstr>Century Gothic</vt:lpstr>
      <vt:lpstr>Franklin Gothic Book</vt:lpstr>
      <vt:lpstr>Noto Sans Symbols</vt:lpstr>
      <vt:lpstr>Times New Roman</vt:lpstr>
      <vt:lpstr>Wingdings</vt:lpstr>
      <vt:lpstr>Crop</vt:lpstr>
      <vt:lpstr>Documento</vt:lpstr>
      <vt:lpstr>Presentación de PowerPoint</vt:lpstr>
      <vt:lpstr>Presentación de PowerPoint</vt:lpstr>
      <vt:lpstr>El proyecto se realizó  en el  ciclo escolar 2018-2019.  Inició  el 4 de marzo, 2019  finalizó el  8 de marzo,  2019 </vt:lpstr>
      <vt:lpstr>Noches de Luna Fría </vt:lpstr>
      <vt:lpstr>Índice </vt:lpstr>
      <vt:lpstr>Índice </vt:lpstr>
      <vt:lpstr>Índice </vt:lpstr>
      <vt:lpstr>Interdisciplinariedad del Proyecto  </vt:lpstr>
      <vt:lpstr>Interdisciplinariedad del Proyecto  </vt:lpstr>
      <vt:lpstr>Interdisciplinariedad del Proyecto  </vt:lpstr>
      <vt:lpstr>Interdisciplinariedad del Proyecto  </vt:lpstr>
      <vt:lpstr>Presentación de PowerPoint</vt:lpstr>
      <vt:lpstr>Fotografía de la Sesión</vt:lpstr>
      <vt:lpstr>Fotografía de Ordenador Gráfico </vt:lpstr>
      <vt:lpstr>Justificación  La presente investigación se enfocará en estudiar el contexto e importancia  de la  llegada del hombre a la luna durante la Guerra Fría así como los avances tecnológicos que permitieron este acontecimiento sin dejar de lado las diferentes hipótesis que dan veracidad o falsedad al evento. </vt:lpstr>
      <vt:lpstr>Objetivo Conocer, comprender  y evaluar los procesos históricos y tecnológicos que intervinieron en la llegada del Hombre a la Luna.  El estudiante  será capaz de identificar los elementos cronológicos, históricos, técnicos que dan veracidad a este evento, considerando la Guerra Fría entre dos bloques, capitalista y socialista, gestado después de la Segunda Guerra Mundial y que finalizó en 1989 con la caída del Muro de Berlín. </vt:lpstr>
      <vt:lpstr>Presentación de PowerPoint</vt:lpstr>
      <vt:lpstr>Preguntas generadoras </vt:lpstr>
      <vt:lpstr>Temas y Productos Propuestos </vt:lpstr>
      <vt:lpstr>  Planeación General </vt:lpstr>
      <vt:lpstr> Planeación Semanal  </vt:lpstr>
      <vt:lpstr> Planeación Semanal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Noticia actual sobre Viaje Espacial.</vt:lpstr>
      <vt:lpstr>La cara oculta de la Luna: la sonda china Chang'e-4 aluniza con éxito por primera vez en el lado oscuro de nuestro satélite</vt:lpstr>
      <vt:lpstr>China aterriza en la cara  oculta de la Luna</vt:lpstr>
      <vt:lpstr>Evaluación </vt:lpstr>
      <vt:lpstr>Tipos y Herramientas de Evaluación  </vt:lpstr>
      <vt:lpstr>Infografía Digital  Se elaboró tomando en cuenta los objetivos y la información relevante. Asimismo es importante que se seleccionen imágenes que sean significativas para este aprendizaje. </vt:lpstr>
      <vt:lpstr>Reflexión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Alicia Medina</dc:creator>
  <cp:lastModifiedBy>Windows User</cp:lastModifiedBy>
  <cp:revision>95</cp:revision>
  <dcterms:created xsi:type="dcterms:W3CDTF">2019-02-28T18:03:48Z</dcterms:created>
  <dcterms:modified xsi:type="dcterms:W3CDTF">2019-07-17T14:04:24Z</dcterms:modified>
</cp:coreProperties>
</file>