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899" r:id="rId2"/>
  </p:sldMasterIdLst>
  <p:notesMasterIdLst>
    <p:notesMasterId r:id="rId44"/>
  </p:notesMasterIdLst>
  <p:handoutMasterIdLst>
    <p:handoutMasterId r:id="rId45"/>
  </p:handoutMasterIdLst>
  <p:sldIdLst>
    <p:sldId id="308" r:id="rId3"/>
    <p:sldId id="262" r:id="rId4"/>
    <p:sldId id="264" r:id="rId5"/>
    <p:sldId id="265" r:id="rId6"/>
    <p:sldId id="266" r:id="rId7"/>
    <p:sldId id="271" r:id="rId8"/>
    <p:sldId id="272" r:id="rId9"/>
    <p:sldId id="273" r:id="rId10"/>
    <p:sldId id="269" r:id="rId11"/>
    <p:sldId id="270" r:id="rId12"/>
    <p:sldId id="276" r:id="rId13"/>
    <p:sldId id="274" r:id="rId14"/>
    <p:sldId id="275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7" r:id="rId33"/>
    <p:sldId id="280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9" r:id="rId4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F148B-78F8-EC41-BAD5-5FE452F7136F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1275BC-FE51-8C42-B9A8-458ED071BFD1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INDAGACIÓN</a:t>
          </a:r>
        </a:p>
      </dgm:t>
    </dgm:pt>
    <dgm:pt modelId="{81CE62B9-9523-DB4C-A3AE-A71FBE8AF4B4}" type="parTrans" cxnId="{B9972CBF-9462-C24A-8B3E-20057A8100A7}">
      <dgm:prSet/>
      <dgm:spPr/>
      <dgm:t>
        <a:bodyPr/>
        <a:lstStyle/>
        <a:p>
          <a:endParaRPr lang="es-ES"/>
        </a:p>
      </dgm:t>
    </dgm:pt>
    <dgm:pt modelId="{845DE638-0C1D-6642-A6B5-82449E9C96EE}" type="sibTrans" cxnId="{B9972CBF-9462-C24A-8B3E-20057A8100A7}">
      <dgm:prSet/>
      <dgm:spPr/>
      <dgm:t>
        <a:bodyPr/>
        <a:lstStyle/>
        <a:p>
          <a:endParaRPr lang="es-ES"/>
        </a:p>
      </dgm:t>
    </dgm:pt>
    <dgm:pt modelId="{B9C9C324-E472-8E49-AEA2-8D7DAC6F7508}">
      <dgm:prSet phldrT="[Texto]" custT="1"/>
      <dgm:spPr/>
      <dgm:t>
        <a:bodyPr/>
        <a:lstStyle/>
        <a:p>
          <a:pPr algn="just"/>
          <a:r>
            <a:rPr lang="es-ES" sz="1000" dirty="0">
              <a:solidFill>
                <a:schemeClr val="tx1"/>
              </a:solidFill>
            </a:rPr>
            <a:t>Diferentes formas en las cuales los científicos  abordan el conocimiento de la naturaleza y proponen explicaciones basadas en las pruebas derivadas de su trabajo (NRC)</a:t>
          </a:r>
        </a:p>
      </dgm:t>
    </dgm:pt>
    <dgm:pt modelId="{E9C8E4AD-2058-3046-AEF0-FB30E6D11F51}" type="parTrans" cxnId="{556B630D-B255-5448-87A0-E094E23E2262}">
      <dgm:prSet/>
      <dgm:spPr/>
      <dgm:t>
        <a:bodyPr/>
        <a:lstStyle/>
        <a:p>
          <a:endParaRPr lang="es-ES"/>
        </a:p>
      </dgm:t>
    </dgm:pt>
    <dgm:pt modelId="{81063854-CA42-7640-A2B9-53E281CF0D2F}" type="sibTrans" cxnId="{556B630D-B255-5448-87A0-E094E23E2262}">
      <dgm:prSet/>
      <dgm:spPr/>
      <dgm:t>
        <a:bodyPr/>
        <a:lstStyle/>
        <a:p>
          <a:endParaRPr lang="es-ES"/>
        </a:p>
      </dgm:t>
    </dgm:pt>
    <dgm:pt modelId="{9412B605-E689-204A-A78C-B40212A0394A}">
      <dgm:prSet phldrT="[Texto]" custT="1"/>
      <dgm:spPr/>
      <dgm:t>
        <a:bodyPr/>
        <a:lstStyle/>
        <a:p>
          <a:pPr algn="just"/>
          <a:r>
            <a:rPr lang="es-ES" sz="1000">
              <a:solidFill>
                <a:schemeClr val="tx1"/>
              </a:solidFill>
            </a:rPr>
            <a:t>Actividades estudiantiles  en las cuales se desarrollan conocimientos y entendimiento de las ideas científicas (Schwab)</a:t>
          </a:r>
        </a:p>
      </dgm:t>
    </dgm:pt>
    <dgm:pt modelId="{19331049-91BA-D149-B785-EEA925743025}" type="parTrans" cxnId="{DDD4F7D6-ACCE-224A-815A-65F95F24A72A}">
      <dgm:prSet/>
      <dgm:spPr/>
      <dgm:t>
        <a:bodyPr/>
        <a:lstStyle/>
        <a:p>
          <a:endParaRPr lang="es-ES"/>
        </a:p>
      </dgm:t>
    </dgm:pt>
    <dgm:pt modelId="{77552EF9-1F43-6144-B921-7CD114DDBF77}" type="sibTrans" cxnId="{DDD4F7D6-ACCE-224A-815A-65F95F24A72A}">
      <dgm:prSet/>
      <dgm:spPr/>
      <dgm:t>
        <a:bodyPr/>
        <a:lstStyle/>
        <a:p>
          <a:endParaRPr lang="es-ES"/>
        </a:p>
      </dgm:t>
    </dgm:pt>
    <dgm:pt modelId="{EC090445-8F27-F64F-A88A-9AC6423579D4}">
      <dgm:prSet phldrT="[Texto]" custT="1"/>
      <dgm:spPr/>
      <dgm:t>
        <a:bodyPr/>
        <a:lstStyle/>
        <a:p>
          <a:pPr algn="just"/>
          <a:r>
            <a:rPr lang="es-ES" sz="1000">
              <a:solidFill>
                <a:schemeClr val="tx1"/>
              </a:solidFill>
            </a:rPr>
            <a:t>Método pedagógico que combina actividades "manos a la obra" con la discusión y el descubrimiento de conceptos con centro en el estudiante.</a:t>
          </a:r>
        </a:p>
      </dgm:t>
    </dgm:pt>
    <dgm:pt modelId="{B947D553-C123-E541-9AB3-A4D63C4105B2}" type="parTrans" cxnId="{D01D7EE0-160A-A34D-B5A2-CB98FEA4BBB5}">
      <dgm:prSet/>
      <dgm:spPr/>
      <dgm:t>
        <a:bodyPr/>
        <a:lstStyle/>
        <a:p>
          <a:endParaRPr lang="es-ES"/>
        </a:p>
      </dgm:t>
    </dgm:pt>
    <dgm:pt modelId="{9EF470BA-89C6-214D-97AA-77FF0BC5B464}" type="sibTrans" cxnId="{D01D7EE0-160A-A34D-B5A2-CB98FEA4BBB5}">
      <dgm:prSet/>
      <dgm:spPr/>
      <dgm:t>
        <a:bodyPr/>
        <a:lstStyle/>
        <a:p>
          <a:endParaRPr lang="es-ES"/>
        </a:p>
      </dgm:t>
    </dgm:pt>
    <dgm:pt modelId="{6BEB5721-D25A-7942-9C9F-77F14ABE5560}" type="pres">
      <dgm:prSet presAssocID="{025F148B-78F8-EC41-BAD5-5FE452F713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3A5CBB-056C-BA4E-A5E3-B0001A3AFD3D}" type="pres">
      <dgm:prSet presAssocID="{D71275BC-FE51-8C42-B9A8-458ED071BFD1}" presName="root1" presStyleCnt="0"/>
      <dgm:spPr/>
    </dgm:pt>
    <dgm:pt modelId="{0C0D4442-6975-6C41-AA7C-4926271448B5}" type="pres">
      <dgm:prSet presAssocID="{D71275BC-FE51-8C42-B9A8-458ED071BFD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FEF756-DA57-8E43-A2C6-3FA1640C8DA8}" type="pres">
      <dgm:prSet presAssocID="{D71275BC-FE51-8C42-B9A8-458ED071BFD1}" presName="level2hierChild" presStyleCnt="0"/>
      <dgm:spPr/>
    </dgm:pt>
    <dgm:pt modelId="{73B3D573-17F0-DF46-A31B-FE1AD47FE6FE}" type="pres">
      <dgm:prSet presAssocID="{E9C8E4AD-2058-3046-AEF0-FB30E6D11F51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ECAB0BC-8D21-EC4A-B0CC-C1CA3940303D}" type="pres">
      <dgm:prSet presAssocID="{E9C8E4AD-2058-3046-AEF0-FB30E6D11F51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1CB67E2-6DD1-5C4C-A65C-4C21D016AED3}" type="pres">
      <dgm:prSet presAssocID="{B9C9C324-E472-8E49-AEA2-8D7DAC6F7508}" presName="root2" presStyleCnt="0"/>
      <dgm:spPr/>
    </dgm:pt>
    <dgm:pt modelId="{7BDAE45F-3D60-DF4B-9D02-C2E1B0A18184}" type="pres">
      <dgm:prSet presAssocID="{B9C9C324-E472-8E49-AEA2-8D7DAC6F7508}" presName="LevelTwoTextNode" presStyleLbl="node2" presStyleIdx="0" presStyleCnt="3" custScaleY="169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F28880-9181-E04C-AA2B-E75B74CD5027}" type="pres">
      <dgm:prSet presAssocID="{B9C9C324-E472-8E49-AEA2-8D7DAC6F7508}" presName="level3hierChild" presStyleCnt="0"/>
      <dgm:spPr/>
    </dgm:pt>
    <dgm:pt modelId="{DD7D0E5A-2696-DF47-8FB8-5251FE08AB9C}" type="pres">
      <dgm:prSet presAssocID="{19331049-91BA-D149-B785-EEA92574302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A9AD4FEE-EC43-C14A-B18F-F6801D63AB3A}" type="pres">
      <dgm:prSet presAssocID="{19331049-91BA-D149-B785-EEA92574302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8702C51-1E01-6E42-9B96-D78A0130F2D0}" type="pres">
      <dgm:prSet presAssocID="{9412B605-E689-204A-A78C-B40212A0394A}" presName="root2" presStyleCnt="0"/>
      <dgm:spPr/>
    </dgm:pt>
    <dgm:pt modelId="{F5793152-1B87-D844-95CA-9028B1E6F8CE}" type="pres">
      <dgm:prSet presAssocID="{9412B605-E689-204A-A78C-B40212A0394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35C71F-F62B-734B-B625-2C868A6C4307}" type="pres">
      <dgm:prSet presAssocID="{9412B605-E689-204A-A78C-B40212A0394A}" presName="level3hierChild" presStyleCnt="0"/>
      <dgm:spPr/>
    </dgm:pt>
    <dgm:pt modelId="{A6E52E7C-BE71-614C-ACFD-4A143695B8FC}" type="pres">
      <dgm:prSet presAssocID="{B947D553-C123-E541-9AB3-A4D63C4105B2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32CB073-8E13-F846-B961-C7016B83B0D3}" type="pres">
      <dgm:prSet presAssocID="{B947D553-C123-E541-9AB3-A4D63C4105B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9D7295B2-EE41-F44E-8D4B-F04F44136213}" type="pres">
      <dgm:prSet presAssocID="{EC090445-8F27-F64F-A88A-9AC6423579D4}" presName="root2" presStyleCnt="0"/>
      <dgm:spPr/>
    </dgm:pt>
    <dgm:pt modelId="{F443FA87-22DF-D144-9A92-239493E36EC8}" type="pres">
      <dgm:prSet presAssocID="{EC090445-8F27-F64F-A88A-9AC6423579D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1A2643-7EC6-9942-AA72-619EFD681148}" type="pres">
      <dgm:prSet presAssocID="{EC090445-8F27-F64F-A88A-9AC6423579D4}" presName="level3hierChild" presStyleCnt="0"/>
      <dgm:spPr/>
    </dgm:pt>
  </dgm:ptLst>
  <dgm:cxnLst>
    <dgm:cxn modelId="{F6223E6B-9A12-6C46-91B5-580DE55F8DE6}" type="presOf" srcId="{025F148B-78F8-EC41-BAD5-5FE452F7136F}" destId="{6BEB5721-D25A-7942-9C9F-77F14ABE5560}" srcOrd="0" destOrd="0" presId="urn:microsoft.com/office/officeart/2008/layout/HorizontalMultiLevelHierarchy"/>
    <dgm:cxn modelId="{B9972CBF-9462-C24A-8B3E-20057A8100A7}" srcId="{025F148B-78F8-EC41-BAD5-5FE452F7136F}" destId="{D71275BC-FE51-8C42-B9A8-458ED071BFD1}" srcOrd="0" destOrd="0" parTransId="{81CE62B9-9523-DB4C-A3AE-A71FBE8AF4B4}" sibTransId="{845DE638-0C1D-6642-A6B5-82449E9C96EE}"/>
    <dgm:cxn modelId="{2B6FEF25-A796-2641-A0A7-35CB839987D1}" type="presOf" srcId="{E9C8E4AD-2058-3046-AEF0-FB30E6D11F51}" destId="{73B3D573-17F0-DF46-A31B-FE1AD47FE6FE}" srcOrd="0" destOrd="0" presId="urn:microsoft.com/office/officeart/2008/layout/HorizontalMultiLevelHierarchy"/>
    <dgm:cxn modelId="{DDD4F7D6-ACCE-224A-815A-65F95F24A72A}" srcId="{D71275BC-FE51-8C42-B9A8-458ED071BFD1}" destId="{9412B605-E689-204A-A78C-B40212A0394A}" srcOrd="1" destOrd="0" parTransId="{19331049-91BA-D149-B785-EEA925743025}" sibTransId="{77552EF9-1F43-6144-B921-7CD114DDBF77}"/>
    <dgm:cxn modelId="{E8ECBF09-67FE-3249-B7AD-E1C3F3A69416}" type="presOf" srcId="{B9C9C324-E472-8E49-AEA2-8D7DAC6F7508}" destId="{7BDAE45F-3D60-DF4B-9D02-C2E1B0A18184}" srcOrd="0" destOrd="0" presId="urn:microsoft.com/office/officeart/2008/layout/HorizontalMultiLevelHierarchy"/>
    <dgm:cxn modelId="{EAED648D-B2F9-CD49-B14C-C5488329ED0A}" type="presOf" srcId="{EC090445-8F27-F64F-A88A-9AC6423579D4}" destId="{F443FA87-22DF-D144-9A92-239493E36EC8}" srcOrd="0" destOrd="0" presId="urn:microsoft.com/office/officeart/2008/layout/HorizontalMultiLevelHierarchy"/>
    <dgm:cxn modelId="{5D1303A5-8170-9847-9718-5042952E974F}" type="presOf" srcId="{9412B605-E689-204A-A78C-B40212A0394A}" destId="{F5793152-1B87-D844-95CA-9028B1E6F8CE}" srcOrd="0" destOrd="0" presId="urn:microsoft.com/office/officeart/2008/layout/HorizontalMultiLevelHierarchy"/>
    <dgm:cxn modelId="{D4B5B765-C744-F74E-B7E2-16FB8C48EDC3}" type="presOf" srcId="{B947D553-C123-E541-9AB3-A4D63C4105B2}" destId="{A6E52E7C-BE71-614C-ACFD-4A143695B8FC}" srcOrd="0" destOrd="0" presId="urn:microsoft.com/office/officeart/2008/layout/HorizontalMultiLevelHierarchy"/>
    <dgm:cxn modelId="{8F7199ED-7DA5-9C4C-BE13-9353C864F376}" type="presOf" srcId="{E9C8E4AD-2058-3046-AEF0-FB30E6D11F51}" destId="{DECAB0BC-8D21-EC4A-B0CC-C1CA3940303D}" srcOrd="1" destOrd="0" presId="urn:microsoft.com/office/officeart/2008/layout/HorizontalMultiLevelHierarchy"/>
    <dgm:cxn modelId="{D01D7EE0-160A-A34D-B5A2-CB98FEA4BBB5}" srcId="{D71275BC-FE51-8C42-B9A8-458ED071BFD1}" destId="{EC090445-8F27-F64F-A88A-9AC6423579D4}" srcOrd="2" destOrd="0" parTransId="{B947D553-C123-E541-9AB3-A4D63C4105B2}" sibTransId="{9EF470BA-89C6-214D-97AA-77FF0BC5B464}"/>
    <dgm:cxn modelId="{CA89A1F5-6559-E948-BB93-A31457F8B8E0}" type="presOf" srcId="{D71275BC-FE51-8C42-B9A8-458ED071BFD1}" destId="{0C0D4442-6975-6C41-AA7C-4926271448B5}" srcOrd="0" destOrd="0" presId="urn:microsoft.com/office/officeart/2008/layout/HorizontalMultiLevelHierarchy"/>
    <dgm:cxn modelId="{2271F49D-5FBC-1343-BB63-182A060F4B45}" type="presOf" srcId="{B947D553-C123-E541-9AB3-A4D63C4105B2}" destId="{532CB073-8E13-F846-B961-C7016B83B0D3}" srcOrd="1" destOrd="0" presId="urn:microsoft.com/office/officeart/2008/layout/HorizontalMultiLevelHierarchy"/>
    <dgm:cxn modelId="{EEE5BC6B-CC49-EA45-89EC-887B35C6F171}" type="presOf" srcId="{19331049-91BA-D149-B785-EEA925743025}" destId="{DD7D0E5A-2696-DF47-8FB8-5251FE08AB9C}" srcOrd="0" destOrd="0" presId="urn:microsoft.com/office/officeart/2008/layout/HorizontalMultiLevelHierarchy"/>
    <dgm:cxn modelId="{F3FE2E41-87F5-114C-8F96-8CF87A188EED}" type="presOf" srcId="{19331049-91BA-D149-B785-EEA925743025}" destId="{A9AD4FEE-EC43-C14A-B18F-F6801D63AB3A}" srcOrd="1" destOrd="0" presId="urn:microsoft.com/office/officeart/2008/layout/HorizontalMultiLevelHierarchy"/>
    <dgm:cxn modelId="{556B630D-B255-5448-87A0-E094E23E2262}" srcId="{D71275BC-FE51-8C42-B9A8-458ED071BFD1}" destId="{B9C9C324-E472-8E49-AEA2-8D7DAC6F7508}" srcOrd="0" destOrd="0" parTransId="{E9C8E4AD-2058-3046-AEF0-FB30E6D11F51}" sibTransId="{81063854-CA42-7640-A2B9-53E281CF0D2F}"/>
    <dgm:cxn modelId="{C02F2F96-FAEA-9F41-92BD-C027E64576DC}" type="presParOf" srcId="{6BEB5721-D25A-7942-9C9F-77F14ABE5560}" destId="{073A5CBB-056C-BA4E-A5E3-B0001A3AFD3D}" srcOrd="0" destOrd="0" presId="urn:microsoft.com/office/officeart/2008/layout/HorizontalMultiLevelHierarchy"/>
    <dgm:cxn modelId="{7E03E81B-F6A4-AE42-92A3-4BDE248990DB}" type="presParOf" srcId="{073A5CBB-056C-BA4E-A5E3-B0001A3AFD3D}" destId="{0C0D4442-6975-6C41-AA7C-4926271448B5}" srcOrd="0" destOrd="0" presId="urn:microsoft.com/office/officeart/2008/layout/HorizontalMultiLevelHierarchy"/>
    <dgm:cxn modelId="{E2AB0A22-F6AF-5D43-967C-0EC5DB20118F}" type="presParOf" srcId="{073A5CBB-056C-BA4E-A5E3-B0001A3AFD3D}" destId="{6CFEF756-DA57-8E43-A2C6-3FA1640C8DA8}" srcOrd="1" destOrd="0" presId="urn:microsoft.com/office/officeart/2008/layout/HorizontalMultiLevelHierarchy"/>
    <dgm:cxn modelId="{DEB6E47E-5613-4A4A-A32C-61D1583B886D}" type="presParOf" srcId="{6CFEF756-DA57-8E43-A2C6-3FA1640C8DA8}" destId="{73B3D573-17F0-DF46-A31B-FE1AD47FE6FE}" srcOrd="0" destOrd="0" presId="urn:microsoft.com/office/officeart/2008/layout/HorizontalMultiLevelHierarchy"/>
    <dgm:cxn modelId="{80F569EB-76F3-8045-8F5C-82CA0DA26086}" type="presParOf" srcId="{73B3D573-17F0-DF46-A31B-FE1AD47FE6FE}" destId="{DECAB0BC-8D21-EC4A-B0CC-C1CA3940303D}" srcOrd="0" destOrd="0" presId="urn:microsoft.com/office/officeart/2008/layout/HorizontalMultiLevelHierarchy"/>
    <dgm:cxn modelId="{255C030B-00C5-584E-A90C-ACDC8D297B33}" type="presParOf" srcId="{6CFEF756-DA57-8E43-A2C6-3FA1640C8DA8}" destId="{31CB67E2-6DD1-5C4C-A65C-4C21D016AED3}" srcOrd="1" destOrd="0" presId="urn:microsoft.com/office/officeart/2008/layout/HorizontalMultiLevelHierarchy"/>
    <dgm:cxn modelId="{9C64B6E7-6E69-5C4F-BDC0-D1C1460C5ABC}" type="presParOf" srcId="{31CB67E2-6DD1-5C4C-A65C-4C21D016AED3}" destId="{7BDAE45F-3D60-DF4B-9D02-C2E1B0A18184}" srcOrd="0" destOrd="0" presId="urn:microsoft.com/office/officeart/2008/layout/HorizontalMultiLevelHierarchy"/>
    <dgm:cxn modelId="{48C2F124-440E-F447-859A-2DBEE978F50E}" type="presParOf" srcId="{31CB67E2-6DD1-5C4C-A65C-4C21D016AED3}" destId="{66F28880-9181-E04C-AA2B-E75B74CD5027}" srcOrd="1" destOrd="0" presId="urn:microsoft.com/office/officeart/2008/layout/HorizontalMultiLevelHierarchy"/>
    <dgm:cxn modelId="{DD84096D-A907-7B44-92F1-0BBA58E65AA8}" type="presParOf" srcId="{6CFEF756-DA57-8E43-A2C6-3FA1640C8DA8}" destId="{DD7D0E5A-2696-DF47-8FB8-5251FE08AB9C}" srcOrd="2" destOrd="0" presId="urn:microsoft.com/office/officeart/2008/layout/HorizontalMultiLevelHierarchy"/>
    <dgm:cxn modelId="{3C5DED10-3EAD-E440-9F8E-9DB4B26F329B}" type="presParOf" srcId="{DD7D0E5A-2696-DF47-8FB8-5251FE08AB9C}" destId="{A9AD4FEE-EC43-C14A-B18F-F6801D63AB3A}" srcOrd="0" destOrd="0" presId="urn:microsoft.com/office/officeart/2008/layout/HorizontalMultiLevelHierarchy"/>
    <dgm:cxn modelId="{070B33A1-6740-0E49-889B-7921A9630D13}" type="presParOf" srcId="{6CFEF756-DA57-8E43-A2C6-3FA1640C8DA8}" destId="{D8702C51-1E01-6E42-9B96-D78A0130F2D0}" srcOrd="3" destOrd="0" presId="urn:microsoft.com/office/officeart/2008/layout/HorizontalMultiLevelHierarchy"/>
    <dgm:cxn modelId="{51830554-EFB2-A94D-96D8-3948DF84BB9C}" type="presParOf" srcId="{D8702C51-1E01-6E42-9B96-D78A0130F2D0}" destId="{F5793152-1B87-D844-95CA-9028B1E6F8CE}" srcOrd="0" destOrd="0" presId="urn:microsoft.com/office/officeart/2008/layout/HorizontalMultiLevelHierarchy"/>
    <dgm:cxn modelId="{14F0CFB7-D593-3C4D-BE5F-AA4BD03FCBC9}" type="presParOf" srcId="{D8702C51-1E01-6E42-9B96-D78A0130F2D0}" destId="{3F35C71F-F62B-734B-B625-2C868A6C4307}" srcOrd="1" destOrd="0" presId="urn:microsoft.com/office/officeart/2008/layout/HorizontalMultiLevelHierarchy"/>
    <dgm:cxn modelId="{FA09A45A-31BE-9946-821D-D1361FE22FAB}" type="presParOf" srcId="{6CFEF756-DA57-8E43-A2C6-3FA1640C8DA8}" destId="{A6E52E7C-BE71-614C-ACFD-4A143695B8FC}" srcOrd="4" destOrd="0" presId="urn:microsoft.com/office/officeart/2008/layout/HorizontalMultiLevelHierarchy"/>
    <dgm:cxn modelId="{25DE2ED0-B2FA-7743-8EC5-8035248FD12C}" type="presParOf" srcId="{A6E52E7C-BE71-614C-ACFD-4A143695B8FC}" destId="{532CB073-8E13-F846-B961-C7016B83B0D3}" srcOrd="0" destOrd="0" presId="urn:microsoft.com/office/officeart/2008/layout/HorizontalMultiLevelHierarchy"/>
    <dgm:cxn modelId="{14788E40-6B67-E74C-B6B6-D2B24DCEE72C}" type="presParOf" srcId="{6CFEF756-DA57-8E43-A2C6-3FA1640C8DA8}" destId="{9D7295B2-EE41-F44E-8D4B-F04F44136213}" srcOrd="5" destOrd="0" presId="urn:microsoft.com/office/officeart/2008/layout/HorizontalMultiLevelHierarchy"/>
    <dgm:cxn modelId="{43723720-E9BE-D54E-AF58-C52E5B5233BB}" type="presParOf" srcId="{9D7295B2-EE41-F44E-8D4B-F04F44136213}" destId="{F443FA87-22DF-D144-9A92-239493E36EC8}" srcOrd="0" destOrd="0" presId="urn:microsoft.com/office/officeart/2008/layout/HorizontalMultiLevelHierarchy"/>
    <dgm:cxn modelId="{18A43878-C94A-BC4E-A077-5370F66F0946}" type="presParOf" srcId="{9D7295B2-EE41-F44E-8D4B-F04F44136213}" destId="{6A1A2643-7EC6-9942-AA72-619EFD6811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E90C4-6B8F-5B4D-A6B9-29380CD3FBEB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A42A17-24CA-5D44-B848-8E0C72AEE205}">
      <dgm:prSet phldrT="[Texto]"/>
      <dgm:spPr/>
      <dgm:t>
        <a:bodyPr/>
        <a:lstStyle/>
        <a:p>
          <a:r>
            <a:rPr lang="es-ES">
              <a:solidFill>
                <a:schemeClr val="tx1"/>
              </a:solidFill>
            </a:rPr>
            <a:t>Tipos de Indagación</a:t>
          </a:r>
        </a:p>
      </dgm:t>
    </dgm:pt>
    <dgm:pt modelId="{B9034613-F973-E14D-AC8D-CCCFC3AC5DA3}" type="parTrans" cxnId="{330F514B-F06C-924D-B67B-E12D5D480031}">
      <dgm:prSet/>
      <dgm:spPr/>
      <dgm:t>
        <a:bodyPr/>
        <a:lstStyle/>
        <a:p>
          <a:endParaRPr lang="es-ES"/>
        </a:p>
      </dgm:t>
    </dgm:pt>
    <dgm:pt modelId="{69A910E5-6265-BA45-AB99-DDED2C1D2C1C}" type="sibTrans" cxnId="{330F514B-F06C-924D-B67B-E12D5D480031}">
      <dgm:prSet/>
      <dgm:spPr/>
      <dgm:t>
        <a:bodyPr/>
        <a:lstStyle/>
        <a:p>
          <a:endParaRPr lang="es-ES"/>
        </a:p>
      </dgm:t>
    </dgm:pt>
    <dgm:pt modelId="{C46149A9-E19A-F24D-8B35-BA6916553E52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</a:rPr>
            <a:t>Lisa Martin-Hansen</a:t>
          </a:r>
        </a:p>
      </dgm:t>
    </dgm:pt>
    <dgm:pt modelId="{832207AA-C7C1-6E4C-990E-D9DB1AF865EA}" type="parTrans" cxnId="{E05D62F5-3A3F-2E46-ADD7-626B00A32854}">
      <dgm:prSet/>
      <dgm:spPr/>
      <dgm:t>
        <a:bodyPr/>
        <a:lstStyle/>
        <a:p>
          <a:endParaRPr lang="es-ES"/>
        </a:p>
      </dgm:t>
    </dgm:pt>
    <dgm:pt modelId="{9D4CE7FC-1277-6C48-A7B4-A5EC4E45B3F8}" type="sibTrans" cxnId="{E05D62F5-3A3F-2E46-ADD7-626B00A32854}">
      <dgm:prSet/>
      <dgm:spPr/>
      <dgm:t>
        <a:bodyPr/>
        <a:lstStyle/>
        <a:p>
          <a:endParaRPr lang="es-ES"/>
        </a:p>
      </dgm:t>
    </dgm:pt>
    <dgm:pt modelId="{2D097CA0-A985-EE4F-B067-A3ECDB68BB03}">
      <dgm:prSet phldrT="[Texto]" custT="1"/>
      <dgm:spPr/>
      <dgm:t>
        <a:bodyPr/>
        <a:lstStyle/>
        <a:p>
          <a:pPr algn="just"/>
          <a:r>
            <a:rPr lang="es-ES" sz="900" b="1">
              <a:solidFill>
                <a:schemeClr val="tx1"/>
              </a:solidFill>
            </a:rPr>
            <a:t>INDAGACIÓN ABIERTA </a:t>
          </a:r>
          <a:r>
            <a:rPr lang="es-ES" sz="900">
              <a:solidFill>
                <a:schemeClr val="tx1"/>
              </a:solidFill>
            </a:rPr>
            <a:t>*Enfoque centrado en estudiantes</a:t>
          </a:r>
        </a:p>
        <a:p>
          <a:pPr algn="just"/>
          <a:r>
            <a:rPr lang="es-ES" sz="900">
              <a:solidFill>
                <a:schemeClr val="tx1"/>
              </a:solidFill>
            </a:rPr>
            <a:t>*formulación de preguntas</a:t>
          </a:r>
        </a:p>
        <a:p>
          <a:pPr algn="just"/>
          <a:r>
            <a:rPr lang="es-ES" sz="900">
              <a:solidFill>
                <a:schemeClr val="tx1"/>
              </a:solidFill>
            </a:rPr>
            <a:t>*Investigación/Experimento</a:t>
          </a:r>
        </a:p>
        <a:p>
          <a:pPr algn="just"/>
          <a:r>
            <a:rPr lang="es-ES" sz="900">
              <a:solidFill>
                <a:schemeClr val="tx1"/>
              </a:solidFill>
            </a:rPr>
            <a:t>*Comunicación de resultados</a:t>
          </a:r>
        </a:p>
      </dgm:t>
    </dgm:pt>
    <dgm:pt modelId="{6B3F512E-0C87-1345-AF3B-846AEE8CB5F0}" type="parTrans" cxnId="{31D9DF85-FC4E-A943-B1D1-D7C3FEFF7D2C}">
      <dgm:prSet/>
      <dgm:spPr/>
      <dgm:t>
        <a:bodyPr/>
        <a:lstStyle/>
        <a:p>
          <a:endParaRPr lang="es-ES"/>
        </a:p>
      </dgm:t>
    </dgm:pt>
    <dgm:pt modelId="{3D13514F-2536-6541-8E8B-60240F19F81D}" type="sibTrans" cxnId="{31D9DF85-FC4E-A943-B1D1-D7C3FEFF7D2C}">
      <dgm:prSet/>
      <dgm:spPr/>
      <dgm:t>
        <a:bodyPr/>
        <a:lstStyle/>
        <a:p>
          <a:endParaRPr lang="es-ES"/>
        </a:p>
      </dgm:t>
    </dgm:pt>
    <dgm:pt modelId="{393C83E2-90A7-9048-B386-AA12BF4C8B17}">
      <dgm:prSet phldrT="[Texto]" custT="1"/>
      <dgm:spPr/>
      <dgm:t>
        <a:bodyPr/>
        <a:lstStyle/>
        <a:p>
          <a:pPr algn="ctr"/>
          <a:endParaRPr lang="es-ES" sz="800" b="1">
            <a:solidFill>
              <a:schemeClr val="tx1"/>
            </a:solidFill>
          </a:endParaRPr>
        </a:p>
        <a:p>
          <a:pPr algn="just"/>
          <a:r>
            <a:rPr lang="es-ES" sz="800" b="1">
              <a:solidFill>
                <a:schemeClr val="tx1"/>
              </a:solidFill>
            </a:rPr>
            <a:t>INDAGACIÓN GUIADA </a:t>
          </a:r>
          <a:r>
            <a:rPr lang="es-ES" sz="800" b="0">
              <a:solidFill>
                <a:schemeClr val="tx1"/>
              </a:solidFill>
            </a:rPr>
            <a:t>(profesor ayuda a estudiantes a desarrollar investigaciones)</a:t>
          </a:r>
        </a:p>
        <a:p>
          <a:pPr algn="just"/>
          <a:r>
            <a:rPr lang="es-ES" sz="800" b="1">
              <a:solidFill>
                <a:schemeClr val="tx1"/>
              </a:solidFill>
            </a:rPr>
            <a:t>INDAGACIÓN ACOPLADA </a:t>
          </a:r>
          <a:r>
            <a:rPr lang="es-ES" sz="800" b="0">
              <a:solidFill>
                <a:schemeClr val="tx1"/>
              </a:solidFill>
            </a:rPr>
            <a:t>(Acopla las anteriores)</a:t>
          </a:r>
        </a:p>
        <a:p>
          <a:pPr algn="just"/>
          <a:r>
            <a:rPr lang="es-ES" sz="800" b="1">
              <a:solidFill>
                <a:schemeClr val="tx1"/>
              </a:solidFill>
            </a:rPr>
            <a:t>INDAGACIÓN </a:t>
          </a:r>
          <a:r>
            <a:rPr lang="es-ES" sz="800" b="0">
              <a:solidFill>
                <a:schemeClr val="tx1"/>
              </a:solidFill>
            </a:rPr>
            <a:t>E</a:t>
          </a:r>
          <a:r>
            <a:rPr lang="es-ES" sz="800" b="1">
              <a:solidFill>
                <a:schemeClr val="tx1"/>
              </a:solidFill>
            </a:rPr>
            <a:t>STRUCUTURADA</a:t>
          </a:r>
          <a:r>
            <a:rPr lang="es-ES" sz="800" b="0">
              <a:solidFill>
                <a:schemeClr val="tx1"/>
              </a:solidFill>
            </a:rPr>
            <a:t> (Dirigida por profesores)</a:t>
          </a:r>
        </a:p>
      </dgm:t>
    </dgm:pt>
    <dgm:pt modelId="{8151406F-3DBA-4745-8BCE-34FE2459FFE3}" type="parTrans" cxnId="{5BF6D5B7-B283-9949-9379-2AA810FF2F42}">
      <dgm:prSet/>
      <dgm:spPr/>
      <dgm:t>
        <a:bodyPr/>
        <a:lstStyle/>
        <a:p>
          <a:endParaRPr lang="es-ES"/>
        </a:p>
      </dgm:t>
    </dgm:pt>
    <dgm:pt modelId="{28FEF0EC-CB50-6F41-9DBD-033B06580C5B}" type="sibTrans" cxnId="{5BF6D5B7-B283-9949-9379-2AA810FF2F42}">
      <dgm:prSet/>
      <dgm:spPr/>
      <dgm:t>
        <a:bodyPr/>
        <a:lstStyle/>
        <a:p>
          <a:endParaRPr lang="es-ES"/>
        </a:p>
      </dgm:t>
    </dgm:pt>
    <dgm:pt modelId="{AB297A76-3B10-3B44-BD22-D8F7E7B2C45C}">
      <dgm:prSet phldrT="[Texto]" custT="1"/>
      <dgm:spPr/>
      <dgm:t>
        <a:bodyPr/>
        <a:lstStyle/>
        <a:p>
          <a:r>
            <a:rPr lang="es-ES" sz="1000">
              <a:solidFill>
                <a:schemeClr val="tx1"/>
              </a:solidFill>
            </a:rPr>
            <a:t>Schwab (1960)</a:t>
          </a:r>
        </a:p>
      </dgm:t>
    </dgm:pt>
    <dgm:pt modelId="{1BA8A843-7EB2-DF4D-B195-45D9F17851F9}" type="parTrans" cxnId="{6CE760E4-9889-F645-845B-58FE16A0B275}">
      <dgm:prSet/>
      <dgm:spPr/>
      <dgm:t>
        <a:bodyPr/>
        <a:lstStyle/>
        <a:p>
          <a:endParaRPr lang="es-ES"/>
        </a:p>
      </dgm:t>
    </dgm:pt>
    <dgm:pt modelId="{B08F723B-D10F-7047-90CD-A2DFA673ECDB}" type="sibTrans" cxnId="{6CE760E4-9889-F645-845B-58FE16A0B275}">
      <dgm:prSet/>
      <dgm:spPr/>
      <dgm:t>
        <a:bodyPr/>
        <a:lstStyle/>
        <a:p>
          <a:endParaRPr lang="es-ES"/>
        </a:p>
      </dgm:t>
    </dgm:pt>
    <dgm:pt modelId="{ECA650D8-B4FC-1A42-83DE-9C7157D1E4C6}">
      <dgm:prSet phldrT="[Texto]" custT="1"/>
      <dgm:spPr/>
      <dgm:t>
        <a:bodyPr/>
        <a:lstStyle/>
        <a:p>
          <a:pPr algn="just"/>
          <a:r>
            <a:rPr lang="es-ES" sz="1000" b="1" dirty="0">
              <a:solidFill>
                <a:schemeClr val="tx1"/>
              </a:solidFill>
            </a:rPr>
            <a:t>ESTABLE</a:t>
          </a:r>
          <a:r>
            <a:rPr lang="es-ES" sz="1000" dirty="0">
              <a:solidFill>
                <a:schemeClr val="tx1"/>
              </a:solidFill>
            </a:rPr>
            <a:t>- Cuerpo de conocimiento creciente </a:t>
          </a:r>
        </a:p>
        <a:p>
          <a:pPr algn="just"/>
          <a:r>
            <a:rPr lang="es-ES" sz="1000" b="1" dirty="0">
              <a:solidFill>
                <a:schemeClr val="tx1"/>
              </a:solidFill>
            </a:rPr>
            <a:t>EMERGENTE</a:t>
          </a:r>
          <a:r>
            <a:rPr lang="es-ES" sz="1000" dirty="0">
              <a:solidFill>
                <a:schemeClr val="tx1"/>
              </a:solidFill>
            </a:rPr>
            <a:t>-Invención de nuevas estructuras conceptuales que revolucionan la ciencia</a:t>
          </a:r>
        </a:p>
      </dgm:t>
    </dgm:pt>
    <dgm:pt modelId="{3D56F08C-6E32-A04A-B1F3-B57AA97F489E}" type="parTrans" cxnId="{2C47AAB9-A123-5C4F-AAC1-24920A7AC0C2}">
      <dgm:prSet/>
      <dgm:spPr/>
      <dgm:t>
        <a:bodyPr/>
        <a:lstStyle/>
        <a:p>
          <a:endParaRPr lang="es-ES"/>
        </a:p>
      </dgm:t>
    </dgm:pt>
    <dgm:pt modelId="{13D24DB6-CD12-204F-B52E-0DDA28FA796D}" type="sibTrans" cxnId="{2C47AAB9-A123-5C4F-AAC1-24920A7AC0C2}">
      <dgm:prSet/>
      <dgm:spPr/>
      <dgm:t>
        <a:bodyPr/>
        <a:lstStyle/>
        <a:p>
          <a:endParaRPr lang="es-ES"/>
        </a:p>
      </dgm:t>
    </dgm:pt>
    <dgm:pt modelId="{17E404E3-1D7A-3F4D-BDE8-800DE2254A37}" type="pres">
      <dgm:prSet presAssocID="{BEAE90C4-6B8F-5B4D-A6B9-29380CD3FB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12C556-33DD-D643-9D9B-43DE27AEC5A9}" type="pres">
      <dgm:prSet presAssocID="{06A42A17-24CA-5D44-B848-8E0C72AEE205}" presName="root1" presStyleCnt="0"/>
      <dgm:spPr/>
    </dgm:pt>
    <dgm:pt modelId="{04E3F405-5192-6E41-AA1E-D3E50A38A36A}" type="pres">
      <dgm:prSet presAssocID="{06A42A17-24CA-5D44-B848-8E0C72AEE205}" presName="LevelOneTextNode" presStyleLbl="node0" presStyleIdx="0" presStyleCnt="1" custScaleY="224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F73637-738B-3247-A0CA-31184D5F04B6}" type="pres">
      <dgm:prSet presAssocID="{06A42A17-24CA-5D44-B848-8E0C72AEE205}" presName="level2hierChild" presStyleCnt="0"/>
      <dgm:spPr/>
    </dgm:pt>
    <dgm:pt modelId="{49558551-CC11-9A4E-B385-E926749C30D8}" type="pres">
      <dgm:prSet presAssocID="{832207AA-C7C1-6E4C-990E-D9DB1AF865EA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70631CFF-838A-C14B-BD5E-1D77514B4116}" type="pres">
      <dgm:prSet presAssocID="{832207AA-C7C1-6E4C-990E-D9DB1AF865EA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9534A9E-753E-F148-B3E9-BF958DA7C75F}" type="pres">
      <dgm:prSet presAssocID="{C46149A9-E19A-F24D-8B35-BA6916553E52}" presName="root2" presStyleCnt="0"/>
      <dgm:spPr/>
    </dgm:pt>
    <dgm:pt modelId="{C64CA528-BE63-1445-8661-C0EABC82D3A8}" type="pres">
      <dgm:prSet presAssocID="{C46149A9-E19A-F24D-8B35-BA6916553E52}" presName="LevelTwoTextNode" presStyleLbl="node2" presStyleIdx="0" presStyleCnt="2" custScaleY="4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E20F3-72BD-C74D-9B40-1E792893B9DA}" type="pres">
      <dgm:prSet presAssocID="{C46149A9-E19A-F24D-8B35-BA6916553E52}" presName="level3hierChild" presStyleCnt="0"/>
      <dgm:spPr/>
    </dgm:pt>
    <dgm:pt modelId="{C89219AA-0A06-5F44-8757-D6DDA1BD087B}" type="pres">
      <dgm:prSet presAssocID="{6B3F512E-0C87-1345-AF3B-846AEE8CB5F0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2D990675-D1B7-F548-AC4D-FA74E7E78953}" type="pres">
      <dgm:prSet presAssocID="{6B3F512E-0C87-1345-AF3B-846AEE8CB5F0}" presName="connTx" presStyleLbl="parChTrans1D3" presStyleIdx="0" presStyleCnt="3"/>
      <dgm:spPr/>
      <dgm:t>
        <a:bodyPr/>
        <a:lstStyle/>
        <a:p>
          <a:endParaRPr lang="es-ES"/>
        </a:p>
      </dgm:t>
    </dgm:pt>
    <dgm:pt modelId="{37892D8D-F26F-7348-99D1-7B31E5D0525E}" type="pres">
      <dgm:prSet presAssocID="{2D097CA0-A985-EE4F-B067-A3ECDB68BB03}" presName="root2" presStyleCnt="0"/>
      <dgm:spPr/>
    </dgm:pt>
    <dgm:pt modelId="{987E9B35-35D9-2E49-85DC-CE68E472FB2D}" type="pres">
      <dgm:prSet presAssocID="{2D097CA0-A985-EE4F-B067-A3ECDB68BB03}" presName="LevelTwoTextNode" presStyleLbl="node3" presStyleIdx="0" presStyleCnt="3" custScaleX="125731" custScaleY="143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4310E6-F813-0E4A-85C4-96168F50658A}" type="pres">
      <dgm:prSet presAssocID="{2D097CA0-A985-EE4F-B067-A3ECDB68BB03}" presName="level3hierChild" presStyleCnt="0"/>
      <dgm:spPr/>
    </dgm:pt>
    <dgm:pt modelId="{3256D427-A3B7-9344-9121-A56F2ECA0752}" type="pres">
      <dgm:prSet presAssocID="{8151406F-3DBA-4745-8BCE-34FE2459FFE3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65A2BAF9-C4AA-7C49-AB06-7BDF930F94A5}" type="pres">
      <dgm:prSet presAssocID="{8151406F-3DBA-4745-8BCE-34FE2459FFE3}" presName="connTx" presStyleLbl="parChTrans1D3" presStyleIdx="1" presStyleCnt="3"/>
      <dgm:spPr/>
      <dgm:t>
        <a:bodyPr/>
        <a:lstStyle/>
        <a:p>
          <a:endParaRPr lang="es-ES"/>
        </a:p>
      </dgm:t>
    </dgm:pt>
    <dgm:pt modelId="{F7464F95-183B-0146-B316-E03CA27ED0B4}" type="pres">
      <dgm:prSet presAssocID="{393C83E2-90A7-9048-B386-AA12BF4C8B17}" presName="root2" presStyleCnt="0"/>
      <dgm:spPr/>
    </dgm:pt>
    <dgm:pt modelId="{76E2FB1E-3CEB-F146-BF1C-6446F2B3861A}" type="pres">
      <dgm:prSet presAssocID="{393C83E2-90A7-9048-B386-AA12BF4C8B17}" presName="LevelTwoTextNode" presStyleLbl="node3" presStyleIdx="1" presStyleCnt="3" custScaleX="158935" custScaleY="166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C36B99-D523-E643-BD95-6B7466A6091F}" type="pres">
      <dgm:prSet presAssocID="{393C83E2-90A7-9048-B386-AA12BF4C8B17}" presName="level3hierChild" presStyleCnt="0"/>
      <dgm:spPr/>
    </dgm:pt>
    <dgm:pt modelId="{8994CCFF-6672-5643-8ECB-BD8DEEC3579F}" type="pres">
      <dgm:prSet presAssocID="{1BA8A843-7EB2-DF4D-B195-45D9F17851F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F34349CD-827E-5D45-9ECB-559CBC8ABC9A}" type="pres">
      <dgm:prSet presAssocID="{1BA8A843-7EB2-DF4D-B195-45D9F17851F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CB1B0541-06EA-9F46-9D3C-8BC538C671F1}" type="pres">
      <dgm:prSet presAssocID="{AB297A76-3B10-3B44-BD22-D8F7E7B2C45C}" presName="root2" presStyleCnt="0"/>
      <dgm:spPr/>
    </dgm:pt>
    <dgm:pt modelId="{2D0225CF-6350-794B-9C14-809BB4CC9689}" type="pres">
      <dgm:prSet presAssocID="{AB297A76-3B10-3B44-BD22-D8F7E7B2C45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FE1CF-0411-1948-90BC-99A83023A39D}" type="pres">
      <dgm:prSet presAssocID="{AB297A76-3B10-3B44-BD22-D8F7E7B2C45C}" presName="level3hierChild" presStyleCnt="0"/>
      <dgm:spPr/>
    </dgm:pt>
    <dgm:pt modelId="{28A73A51-7A39-4F42-999A-F5778550F44D}" type="pres">
      <dgm:prSet presAssocID="{3D56F08C-6E32-A04A-B1F3-B57AA97F489E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BDA84079-6D4D-8645-9F2E-772027EBC5BD}" type="pres">
      <dgm:prSet presAssocID="{3D56F08C-6E32-A04A-B1F3-B57AA97F489E}" presName="connTx" presStyleLbl="parChTrans1D3" presStyleIdx="2" presStyleCnt="3"/>
      <dgm:spPr/>
      <dgm:t>
        <a:bodyPr/>
        <a:lstStyle/>
        <a:p>
          <a:endParaRPr lang="es-ES"/>
        </a:p>
      </dgm:t>
    </dgm:pt>
    <dgm:pt modelId="{96D86819-2B90-6240-B5EC-E63A666B9D32}" type="pres">
      <dgm:prSet presAssocID="{ECA650D8-B4FC-1A42-83DE-9C7157D1E4C6}" presName="root2" presStyleCnt="0"/>
      <dgm:spPr/>
    </dgm:pt>
    <dgm:pt modelId="{E6772959-177B-4848-9EF6-56B817907771}" type="pres">
      <dgm:prSet presAssocID="{ECA650D8-B4FC-1A42-83DE-9C7157D1E4C6}" presName="LevelTwoTextNode" presStyleLbl="node3" presStyleIdx="2" presStyleCnt="3" custScaleX="152253" custScaleY="145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5F8AA-7B28-2044-B2E8-AFEC5DD7ACE8}" type="pres">
      <dgm:prSet presAssocID="{ECA650D8-B4FC-1A42-83DE-9C7157D1E4C6}" presName="level3hierChild" presStyleCnt="0"/>
      <dgm:spPr/>
    </dgm:pt>
  </dgm:ptLst>
  <dgm:cxnLst>
    <dgm:cxn modelId="{597D8E01-B524-AB49-8C30-E373CE769C29}" type="presOf" srcId="{1BA8A843-7EB2-DF4D-B195-45D9F17851F9}" destId="{8994CCFF-6672-5643-8ECB-BD8DEEC3579F}" srcOrd="0" destOrd="0" presId="urn:microsoft.com/office/officeart/2005/8/layout/hierarchy2"/>
    <dgm:cxn modelId="{AB8FD632-3F8B-B54F-90DF-2FE9630E324D}" type="presOf" srcId="{C46149A9-E19A-F24D-8B35-BA6916553E52}" destId="{C64CA528-BE63-1445-8661-C0EABC82D3A8}" srcOrd="0" destOrd="0" presId="urn:microsoft.com/office/officeart/2005/8/layout/hierarchy2"/>
    <dgm:cxn modelId="{F90BCBA3-9F98-4B4C-AC43-617A8FF94108}" type="presOf" srcId="{8151406F-3DBA-4745-8BCE-34FE2459FFE3}" destId="{3256D427-A3B7-9344-9121-A56F2ECA0752}" srcOrd="0" destOrd="0" presId="urn:microsoft.com/office/officeart/2005/8/layout/hierarchy2"/>
    <dgm:cxn modelId="{31D9DF85-FC4E-A943-B1D1-D7C3FEFF7D2C}" srcId="{C46149A9-E19A-F24D-8B35-BA6916553E52}" destId="{2D097CA0-A985-EE4F-B067-A3ECDB68BB03}" srcOrd="0" destOrd="0" parTransId="{6B3F512E-0C87-1345-AF3B-846AEE8CB5F0}" sibTransId="{3D13514F-2536-6541-8E8B-60240F19F81D}"/>
    <dgm:cxn modelId="{CFF4DCB6-0903-C54C-AB5D-7FBBCF2A2851}" type="presOf" srcId="{6B3F512E-0C87-1345-AF3B-846AEE8CB5F0}" destId="{C89219AA-0A06-5F44-8757-D6DDA1BD087B}" srcOrd="0" destOrd="0" presId="urn:microsoft.com/office/officeart/2005/8/layout/hierarchy2"/>
    <dgm:cxn modelId="{711E3FB0-28CE-8A41-842A-34B87F9B8407}" type="presOf" srcId="{ECA650D8-B4FC-1A42-83DE-9C7157D1E4C6}" destId="{E6772959-177B-4848-9EF6-56B817907771}" srcOrd="0" destOrd="0" presId="urn:microsoft.com/office/officeart/2005/8/layout/hierarchy2"/>
    <dgm:cxn modelId="{8AF1565A-6CB3-6142-9CC5-3DBC7CA27F46}" type="presOf" srcId="{6B3F512E-0C87-1345-AF3B-846AEE8CB5F0}" destId="{2D990675-D1B7-F548-AC4D-FA74E7E78953}" srcOrd="1" destOrd="0" presId="urn:microsoft.com/office/officeart/2005/8/layout/hierarchy2"/>
    <dgm:cxn modelId="{56EC1327-60C1-D346-A984-23AEAD6EE777}" type="presOf" srcId="{8151406F-3DBA-4745-8BCE-34FE2459FFE3}" destId="{65A2BAF9-C4AA-7C49-AB06-7BDF930F94A5}" srcOrd="1" destOrd="0" presId="urn:microsoft.com/office/officeart/2005/8/layout/hierarchy2"/>
    <dgm:cxn modelId="{5BF6D5B7-B283-9949-9379-2AA810FF2F42}" srcId="{C46149A9-E19A-F24D-8B35-BA6916553E52}" destId="{393C83E2-90A7-9048-B386-AA12BF4C8B17}" srcOrd="1" destOrd="0" parTransId="{8151406F-3DBA-4745-8BCE-34FE2459FFE3}" sibTransId="{28FEF0EC-CB50-6F41-9DBD-033B06580C5B}"/>
    <dgm:cxn modelId="{A5AB1263-A9AE-9945-A4E4-FC2A50095A48}" type="presOf" srcId="{3D56F08C-6E32-A04A-B1F3-B57AA97F489E}" destId="{28A73A51-7A39-4F42-999A-F5778550F44D}" srcOrd="0" destOrd="0" presId="urn:microsoft.com/office/officeart/2005/8/layout/hierarchy2"/>
    <dgm:cxn modelId="{6CE760E4-9889-F645-845B-58FE16A0B275}" srcId="{06A42A17-24CA-5D44-B848-8E0C72AEE205}" destId="{AB297A76-3B10-3B44-BD22-D8F7E7B2C45C}" srcOrd="1" destOrd="0" parTransId="{1BA8A843-7EB2-DF4D-B195-45D9F17851F9}" sibTransId="{B08F723B-D10F-7047-90CD-A2DFA673ECDB}"/>
    <dgm:cxn modelId="{CAEABB0D-BEBD-B542-9652-07CDBDC8D011}" type="presOf" srcId="{BEAE90C4-6B8F-5B4D-A6B9-29380CD3FBEB}" destId="{17E404E3-1D7A-3F4D-BDE8-800DE2254A37}" srcOrd="0" destOrd="0" presId="urn:microsoft.com/office/officeart/2005/8/layout/hierarchy2"/>
    <dgm:cxn modelId="{4A11413C-2967-DF4E-A528-E5203BD47590}" type="presOf" srcId="{832207AA-C7C1-6E4C-990E-D9DB1AF865EA}" destId="{70631CFF-838A-C14B-BD5E-1D77514B4116}" srcOrd="1" destOrd="0" presId="urn:microsoft.com/office/officeart/2005/8/layout/hierarchy2"/>
    <dgm:cxn modelId="{7920EA6A-97FC-BC40-B75D-4F9CB62C9837}" type="presOf" srcId="{06A42A17-24CA-5D44-B848-8E0C72AEE205}" destId="{04E3F405-5192-6E41-AA1E-D3E50A38A36A}" srcOrd="0" destOrd="0" presId="urn:microsoft.com/office/officeart/2005/8/layout/hierarchy2"/>
    <dgm:cxn modelId="{330F514B-F06C-924D-B67B-E12D5D480031}" srcId="{BEAE90C4-6B8F-5B4D-A6B9-29380CD3FBEB}" destId="{06A42A17-24CA-5D44-B848-8E0C72AEE205}" srcOrd="0" destOrd="0" parTransId="{B9034613-F973-E14D-AC8D-CCCFC3AC5DA3}" sibTransId="{69A910E5-6265-BA45-AB99-DDED2C1D2C1C}"/>
    <dgm:cxn modelId="{2C47AAB9-A123-5C4F-AAC1-24920A7AC0C2}" srcId="{AB297A76-3B10-3B44-BD22-D8F7E7B2C45C}" destId="{ECA650D8-B4FC-1A42-83DE-9C7157D1E4C6}" srcOrd="0" destOrd="0" parTransId="{3D56F08C-6E32-A04A-B1F3-B57AA97F489E}" sibTransId="{13D24DB6-CD12-204F-B52E-0DDA28FA796D}"/>
    <dgm:cxn modelId="{5B4D97B4-1ADC-E846-A588-B8697379F3D4}" type="presOf" srcId="{2D097CA0-A985-EE4F-B067-A3ECDB68BB03}" destId="{987E9B35-35D9-2E49-85DC-CE68E472FB2D}" srcOrd="0" destOrd="0" presId="urn:microsoft.com/office/officeart/2005/8/layout/hierarchy2"/>
    <dgm:cxn modelId="{D6AC3E8D-FEE1-F041-BCCE-3A7313DD3DBB}" type="presOf" srcId="{393C83E2-90A7-9048-B386-AA12BF4C8B17}" destId="{76E2FB1E-3CEB-F146-BF1C-6446F2B3861A}" srcOrd="0" destOrd="0" presId="urn:microsoft.com/office/officeart/2005/8/layout/hierarchy2"/>
    <dgm:cxn modelId="{E05D62F5-3A3F-2E46-ADD7-626B00A32854}" srcId="{06A42A17-24CA-5D44-B848-8E0C72AEE205}" destId="{C46149A9-E19A-F24D-8B35-BA6916553E52}" srcOrd="0" destOrd="0" parTransId="{832207AA-C7C1-6E4C-990E-D9DB1AF865EA}" sibTransId="{9D4CE7FC-1277-6C48-A7B4-A5EC4E45B3F8}"/>
    <dgm:cxn modelId="{6E588106-687C-8F47-9C78-DFC516B48C6A}" type="presOf" srcId="{AB297A76-3B10-3B44-BD22-D8F7E7B2C45C}" destId="{2D0225CF-6350-794B-9C14-809BB4CC9689}" srcOrd="0" destOrd="0" presId="urn:microsoft.com/office/officeart/2005/8/layout/hierarchy2"/>
    <dgm:cxn modelId="{338972A5-E339-2D48-B55E-01C414CF0E43}" type="presOf" srcId="{1BA8A843-7EB2-DF4D-B195-45D9F17851F9}" destId="{F34349CD-827E-5D45-9ECB-559CBC8ABC9A}" srcOrd="1" destOrd="0" presId="urn:microsoft.com/office/officeart/2005/8/layout/hierarchy2"/>
    <dgm:cxn modelId="{72640ED9-BA60-394D-8696-509E2C099FE9}" type="presOf" srcId="{832207AA-C7C1-6E4C-990E-D9DB1AF865EA}" destId="{49558551-CC11-9A4E-B385-E926749C30D8}" srcOrd="0" destOrd="0" presId="urn:microsoft.com/office/officeart/2005/8/layout/hierarchy2"/>
    <dgm:cxn modelId="{44FD4CBA-8FC8-5F49-A2A9-B2BC182A5D71}" type="presOf" srcId="{3D56F08C-6E32-A04A-B1F3-B57AA97F489E}" destId="{BDA84079-6D4D-8645-9F2E-772027EBC5BD}" srcOrd="1" destOrd="0" presId="urn:microsoft.com/office/officeart/2005/8/layout/hierarchy2"/>
    <dgm:cxn modelId="{E627AB62-B8BC-6B46-A75D-7D7082D6886E}" type="presParOf" srcId="{17E404E3-1D7A-3F4D-BDE8-800DE2254A37}" destId="{3A12C556-33DD-D643-9D9B-43DE27AEC5A9}" srcOrd="0" destOrd="0" presId="urn:microsoft.com/office/officeart/2005/8/layout/hierarchy2"/>
    <dgm:cxn modelId="{F9D9BEA3-EBDD-EE49-B908-1D33E155477D}" type="presParOf" srcId="{3A12C556-33DD-D643-9D9B-43DE27AEC5A9}" destId="{04E3F405-5192-6E41-AA1E-D3E50A38A36A}" srcOrd="0" destOrd="0" presId="urn:microsoft.com/office/officeart/2005/8/layout/hierarchy2"/>
    <dgm:cxn modelId="{F60056E1-CEC6-844D-BCF0-E16EF5DBEE28}" type="presParOf" srcId="{3A12C556-33DD-D643-9D9B-43DE27AEC5A9}" destId="{B9F73637-738B-3247-A0CA-31184D5F04B6}" srcOrd="1" destOrd="0" presId="urn:microsoft.com/office/officeart/2005/8/layout/hierarchy2"/>
    <dgm:cxn modelId="{25E3CA25-AA6B-DA4E-B3C8-B8FFAE5D262D}" type="presParOf" srcId="{B9F73637-738B-3247-A0CA-31184D5F04B6}" destId="{49558551-CC11-9A4E-B385-E926749C30D8}" srcOrd="0" destOrd="0" presId="urn:microsoft.com/office/officeart/2005/8/layout/hierarchy2"/>
    <dgm:cxn modelId="{46BADBFA-7B6F-2049-9D55-FBF902F0CA44}" type="presParOf" srcId="{49558551-CC11-9A4E-B385-E926749C30D8}" destId="{70631CFF-838A-C14B-BD5E-1D77514B4116}" srcOrd="0" destOrd="0" presId="urn:microsoft.com/office/officeart/2005/8/layout/hierarchy2"/>
    <dgm:cxn modelId="{2C5D273D-8334-2444-98D9-31C03EEA2E3B}" type="presParOf" srcId="{B9F73637-738B-3247-A0CA-31184D5F04B6}" destId="{39534A9E-753E-F148-B3E9-BF958DA7C75F}" srcOrd="1" destOrd="0" presId="urn:microsoft.com/office/officeart/2005/8/layout/hierarchy2"/>
    <dgm:cxn modelId="{4F19644F-7496-C44D-B72D-6F6368C9E521}" type="presParOf" srcId="{39534A9E-753E-F148-B3E9-BF958DA7C75F}" destId="{C64CA528-BE63-1445-8661-C0EABC82D3A8}" srcOrd="0" destOrd="0" presId="urn:microsoft.com/office/officeart/2005/8/layout/hierarchy2"/>
    <dgm:cxn modelId="{D5E463D4-F47F-0544-8F48-D87412255773}" type="presParOf" srcId="{39534A9E-753E-F148-B3E9-BF958DA7C75F}" destId="{4AEE20F3-72BD-C74D-9B40-1E792893B9DA}" srcOrd="1" destOrd="0" presId="urn:microsoft.com/office/officeart/2005/8/layout/hierarchy2"/>
    <dgm:cxn modelId="{8E71E303-D331-A340-B49E-A0EAF3119DC0}" type="presParOf" srcId="{4AEE20F3-72BD-C74D-9B40-1E792893B9DA}" destId="{C89219AA-0A06-5F44-8757-D6DDA1BD087B}" srcOrd="0" destOrd="0" presId="urn:microsoft.com/office/officeart/2005/8/layout/hierarchy2"/>
    <dgm:cxn modelId="{816DEFE8-5FD9-D64A-B527-1FCC4B6446DA}" type="presParOf" srcId="{C89219AA-0A06-5F44-8757-D6DDA1BD087B}" destId="{2D990675-D1B7-F548-AC4D-FA74E7E78953}" srcOrd="0" destOrd="0" presId="urn:microsoft.com/office/officeart/2005/8/layout/hierarchy2"/>
    <dgm:cxn modelId="{9CE8BDB0-6573-9A4A-8B35-0E9FBDE78172}" type="presParOf" srcId="{4AEE20F3-72BD-C74D-9B40-1E792893B9DA}" destId="{37892D8D-F26F-7348-99D1-7B31E5D0525E}" srcOrd="1" destOrd="0" presId="urn:microsoft.com/office/officeart/2005/8/layout/hierarchy2"/>
    <dgm:cxn modelId="{FB591FE8-B425-9B43-9FCD-F7F11ED0C45A}" type="presParOf" srcId="{37892D8D-F26F-7348-99D1-7B31E5D0525E}" destId="{987E9B35-35D9-2E49-85DC-CE68E472FB2D}" srcOrd="0" destOrd="0" presId="urn:microsoft.com/office/officeart/2005/8/layout/hierarchy2"/>
    <dgm:cxn modelId="{3C8F6B44-EDFF-924B-81A4-E774F0266BD4}" type="presParOf" srcId="{37892D8D-F26F-7348-99D1-7B31E5D0525E}" destId="{C64310E6-F813-0E4A-85C4-96168F50658A}" srcOrd="1" destOrd="0" presId="urn:microsoft.com/office/officeart/2005/8/layout/hierarchy2"/>
    <dgm:cxn modelId="{221EB1D1-448E-B241-B695-F6830A477544}" type="presParOf" srcId="{4AEE20F3-72BD-C74D-9B40-1E792893B9DA}" destId="{3256D427-A3B7-9344-9121-A56F2ECA0752}" srcOrd="2" destOrd="0" presId="urn:microsoft.com/office/officeart/2005/8/layout/hierarchy2"/>
    <dgm:cxn modelId="{08AFCCEC-3BE7-1746-A096-6ACB98EC71AD}" type="presParOf" srcId="{3256D427-A3B7-9344-9121-A56F2ECA0752}" destId="{65A2BAF9-C4AA-7C49-AB06-7BDF930F94A5}" srcOrd="0" destOrd="0" presId="urn:microsoft.com/office/officeart/2005/8/layout/hierarchy2"/>
    <dgm:cxn modelId="{CF3456F7-C11F-3346-944C-99525CE48ACE}" type="presParOf" srcId="{4AEE20F3-72BD-C74D-9B40-1E792893B9DA}" destId="{F7464F95-183B-0146-B316-E03CA27ED0B4}" srcOrd="3" destOrd="0" presId="urn:microsoft.com/office/officeart/2005/8/layout/hierarchy2"/>
    <dgm:cxn modelId="{6B4DC952-A625-D548-B93F-16ADEB0E297C}" type="presParOf" srcId="{F7464F95-183B-0146-B316-E03CA27ED0B4}" destId="{76E2FB1E-3CEB-F146-BF1C-6446F2B3861A}" srcOrd="0" destOrd="0" presId="urn:microsoft.com/office/officeart/2005/8/layout/hierarchy2"/>
    <dgm:cxn modelId="{B277F1FE-FD5A-AD49-BAA9-20BFB19632AE}" type="presParOf" srcId="{F7464F95-183B-0146-B316-E03CA27ED0B4}" destId="{87C36B99-D523-E643-BD95-6B7466A6091F}" srcOrd="1" destOrd="0" presId="urn:microsoft.com/office/officeart/2005/8/layout/hierarchy2"/>
    <dgm:cxn modelId="{28B118A1-FA00-854D-9D70-1DBAAD3FEE20}" type="presParOf" srcId="{B9F73637-738B-3247-A0CA-31184D5F04B6}" destId="{8994CCFF-6672-5643-8ECB-BD8DEEC3579F}" srcOrd="2" destOrd="0" presId="urn:microsoft.com/office/officeart/2005/8/layout/hierarchy2"/>
    <dgm:cxn modelId="{6BD57808-BACB-A244-BCC3-F37B4290B862}" type="presParOf" srcId="{8994CCFF-6672-5643-8ECB-BD8DEEC3579F}" destId="{F34349CD-827E-5D45-9ECB-559CBC8ABC9A}" srcOrd="0" destOrd="0" presId="urn:microsoft.com/office/officeart/2005/8/layout/hierarchy2"/>
    <dgm:cxn modelId="{D807A384-286C-CF43-A78B-CF60F92B89D7}" type="presParOf" srcId="{B9F73637-738B-3247-A0CA-31184D5F04B6}" destId="{CB1B0541-06EA-9F46-9D3C-8BC538C671F1}" srcOrd="3" destOrd="0" presId="urn:microsoft.com/office/officeart/2005/8/layout/hierarchy2"/>
    <dgm:cxn modelId="{931F9828-AF1D-A947-8CEA-698D5C824F53}" type="presParOf" srcId="{CB1B0541-06EA-9F46-9D3C-8BC538C671F1}" destId="{2D0225CF-6350-794B-9C14-809BB4CC9689}" srcOrd="0" destOrd="0" presId="urn:microsoft.com/office/officeart/2005/8/layout/hierarchy2"/>
    <dgm:cxn modelId="{9B39B384-A7B7-8040-B303-5F6522173F48}" type="presParOf" srcId="{CB1B0541-06EA-9F46-9D3C-8BC538C671F1}" destId="{7FAFE1CF-0411-1948-90BC-99A83023A39D}" srcOrd="1" destOrd="0" presId="urn:microsoft.com/office/officeart/2005/8/layout/hierarchy2"/>
    <dgm:cxn modelId="{29D64EE6-A813-434E-A7B6-39F84E5766B5}" type="presParOf" srcId="{7FAFE1CF-0411-1948-90BC-99A83023A39D}" destId="{28A73A51-7A39-4F42-999A-F5778550F44D}" srcOrd="0" destOrd="0" presId="urn:microsoft.com/office/officeart/2005/8/layout/hierarchy2"/>
    <dgm:cxn modelId="{96E088C1-06E8-C74F-8316-2F0C452414DA}" type="presParOf" srcId="{28A73A51-7A39-4F42-999A-F5778550F44D}" destId="{BDA84079-6D4D-8645-9F2E-772027EBC5BD}" srcOrd="0" destOrd="0" presId="urn:microsoft.com/office/officeart/2005/8/layout/hierarchy2"/>
    <dgm:cxn modelId="{27C3E26E-1A37-0A49-A07E-180A224526FD}" type="presParOf" srcId="{7FAFE1CF-0411-1948-90BC-99A83023A39D}" destId="{96D86819-2B90-6240-B5EC-E63A666B9D32}" srcOrd="1" destOrd="0" presId="urn:microsoft.com/office/officeart/2005/8/layout/hierarchy2"/>
    <dgm:cxn modelId="{05641F4E-146A-174C-858B-40503FE2A164}" type="presParOf" srcId="{96D86819-2B90-6240-B5EC-E63A666B9D32}" destId="{E6772959-177B-4848-9EF6-56B817907771}" srcOrd="0" destOrd="0" presId="urn:microsoft.com/office/officeart/2005/8/layout/hierarchy2"/>
    <dgm:cxn modelId="{C06F179B-877D-624D-928C-3B1B31B1D3C6}" type="presParOf" srcId="{96D86819-2B90-6240-B5EC-E63A666B9D32}" destId="{EF05F8AA-7B28-2044-B2E8-AFEC5DD7AC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8CCAE-0265-104E-8F60-DB313A2C458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A91675-0732-4A43-B1BD-F75D399FE3B8}">
      <dgm:prSet phldrT="[Texto]" custT="1"/>
      <dgm:spPr/>
      <dgm:t>
        <a:bodyPr/>
        <a:lstStyle/>
        <a:p>
          <a:endParaRPr lang="es-ES" sz="1000" b="1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endParaRPr lang="es-ES" sz="1000" b="1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endParaRPr lang="es-ES" sz="1000" b="1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r>
            <a:rPr lang="es-ES" sz="10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NRC</a:t>
          </a:r>
          <a:endParaRPr lang="es-ES" sz="1000" b="1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-Identificar preguntas y conceptos que </a:t>
          </a:r>
          <a:r>
            <a:rPr lang="es-ES" sz="10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guíen </a:t>
          </a:r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las investigaciones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-Diseñar y conducir investigaciones científicas.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-Utilizar tecnologías para mejorar las investigaciones y su comunicación.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-Formular y revisar las explicaciones y modelos científicos mediante la lógica y pruebas científicas.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-Reconocer y analizar explicaciones  y modelos alternativos.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-Comunicar y defender un argumento científico.</a:t>
          </a:r>
        </a:p>
        <a:p>
          <a:endParaRPr lang="es-ES" sz="10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endParaRPr lang="es-ES" sz="11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endParaRPr lang="es-ES" sz="110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FA17C8FD-E5DE-5A4A-AA48-EAD0AF382814}" type="parTrans" cxnId="{619D31E2-8BD3-6545-9B94-3A5E19FDC886}">
      <dgm:prSet/>
      <dgm:spPr/>
      <dgm:t>
        <a:bodyPr/>
        <a:lstStyle/>
        <a:p>
          <a:endParaRPr lang="es-ES" sz="2400"/>
        </a:p>
      </dgm:t>
    </dgm:pt>
    <dgm:pt modelId="{17C639AB-B1D0-534E-A1C1-C3512741A93B}" type="sibTrans" cxnId="{619D31E2-8BD3-6545-9B94-3A5E19FDC886}">
      <dgm:prSet/>
      <dgm:spPr/>
      <dgm:t>
        <a:bodyPr/>
        <a:lstStyle/>
        <a:p>
          <a:endParaRPr lang="es-ES" sz="2400"/>
        </a:p>
      </dgm:t>
    </dgm:pt>
    <dgm:pt modelId="{864AC36E-0E03-D24E-929C-2641D163E5A5}">
      <dgm:prSet phldrT="[Texto]" custT="1"/>
      <dgm:spPr/>
      <dgm:t>
        <a:bodyPr/>
        <a:lstStyle/>
        <a:p>
          <a:r>
            <a:rPr lang="es-ES" sz="1000" b="1">
              <a:solidFill>
                <a:schemeClr val="accent1">
                  <a:lumMod val="20000"/>
                  <a:lumOff val="80000"/>
                </a:schemeClr>
              </a:solidFill>
            </a:rPr>
            <a:t>Bybee (2004)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-Identificar preguntas que se puedan responder a través de investigaciones científicas.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-Diseñar y conducir una investigación científica.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-Reunir,  analizar e interpretar datos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-Desarrollar descripciones , explicaciones, predicciones y modelos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-Pensar crítica y lógicamente para establecer relaciones entre pruebas y explicación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-Analizar explicaciones alternas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-Comunicar procedimientos científicos y explicaciones.</a:t>
          </a:r>
        </a:p>
        <a:p>
          <a:r>
            <a:rPr lang="es-ES" sz="1000">
              <a:solidFill>
                <a:schemeClr val="accent1">
                  <a:lumMod val="20000"/>
                  <a:lumOff val="80000"/>
                </a:schemeClr>
              </a:solidFill>
            </a:rPr>
            <a:t>-Usar las matemáticas.</a:t>
          </a:r>
        </a:p>
      </dgm:t>
    </dgm:pt>
    <dgm:pt modelId="{089D17A3-DFD1-8743-B08F-7220855D09E1}" type="parTrans" cxnId="{A4DC5E2B-830A-C24C-8CCF-034F45F1811E}">
      <dgm:prSet/>
      <dgm:spPr/>
      <dgm:t>
        <a:bodyPr/>
        <a:lstStyle/>
        <a:p>
          <a:endParaRPr lang="es-ES" sz="2400"/>
        </a:p>
      </dgm:t>
    </dgm:pt>
    <dgm:pt modelId="{FF981702-B9A1-464C-87B8-3B1884539387}" type="sibTrans" cxnId="{A4DC5E2B-830A-C24C-8CCF-034F45F1811E}">
      <dgm:prSet/>
      <dgm:spPr/>
      <dgm:t>
        <a:bodyPr/>
        <a:lstStyle/>
        <a:p>
          <a:endParaRPr lang="es-ES" sz="2400"/>
        </a:p>
      </dgm:t>
    </dgm:pt>
    <dgm:pt modelId="{52B71CE8-EFDD-C341-A759-ED8F7CFC384F}">
      <dgm:prSet phldrT="[Texto]" custT="1"/>
      <dgm:spPr/>
      <dgm:t>
        <a:bodyPr/>
        <a:lstStyle/>
        <a:p>
          <a:r>
            <a:rPr lang="es-ES" sz="1000" b="1" dirty="0">
              <a:solidFill>
                <a:schemeClr val="accent1">
                  <a:lumMod val="20000"/>
                  <a:lumOff val="80000"/>
                </a:schemeClr>
              </a:solidFill>
            </a:rPr>
            <a:t>SAMIA KHAN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-Identificar un problema y reunir </a:t>
          </a:r>
          <a:r>
            <a:rPr lang="es-ES" sz="1000" dirty="0" err="1">
              <a:solidFill>
                <a:schemeClr val="accent1">
                  <a:lumMod val="20000"/>
                  <a:lumOff val="80000"/>
                </a:schemeClr>
              </a:solidFill>
            </a:rPr>
            <a:t>infoemación</a:t>
          </a:r>
          <a:endParaRPr lang="es-ES" sz="10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-Predicciones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-Buscar patrones en la información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-Usar analogías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-Analizar y representar datos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-Postular factores </a:t>
          </a:r>
          <a:r>
            <a:rPr lang="es-ES" sz="1000" dirty="0" err="1">
              <a:solidFill>
                <a:schemeClr val="accent1">
                  <a:lumMod val="20000"/>
                  <a:lumOff val="80000"/>
                </a:schemeClr>
              </a:solidFill>
            </a:rPr>
            <a:t>cuasales</a:t>
          </a:r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 potenciales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-Desarrollar explicaciones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-Generar relaciones hipotéticas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-Evaluar la consistencia empírica de la información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-Formular modelos mentales y físicos</a:t>
          </a:r>
        </a:p>
        <a:p>
          <a:r>
            <a:rPr lang="es-ES" sz="1000" dirty="0">
              <a:solidFill>
                <a:schemeClr val="accent1">
                  <a:lumMod val="20000"/>
                  <a:lumOff val="80000"/>
                </a:schemeClr>
              </a:solidFill>
            </a:rPr>
            <a:t>-Compartir lo aprendido</a:t>
          </a:r>
        </a:p>
      </dgm:t>
    </dgm:pt>
    <dgm:pt modelId="{154FDE63-4079-C84E-A086-6EB3C3F825CA}" type="parTrans" cxnId="{B3FD5143-E319-F54A-AC03-5F84CA161A1E}">
      <dgm:prSet/>
      <dgm:spPr/>
      <dgm:t>
        <a:bodyPr/>
        <a:lstStyle/>
        <a:p>
          <a:endParaRPr lang="es-ES" sz="2400"/>
        </a:p>
      </dgm:t>
    </dgm:pt>
    <dgm:pt modelId="{1682FB83-ADD4-B64D-9963-2B7EC30CD2DC}" type="sibTrans" cxnId="{B3FD5143-E319-F54A-AC03-5F84CA161A1E}">
      <dgm:prSet/>
      <dgm:spPr/>
      <dgm:t>
        <a:bodyPr/>
        <a:lstStyle/>
        <a:p>
          <a:endParaRPr lang="es-ES" sz="2400"/>
        </a:p>
      </dgm:t>
    </dgm:pt>
    <dgm:pt modelId="{F7D7F2A0-F692-C945-8AB1-67AF5207B28D}" type="pres">
      <dgm:prSet presAssocID="{C628CCAE-0265-104E-8F60-DB313A2C45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4322F5-D473-6443-8FEB-0982C4D91BFD}" type="pres">
      <dgm:prSet presAssocID="{FDA91675-0732-4A43-B1BD-F75D399FE3B8}" presName="parentLin" presStyleCnt="0"/>
      <dgm:spPr/>
    </dgm:pt>
    <dgm:pt modelId="{25CF5F57-2E86-1C40-8842-4E84D21F80FE}" type="pres">
      <dgm:prSet presAssocID="{FDA91675-0732-4A43-B1BD-F75D399FE3B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45B6921-9D8B-7B4B-8817-2FF2DC613FD8}" type="pres">
      <dgm:prSet presAssocID="{FDA91675-0732-4A43-B1BD-F75D399FE3B8}" presName="parentText" presStyleLbl="node1" presStyleIdx="0" presStyleCnt="3" custScaleX="142857" custScaleY="2711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6116D2-9640-4845-9A78-E0AEFE5DB0A4}" type="pres">
      <dgm:prSet presAssocID="{FDA91675-0732-4A43-B1BD-F75D399FE3B8}" presName="negativeSpace" presStyleCnt="0"/>
      <dgm:spPr/>
    </dgm:pt>
    <dgm:pt modelId="{94616299-A09D-3F4A-9376-8B0AC9745560}" type="pres">
      <dgm:prSet presAssocID="{FDA91675-0732-4A43-B1BD-F75D399FE3B8}" presName="childText" presStyleLbl="conFgAcc1" presStyleIdx="0" presStyleCnt="3">
        <dgm:presLayoutVars>
          <dgm:bulletEnabled val="1"/>
        </dgm:presLayoutVars>
      </dgm:prSet>
      <dgm:spPr/>
    </dgm:pt>
    <dgm:pt modelId="{E55FD325-CFED-BC42-B646-39E1F52F5D05}" type="pres">
      <dgm:prSet presAssocID="{17C639AB-B1D0-534E-A1C1-C3512741A93B}" presName="spaceBetweenRectangles" presStyleCnt="0"/>
      <dgm:spPr/>
    </dgm:pt>
    <dgm:pt modelId="{7CBD7700-ABA9-0F49-A16F-3DF51A3051DF}" type="pres">
      <dgm:prSet presAssocID="{864AC36E-0E03-D24E-929C-2641D163E5A5}" presName="parentLin" presStyleCnt="0"/>
      <dgm:spPr/>
    </dgm:pt>
    <dgm:pt modelId="{6FAFBB8D-5494-9944-91D4-D099A05E7514}" type="pres">
      <dgm:prSet presAssocID="{864AC36E-0E03-D24E-929C-2641D163E5A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B54971F-A597-5F4C-91BC-DCDCCD521631}" type="pres">
      <dgm:prSet presAssocID="{864AC36E-0E03-D24E-929C-2641D163E5A5}" presName="parentText" presStyleLbl="node1" presStyleIdx="1" presStyleCnt="3" custScaleX="142381" custScaleY="352841" custLinFactNeighborX="864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BE75E-D62C-0347-9417-1D1538E21972}" type="pres">
      <dgm:prSet presAssocID="{864AC36E-0E03-D24E-929C-2641D163E5A5}" presName="negativeSpace" presStyleCnt="0"/>
      <dgm:spPr/>
    </dgm:pt>
    <dgm:pt modelId="{4DED9992-F6EF-C648-99CF-92D0B0BD28DE}" type="pres">
      <dgm:prSet presAssocID="{864AC36E-0E03-D24E-929C-2641D163E5A5}" presName="childText" presStyleLbl="conFgAcc1" presStyleIdx="1" presStyleCnt="3">
        <dgm:presLayoutVars>
          <dgm:bulletEnabled val="1"/>
        </dgm:presLayoutVars>
      </dgm:prSet>
      <dgm:spPr/>
    </dgm:pt>
    <dgm:pt modelId="{C1C1E09B-FAFE-D247-A8D7-4F27C4F589D7}" type="pres">
      <dgm:prSet presAssocID="{FF981702-B9A1-464C-87B8-3B1884539387}" presName="spaceBetweenRectangles" presStyleCnt="0"/>
      <dgm:spPr/>
    </dgm:pt>
    <dgm:pt modelId="{2192440C-8198-D742-B539-552A60ADDDA3}" type="pres">
      <dgm:prSet presAssocID="{52B71CE8-EFDD-C341-A759-ED8F7CFC384F}" presName="parentLin" presStyleCnt="0"/>
      <dgm:spPr/>
    </dgm:pt>
    <dgm:pt modelId="{5E5F05E3-D536-1C42-92A4-387F34EA6A07}" type="pres">
      <dgm:prSet presAssocID="{52B71CE8-EFDD-C341-A759-ED8F7CFC384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AFF24BF-3CFE-1043-A4B8-7B23C5558FA3}" type="pres">
      <dgm:prSet presAssocID="{52B71CE8-EFDD-C341-A759-ED8F7CFC384F}" presName="parentText" presStyleLbl="node1" presStyleIdx="2" presStyleCnt="3" custFlipVert="0" custScaleX="134931" custScaleY="4653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AECB2-39DD-4C40-B498-2198A7811755}" type="pres">
      <dgm:prSet presAssocID="{52B71CE8-EFDD-C341-A759-ED8F7CFC384F}" presName="negativeSpace" presStyleCnt="0"/>
      <dgm:spPr/>
    </dgm:pt>
    <dgm:pt modelId="{48B43EC7-F373-D740-AF96-D605C4FD42A3}" type="pres">
      <dgm:prSet presAssocID="{52B71CE8-EFDD-C341-A759-ED8F7CFC38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FD5143-E319-F54A-AC03-5F84CA161A1E}" srcId="{C628CCAE-0265-104E-8F60-DB313A2C4587}" destId="{52B71CE8-EFDD-C341-A759-ED8F7CFC384F}" srcOrd="2" destOrd="0" parTransId="{154FDE63-4079-C84E-A086-6EB3C3F825CA}" sibTransId="{1682FB83-ADD4-B64D-9963-2B7EC30CD2DC}"/>
    <dgm:cxn modelId="{1CB4A440-0A34-ED44-9686-BC48283E71E2}" type="presOf" srcId="{864AC36E-0E03-D24E-929C-2641D163E5A5}" destId="{0B54971F-A597-5F4C-91BC-DCDCCD521631}" srcOrd="1" destOrd="0" presId="urn:microsoft.com/office/officeart/2005/8/layout/list1"/>
    <dgm:cxn modelId="{F8E5DDEE-E845-EF40-95A2-1C58171A8458}" type="presOf" srcId="{52B71CE8-EFDD-C341-A759-ED8F7CFC384F}" destId="{5E5F05E3-D536-1C42-92A4-387F34EA6A07}" srcOrd="0" destOrd="0" presId="urn:microsoft.com/office/officeart/2005/8/layout/list1"/>
    <dgm:cxn modelId="{175739E4-5D02-FA4C-9CD2-C7BCD04D0A59}" type="presOf" srcId="{52B71CE8-EFDD-C341-A759-ED8F7CFC384F}" destId="{1AFF24BF-3CFE-1043-A4B8-7B23C5558FA3}" srcOrd="1" destOrd="0" presId="urn:microsoft.com/office/officeart/2005/8/layout/list1"/>
    <dgm:cxn modelId="{ADDE0E9E-EC04-B848-AEF6-99413D7B523F}" type="presOf" srcId="{864AC36E-0E03-D24E-929C-2641D163E5A5}" destId="{6FAFBB8D-5494-9944-91D4-D099A05E7514}" srcOrd="0" destOrd="0" presId="urn:microsoft.com/office/officeart/2005/8/layout/list1"/>
    <dgm:cxn modelId="{619D31E2-8BD3-6545-9B94-3A5E19FDC886}" srcId="{C628CCAE-0265-104E-8F60-DB313A2C4587}" destId="{FDA91675-0732-4A43-B1BD-F75D399FE3B8}" srcOrd="0" destOrd="0" parTransId="{FA17C8FD-E5DE-5A4A-AA48-EAD0AF382814}" sibTransId="{17C639AB-B1D0-534E-A1C1-C3512741A93B}"/>
    <dgm:cxn modelId="{A4DC5E2B-830A-C24C-8CCF-034F45F1811E}" srcId="{C628CCAE-0265-104E-8F60-DB313A2C4587}" destId="{864AC36E-0E03-D24E-929C-2641D163E5A5}" srcOrd="1" destOrd="0" parTransId="{089D17A3-DFD1-8743-B08F-7220855D09E1}" sibTransId="{FF981702-B9A1-464C-87B8-3B1884539387}"/>
    <dgm:cxn modelId="{7A156B92-5535-C246-B029-7465732AD4D1}" type="presOf" srcId="{FDA91675-0732-4A43-B1BD-F75D399FE3B8}" destId="{C45B6921-9D8B-7B4B-8817-2FF2DC613FD8}" srcOrd="1" destOrd="0" presId="urn:microsoft.com/office/officeart/2005/8/layout/list1"/>
    <dgm:cxn modelId="{105AA202-EC58-BD49-A9EB-BFE4A8F2856E}" type="presOf" srcId="{C628CCAE-0265-104E-8F60-DB313A2C4587}" destId="{F7D7F2A0-F692-C945-8AB1-67AF5207B28D}" srcOrd="0" destOrd="0" presId="urn:microsoft.com/office/officeart/2005/8/layout/list1"/>
    <dgm:cxn modelId="{B7A3C17A-639F-814C-BEF9-BAEC8E238FF7}" type="presOf" srcId="{FDA91675-0732-4A43-B1BD-F75D399FE3B8}" destId="{25CF5F57-2E86-1C40-8842-4E84D21F80FE}" srcOrd="0" destOrd="0" presId="urn:microsoft.com/office/officeart/2005/8/layout/list1"/>
    <dgm:cxn modelId="{8F6866B5-6464-994D-A12E-F09590C7182D}" type="presParOf" srcId="{F7D7F2A0-F692-C945-8AB1-67AF5207B28D}" destId="{524322F5-D473-6443-8FEB-0982C4D91BFD}" srcOrd="0" destOrd="0" presId="urn:microsoft.com/office/officeart/2005/8/layout/list1"/>
    <dgm:cxn modelId="{F2E29206-FD13-6D49-B70F-B76703F87921}" type="presParOf" srcId="{524322F5-D473-6443-8FEB-0982C4D91BFD}" destId="{25CF5F57-2E86-1C40-8842-4E84D21F80FE}" srcOrd="0" destOrd="0" presId="urn:microsoft.com/office/officeart/2005/8/layout/list1"/>
    <dgm:cxn modelId="{BB8D28A5-494F-5E42-8006-E007B2724E3E}" type="presParOf" srcId="{524322F5-D473-6443-8FEB-0982C4D91BFD}" destId="{C45B6921-9D8B-7B4B-8817-2FF2DC613FD8}" srcOrd="1" destOrd="0" presId="urn:microsoft.com/office/officeart/2005/8/layout/list1"/>
    <dgm:cxn modelId="{17ACC3B1-56E0-2244-88D5-5FDF48FAB628}" type="presParOf" srcId="{F7D7F2A0-F692-C945-8AB1-67AF5207B28D}" destId="{9B6116D2-9640-4845-9A78-E0AEFE5DB0A4}" srcOrd="1" destOrd="0" presId="urn:microsoft.com/office/officeart/2005/8/layout/list1"/>
    <dgm:cxn modelId="{7F7E8C5A-1D14-DE43-9127-BFD871298249}" type="presParOf" srcId="{F7D7F2A0-F692-C945-8AB1-67AF5207B28D}" destId="{94616299-A09D-3F4A-9376-8B0AC9745560}" srcOrd="2" destOrd="0" presId="urn:microsoft.com/office/officeart/2005/8/layout/list1"/>
    <dgm:cxn modelId="{F1795487-AE4F-3945-88B8-617B5DBE482C}" type="presParOf" srcId="{F7D7F2A0-F692-C945-8AB1-67AF5207B28D}" destId="{E55FD325-CFED-BC42-B646-39E1F52F5D05}" srcOrd="3" destOrd="0" presId="urn:microsoft.com/office/officeart/2005/8/layout/list1"/>
    <dgm:cxn modelId="{600226D0-61B4-5E48-BDF9-66E0937AAF10}" type="presParOf" srcId="{F7D7F2A0-F692-C945-8AB1-67AF5207B28D}" destId="{7CBD7700-ABA9-0F49-A16F-3DF51A3051DF}" srcOrd="4" destOrd="0" presId="urn:microsoft.com/office/officeart/2005/8/layout/list1"/>
    <dgm:cxn modelId="{BA33D582-AD8E-2742-A2F5-D61E7B9B9393}" type="presParOf" srcId="{7CBD7700-ABA9-0F49-A16F-3DF51A3051DF}" destId="{6FAFBB8D-5494-9944-91D4-D099A05E7514}" srcOrd="0" destOrd="0" presId="urn:microsoft.com/office/officeart/2005/8/layout/list1"/>
    <dgm:cxn modelId="{98EF665A-F86A-8F49-9956-3084BA626187}" type="presParOf" srcId="{7CBD7700-ABA9-0F49-A16F-3DF51A3051DF}" destId="{0B54971F-A597-5F4C-91BC-DCDCCD521631}" srcOrd="1" destOrd="0" presId="urn:microsoft.com/office/officeart/2005/8/layout/list1"/>
    <dgm:cxn modelId="{158AA3A2-F977-0140-9220-DEBDC97DF9CC}" type="presParOf" srcId="{F7D7F2A0-F692-C945-8AB1-67AF5207B28D}" destId="{D91BE75E-D62C-0347-9417-1D1538E21972}" srcOrd="5" destOrd="0" presId="urn:microsoft.com/office/officeart/2005/8/layout/list1"/>
    <dgm:cxn modelId="{4E9910B8-608E-E845-BA43-D9E30DF4F307}" type="presParOf" srcId="{F7D7F2A0-F692-C945-8AB1-67AF5207B28D}" destId="{4DED9992-F6EF-C648-99CF-92D0B0BD28DE}" srcOrd="6" destOrd="0" presId="urn:microsoft.com/office/officeart/2005/8/layout/list1"/>
    <dgm:cxn modelId="{B34A49ED-2C74-7042-B431-A8084DC28790}" type="presParOf" srcId="{F7D7F2A0-F692-C945-8AB1-67AF5207B28D}" destId="{C1C1E09B-FAFE-D247-A8D7-4F27C4F589D7}" srcOrd="7" destOrd="0" presId="urn:microsoft.com/office/officeart/2005/8/layout/list1"/>
    <dgm:cxn modelId="{C4832330-38A1-8343-8C51-8F652EA5CC42}" type="presParOf" srcId="{F7D7F2A0-F692-C945-8AB1-67AF5207B28D}" destId="{2192440C-8198-D742-B539-552A60ADDDA3}" srcOrd="8" destOrd="0" presId="urn:microsoft.com/office/officeart/2005/8/layout/list1"/>
    <dgm:cxn modelId="{5DFB45F1-3FDD-1447-B3B3-6AC6E8156C86}" type="presParOf" srcId="{2192440C-8198-D742-B539-552A60ADDDA3}" destId="{5E5F05E3-D536-1C42-92A4-387F34EA6A07}" srcOrd="0" destOrd="0" presId="urn:microsoft.com/office/officeart/2005/8/layout/list1"/>
    <dgm:cxn modelId="{1B5505DB-2CEA-D141-8396-7C992D88E9EF}" type="presParOf" srcId="{2192440C-8198-D742-B539-552A60ADDDA3}" destId="{1AFF24BF-3CFE-1043-A4B8-7B23C5558FA3}" srcOrd="1" destOrd="0" presId="urn:microsoft.com/office/officeart/2005/8/layout/list1"/>
    <dgm:cxn modelId="{1A785714-66A3-3448-9F33-4365D249FEEB}" type="presParOf" srcId="{F7D7F2A0-F692-C945-8AB1-67AF5207B28D}" destId="{600AECB2-39DD-4C40-B498-2198A7811755}" srcOrd="9" destOrd="0" presId="urn:microsoft.com/office/officeart/2005/8/layout/list1"/>
    <dgm:cxn modelId="{CC20C9BA-9355-8F46-A71A-4230411077DC}" type="presParOf" srcId="{F7D7F2A0-F692-C945-8AB1-67AF5207B28D}" destId="{48B43EC7-F373-D740-AF96-D605C4FD42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29597-04AB-4B49-85CA-3256BFC912D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FA4079-0365-46F9-9E02-3A6C34244816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PET Amigo o Enemigo</a:t>
          </a:r>
          <a:endParaRPr lang="es-ES" dirty="0"/>
        </a:p>
      </dgm:t>
    </dgm:pt>
    <dgm:pt modelId="{0251FC35-CBAA-4DCC-AF56-C00D16940AF7}" type="parTrans" cxnId="{AEA26748-727E-4DAE-AA66-DC9D7F59EBB2}">
      <dgm:prSet/>
      <dgm:spPr/>
      <dgm:t>
        <a:bodyPr/>
        <a:lstStyle/>
        <a:p>
          <a:endParaRPr lang="es-ES"/>
        </a:p>
      </dgm:t>
    </dgm:pt>
    <dgm:pt modelId="{D66F5EBB-8EB4-40FB-ABF2-DC86F4EAE7DC}" type="sibTrans" cxnId="{AEA26748-727E-4DAE-AA66-DC9D7F59EBB2}">
      <dgm:prSet/>
      <dgm:spPr/>
      <dgm:t>
        <a:bodyPr/>
        <a:lstStyle/>
        <a:p>
          <a:endParaRPr lang="es-ES"/>
        </a:p>
      </dgm:t>
    </dgm:pt>
    <dgm:pt modelId="{8DDD3AC4-C20E-45C8-A069-C5402C7B9A00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Matemáticas</a:t>
          </a:r>
          <a:endParaRPr lang="es-ES" dirty="0"/>
        </a:p>
      </dgm:t>
    </dgm:pt>
    <dgm:pt modelId="{126A1692-60AF-4B89-9707-2A8176242F42}" type="parTrans" cxnId="{E60407C5-A349-48AE-B503-0FAFD7FA8196}">
      <dgm:prSet/>
      <dgm:spPr/>
      <dgm:t>
        <a:bodyPr/>
        <a:lstStyle/>
        <a:p>
          <a:endParaRPr lang="es-ES"/>
        </a:p>
      </dgm:t>
    </dgm:pt>
    <dgm:pt modelId="{820A14A2-2474-4BBC-AB53-8039C0E6C6B1}" type="sibTrans" cxnId="{E60407C5-A349-48AE-B503-0FAFD7FA8196}">
      <dgm:prSet/>
      <dgm:spPr/>
      <dgm:t>
        <a:bodyPr/>
        <a:lstStyle/>
        <a:p>
          <a:endParaRPr lang="es-ES"/>
        </a:p>
      </dgm:t>
    </dgm:pt>
    <dgm:pt modelId="{396BBEB2-BF74-4271-9CF0-AB44E5ED0A0C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Lógica</a:t>
          </a:r>
          <a:endParaRPr lang="es-ES" dirty="0"/>
        </a:p>
      </dgm:t>
    </dgm:pt>
    <dgm:pt modelId="{D58C0FC0-D64F-4842-9854-3F2CFCC17EE7}" type="parTrans" cxnId="{D5032E05-D7C5-4422-819C-6241735E59AC}">
      <dgm:prSet/>
      <dgm:spPr/>
      <dgm:t>
        <a:bodyPr/>
        <a:lstStyle/>
        <a:p>
          <a:endParaRPr lang="es-ES"/>
        </a:p>
      </dgm:t>
    </dgm:pt>
    <dgm:pt modelId="{452B0B5F-8360-48A8-A203-F87DC697C9E6}" type="sibTrans" cxnId="{D5032E05-D7C5-4422-819C-6241735E59AC}">
      <dgm:prSet/>
      <dgm:spPr/>
      <dgm:t>
        <a:bodyPr/>
        <a:lstStyle/>
        <a:p>
          <a:endParaRPr lang="es-ES"/>
        </a:p>
      </dgm:t>
    </dgm:pt>
    <dgm:pt modelId="{DA10B411-FCD6-40BF-9C6C-954E24F121B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 smtClean="0"/>
            <a:t>Inglés</a:t>
          </a:r>
          <a:endParaRPr lang="es-ES" dirty="0"/>
        </a:p>
      </dgm:t>
    </dgm:pt>
    <dgm:pt modelId="{467635D0-EB71-4B91-AB64-D7FD31C5603B}" type="parTrans" cxnId="{26C1583A-C5D0-4D6B-8F53-22A6C0E0DA54}">
      <dgm:prSet/>
      <dgm:spPr/>
      <dgm:t>
        <a:bodyPr/>
        <a:lstStyle/>
        <a:p>
          <a:endParaRPr lang="es-ES"/>
        </a:p>
      </dgm:t>
    </dgm:pt>
    <dgm:pt modelId="{B8E4792E-7FE6-49FB-9FD5-C56E4CF3E445}" type="sibTrans" cxnId="{26C1583A-C5D0-4D6B-8F53-22A6C0E0DA54}">
      <dgm:prSet/>
      <dgm:spPr/>
      <dgm:t>
        <a:bodyPr/>
        <a:lstStyle/>
        <a:p>
          <a:endParaRPr lang="es-ES"/>
        </a:p>
      </dgm:t>
    </dgm:pt>
    <dgm:pt modelId="{0432E8A8-55BB-4148-808F-FC92720AE1F2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Geografía</a:t>
          </a:r>
          <a:endParaRPr lang="es-ES" dirty="0"/>
        </a:p>
      </dgm:t>
    </dgm:pt>
    <dgm:pt modelId="{BF6FE590-9ECA-4977-B795-2D09CEE85564}" type="parTrans" cxnId="{B659D844-F24D-42D6-8137-564429B0B2E2}">
      <dgm:prSet/>
      <dgm:spPr/>
      <dgm:t>
        <a:bodyPr/>
        <a:lstStyle/>
        <a:p>
          <a:endParaRPr lang="es-ES"/>
        </a:p>
      </dgm:t>
    </dgm:pt>
    <dgm:pt modelId="{51717CFC-FFCE-4C57-A5A7-60CD453A28F3}" type="sibTrans" cxnId="{B659D844-F24D-42D6-8137-564429B0B2E2}">
      <dgm:prSet/>
      <dgm:spPr/>
      <dgm:t>
        <a:bodyPr/>
        <a:lstStyle/>
        <a:p>
          <a:endParaRPr lang="es-ES"/>
        </a:p>
      </dgm:t>
    </dgm:pt>
    <dgm:pt modelId="{6328B592-F800-4D78-940B-6CC80BF4C32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Informática</a:t>
          </a:r>
          <a:endParaRPr lang="es-ES" dirty="0"/>
        </a:p>
      </dgm:t>
    </dgm:pt>
    <dgm:pt modelId="{9D1B0353-9D3A-45BD-81CD-8623E8FAA029}" type="parTrans" cxnId="{CE0227CA-71D0-46FD-93BA-69C227CD53C1}">
      <dgm:prSet/>
      <dgm:spPr/>
      <dgm:t>
        <a:bodyPr/>
        <a:lstStyle/>
        <a:p>
          <a:endParaRPr lang="es-ES"/>
        </a:p>
      </dgm:t>
    </dgm:pt>
    <dgm:pt modelId="{A9EA0F83-EDD8-4813-991B-71D7D6AD8342}" type="sibTrans" cxnId="{CE0227CA-71D0-46FD-93BA-69C227CD53C1}">
      <dgm:prSet/>
      <dgm:spPr/>
      <dgm:t>
        <a:bodyPr/>
        <a:lstStyle/>
        <a:p>
          <a:endParaRPr lang="es-ES"/>
        </a:p>
      </dgm:t>
    </dgm:pt>
    <dgm:pt modelId="{363451BC-3803-4CED-A0AF-544E1994F4BC}" type="pres">
      <dgm:prSet presAssocID="{83B29597-04AB-4B49-85CA-3256BFC912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EA4FAC-6DA5-40EA-BFC9-E8AD7054A6F2}" type="pres">
      <dgm:prSet presAssocID="{E3FA4079-0365-46F9-9E02-3A6C34244816}" presName="centerShape" presStyleLbl="node0" presStyleIdx="0" presStyleCnt="1"/>
      <dgm:spPr/>
      <dgm:t>
        <a:bodyPr/>
        <a:lstStyle/>
        <a:p>
          <a:endParaRPr lang="es-ES"/>
        </a:p>
      </dgm:t>
    </dgm:pt>
    <dgm:pt modelId="{3A20A6A9-AF3C-4826-8D5F-4EBB8B1E9E31}" type="pres">
      <dgm:prSet presAssocID="{126A1692-60AF-4B89-9707-2A8176242F42}" presName="parTrans" presStyleLbl="sibTrans2D1" presStyleIdx="0" presStyleCnt="5" custAng="10800000" custScaleX="808900" custLinFactNeighborY="15376"/>
      <dgm:spPr/>
      <dgm:t>
        <a:bodyPr/>
        <a:lstStyle/>
        <a:p>
          <a:endParaRPr lang="es-ES"/>
        </a:p>
      </dgm:t>
    </dgm:pt>
    <dgm:pt modelId="{88D5E12D-D982-4838-A9D5-0037CEF18BBA}" type="pres">
      <dgm:prSet presAssocID="{126A1692-60AF-4B89-9707-2A8176242F4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79260A1F-CD72-459E-BA76-3A37B696C8B6}" type="pres">
      <dgm:prSet presAssocID="{8DDD3AC4-C20E-45C8-A069-C5402C7B9A00}" presName="node" presStyleLbl="node1" presStyleIdx="0" presStyleCnt="5" custRadScaleRad="769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2A49F-B18A-422F-B0E1-8E85B6510164}" type="pres">
      <dgm:prSet presAssocID="{9D1B0353-9D3A-45BD-81CD-8623E8FAA029}" presName="parTrans" presStyleLbl="sibTrans2D1" presStyleIdx="1" presStyleCnt="5" custAng="10980000" custScaleX="394843" custLinFactNeighborX="-57551" custLinFactNeighborY="7688"/>
      <dgm:spPr/>
      <dgm:t>
        <a:bodyPr/>
        <a:lstStyle/>
        <a:p>
          <a:endParaRPr lang="es-ES"/>
        </a:p>
      </dgm:t>
    </dgm:pt>
    <dgm:pt modelId="{B738358C-C778-49B4-A6CD-DF3C103CDE4D}" type="pres">
      <dgm:prSet presAssocID="{9D1B0353-9D3A-45BD-81CD-8623E8FAA029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183100E-2C07-4040-B3FB-436839C260C3}" type="pres">
      <dgm:prSet presAssocID="{6328B592-F800-4D78-940B-6CC80BF4C32D}" presName="node" presStyleLbl="node1" presStyleIdx="1" presStyleCnt="5" custRadScaleRad="83268" custRadScaleInc="-16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67057B-5719-4D23-94C1-5697E0C80694}" type="pres">
      <dgm:prSet presAssocID="{D58C0FC0-D64F-4842-9854-3F2CFCC17EE7}" presName="parTrans" presStyleLbl="sibTrans2D1" presStyleIdx="2" presStyleCnt="5" custAng="10260000" custScaleX="851789" custLinFactX="29902" custLinFactNeighborX="100000" custLinFactNeighborY="33315"/>
      <dgm:spPr/>
      <dgm:t>
        <a:bodyPr/>
        <a:lstStyle/>
        <a:p>
          <a:endParaRPr lang="es-ES"/>
        </a:p>
      </dgm:t>
    </dgm:pt>
    <dgm:pt modelId="{7D911E74-8236-4F00-92EB-286FB65762D6}" type="pres">
      <dgm:prSet presAssocID="{D58C0FC0-D64F-4842-9854-3F2CFCC17EE7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D9E00AD-FCF9-419F-A429-838A3E67BC9F}" type="pres">
      <dgm:prSet presAssocID="{396BBEB2-BF74-4271-9CF0-AB44E5ED0A0C}" presName="node" presStyleLbl="node1" presStyleIdx="2" presStyleCnt="5" custRadScaleRad="81792" custRadScaleInc="-14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937CB-9037-4474-A224-982DE8B5252D}" type="pres">
      <dgm:prSet presAssocID="{467635D0-EB71-4B91-AB64-D7FD31C5603B}" presName="parTrans" presStyleLbl="sibTrans2D1" presStyleIdx="3" presStyleCnt="5" custAng="10440000" custScaleX="804138" custLinFactNeighborX="-79740" custLinFactNeighborY="10251"/>
      <dgm:spPr/>
      <dgm:t>
        <a:bodyPr/>
        <a:lstStyle/>
        <a:p>
          <a:endParaRPr lang="es-ES"/>
        </a:p>
      </dgm:t>
    </dgm:pt>
    <dgm:pt modelId="{FA192321-C3DB-4FAA-ACB5-F1A073566080}" type="pres">
      <dgm:prSet presAssocID="{467635D0-EB71-4B91-AB64-D7FD31C5603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E9B81E2-27A7-4AB3-B20D-5C5CA4BEAF30}" type="pres">
      <dgm:prSet presAssocID="{DA10B411-FCD6-40BF-9C6C-954E24F121B5}" presName="node" presStyleLbl="node1" presStyleIdx="3" presStyleCnt="5" custRadScaleRad="78712" custRadScaleInc="4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2D7784-FACB-4833-B3D9-38DA151C1DC1}" type="pres">
      <dgm:prSet presAssocID="{BF6FE590-9ECA-4977-B795-2D09CEE85564}" presName="parTrans" presStyleLbl="sibTrans2D1" presStyleIdx="4" presStyleCnt="5" custAng="11219933" custScaleX="611000" custLinFactNeighborX="-38347" custLinFactNeighborY="2563"/>
      <dgm:spPr/>
      <dgm:t>
        <a:bodyPr/>
        <a:lstStyle/>
        <a:p>
          <a:endParaRPr lang="es-ES"/>
        </a:p>
      </dgm:t>
    </dgm:pt>
    <dgm:pt modelId="{DC1978F3-5AE2-43DF-BC11-ECC87B6977B3}" type="pres">
      <dgm:prSet presAssocID="{BF6FE590-9ECA-4977-B795-2D09CEE85564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90412A29-A941-436D-B63F-36E22DB591D1}" type="pres">
      <dgm:prSet presAssocID="{0432E8A8-55BB-4148-808F-FC92720AE1F2}" presName="node" presStyleLbl="node1" presStyleIdx="4" presStyleCnt="5" custRadScaleRad="78778" custRadScaleInc="60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6BDBD3-9E3A-4A6D-AF8D-9625C0FAEB41}" type="presOf" srcId="{467635D0-EB71-4B91-AB64-D7FD31C5603B}" destId="{7D7937CB-9037-4474-A224-982DE8B5252D}" srcOrd="0" destOrd="0" presId="urn:microsoft.com/office/officeart/2005/8/layout/radial5"/>
    <dgm:cxn modelId="{4ADBFC34-7E54-44C7-86BE-683C4EE5834F}" type="presOf" srcId="{BF6FE590-9ECA-4977-B795-2D09CEE85564}" destId="{DC1978F3-5AE2-43DF-BC11-ECC87B6977B3}" srcOrd="1" destOrd="0" presId="urn:microsoft.com/office/officeart/2005/8/layout/radial5"/>
    <dgm:cxn modelId="{26C1583A-C5D0-4D6B-8F53-22A6C0E0DA54}" srcId="{E3FA4079-0365-46F9-9E02-3A6C34244816}" destId="{DA10B411-FCD6-40BF-9C6C-954E24F121B5}" srcOrd="3" destOrd="0" parTransId="{467635D0-EB71-4B91-AB64-D7FD31C5603B}" sibTransId="{B8E4792E-7FE6-49FB-9FD5-C56E4CF3E445}"/>
    <dgm:cxn modelId="{5682A77A-7D9A-46BC-957D-4E9D8CD6A5AE}" type="presOf" srcId="{8DDD3AC4-C20E-45C8-A069-C5402C7B9A00}" destId="{79260A1F-CD72-459E-BA76-3A37B696C8B6}" srcOrd="0" destOrd="0" presId="urn:microsoft.com/office/officeart/2005/8/layout/radial5"/>
    <dgm:cxn modelId="{3206BAF4-D4E2-41C7-9DC8-2EA0B45F60DD}" type="presOf" srcId="{E3FA4079-0365-46F9-9E02-3A6C34244816}" destId="{AAEA4FAC-6DA5-40EA-BFC9-E8AD7054A6F2}" srcOrd="0" destOrd="0" presId="urn:microsoft.com/office/officeart/2005/8/layout/radial5"/>
    <dgm:cxn modelId="{D03D6C8F-C00E-4A4A-B378-C5D7B0DF511E}" type="presOf" srcId="{9D1B0353-9D3A-45BD-81CD-8623E8FAA029}" destId="{B738358C-C778-49B4-A6CD-DF3C103CDE4D}" srcOrd="1" destOrd="0" presId="urn:microsoft.com/office/officeart/2005/8/layout/radial5"/>
    <dgm:cxn modelId="{73FBF5F7-9D92-41B3-8E95-3DCE3E0103C3}" type="presOf" srcId="{126A1692-60AF-4B89-9707-2A8176242F42}" destId="{88D5E12D-D982-4838-A9D5-0037CEF18BBA}" srcOrd="1" destOrd="0" presId="urn:microsoft.com/office/officeart/2005/8/layout/radial5"/>
    <dgm:cxn modelId="{F71DE15E-A475-4175-97B0-D0522EEDAD17}" type="presOf" srcId="{D58C0FC0-D64F-4842-9854-3F2CFCC17EE7}" destId="{7D911E74-8236-4F00-92EB-286FB65762D6}" srcOrd="1" destOrd="0" presId="urn:microsoft.com/office/officeart/2005/8/layout/radial5"/>
    <dgm:cxn modelId="{3CA502BD-A471-4BE3-AF0C-716AEB1C3C81}" type="presOf" srcId="{9D1B0353-9D3A-45BD-81CD-8623E8FAA029}" destId="{2652A49F-B18A-422F-B0E1-8E85B6510164}" srcOrd="0" destOrd="0" presId="urn:microsoft.com/office/officeart/2005/8/layout/radial5"/>
    <dgm:cxn modelId="{AEA26748-727E-4DAE-AA66-DC9D7F59EBB2}" srcId="{83B29597-04AB-4B49-85CA-3256BFC912D0}" destId="{E3FA4079-0365-46F9-9E02-3A6C34244816}" srcOrd="0" destOrd="0" parTransId="{0251FC35-CBAA-4DCC-AF56-C00D16940AF7}" sibTransId="{D66F5EBB-8EB4-40FB-ABF2-DC86F4EAE7DC}"/>
    <dgm:cxn modelId="{3FB1CF3F-243F-4C8C-9DD3-D40C625A0999}" type="presOf" srcId="{126A1692-60AF-4B89-9707-2A8176242F42}" destId="{3A20A6A9-AF3C-4826-8D5F-4EBB8B1E9E31}" srcOrd="0" destOrd="0" presId="urn:microsoft.com/office/officeart/2005/8/layout/radial5"/>
    <dgm:cxn modelId="{297E6EF2-7AE1-4808-A788-32919D4315C9}" type="presOf" srcId="{396BBEB2-BF74-4271-9CF0-AB44E5ED0A0C}" destId="{1D9E00AD-FCF9-419F-A429-838A3E67BC9F}" srcOrd="0" destOrd="0" presId="urn:microsoft.com/office/officeart/2005/8/layout/radial5"/>
    <dgm:cxn modelId="{D5032E05-D7C5-4422-819C-6241735E59AC}" srcId="{E3FA4079-0365-46F9-9E02-3A6C34244816}" destId="{396BBEB2-BF74-4271-9CF0-AB44E5ED0A0C}" srcOrd="2" destOrd="0" parTransId="{D58C0FC0-D64F-4842-9854-3F2CFCC17EE7}" sibTransId="{452B0B5F-8360-48A8-A203-F87DC697C9E6}"/>
    <dgm:cxn modelId="{F800F93D-FB55-43A6-869C-6F2F24A0B83B}" type="presOf" srcId="{83B29597-04AB-4B49-85CA-3256BFC912D0}" destId="{363451BC-3803-4CED-A0AF-544E1994F4BC}" srcOrd="0" destOrd="0" presId="urn:microsoft.com/office/officeart/2005/8/layout/radial5"/>
    <dgm:cxn modelId="{C99B9648-E4E9-4A80-93D8-0E7DB01002F2}" type="presOf" srcId="{DA10B411-FCD6-40BF-9C6C-954E24F121B5}" destId="{4E9B81E2-27A7-4AB3-B20D-5C5CA4BEAF30}" srcOrd="0" destOrd="0" presId="urn:microsoft.com/office/officeart/2005/8/layout/radial5"/>
    <dgm:cxn modelId="{CE0227CA-71D0-46FD-93BA-69C227CD53C1}" srcId="{E3FA4079-0365-46F9-9E02-3A6C34244816}" destId="{6328B592-F800-4D78-940B-6CC80BF4C32D}" srcOrd="1" destOrd="0" parTransId="{9D1B0353-9D3A-45BD-81CD-8623E8FAA029}" sibTransId="{A9EA0F83-EDD8-4813-991B-71D7D6AD8342}"/>
    <dgm:cxn modelId="{C2081228-2520-45E3-BAD1-6A8D698006A4}" type="presOf" srcId="{6328B592-F800-4D78-940B-6CC80BF4C32D}" destId="{7183100E-2C07-4040-B3FB-436839C260C3}" srcOrd="0" destOrd="0" presId="urn:microsoft.com/office/officeart/2005/8/layout/radial5"/>
    <dgm:cxn modelId="{537057A8-73AE-4EFC-9357-69F931A32786}" type="presOf" srcId="{467635D0-EB71-4B91-AB64-D7FD31C5603B}" destId="{FA192321-C3DB-4FAA-ACB5-F1A073566080}" srcOrd="1" destOrd="0" presId="urn:microsoft.com/office/officeart/2005/8/layout/radial5"/>
    <dgm:cxn modelId="{3833DB9F-A7E9-4851-B2B4-8CDDA070C208}" type="presOf" srcId="{D58C0FC0-D64F-4842-9854-3F2CFCC17EE7}" destId="{F567057B-5719-4D23-94C1-5697E0C80694}" srcOrd="0" destOrd="0" presId="urn:microsoft.com/office/officeart/2005/8/layout/radial5"/>
    <dgm:cxn modelId="{E60407C5-A349-48AE-B503-0FAFD7FA8196}" srcId="{E3FA4079-0365-46F9-9E02-3A6C34244816}" destId="{8DDD3AC4-C20E-45C8-A069-C5402C7B9A00}" srcOrd="0" destOrd="0" parTransId="{126A1692-60AF-4B89-9707-2A8176242F42}" sibTransId="{820A14A2-2474-4BBC-AB53-8039C0E6C6B1}"/>
    <dgm:cxn modelId="{D86E740A-3132-4FCD-8000-05D921981ED3}" type="presOf" srcId="{BF6FE590-9ECA-4977-B795-2D09CEE85564}" destId="{2D2D7784-FACB-4833-B3D9-38DA151C1DC1}" srcOrd="0" destOrd="0" presId="urn:microsoft.com/office/officeart/2005/8/layout/radial5"/>
    <dgm:cxn modelId="{166EA512-38C7-4799-8ECA-2CE9FFAC51C2}" type="presOf" srcId="{0432E8A8-55BB-4148-808F-FC92720AE1F2}" destId="{90412A29-A941-436D-B63F-36E22DB591D1}" srcOrd="0" destOrd="0" presId="urn:microsoft.com/office/officeart/2005/8/layout/radial5"/>
    <dgm:cxn modelId="{B659D844-F24D-42D6-8137-564429B0B2E2}" srcId="{E3FA4079-0365-46F9-9E02-3A6C34244816}" destId="{0432E8A8-55BB-4148-808F-FC92720AE1F2}" srcOrd="4" destOrd="0" parTransId="{BF6FE590-9ECA-4977-B795-2D09CEE85564}" sibTransId="{51717CFC-FFCE-4C57-A5A7-60CD453A28F3}"/>
    <dgm:cxn modelId="{07F319BA-B465-4798-90D4-1C37ABB80D10}" type="presParOf" srcId="{363451BC-3803-4CED-A0AF-544E1994F4BC}" destId="{AAEA4FAC-6DA5-40EA-BFC9-E8AD7054A6F2}" srcOrd="0" destOrd="0" presId="urn:microsoft.com/office/officeart/2005/8/layout/radial5"/>
    <dgm:cxn modelId="{5DA2BFBC-81F8-489F-B539-A098A733A33B}" type="presParOf" srcId="{363451BC-3803-4CED-A0AF-544E1994F4BC}" destId="{3A20A6A9-AF3C-4826-8D5F-4EBB8B1E9E31}" srcOrd="1" destOrd="0" presId="urn:microsoft.com/office/officeart/2005/8/layout/radial5"/>
    <dgm:cxn modelId="{56C02E5D-0CD9-4687-BF00-3C85AFD49E26}" type="presParOf" srcId="{3A20A6A9-AF3C-4826-8D5F-4EBB8B1E9E31}" destId="{88D5E12D-D982-4838-A9D5-0037CEF18BBA}" srcOrd="0" destOrd="0" presId="urn:microsoft.com/office/officeart/2005/8/layout/radial5"/>
    <dgm:cxn modelId="{DB36DB6E-4DF2-40A1-B7B5-98D6EE678EAE}" type="presParOf" srcId="{363451BC-3803-4CED-A0AF-544E1994F4BC}" destId="{79260A1F-CD72-459E-BA76-3A37B696C8B6}" srcOrd="2" destOrd="0" presId="urn:microsoft.com/office/officeart/2005/8/layout/radial5"/>
    <dgm:cxn modelId="{15A9470D-BF43-43B5-8EE4-4B13294AC429}" type="presParOf" srcId="{363451BC-3803-4CED-A0AF-544E1994F4BC}" destId="{2652A49F-B18A-422F-B0E1-8E85B6510164}" srcOrd="3" destOrd="0" presId="urn:microsoft.com/office/officeart/2005/8/layout/radial5"/>
    <dgm:cxn modelId="{C414C5E2-D299-423F-AA7F-F31BEFB6EF86}" type="presParOf" srcId="{2652A49F-B18A-422F-B0E1-8E85B6510164}" destId="{B738358C-C778-49B4-A6CD-DF3C103CDE4D}" srcOrd="0" destOrd="0" presId="urn:microsoft.com/office/officeart/2005/8/layout/radial5"/>
    <dgm:cxn modelId="{76D2C046-FBEA-42A6-827A-33E55F73615F}" type="presParOf" srcId="{363451BC-3803-4CED-A0AF-544E1994F4BC}" destId="{7183100E-2C07-4040-B3FB-436839C260C3}" srcOrd="4" destOrd="0" presId="urn:microsoft.com/office/officeart/2005/8/layout/radial5"/>
    <dgm:cxn modelId="{A3A4EAF5-6B04-469C-9DDC-78B968274ADD}" type="presParOf" srcId="{363451BC-3803-4CED-A0AF-544E1994F4BC}" destId="{F567057B-5719-4D23-94C1-5697E0C80694}" srcOrd="5" destOrd="0" presId="urn:microsoft.com/office/officeart/2005/8/layout/radial5"/>
    <dgm:cxn modelId="{3D632C9B-964D-4569-A801-8D1B5F60B0D1}" type="presParOf" srcId="{F567057B-5719-4D23-94C1-5697E0C80694}" destId="{7D911E74-8236-4F00-92EB-286FB65762D6}" srcOrd="0" destOrd="0" presId="urn:microsoft.com/office/officeart/2005/8/layout/radial5"/>
    <dgm:cxn modelId="{47E04F2C-EB45-47E7-A0D1-619F1846477A}" type="presParOf" srcId="{363451BC-3803-4CED-A0AF-544E1994F4BC}" destId="{1D9E00AD-FCF9-419F-A429-838A3E67BC9F}" srcOrd="6" destOrd="0" presId="urn:microsoft.com/office/officeart/2005/8/layout/radial5"/>
    <dgm:cxn modelId="{3FBC36E8-AEA0-435F-8406-4C955E2A79D1}" type="presParOf" srcId="{363451BC-3803-4CED-A0AF-544E1994F4BC}" destId="{7D7937CB-9037-4474-A224-982DE8B5252D}" srcOrd="7" destOrd="0" presId="urn:microsoft.com/office/officeart/2005/8/layout/radial5"/>
    <dgm:cxn modelId="{48E3E90A-2617-4BBD-BB14-B2479490511E}" type="presParOf" srcId="{7D7937CB-9037-4474-A224-982DE8B5252D}" destId="{FA192321-C3DB-4FAA-ACB5-F1A073566080}" srcOrd="0" destOrd="0" presId="urn:microsoft.com/office/officeart/2005/8/layout/radial5"/>
    <dgm:cxn modelId="{B44D4CC3-321C-4F34-B160-6AF649BC34FC}" type="presParOf" srcId="{363451BC-3803-4CED-A0AF-544E1994F4BC}" destId="{4E9B81E2-27A7-4AB3-B20D-5C5CA4BEAF30}" srcOrd="8" destOrd="0" presId="urn:microsoft.com/office/officeart/2005/8/layout/radial5"/>
    <dgm:cxn modelId="{B33C6C64-7E14-4180-8E6D-534857A3DEC5}" type="presParOf" srcId="{363451BC-3803-4CED-A0AF-544E1994F4BC}" destId="{2D2D7784-FACB-4833-B3D9-38DA151C1DC1}" srcOrd="9" destOrd="0" presId="urn:microsoft.com/office/officeart/2005/8/layout/radial5"/>
    <dgm:cxn modelId="{815927D6-997E-4BD5-9D8B-0DC1E006A67D}" type="presParOf" srcId="{2D2D7784-FACB-4833-B3D9-38DA151C1DC1}" destId="{DC1978F3-5AE2-43DF-BC11-ECC87B6977B3}" srcOrd="0" destOrd="0" presId="urn:microsoft.com/office/officeart/2005/8/layout/radial5"/>
    <dgm:cxn modelId="{B3780147-7E14-4F88-BF9B-3F93E7DF5326}" type="presParOf" srcId="{363451BC-3803-4CED-A0AF-544E1994F4BC}" destId="{90412A29-A941-436D-B63F-36E22DB591D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52E7C-BE71-614C-ACFD-4A143695B8FC}">
      <dsp:nvSpPr>
        <dsp:cNvPr id="0" name=""/>
        <dsp:cNvSpPr/>
      </dsp:nvSpPr>
      <dsp:spPr>
        <a:xfrm>
          <a:off x="1852287" y="1600200"/>
          <a:ext cx="398119" cy="968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059" y="0"/>
              </a:lnTo>
              <a:lnTo>
                <a:pt x="199059" y="968245"/>
              </a:lnTo>
              <a:lnTo>
                <a:pt x="398119" y="968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25174" y="2058150"/>
        <a:ext cx="52344" cy="52344"/>
      </dsp:txXfrm>
    </dsp:sp>
    <dsp:sp modelId="{DD7D0E5A-2696-DF47-8FB8-5251FE08AB9C}">
      <dsp:nvSpPr>
        <dsp:cNvPr id="0" name=""/>
        <dsp:cNvSpPr/>
      </dsp:nvSpPr>
      <dsp:spPr>
        <a:xfrm>
          <a:off x="1852287" y="1600200"/>
          <a:ext cx="398119" cy="20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059" y="0"/>
              </a:lnTo>
              <a:lnTo>
                <a:pt x="199059" y="209634"/>
              </a:lnTo>
              <a:lnTo>
                <a:pt x="398119" y="209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40098" y="1693768"/>
        <a:ext cx="22496" cy="22496"/>
      </dsp:txXfrm>
    </dsp:sp>
    <dsp:sp modelId="{73B3D573-17F0-DF46-A31B-FE1AD47FE6FE}">
      <dsp:nvSpPr>
        <dsp:cNvPr id="0" name=""/>
        <dsp:cNvSpPr/>
      </dsp:nvSpPr>
      <dsp:spPr>
        <a:xfrm>
          <a:off x="1852287" y="841588"/>
          <a:ext cx="398119" cy="758611"/>
        </a:xfrm>
        <a:custGeom>
          <a:avLst/>
          <a:gdLst/>
          <a:ahLst/>
          <a:cxnLst/>
          <a:rect l="0" t="0" r="0" b="0"/>
          <a:pathLst>
            <a:path>
              <a:moveTo>
                <a:pt x="0" y="758611"/>
              </a:moveTo>
              <a:lnTo>
                <a:pt x="199059" y="758611"/>
              </a:lnTo>
              <a:lnTo>
                <a:pt x="199059" y="0"/>
              </a:lnTo>
              <a:lnTo>
                <a:pt x="3981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029928" y="1199476"/>
        <a:ext cx="42836" cy="42836"/>
      </dsp:txXfrm>
    </dsp:sp>
    <dsp:sp modelId="{0C0D4442-6975-6C41-AA7C-4926271448B5}">
      <dsp:nvSpPr>
        <dsp:cNvPr id="0" name=""/>
        <dsp:cNvSpPr/>
      </dsp:nvSpPr>
      <dsp:spPr>
        <a:xfrm rot="16200000">
          <a:off x="-48233" y="1296755"/>
          <a:ext cx="3194152" cy="606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>
              <a:solidFill>
                <a:schemeClr val="tx1"/>
              </a:solidFill>
            </a:rPr>
            <a:t>INDAGACIÓN</a:t>
          </a:r>
        </a:p>
      </dsp:txBody>
      <dsp:txXfrm>
        <a:off x="-48233" y="1296755"/>
        <a:ext cx="3194152" cy="606888"/>
      </dsp:txXfrm>
    </dsp:sp>
    <dsp:sp modelId="{7BDAE45F-3D60-DF4B-9D02-C2E1B0A18184}">
      <dsp:nvSpPr>
        <dsp:cNvPr id="0" name=""/>
        <dsp:cNvSpPr/>
      </dsp:nvSpPr>
      <dsp:spPr>
        <a:xfrm>
          <a:off x="2250406" y="328509"/>
          <a:ext cx="1990595" cy="1026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tx1"/>
              </a:solidFill>
            </a:rPr>
            <a:t>Diferentes formas en las cuales los científicos  abordan el conocimiento de la naturaleza y proponen explicaciones basadas en las pruebas derivadas de su trabajo (NRC)</a:t>
          </a:r>
        </a:p>
      </dsp:txBody>
      <dsp:txXfrm>
        <a:off x="2250406" y="328509"/>
        <a:ext cx="1990595" cy="1026158"/>
      </dsp:txXfrm>
    </dsp:sp>
    <dsp:sp modelId="{F5793152-1B87-D844-95CA-9028B1E6F8CE}">
      <dsp:nvSpPr>
        <dsp:cNvPr id="0" name=""/>
        <dsp:cNvSpPr/>
      </dsp:nvSpPr>
      <dsp:spPr>
        <a:xfrm>
          <a:off x="2250406" y="1506390"/>
          <a:ext cx="1990595" cy="606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tx1"/>
              </a:solidFill>
            </a:rPr>
            <a:t>Actividades estudiantiles  en las cuales se desarrollan conocimientos y entendimiento de las ideas científicas (Schwab)</a:t>
          </a:r>
        </a:p>
      </dsp:txBody>
      <dsp:txXfrm>
        <a:off x="2250406" y="1506390"/>
        <a:ext cx="1990595" cy="606888"/>
      </dsp:txXfrm>
    </dsp:sp>
    <dsp:sp modelId="{F443FA87-22DF-D144-9A92-239493E36EC8}">
      <dsp:nvSpPr>
        <dsp:cNvPr id="0" name=""/>
        <dsp:cNvSpPr/>
      </dsp:nvSpPr>
      <dsp:spPr>
        <a:xfrm>
          <a:off x="2250406" y="2265001"/>
          <a:ext cx="1990595" cy="606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tx1"/>
              </a:solidFill>
            </a:rPr>
            <a:t>Método pedagógico que combina actividades "manos a la obra" con la discusión y el descubrimiento de conceptos con centro en el estudiante.</a:t>
          </a:r>
        </a:p>
      </dsp:txBody>
      <dsp:txXfrm>
        <a:off x="2250406" y="2265001"/>
        <a:ext cx="1990595" cy="606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3F405-5192-6E41-AA1E-D3E50A38A36A}">
      <dsp:nvSpPr>
        <dsp:cNvPr id="0" name=""/>
        <dsp:cNvSpPr/>
      </dsp:nvSpPr>
      <dsp:spPr>
        <a:xfrm>
          <a:off x="5618" y="1261723"/>
          <a:ext cx="1247374" cy="1398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>
              <a:solidFill>
                <a:schemeClr val="tx1"/>
              </a:solidFill>
            </a:rPr>
            <a:t>Tipos de Indagación</a:t>
          </a:r>
        </a:p>
      </dsp:txBody>
      <dsp:txXfrm>
        <a:off x="42152" y="1298257"/>
        <a:ext cx="1174306" cy="1325282"/>
      </dsp:txXfrm>
    </dsp:sp>
    <dsp:sp modelId="{49558551-CC11-9A4E-B385-E926749C30D8}">
      <dsp:nvSpPr>
        <dsp:cNvPr id="0" name=""/>
        <dsp:cNvSpPr/>
      </dsp:nvSpPr>
      <dsp:spPr>
        <a:xfrm rot="18006870">
          <a:off x="1005238" y="1513243"/>
          <a:ext cx="994459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994459" y="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77606" y="1505921"/>
        <a:ext cx="49722" cy="49722"/>
      </dsp:txXfrm>
    </dsp:sp>
    <dsp:sp modelId="{C64CA528-BE63-1445-8661-C0EABC82D3A8}">
      <dsp:nvSpPr>
        <dsp:cNvPr id="0" name=""/>
        <dsp:cNvSpPr/>
      </dsp:nvSpPr>
      <dsp:spPr>
        <a:xfrm>
          <a:off x="1751942" y="948275"/>
          <a:ext cx="1247374" cy="304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tx1"/>
              </a:solidFill>
            </a:rPr>
            <a:t>Lisa Martin-Hansen</a:t>
          </a:r>
        </a:p>
      </dsp:txBody>
      <dsp:txXfrm>
        <a:off x="1760869" y="957202"/>
        <a:ext cx="1229520" cy="286929"/>
      </dsp:txXfrm>
    </dsp:sp>
    <dsp:sp modelId="{C89219AA-0A06-5F44-8757-D6DDA1BD087B}">
      <dsp:nvSpPr>
        <dsp:cNvPr id="0" name=""/>
        <dsp:cNvSpPr/>
      </dsp:nvSpPr>
      <dsp:spPr>
        <a:xfrm rot="18683074">
          <a:off x="2871434" y="800000"/>
          <a:ext cx="754715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754715" y="17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29924" y="798671"/>
        <a:ext cx="37735" cy="37735"/>
      </dsp:txXfrm>
    </dsp:sp>
    <dsp:sp modelId="{987E9B35-35D9-2E49-85DC-CE68E472FB2D}">
      <dsp:nvSpPr>
        <dsp:cNvPr id="0" name=""/>
        <dsp:cNvSpPr/>
      </dsp:nvSpPr>
      <dsp:spPr>
        <a:xfrm>
          <a:off x="3498266" y="85965"/>
          <a:ext cx="1568336" cy="896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>
              <a:solidFill>
                <a:schemeClr val="tx1"/>
              </a:solidFill>
            </a:rPr>
            <a:t>INDAGACIÓN ABIERTA </a:t>
          </a:r>
          <a:r>
            <a:rPr lang="es-ES" sz="900" kern="1200">
              <a:solidFill>
                <a:schemeClr val="tx1"/>
              </a:solidFill>
            </a:rPr>
            <a:t>*Enfoque centrado en estudiantes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>
              <a:solidFill>
                <a:schemeClr val="tx1"/>
              </a:solidFill>
            </a:rPr>
            <a:t>*formulación de preguntas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>
              <a:solidFill>
                <a:schemeClr val="tx1"/>
              </a:solidFill>
            </a:rPr>
            <a:t>*Investigación/Experimento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>
              <a:solidFill>
                <a:schemeClr val="tx1"/>
              </a:solidFill>
            </a:rPr>
            <a:t>*Comunicación de resultados</a:t>
          </a:r>
        </a:p>
      </dsp:txBody>
      <dsp:txXfrm>
        <a:off x="3524535" y="112234"/>
        <a:ext cx="1515798" cy="844355"/>
      </dsp:txXfrm>
    </dsp:sp>
    <dsp:sp modelId="{3256D427-A3B7-9344-9121-A56F2ECA0752}">
      <dsp:nvSpPr>
        <dsp:cNvPr id="0" name=""/>
        <dsp:cNvSpPr/>
      </dsp:nvSpPr>
      <dsp:spPr>
        <a:xfrm rot="2687114">
          <a:off x="2897296" y="1330739"/>
          <a:ext cx="702991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702991" y="17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31217" y="1330703"/>
        <a:ext cx="35149" cy="35149"/>
      </dsp:txXfrm>
    </dsp:sp>
    <dsp:sp modelId="{76E2FB1E-3CEB-F146-BF1C-6446F2B3861A}">
      <dsp:nvSpPr>
        <dsp:cNvPr id="0" name=""/>
        <dsp:cNvSpPr/>
      </dsp:nvSpPr>
      <dsp:spPr>
        <a:xfrm>
          <a:off x="3498266" y="1076411"/>
          <a:ext cx="1982514" cy="103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>
            <a:solidFill>
              <a:schemeClr val="tx1"/>
            </a:solidFill>
          </a:endParaRP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>
              <a:solidFill>
                <a:schemeClr val="tx1"/>
              </a:solidFill>
            </a:rPr>
            <a:t>INDAGACIÓN GUIADA </a:t>
          </a:r>
          <a:r>
            <a:rPr lang="es-ES" sz="800" b="0" kern="1200">
              <a:solidFill>
                <a:schemeClr val="tx1"/>
              </a:solidFill>
            </a:rPr>
            <a:t>(profesor ayuda a estudiantes a desarrollar investigaciones)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>
              <a:solidFill>
                <a:schemeClr val="tx1"/>
              </a:solidFill>
            </a:rPr>
            <a:t>INDAGACIÓN ACOPLADA </a:t>
          </a:r>
          <a:r>
            <a:rPr lang="es-ES" sz="800" b="0" kern="1200">
              <a:solidFill>
                <a:schemeClr val="tx1"/>
              </a:solidFill>
            </a:rPr>
            <a:t>(Acopla las anteriores)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>
              <a:solidFill>
                <a:schemeClr val="tx1"/>
              </a:solidFill>
            </a:rPr>
            <a:t>INDAGACIÓN </a:t>
          </a:r>
          <a:r>
            <a:rPr lang="es-ES" sz="800" b="0" kern="1200">
              <a:solidFill>
                <a:schemeClr val="tx1"/>
              </a:solidFill>
            </a:rPr>
            <a:t>E</a:t>
          </a:r>
          <a:r>
            <a:rPr lang="es-ES" sz="800" b="1" kern="1200">
              <a:solidFill>
                <a:schemeClr val="tx1"/>
              </a:solidFill>
            </a:rPr>
            <a:t>STRUCUTURADA</a:t>
          </a:r>
          <a:r>
            <a:rPr lang="es-ES" sz="800" b="0" kern="1200">
              <a:solidFill>
                <a:schemeClr val="tx1"/>
              </a:solidFill>
            </a:rPr>
            <a:t> (Dirigida por profesores)</a:t>
          </a:r>
        </a:p>
      </dsp:txBody>
      <dsp:txXfrm>
        <a:off x="3528696" y="1106841"/>
        <a:ext cx="1921654" cy="978096"/>
      </dsp:txXfrm>
    </dsp:sp>
    <dsp:sp modelId="{8994CCFF-6672-5643-8ECB-BD8DEEC3579F}">
      <dsp:nvSpPr>
        <dsp:cNvPr id="0" name=""/>
        <dsp:cNvSpPr/>
      </dsp:nvSpPr>
      <dsp:spPr>
        <a:xfrm rot="3272965">
          <a:off x="1072339" y="2293749"/>
          <a:ext cx="860257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860257" y="1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480961" y="2289781"/>
        <a:ext cx="43012" cy="43012"/>
      </dsp:txXfrm>
    </dsp:sp>
    <dsp:sp modelId="{2D0225CF-6350-794B-9C14-809BB4CC9689}">
      <dsp:nvSpPr>
        <dsp:cNvPr id="0" name=""/>
        <dsp:cNvSpPr/>
      </dsp:nvSpPr>
      <dsp:spPr>
        <a:xfrm>
          <a:off x="1751942" y="2349834"/>
          <a:ext cx="1247374" cy="623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tx1"/>
              </a:solidFill>
            </a:rPr>
            <a:t>Schwab (1960)</a:t>
          </a:r>
        </a:p>
      </dsp:txBody>
      <dsp:txXfrm>
        <a:off x="1770209" y="2368101"/>
        <a:ext cx="1210840" cy="587153"/>
      </dsp:txXfrm>
    </dsp:sp>
    <dsp:sp modelId="{28A73A51-7A39-4F42-999A-F5778550F44D}">
      <dsp:nvSpPr>
        <dsp:cNvPr id="0" name=""/>
        <dsp:cNvSpPr/>
      </dsp:nvSpPr>
      <dsp:spPr>
        <a:xfrm>
          <a:off x="2999317" y="2644139"/>
          <a:ext cx="498949" cy="35078"/>
        </a:xfrm>
        <a:custGeom>
          <a:avLst/>
          <a:gdLst/>
          <a:ahLst/>
          <a:cxnLst/>
          <a:rect l="0" t="0" r="0" b="0"/>
          <a:pathLst>
            <a:path>
              <a:moveTo>
                <a:pt x="0" y="17539"/>
              </a:moveTo>
              <a:lnTo>
                <a:pt x="498949" y="175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36318" y="2649204"/>
        <a:ext cx="24947" cy="24947"/>
      </dsp:txXfrm>
    </dsp:sp>
    <dsp:sp modelId="{E6772959-177B-4848-9EF6-56B817907771}">
      <dsp:nvSpPr>
        <dsp:cNvPr id="0" name=""/>
        <dsp:cNvSpPr/>
      </dsp:nvSpPr>
      <dsp:spPr>
        <a:xfrm>
          <a:off x="3498266" y="2208921"/>
          <a:ext cx="1899164" cy="905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chemeClr val="tx1"/>
              </a:solidFill>
            </a:rPr>
            <a:t>ESTABLE</a:t>
          </a:r>
          <a:r>
            <a:rPr lang="es-ES" sz="1000" kern="1200" dirty="0">
              <a:solidFill>
                <a:schemeClr val="tx1"/>
              </a:solidFill>
            </a:rPr>
            <a:t>- Cuerpo de conocimiento creciente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chemeClr val="tx1"/>
              </a:solidFill>
            </a:rPr>
            <a:t>EMERGENTE</a:t>
          </a:r>
          <a:r>
            <a:rPr lang="es-ES" sz="1000" kern="1200" dirty="0">
              <a:solidFill>
                <a:schemeClr val="tx1"/>
              </a:solidFill>
            </a:rPr>
            <a:t>-Invención de nuevas estructuras conceptuales que revolucionan la ciencia</a:t>
          </a:r>
        </a:p>
      </dsp:txBody>
      <dsp:txXfrm>
        <a:off x="3524788" y="2235443"/>
        <a:ext cx="1846120" cy="852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6299-A09D-3F4A-9376-8B0AC9745560}">
      <dsp:nvSpPr>
        <dsp:cNvPr id="0" name=""/>
        <dsp:cNvSpPr/>
      </dsp:nvSpPr>
      <dsp:spPr>
        <a:xfrm>
          <a:off x="0" y="1157210"/>
          <a:ext cx="85887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B6921-9D8B-7B4B-8817-2FF2DC613FD8}">
      <dsp:nvSpPr>
        <dsp:cNvPr id="0" name=""/>
        <dsp:cNvSpPr/>
      </dsp:nvSpPr>
      <dsp:spPr>
        <a:xfrm>
          <a:off x="408888" y="112542"/>
          <a:ext cx="8177762" cy="12808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244" tIns="0" rIns="2272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NRC</a:t>
          </a:r>
          <a:endParaRPr lang="es-ES" sz="10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-Identificar preguntas y conceptos que </a:t>
          </a:r>
          <a:r>
            <a:rPr lang="es-ES" sz="10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guíen </a:t>
          </a: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las investigaciones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-Diseñar y conducir investigaciones científicas.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-Utilizar tecnologías para mejorar las investigaciones y su comunicación.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-Formular y revisar las explicaciones y modelos científicos mediante la lógica y pruebas científicas.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-Reconocer y analizar explicaciones  y modelos alternativos.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-Comunicar y defender un argumento científico.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71413" y="175067"/>
        <a:ext cx="8052712" cy="1155777"/>
      </dsp:txXfrm>
    </dsp:sp>
    <dsp:sp modelId="{4DED9992-F6EF-C648-99CF-92D0B0BD28DE}">
      <dsp:nvSpPr>
        <dsp:cNvPr id="0" name=""/>
        <dsp:cNvSpPr/>
      </dsp:nvSpPr>
      <dsp:spPr>
        <a:xfrm>
          <a:off x="0" y="3077189"/>
          <a:ext cx="85887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4971F-A597-5F4C-91BC-DCDCCD521631}">
      <dsp:nvSpPr>
        <dsp:cNvPr id="0" name=""/>
        <dsp:cNvSpPr/>
      </dsp:nvSpPr>
      <dsp:spPr>
        <a:xfrm>
          <a:off x="413163" y="1646810"/>
          <a:ext cx="8175592" cy="1666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244" tIns="0" rIns="2272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>
              <a:solidFill>
                <a:schemeClr val="accent1">
                  <a:lumMod val="20000"/>
                  <a:lumOff val="80000"/>
                </a:schemeClr>
              </a:solidFill>
            </a:rPr>
            <a:t>Bybee (2004)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-Identificar preguntas que se puedan responder a través de investigaciones científicas.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-Diseñar y conducir una investigación científica.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-Reunir,  analizar e interpretar datos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-Desarrollar descripciones , explicaciones, predicciones y modelos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-Pensar crítica y lógicamente para establecer relaciones entre pruebas y explicación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-Analizar explicaciones alternas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-Comunicar procedimientos científicos y explicaciones.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>
              <a:solidFill>
                <a:schemeClr val="accent1">
                  <a:lumMod val="20000"/>
                  <a:lumOff val="80000"/>
                </a:schemeClr>
              </a:solidFill>
            </a:rPr>
            <a:t>-Usar las matemáticas.</a:t>
          </a:r>
        </a:p>
      </dsp:txBody>
      <dsp:txXfrm>
        <a:off x="494517" y="1728164"/>
        <a:ext cx="8012884" cy="1503830"/>
      </dsp:txXfrm>
    </dsp:sp>
    <dsp:sp modelId="{48B43EC7-F373-D740-AF96-D605C4FD42A3}">
      <dsp:nvSpPr>
        <dsp:cNvPr id="0" name=""/>
        <dsp:cNvSpPr/>
      </dsp:nvSpPr>
      <dsp:spPr>
        <a:xfrm>
          <a:off x="0" y="5528485"/>
          <a:ext cx="85887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F24BF-3CFE-1043-A4B8-7B23C5558FA3}">
      <dsp:nvSpPr>
        <dsp:cNvPr id="0" name=""/>
        <dsp:cNvSpPr/>
      </dsp:nvSpPr>
      <dsp:spPr>
        <a:xfrm>
          <a:off x="429018" y="3566789"/>
          <a:ext cx="8104303" cy="2197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244" tIns="0" rIns="2272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solidFill>
                <a:schemeClr val="accent1">
                  <a:lumMod val="20000"/>
                  <a:lumOff val="80000"/>
                </a:schemeClr>
              </a:solidFill>
            </a:rPr>
            <a:t>SAMIA KHAN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-Identificar un problema y reunir </a:t>
          </a:r>
          <a:r>
            <a:rPr lang="es-ES" sz="1000" kern="1200" dirty="0" err="1">
              <a:solidFill>
                <a:schemeClr val="accent1">
                  <a:lumMod val="20000"/>
                  <a:lumOff val="80000"/>
                </a:schemeClr>
              </a:solidFill>
            </a:rPr>
            <a:t>infoemación</a:t>
          </a:r>
          <a:endParaRPr lang="es-ES" sz="10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-Predicciones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-Buscar patrones en la información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-Usar analogías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-Analizar y representar datos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-Postular factores </a:t>
          </a:r>
          <a:r>
            <a:rPr lang="es-ES" sz="1000" kern="1200" dirty="0" err="1">
              <a:solidFill>
                <a:schemeClr val="accent1">
                  <a:lumMod val="20000"/>
                  <a:lumOff val="80000"/>
                </a:schemeClr>
              </a:solidFill>
            </a:rPr>
            <a:t>cuasales</a:t>
          </a: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 potenciales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-Desarrollar explicaciones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-Generar relaciones hipotéticas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-Evaluar la consistencia empírica de la información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-Formular modelos mentales y físicos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-Compartir lo aprendido</a:t>
          </a:r>
        </a:p>
      </dsp:txBody>
      <dsp:txXfrm>
        <a:off x="536308" y="3674079"/>
        <a:ext cx="7889723" cy="1983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A4FAC-6DA5-40EA-BFC9-E8AD7054A6F2}">
      <dsp:nvSpPr>
        <dsp:cNvPr id="0" name=""/>
        <dsp:cNvSpPr/>
      </dsp:nvSpPr>
      <dsp:spPr>
        <a:xfrm>
          <a:off x="2093793" y="1629652"/>
          <a:ext cx="986578" cy="98657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PET Amigo o Enemigo</a:t>
          </a:r>
          <a:endParaRPr lang="es-ES" sz="1400" kern="1200" dirty="0"/>
        </a:p>
      </dsp:txBody>
      <dsp:txXfrm>
        <a:off x="2238274" y="1774133"/>
        <a:ext cx="697616" cy="697616"/>
      </dsp:txXfrm>
    </dsp:sp>
    <dsp:sp modelId="{3A20A6A9-AF3C-4826-8D5F-4EBB8B1E9E31}">
      <dsp:nvSpPr>
        <dsp:cNvPr id="0" name=""/>
        <dsp:cNvSpPr/>
      </dsp:nvSpPr>
      <dsp:spPr>
        <a:xfrm rot="5400000">
          <a:off x="2476771" y="1488552"/>
          <a:ext cx="220623" cy="335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509865" y="1522546"/>
        <a:ext cx="154436" cy="201262"/>
      </dsp:txXfrm>
    </dsp:sp>
    <dsp:sp modelId="{79260A1F-CD72-459E-BA76-3A37B696C8B6}">
      <dsp:nvSpPr>
        <dsp:cNvPr id="0" name=""/>
        <dsp:cNvSpPr/>
      </dsp:nvSpPr>
      <dsp:spPr>
        <a:xfrm>
          <a:off x="1974325" y="352676"/>
          <a:ext cx="1225514" cy="122551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Matemáticas</a:t>
          </a:r>
          <a:endParaRPr lang="es-ES" sz="1200" kern="1200" dirty="0"/>
        </a:p>
      </dsp:txBody>
      <dsp:txXfrm>
        <a:off x="2153797" y="532148"/>
        <a:ext cx="866570" cy="866570"/>
      </dsp:txXfrm>
    </dsp:sp>
    <dsp:sp modelId="{2652A49F-B18A-422F-B0E1-8E85B6510164}">
      <dsp:nvSpPr>
        <dsp:cNvPr id="0" name=""/>
        <dsp:cNvSpPr/>
      </dsp:nvSpPr>
      <dsp:spPr>
        <a:xfrm rot="9864619">
          <a:off x="2924327" y="1801161"/>
          <a:ext cx="305824" cy="335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014386" y="1855920"/>
        <a:ext cx="214077" cy="201262"/>
      </dsp:txXfrm>
    </dsp:sp>
    <dsp:sp modelId="{7183100E-2C07-4040-B3FB-436839C260C3}">
      <dsp:nvSpPr>
        <dsp:cNvPr id="0" name=""/>
        <dsp:cNvSpPr/>
      </dsp:nvSpPr>
      <dsp:spPr>
        <a:xfrm>
          <a:off x="3161181" y="1111000"/>
          <a:ext cx="1225514" cy="122551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Informática</a:t>
          </a:r>
          <a:endParaRPr lang="es-ES" sz="1200" kern="1200" dirty="0"/>
        </a:p>
      </dsp:txBody>
      <dsp:txXfrm>
        <a:off x="3340653" y="1290472"/>
        <a:ext cx="866570" cy="866570"/>
      </dsp:txXfrm>
    </dsp:sp>
    <dsp:sp modelId="{F567057B-5719-4D23-94C1-5697E0C80694}">
      <dsp:nvSpPr>
        <dsp:cNvPr id="0" name=""/>
        <dsp:cNvSpPr/>
      </dsp:nvSpPr>
      <dsp:spPr>
        <a:xfrm rot="13192243">
          <a:off x="2756649" y="2483811"/>
          <a:ext cx="559546" cy="335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845581" y="2583153"/>
        <a:ext cx="458915" cy="201262"/>
      </dsp:txXfrm>
    </dsp:sp>
    <dsp:sp modelId="{1D9E00AD-FCF9-419F-A429-838A3E67BC9F}">
      <dsp:nvSpPr>
        <dsp:cNvPr id="0" name=""/>
        <dsp:cNvSpPr/>
      </dsp:nvSpPr>
      <dsp:spPr>
        <a:xfrm>
          <a:off x="2783364" y="2436647"/>
          <a:ext cx="1225514" cy="122551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Lógica</a:t>
          </a:r>
          <a:endParaRPr lang="es-ES" sz="1200" kern="1200" dirty="0"/>
        </a:p>
      </dsp:txBody>
      <dsp:txXfrm>
        <a:off x="2962836" y="2616119"/>
        <a:ext cx="866570" cy="866570"/>
      </dsp:txXfrm>
    </dsp:sp>
    <dsp:sp modelId="{7D7937CB-9037-4474-A224-982DE8B5252D}">
      <dsp:nvSpPr>
        <dsp:cNvPr id="0" name=""/>
        <dsp:cNvSpPr/>
      </dsp:nvSpPr>
      <dsp:spPr>
        <a:xfrm rot="18105473">
          <a:off x="2063746" y="2409371"/>
          <a:ext cx="330843" cy="335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087253" y="2518654"/>
        <a:ext cx="231590" cy="201262"/>
      </dsp:txXfrm>
    </dsp:sp>
    <dsp:sp modelId="{4E9B81E2-27A7-4AB3-B20D-5C5CA4BEAF30}">
      <dsp:nvSpPr>
        <dsp:cNvPr id="0" name=""/>
        <dsp:cNvSpPr/>
      </dsp:nvSpPr>
      <dsp:spPr>
        <a:xfrm>
          <a:off x="1249531" y="2446003"/>
          <a:ext cx="1225514" cy="122551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Inglés</a:t>
          </a:r>
          <a:endParaRPr lang="es-ES" sz="1200" kern="1200" dirty="0"/>
        </a:p>
      </dsp:txBody>
      <dsp:txXfrm>
        <a:off x="1429003" y="2625475"/>
        <a:ext cx="866570" cy="866570"/>
      </dsp:txXfrm>
    </dsp:sp>
    <dsp:sp modelId="{2D2D7784-FACB-4833-B3D9-38DA151C1DC1}">
      <dsp:nvSpPr>
        <dsp:cNvPr id="0" name=""/>
        <dsp:cNvSpPr/>
      </dsp:nvSpPr>
      <dsp:spPr>
        <a:xfrm rot="1630332">
          <a:off x="1944987" y="1780554"/>
          <a:ext cx="254595" cy="335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1949202" y="1830201"/>
        <a:ext cx="178217" cy="201262"/>
      </dsp:txXfrm>
    </dsp:sp>
    <dsp:sp modelId="{90412A29-A941-436D-B63F-36E22DB591D1}">
      <dsp:nvSpPr>
        <dsp:cNvPr id="0" name=""/>
        <dsp:cNvSpPr/>
      </dsp:nvSpPr>
      <dsp:spPr>
        <a:xfrm>
          <a:off x="862333" y="1101638"/>
          <a:ext cx="1225514" cy="12255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Geografía</a:t>
          </a:r>
          <a:endParaRPr lang="es-ES" sz="1200" kern="1200" dirty="0"/>
        </a:p>
      </dsp:txBody>
      <dsp:txXfrm>
        <a:off x="1041805" y="1281110"/>
        <a:ext cx="866570" cy="86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0EDC52-26D2-430F-AC2B-7F5AB3176C2D}" type="datetimeFigureOut">
              <a:rPr lang="en-US" altLang="en-US"/>
              <a:pPr>
                <a:defRPr/>
              </a:pPr>
              <a:t>8/23/2019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5FFE8-AF7E-4693-A899-8AF520AFA6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ED4C62-22C8-4E88-8A16-50E81AD47D9C}" type="datetimeFigureOut">
              <a:rPr lang="en-US" altLang="en-US"/>
              <a:pPr>
                <a:defRPr/>
              </a:pPr>
              <a:t>8/23/2019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7DA8EB-8300-47F8-84DF-F3E0B230894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CF5C-09EF-45A6-84AB-A75115379072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DE17-D042-4FD8-8B2C-83B865004E5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28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1F2B-F893-439C-B0AA-7372BCA82089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6B37-989B-4A25-A8FC-D27D7AFAE1F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9350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381D-9408-43C7-8DD6-C351099199C0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9A10-1D17-4D2F-978F-B817C4885F9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919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05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24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93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1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9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90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9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07FC-4E88-4CFA-89C4-D9160FC08532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897A-68F8-4234-8556-1AA0B91B097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3653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5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1501" y="630018"/>
            <a:ext cx="8220986" cy="813772"/>
          </a:xfrm>
        </p:spPr>
        <p:txBody>
          <a:bodyPr>
            <a:noAutofit/>
          </a:bodyPr>
          <a:lstStyle>
            <a:lvl1pPr algn="l">
              <a:defRPr sz="3200" b="0" i="0">
                <a:solidFill>
                  <a:schemeClr val="tx1">
                    <a:lumMod val="60000"/>
                    <a:lumOff val="40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541501" y="1391065"/>
            <a:ext cx="8220986" cy="355600"/>
          </a:xfrm>
        </p:spPr>
        <p:txBody>
          <a:bodyPr>
            <a:noAutofit/>
          </a:bodyPr>
          <a:lstStyle>
            <a:lvl1pPr>
              <a:defRPr sz="1600" spc="14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600" spc="14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 spc="14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 spc="14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 spc="14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1502" y="2120196"/>
            <a:ext cx="8220986" cy="4106333"/>
          </a:xfr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316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DESTACADO2_LASALLE_MX_20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60655" y="3806355"/>
            <a:ext cx="4391025" cy="485639"/>
          </a:xfrm>
        </p:spPr>
        <p:txBody>
          <a:bodyPr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1pPr>
            <a:lvl2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2pPr>
            <a:lvl3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3pPr>
            <a:lvl4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4pPr>
            <a:lvl5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60655" y="1824426"/>
            <a:ext cx="4391025" cy="20081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2pPr>
            <a:lvl3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3pPr>
            <a:lvl4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4pPr>
            <a:lvl5pPr>
              <a:defRPr sz="2000" b="0" i="0">
                <a:solidFill>
                  <a:schemeClr val="bg1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0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-TXT_LASALLE_MX_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930" y="6076050"/>
            <a:ext cx="3276087" cy="338281"/>
          </a:xfrm>
        </p:spPr>
        <p:txBody>
          <a:bodyPr anchor="b">
            <a:noAutofit/>
          </a:bodyPr>
          <a:lstStyle>
            <a:lvl1pPr algn="r">
              <a:defRPr sz="1600" b="0" i="0">
                <a:latin typeface="Helvetica Light"/>
                <a:cs typeface="Helvetica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4000" cy="59316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1930" y="6335579"/>
            <a:ext cx="3276087" cy="480607"/>
          </a:xfrm>
        </p:spPr>
        <p:txBody>
          <a:bodyPr>
            <a:normAutofit/>
          </a:bodyPr>
          <a:lstStyle>
            <a:lvl1pPr marL="0" indent="0" algn="r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8283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LASALLE_MX_201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9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B22A-6C7A-4ACE-BDE0-E30A9759D893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B6C8-CFFA-4982-91DD-BC7BA946950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16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37F5-3D80-4CC1-93C3-D48B92A96B8D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EF70-E656-4DBB-8833-A550DE2049E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617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1598-BF9A-45FC-B7D1-936ABB7043E4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4AD7-C9FB-4874-A4D5-6165171BBD6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0184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224F-E58C-4A7B-BC1A-47B80378E73B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B527-9939-4CBF-A256-87F831087A0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659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B80B-A181-4F92-8FEC-BD6C9CCC0B2B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C896-5A71-4FEA-9CC6-93E894BEA00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553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6ECB-92E4-4363-8363-92190851A69E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9110-9109-49CE-B49C-9E9D29E87E0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11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BB7C-1A29-455F-8AE4-34314899E436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A65E-1EAB-4F76-AE88-02A7C64C2DD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92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s-ES" altLang="en-US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s-ES" alt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748AD5-8612-4B92-90C2-23837BD71584}" type="datetimeFigureOut">
              <a:rPr lang="es-ES" altLang="en-US"/>
              <a:pPr>
                <a:defRPr/>
              </a:pPr>
              <a:t>23/08/2019</a:t>
            </a:fld>
            <a:endParaRPr lang="es-ES" alt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132053-6672-4BAE-BC92-5C99C192C08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896" r:id="rId14"/>
    <p:sldLayoutId id="2147483882" r:id="rId15"/>
    <p:sldLayoutId id="2147483897" r:id="rId1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b="1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PET amigo o enemigo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71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n-US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Organizador gráfico</a:t>
            </a:r>
            <a:endParaRPr lang="es-MX" dirty="0"/>
          </a:p>
        </p:txBody>
      </p:sp>
      <p:pic>
        <p:nvPicPr>
          <p:cNvPr id="10" name="Picture 2" descr="Archivo 28-10-17 5 46 16 p. m.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9043"/>
            <a:ext cx="32756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G_50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r="17739"/>
          <a:stretch/>
        </p:blipFill>
        <p:spPr bwMode="auto">
          <a:xfrm>
            <a:off x="4228232" y="1789043"/>
            <a:ext cx="4617594" cy="44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5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4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1443790"/>
            <a:ext cx="8991600" cy="50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5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61853358"/>
              </p:ext>
            </p:extLst>
          </p:nvPr>
        </p:nvGraphicFramePr>
        <p:xfrm>
          <a:off x="-834406" y="126091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50422619"/>
              </p:ext>
            </p:extLst>
          </p:nvPr>
        </p:nvGraphicFramePr>
        <p:xfrm>
          <a:off x="3276087" y="3327454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ángulo 8"/>
          <p:cNvSpPr/>
          <p:nvPr/>
        </p:nvSpPr>
        <p:spPr>
          <a:xfrm>
            <a:off x="3456433" y="873359"/>
            <a:ext cx="5306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INDAGACIÓN: LAS HABILIDADES PARA DESARROLLARLA Y PROMOVER EL APRENDIZAJE (Andoni </a:t>
            </a:r>
            <a:r>
              <a:rPr lang="es-ES_tradnl" b="1" dirty="0" err="1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Garritz</a:t>
            </a:r>
            <a:r>
              <a:rPr lang="es-ES_tradnl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s-MX" sz="1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885" y="0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5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485921"/>
              </p:ext>
            </p:extLst>
          </p:nvPr>
        </p:nvGraphicFramePr>
        <p:xfrm>
          <a:off x="-82296" y="813772"/>
          <a:ext cx="8588756" cy="604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912411" y="473659"/>
            <a:ext cx="331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b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HABILIDADES PARA INDAGAR</a:t>
            </a:r>
            <a:endParaRPr lang="es-MX" sz="1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4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66" y="223132"/>
            <a:ext cx="8220986" cy="813772"/>
          </a:xfrm>
        </p:spPr>
        <p:txBody>
          <a:bodyPr/>
          <a:lstStyle/>
          <a:p>
            <a:r>
              <a:rPr lang="es-MX" dirty="0" smtClean="0"/>
              <a:t>Producto 6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786" t="5787" r="4233" b="4678"/>
          <a:stretch/>
        </p:blipFill>
        <p:spPr>
          <a:xfrm>
            <a:off x="437521" y="883900"/>
            <a:ext cx="8236831" cy="576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5772"/>
          <a:stretch/>
        </p:blipFill>
        <p:spPr>
          <a:xfrm>
            <a:off x="576072" y="886968"/>
            <a:ext cx="8449056" cy="59123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21" y="117954"/>
            <a:ext cx="8220986" cy="813772"/>
          </a:xfrm>
        </p:spPr>
        <p:txBody>
          <a:bodyPr/>
          <a:lstStyle/>
          <a:p>
            <a:r>
              <a:rPr lang="es-MX" dirty="0" smtClean="0"/>
              <a:t>Producto 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998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21" y="117954"/>
            <a:ext cx="8220986" cy="813772"/>
          </a:xfrm>
        </p:spPr>
        <p:txBody>
          <a:bodyPr/>
          <a:lstStyle/>
          <a:p>
            <a:r>
              <a:rPr lang="es-MX" dirty="0" smtClean="0"/>
              <a:t>Producto 6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1" y="931726"/>
            <a:ext cx="8792173" cy="55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4224" y="604767"/>
            <a:ext cx="2902324" cy="413205"/>
          </a:xfrm>
          <a:prstGeom prst="rect">
            <a:avLst/>
          </a:prstGeom>
        </p:spPr>
        <p:txBody>
          <a:bodyPr vert="horz" wrap="square" lIns="0" tIns="34178" rIns="0" bIns="0" rtlCol="0">
            <a:spAutoFit/>
          </a:bodyPr>
          <a:lstStyle/>
          <a:p>
            <a:pPr marL="426406">
              <a:spcBef>
                <a:spcPts val="269"/>
              </a:spcBef>
            </a:pPr>
            <a:r>
              <a:rPr sz="1059" b="1" spc="-4" dirty="0">
                <a:solidFill>
                  <a:srgbClr val="006FC0"/>
                </a:solidFill>
                <a:latin typeface="Century Gothic"/>
                <a:cs typeface="Century Gothic"/>
              </a:rPr>
              <a:t>Estructura </a:t>
            </a:r>
            <a:r>
              <a:rPr sz="1059" b="1" dirty="0">
                <a:solidFill>
                  <a:srgbClr val="006FC0"/>
                </a:solidFill>
                <a:latin typeface="Century Gothic"/>
                <a:cs typeface="Century Gothic"/>
              </a:rPr>
              <a:t>Inicial </a:t>
            </a:r>
            <a:r>
              <a:rPr sz="1059" b="1" spc="-4" dirty="0">
                <a:solidFill>
                  <a:srgbClr val="006FC0"/>
                </a:solidFill>
                <a:latin typeface="Century Gothic"/>
                <a:cs typeface="Century Gothic"/>
              </a:rPr>
              <a:t>de</a:t>
            </a:r>
            <a:r>
              <a:rPr sz="1059" b="1" spc="-79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059" b="1" spc="-4" dirty="0">
                <a:solidFill>
                  <a:srgbClr val="006FC0"/>
                </a:solidFill>
                <a:latin typeface="Century Gothic"/>
                <a:cs typeface="Century Gothic"/>
              </a:rPr>
              <a:t>Planeación</a:t>
            </a:r>
            <a:endParaRPr sz="1059">
              <a:latin typeface="Century Gothic"/>
              <a:cs typeface="Century Gothic"/>
            </a:endParaRPr>
          </a:p>
          <a:p>
            <a:pPr marL="11206">
              <a:spcBef>
                <a:spcPts val="212"/>
              </a:spcBef>
            </a:pPr>
            <a:r>
              <a:rPr sz="1235" b="1" spc="-4" dirty="0">
                <a:solidFill>
                  <a:srgbClr val="006FC0"/>
                </a:solidFill>
                <a:latin typeface="Century Gothic"/>
                <a:cs typeface="Century Gothic"/>
              </a:rPr>
              <a:t>E.I.P. Resumen (Señalado.</a:t>
            </a:r>
            <a:r>
              <a:rPr sz="1235" b="1" spc="-18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235" b="1" spc="-4" dirty="0">
                <a:solidFill>
                  <a:srgbClr val="C00000"/>
                </a:solidFill>
                <a:latin typeface="Century Gothic"/>
                <a:cs typeface="Century Gothic"/>
              </a:rPr>
              <a:t>Producto7.</a:t>
            </a:r>
            <a:r>
              <a:rPr sz="1235" b="1" spc="-4" dirty="0">
                <a:solidFill>
                  <a:srgbClr val="006FC0"/>
                </a:solidFill>
                <a:latin typeface="Century Gothic"/>
                <a:cs typeface="Century Gothic"/>
              </a:rPr>
              <a:t>)</a:t>
            </a:r>
            <a:endParaRPr sz="1235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37" y="1079574"/>
            <a:ext cx="7430621" cy="96098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-4" dirty="0">
                <a:solidFill>
                  <a:srgbClr val="CC4124"/>
                </a:solidFill>
                <a:latin typeface="Century Gothic"/>
                <a:cs typeface="Century Gothic"/>
              </a:rPr>
              <a:t>El equipo</a:t>
            </a:r>
            <a:r>
              <a:rPr sz="971" b="1" spc="-57" dirty="0">
                <a:solidFill>
                  <a:srgbClr val="CC4124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CC4124"/>
                </a:solidFill>
                <a:latin typeface="Century Gothic"/>
                <a:cs typeface="Century Gothic"/>
              </a:rPr>
              <a:t>heterogéneo:</a:t>
            </a:r>
            <a:endParaRPr sz="971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059">
              <a:latin typeface="Times New Roman"/>
              <a:cs typeface="Times New Roman"/>
            </a:endParaRPr>
          </a:p>
          <a:p>
            <a:pPr marL="414640" indent="-201717">
              <a:buClr>
                <a:srgbClr val="1F487C"/>
              </a:buClr>
              <a:buFont typeface="Arial"/>
              <a:buAutoNum type="arabicPeriod"/>
              <a:tabLst>
                <a:tab pos="415199" algn="l"/>
              </a:tabLst>
            </a:pPr>
            <a:r>
              <a:rPr sz="971" spc="-4" dirty="0">
                <a:latin typeface="Century Gothic"/>
                <a:cs typeface="Century Gothic"/>
              </a:rPr>
              <a:t>Revisa  el análisis </a:t>
            </a:r>
            <a:r>
              <a:rPr sz="971" dirty="0">
                <a:latin typeface="Century Gothic"/>
                <a:cs typeface="Century Gothic"/>
              </a:rPr>
              <a:t>de </a:t>
            </a:r>
            <a:r>
              <a:rPr sz="971" spc="-4" dirty="0">
                <a:latin typeface="Century Gothic"/>
                <a:cs typeface="Century Gothic"/>
              </a:rPr>
              <a:t>cada Experiencia Exitosa</a:t>
            </a:r>
            <a:r>
              <a:rPr sz="971" spc="35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elegida.</a:t>
            </a:r>
            <a:endParaRPr sz="971">
              <a:latin typeface="Century Gothic"/>
              <a:cs typeface="Century Gothic"/>
            </a:endParaRPr>
          </a:p>
          <a:p>
            <a:pPr marL="414640" marR="4483" indent="-201717">
              <a:lnSpc>
                <a:spcPts val="1791"/>
              </a:lnSpc>
              <a:spcBef>
                <a:spcPts val="150"/>
              </a:spcBef>
              <a:buClr>
                <a:srgbClr val="1F487C"/>
              </a:buClr>
              <a:buFont typeface="Arial"/>
              <a:buAutoNum type="arabicPeriod"/>
              <a:tabLst>
                <a:tab pos="415199" algn="l"/>
              </a:tabLst>
            </a:pPr>
            <a:r>
              <a:rPr sz="971" spc="-4" dirty="0">
                <a:latin typeface="Century Gothic"/>
                <a:cs typeface="Century Gothic"/>
              </a:rPr>
              <a:t>Reflexiona, acuerda </a:t>
            </a:r>
            <a:r>
              <a:rPr sz="971" dirty="0">
                <a:latin typeface="Century Gothic"/>
                <a:cs typeface="Century Gothic"/>
              </a:rPr>
              <a:t>y </a:t>
            </a:r>
            <a:r>
              <a:rPr sz="971" spc="-4" dirty="0">
                <a:latin typeface="Century Gothic"/>
                <a:cs typeface="Century Gothic"/>
              </a:rPr>
              <a:t>lleva </a:t>
            </a:r>
            <a:r>
              <a:rPr sz="971" dirty="0">
                <a:latin typeface="Century Gothic"/>
                <a:cs typeface="Century Gothic"/>
              </a:rPr>
              <a:t>a </a:t>
            </a:r>
            <a:r>
              <a:rPr sz="971" spc="-4" dirty="0">
                <a:latin typeface="Century Gothic"/>
                <a:cs typeface="Century Gothic"/>
              </a:rPr>
              <a:t>cabo, </a:t>
            </a:r>
            <a:r>
              <a:rPr sz="971" b="1" dirty="0">
                <a:solidFill>
                  <a:srgbClr val="1154CC"/>
                </a:solidFill>
                <a:latin typeface="Century Gothic"/>
                <a:cs typeface="Century Gothic"/>
              </a:rPr>
              <a:t>a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manera de resumen</a:t>
            </a:r>
            <a:r>
              <a:rPr sz="971" spc="-4" dirty="0">
                <a:latin typeface="Century Gothic"/>
                <a:cs typeface="Century Gothic"/>
              </a:rPr>
              <a:t>, </a:t>
            </a:r>
            <a:r>
              <a:rPr sz="971" dirty="0">
                <a:latin typeface="Century Gothic"/>
                <a:cs typeface="Century Gothic"/>
              </a:rPr>
              <a:t>el </a:t>
            </a:r>
            <a:r>
              <a:rPr sz="971" spc="-4" dirty="0">
                <a:latin typeface="Century Gothic"/>
                <a:cs typeface="Century Gothic"/>
              </a:rPr>
              <a:t>registro </a:t>
            </a:r>
            <a:r>
              <a:rPr sz="971" dirty="0">
                <a:latin typeface="Century Gothic"/>
                <a:cs typeface="Century Gothic"/>
              </a:rPr>
              <a:t>de los </a:t>
            </a:r>
            <a:r>
              <a:rPr sz="971" spc="-4" dirty="0">
                <a:latin typeface="Century Gothic"/>
                <a:cs typeface="Century Gothic"/>
              </a:rPr>
              <a:t>puntos </a:t>
            </a:r>
            <a:r>
              <a:rPr sz="971" dirty="0">
                <a:latin typeface="Century Gothic"/>
                <a:cs typeface="Century Gothic"/>
              </a:rPr>
              <a:t>de </a:t>
            </a:r>
            <a:r>
              <a:rPr sz="971" spc="-4" dirty="0">
                <a:latin typeface="Century Gothic"/>
                <a:cs typeface="Century Gothic"/>
              </a:rPr>
              <a:t>todas las Experiencias Exitosas  analizadas, </a:t>
            </a:r>
            <a:r>
              <a:rPr sz="971" dirty="0">
                <a:latin typeface="Century Gothic"/>
                <a:cs typeface="Century Gothic"/>
              </a:rPr>
              <a:t>que se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podrían </a:t>
            </a:r>
            <a:r>
              <a:rPr sz="971" b="1" dirty="0">
                <a:solidFill>
                  <a:srgbClr val="1154CC"/>
                </a:solidFill>
                <a:latin typeface="Century Gothic"/>
                <a:cs typeface="Century Gothic"/>
              </a:rPr>
              <a:t>tomar en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cuenta para el propio</a:t>
            </a:r>
            <a:r>
              <a:rPr sz="971" b="1" spc="-13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proyecto</a:t>
            </a:r>
            <a:r>
              <a:rPr sz="971" spc="-4" dirty="0">
                <a:solidFill>
                  <a:srgbClr val="1154CC"/>
                </a:solidFill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1256" y="2101887"/>
            <a:ext cx="345141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dirty="0">
                <a:latin typeface="Century Gothic"/>
                <a:cs typeface="Century Gothic"/>
              </a:rPr>
              <a:t>en</a:t>
            </a:r>
            <a:r>
              <a:rPr sz="971" spc="88" dirty="0">
                <a:latin typeface="Century Gothic"/>
                <a:cs typeface="Century Gothic"/>
              </a:rPr>
              <a:t> </a:t>
            </a:r>
            <a:r>
              <a:rPr sz="971" dirty="0">
                <a:latin typeface="Century Gothic"/>
                <a:cs typeface="Century Gothic"/>
              </a:rPr>
              <a:t>la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743" y="2021743"/>
            <a:ext cx="7010400" cy="921217"/>
          </a:xfrm>
          <a:prstGeom prst="rect">
            <a:avLst/>
          </a:prstGeom>
        </p:spPr>
        <p:txBody>
          <a:bodyPr vert="horz" wrap="square" lIns="0" tIns="91888" rIns="0" bIns="0" rtlCol="0">
            <a:spAutoFit/>
          </a:bodyPr>
          <a:lstStyle/>
          <a:p>
            <a:pPr marL="212923" indent="-201717">
              <a:spcBef>
                <a:spcPts val="724"/>
              </a:spcBef>
              <a:buClr>
                <a:srgbClr val="1F487C"/>
              </a:buClr>
              <a:buFont typeface="Arial"/>
              <a:buAutoNum type="arabicPeriod" startAt="3"/>
              <a:tabLst>
                <a:tab pos="213483" algn="l"/>
                <a:tab pos="4134631" algn="l"/>
              </a:tabLst>
            </a:pPr>
            <a:r>
              <a:rPr sz="971" spc="-13" dirty="0">
                <a:latin typeface="Century Gothic"/>
                <a:cs typeface="Century Gothic"/>
              </a:rPr>
              <a:t>Al  </a:t>
            </a:r>
            <a:r>
              <a:rPr sz="971" spc="-4" dirty="0">
                <a:latin typeface="Century Gothic"/>
                <a:cs typeface="Century Gothic"/>
              </a:rPr>
              <a:t>terminar  </a:t>
            </a:r>
            <a:r>
              <a:rPr sz="971" dirty="0">
                <a:latin typeface="Century Gothic"/>
                <a:cs typeface="Century Gothic"/>
              </a:rPr>
              <a:t>el 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Resumen</a:t>
            </a:r>
            <a:r>
              <a:rPr sz="971" spc="-4" dirty="0">
                <a:latin typeface="Century Gothic"/>
                <a:cs typeface="Century Gothic"/>
              </a:rPr>
              <a:t>, </a:t>
            </a:r>
            <a:r>
              <a:rPr sz="971" dirty="0">
                <a:latin typeface="Century Gothic"/>
                <a:cs typeface="Century Gothic"/>
              </a:rPr>
              <a:t>revisa y </a:t>
            </a:r>
            <a:r>
              <a:rPr sz="971" spc="-4" dirty="0">
                <a:latin typeface="Century Gothic"/>
                <a:cs typeface="Century Gothic"/>
              </a:rPr>
              <a:t>reflexiona  </a:t>
            </a:r>
            <a:r>
              <a:rPr sz="971" dirty="0">
                <a:latin typeface="Century Gothic"/>
                <a:cs typeface="Century Gothic"/>
              </a:rPr>
              <a:t>sobre </a:t>
            </a:r>
            <a:r>
              <a:rPr sz="971" spc="224" dirty="0">
                <a:latin typeface="Century Gothic"/>
                <a:cs typeface="Century Gothic"/>
              </a:rPr>
              <a:t> </a:t>
            </a:r>
            <a:r>
              <a:rPr sz="971" dirty="0">
                <a:latin typeface="Century Gothic"/>
                <a:cs typeface="Century Gothic"/>
              </a:rPr>
              <a:t>lo</a:t>
            </a:r>
            <a:r>
              <a:rPr sz="971" spc="176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anotado</a:t>
            </a:r>
            <a:r>
              <a:rPr sz="971" b="1" spc="-4" dirty="0">
                <a:solidFill>
                  <a:srgbClr val="0DB0A9"/>
                </a:solidFill>
                <a:latin typeface="Century Gothic"/>
                <a:cs typeface="Century Gothic"/>
              </a:rPr>
              <a:t>,	</a:t>
            </a:r>
            <a:r>
              <a:rPr sz="971" spc="-4" dirty="0">
                <a:latin typeface="Century Gothic"/>
                <a:cs typeface="Century Gothic"/>
              </a:rPr>
              <a:t>acuerda</a:t>
            </a:r>
            <a:r>
              <a:rPr sz="971" spc="168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aquello</a:t>
            </a:r>
            <a:r>
              <a:rPr sz="971" spc="163" dirty="0">
                <a:latin typeface="Century Gothic"/>
                <a:cs typeface="Century Gothic"/>
              </a:rPr>
              <a:t> </a:t>
            </a:r>
            <a:r>
              <a:rPr sz="971" dirty="0">
                <a:latin typeface="Century Gothic"/>
                <a:cs typeface="Century Gothic"/>
              </a:rPr>
              <a:t>que</a:t>
            </a:r>
            <a:r>
              <a:rPr sz="971" spc="176" dirty="0">
                <a:latin typeface="Century Gothic"/>
                <a:cs typeface="Century Gothic"/>
              </a:rPr>
              <a:t> </a:t>
            </a:r>
            <a:r>
              <a:rPr sz="971" b="1" spc="-9" dirty="0">
                <a:solidFill>
                  <a:srgbClr val="1154CC"/>
                </a:solidFill>
                <a:latin typeface="Century Gothic"/>
                <a:cs typeface="Century Gothic"/>
              </a:rPr>
              <a:t>será</a:t>
            </a:r>
            <a:r>
              <a:rPr sz="971" b="1" spc="176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tomado</a:t>
            </a:r>
            <a:r>
              <a:rPr sz="971" b="1" spc="176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en</a:t>
            </a:r>
            <a:r>
              <a:rPr sz="971" b="1" spc="176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cuenta</a:t>
            </a:r>
            <a:endParaRPr sz="971">
              <a:latin typeface="Century Gothic"/>
              <a:cs typeface="Century Gothic"/>
            </a:endParaRPr>
          </a:p>
          <a:p>
            <a:pPr marL="212923">
              <a:spcBef>
                <a:spcPts val="635"/>
              </a:spcBef>
            </a:pPr>
            <a:r>
              <a:rPr sz="971" spc="-4" dirty="0">
                <a:latin typeface="Century Gothic"/>
                <a:cs typeface="Century Gothic"/>
              </a:rPr>
              <a:t>construcción del propio </a:t>
            </a:r>
            <a:r>
              <a:rPr sz="971" dirty="0">
                <a:latin typeface="Century Gothic"/>
                <a:cs typeface="Century Gothic"/>
              </a:rPr>
              <a:t>proyecto y  lo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señala </a:t>
            </a:r>
            <a:r>
              <a:rPr sz="971" dirty="0">
                <a:latin typeface="Century Gothic"/>
                <a:cs typeface="Century Gothic"/>
              </a:rPr>
              <a:t>de </a:t>
            </a:r>
            <a:r>
              <a:rPr sz="971" spc="-4" dirty="0">
                <a:latin typeface="Century Gothic"/>
                <a:cs typeface="Century Gothic"/>
              </a:rPr>
              <a:t>alguna</a:t>
            </a:r>
            <a:r>
              <a:rPr sz="971" spc="4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manera.</a:t>
            </a:r>
            <a:endParaRPr sz="971">
              <a:latin typeface="Century Gothic"/>
              <a:cs typeface="Century Gothic"/>
            </a:endParaRPr>
          </a:p>
          <a:p>
            <a:pPr marL="212923" indent="-201717">
              <a:spcBef>
                <a:spcPts val="613"/>
              </a:spcBef>
              <a:buClr>
                <a:srgbClr val="1F487C"/>
              </a:buClr>
              <a:buFont typeface="Arial"/>
              <a:buAutoNum type="arabicPeriod" startAt="4"/>
              <a:tabLst>
                <a:tab pos="213483" algn="l"/>
              </a:tabLst>
            </a:pP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Nombre </a:t>
            </a:r>
            <a:r>
              <a:rPr sz="971" b="1" dirty="0">
                <a:solidFill>
                  <a:srgbClr val="1154CC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los  proyectos</a:t>
            </a:r>
            <a:r>
              <a:rPr sz="971" b="1" spc="-18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revisados:</a:t>
            </a:r>
            <a:endParaRPr sz="971">
              <a:latin typeface="Century Gothic"/>
              <a:cs typeface="Century Gothic"/>
            </a:endParaRPr>
          </a:p>
          <a:p>
            <a:pPr marL="212923" lvl="1" indent="-201717">
              <a:spcBef>
                <a:spcPts val="600"/>
              </a:spcBef>
              <a:buClr>
                <a:srgbClr val="349384"/>
              </a:buClr>
              <a:buFont typeface="Century Gothic"/>
              <a:buAutoNum type="alphaLcPeriod"/>
              <a:tabLst>
                <a:tab pos="213483" algn="l"/>
              </a:tabLst>
            </a:pPr>
            <a:r>
              <a:rPr sz="971" dirty="0">
                <a:latin typeface="Arial"/>
                <a:cs typeface="Arial"/>
              </a:rPr>
              <a:t>Comencemos a ser</a:t>
            </a:r>
            <a:r>
              <a:rPr sz="971" spc="-40" dirty="0">
                <a:latin typeface="Arial"/>
                <a:cs typeface="Arial"/>
              </a:rPr>
              <a:t> </a:t>
            </a:r>
            <a:r>
              <a:rPr sz="971" spc="-4" dirty="0">
                <a:latin typeface="Arial"/>
                <a:cs typeface="Arial"/>
              </a:rPr>
              <a:t>emprendedoras</a:t>
            </a:r>
            <a:endParaRPr sz="97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314" y="3064696"/>
            <a:ext cx="6553199" cy="116426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21364" indent="-201717">
              <a:spcBef>
                <a:spcPts val="88"/>
              </a:spcBef>
              <a:buClr>
                <a:srgbClr val="349384"/>
              </a:buClr>
              <a:buAutoNum type="alphaLcPeriod" startAt="2"/>
              <a:tabLst>
                <a:tab pos="421924" algn="l"/>
              </a:tabLst>
            </a:pPr>
            <a:r>
              <a:rPr sz="971" spc="-4" dirty="0">
                <a:latin typeface="Arial"/>
                <a:cs typeface="Arial"/>
              </a:rPr>
              <a:t>Combatiendo asertivamente la violencia</a:t>
            </a:r>
            <a:r>
              <a:rPr sz="971" spc="44" dirty="0">
                <a:latin typeface="Arial"/>
                <a:cs typeface="Arial"/>
              </a:rPr>
              <a:t> </a:t>
            </a:r>
            <a:r>
              <a:rPr sz="971" spc="-4" dirty="0">
                <a:latin typeface="Arial"/>
                <a:cs typeface="Arial"/>
              </a:rPr>
              <a:t>intrafamiliar</a:t>
            </a:r>
            <a:endParaRPr sz="971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49384"/>
              </a:buClr>
              <a:buFont typeface="Arial"/>
              <a:buAutoNum type="alphaLcPeriod" startAt="2"/>
            </a:pPr>
            <a:endParaRPr sz="927">
              <a:latin typeface="Times New Roman"/>
              <a:cs typeface="Times New Roman"/>
            </a:endParaRPr>
          </a:p>
          <a:p>
            <a:pPr marL="421364" indent="-201717">
              <a:buClr>
                <a:srgbClr val="349384"/>
              </a:buClr>
              <a:buAutoNum type="alphaLcPeriod" startAt="2"/>
              <a:tabLst>
                <a:tab pos="421924" algn="l"/>
              </a:tabLst>
            </a:pPr>
            <a:r>
              <a:rPr sz="971" spc="-4" dirty="0">
                <a:latin typeface="Arial"/>
                <a:cs typeface="Arial"/>
              </a:rPr>
              <a:t>Bioingeniería, soluciones creativas </a:t>
            </a:r>
            <a:r>
              <a:rPr sz="971" dirty="0">
                <a:latin typeface="Arial"/>
                <a:cs typeface="Arial"/>
              </a:rPr>
              <a:t>para </a:t>
            </a:r>
            <a:r>
              <a:rPr sz="971" spc="-4" dirty="0">
                <a:latin typeface="Arial"/>
                <a:cs typeface="Arial"/>
              </a:rPr>
              <a:t>problemas </a:t>
            </a:r>
            <a:r>
              <a:rPr sz="971" dirty="0">
                <a:latin typeface="Arial"/>
                <a:cs typeface="Arial"/>
              </a:rPr>
              <a:t>de</a:t>
            </a:r>
            <a:r>
              <a:rPr sz="971" spc="71" dirty="0">
                <a:latin typeface="Arial"/>
                <a:cs typeface="Arial"/>
              </a:rPr>
              <a:t> </a:t>
            </a:r>
            <a:r>
              <a:rPr sz="971" spc="-9" dirty="0">
                <a:latin typeface="Arial"/>
                <a:cs typeface="Arial"/>
              </a:rPr>
              <a:t>México</a:t>
            </a:r>
            <a:endParaRPr sz="97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9">
              <a:latin typeface="Times New Roman"/>
              <a:cs typeface="Times New Roman"/>
            </a:endParaRPr>
          </a:p>
          <a:p>
            <a:pPr>
              <a:spcBef>
                <a:spcPts val="31"/>
              </a:spcBef>
            </a:pPr>
            <a:endParaRPr sz="1456">
              <a:latin typeface="Times New Roman"/>
              <a:cs typeface="Times New Roman"/>
            </a:endParaRPr>
          </a:p>
          <a:p>
            <a:pPr marL="11206"/>
            <a:r>
              <a:rPr sz="971" b="1" dirty="0">
                <a:latin typeface="Century Gothic"/>
                <a:cs typeface="Century Gothic"/>
              </a:rPr>
              <a:t>I.   </a:t>
            </a:r>
            <a:r>
              <a:rPr sz="971" b="1" spc="-4" dirty="0">
                <a:latin typeface="Century Gothic"/>
                <a:cs typeface="Century Gothic"/>
              </a:rPr>
              <a:t>Contexto. </a:t>
            </a:r>
            <a:r>
              <a:rPr sz="971" spc="-4" dirty="0">
                <a:latin typeface="Century Gothic"/>
                <a:cs typeface="Century Gothic"/>
              </a:rPr>
              <a:t>Justifica las circunstancias </a:t>
            </a:r>
            <a:r>
              <a:rPr sz="971" dirty="0">
                <a:latin typeface="Century Gothic"/>
                <a:cs typeface="Century Gothic"/>
              </a:rPr>
              <a:t>o elementos de </a:t>
            </a:r>
            <a:r>
              <a:rPr sz="971" spc="-4" dirty="0">
                <a:latin typeface="Century Gothic"/>
                <a:cs typeface="Century Gothic"/>
              </a:rPr>
              <a:t>la realidad en </a:t>
            </a:r>
            <a:r>
              <a:rPr sz="971" dirty="0">
                <a:latin typeface="Century Gothic"/>
                <a:cs typeface="Century Gothic"/>
              </a:rPr>
              <a:t>la </a:t>
            </a:r>
            <a:r>
              <a:rPr sz="971" spc="-4" dirty="0">
                <a:latin typeface="Century Gothic"/>
                <a:cs typeface="Century Gothic"/>
              </a:rPr>
              <a:t>que </a:t>
            </a:r>
            <a:r>
              <a:rPr sz="971" dirty="0">
                <a:latin typeface="Century Gothic"/>
                <a:cs typeface="Century Gothic"/>
              </a:rPr>
              <a:t>se da </a:t>
            </a:r>
            <a:r>
              <a:rPr sz="971" spc="-4" dirty="0">
                <a:latin typeface="Century Gothic"/>
                <a:cs typeface="Century Gothic"/>
              </a:rPr>
              <a:t>el problema </a:t>
            </a:r>
            <a:r>
              <a:rPr sz="971" dirty="0">
                <a:latin typeface="Century Gothic"/>
                <a:cs typeface="Century Gothic"/>
              </a:rPr>
              <a:t>o</a:t>
            </a:r>
            <a:r>
              <a:rPr sz="971" spc="13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propuesta.</a:t>
            </a:r>
            <a:endParaRPr sz="971">
              <a:latin typeface="Century Gothic"/>
              <a:cs typeface="Century Gothic"/>
            </a:endParaRPr>
          </a:p>
          <a:p>
            <a:pPr marL="184347">
              <a:spcBef>
                <a:spcPts val="199"/>
              </a:spcBef>
            </a:pP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Introducción y/o justificación del</a:t>
            </a:r>
            <a:r>
              <a:rPr sz="971" b="1" spc="4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9" dirty="0">
                <a:solidFill>
                  <a:srgbClr val="1154CC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623" y="4404696"/>
            <a:ext cx="7682193" cy="600202"/>
          </a:xfrm>
          <a:prstGeom prst="rect">
            <a:avLst/>
          </a:prstGeom>
          <a:ln w="12191">
            <a:solidFill>
              <a:srgbClr val="A3C2F4"/>
            </a:solidFill>
          </a:ln>
        </p:spPr>
        <p:txBody>
          <a:bodyPr vert="horz" wrap="square" lIns="0" tIns="99732" rIns="0" bIns="0" rtlCol="0">
            <a:spAutoFit/>
          </a:bodyPr>
          <a:lstStyle/>
          <a:p>
            <a:pPr marL="1664723" indent="-201717">
              <a:spcBef>
                <a:spcPts val="785"/>
              </a:spcBef>
              <a:buAutoNum type="alphaLcPeriod"/>
              <a:tabLst>
                <a:tab pos="1665283" algn="l"/>
              </a:tabLst>
            </a:pPr>
            <a:r>
              <a:rPr sz="971" spc="-4" dirty="0">
                <a:latin typeface="Century Gothic"/>
                <a:cs typeface="Century Gothic"/>
              </a:rPr>
              <a:t>Unificar las materias de </a:t>
            </a:r>
            <a:r>
              <a:rPr sz="971" spc="-9" dirty="0">
                <a:latin typeface="Century Gothic"/>
                <a:cs typeface="Century Gothic"/>
              </a:rPr>
              <a:t>Área </a:t>
            </a:r>
            <a:r>
              <a:rPr sz="971" dirty="0">
                <a:latin typeface="Century Gothic"/>
                <a:cs typeface="Century Gothic"/>
              </a:rPr>
              <a:t>3 y darle un </a:t>
            </a:r>
            <a:r>
              <a:rPr sz="971" spc="-4" dirty="0">
                <a:latin typeface="Century Gothic"/>
                <a:cs typeface="Century Gothic"/>
              </a:rPr>
              <a:t>sentido</a:t>
            </a:r>
            <a:r>
              <a:rPr sz="971" spc="22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práctico.</a:t>
            </a:r>
            <a:endParaRPr sz="971">
              <a:latin typeface="Century Gothic"/>
              <a:cs typeface="Century Gothic"/>
            </a:endParaRPr>
          </a:p>
          <a:p>
            <a:pPr marL="1664723" indent="-201717">
              <a:spcBef>
                <a:spcPts val="199"/>
              </a:spcBef>
              <a:buAutoNum type="alphaLcPeriod"/>
              <a:tabLst>
                <a:tab pos="1665283" algn="l"/>
              </a:tabLst>
            </a:pPr>
            <a:r>
              <a:rPr sz="971" spc="-4" dirty="0">
                <a:latin typeface="Century Gothic"/>
                <a:cs typeface="Century Gothic"/>
              </a:rPr>
              <a:t>Problemática </a:t>
            </a:r>
            <a:r>
              <a:rPr sz="971" dirty="0">
                <a:latin typeface="Century Gothic"/>
                <a:cs typeface="Century Gothic"/>
              </a:rPr>
              <a:t>en su </a:t>
            </a:r>
            <a:r>
              <a:rPr sz="971" spc="-4" dirty="0">
                <a:latin typeface="Century Gothic"/>
                <a:cs typeface="Century Gothic"/>
              </a:rPr>
              <a:t>lugar </a:t>
            </a:r>
            <a:r>
              <a:rPr sz="971" dirty="0">
                <a:latin typeface="Century Gothic"/>
                <a:cs typeface="Century Gothic"/>
              </a:rPr>
              <a:t>de </a:t>
            </a:r>
            <a:r>
              <a:rPr sz="971" spc="-4" dirty="0">
                <a:latin typeface="Century Gothic"/>
                <a:cs typeface="Century Gothic"/>
              </a:rPr>
              <a:t>origen </a:t>
            </a:r>
            <a:r>
              <a:rPr sz="971" dirty="0">
                <a:latin typeface="Century Gothic"/>
                <a:cs typeface="Century Gothic"/>
              </a:rPr>
              <a:t>que </a:t>
            </a:r>
            <a:r>
              <a:rPr sz="971" spc="-4" dirty="0">
                <a:latin typeface="Century Gothic"/>
                <a:cs typeface="Century Gothic"/>
              </a:rPr>
              <a:t>se quería</a:t>
            </a:r>
            <a:r>
              <a:rPr sz="971" spc="31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resolver.</a:t>
            </a:r>
            <a:endParaRPr sz="971">
              <a:latin typeface="Century Gothic"/>
              <a:cs typeface="Century Gothic"/>
            </a:endParaRPr>
          </a:p>
          <a:p>
            <a:pPr marL="1664723" indent="-201717">
              <a:spcBef>
                <a:spcPts val="199"/>
              </a:spcBef>
              <a:buAutoNum type="alphaLcPeriod"/>
              <a:tabLst>
                <a:tab pos="1665283" algn="l"/>
              </a:tabLst>
            </a:pPr>
            <a:r>
              <a:rPr sz="971" spc="-4" dirty="0">
                <a:latin typeface="Century Gothic"/>
                <a:cs typeface="Century Gothic"/>
              </a:rPr>
              <a:t>Crear soluciones </a:t>
            </a:r>
            <a:r>
              <a:rPr sz="971" dirty="0">
                <a:latin typeface="Century Gothic"/>
                <a:cs typeface="Century Gothic"/>
              </a:rPr>
              <a:t>en </a:t>
            </a:r>
            <a:r>
              <a:rPr sz="971" spc="-4" dirty="0">
                <a:latin typeface="Century Gothic"/>
                <a:cs typeface="Century Gothic"/>
              </a:rPr>
              <a:t>México para el área</a:t>
            </a:r>
            <a:r>
              <a:rPr sz="971" spc="22" dirty="0">
                <a:latin typeface="Century Gothic"/>
                <a:cs typeface="Century Gothic"/>
              </a:rPr>
              <a:t> </a:t>
            </a:r>
            <a:r>
              <a:rPr sz="971" spc="-4" dirty="0">
                <a:latin typeface="Century Gothic"/>
                <a:cs typeface="Century Gothic"/>
              </a:rPr>
              <a:t>médica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199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7038" y="625064"/>
            <a:ext cx="3854263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dirty="0">
                <a:latin typeface="Century Gothic"/>
                <a:cs typeface="Century Gothic"/>
              </a:rPr>
              <a:t>II. </a:t>
            </a:r>
            <a:r>
              <a:rPr sz="971" b="1" spc="-4" dirty="0">
                <a:latin typeface="Century Gothic"/>
                <a:cs typeface="Century Gothic"/>
              </a:rPr>
              <a:t>Intención.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Sólo </a:t>
            </a:r>
            <a:r>
              <a:rPr sz="971" b="1" spc="-9" dirty="0">
                <a:solidFill>
                  <a:srgbClr val="1154CC"/>
                </a:solidFill>
                <a:latin typeface="Century Gothic"/>
                <a:cs typeface="Century Gothic"/>
              </a:rPr>
              <a:t>una </a:t>
            </a:r>
            <a:r>
              <a:rPr sz="971" b="1" dirty="0">
                <a:solidFill>
                  <a:srgbClr val="1154CC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las propuestas da nombre </a:t>
            </a:r>
            <a:r>
              <a:rPr sz="971" b="1" dirty="0">
                <a:solidFill>
                  <a:srgbClr val="1154CC"/>
                </a:solidFill>
                <a:latin typeface="Century Gothic"/>
                <a:cs typeface="Century Gothic"/>
              </a:rPr>
              <a:t>al</a:t>
            </a:r>
            <a:r>
              <a:rPr sz="971" b="1" spc="13" dirty="0">
                <a:solidFill>
                  <a:srgbClr val="1154CC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154CC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8244" y="983204"/>
          <a:ext cx="7682080" cy="2060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Dar</a:t>
                      </a:r>
                      <a:r>
                        <a:rPr sz="1000" b="1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explicación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¿Por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algo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cómo</a:t>
                      </a:r>
                      <a:r>
                        <a:rPr sz="10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04775" marR="99695" algn="ctr">
                        <a:lnSpc>
                          <a:spcPct val="102299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Determinar las razones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generan el problema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situación.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21285" indent="-635" algn="ctr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Resolver un problema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Explicar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 detallada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cómo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puede  abordar y/o solucionar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problema.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271780" algn="ctr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Hacer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más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eficiente</a:t>
                      </a:r>
                      <a:r>
                        <a:rPr sz="10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mejorar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algo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16839" marR="108585" algn="ctr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Explicar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qué manera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 pueden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optimizar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los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procesos para alcanzar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objetivo.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01600" algn="ctr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Inventar, innovar, diseñar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crear 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algo</a:t>
                      </a:r>
                      <a:r>
                        <a:rPr sz="1000" b="1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nuevo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¿Cómo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podría ser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diferente?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89890" marR="380365" indent="-2540" algn="ctr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¿Qué nuevo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propuesta puedo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hacer?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529">
                <a:tc gridSpan="4">
                  <a:txBody>
                    <a:bodyPr/>
                    <a:lstStyle/>
                    <a:p>
                      <a:pPr marL="514984" indent="-229235">
                        <a:lnSpc>
                          <a:spcPct val="100000"/>
                        </a:lnSpc>
                        <a:spcBef>
                          <a:spcPts val="515"/>
                        </a:spcBef>
                        <a:buClr>
                          <a:srgbClr val="349384"/>
                        </a:buClr>
                        <a:buAutoNum type="alphaLcPeriod"/>
                        <a:tabLst>
                          <a:tab pos="515620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Hacer mas eficiente una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empresa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4984" indent="-229235"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349384"/>
                        </a:buClr>
                        <a:buAutoNum type="alphaLcPeriod"/>
                        <a:tabLst>
                          <a:tab pos="515620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Resolver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problema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social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4984" indent="-229235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349384"/>
                        </a:buClr>
                        <a:buAutoNum type="alphaLcPeriod"/>
                        <a:tabLst>
                          <a:tab pos="515620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Inventar, diseñar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prototipo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7038" y="3392804"/>
            <a:ext cx="5331199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latin typeface="Century Gothic"/>
                <a:cs typeface="Century Gothic"/>
              </a:rPr>
              <a:t>III. </a:t>
            </a:r>
            <a:r>
              <a:rPr sz="971" b="1" spc="-4" dirty="0">
                <a:latin typeface="Century Gothic"/>
                <a:cs typeface="Century Gothic"/>
              </a:rPr>
              <a:t>Objetivo general del proyecto. </a:t>
            </a:r>
            <a:r>
              <a:rPr sz="971" b="1" spc="-4" dirty="0">
                <a:solidFill>
                  <a:srgbClr val="3B78D7"/>
                </a:solidFill>
                <a:latin typeface="Century Gothic"/>
                <a:cs typeface="Century Gothic"/>
              </a:rPr>
              <a:t>Toma en cuenta </a:t>
            </a:r>
            <a:r>
              <a:rPr sz="971" b="1" dirty="0">
                <a:solidFill>
                  <a:srgbClr val="3B78D7"/>
                </a:solidFill>
                <a:latin typeface="Century Gothic"/>
                <a:cs typeface="Century Gothic"/>
              </a:rPr>
              <a:t>a </a:t>
            </a:r>
            <a:r>
              <a:rPr sz="971" b="1" spc="-4" dirty="0">
                <a:solidFill>
                  <a:srgbClr val="3B78D7"/>
                </a:solidFill>
                <a:latin typeface="Century Gothic"/>
                <a:cs typeface="Century Gothic"/>
              </a:rPr>
              <a:t>todas las asignaturas </a:t>
            </a:r>
            <a:r>
              <a:rPr sz="971" b="1" spc="93" dirty="0">
                <a:solidFill>
                  <a:srgbClr val="3B78D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3B78D7"/>
                </a:solidFill>
                <a:latin typeface="Century Gothic"/>
                <a:cs typeface="Century Gothic"/>
              </a:rPr>
              <a:t>involucradas.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001" y="3830596"/>
            <a:ext cx="7671547" cy="143792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0989" marR="511015">
              <a:lnSpc>
                <a:spcPct val="117500"/>
              </a:lnSpc>
              <a:spcBef>
                <a:spcPts val="88"/>
              </a:spcBef>
            </a:pP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Comprender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la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importancia social de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la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creación de tecnología médica dirigida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resolver problemas que se identifican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través </a:t>
            </a:r>
            <a:r>
              <a:rPr sz="706" spc="-9" dirty="0">
                <a:solidFill>
                  <a:srgbClr val="6EA8DC"/>
                </a:solidFill>
                <a:latin typeface="Century Gothic"/>
                <a:cs typeface="Century Gothic"/>
              </a:rPr>
              <a:t>del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estudio epidemiológico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de la 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población mexicana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se resuelven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través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de la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comprensión especializada de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las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patologías relevantes para el sector salud que permitan bocetar diseños de  instrumentos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dispositivos médicos que constituyan una propuesta tecnológica</a:t>
            </a:r>
            <a:r>
              <a:rPr sz="706" spc="119" dirty="0">
                <a:solidFill>
                  <a:srgbClr val="6EA8DC"/>
                </a:solidFill>
                <a:latin typeface="Century Gothic"/>
                <a:cs typeface="Century Gothic"/>
              </a:rPr>
              <a:t>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rentable.</a:t>
            </a:r>
            <a:endParaRPr sz="706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882" dirty="0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838" dirty="0">
              <a:latin typeface="Times New Roman"/>
              <a:cs typeface="Times New Roman"/>
            </a:endParaRPr>
          </a:p>
          <a:p>
            <a:pPr marL="50989" marR="378219">
              <a:lnSpc>
                <a:spcPct val="117500"/>
              </a:lnSpc>
            </a:pP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Realizar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un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proyecto que muestre una formación emprendedora. Integrar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los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conocimientos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de las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materias de contabilidad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administración, derecho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psicología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 través de la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planeación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organización de una empresa. Desarrollar un concepto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de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negocio productivo, rentable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</a:t>
            </a:r>
            <a:r>
              <a:rPr sz="706" spc="132" dirty="0">
                <a:solidFill>
                  <a:srgbClr val="6EA8DC"/>
                </a:solidFill>
                <a:latin typeface="Century Gothic"/>
                <a:cs typeface="Century Gothic"/>
              </a:rPr>
              <a:t>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sustentable.</a:t>
            </a:r>
            <a:endParaRPr sz="706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882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838" dirty="0">
              <a:latin typeface="Times New Roman"/>
              <a:cs typeface="Times New Roman"/>
            </a:endParaRPr>
          </a:p>
          <a:p>
            <a:pPr marL="50989" marR="150167">
              <a:lnSpc>
                <a:spcPct val="117800"/>
              </a:lnSpc>
            </a:pP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Se decretó el hacer una campaña publicitaria, que llegue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las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familias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generar cambios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partir de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la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reflexión </a:t>
            </a:r>
            <a:r>
              <a:rPr sz="706" dirty="0">
                <a:solidFill>
                  <a:srgbClr val="6EA8DC"/>
                </a:solidFill>
                <a:latin typeface="Century Gothic"/>
                <a:cs typeface="Century Gothic"/>
              </a:rPr>
              <a:t>y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toma de conciencia con diferenciales pertinentes para  alcanzar el impacto</a:t>
            </a:r>
            <a:r>
              <a:rPr sz="706" spc="-22" dirty="0">
                <a:solidFill>
                  <a:srgbClr val="6EA8DC"/>
                </a:solidFill>
                <a:latin typeface="Century Gothic"/>
                <a:cs typeface="Century Gothic"/>
              </a:rPr>
              <a:t> </a:t>
            </a:r>
            <a:r>
              <a:rPr sz="706" spc="-4" dirty="0">
                <a:solidFill>
                  <a:srgbClr val="6EA8DC"/>
                </a:solidFill>
                <a:latin typeface="Century Gothic"/>
                <a:cs typeface="Century Gothic"/>
              </a:rPr>
              <a:t>deseado</a:t>
            </a:r>
            <a:endParaRPr sz="706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001" y="3755202"/>
            <a:ext cx="7671547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166" y="0"/>
                </a:lnTo>
              </a:path>
            </a:pathLst>
          </a:custGeom>
          <a:ln w="12192">
            <a:solidFill>
              <a:srgbClr val="9FC5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622" y="3749824"/>
            <a:ext cx="0" cy="1779494"/>
          </a:xfrm>
          <a:custGeom>
            <a:avLst/>
            <a:gdLst/>
            <a:ahLst/>
            <a:cxnLst/>
            <a:rect l="l" t="t" r="r" b="b"/>
            <a:pathLst>
              <a:path h="2016760">
                <a:moveTo>
                  <a:pt x="0" y="0"/>
                </a:moveTo>
                <a:lnTo>
                  <a:pt x="0" y="2016633"/>
                </a:lnTo>
              </a:path>
            </a:pathLst>
          </a:custGeom>
          <a:ln w="12192">
            <a:solidFill>
              <a:srgbClr val="9FC5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243" y="5529206"/>
            <a:ext cx="11206" cy="1120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9F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8243" y="5529206"/>
            <a:ext cx="11206" cy="1120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001" y="5534584"/>
            <a:ext cx="7671547" cy="0"/>
          </a:xfrm>
          <a:custGeom>
            <a:avLst/>
            <a:gdLst/>
            <a:ahLst/>
            <a:cxnLst/>
            <a:rect l="l" t="t" r="r" b="b"/>
            <a:pathLst>
              <a:path w="8694420">
                <a:moveTo>
                  <a:pt x="0" y="0"/>
                </a:moveTo>
                <a:lnTo>
                  <a:pt x="8694166" y="0"/>
                </a:lnTo>
              </a:path>
            </a:pathLst>
          </a:custGeom>
          <a:ln w="12191">
            <a:solidFill>
              <a:srgbClr val="A3C2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25702" y="3749824"/>
            <a:ext cx="0" cy="1779494"/>
          </a:xfrm>
          <a:custGeom>
            <a:avLst/>
            <a:gdLst/>
            <a:ahLst/>
            <a:cxnLst/>
            <a:rect l="l" t="t" r="r" b="b"/>
            <a:pathLst>
              <a:path h="2016760">
                <a:moveTo>
                  <a:pt x="0" y="0"/>
                </a:moveTo>
                <a:lnTo>
                  <a:pt x="0" y="2016633"/>
                </a:lnTo>
              </a:path>
            </a:pathLst>
          </a:custGeom>
          <a:ln w="12191">
            <a:solidFill>
              <a:srgbClr val="9FC5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0323" y="5529206"/>
            <a:ext cx="11206" cy="1120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9FC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0323" y="5529206"/>
            <a:ext cx="11206" cy="1120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12191"/>
                </a:moveTo>
                <a:lnTo>
                  <a:pt x="12191" y="12191"/>
                </a:lnTo>
                <a:lnTo>
                  <a:pt x="1219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9970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7038" y="799875"/>
            <a:ext cx="3522009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latin typeface="Century Gothic"/>
                <a:cs typeface="Century Gothic"/>
              </a:rPr>
              <a:t>IV. </a:t>
            </a:r>
            <a:r>
              <a:rPr sz="971" b="1" spc="-4" dirty="0">
                <a:latin typeface="Century Gothic"/>
                <a:cs typeface="Century Gothic"/>
              </a:rPr>
              <a:t>Disciplinas involucradas en </a:t>
            </a:r>
            <a:r>
              <a:rPr sz="971" b="1" dirty="0">
                <a:latin typeface="Century Gothic"/>
                <a:cs typeface="Century Gothic"/>
              </a:rPr>
              <a:t>el  </a:t>
            </a:r>
            <a:r>
              <a:rPr sz="971" b="1" spc="-4" dirty="0">
                <a:latin typeface="Century Gothic"/>
                <a:cs typeface="Century Gothic"/>
              </a:rPr>
              <a:t>trabajo</a:t>
            </a:r>
            <a:r>
              <a:rPr sz="971" b="1" spc="22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interdisciplinario.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8244" y="1156671"/>
          <a:ext cx="7682079" cy="5426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618">
                <a:tc>
                  <a:txBody>
                    <a:bodyPr/>
                    <a:lstStyle/>
                    <a:p>
                      <a:pPr marL="6032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Disciplinas: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1.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6210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2.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2546350" algn="l"/>
                        </a:tabLst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3.</a:t>
                      </a: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u="sng" dirty="0">
                          <a:latin typeface="Century Gothic"/>
                          <a:cs typeface="Century Gothic"/>
                        </a:rPr>
                        <a:t> 	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254000" marR="386715" indent="-19685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Contenidos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000" b="1" spc="-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Temas 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involucrados.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61620" marR="53975">
                        <a:lnSpc>
                          <a:spcPts val="155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Temas 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contenidos</a:t>
                      </a:r>
                      <a:r>
                        <a:rPr sz="1000" spc="2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del  programa, que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consideran.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51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Sist.</a:t>
                      </a:r>
                      <a:r>
                        <a:rPr sz="10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Oseo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Sist.</a:t>
                      </a:r>
                      <a:r>
                        <a:rPr sz="1000" spc="-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Locomotor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Sist.</a:t>
                      </a:r>
                      <a:r>
                        <a:rPr sz="1000" spc="-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Nervioso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 marR="645795" indent="-228600">
                        <a:lnSpc>
                          <a:spcPct val="101800"/>
                        </a:lnSpc>
                        <a:spcBef>
                          <a:spcPts val="49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Lectura de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mp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ren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ón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Reseña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Ensayo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406400">
                        <a:lnSpc>
                          <a:spcPct val="959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Derecho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mercantil Derecho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fiscal,  Derecho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administrativo,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Derecho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laboral,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Derecho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ecológico.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2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676">
                <a:tc>
                  <a:txBody>
                    <a:bodyPr/>
                    <a:lstStyle/>
                    <a:p>
                      <a:pPr marL="234315" marR="99695" indent="-177165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Conceptos clave,  trascendentales.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Conceptos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básicos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que  surgen del proyecto,  permiten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comprensión del mismo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pueden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ser  transferibles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otros  ámbitos.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indent="228600">
                        <a:lnSpc>
                          <a:spcPct val="100000"/>
                        </a:lnSpc>
                        <a:spcBef>
                          <a:spcPts val="51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Electromagnetismo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476250" indent="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Esfuerzos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Tensión y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comprensión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 marR="116205" indent="-228600">
                        <a:lnSpc>
                          <a:spcPct val="101800"/>
                        </a:lnSpc>
                        <a:spcBef>
                          <a:spcPts val="49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Leer el contenido de  documentos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Adquirir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habilidad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356870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escribir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hablar sobre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tema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725805">
                        <a:lnSpc>
                          <a:spcPct val="958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planeación del negocio.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organización del negocio.  Logística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Producción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Aspectos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Financieros.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ts val="12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Acta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constitutiva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negocio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880" marR="227965">
                        <a:lnSpc>
                          <a:spcPts val="1260"/>
                        </a:lnSpc>
                        <a:spcBef>
                          <a:spcPts val="7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Trámites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que se deben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cubrir ante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Delegación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ts val="120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Permisos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construcción del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inmueble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5880" marR="972185">
                        <a:lnSpc>
                          <a:spcPts val="126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o en su caso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contrato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arrendamiento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local.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2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206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Objetivos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propósitos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alcanzados.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13080" marR="157480" indent="-228600">
                        <a:lnSpc>
                          <a:spcPct val="102200"/>
                        </a:lnSpc>
                        <a:spcBef>
                          <a:spcPts val="484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Diseño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prototipo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médico  que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resuelva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alguna  patología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problema clínico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 México.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marR="108585" indent="-228600">
                        <a:lnSpc>
                          <a:spcPct val="101800"/>
                        </a:lnSpc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Comprender la  aplicación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marR="108585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principios físicos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creación de  interfaces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físico-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biológicos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43840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logró realizar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planeación completa del  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56235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alumnos presentaron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discutieron sobre la realidad de  nuestro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país.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662741" y="151328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326" y="0"/>
                </a:lnTo>
              </a:path>
            </a:pathLst>
          </a:custGeom>
          <a:ln w="7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6840" y="1513286"/>
            <a:ext cx="1417544" cy="0"/>
          </a:xfrm>
          <a:custGeom>
            <a:avLst/>
            <a:gdLst/>
            <a:ahLst/>
            <a:cxnLst/>
            <a:rect l="l" t="t" r="r" b="b"/>
            <a:pathLst>
              <a:path w="1606550">
                <a:moveTo>
                  <a:pt x="0" y="0"/>
                </a:moveTo>
                <a:lnTo>
                  <a:pt x="1606222" y="0"/>
                </a:lnTo>
              </a:path>
            </a:pathLst>
          </a:custGeom>
          <a:ln w="7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583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442117" y="630018"/>
            <a:ext cx="6320370" cy="813772"/>
          </a:xfrm>
        </p:spPr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Equipo </a:t>
            </a:r>
            <a:r>
              <a:rPr lang="es-MX" altLang="en-US" sz="28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7</a:t>
            </a:r>
          </a:p>
          <a:p>
            <a:pPr marL="0" indent="0"/>
            <a:r>
              <a:rPr lang="es-MX" altLang="en-US" sz="28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4º grado de bachillerato</a:t>
            </a:r>
            <a:endParaRPr lang="es-MX" altLang="en-US" sz="28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1.-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Teresa Elizabeth Ramírez García 	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(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Lógica)</a:t>
            </a: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2.-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Christian Rebeca Valero Hernández</a:t>
            </a:r>
            <a:r>
              <a:rPr lang="es-MX" altLang="en-US" sz="200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</a:t>
            </a:r>
            <a:r>
              <a:rPr lang="es-MX" altLang="en-US" sz="200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	(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Inglés)</a:t>
            </a: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3.-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Edgar Iván Mandujano Zárate 		(Geografía) </a:t>
            </a: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4.-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Jorge Meléndez González			(Matemáticas)</a:t>
            </a: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r>
              <a:rPr lang="es-MX" altLang="en-US" sz="20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5.- </a:t>
            </a:r>
            <a:r>
              <a:rPr lang="es-MX" altLang="en-US" sz="20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Lorena Salgado Mancera			(Informática)</a:t>
            </a:r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sz="20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  <p:pic>
        <p:nvPicPr>
          <p:cNvPr id="5" name="Imagen 4" descr="Nuevo logo -Marzo 2014- 02">
            <a:extLst>
              <a:ext uri="{FF2B5EF4-FFF2-40B4-BE49-F238E27FC236}">
                <a16:creationId xmlns:a16="http://schemas.microsoft.com/office/drawing/2014/main" id="{EF770CFB-3AC7-6141-AC96-1C3BA5224F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8" y="210283"/>
            <a:ext cx="2309542" cy="86739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13935"/>
              </p:ext>
            </p:extLst>
          </p:nvPr>
        </p:nvGraphicFramePr>
        <p:xfrm>
          <a:off x="738244" y="763491"/>
          <a:ext cx="7682079" cy="237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832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4.</a:t>
                      </a:r>
                      <a:r>
                        <a:rPr sz="1000" b="1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Evaluación.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11454" marR="87630">
                        <a:lnSpc>
                          <a:spcPct val="1020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Productos /evidencias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aprendizaje,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demuestran el avance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proceso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logro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del objetivo </a:t>
                      </a:r>
                      <a:r>
                        <a:rPr sz="1000" spc="2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propuesto.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54610">
                        <a:lnSpc>
                          <a:spcPct val="102299"/>
                        </a:lnSpc>
                        <a:spcBef>
                          <a:spcPts val="489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utilizan cronogramas,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muestran el avance  paulatino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las lecturas,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anteproyectos,  presentaciones,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etc.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Llevando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secuencia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94615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avance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cada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uno de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90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29565">
                        <a:lnSpc>
                          <a:spcPct val="1024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Rubrica para evaluar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investigación: campaña  publicitario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79375">
                        <a:lnSpc>
                          <a:spcPct val="95900"/>
                        </a:lnSpc>
                        <a:spcBef>
                          <a:spcPts val="47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El contenido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se abordó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manera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integrada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por las tres disciplinas. Se  evaluó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el trabajo 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manera conjunta,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aunque cada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profesor revisó los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conceptos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específicos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su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disciplina.  El valor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del trabajo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contempló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parte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la evaluación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la  unidad correspondiente, otorgándosele 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valor del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40% de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calificación.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22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853">
                <a:tc>
                  <a:txBody>
                    <a:bodyPr/>
                    <a:lstStyle/>
                    <a:p>
                      <a:pPr marL="211454" marR="123189" indent="-154305">
                        <a:lnSpc>
                          <a:spcPct val="116100"/>
                        </a:lnSpc>
                        <a:spcBef>
                          <a:spcPts val="309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Tipos </a:t>
                      </a:r>
                      <a:r>
                        <a:rPr sz="1100" b="1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herramientas</a:t>
                      </a:r>
                      <a:r>
                        <a:rPr sz="1000" b="1" spc="-1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 evaluación.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47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63500">
                        <a:lnSpc>
                          <a:spcPct val="102099"/>
                        </a:lnSpc>
                        <a:spcBef>
                          <a:spcPts val="49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 todas las disciplinas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establece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lista de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cotejo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cual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lleva al dia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proporciona el avance del  proyecto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Rubricas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27038" y="3262369"/>
            <a:ext cx="4211731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spc="-4" dirty="0">
                <a:latin typeface="Century Gothic"/>
                <a:cs typeface="Century Gothic"/>
              </a:rPr>
              <a:t>V. Esquema del proceso </a:t>
            </a:r>
            <a:r>
              <a:rPr sz="971" b="1" dirty="0">
                <a:latin typeface="Century Gothic"/>
                <a:cs typeface="Century Gothic"/>
              </a:rPr>
              <a:t>de </a:t>
            </a:r>
            <a:r>
              <a:rPr sz="971" b="1" spc="-4" dirty="0">
                <a:latin typeface="Century Gothic"/>
                <a:cs typeface="Century Gothic"/>
              </a:rPr>
              <a:t>construcción </a:t>
            </a:r>
            <a:r>
              <a:rPr sz="971" b="1" dirty="0">
                <a:latin typeface="Century Gothic"/>
                <a:cs typeface="Century Gothic"/>
              </a:rPr>
              <a:t>del </a:t>
            </a:r>
            <a:r>
              <a:rPr sz="971" b="1" spc="-4" dirty="0">
                <a:latin typeface="Century Gothic"/>
                <a:cs typeface="Century Gothic"/>
              </a:rPr>
              <a:t>proyecto </a:t>
            </a:r>
            <a:r>
              <a:rPr sz="971" b="1" dirty="0">
                <a:latin typeface="Century Gothic"/>
                <a:cs typeface="Century Gothic"/>
              </a:rPr>
              <a:t>por</a:t>
            </a:r>
            <a:r>
              <a:rPr sz="971" b="1" spc="-18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disciplinas.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8244" y="3620508"/>
          <a:ext cx="7682078" cy="2319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1.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4749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2.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3.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333375" marR="494665" indent="-180340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Preguntar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cuestionar.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Preguntas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que dirigen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Investigación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Interdisciplinaria.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5880">
                        <a:lnSpc>
                          <a:spcPts val="129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¿Cómo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podría realizarse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una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campaña?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153035">
                        <a:lnSpc>
                          <a:spcPct val="958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¿Qué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necesidades detectas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en su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contexto?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¿Cómo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podrían satisfacerlas?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¿Qué quieren  hacer?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¿Por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qué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lo quieren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hacer?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¿Qué necesitarían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para poder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hacerlo?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¿Cómo se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constituye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una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empresa?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¿En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cuánto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tiempo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lo podrían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hacer? ¿Cómo se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tendrían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que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organizar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poder llevar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 cabo el</a:t>
                      </a:r>
                      <a:r>
                        <a:rPr sz="1000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proyecto?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529">
                <a:tc>
                  <a:txBody>
                    <a:bodyPr/>
                    <a:lstStyle/>
                    <a:p>
                      <a:pPr marL="328930" marR="356235" indent="-175260">
                        <a:lnSpc>
                          <a:spcPct val="102200"/>
                        </a:lnSpc>
                        <a:spcBef>
                          <a:spcPts val="484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Despertar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interés (detonar).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Estrategias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para involucrar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los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estudiantes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problemática  planteada,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salón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clase.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obtiene un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porcentaje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evaluación.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Video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muestra como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generan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reparan las</a:t>
                      </a:r>
                      <a:r>
                        <a:rPr sz="10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fracturas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64600"/>
              </p:ext>
            </p:extLst>
          </p:nvPr>
        </p:nvGraphicFramePr>
        <p:xfrm>
          <a:off x="287483" y="554654"/>
          <a:ext cx="7682078" cy="6303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3647">
                <a:tc>
                  <a:txBody>
                    <a:bodyPr/>
                    <a:lstStyle/>
                    <a:p>
                      <a:pPr marL="333375" marR="127000" indent="-180340">
                        <a:lnSpc>
                          <a:spcPct val="102699"/>
                        </a:lnSpc>
                        <a:spcBef>
                          <a:spcPts val="484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Recopilar información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través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investigación.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7340" marR="99885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Lo que 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investiga.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Fuentes  que se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utilizan.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433070">
                        <a:lnSpc>
                          <a:spcPct val="102699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Diversas fuentes de  información: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Libros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científicos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marR="91440" indent="-228600">
                        <a:lnSpc>
                          <a:spcPct val="101800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red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Seminarios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marR="239395" indent="-228600">
                        <a:lnSpc>
                          <a:spcPct val="102299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Bibliografía  particular de  cada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disciplina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Internet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leyes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Encuestas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765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Organizar la</a:t>
                      </a:r>
                      <a:r>
                        <a:rPr sz="10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información.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Implica: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7340" marR="332105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clasificación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datos obtenidos,  análisis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datos obtenidos,  registro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información.  conclusiones por disciplina,  conclusiones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conjuntas.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5880" marR="3912870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Investigación legal  Investigación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mercado  Buscar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local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Permisos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pagos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4538345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Mercadotecnia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Costos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del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activo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298132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Calculo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recuperación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inversión  Se recomienda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siguiente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orden: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ts val="1290"/>
                        </a:lnSpc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Reseña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Ensayo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Anteproyecto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Pitch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Diseño</a:t>
                      </a:r>
                      <a:r>
                        <a:rPr sz="10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final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3080" indent="-22860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513080" algn="l"/>
                          <a:tab pos="513715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final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971">
                <a:tc>
                  <a:txBody>
                    <a:bodyPr/>
                    <a:lstStyle/>
                    <a:p>
                      <a:pPr marL="403860" marR="218440" indent="-270510">
                        <a:lnSpc>
                          <a:spcPct val="102200"/>
                        </a:lnSpc>
                        <a:spcBef>
                          <a:spcPts val="484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5.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Llegar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conclusiones parciales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(por disciplina) útiles para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tal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forma que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aclaran, describen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descifran,  (fruto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reflexión colaborativa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los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estudiantes).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¿Cómo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lograron?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154940">
                        <a:lnSpc>
                          <a:spcPct val="1022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 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aprecia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documento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este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rubro,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sin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embargo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existen  entregas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parciales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donde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seguramente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 revisan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avances de  cada disciplina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en su  conjunto.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latin typeface="Symbol"/>
                          <a:cs typeface="Symbol"/>
                        </a:rPr>
                        <a:t></a:t>
                      </a:r>
                      <a:endParaRPr sz="1000">
                        <a:latin typeface="Symbol"/>
                        <a:cs typeface="Symbol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9741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64917"/>
              </p:ext>
            </p:extLst>
          </p:nvPr>
        </p:nvGraphicFramePr>
        <p:xfrm>
          <a:off x="701226" y="1010280"/>
          <a:ext cx="7682079" cy="315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7971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6.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Conectar.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que las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conclusiones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49554" marR="685800">
                        <a:lnSpc>
                          <a:spcPct val="117300"/>
                        </a:lnSpc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de cada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disciplina dan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respuesta  o 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vinculan</a:t>
                      </a:r>
                      <a:r>
                        <a:rPr sz="10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49554" marR="68580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la pregunta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disparadora del  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55270" marR="314960" indent="-6350">
                        <a:lnSpc>
                          <a:spcPct val="117300"/>
                        </a:lnSpc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Estrategia 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actividad para lograr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haya 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conciencia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ello.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5880" marR="51435" algn="just">
                        <a:lnSpc>
                          <a:spcPct val="1022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identifican dentro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un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anteproyecto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presencia de las disciplinas  involucradas, ilustrando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estructural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posición donde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detecta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alguna participación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muestra donde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localiza.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No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así las  disciplinas que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forma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parte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esencia del documento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proyecto, por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ejemplo,  la 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español,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donde 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revisa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parte referente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expresión escrita, ortografía,  gramática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redacción.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52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7. 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Evaluar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información</a:t>
                      </a:r>
                      <a:r>
                        <a:rPr sz="1000" b="1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generada.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7490" marR="236220">
                        <a:lnSpc>
                          <a:spcPct val="101800"/>
                        </a:lnSpc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obtenida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cubre las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necesidades para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solución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problema?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7490" marR="302895">
                        <a:lnSpc>
                          <a:spcPts val="136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Propuesta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investigaciones para  complementar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50800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Aparentemente la información generada va dando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resultados esperados,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sin  embargo no 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logra distinguir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claro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concreta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menos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dispositivo,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solo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aparecen dibujos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diagramas.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Considero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no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 concluyente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en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ese</a:t>
                      </a:r>
                      <a:r>
                        <a:rPr sz="1000" spc="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sentido.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27037" y="3150758"/>
            <a:ext cx="137832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latin typeface="Century Gothic"/>
                <a:cs typeface="Century Gothic"/>
              </a:rPr>
              <a:t>VI. </a:t>
            </a:r>
            <a:r>
              <a:rPr sz="971" b="1" spc="-4" dirty="0">
                <a:latin typeface="Century Gothic"/>
                <a:cs typeface="Century Gothic"/>
              </a:rPr>
              <a:t>División del</a:t>
            </a:r>
            <a:r>
              <a:rPr sz="971" b="1" spc="-53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tiempo.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6732" y="3150758"/>
            <a:ext cx="1054474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latin typeface="Century Gothic"/>
                <a:cs typeface="Century Gothic"/>
              </a:rPr>
              <a:t>VII.</a:t>
            </a:r>
            <a:r>
              <a:rPr sz="971" b="1" spc="-88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Presentación.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27261"/>
              </p:ext>
            </p:extLst>
          </p:nvPr>
        </p:nvGraphicFramePr>
        <p:xfrm>
          <a:off x="701225" y="4210526"/>
          <a:ext cx="7682079" cy="1903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088"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Tiempos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dedicados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proyecto cada</a:t>
                      </a:r>
                      <a:r>
                        <a:rPr sz="10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semana.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0160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Momentos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destinados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al</a:t>
                      </a:r>
                      <a:r>
                        <a:rPr sz="10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98450" marR="290830" indent="242570">
                        <a:lnSpc>
                          <a:spcPts val="156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Horas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trabajó dedicadas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trabajo disciplinario.  Horas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trabajo dedicadas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trabajo</a:t>
                      </a:r>
                      <a:r>
                        <a:rPr sz="1000" spc="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interdisciplinario.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Presentación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proyecto</a:t>
                      </a:r>
                      <a:r>
                        <a:rPr sz="10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(producto).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Características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la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¿Qué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presenta?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¿Cuándo?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¿Dónde?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¿Con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¿A quién,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qué,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para</a:t>
                      </a:r>
                      <a:r>
                        <a:rPr sz="10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88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51 sesiones divididas en 17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semanas de 3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horas cada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 semana.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227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7038" y="625064"/>
            <a:ext cx="176828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dirty="0">
                <a:latin typeface="Century Gothic"/>
                <a:cs typeface="Century Gothic"/>
              </a:rPr>
              <a:t>VIII. </a:t>
            </a:r>
            <a:r>
              <a:rPr sz="971" b="1" spc="-4" dirty="0">
                <a:latin typeface="Century Gothic"/>
                <a:cs typeface="Century Gothic"/>
              </a:rPr>
              <a:t>Evaluación </a:t>
            </a:r>
            <a:r>
              <a:rPr sz="971" b="1" dirty="0">
                <a:latin typeface="Century Gothic"/>
                <a:cs typeface="Century Gothic"/>
              </a:rPr>
              <a:t>del</a:t>
            </a:r>
            <a:r>
              <a:rPr sz="971" b="1" spc="-71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8244" y="983203"/>
          <a:ext cx="7682079" cy="2420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706"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Aspectos 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b="1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10" dirty="0">
                          <a:latin typeface="Century Gothic"/>
                          <a:cs typeface="Century Gothic"/>
                        </a:rPr>
                        <a:t>evalúan?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996315" marR="142875" indent="-847725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Criterios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que se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utilizan, para evaluar  cada</a:t>
                      </a:r>
                      <a:r>
                        <a:rPr sz="1000" b="1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aspecto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238760" indent="-243840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b="1" dirty="0"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Herramientas </a:t>
                      </a:r>
                      <a:r>
                        <a:rPr sz="1000" b="1" dirty="0">
                          <a:latin typeface="Century Gothic"/>
                          <a:cs typeface="Century Gothic"/>
                        </a:rPr>
                        <a:t>e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instrumentos de  evaluación que se</a:t>
                      </a:r>
                      <a:r>
                        <a:rPr sz="1000" b="1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utilizan.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434340">
                        <a:lnSpc>
                          <a:spcPct val="101800"/>
                        </a:lnSpc>
                        <a:spcBef>
                          <a:spcPts val="49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listas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cotejo,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trabajan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lo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largo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todo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54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28930">
                        <a:lnSpc>
                          <a:spcPct val="102200"/>
                        </a:lnSpc>
                        <a:spcBef>
                          <a:spcPts val="4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menciona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organigrama que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menciona las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partes totales del  proyecto,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sin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embargo,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no se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hace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referencia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forma o que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instrumentos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usaron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cada  disciplina para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evaluar.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smtClean="0"/>
              <a:t>Producto 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5591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2265" y="599290"/>
            <a:ext cx="2444563" cy="39603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74821">
              <a:lnSpc>
                <a:spcPct val="117500"/>
              </a:lnSpc>
              <a:spcBef>
                <a:spcPts val="88"/>
              </a:spcBef>
            </a:pPr>
            <a:r>
              <a:rPr sz="1059" b="1" spc="-4" dirty="0">
                <a:solidFill>
                  <a:srgbClr val="CC4125"/>
                </a:solidFill>
                <a:latin typeface="Century Gothic"/>
                <a:cs typeface="Century Gothic"/>
              </a:rPr>
              <a:t>Estructura Inicial de Planeación  </a:t>
            </a:r>
            <a:r>
              <a:rPr sz="1059" b="1" spc="-4" dirty="0">
                <a:solidFill>
                  <a:srgbClr val="1C4587"/>
                </a:solidFill>
                <a:latin typeface="Century Gothic"/>
                <a:cs typeface="Century Gothic"/>
              </a:rPr>
              <a:t>Elaboración de Proyecto  </a:t>
            </a: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(Producto</a:t>
            </a:r>
            <a:r>
              <a:rPr sz="971" b="1" spc="13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971" b="1" dirty="0">
                <a:solidFill>
                  <a:srgbClr val="FF0000"/>
                </a:solidFill>
                <a:latin typeface="Century Gothic"/>
                <a:cs typeface="Century Gothic"/>
              </a:rPr>
              <a:t>8)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134" y="1221916"/>
            <a:ext cx="7591985" cy="504147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Equipo</a:t>
            </a:r>
            <a:r>
              <a:rPr sz="971" b="1" spc="-62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Heterogéneo:</a:t>
            </a:r>
            <a:endParaRPr sz="971">
              <a:latin typeface="Century Gothic"/>
              <a:cs typeface="Century Gothic"/>
            </a:endParaRPr>
          </a:p>
          <a:p>
            <a:pPr>
              <a:spcBef>
                <a:spcPts val="49"/>
              </a:spcBef>
            </a:pPr>
            <a:endParaRPr sz="1279">
              <a:latin typeface="Times New Roman"/>
              <a:cs typeface="Times New Roman"/>
            </a:endParaRPr>
          </a:p>
          <a:p>
            <a:pPr marL="328350" indent="-238138">
              <a:buAutoNum type="romanUcPeriod"/>
              <a:tabLst>
                <a:tab pos="328350" algn="l"/>
                <a:tab pos="328910" algn="l"/>
              </a:tabLst>
            </a:pP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Lleva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a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cabo </a:t>
            </a:r>
            <a:r>
              <a:rPr sz="971" b="1" spc="-9" dirty="0">
                <a:solidFill>
                  <a:srgbClr val="1C4587"/>
                </a:solidFill>
                <a:latin typeface="Century Gothic"/>
                <a:cs typeface="Century Gothic"/>
              </a:rPr>
              <a:t>la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planeación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propio Proyecto Interdisciplinario </a:t>
            </a:r>
            <a:r>
              <a:rPr sz="971" b="1" spc="-9" dirty="0">
                <a:solidFill>
                  <a:srgbClr val="1C4587"/>
                </a:solidFill>
                <a:latin typeface="Century Gothic"/>
                <a:cs typeface="Century Gothic"/>
              </a:rPr>
              <a:t>en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presente</a:t>
            </a:r>
            <a:r>
              <a:rPr sz="971" b="1" spc="93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formato.</a:t>
            </a:r>
            <a:endParaRPr sz="971">
              <a:latin typeface="Century Gothic"/>
              <a:cs typeface="Century Gothic"/>
            </a:endParaRPr>
          </a:p>
          <a:p>
            <a:pPr marL="328350" marR="4483" lvl="1" indent="-238138" algn="just">
              <a:lnSpc>
                <a:spcPct val="115300"/>
              </a:lnSpc>
              <a:spcBef>
                <a:spcPts val="1006"/>
              </a:spcBef>
              <a:buSzPct val="109090"/>
              <a:buAutoNum type="arabicPeriod"/>
              <a:tabLst>
                <a:tab pos="328910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Redacta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cada uno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los apartados, que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a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continuación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se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presentan, los acuerdos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a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los que llegue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el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Grupo  Heterogéneo,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desde el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punto </a:t>
            </a:r>
            <a:r>
              <a:rPr sz="971" b="1" dirty="0">
                <a:solidFill>
                  <a:srgbClr val="1F497D"/>
                </a:solidFill>
                <a:latin typeface="Century Gothic"/>
                <a:cs typeface="Century Gothic"/>
              </a:rPr>
              <a:t>I. </a:t>
            </a:r>
            <a:r>
              <a:rPr sz="971" b="1" spc="-4" dirty="0">
                <a:solidFill>
                  <a:srgbClr val="1F497D"/>
                </a:solidFill>
                <a:latin typeface="Century Gothic"/>
                <a:cs typeface="Century Gothic"/>
              </a:rPr>
              <a:t>Contexto,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hasta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el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punto </a:t>
            </a:r>
            <a:r>
              <a:rPr sz="971" b="1" spc="-4" dirty="0">
                <a:solidFill>
                  <a:srgbClr val="1F497D"/>
                </a:solidFill>
                <a:latin typeface="Century Gothic"/>
                <a:cs typeface="Century Gothic"/>
              </a:rPr>
              <a:t>V. </a:t>
            </a:r>
            <a:r>
              <a:rPr sz="971" b="1" dirty="0">
                <a:solidFill>
                  <a:srgbClr val="1F497D"/>
                </a:solidFill>
                <a:latin typeface="Century Gothic"/>
                <a:cs typeface="Century Gothic"/>
              </a:rPr>
              <a:t>6. </a:t>
            </a:r>
            <a:r>
              <a:rPr sz="971" b="1" spc="-4" dirty="0">
                <a:solidFill>
                  <a:srgbClr val="1F497D"/>
                </a:solidFill>
                <a:latin typeface="Century Gothic"/>
                <a:cs typeface="Century Gothic"/>
              </a:rPr>
              <a:t>Conectar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(inclusive). Para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ello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toma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</a:t>
            </a:r>
            <a:r>
              <a:rPr sz="971" spc="88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cuenta:</a:t>
            </a:r>
            <a:endParaRPr sz="971">
              <a:latin typeface="Century Gothic"/>
              <a:cs typeface="Century Gothic"/>
            </a:endParaRPr>
          </a:p>
          <a:p>
            <a:pPr marL="499249" marR="62196" lvl="2" indent="-169778">
              <a:lnSpc>
                <a:spcPct val="117300"/>
              </a:lnSpc>
              <a:spcBef>
                <a:spcPts val="874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Los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primeros puntos planteados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la sesión anterior (1a. R.T), ya asentados en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el 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PowerPoint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del Portafolios Virtual </a:t>
            </a:r>
            <a:r>
              <a:rPr sz="971" spc="-13" dirty="0">
                <a:solidFill>
                  <a:srgbClr val="1F497D"/>
                </a:solidFill>
                <a:latin typeface="Century Gothic"/>
                <a:cs typeface="Century Gothic"/>
              </a:rPr>
              <a:t>de 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Evidencias.</a:t>
            </a:r>
            <a:endParaRPr sz="971">
              <a:latin typeface="Century Gothic"/>
              <a:cs typeface="Century Gothic"/>
            </a:endParaRPr>
          </a:p>
          <a:p>
            <a:pPr marL="488603" lvl="2" indent="-158572">
              <a:spcBef>
                <a:spcPts val="199"/>
              </a:spcBef>
              <a:buClr>
                <a:srgbClr val="1D8287"/>
              </a:buClr>
              <a:buFont typeface="Symbol"/>
              <a:buChar char=""/>
              <a:tabLst>
                <a:tab pos="489163" algn="l"/>
              </a:tabLst>
            </a:pP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Producto 4.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Organizador gráfico. Preguntas</a:t>
            </a:r>
            <a:r>
              <a:rPr sz="971" spc="44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esenciales</a:t>
            </a:r>
            <a:r>
              <a:rPr sz="971" spc="-4" dirty="0"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 marL="488603" lvl="2" indent="-158572">
              <a:spcBef>
                <a:spcPts val="31"/>
              </a:spcBef>
              <a:buClr>
                <a:srgbClr val="1D8287"/>
              </a:buClr>
              <a:buFont typeface="Symbol"/>
              <a:buChar char=""/>
              <a:tabLst>
                <a:tab pos="489163" algn="l"/>
              </a:tabLst>
            </a:pP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Producto 5.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Organizador gráfico. Proceso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de</a:t>
            </a:r>
            <a:r>
              <a:rPr sz="971" spc="44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indagación</a:t>
            </a:r>
            <a:r>
              <a:rPr sz="971" spc="-4" dirty="0"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 marL="488603" lvl="2" indent="-158572">
              <a:spcBef>
                <a:spcPts val="18"/>
              </a:spcBef>
              <a:buClr>
                <a:srgbClr val="1D8287"/>
              </a:buClr>
              <a:buFont typeface="Symbol"/>
              <a:buChar char=""/>
              <a:tabLst>
                <a:tab pos="489163" algn="l"/>
              </a:tabLst>
            </a:pP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Producto 6. 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e) </a:t>
            </a:r>
            <a:r>
              <a:rPr sz="971" spc="-9" dirty="0">
                <a:solidFill>
                  <a:srgbClr val="1F497D"/>
                </a:solidFill>
                <a:latin typeface="Century Gothic"/>
                <a:cs typeface="Century Gothic"/>
              </a:rPr>
              <a:t>A.M.E. </a:t>
            </a:r>
            <a:r>
              <a:rPr sz="971" spc="13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general</a:t>
            </a:r>
            <a:r>
              <a:rPr sz="971" b="1" spc="-4" dirty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115"/>
              </a:spcBef>
              <a:buClr>
                <a:srgbClr val="1D8287"/>
              </a:buClr>
              <a:buSzPct val="109090"/>
              <a:buFont typeface="Symbol"/>
              <a:buChar char=""/>
              <a:tabLst>
                <a:tab pos="488603" algn="l"/>
              </a:tabLst>
            </a:pP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Producto 7. 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g)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E.I.P.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Resumen</a:t>
            </a:r>
            <a:r>
              <a:rPr sz="971" spc="-44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(señalado).</a:t>
            </a:r>
            <a:endParaRPr sz="971">
              <a:latin typeface="Century Gothic"/>
              <a:cs typeface="Century Gothic"/>
            </a:endParaRPr>
          </a:p>
          <a:p>
            <a:pPr marL="327790" marR="5043" lvl="1" indent="-237577" algn="just">
              <a:lnSpc>
                <a:spcPct val="114399"/>
              </a:lnSpc>
              <a:spcBef>
                <a:spcPts val="838"/>
              </a:spcBef>
              <a:buSzPct val="109090"/>
              <a:buAutoNum type="arabicPeriod"/>
              <a:tabLst>
                <a:tab pos="328910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Acuerda los cambios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a lo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elaborado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la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1ª. R.T.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y nuevos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elementos necesarios, </a:t>
            </a:r>
            <a:r>
              <a:rPr sz="971" spc="-9" dirty="0">
                <a:solidFill>
                  <a:srgbClr val="1F497D"/>
                </a:solidFill>
                <a:latin typeface="Century Gothic"/>
                <a:cs typeface="Century Gothic"/>
              </a:rPr>
              <a:t>los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cuales deberán quedar asentados 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el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Portafolios Virtual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Evidencias.  Estos  podrían</a:t>
            </a:r>
            <a:r>
              <a:rPr sz="971" spc="31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ser: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199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Renombrar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el</a:t>
            </a:r>
            <a:r>
              <a:rPr sz="971" spc="-53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18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Dar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un nuevo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rumbo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u objetivo al</a:t>
            </a:r>
            <a:r>
              <a:rPr sz="971" spc="-75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26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Tomar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cuenta conceptos que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no se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hayan contemplado</a:t>
            </a:r>
            <a:r>
              <a:rPr sz="971" spc="13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antes.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18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Reestructurar el organizador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gráfico.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18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Plantear evidencias de aprendizaje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diferentes</a:t>
            </a:r>
            <a:r>
              <a:rPr sz="971" spc="44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modalidades.</a:t>
            </a:r>
            <a:endParaRPr sz="971">
              <a:latin typeface="Century Gothic"/>
              <a:cs typeface="Century Gothic"/>
            </a:endParaRPr>
          </a:p>
          <a:p>
            <a:pPr marL="488042" lvl="2" indent="-158572">
              <a:spcBef>
                <a:spcPts val="26"/>
              </a:spcBef>
              <a:buClr>
                <a:srgbClr val="1D8287"/>
              </a:buClr>
              <a:buFont typeface="Symbol"/>
              <a:buChar char=""/>
              <a:tabLst>
                <a:tab pos="488603" algn="l"/>
              </a:tabLst>
            </a:pP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Proponer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un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producto final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más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complejo, 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que el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ya considerado,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entre</a:t>
            </a:r>
            <a:r>
              <a:rPr sz="971" spc="31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otros.</a:t>
            </a:r>
            <a:endParaRPr sz="971">
              <a:latin typeface="Century Gothic"/>
              <a:cs typeface="Century Gothic"/>
            </a:endParaRPr>
          </a:p>
          <a:p>
            <a:pPr marL="291929" marR="4483" lvl="1" indent="-201717" algn="just">
              <a:lnSpc>
                <a:spcPct val="115799"/>
              </a:lnSpc>
              <a:spcBef>
                <a:spcPts val="821"/>
              </a:spcBef>
              <a:buSzPct val="109090"/>
              <a:buAutoNum type="arabicPeriod"/>
              <a:tabLst>
                <a:tab pos="292489" algn="l"/>
              </a:tabLst>
            </a:pP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Ubica y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utiliza los puntos asentados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los apartados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del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presente formato </a:t>
            </a:r>
            <a:r>
              <a:rPr sz="971" b="1" dirty="0">
                <a:latin typeface="Century Gothic"/>
                <a:cs typeface="Century Gothic"/>
              </a:rPr>
              <a:t>/ </a:t>
            </a: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Producto </a:t>
            </a:r>
            <a:r>
              <a:rPr sz="971" b="1" dirty="0">
                <a:solidFill>
                  <a:srgbClr val="FF0000"/>
                </a:solidFill>
                <a:latin typeface="Century Gothic"/>
                <a:cs typeface="Century Gothic"/>
              </a:rPr>
              <a:t>8.,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que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sirvan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para redactar,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partir 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ellos, cada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uno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los puntos correspondientes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la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2ª.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R.T., </a:t>
            </a:r>
            <a:r>
              <a:rPr sz="971" dirty="0">
                <a:solidFill>
                  <a:srgbClr val="FF0000"/>
                </a:solidFill>
                <a:latin typeface="Century Gothic"/>
                <a:cs typeface="Century Gothic"/>
              </a:rPr>
              <a:t>en el </a:t>
            </a:r>
            <a:r>
              <a:rPr sz="971" spc="-4" dirty="0">
                <a:solidFill>
                  <a:srgbClr val="FF0000"/>
                </a:solidFill>
                <a:latin typeface="Century Gothic"/>
                <a:cs typeface="Century Gothic"/>
              </a:rPr>
              <a:t>Portafolios Virtual de Evidencias</a:t>
            </a:r>
            <a:r>
              <a:rPr sz="971" spc="-4" dirty="0">
                <a:solidFill>
                  <a:srgbClr val="00CC99"/>
                </a:solidFill>
                <a:latin typeface="Century Gothic"/>
                <a:cs typeface="Century Gothic"/>
              </a:rPr>
              <a:t>. </a:t>
            </a:r>
            <a:r>
              <a:rPr sz="971" spc="-4" dirty="0">
                <a:latin typeface="Century Gothic"/>
                <a:cs typeface="Century Gothic"/>
              </a:rPr>
              <a:t>Estos son</a:t>
            </a:r>
            <a:r>
              <a:rPr sz="971" spc="-4" dirty="0">
                <a:solidFill>
                  <a:srgbClr val="0EB1A9"/>
                </a:solidFill>
                <a:latin typeface="Century Gothic"/>
                <a:cs typeface="Century Gothic"/>
              </a:rPr>
              <a:t>: </a:t>
            </a:r>
            <a:r>
              <a:rPr sz="971" b="1" spc="-4" dirty="0">
                <a:solidFill>
                  <a:srgbClr val="009999"/>
                </a:solidFill>
                <a:latin typeface="Century Gothic"/>
                <a:cs typeface="Century Gothic"/>
              </a:rPr>
              <a:t>5.c, 5.d, 5.e,  </a:t>
            </a:r>
            <a:r>
              <a:rPr sz="971" b="1" dirty="0">
                <a:solidFill>
                  <a:srgbClr val="009999"/>
                </a:solidFill>
                <a:latin typeface="Century Gothic"/>
                <a:cs typeface="Century Gothic"/>
              </a:rPr>
              <a:t>5.f</a:t>
            </a:r>
            <a:endParaRPr sz="971">
              <a:latin typeface="Century Gothic"/>
              <a:cs typeface="Century Gothic"/>
            </a:endParaRPr>
          </a:p>
          <a:p>
            <a:pPr lvl="1">
              <a:spcBef>
                <a:spcPts val="49"/>
              </a:spcBef>
              <a:buClr>
                <a:srgbClr val="1F497D"/>
              </a:buClr>
              <a:buFont typeface="Century Gothic"/>
              <a:buAutoNum type="arabicPeriod"/>
            </a:pPr>
            <a:endParaRPr sz="882">
              <a:latin typeface="Times New Roman"/>
              <a:cs typeface="Times New Roman"/>
            </a:endParaRPr>
          </a:p>
          <a:p>
            <a:pPr marL="291929" marR="4483" lvl="1" indent="-201717" algn="just">
              <a:lnSpc>
                <a:spcPct val="116700"/>
              </a:lnSpc>
              <a:buSzPct val="109090"/>
              <a:buAutoNum type="arabicPeriod"/>
              <a:tabLst>
                <a:tab pos="292489" algn="l"/>
              </a:tabLst>
            </a:pPr>
            <a:r>
              <a:rPr sz="971" spc="-13" dirty="0">
                <a:solidFill>
                  <a:srgbClr val="1F497D"/>
                </a:solidFill>
                <a:latin typeface="Century Gothic"/>
                <a:cs typeface="Century Gothic"/>
              </a:rPr>
              <a:t>Al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terminar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de utilizar el presente documento, </a:t>
            </a:r>
            <a:r>
              <a:rPr sz="971" b="1" i="1" spc="-4" dirty="0">
                <a:solidFill>
                  <a:srgbClr val="1F497D"/>
                </a:solidFill>
                <a:latin typeface="Century Gothic"/>
                <a:cs typeface="Century Gothic"/>
              </a:rPr>
              <a:t>guardar </a:t>
            </a:r>
            <a:r>
              <a:rPr sz="971" i="1" dirty="0">
                <a:solidFill>
                  <a:srgbClr val="1F497D"/>
                </a:solidFill>
                <a:latin typeface="Century Gothic"/>
                <a:cs typeface="Century Gothic"/>
              </a:rPr>
              <a:t>una 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copia </a:t>
            </a:r>
            <a:r>
              <a:rPr sz="971" b="1" i="1" spc="-4" dirty="0">
                <a:solidFill>
                  <a:srgbClr val="1F497D"/>
                </a:solidFill>
                <a:latin typeface="Century Gothic"/>
                <a:cs typeface="Century Gothic"/>
              </a:rPr>
              <a:t>editable </a:t>
            </a:r>
            <a:r>
              <a:rPr sz="971" i="1" dirty="0">
                <a:solidFill>
                  <a:srgbClr val="1F497D"/>
                </a:solidFill>
                <a:latin typeface="Century Gothic"/>
                <a:cs typeface="Century Gothic"/>
              </a:rPr>
              <a:t>en la </a:t>
            </a:r>
            <a:r>
              <a:rPr sz="971" b="1" i="1" spc="-4" dirty="0">
                <a:solidFill>
                  <a:srgbClr val="C00000"/>
                </a:solidFill>
                <a:latin typeface="Century Gothic"/>
                <a:cs typeface="Century Gothic"/>
              </a:rPr>
              <a:t>propia computadora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, </a:t>
            </a:r>
            <a:r>
              <a:rPr sz="971" i="1" spc="-9" dirty="0">
                <a:solidFill>
                  <a:srgbClr val="1F497D"/>
                </a:solidFill>
                <a:latin typeface="Century Gothic"/>
                <a:cs typeface="Century Gothic"/>
              </a:rPr>
              <a:t>ya </a:t>
            </a:r>
            <a:r>
              <a:rPr sz="971" i="1" dirty="0">
                <a:solidFill>
                  <a:srgbClr val="1F497D"/>
                </a:solidFill>
                <a:latin typeface="Century Gothic"/>
                <a:cs typeface="Century Gothic"/>
              </a:rPr>
              <a:t>que se 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trabajará  </a:t>
            </a:r>
            <a:r>
              <a:rPr sz="971" i="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él durante </a:t>
            </a:r>
            <a:r>
              <a:rPr sz="971" i="1" dirty="0">
                <a:solidFill>
                  <a:srgbClr val="1F497D"/>
                </a:solidFill>
                <a:latin typeface="Century Gothic"/>
                <a:cs typeface="Century Gothic"/>
              </a:rPr>
              <a:t>la 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3ª. Reunión de Trabajo,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y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una copia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formato </a:t>
            </a:r>
            <a:r>
              <a:rPr sz="971" b="1" i="1" spc="-4" dirty="0">
                <a:solidFill>
                  <a:srgbClr val="1F497D"/>
                </a:solidFill>
                <a:latin typeface="Century Gothic"/>
                <a:cs typeface="Century Gothic"/>
              </a:rPr>
              <a:t>PDF.,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el punto </a:t>
            </a:r>
            <a:r>
              <a:rPr sz="1015" b="1" spc="-4" dirty="0">
                <a:solidFill>
                  <a:srgbClr val="C00000"/>
                </a:solidFill>
                <a:latin typeface="Century Gothic"/>
                <a:cs typeface="Century Gothic"/>
              </a:rPr>
              <a:t>5.i </a:t>
            </a:r>
            <a:r>
              <a:rPr sz="971" b="1" spc="-4" dirty="0">
                <a:solidFill>
                  <a:srgbClr val="C00000"/>
                </a:solidFill>
                <a:latin typeface="Century Gothic"/>
                <a:cs typeface="Century Gothic"/>
              </a:rPr>
              <a:t>Evidencias </a:t>
            </a:r>
            <a:r>
              <a:rPr sz="971" b="1" dirty="0">
                <a:solidFill>
                  <a:srgbClr val="C00000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C00000"/>
                </a:solidFill>
                <a:latin typeface="Century Gothic"/>
                <a:cs typeface="Century Gothic"/>
              </a:rPr>
              <a:t>proceso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(antes borrar 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las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instrucciones ubicadas </a:t>
            </a:r>
            <a:r>
              <a:rPr sz="971" dirty="0">
                <a:solidFill>
                  <a:srgbClr val="1F497D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la presente</a:t>
            </a:r>
            <a:r>
              <a:rPr sz="971" spc="4" dirty="0">
                <a:solidFill>
                  <a:srgbClr val="1F497D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F497D"/>
                </a:solidFill>
                <a:latin typeface="Century Gothic"/>
                <a:cs typeface="Century Gothic"/>
              </a:rPr>
              <a:t>página)</a:t>
            </a:r>
            <a:r>
              <a:rPr sz="971" i="1" spc="-4" dirty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>
              <a:spcBef>
                <a:spcPts val="31"/>
              </a:spcBef>
            </a:pPr>
            <a:endParaRPr sz="927">
              <a:latin typeface="Times New Roman"/>
              <a:cs typeface="Times New Roman"/>
            </a:endParaRPr>
          </a:p>
          <a:p>
            <a:pPr marL="3022948"/>
            <a:r>
              <a:rPr sz="1059" b="1" spc="-4" dirty="0">
                <a:solidFill>
                  <a:srgbClr val="CC4125"/>
                </a:solidFill>
                <a:latin typeface="Century Gothic"/>
                <a:cs typeface="Century Gothic"/>
              </a:rPr>
              <a:t>Estructura Inicial de</a:t>
            </a:r>
            <a:r>
              <a:rPr sz="1059" b="1" spc="44" dirty="0">
                <a:solidFill>
                  <a:srgbClr val="CC4125"/>
                </a:solidFill>
                <a:latin typeface="Century Gothic"/>
                <a:cs typeface="Century Gothic"/>
              </a:rPr>
              <a:t> </a:t>
            </a:r>
            <a:r>
              <a:rPr sz="1059" b="1" spc="-4" dirty="0">
                <a:solidFill>
                  <a:srgbClr val="CC4125"/>
                </a:solidFill>
                <a:latin typeface="Century Gothic"/>
                <a:cs typeface="Century Gothic"/>
              </a:rPr>
              <a:t>Planeación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92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38" y="627529"/>
            <a:ext cx="5907741" cy="21796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20111">
              <a:spcBef>
                <a:spcPts val="88"/>
              </a:spcBef>
            </a:pPr>
            <a:r>
              <a:rPr sz="1059" b="1" spc="-4" dirty="0">
                <a:solidFill>
                  <a:srgbClr val="1C4587"/>
                </a:solidFill>
                <a:latin typeface="Century Gothic"/>
                <a:cs typeface="Century Gothic"/>
              </a:rPr>
              <a:t>Elaboración del Proyecto  </a:t>
            </a:r>
            <a:r>
              <a:rPr sz="971" b="1" spc="-4" dirty="0">
                <a:solidFill>
                  <a:srgbClr val="FF0000"/>
                </a:solidFill>
                <a:latin typeface="Century Gothic"/>
                <a:cs typeface="Century Gothic"/>
              </a:rPr>
              <a:t>(Producto</a:t>
            </a:r>
            <a:r>
              <a:rPr sz="971" b="1" spc="22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971" b="1" dirty="0">
                <a:solidFill>
                  <a:srgbClr val="FF0000"/>
                </a:solidFill>
                <a:latin typeface="Century Gothic"/>
                <a:cs typeface="Century Gothic"/>
              </a:rPr>
              <a:t>8)</a:t>
            </a:r>
            <a:endParaRPr sz="971">
              <a:latin typeface="Century Gothic"/>
              <a:cs typeface="Century Gothic"/>
            </a:endParaRPr>
          </a:p>
          <a:p>
            <a:pPr marL="11206" marR="2677228">
              <a:lnSpc>
                <a:spcPct val="230900"/>
              </a:lnSpc>
              <a:spcBef>
                <a:spcPts val="393"/>
              </a:spcBef>
            </a:pP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Nombre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proyecto. </a:t>
            </a:r>
            <a:r>
              <a:rPr sz="971" b="1" spc="-4" dirty="0">
                <a:latin typeface="Century Gothic"/>
                <a:cs typeface="Century Gothic"/>
              </a:rPr>
              <a:t>PET amigo </a:t>
            </a:r>
            <a:r>
              <a:rPr sz="971" b="1" dirty="0">
                <a:latin typeface="Century Gothic"/>
                <a:cs typeface="Century Gothic"/>
              </a:rPr>
              <a:t>o </a:t>
            </a:r>
            <a:r>
              <a:rPr sz="971" b="1" spc="-4" dirty="0">
                <a:latin typeface="Century Gothic"/>
                <a:cs typeface="Century Gothic"/>
              </a:rPr>
              <a:t>enemigo 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Nombre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los profesores participantes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y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 asignaturas</a:t>
            </a:r>
            <a:r>
              <a:rPr sz="971" b="1" spc="-4" dirty="0">
                <a:solidFill>
                  <a:srgbClr val="1F497D"/>
                </a:solidFill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 marL="414640" indent="-201717">
              <a:spcBef>
                <a:spcPts val="525"/>
              </a:spcBef>
              <a:buFont typeface="Symbol"/>
              <a:buChar char=""/>
              <a:tabLst>
                <a:tab pos="414640" algn="l"/>
                <a:tab pos="415199" algn="l"/>
              </a:tabLst>
            </a:pPr>
            <a:r>
              <a:rPr sz="971" b="1" spc="-4" dirty="0">
                <a:latin typeface="Century Gothic"/>
                <a:cs typeface="Century Gothic"/>
              </a:rPr>
              <a:t>Teresa Elizabeth Ramírez García</a:t>
            </a:r>
            <a:r>
              <a:rPr sz="971" b="1" spc="22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(Lógica)</a:t>
            </a:r>
            <a:endParaRPr sz="971">
              <a:latin typeface="Century Gothic"/>
              <a:cs typeface="Century Gothic"/>
            </a:endParaRPr>
          </a:p>
          <a:p>
            <a:pPr marL="414640" indent="-201717">
              <a:spcBef>
                <a:spcPts val="207"/>
              </a:spcBef>
              <a:buFont typeface="Symbol"/>
              <a:buChar char=""/>
              <a:tabLst>
                <a:tab pos="414640" algn="l"/>
                <a:tab pos="415199" algn="l"/>
              </a:tabLst>
            </a:pPr>
            <a:r>
              <a:rPr sz="971" b="1" spc="-4" dirty="0">
                <a:latin typeface="Century Gothic"/>
                <a:cs typeface="Century Gothic"/>
              </a:rPr>
              <a:t>Jorge Meléndez González</a:t>
            </a:r>
            <a:r>
              <a:rPr sz="971" b="1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(Matemáticas)</a:t>
            </a:r>
            <a:endParaRPr sz="971">
              <a:latin typeface="Century Gothic"/>
              <a:cs typeface="Century Gothic"/>
            </a:endParaRPr>
          </a:p>
          <a:p>
            <a:pPr marL="414640" indent="-201717">
              <a:spcBef>
                <a:spcPts val="199"/>
              </a:spcBef>
              <a:buFont typeface="Symbol"/>
              <a:buChar char=""/>
              <a:tabLst>
                <a:tab pos="414640" algn="l"/>
                <a:tab pos="415199" algn="l"/>
              </a:tabLst>
            </a:pPr>
            <a:r>
              <a:rPr sz="971" b="1" spc="-4" dirty="0">
                <a:latin typeface="Century Gothic"/>
                <a:cs typeface="Century Gothic"/>
              </a:rPr>
              <a:t>Christian Valero</a:t>
            </a:r>
            <a:r>
              <a:rPr sz="971" b="1" spc="-22" dirty="0">
                <a:latin typeface="Century Gothic"/>
                <a:cs typeface="Century Gothic"/>
              </a:rPr>
              <a:t> </a:t>
            </a:r>
            <a:r>
              <a:rPr sz="971" b="1" spc="-9" dirty="0">
                <a:latin typeface="Century Gothic"/>
                <a:cs typeface="Century Gothic"/>
              </a:rPr>
              <a:t>(Inglés)</a:t>
            </a:r>
            <a:endParaRPr sz="971">
              <a:latin typeface="Century Gothic"/>
              <a:cs typeface="Century Gothic"/>
            </a:endParaRPr>
          </a:p>
          <a:p>
            <a:pPr marL="414640" indent="-201717">
              <a:spcBef>
                <a:spcPts val="199"/>
              </a:spcBef>
              <a:buFont typeface="Symbol"/>
              <a:buChar char=""/>
              <a:tabLst>
                <a:tab pos="414640" algn="l"/>
                <a:tab pos="415199" algn="l"/>
              </a:tabLst>
            </a:pPr>
            <a:r>
              <a:rPr sz="971" b="1" dirty="0">
                <a:latin typeface="Century Gothic"/>
                <a:cs typeface="Century Gothic"/>
              </a:rPr>
              <a:t>Edgar </a:t>
            </a:r>
            <a:r>
              <a:rPr sz="971" b="1" spc="-4" dirty="0">
                <a:latin typeface="Century Gothic"/>
                <a:cs typeface="Century Gothic"/>
              </a:rPr>
              <a:t>Iván Mandujano Zárate</a:t>
            </a:r>
            <a:r>
              <a:rPr sz="971" b="1" spc="-22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(Geografía)</a:t>
            </a:r>
            <a:endParaRPr sz="971">
              <a:latin typeface="Century Gothic"/>
              <a:cs typeface="Century Gothic"/>
            </a:endParaRPr>
          </a:p>
          <a:p>
            <a:pPr marL="414640" indent="-201717">
              <a:spcBef>
                <a:spcPts val="199"/>
              </a:spcBef>
              <a:buFont typeface="Symbol"/>
              <a:buChar char=""/>
              <a:tabLst>
                <a:tab pos="414640" algn="l"/>
                <a:tab pos="415199" algn="l"/>
              </a:tabLst>
            </a:pPr>
            <a:r>
              <a:rPr sz="971" b="1" spc="-4" dirty="0">
                <a:latin typeface="Century Gothic"/>
                <a:cs typeface="Century Gothic"/>
              </a:rPr>
              <a:t>Lorena Salgado Mancera</a:t>
            </a:r>
            <a:r>
              <a:rPr sz="971" b="1" spc="-9" dirty="0">
                <a:latin typeface="Century Gothic"/>
                <a:cs typeface="Century Gothic"/>
              </a:rPr>
              <a:t> </a:t>
            </a:r>
            <a:r>
              <a:rPr sz="971" b="1" spc="-4" dirty="0">
                <a:latin typeface="Century Gothic"/>
                <a:cs typeface="Century Gothic"/>
              </a:rPr>
              <a:t>(Informática)</a:t>
            </a:r>
            <a:endParaRPr sz="971">
              <a:latin typeface="Century Gothic"/>
              <a:cs typeface="Century Gothic"/>
            </a:endParaRPr>
          </a:p>
          <a:p>
            <a:pPr marL="11206">
              <a:spcBef>
                <a:spcPts val="212"/>
              </a:spcBef>
              <a:tabLst>
                <a:tab pos="249905" algn="l"/>
              </a:tabLst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I.	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Contexto.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Justifica las circunstancias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o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elementos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la realidad en los que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se da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el</a:t>
            </a:r>
            <a:r>
              <a:rPr sz="971" spc="115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problema</a:t>
            </a:r>
            <a:r>
              <a:rPr sz="971" spc="-4" dirty="0">
                <a:latin typeface="Century Gothic"/>
                <a:cs typeface="Century Gothic"/>
              </a:rPr>
              <a:t>.</a:t>
            </a:r>
            <a:endParaRPr sz="971">
              <a:latin typeface="Century Gothic"/>
              <a:cs typeface="Century Gothic"/>
            </a:endParaRPr>
          </a:p>
          <a:p>
            <a:pPr marL="219647">
              <a:spcBef>
                <a:spcPts val="199"/>
              </a:spcBef>
            </a:pP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Introducción y/o justificación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617" y="2821192"/>
            <a:ext cx="7681072" cy="424830"/>
          </a:xfrm>
          <a:prstGeom prst="rect">
            <a:avLst/>
          </a:prstGeom>
          <a:ln w="12179">
            <a:solidFill>
              <a:srgbClr val="1C4587"/>
            </a:solidFill>
          </a:ln>
        </p:spPr>
        <p:txBody>
          <a:bodyPr vert="horz" wrap="square" lIns="0" tIns="74519" rIns="0" bIns="0" rtlCol="0">
            <a:spAutoFit/>
          </a:bodyPr>
          <a:lstStyle/>
          <a:p>
            <a:pPr marL="50989" marR="276800">
              <a:lnSpc>
                <a:spcPct val="117300"/>
              </a:lnSpc>
              <a:spcBef>
                <a:spcPts val="587"/>
              </a:spcBef>
            </a:pP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Se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trata de hacer conciencia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en la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población escolar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la cantidad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PET generada diariamente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las escuelas,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y que  no se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recicla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forma</a:t>
            </a:r>
            <a:r>
              <a:rPr sz="971" spc="-40" dirty="0">
                <a:solidFill>
                  <a:srgbClr val="6FA8DC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adecuada.</a:t>
            </a:r>
            <a:endParaRPr sz="971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38" y="3550899"/>
            <a:ext cx="7246284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II.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Intención.  </a:t>
            </a:r>
            <a:r>
              <a:rPr sz="971" b="1" spc="-4" dirty="0">
                <a:solidFill>
                  <a:srgbClr val="009999"/>
                </a:solidFill>
                <a:latin typeface="Century Gothic"/>
                <a:cs typeface="Century Gothic"/>
              </a:rPr>
              <a:t>Sólo una </a:t>
            </a:r>
            <a:r>
              <a:rPr sz="971" b="1" dirty="0">
                <a:solidFill>
                  <a:srgbClr val="009999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009999"/>
                </a:solidFill>
                <a:latin typeface="Century Gothic"/>
                <a:cs typeface="Century Gothic"/>
              </a:rPr>
              <a:t>las propuestas da nombre </a:t>
            </a:r>
            <a:r>
              <a:rPr sz="971" b="1" dirty="0">
                <a:solidFill>
                  <a:srgbClr val="009999"/>
                </a:solidFill>
                <a:latin typeface="Century Gothic"/>
                <a:cs typeface="Century Gothic"/>
              </a:rPr>
              <a:t>al </a:t>
            </a:r>
            <a:r>
              <a:rPr sz="971" b="1" spc="-4" dirty="0">
                <a:solidFill>
                  <a:srgbClr val="009999"/>
                </a:solidFill>
                <a:latin typeface="Century Gothic"/>
                <a:cs typeface="Century Gothic"/>
              </a:rPr>
              <a:t>proyecto.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Redactar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como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pregunta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o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premisa</a:t>
            </a:r>
            <a:r>
              <a:rPr sz="971" spc="132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problematizadora.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8243" y="3907726"/>
          <a:ext cx="7680959" cy="1840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5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Dar</a:t>
                      </a:r>
                      <a:r>
                        <a:rPr sz="1000" b="1" spc="-7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explicación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00330" marR="9334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¿Por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qué algo es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cómo</a:t>
                      </a:r>
                      <a:r>
                        <a:rPr sz="1000" spc="-9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es?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Determinar las razones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que  generan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el problema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 la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situación.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 marR="120014" indent="-635" algn="ctr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Resolver un problema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Explicar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manera  detallada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cómo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spc="-5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puede  abordar y/o solucionar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problema.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marR="271145" algn="ctr">
                        <a:lnSpc>
                          <a:spcPct val="102699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Hacer más eficiente</a:t>
                      </a:r>
                      <a:r>
                        <a:rPr sz="1000" b="1" spc="-5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mejorar</a:t>
                      </a:r>
                      <a:r>
                        <a:rPr sz="1000" b="1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algo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¿De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qué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manera se</a:t>
                      </a:r>
                      <a:r>
                        <a:rPr sz="1000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pueden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02870" marR="94615" algn="ctr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optimizar los procesos para  alcanzar el objetivo  propuesto?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3788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 marR="120650" algn="ctr">
                        <a:lnSpc>
                          <a:spcPct val="102699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Inventar, innovar, diseñar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crear 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algo</a:t>
                      </a:r>
                      <a:r>
                        <a:rPr sz="1000" b="1" spc="-9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nuevo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¿Cómo podría ser</a:t>
                      </a:r>
                      <a:r>
                        <a:rPr sz="1000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diferente?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89890" marR="379730" indent="-1905" algn="ctr">
                        <a:lnSpc>
                          <a:spcPct val="1018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¿Qué nuevo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producto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propuesta puedo</a:t>
                      </a:r>
                      <a:r>
                        <a:rPr sz="1000" spc="-3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hacer?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3788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5885">
                        <a:lnSpc>
                          <a:spcPct val="102400"/>
                        </a:lnSpc>
                        <a:spcBef>
                          <a:spcPts val="4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población deberá hacer  reflexión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sus actos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formar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una conciencia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 bien de su</a:t>
                      </a:r>
                      <a:r>
                        <a:rPr sz="10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entorno.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4348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7260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44" y="624781"/>
            <a:ext cx="5258360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III.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Objetivo general del proyecto.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Tomar </a:t>
            </a:r>
            <a:r>
              <a:rPr sz="971" dirty="0">
                <a:solidFill>
                  <a:srgbClr val="1C4587"/>
                </a:solidFill>
                <a:latin typeface="Century Gothic"/>
                <a:cs typeface="Century Gothic"/>
              </a:rPr>
              <a:t>en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cuenta todas las asignaturas </a:t>
            </a:r>
            <a:r>
              <a:rPr sz="971" spc="88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1C4587"/>
                </a:solidFill>
                <a:latin typeface="Century Gothic"/>
                <a:cs typeface="Century Gothic"/>
              </a:rPr>
              <a:t>involucradas.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617" y="988364"/>
            <a:ext cx="7681072" cy="512685"/>
          </a:xfrm>
          <a:prstGeom prst="rect">
            <a:avLst/>
          </a:prstGeom>
          <a:ln w="12179">
            <a:solidFill>
              <a:srgbClr val="1C4587"/>
            </a:solidFill>
          </a:ln>
        </p:spPr>
        <p:txBody>
          <a:bodyPr vert="horz" wrap="square" lIns="0" tIns="54908" rIns="0" bIns="0" rtlCol="0">
            <a:spAutoFit/>
          </a:bodyPr>
          <a:lstStyle/>
          <a:p>
            <a:pPr marL="50989" marR="145124" algn="just">
              <a:lnSpc>
                <a:spcPct val="102299"/>
              </a:lnSpc>
              <a:spcBef>
                <a:spcPts val="431"/>
              </a:spcBef>
            </a:pP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Concientizar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a la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comunidad escolar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en el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uso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productos </a:t>
            </a:r>
            <a:r>
              <a:rPr sz="971" spc="-9" dirty="0">
                <a:solidFill>
                  <a:srgbClr val="6FA8DC"/>
                </a:solidFill>
                <a:latin typeface="Century Gothic"/>
                <a:cs typeface="Century Gothic"/>
              </a:rPr>
              <a:t>(PET)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que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dañan al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medio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ambiente, desarrollar habilidades de  deducción, reflexión, análisis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investigación, realizando una encuesta que arroje resultados objetivos.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Se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utilizarán diferentes  fuentes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información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y se hará una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campaña </a:t>
            </a:r>
            <a:r>
              <a:rPr sz="971" dirty="0">
                <a:solidFill>
                  <a:srgbClr val="6FA8DC"/>
                </a:solidFill>
                <a:latin typeface="Century Gothic"/>
                <a:cs typeface="Century Gothic"/>
              </a:rPr>
              <a:t>de</a:t>
            </a:r>
            <a:r>
              <a:rPr sz="971" spc="-13" dirty="0">
                <a:solidFill>
                  <a:srgbClr val="6FA8DC"/>
                </a:solidFill>
                <a:latin typeface="Century Gothic"/>
                <a:cs typeface="Century Gothic"/>
              </a:rPr>
              <a:t> </a:t>
            </a:r>
            <a:r>
              <a:rPr sz="971" spc="-4" dirty="0">
                <a:solidFill>
                  <a:srgbClr val="6FA8DC"/>
                </a:solidFill>
                <a:latin typeface="Century Gothic"/>
                <a:cs typeface="Century Gothic"/>
              </a:rPr>
              <a:t>concientización.</a:t>
            </a:r>
            <a:endParaRPr sz="971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38" y="1949353"/>
            <a:ext cx="352369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IV. Disciplinas involucradas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en el 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trabajo</a:t>
            </a:r>
            <a:r>
              <a:rPr sz="971" b="1" spc="9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interdisciplinario.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8244" y="2307514"/>
          <a:ext cx="7773743" cy="3458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441">
                <a:tc>
                  <a:txBody>
                    <a:bodyPr/>
                    <a:lstStyle/>
                    <a:p>
                      <a:pPr marL="6032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Disciplinas: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 marR="264795" indent="-58419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6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1.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Geografía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222885" indent="42545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2.  Ma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má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3.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Lógica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 marR="264795" indent="-1524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4.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Informática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5.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Inglés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441">
                <a:tc>
                  <a:txBody>
                    <a:bodyPr/>
                    <a:lstStyle/>
                    <a:p>
                      <a:pPr marL="214629" marR="463550" indent="-15748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Contenidos/Temas  Involucrados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7490" marR="48895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programa,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que se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consideran.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6573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Impacto  ambiental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los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procesos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producción.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 marR="101600">
                        <a:lnSpc>
                          <a:spcPct val="1173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Valoración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las  acciones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para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 marR="117475">
                        <a:lnSpc>
                          <a:spcPct val="1174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mitigar los riesgos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impacto  ambiental  derivado del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proceso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 producción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económico.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307340" algn="just">
                        <a:lnSpc>
                          <a:spcPct val="117700"/>
                        </a:lnSpc>
                        <a:spcBef>
                          <a:spcPts val="2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Número</a:t>
                      </a:r>
                      <a:r>
                        <a:rPr sz="10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reales  Propiedades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operaciones.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31775">
                        <a:lnSpc>
                          <a:spcPct val="1174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Juicio  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rgu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ti</a:t>
                      </a:r>
                      <a:r>
                        <a:rPr sz="1000" spc="5" dirty="0"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,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desde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punto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vista  deductivo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inductivo.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0330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Tipos de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Software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Uso 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software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acuerdo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 las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necesidades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manejo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la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58750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Desarrollar  habilidades de  comprensión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lectura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producción oral.  Tomar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notas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35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61042"/>
              </p:ext>
            </p:extLst>
          </p:nvPr>
        </p:nvGraphicFramePr>
        <p:xfrm>
          <a:off x="510428" y="612329"/>
          <a:ext cx="7773743" cy="5440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1118">
                <a:tc>
                  <a:txBody>
                    <a:bodyPr/>
                    <a:lstStyle/>
                    <a:p>
                      <a:pPr marL="234315" marR="99060" indent="-177165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Conceptos clave,  Trascendentales.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Conceptos básicos que  surgen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proyecto,  permiten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comprensión del mismo 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y pueden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ser  transferibles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otros  ámbitos.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4315" marR="12446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consideran parte de 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un</a:t>
                      </a:r>
                      <a:r>
                        <a:rPr sz="1000" spc="23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Glosario.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05740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Deterioro  ambiental,  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ont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ón,  paisaje,  biodiversidad,  reciclaje,  sustentabilidad.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5244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Manipular  información  numérica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(conteo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operaciones  fundamentales),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,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representándola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analizándola.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53340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Establecer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juicio  argumentativo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razonamiento  para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 lleve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cabo los  elementos que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generan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problemática.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4287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Procesadores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 texto, hojas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cálculo,  presentaciones  electrónicas,  software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multimedia.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57480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Identificar ideas  principales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 específica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texto.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 marR="130175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Escribir palabras  clave tras leer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texto.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Habilidades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</a:p>
                    <a:p>
                      <a:pPr marL="55880" marR="198755">
                        <a:lnSpc>
                          <a:spcPct val="1174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producción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oral  para resumir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presentar la  información  investigada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resultados  obtenidos.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35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3. 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Objetivos </a:t>
                      </a: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b="1" spc="-17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propósitos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6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alcanzar.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16205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Promover del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uso  adecuado del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importancia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reciclar.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7429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Diseñar modelo  para manipular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 obtenida.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47320">
                        <a:lnSpc>
                          <a:spcPct val="117700"/>
                        </a:lnSpc>
                        <a:spcBef>
                          <a:spcPts val="2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Saber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hacer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las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cosas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saber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ser  persona.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2230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Diseñar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campaña  para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uso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adecuado 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98755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Obtener  información  significativa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específica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inglés,  comprender la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misma 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ser  capaz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presentar  resultados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tanto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oral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como</a:t>
                      </a:r>
                      <a:r>
                        <a:rPr sz="10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escrita.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8202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8244" y="634700"/>
          <a:ext cx="7773743" cy="365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967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4.</a:t>
                      </a:r>
                      <a:r>
                        <a:rPr sz="1000" b="1" spc="-6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Evaluación.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11454" marR="222250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Productos /evidencias 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aprendizaje para  demostrar</a:t>
                      </a:r>
                      <a:r>
                        <a:rPr sz="1000" spc="-7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avance del  </a:t>
                      </a:r>
                      <a:r>
                        <a:rPr sz="1000" spc="-5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proceso</a:t>
                      </a:r>
                      <a:r>
                        <a:rPr sz="1000" spc="250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211454" marR="352425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spc="-5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logro </a:t>
                      </a:r>
                      <a:r>
                        <a:rPr sz="1000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spc="-5" dirty="0">
                          <a:solidFill>
                            <a:srgbClr val="17365D"/>
                          </a:solidFill>
                          <a:latin typeface="Century Gothic"/>
                          <a:cs typeface="Century Gothic"/>
                        </a:rPr>
                        <a:t>objetivo  propuesto.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64135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Investigación  diagnóstica del  problema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implementación  informativa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posibles  soluciones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 cuanto a</a:t>
                      </a:r>
                      <a:r>
                        <a:rPr sz="1000" spc="-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material  reciclable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143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manejo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correcto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los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en  gráficas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estadísticas.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El análisis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reflexivo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65480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Cartel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 marR="205104">
                        <a:lnSpc>
                          <a:spcPct val="117300"/>
                        </a:lnSpc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Hoja de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cálculo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resultados  Presentación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417195">
                        <a:lnSpc>
                          <a:spcPct val="117700"/>
                        </a:lnSpc>
                        <a:spcBef>
                          <a:spcPts val="284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Encuesta  Notas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Formato</a:t>
                      </a:r>
                      <a:r>
                        <a:rPr sz="1000" spc="-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 marR="165735">
                        <a:lnSpc>
                          <a:spcPct val="1173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evidencias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 marR="110489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encontrada  Presentación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oral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324">
                <a:tc>
                  <a:txBody>
                    <a:bodyPr/>
                    <a:lstStyle/>
                    <a:p>
                      <a:pPr marL="211454" marR="121920" indent="-154305">
                        <a:lnSpc>
                          <a:spcPct val="116100"/>
                        </a:lnSpc>
                        <a:spcBef>
                          <a:spcPts val="305"/>
                        </a:spcBef>
                      </a:pP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5.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Tipos </a:t>
                      </a:r>
                      <a:r>
                        <a:rPr sz="11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herramientas</a:t>
                      </a:r>
                      <a:r>
                        <a:rPr sz="1000" b="1" spc="-11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evaluación.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5880" marR="5765800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Lista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cotejo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Rúbricas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argumentación del  proyecto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como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alternativa del</a:t>
                      </a:r>
                      <a:r>
                        <a:rPr sz="1000" spc="114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reciclaje.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7038" y="3679984"/>
            <a:ext cx="4212851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V. Esquema del proceso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construcción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del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proyecto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por</a:t>
            </a:r>
            <a:r>
              <a:rPr sz="971" b="1" spc="26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disciplinas.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8243" y="4036818"/>
          <a:ext cx="7699791" cy="2442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 marR="193675" indent="-58419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1.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Geografía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marR="151130" indent="42545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2.  Ma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má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3.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Lógica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0" marR="193675" indent="-15240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4.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Informática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</a:t>
                      </a:r>
                      <a:r>
                        <a:rPr sz="1000" b="1" spc="-7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5.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Inglés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24">
                <a:tc>
                  <a:txBody>
                    <a:bodyPr/>
                    <a:lstStyle/>
                    <a:p>
                      <a:pPr marL="333375" marR="181610" indent="-180340">
                        <a:lnSpc>
                          <a:spcPct val="109500"/>
                        </a:lnSpc>
                        <a:spcBef>
                          <a:spcPts val="390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Preguntar </a:t>
                      </a:r>
                      <a:r>
                        <a:rPr sz="1000" b="1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cuestionar.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Preguntas para dirigir la  Investigación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Interdisciplinaria.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43703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¿Cuál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importancia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la vida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diaria?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¿Beneficios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perjuicios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utilizar PET?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¿De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se reduce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consumo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¿Importancia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reciclar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 cap="flat" cmpd="sng" algn="ctr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265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Despertar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interés</a:t>
                      </a:r>
                      <a:r>
                        <a:rPr sz="1000" b="1" spc="-2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(detonar).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28295" marR="138430" indent="-27305">
                        <a:lnSpc>
                          <a:spcPct val="102400"/>
                        </a:lnSpc>
                        <a:spcBef>
                          <a:spcPts val="190"/>
                        </a:spcBef>
                      </a:pP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Estrategias para involucrar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los  estudiantes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con la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problemática planteada,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en el 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salón </a:t>
                      </a:r>
                      <a:r>
                        <a:rPr sz="100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70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F497D"/>
                          </a:solidFill>
                          <a:latin typeface="Century Gothic"/>
                          <a:cs typeface="Century Gothic"/>
                        </a:rPr>
                        <a:t>clase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Videos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contaminación, noticias, daños. Proceso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recolección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basura.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980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8243" y="634700"/>
          <a:ext cx="7699791" cy="5665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1588">
                <a:tc>
                  <a:txBody>
                    <a:bodyPr/>
                    <a:lstStyle/>
                    <a:p>
                      <a:pPr marL="307340" marR="198120" indent="-15430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Recopilar información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través 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investigación.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Propuestas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investigar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y sus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fuentes.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1874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Deterioro  ambiental  Impacto  poblacional  Agentes  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ont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  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INEGI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7310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Recopilación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datos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por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medio 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encuestas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datos tomados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fuentes  confiables.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Campo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abierto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Libro de</a:t>
                      </a:r>
                      <a:r>
                        <a:rPr sz="1000" spc="-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texto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493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línea sobre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deterioro  ambiental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los  beneficios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del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588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Organizar </a:t>
                      </a:r>
                      <a:r>
                        <a:rPr sz="1000" b="1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la</a:t>
                      </a:r>
                      <a:r>
                        <a:rPr sz="1000" b="1" spc="-3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información.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Implica: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3375" marR="778510" indent="-26034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clasificación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datos  obtenidos,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7340" marR="187960" indent="-635">
                        <a:lnSpc>
                          <a:spcPct val="117300"/>
                        </a:lnSpc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análisis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los datos obtenidos,  registro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la</a:t>
                      </a:r>
                      <a:r>
                        <a:rPr sz="1000" spc="-5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información.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7340" marR="427355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conclusiones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por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disciplina,  conclusiones</a:t>
                      </a:r>
                      <a:r>
                        <a:rPr sz="1000" spc="-2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conjuntas.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4384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Encuestas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INEGI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8255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gub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al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aportaciones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ONG’s.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6839">
                        <a:lnSpc>
                          <a:spcPct val="1175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Ordenar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los  datos, conteo,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cotejo y  re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p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ac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ó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n  de</a:t>
                      </a:r>
                      <a:r>
                        <a:rPr sz="10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datos.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38430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Organizador  gráfico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las  materias  implicadas.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784225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W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rd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Ex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Power</a:t>
                      </a:r>
                      <a:r>
                        <a:rPr sz="10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Point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51130">
                        <a:lnSpc>
                          <a:spcPct val="117700"/>
                        </a:lnSpc>
                        <a:spcBef>
                          <a:spcPts val="284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Org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z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ad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es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gráficos,  rúbricas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971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5. 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Llegar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conclusiones</a:t>
                      </a:r>
                      <a:r>
                        <a:rPr sz="1000" b="1" spc="-2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parciales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(por</a:t>
                      </a:r>
                      <a:r>
                        <a:rPr sz="1000" spc="-4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disciplina).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Preguntas útiles para</a:t>
                      </a:r>
                      <a:r>
                        <a:rPr sz="1000" spc="-2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02895" marR="169545" indent="36195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proyecto,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tal forma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que lo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aclaren, describan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descifren  (para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reflexión colaborativa 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los</a:t>
                      </a:r>
                      <a:r>
                        <a:rPr sz="1000" spc="-5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estudiantes).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¿Cómo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se</a:t>
                      </a:r>
                      <a:r>
                        <a:rPr sz="1000" spc="-5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lograrán?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66675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¿Qué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beneficios</a:t>
                      </a:r>
                      <a:r>
                        <a:rPr sz="10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tiene  reducir el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uso  de</a:t>
                      </a:r>
                      <a:r>
                        <a:rPr sz="10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100330">
                        <a:lnSpc>
                          <a:spcPct val="117300"/>
                        </a:lnSpc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¿Qué</a:t>
                      </a:r>
                      <a:r>
                        <a:rPr sz="10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opciones  nos genera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el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reciclaje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del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PET?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89560">
                        <a:lnSpc>
                          <a:spcPct val="117600"/>
                        </a:lnSpc>
                        <a:spcBef>
                          <a:spcPts val="28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¿Los datos  obtenidos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te  indican</a:t>
                      </a:r>
                      <a:r>
                        <a:rPr sz="10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algo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relevante?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 marR="289560">
                        <a:lnSpc>
                          <a:spcPct val="1173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¿Los datos  obtenidos</a:t>
                      </a:r>
                      <a:r>
                        <a:rPr sz="10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te  parecen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 marR="34925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normales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 a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no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¿por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qué?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73355">
                        <a:lnSpc>
                          <a:spcPct val="1174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¿Qué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factores  negativos  pudieron  disminuir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 esta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nueva  indagación?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25425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¿La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encuesta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fue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fácil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contestar?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26416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¿El cartel  impactó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om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¿La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5880" marR="104139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  final fue clara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objetiva?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705">
                        <a:lnSpc>
                          <a:spcPct val="117400"/>
                        </a:lnSpc>
                        <a:spcBef>
                          <a:spcPts val="28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¿La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información 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encontraste  empata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la  realidad de  nuestro  país/escuela?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556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97A9BC-2FAA-1042-8BAD-D37E50AA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2DC72A-3166-B443-84C9-85CABD40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quarter" idx="13"/>
          </p:nvPr>
        </p:nvSpPr>
        <p:spPr>
          <a:xfrm>
            <a:off x="541338" y="2120900"/>
            <a:ext cx="8221662" cy="3295650"/>
          </a:xfrm>
        </p:spPr>
        <p:txBody>
          <a:bodyPr/>
          <a:lstStyle/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Proyecto para el ciclo lectivo 2018-2019</a:t>
            </a:r>
          </a:p>
          <a:p>
            <a:pPr marL="0" indent="0" algn="ctr"/>
            <a:endParaRPr lang="es-MX" altLang="en-US" sz="28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Nombre del </a:t>
            </a:r>
            <a:r>
              <a:rPr lang="es-MX" altLang="en-US" sz="28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proyecto: </a:t>
            </a:r>
            <a:r>
              <a:rPr lang="es-MX" altLang="en-US" sz="2800" b="1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PET amigo o enemigo</a:t>
            </a:r>
          </a:p>
          <a:p>
            <a:pPr marL="0" indent="0" algn="ctr"/>
            <a:endParaRPr lang="es-MX" altLang="en-US" sz="28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 algn="ctr"/>
            <a:r>
              <a:rPr lang="es-MX" altLang="en-US" sz="2400" dirty="0" smtClean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¿Sabes cuanto contamina el PET generado diariamente? ¿Cuánto podrías ahorrar si no lo consumieras?</a:t>
            </a:r>
            <a:endParaRPr lang="es-MX" altLang="en-US" sz="2400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E7A68-747E-004E-9842-65EED6C33FB5}"/>
              </a:ext>
            </a:extLst>
          </p:cNvPr>
          <p:cNvSpPr txBox="1">
            <a:spLocks/>
          </p:cNvSpPr>
          <p:nvPr/>
        </p:nvSpPr>
        <p:spPr bwMode="auto">
          <a:xfrm>
            <a:off x="310429" y="5654820"/>
            <a:ext cx="82216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Helvetica Light"/>
                <a:ea typeface="MS PGothic" pitchFamily="34" charset="-128"/>
                <a:cs typeface="Helvetica Light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s-MX" altLang="en-US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  <a:endParaRPr lang="es-MX" altLang="en-US" dirty="0">
              <a:solidFill>
                <a:schemeClr val="tx1"/>
              </a:solidFill>
              <a:latin typeface="Helvetica Light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8244" y="634700"/>
          <a:ext cx="7700906" cy="332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59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6.</a:t>
                      </a:r>
                      <a:r>
                        <a:rPr sz="1000" b="1" spc="-7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Conectar.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 marR="60325" indent="-33655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¿De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qué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manera las  conclusiones de cada disciplina 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vincularán, para dar  respuesta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 marR="151130">
                        <a:lnSpc>
                          <a:spcPct val="11730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a la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pregunta disparadora del  proyecto?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 marR="112395">
                        <a:lnSpc>
                          <a:spcPct val="117300"/>
                        </a:lnSpc>
                      </a:pP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¿Cuál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será la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estrategia o 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actividad  que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utilizará</a:t>
                      </a:r>
                      <a:r>
                        <a:rPr sz="1000" spc="-1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para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39090" marR="112395">
                        <a:lnSpc>
                          <a:spcPct val="117300"/>
                        </a:lnSpc>
                        <a:spcBef>
                          <a:spcPts val="15"/>
                        </a:spcBef>
                      </a:pP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lograr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que haya conciencia de 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ello?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8271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209550">
                        <a:lnSpc>
                          <a:spcPct val="117700"/>
                        </a:lnSpc>
                        <a:spcBef>
                          <a:spcPts val="285"/>
                        </a:spcBef>
                      </a:pPr>
                      <a:r>
                        <a:rPr sz="1000" spc="-15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realizar el análisis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datos obtenidos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partir de las encuestas, investigaciones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consultas,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podrán inferir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manera directa algunas conclusiones,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podrán  orientar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o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reorientar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10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´proyecto.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5880" marR="155575">
                        <a:lnSpc>
                          <a:spcPct val="118200"/>
                        </a:lnSpc>
                        <a:spcBef>
                          <a:spcPts val="5"/>
                        </a:spcBef>
                      </a:pPr>
                      <a:r>
                        <a:rPr sz="1000" spc="-15" dirty="0">
                          <a:latin typeface="Century Gothic"/>
                          <a:cs typeface="Century Gothic"/>
                        </a:rPr>
                        <a:t>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ir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revisando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los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avances pertinentes,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podrán observar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las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distintas direcciones que  van tomando las diferentes acciones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cada</a:t>
                      </a:r>
                      <a:r>
                        <a:rPr sz="100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disciplina.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937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06">
                <a:tc>
                  <a:txBody>
                    <a:bodyPr/>
                    <a:lstStyle/>
                    <a:p>
                      <a:pPr marL="57150" marR="780415" indent="7874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7. Evaluar la información  generada.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28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¿Qué otras investigaciones</a:t>
                      </a:r>
                      <a:r>
                        <a:rPr sz="1000" spc="-10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28930" marR="196850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asignaturas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pueden  proponer para complementar  </a:t>
                      </a:r>
                      <a:r>
                        <a:rPr sz="1000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el</a:t>
                      </a:r>
                      <a:r>
                        <a:rPr sz="1000" spc="-7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F487C"/>
                          </a:solidFill>
                          <a:latin typeface="Century Gothic"/>
                          <a:cs typeface="Century Gothic"/>
                        </a:rPr>
                        <a:t>proyecto?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Orientación, Lengua Española,</a:t>
                      </a:r>
                      <a:r>
                        <a:rPr sz="1000" b="1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5" dirty="0">
                          <a:latin typeface="Century Gothic"/>
                          <a:cs typeface="Century Gothic"/>
                        </a:rPr>
                        <a:t>Dibujo.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27038" y="4012938"/>
            <a:ext cx="3436283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solidFill>
                  <a:srgbClr val="1C4586"/>
                </a:solidFill>
                <a:latin typeface="Century Gothic"/>
                <a:cs typeface="Century Gothic"/>
              </a:rPr>
              <a:t>VI. </a:t>
            </a:r>
            <a:r>
              <a:rPr sz="971" b="1" spc="-4" dirty="0">
                <a:solidFill>
                  <a:srgbClr val="1C4586"/>
                </a:solidFill>
                <a:latin typeface="Century Gothic"/>
                <a:cs typeface="Century Gothic"/>
              </a:rPr>
              <a:t>Tiempos </a:t>
            </a:r>
            <a:r>
              <a:rPr sz="971" b="1" dirty="0">
                <a:solidFill>
                  <a:srgbClr val="1C4586"/>
                </a:solidFill>
                <a:latin typeface="Century Gothic"/>
                <a:cs typeface="Century Gothic"/>
              </a:rPr>
              <a:t>que </a:t>
            </a:r>
            <a:r>
              <a:rPr sz="971" b="1" spc="-4" dirty="0">
                <a:solidFill>
                  <a:srgbClr val="1C4586"/>
                </a:solidFill>
                <a:latin typeface="Century Gothic"/>
                <a:cs typeface="Century Gothic"/>
              </a:rPr>
              <a:t>se dedicarán </a:t>
            </a:r>
            <a:r>
              <a:rPr sz="971" b="1" dirty="0">
                <a:solidFill>
                  <a:srgbClr val="1C4586"/>
                </a:solidFill>
                <a:latin typeface="Century Gothic"/>
                <a:cs typeface="Century Gothic"/>
              </a:rPr>
              <a:t>al </a:t>
            </a:r>
            <a:r>
              <a:rPr sz="971" b="1" spc="-4" dirty="0">
                <a:solidFill>
                  <a:srgbClr val="1C4586"/>
                </a:solidFill>
                <a:latin typeface="Century Gothic"/>
                <a:cs typeface="Century Gothic"/>
              </a:rPr>
              <a:t>proyecto </a:t>
            </a:r>
            <a:r>
              <a:rPr sz="971" b="1" dirty="0">
                <a:solidFill>
                  <a:srgbClr val="1C4586"/>
                </a:solidFill>
                <a:latin typeface="Century Gothic"/>
                <a:cs typeface="Century Gothic"/>
              </a:rPr>
              <a:t>cada</a:t>
            </a:r>
            <a:r>
              <a:rPr sz="971" b="1" spc="-18" dirty="0">
                <a:solidFill>
                  <a:srgbClr val="1C4586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6"/>
                </a:solidFill>
                <a:latin typeface="Century Gothic"/>
                <a:cs typeface="Century Gothic"/>
              </a:rPr>
              <a:t>semana.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8243" y="4369733"/>
          <a:ext cx="7682079" cy="1961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441"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1.  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¿Cuántas horas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trabajarán de</a:t>
                      </a:r>
                      <a:r>
                        <a:rPr sz="1000" spc="-5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manera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4584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disciplinaria</a:t>
                      </a:r>
                      <a:r>
                        <a:rPr sz="1000" spc="-5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.  ¿Cuántas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horas se trabajarán de manera</a:t>
                      </a:r>
                      <a:r>
                        <a:rPr sz="1000" spc="2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interdisciplinaria?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588">
                <a:tc>
                  <a:txBody>
                    <a:bodyPr/>
                    <a:lstStyle/>
                    <a:p>
                      <a:pPr marL="57150" marR="179070">
                        <a:lnSpc>
                          <a:spcPct val="1184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 contempla que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el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proyecto se puede realizar durante el  3er.</a:t>
                      </a:r>
                      <a:r>
                        <a:rPr sz="1000" spc="-5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Periodo.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 marR="450850">
                        <a:lnSpc>
                          <a:spcPct val="117300"/>
                        </a:lnSpc>
                      </a:pP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Se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trabajará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como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parte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evaluación del periodo.  Matemáticas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00" spc="-7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horas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Lógica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sz="1000" spc="-5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horas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Informática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00" spc="-3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horas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Inglés</a:t>
                      </a:r>
                      <a:r>
                        <a:rPr sz="1000" spc="-7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Geografía</a:t>
                      </a:r>
                      <a:r>
                        <a:rPr sz="1000" spc="-8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00" spc="-8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6"/>
                          </a:solidFill>
                          <a:latin typeface="Century Gothic"/>
                          <a:cs typeface="Century Gothic"/>
                        </a:rPr>
                        <a:t>horas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6"/>
                      </a:solidFill>
                      <a:prstDash val="solid"/>
                    </a:lnL>
                    <a:lnR w="12700">
                      <a:solidFill>
                        <a:srgbClr val="1C4586"/>
                      </a:solidFill>
                      <a:prstDash val="solid"/>
                    </a:lnR>
                    <a:lnT w="12700">
                      <a:solidFill>
                        <a:srgbClr val="1C4586"/>
                      </a:solidFill>
                      <a:prstDash val="solid"/>
                    </a:lnT>
                    <a:lnB w="12700">
                      <a:solidFill>
                        <a:srgbClr val="1C45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159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044" y="799586"/>
            <a:ext cx="2539813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VII.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Presentación del proyecto</a:t>
            </a:r>
            <a:r>
              <a:rPr sz="971" b="1" spc="4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0EB1A9"/>
                </a:solidFill>
                <a:latin typeface="Century Gothic"/>
                <a:cs typeface="Century Gothic"/>
              </a:rPr>
              <a:t>(producto).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8243" y="1156458"/>
          <a:ext cx="7680960" cy="1423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235">
                <a:tc>
                  <a:txBody>
                    <a:bodyPr/>
                    <a:lstStyle/>
                    <a:p>
                      <a:pPr marL="174878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solidFill>
                            <a:srgbClr val="1C4587"/>
                          </a:solidFill>
                          <a:latin typeface="Arial"/>
                          <a:cs typeface="Arial"/>
                        </a:rPr>
                        <a:t>1.  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¿Qué se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presentará?  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. ¿Cuándo?  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¿Cómo? 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¿Dónde?   </a:t>
                      </a: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. ¿Con</a:t>
                      </a:r>
                      <a:r>
                        <a:rPr sz="1000" spc="-6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qué?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4467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b="1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. ¿A quién, por qué y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para</a:t>
                      </a:r>
                      <a:r>
                        <a:rPr sz="1000" spc="-1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qué?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912">
                <a:tc>
                  <a:txBody>
                    <a:bodyPr/>
                    <a:lstStyle/>
                    <a:p>
                      <a:pPr marL="57150" marR="706755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Encuesta que determine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la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cantidad de consumo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refrescos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en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la Escuela Preparatoria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La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Universidad La Salle.  Durante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5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semanas que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dura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el tercer</a:t>
                      </a:r>
                      <a:r>
                        <a:rPr sz="1000" spc="-1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periodo.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 marR="5955030">
                        <a:lnSpc>
                          <a:spcPct val="117300"/>
                        </a:lnSpc>
                      </a:pP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Recolectar PET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por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salón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cuantificarlo  Graficas</a:t>
                      </a:r>
                      <a:r>
                        <a:rPr sz="1000" spc="-4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comparativas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27038" y="2968619"/>
            <a:ext cx="176772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VIII.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Evaluación </a:t>
            </a:r>
            <a:r>
              <a:rPr sz="971" b="1" dirty="0">
                <a:solidFill>
                  <a:srgbClr val="1C4587"/>
                </a:solidFill>
                <a:latin typeface="Century Gothic"/>
                <a:cs typeface="Century Gothic"/>
              </a:rPr>
              <a:t>del</a:t>
            </a:r>
            <a:r>
              <a:rPr sz="971" b="1" spc="-62" dirty="0">
                <a:solidFill>
                  <a:srgbClr val="1C4587"/>
                </a:solidFill>
                <a:latin typeface="Century Gothic"/>
                <a:cs typeface="Century Gothic"/>
              </a:rPr>
              <a:t> </a:t>
            </a:r>
            <a:r>
              <a:rPr sz="971" b="1" spc="-4" dirty="0">
                <a:solidFill>
                  <a:srgbClr val="1C4587"/>
                </a:solidFill>
                <a:latin typeface="Century Gothic"/>
                <a:cs typeface="Century Gothic"/>
              </a:rPr>
              <a:t>Proyecto.</a:t>
            </a:r>
            <a:endParaRPr sz="971">
              <a:latin typeface="Century Gothic"/>
              <a:cs typeface="Century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13773"/>
              </p:ext>
            </p:extLst>
          </p:nvPr>
        </p:nvGraphicFramePr>
        <p:xfrm>
          <a:off x="738241" y="3326813"/>
          <a:ext cx="7783966" cy="2398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1. ¿Qué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aspectos se</a:t>
                      </a:r>
                      <a:r>
                        <a:rPr sz="1000" spc="-3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evaluarán?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57710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48895" indent="190500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2. ¿Cuáles son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los criterios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se  utilizarán para evaluar cada</a:t>
                      </a:r>
                      <a:r>
                        <a:rPr sz="1000" spc="1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aspecto?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6270" marR="450850" indent="-178435">
                        <a:lnSpc>
                          <a:spcPct val="117300"/>
                        </a:lnSpc>
                        <a:spcBef>
                          <a:spcPts val="290"/>
                        </a:spcBef>
                      </a:pP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Herramientas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instrumentos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de 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evaluación </a:t>
                      </a:r>
                      <a:r>
                        <a:rPr sz="1000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que se</a:t>
                      </a:r>
                      <a:r>
                        <a:rPr sz="1000" spc="-3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solidFill>
                            <a:srgbClr val="1C4587"/>
                          </a:solidFill>
                          <a:latin typeface="Century Gothic"/>
                          <a:cs typeface="Century Gothic"/>
                        </a:rPr>
                        <a:t>utilizarán.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2497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1C458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559">
                <a:tc>
                  <a:txBody>
                    <a:bodyPr/>
                    <a:lstStyle/>
                    <a:p>
                      <a:pPr marL="57150" marR="621030">
                        <a:lnSpc>
                          <a:spcPct val="118200"/>
                        </a:lnSpc>
                        <a:spcBef>
                          <a:spcPts val="275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Metodología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investigación  Datos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investigados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 marR="2040255">
                        <a:lnSpc>
                          <a:spcPct val="117300"/>
                        </a:lnSpc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</a:t>
                      </a:r>
                      <a:r>
                        <a:rPr sz="1000" spc="0" dirty="0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u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e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s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a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Cartel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Reportes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matemáticos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0" marR="69850" indent="-228600">
                        <a:lnSpc>
                          <a:spcPct val="1182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514350" algn="l"/>
                          <a:tab pos="514984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Entrega completa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puntual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 sus</a:t>
                      </a:r>
                      <a:r>
                        <a:rPr sz="10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avances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4350" marR="218440" indent="-228600">
                        <a:lnSpc>
                          <a:spcPct val="117300"/>
                        </a:lnSpc>
                        <a:buFont typeface="Symbol"/>
                        <a:buChar char=""/>
                        <a:tabLst>
                          <a:tab pos="514350" algn="l"/>
                          <a:tab pos="514984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Cumplir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con la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lista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de cotejo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correspondiente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514350" marR="557530" indent="-228600">
                        <a:lnSpc>
                          <a:spcPts val="1560"/>
                        </a:lnSpc>
                        <a:spcBef>
                          <a:spcPts val="80"/>
                        </a:spcBef>
                        <a:buFont typeface="Symbol"/>
                        <a:buChar char=""/>
                        <a:tabLst>
                          <a:tab pos="514350" algn="l"/>
                          <a:tab pos="514984" algn="l"/>
                        </a:tabLst>
                      </a:pPr>
                      <a:r>
                        <a:rPr sz="1000" spc="-5" dirty="0">
                          <a:latin typeface="Century Gothic"/>
                          <a:cs typeface="Century Gothic"/>
                        </a:rPr>
                        <a:t>Presentación, limpieza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y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claridad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en sus</a:t>
                      </a:r>
                      <a:r>
                        <a:rPr sz="10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reportes.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81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937385">
                        <a:lnSpc>
                          <a:spcPct val="117700"/>
                        </a:lnSpc>
                        <a:spcBef>
                          <a:spcPts val="284"/>
                        </a:spcBef>
                      </a:pPr>
                      <a:r>
                        <a:rPr sz="1000" spc="-5" dirty="0" err="1" smtClean="0">
                          <a:latin typeface="Century Gothic"/>
                          <a:cs typeface="Century Gothic"/>
                        </a:rPr>
                        <a:t>Anteproyect</a:t>
                      </a:r>
                      <a:r>
                        <a:rPr lang="es-MX" sz="1000" spc="-5" dirty="0" smtClean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sz="1000" spc="-5" dirty="0" smtClean="0">
                          <a:latin typeface="Century Gothic"/>
                          <a:cs typeface="Century Gothic"/>
                        </a:rPr>
                        <a:t> 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Resultados  Presentación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5" dirty="0">
                          <a:latin typeface="Century Gothic"/>
                          <a:cs typeface="Century Gothic"/>
                        </a:rPr>
                        <a:t>final</a:t>
                      </a:r>
                      <a:endParaRPr sz="1000" dirty="0">
                        <a:latin typeface="Century Gothic"/>
                        <a:cs typeface="Century Gothic"/>
                      </a:endParaRPr>
                    </a:p>
                  </a:txBody>
                  <a:tcPr marL="0" marR="0" marT="31936" marB="0">
                    <a:lnL w="12700">
                      <a:solidFill>
                        <a:srgbClr val="1C4587"/>
                      </a:solidFill>
                      <a:prstDash val="solid"/>
                    </a:lnL>
                    <a:lnR w="12700">
                      <a:solidFill>
                        <a:srgbClr val="1C4587"/>
                      </a:solidFill>
                      <a:prstDash val="solid"/>
                    </a:lnR>
                    <a:lnT w="12700">
                      <a:solidFill>
                        <a:srgbClr val="1C4587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31773" y="44802"/>
            <a:ext cx="8220986" cy="8137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F9F9F"/>
                </a:solidFill>
                <a:latin typeface="Helvetica"/>
                <a:ea typeface="MS PGothic" pitchFamily="34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MS PGothic" pitchFamily="34" charset="-128"/>
                <a:cs typeface="Helvetica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F9F9F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r>
              <a:rPr lang="es-MX" dirty="0" smtClean="0"/>
              <a:t>Producto 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80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21" y="223132"/>
            <a:ext cx="8220986" cy="813772"/>
          </a:xfrm>
        </p:spPr>
        <p:txBody>
          <a:bodyPr/>
          <a:lstStyle/>
          <a:p>
            <a:r>
              <a:rPr lang="es-MX" dirty="0" smtClean="0"/>
              <a:t>Producto 9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94" y="1463040"/>
            <a:ext cx="60350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10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89703" y="803710"/>
            <a:ext cx="8807409" cy="5980989"/>
            <a:chOff x="19418" y="47772"/>
            <a:chExt cx="11822099" cy="6768770"/>
          </a:xfrm>
        </p:grpSpPr>
        <p:sp>
          <p:nvSpPr>
            <p:cNvPr id="6" name="Elipse 5"/>
            <p:cNvSpPr/>
            <p:nvPr/>
          </p:nvSpPr>
          <p:spPr>
            <a:xfrm>
              <a:off x="5296535" y="217991"/>
              <a:ext cx="1644722" cy="9047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Evaluación diagnóstica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19418" y="47772"/>
              <a:ext cx="2158979" cy="14357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Es la que se realiza previamente al desarrollo de un proceso educativo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" name="Conector curvado 7"/>
            <p:cNvCxnSpPr>
              <a:stCxn id="6" idx="2"/>
              <a:endCxn id="7" idx="6"/>
            </p:cNvCxnSpPr>
            <p:nvPr/>
          </p:nvCxnSpPr>
          <p:spPr>
            <a:xfrm rot="10800000" flipV="1">
              <a:off x="2178398" y="670378"/>
              <a:ext cx="3118139" cy="95278"/>
            </a:xfrm>
            <a:prstGeom prst="curvedConnector3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>
              <a:off x="2530914" y="533352"/>
              <a:ext cx="833855" cy="28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¿Qué es?</a:t>
              </a:r>
              <a:endParaRPr lang="es-MX" sz="900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2858708" y="1554838"/>
              <a:ext cx="1184105" cy="39889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INICIAL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7492173" y="1951432"/>
              <a:ext cx="1398948" cy="39889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PUNTUAL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477779" y="1149318"/>
              <a:ext cx="923072" cy="28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Puede ser:</a:t>
              </a:r>
              <a:endParaRPr lang="es-MX" sz="900" dirty="0"/>
            </a:p>
          </p:txBody>
        </p:sp>
        <p:sp>
          <p:nvSpPr>
            <p:cNvPr id="13" name="Elipse 12"/>
            <p:cNvSpPr/>
            <p:nvPr/>
          </p:nvSpPr>
          <p:spPr>
            <a:xfrm>
              <a:off x="6832119" y="2856296"/>
              <a:ext cx="2316747" cy="23558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Debe entenderse como una evaluación que se realiza en distintos momentos antes de iniciar una secuencia o segmento de enseñanza perteneciente a un determinado curso. 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0231392" y="2641638"/>
              <a:ext cx="1278730" cy="3988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accent6">
                      <a:lumMod val="50000"/>
                    </a:schemeClr>
                  </a:solidFill>
                </a:rPr>
                <a:t>El docente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942257" y="2150878"/>
              <a:ext cx="1706443" cy="28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¿Quién la lleva a cabo?</a:t>
              </a:r>
              <a:endParaRPr lang="es-MX" sz="900" dirty="0"/>
            </a:p>
          </p:txBody>
        </p:sp>
        <p:cxnSp>
          <p:nvCxnSpPr>
            <p:cNvPr id="16" name="Conector curvado 15"/>
            <p:cNvCxnSpPr>
              <a:stCxn id="11" idx="4"/>
              <a:endCxn id="13" idx="0"/>
            </p:cNvCxnSpPr>
            <p:nvPr/>
          </p:nvCxnSpPr>
          <p:spPr>
            <a:xfrm rot="5400000">
              <a:off x="7838086" y="2502735"/>
              <a:ext cx="505969" cy="201154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curvado 16"/>
            <p:cNvCxnSpPr>
              <a:endCxn id="14" idx="0"/>
            </p:cNvCxnSpPr>
            <p:nvPr/>
          </p:nvCxnSpPr>
          <p:spPr>
            <a:xfrm>
              <a:off x="8891121" y="2150879"/>
              <a:ext cx="1979635" cy="49075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/>
            <p:cNvSpPr/>
            <p:nvPr/>
          </p:nvSpPr>
          <p:spPr>
            <a:xfrm>
              <a:off x="4376397" y="3143802"/>
              <a:ext cx="1751545" cy="9559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Expertos en la materia y en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e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ducación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969624" y="2267354"/>
              <a:ext cx="1068866" cy="460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¿Quién la </a:t>
              </a:r>
            </a:p>
            <a:p>
              <a:r>
                <a:rPr lang="es-MX" sz="900" dirty="0" smtClean="0"/>
                <a:t>lleva a cabo?</a:t>
              </a:r>
              <a:endParaRPr lang="es-MX" sz="900" dirty="0"/>
            </a:p>
          </p:txBody>
        </p:sp>
        <p:cxnSp>
          <p:nvCxnSpPr>
            <p:cNvPr id="20" name="Conector curvado 19"/>
            <p:cNvCxnSpPr>
              <a:stCxn id="10" idx="4"/>
              <a:endCxn id="18" idx="0"/>
            </p:cNvCxnSpPr>
            <p:nvPr/>
          </p:nvCxnSpPr>
          <p:spPr>
            <a:xfrm rot="16200000" flipH="1">
              <a:off x="3756431" y="1648063"/>
              <a:ext cx="1190069" cy="180140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curvado 20"/>
            <p:cNvCxnSpPr>
              <a:stCxn id="6" idx="4"/>
              <a:endCxn id="10" idx="0"/>
            </p:cNvCxnSpPr>
            <p:nvPr/>
          </p:nvCxnSpPr>
          <p:spPr>
            <a:xfrm rot="5400000">
              <a:off x="4568793" y="4735"/>
              <a:ext cx="432073" cy="266813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curvado 21"/>
            <p:cNvCxnSpPr>
              <a:stCxn id="6" idx="4"/>
              <a:endCxn id="11" idx="0"/>
            </p:cNvCxnSpPr>
            <p:nvPr/>
          </p:nvCxnSpPr>
          <p:spPr>
            <a:xfrm rot="16200000" flipH="1">
              <a:off x="6740939" y="500723"/>
              <a:ext cx="828666" cy="2072751"/>
            </a:xfrm>
            <a:prstGeom prst="curvedConnector3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7695842" y="2456972"/>
              <a:ext cx="1173315" cy="28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Características</a:t>
              </a:r>
              <a:endParaRPr lang="es-MX" sz="9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2156137" y="2369524"/>
              <a:ext cx="1173315" cy="287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900" dirty="0" smtClean="0"/>
                <a:t>Características</a:t>
              </a:r>
              <a:endParaRPr lang="es-MX" sz="900" dirty="0"/>
            </a:p>
          </p:txBody>
        </p:sp>
        <p:cxnSp>
          <p:nvCxnSpPr>
            <p:cNvPr id="25" name="Conector curvado 24"/>
            <p:cNvCxnSpPr>
              <a:stCxn id="6" idx="3"/>
              <a:endCxn id="37" idx="1"/>
            </p:cNvCxnSpPr>
            <p:nvPr/>
          </p:nvCxnSpPr>
          <p:spPr>
            <a:xfrm rot="5400000">
              <a:off x="499544" y="792519"/>
              <a:ext cx="4840108" cy="5235600"/>
            </a:xfrm>
            <a:prstGeom prst="curvedConnector4">
              <a:avLst>
                <a:gd name="adj1" fmla="val 6304"/>
                <a:gd name="adj2" fmla="val 105861"/>
              </a:avLst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uadroTexto 25"/>
            <p:cNvSpPr txBox="1"/>
            <p:nvPr/>
          </p:nvSpPr>
          <p:spPr>
            <a:xfrm>
              <a:off x="4586174" y="1508226"/>
              <a:ext cx="1224586" cy="63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¿En que momento</a:t>
              </a:r>
            </a:p>
            <a:p>
              <a:r>
                <a:rPr lang="es-MX" sz="900" dirty="0"/>
                <a:t>s</a:t>
              </a:r>
              <a:r>
                <a:rPr lang="es-MX" sz="900" dirty="0" smtClean="0"/>
                <a:t>e utiliza?</a:t>
              </a:r>
              <a:endParaRPr lang="es-MX" sz="900" dirty="0"/>
            </a:p>
          </p:txBody>
        </p:sp>
        <p:sp>
          <p:nvSpPr>
            <p:cNvPr id="27" name="Elipse 26"/>
            <p:cNvSpPr/>
            <p:nvPr/>
          </p:nvSpPr>
          <p:spPr>
            <a:xfrm>
              <a:off x="5669246" y="2174749"/>
              <a:ext cx="1111738" cy="79504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Al inicio del curso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10729779" y="725243"/>
              <a:ext cx="1111738" cy="79504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Al inicio del tema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9240616" y="908107"/>
              <a:ext cx="1224586" cy="63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¿En que momento</a:t>
              </a:r>
            </a:p>
            <a:p>
              <a:r>
                <a:rPr lang="es-MX" sz="900" dirty="0"/>
                <a:t>s</a:t>
              </a:r>
              <a:r>
                <a:rPr lang="es-MX" sz="900" dirty="0" smtClean="0"/>
                <a:t>e utiliza?</a:t>
              </a:r>
              <a:endParaRPr lang="es-MX" sz="900" dirty="0"/>
            </a:p>
          </p:txBody>
        </p:sp>
        <p:cxnSp>
          <p:nvCxnSpPr>
            <p:cNvPr id="30" name="Conector curvado 29"/>
            <p:cNvCxnSpPr>
              <a:stCxn id="11" idx="7"/>
              <a:endCxn id="28" idx="2"/>
            </p:cNvCxnSpPr>
            <p:nvPr/>
          </p:nvCxnSpPr>
          <p:spPr>
            <a:xfrm rot="5400000" flipH="1" flipV="1">
              <a:off x="9264472" y="544544"/>
              <a:ext cx="887084" cy="204352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curvado 30"/>
            <p:cNvCxnSpPr>
              <a:stCxn id="10" idx="6"/>
              <a:endCxn id="27" idx="0"/>
            </p:cNvCxnSpPr>
            <p:nvPr/>
          </p:nvCxnSpPr>
          <p:spPr>
            <a:xfrm>
              <a:off x="4042813" y="1754286"/>
              <a:ext cx="2182302" cy="420464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31"/>
            <p:cNvSpPr txBox="1"/>
            <p:nvPr/>
          </p:nvSpPr>
          <p:spPr>
            <a:xfrm>
              <a:off x="57505" y="6567066"/>
              <a:ext cx="7248792" cy="249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00" dirty="0"/>
                <a:t>Díaz, F.  Y Barriga, A.  (2002) Estrategias Docentes para un Aprendizaje Significativo: una interpretación constructivista.  México: McGraw Hill 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60485" y="1805417"/>
              <a:ext cx="1013776" cy="63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¿Para que fines se utiliza?</a:t>
              </a:r>
              <a:endParaRPr lang="es-MX" sz="900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9391615" y="3143802"/>
              <a:ext cx="2449902" cy="36727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1. Identificar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y decidir qué contenidos 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principales para el ciclo/unidad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temática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2. Determinar qué conocimientos previos se requieren para abordar/construir los contenidos 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principales. </a:t>
              </a:r>
            </a:p>
            <a:p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. seleccionar y/o diseñar un instrumento de diagnóstico pertinente. </a:t>
              </a:r>
              <a:endParaRPr lang="es-MX" sz="10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4. Aplicar el instrumento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. Analizar y valorar los resultados. </a:t>
              </a:r>
              <a:endParaRPr lang="es-MX" sz="10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. 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Tomar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decisiones pedagógicas sobre ajustes y adaptaciones en la programación, actividades, estrategias y materiales didácticos. 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7205835" y="274771"/>
              <a:ext cx="1770204" cy="63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/>
                <a:t>Técnicas e instrumentos de evaluación</a:t>
              </a:r>
              <a:endParaRPr lang="es-MX" sz="900" dirty="0"/>
            </a:p>
          </p:txBody>
        </p:sp>
        <p:cxnSp>
          <p:nvCxnSpPr>
            <p:cNvPr id="36" name="Conector angular 35"/>
            <p:cNvCxnSpPr>
              <a:stCxn id="6" idx="6"/>
              <a:endCxn id="34" idx="3"/>
            </p:cNvCxnSpPr>
            <p:nvPr/>
          </p:nvCxnSpPr>
          <p:spPr>
            <a:xfrm>
              <a:off x="6941257" y="670379"/>
              <a:ext cx="4900260" cy="4309794"/>
            </a:xfrm>
            <a:prstGeom prst="bentConnector3">
              <a:avLst>
                <a:gd name="adj1" fmla="val 106262"/>
              </a:avLst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ángulo 36"/>
            <p:cNvSpPr/>
            <p:nvPr/>
          </p:nvSpPr>
          <p:spPr>
            <a:xfrm>
              <a:off x="301798" y="5085843"/>
              <a:ext cx="5359885" cy="148905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Para </a:t>
              </a:r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identificar el grado de adecuación de las capacidades cognitivas generales y específicas de los estudiantes, en relación con el programa pedagógico al que se van a incorporar. </a:t>
              </a:r>
              <a:endParaRPr lang="es-MX" sz="10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Para la toma de decisiones o como mecanismos de selección para sesgar las posibilidades de aceptación de los estudiantes al proceso educativo de que se trate. </a:t>
              </a:r>
            </a:p>
            <a:p>
              <a:pPr algn="ctr"/>
              <a:r>
                <a:rPr lang="es-MX" sz="1000" dirty="0">
                  <a:solidFill>
                    <a:schemeClr val="accent6">
                      <a:lumMod val="50000"/>
                    </a:schemeClr>
                  </a:solidFill>
                </a:rPr>
                <a:t>Valorar los esquemas cognitivos de los alumnos (los conocimientos previos) en beneficio del logro de aprendizajes significativos</a:t>
              </a:r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8" name="Elipse 37"/>
            <p:cNvSpPr/>
            <p:nvPr/>
          </p:nvSpPr>
          <p:spPr>
            <a:xfrm>
              <a:off x="708571" y="3089076"/>
              <a:ext cx="3261053" cy="18469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Identifica conocimientos previos.</a:t>
              </a:r>
            </a:p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Recuperar los conocimientos intencionalmente</a:t>
              </a:r>
            </a:p>
            <a:p>
              <a:pPr algn="ctr"/>
              <a:r>
                <a:rPr lang="es-MX" sz="1000" dirty="0" smtClean="0">
                  <a:solidFill>
                    <a:schemeClr val="accent6">
                      <a:lumMod val="50000"/>
                    </a:schemeClr>
                  </a:solidFill>
                </a:rPr>
                <a:t>Establecer relaciones significativas entre el conocimiento previo y el nuevo conocimiento.</a:t>
              </a:r>
            </a:p>
            <a:p>
              <a:pPr algn="ctr"/>
              <a:endParaRPr lang="es-MX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9" name="Conector curvado 38"/>
            <p:cNvCxnSpPr>
              <a:stCxn id="10" idx="3"/>
              <a:endCxn id="38" idx="0"/>
            </p:cNvCxnSpPr>
            <p:nvPr/>
          </p:nvCxnSpPr>
          <p:spPr>
            <a:xfrm rot="5400000">
              <a:off x="2088728" y="2145688"/>
              <a:ext cx="1193759" cy="69301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26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10</a:t>
            </a:r>
            <a:endParaRPr lang="es-MX" dirty="0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5555" r="11334" b="7334"/>
          <a:stretch/>
        </p:blipFill>
        <p:spPr>
          <a:xfrm rot="5400000">
            <a:off x="1970532" y="1512370"/>
            <a:ext cx="58978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10</a:t>
            </a:r>
            <a:endParaRPr lang="es-MX" dirty="0"/>
          </a:p>
        </p:txBody>
      </p:sp>
      <p:pic>
        <p:nvPicPr>
          <p:cNvPr id="2050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19" y="722376"/>
            <a:ext cx="7192963" cy="59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11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1" y="896112"/>
            <a:ext cx="8451565" cy="54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3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783614"/>
            <a:ext cx="8542972" cy="574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8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12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1" y="709264"/>
            <a:ext cx="8652387" cy="5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6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12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9" y="1080542"/>
            <a:ext cx="8457248" cy="50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DEE40B-8438-FF4E-A70B-974B2C53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n-US" dirty="0">
                <a:solidFill>
                  <a:schemeClr val="tx1"/>
                </a:solidFill>
                <a:latin typeface="Helvetica Light" charset="0"/>
                <a:cs typeface="Helvetica" panose="020B0604020202020204" pitchFamily="34" charset="0"/>
              </a:rPr>
              <a:t>Preparatoria Universidad La Salle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77A767-7917-5E44-8672-54417EC763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338" y="1443038"/>
            <a:ext cx="8221662" cy="355600"/>
          </a:xfrm>
        </p:spPr>
        <p:txBody>
          <a:bodyPr/>
          <a:lstStyle/>
          <a:p>
            <a:pPr marL="0" indent="0" algn="ctr">
              <a:defRPr/>
            </a:pPr>
            <a:r>
              <a:rPr lang="es-MX" altLang="en-US" dirty="0">
                <a:solidFill>
                  <a:srgbClr val="404040"/>
                </a:solidFill>
                <a:latin typeface="Helvetica Light" charset="0"/>
              </a:rPr>
              <a:t>1006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/>
            <a:r>
              <a:rPr lang="es-MX" altLang="en-US" sz="28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Indice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1.- Producto 1 CAIAC conclusiones generales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2.- Fotografías de la sesión</a:t>
            </a:r>
          </a:p>
          <a:p>
            <a:pPr marL="0" indent="0"/>
            <a:r>
              <a:rPr lang="es-MX" altLang="en-US" sz="2400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3.- Fotografía del organizador gráfico</a:t>
            </a: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  <a:p>
            <a:pPr marL="0" indent="0"/>
            <a:endParaRPr lang="es-MX" altLang="en-US" dirty="0">
              <a:solidFill>
                <a:srgbClr val="404040"/>
              </a:solidFill>
              <a:latin typeface="Helvetica Light" charset="0"/>
              <a:cs typeface="Helvetica Light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541501" y="-10062"/>
            <a:ext cx="8220986" cy="813772"/>
          </a:xfrm>
        </p:spPr>
        <p:txBody>
          <a:bodyPr/>
          <a:lstStyle/>
          <a:p>
            <a:r>
              <a:rPr lang="es-MX" dirty="0"/>
              <a:t>Producto </a:t>
            </a:r>
            <a:r>
              <a:rPr lang="es-MX" dirty="0" smtClean="0"/>
              <a:t>12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3" y="803710"/>
            <a:ext cx="8181785" cy="58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094819"/>
              </p:ext>
            </p:extLst>
          </p:nvPr>
        </p:nvGraphicFramePr>
        <p:xfrm>
          <a:off x="2044390" y="1589051"/>
          <a:ext cx="5174166" cy="395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ángulo 9"/>
          <p:cNvSpPr/>
          <p:nvPr/>
        </p:nvSpPr>
        <p:spPr>
          <a:xfrm>
            <a:off x="423744" y="4538603"/>
            <a:ext cx="2724616" cy="21794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330" marR="15748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Expresión oral</a:t>
            </a:r>
          </a:p>
          <a:p>
            <a:pPr marL="227330" marR="15748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Comprensión de textos</a:t>
            </a:r>
          </a:p>
          <a:p>
            <a:pPr marL="227330" marR="15748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Búsqueda de información</a:t>
            </a:r>
          </a:p>
          <a:p>
            <a:pPr marL="227330" marR="15748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Uso del diccionario</a:t>
            </a:r>
          </a:p>
          <a:p>
            <a:pPr marL="227330" marR="15748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Redacción de textos</a:t>
            </a:r>
            <a:endParaRPr lang="es-MX" sz="1400" dirty="0">
              <a:latin typeface="Century Gothic"/>
              <a:cs typeface="Century Gothic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2760" y="1605779"/>
            <a:ext cx="2241395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>
                <a:latin typeface="Century Gothic"/>
                <a:cs typeface="Century Gothic"/>
              </a:rPr>
              <a:t>Deterioro  </a:t>
            </a:r>
            <a:r>
              <a:rPr lang="es-MX" sz="1400" spc="-5" dirty="0" smtClean="0">
                <a:latin typeface="Century Gothic"/>
                <a:cs typeface="Century Gothic"/>
              </a:rPr>
              <a:t>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Cont</a:t>
            </a:r>
            <a:r>
              <a:rPr lang="es-MX" sz="1400" dirty="0" smtClean="0">
                <a:latin typeface="Century Gothic"/>
                <a:cs typeface="Century Gothic"/>
              </a:rPr>
              <a:t>a</a:t>
            </a:r>
            <a:r>
              <a:rPr lang="es-MX" sz="1400" spc="-20" dirty="0" smtClean="0">
                <a:latin typeface="Century Gothic"/>
                <a:cs typeface="Century Gothic"/>
              </a:rPr>
              <a:t>m</a:t>
            </a:r>
            <a:r>
              <a:rPr lang="es-MX" sz="1400" dirty="0" smtClean="0">
                <a:latin typeface="Century Gothic"/>
                <a:cs typeface="Century Gothic"/>
              </a:rPr>
              <a:t>i</a:t>
            </a:r>
            <a:r>
              <a:rPr lang="es-MX" sz="1400" spc="-5" dirty="0" smtClean="0">
                <a:latin typeface="Century Gothic"/>
                <a:cs typeface="Century Gothic"/>
              </a:rPr>
              <a:t>n</a:t>
            </a:r>
            <a:r>
              <a:rPr lang="es-MX" sz="1400" spc="-10" dirty="0" smtClean="0">
                <a:latin typeface="Century Gothic"/>
                <a:cs typeface="Century Gothic"/>
              </a:rPr>
              <a:t>ac</a:t>
            </a:r>
            <a:r>
              <a:rPr lang="es-MX" sz="1400" dirty="0" smtClean="0">
                <a:latin typeface="Century Gothic"/>
                <a:cs typeface="Century Gothic"/>
              </a:rPr>
              <a:t>i</a:t>
            </a:r>
            <a:r>
              <a:rPr lang="es-MX" sz="1400" spc="-5" dirty="0" smtClean="0">
                <a:latin typeface="Century Gothic"/>
                <a:cs typeface="Century Gothic"/>
              </a:rPr>
              <a:t>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Paisaje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Biodiversidad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Reciclaje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Sustentabilidad</a:t>
            </a:r>
            <a:endParaRPr lang="es-MX" sz="1400" dirty="0" smtClean="0"/>
          </a:p>
        </p:txBody>
      </p:sp>
      <p:sp>
        <p:nvSpPr>
          <p:cNvPr id="13" name="Rectángulo 12"/>
          <p:cNvSpPr/>
          <p:nvPr/>
        </p:nvSpPr>
        <p:spPr>
          <a:xfrm>
            <a:off x="3475463" y="16728"/>
            <a:ext cx="2096429" cy="182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spc="-5" dirty="0">
                <a:latin typeface="Century Gothic"/>
                <a:cs typeface="Century Gothic"/>
              </a:rPr>
              <a:t>Operaciones con números reales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Estadística descriptiva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Histogramas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Pasteles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spc="-5" dirty="0" smtClean="0">
                <a:latin typeface="Century Gothic"/>
                <a:cs typeface="Century Gothic"/>
              </a:rPr>
              <a:t>Ojivas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740912" y="667958"/>
            <a:ext cx="2347334" cy="200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Búsqueda de información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Selección de aplicaciones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Realizar encuestas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Fórmulas y funciones (Excel)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Gráficas (Excel)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Formatos  (Word)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Correo personalizado</a:t>
            </a:r>
          </a:p>
          <a:p>
            <a:pPr marL="228600" marR="142875" indent="-171450">
              <a:lnSpc>
                <a:spcPct val="1176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100" spc="-5" dirty="0" smtClean="0">
                <a:latin typeface="Century Gothic"/>
                <a:cs typeface="Century Gothic"/>
              </a:rPr>
              <a:t>Presentaciones (PP)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595947" y="4630268"/>
            <a:ext cx="2096429" cy="2063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330" marR="5334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200" spc="-5" dirty="0" smtClean="0">
                <a:latin typeface="Century Gothic"/>
                <a:cs typeface="Century Gothic"/>
              </a:rPr>
              <a:t>Juicio</a:t>
            </a:r>
          </a:p>
          <a:p>
            <a:pPr marL="227330" marR="5334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200" spc="-5" dirty="0" smtClean="0">
                <a:latin typeface="Century Gothic"/>
                <a:cs typeface="Century Gothic"/>
              </a:rPr>
              <a:t>Razonamiento y argumentación</a:t>
            </a:r>
          </a:p>
          <a:p>
            <a:pPr marL="227330" marR="5334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200" spc="-5" dirty="0" smtClean="0">
                <a:latin typeface="Century Gothic"/>
                <a:cs typeface="Century Gothic"/>
              </a:rPr>
              <a:t>Falacias</a:t>
            </a:r>
          </a:p>
          <a:p>
            <a:pPr marL="227330" marR="5334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200" spc="-5" dirty="0" smtClean="0">
                <a:latin typeface="Century Gothic"/>
                <a:cs typeface="Century Gothic"/>
              </a:rPr>
              <a:t>Ensayo argumentativo</a:t>
            </a:r>
          </a:p>
          <a:p>
            <a:pPr marL="227330" marR="53340" indent="-171450">
              <a:lnSpc>
                <a:spcPct val="117500"/>
              </a:lnSpc>
              <a:spcBef>
                <a:spcPts val="285"/>
              </a:spcBef>
              <a:buFont typeface="Arial" panose="020B0604020202020204" pitchFamily="34" charset="0"/>
              <a:buChar char="•"/>
            </a:pPr>
            <a:r>
              <a:rPr lang="es-MX" sz="1200" spc="-5" dirty="0" smtClean="0">
                <a:latin typeface="Century Gothic"/>
                <a:cs typeface="Century Gothic"/>
              </a:rPr>
              <a:t>Metodología de la investigación</a:t>
            </a:r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6664714" y="836341"/>
            <a:ext cx="204439" cy="419285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4716966" y="931128"/>
            <a:ext cx="2152186" cy="91440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5145357" y="473927"/>
            <a:ext cx="1723795" cy="1115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6869153" y="2046250"/>
            <a:ext cx="144964" cy="3785839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>
            <a:off x="6740912" y="836341"/>
            <a:ext cx="231621" cy="5475249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 flipV="1">
            <a:off x="2562922" y="2598238"/>
            <a:ext cx="4177991" cy="2252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 flipH="1">
            <a:off x="2562922" y="836341"/>
            <a:ext cx="4306230" cy="1349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 flipV="1">
            <a:off x="464052" y="3434579"/>
            <a:ext cx="193870" cy="20741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2570353" y="2046250"/>
            <a:ext cx="5540939" cy="433788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2434682" y="2046250"/>
            <a:ext cx="5302406" cy="408697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044390" y="4928839"/>
            <a:ext cx="4722543" cy="26874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2668860" y="5950293"/>
            <a:ext cx="4158709" cy="46640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1483747" y="730406"/>
            <a:ext cx="2054905" cy="854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Producto 1 CAIAC conclusiones generales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57188" indent="0"/>
            <a:r>
              <a:rPr lang="es-MX" dirty="0" smtClean="0"/>
              <a:t>Crear habilidades de utilidad siendo significativo en cada uno de los alumnos. Unificando el conocimiento disciplinar entre el ser y el hacer.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882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57753"/>
              </p:ext>
            </p:extLst>
          </p:nvPr>
        </p:nvGraphicFramePr>
        <p:xfrm>
          <a:off x="306848" y="72127"/>
          <a:ext cx="8690291" cy="671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7543704" imgH="5829044" progId="AcroExch.Document.DC">
                  <p:embed/>
                </p:oleObj>
              </mc:Choice>
              <mc:Fallback>
                <p:oleObj name="Acrobat Document" r:id="rId3" imgW="7543704" imgH="582904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848" y="72127"/>
                        <a:ext cx="8690291" cy="671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24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262"/>
            <a:ext cx="8899301" cy="6779704"/>
          </a:xfrm>
        </p:spPr>
      </p:pic>
    </p:spTree>
    <p:extLst>
      <p:ext uri="{BB962C8B-B14F-4D97-AF65-F5344CB8AC3E}">
        <p14:creationId xmlns:p14="http://schemas.microsoft.com/office/powerpoint/2010/main" val="86345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3" y="34521"/>
            <a:ext cx="8795877" cy="6766060"/>
          </a:xfrm>
        </p:spPr>
      </p:pic>
    </p:spTree>
    <p:extLst>
      <p:ext uri="{BB962C8B-B14F-4D97-AF65-F5344CB8AC3E}">
        <p14:creationId xmlns:p14="http://schemas.microsoft.com/office/powerpoint/2010/main" val="127578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altLang="en-US" dirty="0">
                <a:solidFill>
                  <a:srgbClr val="404040"/>
                </a:solidFill>
                <a:latin typeface="Helvetica Light" charset="0"/>
                <a:cs typeface="Helvetica Light" charset="0"/>
              </a:rPr>
              <a:t>Fotografías de la sesión</a:t>
            </a:r>
            <a:endParaRPr lang="es-MX" dirty="0"/>
          </a:p>
        </p:txBody>
      </p:sp>
      <p:pic>
        <p:nvPicPr>
          <p:cNvPr id="6" name="Picture 2" descr="IMG_4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197" y="1541873"/>
            <a:ext cx="3491926" cy="23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_4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56" y="1768392"/>
            <a:ext cx="3302965" cy="22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G_49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97" y="4055072"/>
            <a:ext cx="3491926" cy="23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_4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85" y="4124646"/>
            <a:ext cx="3401308" cy="22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3969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4108</Words>
  <Application>Microsoft Office PowerPoint</Application>
  <PresentationFormat>Presentación en pantalla (4:3)</PresentationFormat>
  <Paragraphs>515</Paragraphs>
  <Slides>41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6" baseType="lpstr">
      <vt:lpstr>MS PGothic</vt:lpstr>
      <vt:lpstr>MS PGothic</vt:lpstr>
      <vt:lpstr>Arial</vt:lpstr>
      <vt:lpstr>Calibri</vt:lpstr>
      <vt:lpstr>Calibri Light</vt:lpstr>
      <vt:lpstr>Cambria</vt:lpstr>
      <vt:lpstr>Century Gothic</vt:lpstr>
      <vt:lpstr>Helvetica</vt:lpstr>
      <vt:lpstr>Helvetica Light</vt:lpstr>
      <vt:lpstr>MS Mincho</vt:lpstr>
      <vt:lpstr>Symbol</vt:lpstr>
      <vt:lpstr>Times New Roman</vt:lpstr>
      <vt:lpstr>Diseño personalizado</vt:lpstr>
      <vt:lpstr>Retrospección</vt:lpstr>
      <vt:lpstr>Acrobat Document</vt:lpstr>
      <vt:lpstr>PET amigo o enemigo</vt:lpstr>
      <vt:lpstr>Preparatoria Universidad La Salle</vt:lpstr>
      <vt:lpstr>Preparatoria Universidad La Salle</vt:lpstr>
      <vt:lpstr>Preparatoria Universidad La Salle</vt:lpstr>
      <vt:lpstr>Producto 1 CAIAC conclusiones generales</vt:lpstr>
      <vt:lpstr>Presentación de PowerPoint</vt:lpstr>
      <vt:lpstr>Presentación de PowerPoint</vt:lpstr>
      <vt:lpstr>Presentación de PowerPoint</vt:lpstr>
      <vt:lpstr>Fotografías de la sesión</vt:lpstr>
      <vt:lpstr>Organizador gráfico</vt:lpstr>
      <vt:lpstr>Producto 4</vt:lpstr>
      <vt:lpstr>Producto 5</vt:lpstr>
      <vt:lpstr>Producto 5</vt:lpstr>
      <vt:lpstr>Producto 6</vt:lpstr>
      <vt:lpstr>Producto 6</vt:lpstr>
      <vt:lpstr>Producto 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9</vt:lpstr>
      <vt:lpstr>Producto 10</vt:lpstr>
      <vt:lpstr>Producto 10</vt:lpstr>
      <vt:lpstr>Producto 10</vt:lpstr>
      <vt:lpstr>Producto 11</vt:lpstr>
      <vt:lpstr>Presentación de PowerPoint</vt:lpstr>
      <vt:lpstr>Producto 12</vt:lpstr>
      <vt:lpstr>Producto 12</vt:lpstr>
      <vt:lpstr>Producto 12</vt:lpstr>
      <vt:lpstr>Presentación de PowerPoint</vt:lpstr>
    </vt:vector>
  </TitlesOfParts>
  <Company>UNIVERSIDAD LA SALLE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Diaz</dc:creator>
  <cp:lastModifiedBy>Lorena Salgado Mancera</cp:lastModifiedBy>
  <cp:revision>93</cp:revision>
  <dcterms:created xsi:type="dcterms:W3CDTF">2014-02-04T20:28:13Z</dcterms:created>
  <dcterms:modified xsi:type="dcterms:W3CDTF">2019-08-23T16:24:02Z</dcterms:modified>
</cp:coreProperties>
</file>