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80"/>
  </p:notesMasterIdLst>
  <p:sldIdLst>
    <p:sldId id="256" r:id="rId2"/>
    <p:sldId id="257" r:id="rId3"/>
    <p:sldId id="358" r:id="rId4"/>
    <p:sldId id="359" r:id="rId5"/>
    <p:sldId id="360" r:id="rId6"/>
    <p:sldId id="396" r:id="rId7"/>
    <p:sldId id="258" r:id="rId8"/>
    <p:sldId id="259" r:id="rId9"/>
    <p:sldId id="326" r:id="rId10"/>
    <p:sldId id="327" r:id="rId11"/>
    <p:sldId id="260" r:id="rId12"/>
    <p:sldId id="330" r:id="rId13"/>
    <p:sldId id="332" r:id="rId14"/>
    <p:sldId id="333" r:id="rId15"/>
    <p:sldId id="334" r:id="rId16"/>
    <p:sldId id="335" r:id="rId17"/>
    <p:sldId id="361" r:id="rId18"/>
    <p:sldId id="337" r:id="rId19"/>
    <p:sldId id="362" r:id="rId20"/>
    <p:sldId id="364" r:id="rId21"/>
    <p:sldId id="367" r:id="rId22"/>
    <p:sldId id="363" r:id="rId23"/>
    <p:sldId id="370" r:id="rId24"/>
    <p:sldId id="365" r:id="rId25"/>
    <p:sldId id="369" r:id="rId26"/>
    <p:sldId id="366" r:id="rId27"/>
    <p:sldId id="371" r:id="rId28"/>
    <p:sldId id="347" r:id="rId29"/>
    <p:sldId id="344" r:id="rId30"/>
    <p:sldId id="368" r:id="rId31"/>
    <p:sldId id="343" r:id="rId32"/>
    <p:sldId id="372" r:id="rId33"/>
    <p:sldId id="345" r:id="rId34"/>
    <p:sldId id="338" r:id="rId35"/>
    <p:sldId id="287" r:id="rId36"/>
    <p:sldId id="373" r:id="rId37"/>
    <p:sldId id="374" r:id="rId38"/>
    <p:sldId id="289" r:id="rId39"/>
    <p:sldId id="375" r:id="rId40"/>
    <p:sldId id="341" r:id="rId41"/>
    <p:sldId id="393" r:id="rId42"/>
    <p:sldId id="394" r:id="rId43"/>
    <p:sldId id="353" r:id="rId44"/>
    <p:sldId id="354" r:id="rId45"/>
    <p:sldId id="355" r:id="rId46"/>
    <p:sldId id="356" r:id="rId47"/>
    <p:sldId id="357" r:id="rId48"/>
    <p:sldId id="395" r:id="rId49"/>
    <p:sldId id="309" r:id="rId50"/>
    <p:sldId id="376" r:id="rId51"/>
    <p:sldId id="377" r:id="rId52"/>
    <p:sldId id="378" r:id="rId53"/>
    <p:sldId id="313" r:id="rId54"/>
    <p:sldId id="314" r:id="rId55"/>
    <p:sldId id="315" r:id="rId56"/>
    <p:sldId id="316" r:id="rId57"/>
    <p:sldId id="317" r:id="rId58"/>
    <p:sldId id="308" r:id="rId59"/>
    <p:sldId id="263" r:id="rId60"/>
    <p:sldId id="264" r:id="rId61"/>
    <p:sldId id="265" r:id="rId62"/>
    <p:sldId id="321" r:id="rId63"/>
    <p:sldId id="322" r:id="rId64"/>
    <p:sldId id="323" r:id="rId65"/>
    <p:sldId id="381" r:id="rId66"/>
    <p:sldId id="383" r:id="rId67"/>
    <p:sldId id="379" r:id="rId68"/>
    <p:sldId id="385" r:id="rId69"/>
    <p:sldId id="348" r:id="rId70"/>
    <p:sldId id="384" r:id="rId71"/>
    <p:sldId id="350" r:id="rId72"/>
    <p:sldId id="306" r:id="rId73"/>
    <p:sldId id="386" r:id="rId74"/>
    <p:sldId id="387" r:id="rId75"/>
    <p:sldId id="312" r:id="rId76"/>
    <p:sldId id="388" r:id="rId77"/>
    <p:sldId id="392" r:id="rId78"/>
    <p:sldId id="389" r:id="rId7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43C45"/>
    <a:srgbClr val="55DBCE"/>
    <a:srgbClr val="CE22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6" autoAdjust="0"/>
    <p:restoredTop sz="87304" autoAdjust="0"/>
  </p:normalViewPr>
  <p:slideViewPr>
    <p:cSldViewPr snapToGrid="0" showGuides="1">
      <p:cViewPr varScale="1">
        <p:scale>
          <a:sx n="57" d="100"/>
          <a:sy n="57" d="100"/>
        </p:scale>
        <p:origin x="1080" y="40"/>
      </p:cViewPr>
      <p:guideLst>
        <p:guide orient="horz" pos="2183"/>
        <p:guide pos="3840"/>
      </p:guideLst>
    </p:cSldViewPr>
  </p:slideViewPr>
  <p:notesTextViewPr>
    <p:cViewPr>
      <p:scale>
        <a:sx n="1" d="1"/>
        <a:sy n="1" d="1"/>
      </p:scale>
      <p:origin x="0" y="0"/>
    </p:cViewPr>
  </p:notesTextViewPr>
  <p:sorterViewPr>
    <p:cViewPr>
      <p:scale>
        <a:sx n="40" d="100"/>
        <a:sy n="40" d="100"/>
      </p:scale>
      <p:origin x="0" y="-15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8A9A71-7FEB-477E-8282-0A58B5A6ECC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ES"/>
        </a:p>
      </dgm:t>
    </dgm:pt>
    <dgm:pt modelId="{BB6EA768-F984-4053-AE9D-A0BB9DBB59B5}">
      <dgm:prSet phldrT="[Texto]"/>
      <dgm:spPr>
        <a:gradFill flip="none" rotWithShape="0">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dgm:spPr>
      <dgm:t>
        <a:bodyPr/>
        <a:lstStyle/>
        <a:p>
          <a:r>
            <a:rPr lang="es-ES" b="1" dirty="0" smtClean="0">
              <a:solidFill>
                <a:schemeClr val="tx1"/>
              </a:solidFill>
            </a:rPr>
            <a:t>2.IDENTIFICAR LAS FUENTES DE INFORMACIÓN</a:t>
          </a:r>
          <a:endParaRPr lang="es-ES" b="1" dirty="0">
            <a:solidFill>
              <a:schemeClr val="tx1"/>
            </a:solidFill>
          </a:endParaRPr>
        </a:p>
      </dgm:t>
    </dgm:pt>
    <dgm:pt modelId="{11304594-4A93-48AE-9D51-9F9ED00F6607}" type="parTrans" cxnId="{5DD35249-048C-416A-92EF-E915908FCD2F}">
      <dgm:prSet/>
      <dgm:spPr/>
      <dgm:t>
        <a:bodyPr/>
        <a:lstStyle/>
        <a:p>
          <a:endParaRPr lang="es-ES"/>
        </a:p>
      </dgm:t>
    </dgm:pt>
    <dgm:pt modelId="{4934C402-7EB3-4008-854D-32A552E7B8E5}" type="sibTrans" cxnId="{5DD35249-048C-416A-92EF-E915908FCD2F}">
      <dgm:prSet/>
      <dgm:spPr>
        <a:solidFill>
          <a:srgbClr val="FFC000"/>
        </a:solidFill>
      </dgm:spPr>
      <dgm:t>
        <a:bodyPr/>
        <a:lstStyle/>
        <a:p>
          <a:endParaRPr lang="es-ES"/>
        </a:p>
      </dgm:t>
    </dgm:pt>
    <dgm:pt modelId="{7726A1C0-A69F-4FB1-A271-6A4F5D6A3612}">
      <dgm:prSet phldrT="[Texto]"/>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dgm:spPr>
      <dgm:t>
        <a:bodyPr/>
        <a:lstStyle/>
        <a:p>
          <a:r>
            <a:rPr lang="es-ES" b="1" dirty="0" smtClean="0">
              <a:solidFill>
                <a:schemeClr val="tx1"/>
              </a:solidFill>
            </a:rPr>
            <a:t>3.ORGANIZAR LAS IDEAS</a:t>
          </a:r>
          <a:endParaRPr lang="es-ES" b="1" dirty="0">
            <a:solidFill>
              <a:schemeClr val="tx1"/>
            </a:solidFill>
          </a:endParaRPr>
        </a:p>
      </dgm:t>
    </dgm:pt>
    <dgm:pt modelId="{3038DD5F-1D13-430F-8B38-2E7041BF1B98}" type="parTrans" cxnId="{2989180F-D496-4AD6-9934-00AEB831902F}">
      <dgm:prSet/>
      <dgm:spPr/>
      <dgm:t>
        <a:bodyPr/>
        <a:lstStyle/>
        <a:p>
          <a:endParaRPr lang="es-ES"/>
        </a:p>
      </dgm:t>
    </dgm:pt>
    <dgm:pt modelId="{3C839A79-2B10-41C0-9D9F-2B4E4D6528E0}" type="sibTrans" cxnId="{2989180F-D496-4AD6-9934-00AEB831902F}">
      <dgm:prSet/>
      <dgm:spPr>
        <a:solidFill>
          <a:schemeClr val="accent4">
            <a:lumMod val="75000"/>
          </a:schemeClr>
        </a:solidFill>
      </dgm:spPr>
      <dgm:t>
        <a:bodyPr/>
        <a:lstStyle/>
        <a:p>
          <a:endParaRPr lang="es-ES"/>
        </a:p>
      </dgm:t>
    </dgm:pt>
    <dgm:pt modelId="{028A3646-1026-4972-B525-7E4D2B1304EE}">
      <dgm:prSet phldrT="[Texto]"/>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dgm:spPr>
      <dgm:t>
        <a:bodyPr/>
        <a:lstStyle/>
        <a:p>
          <a:r>
            <a:rPr lang="es-ES" b="1" dirty="0" smtClean="0">
              <a:solidFill>
                <a:schemeClr val="tx1"/>
              </a:solidFill>
            </a:rPr>
            <a:t>4.CREAR LA INFOGRAFÍA EN GRISES (BOSQUEJO)</a:t>
          </a:r>
          <a:endParaRPr lang="es-ES" b="1" dirty="0">
            <a:solidFill>
              <a:schemeClr val="tx1"/>
            </a:solidFill>
          </a:endParaRPr>
        </a:p>
      </dgm:t>
    </dgm:pt>
    <dgm:pt modelId="{D0F1A880-EC46-4002-BAED-DFFB1AED9AD6}" type="parTrans" cxnId="{AF404C0F-0615-4ADC-87ED-80C7095381C5}">
      <dgm:prSet/>
      <dgm:spPr/>
      <dgm:t>
        <a:bodyPr/>
        <a:lstStyle/>
        <a:p>
          <a:endParaRPr lang="es-ES"/>
        </a:p>
      </dgm:t>
    </dgm:pt>
    <dgm:pt modelId="{DA41F777-100B-43C5-B650-9BE3C215DFA6}" type="sibTrans" cxnId="{AF404C0F-0615-4ADC-87ED-80C7095381C5}">
      <dgm:prSet/>
      <dgm:spPr>
        <a:solidFill>
          <a:schemeClr val="accent4">
            <a:lumMod val="40000"/>
            <a:lumOff val="60000"/>
          </a:schemeClr>
        </a:solidFill>
      </dgm:spPr>
      <dgm:t>
        <a:bodyPr/>
        <a:lstStyle/>
        <a:p>
          <a:endParaRPr lang="es-ES"/>
        </a:p>
      </dgm:t>
    </dgm:pt>
    <dgm:pt modelId="{85DAAC22-C1FD-429F-84E6-5A72A5D7255D}">
      <dgm:prSet phldrT="[Texto]"/>
      <dgm:spPr>
        <a:gradFill flip="none" rotWithShape="0">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path path="circle">
            <a:fillToRect r="100000" b="100000"/>
          </a:path>
          <a:tileRect l="-100000" t="-100000"/>
        </a:gradFill>
      </dgm:spPr>
      <dgm:t>
        <a:bodyPr/>
        <a:lstStyle/>
        <a:p>
          <a:r>
            <a:rPr lang="es-ES" b="1" dirty="0" smtClean="0">
              <a:solidFill>
                <a:schemeClr val="tx1"/>
              </a:solidFill>
            </a:rPr>
            <a:t>5.DISEÑAR LA INFOGRAFÍA</a:t>
          </a:r>
          <a:endParaRPr lang="es-ES" b="1" dirty="0">
            <a:solidFill>
              <a:schemeClr val="tx1"/>
            </a:solidFill>
          </a:endParaRPr>
        </a:p>
      </dgm:t>
    </dgm:pt>
    <dgm:pt modelId="{62E719E5-B9BA-48D5-9766-6FB0C6620A92}" type="parTrans" cxnId="{9F45DBB6-7869-48FA-A3C0-253ECB621221}">
      <dgm:prSet/>
      <dgm:spPr/>
      <dgm:t>
        <a:bodyPr/>
        <a:lstStyle/>
        <a:p>
          <a:endParaRPr lang="es-ES"/>
        </a:p>
      </dgm:t>
    </dgm:pt>
    <dgm:pt modelId="{20805788-2B72-4AC7-A37B-6A108928D2F5}" type="sibTrans" cxnId="{9F45DBB6-7869-48FA-A3C0-253ECB621221}">
      <dgm:prSet/>
      <dgm:spPr>
        <a:solidFill>
          <a:srgbClr val="FFFF00"/>
        </a:solidFill>
      </dgm:spPr>
      <dgm:t>
        <a:bodyPr/>
        <a:lstStyle/>
        <a:p>
          <a:endParaRPr lang="es-ES"/>
        </a:p>
      </dgm:t>
    </dgm:pt>
    <dgm:pt modelId="{BA51606B-0FB3-42B4-8A76-CC717DD30779}">
      <dgm:prSet phldrT="[Texto]"/>
      <dgm:spPr>
        <a:gradFill flip="none" rotWithShape="0">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r="100000" b="100000"/>
          </a:path>
          <a:tileRect l="-100000" t="-100000"/>
        </a:gradFill>
      </dgm:spPr>
      <dgm:t>
        <a:bodyPr/>
        <a:lstStyle/>
        <a:p>
          <a:r>
            <a:rPr lang="es-ES" b="1" dirty="0" smtClean="0">
              <a:solidFill>
                <a:schemeClr val="tx1"/>
              </a:solidFill>
            </a:rPr>
            <a:t>6.ELEGIR LA HERRAMIENTA QUE SE UTILIZARA PARA LA ELABORACIÓN</a:t>
          </a:r>
          <a:r>
            <a:rPr lang="es-ES" dirty="0" smtClean="0"/>
            <a:t>.</a:t>
          </a:r>
          <a:endParaRPr lang="es-ES" dirty="0"/>
        </a:p>
      </dgm:t>
    </dgm:pt>
    <dgm:pt modelId="{8BC0C3F9-86C1-4B56-8F37-63197AEE1E5B}" type="parTrans" cxnId="{4FDF45B7-094D-4162-8F6A-68475A140985}">
      <dgm:prSet/>
      <dgm:spPr/>
      <dgm:t>
        <a:bodyPr/>
        <a:lstStyle/>
        <a:p>
          <a:endParaRPr lang="es-ES"/>
        </a:p>
      </dgm:t>
    </dgm:pt>
    <dgm:pt modelId="{4F15F62A-20FF-46F2-BF1A-EE743C322762}" type="sibTrans" cxnId="{4FDF45B7-094D-4162-8F6A-68475A140985}">
      <dgm:prSet/>
      <dgm:spPr>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dgm:spPr>
      <dgm:t>
        <a:bodyPr/>
        <a:lstStyle/>
        <a:p>
          <a:endParaRPr lang="es-ES"/>
        </a:p>
      </dgm:t>
    </dgm:pt>
    <dgm:pt modelId="{444D2DC7-13CF-4B9A-815D-AF4E066583B4}" type="pres">
      <dgm:prSet presAssocID="{908A9A71-7FEB-477E-8282-0A58B5A6ECC5}" presName="cycle" presStyleCnt="0">
        <dgm:presLayoutVars>
          <dgm:dir/>
          <dgm:resizeHandles val="exact"/>
        </dgm:presLayoutVars>
      </dgm:prSet>
      <dgm:spPr/>
      <dgm:t>
        <a:bodyPr/>
        <a:lstStyle/>
        <a:p>
          <a:endParaRPr lang="es-ES"/>
        </a:p>
      </dgm:t>
    </dgm:pt>
    <dgm:pt modelId="{5E1F63F9-53B2-4F11-A833-CCD3732B48B4}" type="pres">
      <dgm:prSet presAssocID="{BB6EA768-F984-4053-AE9D-A0BB9DBB59B5}" presName="node" presStyleLbl="node1" presStyleIdx="0" presStyleCnt="5">
        <dgm:presLayoutVars>
          <dgm:bulletEnabled val="1"/>
        </dgm:presLayoutVars>
      </dgm:prSet>
      <dgm:spPr/>
      <dgm:t>
        <a:bodyPr/>
        <a:lstStyle/>
        <a:p>
          <a:endParaRPr lang="es-ES"/>
        </a:p>
      </dgm:t>
    </dgm:pt>
    <dgm:pt modelId="{954BC98E-1CE2-458C-A8B6-755D859B8651}" type="pres">
      <dgm:prSet presAssocID="{4934C402-7EB3-4008-854D-32A552E7B8E5}" presName="sibTrans" presStyleLbl="sibTrans2D1" presStyleIdx="0" presStyleCnt="5"/>
      <dgm:spPr/>
      <dgm:t>
        <a:bodyPr/>
        <a:lstStyle/>
        <a:p>
          <a:endParaRPr lang="es-ES"/>
        </a:p>
      </dgm:t>
    </dgm:pt>
    <dgm:pt modelId="{CB733912-046E-492B-83EA-6BBAA659E6D9}" type="pres">
      <dgm:prSet presAssocID="{4934C402-7EB3-4008-854D-32A552E7B8E5}" presName="connectorText" presStyleLbl="sibTrans2D1" presStyleIdx="0" presStyleCnt="5"/>
      <dgm:spPr/>
      <dgm:t>
        <a:bodyPr/>
        <a:lstStyle/>
        <a:p>
          <a:endParaRPr lang="es-ES"/>
        </a:p>
      </dgm:t>
    </dgm:pt>
    <dgm:pt modelId="{7C7C1FB3-030A-4A8E-94B3-AAE8CB0694B1}" type="pres">
      <dgm:prSet presAssocID="{7726A1C0-A69F-4FB1-A271-6A4F5D6A3612}" presName="node" presStyleLbl="node1" presStyleIdx="1" presStyleCnt="5">
        <dgm:presLayoutVars>
          <dgm:bulletEnabled val="1"/>
        </dgm:presLayoutVars>
      </dgm:prSet>
      <dgm:spPr/>
      <dgm:t>
        <a:bodyPr/>
        <a:lstStyle/>
        <a:p>
          <a:endParaRPr lang="es-ES"/>
        </a:p>
      </dgm:t>
    </dgm:pt>
    <dgm:pt modelId="{D4ED5431-B7EC-4384-AD7D-15601A6196DF}" type="pres">
      <dgm:prSet presAssocID="{3C839A79-2B10-41C0-9D9F-2B4E4D6528E0}" presName="sibTrans" presStyleLbl="sibTrans2D1" presStyleIdx="1" presStyleCnt="5" custLinFactNeighborX="10228"/>
      <dgm:spPr/>
      <dgm:t>
        <a:bodyPr/>
        <a:lstStyle/>
        <a:p>
          <a:endParaRPr lang="es-ES"/>
        </a:p>
      </dgm:t>
    </dgm:pt>
    <dgm:pt modelId="{816331D9-0183-43AC-942D-06713D647ADD}" type="pres">
      <dgm:prSet presAssocID="{3C839A79-2B10-41C0-9D9F-2B4E4D6528E0}" presName="connectorText" presStyleLbl="sibTrans2D1" presStyleIdx="1" presStyleCnt="5"/>
      <dgm:spPr/>
      <dgm:t>
        <a:bodyPr/>
        <a:lstStyle/>
        <a:p>
          <a:endParaRPr lang="es-ES"/>
        </a:p>
      </dgm:t>
    </dgm:pt>
    <dgm:pt modelId="{06BC059D-C486-480C-AD62-01CABCFF9AEF}" type="pres">
      <dgm:prSet presAssocID="{028A3646-1026-4972-B525-7E4D2B1304EE}" presName="node" presStyleLbl="node1" presStyleIdx="2" presStyleCnt="5">
        <dgm:presLayoutVars>
          <dgm:bulletEnabled val="1"/>
        </dgm:presLayoutVars>
      </dgm:prSet>
      <dgm:spPr/>
      <dgm:t>
        <a:bodyPr/>
        <a:lstStyle/>
        <a:p>
          <a:endParaRPr lang="es-ES"/>
        </a:p>
      </dgm:t>
    </dgm:pt>
    <dgm:pt modelId="{AD63D82A-7DF9-4FD8-A98A-150B1EE9B10B}" type="pres">
      <dgm:prSet presAssocID="{DA41F777-100B-43C5-B650-9BE3C215DFA6}" presName="sibTrans" presStyleLbl="sibTrans2D1" presStyleIdx="2" presStyleCnt="5"/>
      <dgm:spPr/>
      <dgm:t>
        <a:bodyPr/>
        <a:lstStyle/>
        <a:p>
          <a:endParaRPr lang="es-ES"/>
        </a:p>
      </dgm:t>
    </dgm:pt>
    <dgm:pt modelId="{C2EA762D-BD56-4BAC-A07E-E600D16EC56B}" type="pres">
      <dgm:prSet presAssocID="{DA41F777-100B-43C5-B650-9BE3C215DFA6}" presName="connectorText" presStyleLbl="sibTrans2D1" presStyleIdx="2" presStyleCnt="5"/>
      <dgm:spPr/>
      <dgm:t>
        <a:bodyPr/>
        <a:lstStyle/>
        <a:p>
          <a:endParaRPr lang="es-ES"/>
        </a:p>
      </dgm:t>
    </dgm:pt>
    <dgm:pt modelId="{D13D1EE6-5358-4BF9-A212-B7C225ED0340}" type="pres">
      <dgm:prSet presAssocID="{85DAAC22-C1FD-429F-84E6-5A72A5D7255D}" presName="node" presStyleLbl="node1" presStyleIdx="3" presStyleCnt="5">
        <dgm:presLayoutVars>
          <dgm:bulletEnabled val="1"/>
        </dgm:presLayoutVars>
      </dgm:prSet>
      <dgm:spPr/>
      <dgm:t>
        <a:bodyPr/>
        <a:lstStyle/>
        <a:p>
          <a:endParaRPr lang="es-ES"/>
        </a:p>
      </dgm:t>
    </dgm:pt>
    <dgm:pt modelId="{C42E320F-0F47-49AA-A0F1-D506E623B22F}" type="pres">
      <dgm:prSet presAssocID="{20805788-2B72-4AC7-A37B-6A108928D2F5}" presName="sibTrans" presStyleLbl="sibTrans2D1" presStyleIdx="3" presStyleCnt="5"/>
      <dgm:spPr/>
      <dgm:t>
        <a:bodyPr/>
        <a:lstStyle/>
        <a:p>
          <a:endParaRPr lang="es-ES"/>
        </a:p>
      </dgm:t>
    </dgm:pt>
    <dgm:pt modelId="{61B14A3F-46E9-4A9F-95DA-5104E4E4A55B}" type="pres">
      <dgm:prSet presAssocID="{20805788-2B72-4AC7-A37B-6A108928D2F5}" presName="connectorText" presStyleLbl="sibTrans2D1" presStyleIdx="3" presStyleCnt="5"/>
      <dgm:spPr/>
      <dgm:t>
        <a:bodyPr/>
        <a:lstStyle/>
        <a:p>
          <a:endParaRPr lang="es-ES"/>
        </a:p>
      </dgm:t>
    </dgm:pt>
    <dgm:pt modelId="{2CD82FB9-2B8F-4A92-B96F-DB7F0CCFC27C}" type="pres">
      <dgm:prSet presAssocID="{BA51606B-0FB3-42B4-8A76-CC717DD30779}" presName="node" presStyleLbl="node1" presStyleIdx="4" presStyleCnt="5">
        <dgm:presLayoutVars>
          <dgm:bulletEnabled val="1"/>
        </dgm:presLayoutVars>
      </dgm:prSet>
      <dgm:spPr/>
      <dgm:t>
        <a:bodyPr/>
        <a:lstStyle/>
        <a:p>
          <a:endParaRPr lang="es-ES"/>
        </a:p>
      </dgm:t>
    </dgm:pt>
    <dgm:pt modelId="{8E414FDC-D269-4668-BA25-A5C5149AFE3D}" type="pres">
      <dgm:prSet presAssocID="{4F15F62A-20FF-46F2-BF1A-EE743C322762}" presName="sibTrans" presStyleLbl="sibTrans2D1" presStyleIdx="4" presStyleCnt="5"/>
      <dgm:spPr/>
      <dgm:t>
        <a:bodyPr/>
        <a:lstStyle/>
        <a:p>
          <a:endParaRPr lang="es-ES"/>
        </a:p>
      </dgm:t>
    </dgm:pt>
    <dgm:pt modelId="{60A52BD4-6079-4E67-B963-5CCA134D0A80}" type="pres">
      <dgm:prSet presAssocID="{4F15F62A-20FF-46F2-BF1A-EE743C322762}" presName="connectorText" presStyleLbl="sibTrans2D1" presStyleIdx="4" presStyleCnt="5"/>
      <dgm:spPr/>
      <dgm:t>
        <a:bodyPr/>
        <a:lstStyle/>
        <a:p>
          <a:endParaRPr lang="es-ES"/>
        </a:p>
      </dgm:t>
    </dgm:pt>
  </dgm:ptLst>
  <dgm:cxnLst>
    <dgm:cxn modelId="{94535018-1696-482A-812E-D8978F3B6CA1}" type="presOf" srcId="{85DAAC22-C1FD-429F-84E6-5A72A5D7255D}" destId="{D13D1EE6-5358-4BF9-A212-B7C225ED0340}" srcOrd="0" destOrd="0" presId="urn:microsoft.com/office/officeart/2005/8/layout/cycle2"/>
    <dgm:cxn modelId="{4FDF45B7-094D-4162-8F6A-68475A140985}" srcId="{908A9A71-7FEB-477E-8282-0A58B5A6ECC5}" destId="{BA51606B-0FB3-42B4-8A76-CC717DD30779}" srcOrd="4" destOrd="0" parTransId="{8BC0C3F9-86C1-4B56-8F37-63197AEE1E5B}" sibTransId="{4F15F62A-20FF-46F2-BF1A-EE743C322762}"/>
    <dgm:cxn modelId="{A893A2E0-0665-41DF-AC1D-0869F8C88559}" type="presOf" srcId="{4934C402-7EB3-4008-854D-32A552E7B8E5}" destId="{954BC98E-1CE2-458C-A8B6-755D859B8651}" srcOrd="0" destOrd="0" presId="urn:microsoft.com/office/officeart/2005/8/layout/cycle2"/>
    <dgm:cxn modelId="{63823D37-5B81-47DB-83E5-381B064D5D51}" type="presOf" srcId="{3C839A79-2B10-41C0-9D9F-2B4E4D6528E0}" destId="{D4ED5431-B7EC-4384-AD7D-15601A6196DF}" srcOrd="0" destOrd="0" presId="urn:microsoft.com/office/officeart/2005/8/layout/cycle2"/>
    <dgm:cxn modelId="{AF404C0F-0615-4ADC-87ED-80C7095381C5}" srcId="{908A9A71-7FEB-477E-8282-0A58B5A6ECC5}" destId="{028A3646-1026-4972-B525-7E4D2B1304EE}" srcOrd="2" destOrd="0" parTransId="{D0F1A880-EC46-4002-BAED-DFFB1AED9AD6}" sibTransId="{DA41F777-100B-43C5-B650-9BE3C215DFA6}"/>
    <dgm:cxn modelId="{5DD35249-048C-416A-92EF-E915908FCD2F}" srcId="{908A9A71-7FEB-477E-8282-0A58B5A6ECC5}" destId="{BB6EA768-F984-4053-AE9D-A0BB9DBB59B5}" srcOrd="0" destOrd="0" parTransId="{11304594-4A93-48AE-9D51-9F9ED00F6607}" sibTransId="{4934C402-7EB3-4008-854D-32A552E7B8E5}"/>
    <dgm:cxn modelId="{92290A84-6B7B-441C-990E-34BAEE7326B7}" type="presOf" srcId="{028A3646-1026-4972-B525-7E4D2B1304EE}" destId="{06BC059D-C486-480C-AD62-01CABCFF9AEF}" srcOrd="0" destOrd="0" presId="urn:microsoft.com/office/officeart/2005/8/layout/cycle2"/>
    <dgm:cxn modelId="{CC1E1A9D-969C-4E6D-B081-B5934E6E8F73}" type="presOf" srcId="{7726A1C0-A69F-4FB1-A271-6A4F5D6A3612}" destId="{7C7C1FB3-030A-4A8E-94B3-AAE8CB0694B1}" srcOrd="0" destOrd="0" presId="urn:microsoft.com/office/officeart/2005/8/layout/cycle2"/>
    <dgm:cxn modelId="{0FCCC231-A55C-44CB-997F-27AB4F16496F}" type="presOf" srcId="{4F15F62A-20FF-46F2-BF1A-EE743C322762}" destId="{60A52BD4-6079-4E67-B963-5CCA134D0A80}" srcOrd="1" destOrd="0" presId="urn:microsoft.com/office/officeart/2005/8/layout/cycle2"/>
    <dgm:cxn modelId="{82E15A78-924E-4AC1-A363-812989EDBBFF}" type="presOf" srcId="{DA41F777-100B-43C5-B650-9BE3C215DFA6}" destId="{AD63D82A-7DF9-4FD8-A98A-150B1EE9B10B}" srcOrd="0" destOrd="0" presId="urn:microsoft.com/office/officeart/2005/8/layout/cycle2"/>
    <dgm:cxn modelId="{2989180F-D496-4AD6-9934-00AEB831902F}" srcId="{908A9A71-7FEB-477E-8282-0A58B5A6ECC5}" destId="{7726A1C0-A69F-4FB1-A271-6A4F5D6A3612}" srcOrd="1" destOrd="0" parTransId="{3038DD5F-1D13-430F-8B38-2E7041BF1B98}" sibTransId="{3C839A79-2B10-41C0-9D9F-2B4E4D6528E0}"/>
    <dgm:cxn modelId="{B78FB3EA-5CE2-4A2C-B084-8002B3DE14D0}" type="presOf" srcId="{BB6EA768-F984-4053-AE9D-A0BB9DBB59B5}" destId="{5E1F63F9-53B2-4F11-A833-CCD3732B48B4}" srcOrd="0" destOrd="0" presId="urn:microsoft.com/office/officeart/2005/8/layout/cycle2"/>
    <dgm:cxn modelId="{AFEF1676-4B5C-41D8-B92A-BDF19C7124A6}" type="presOf" srcId="{3C839A79-2B10-41C0-9D9F-2B4E4D6528E0}" destId="{816331D9-0183-43AC-942D-06713D647ADD}" srcOrd="1" destOrd="0" presId="urn:microsoft.com/office/officeart/2005/8/layout/cycle2"/>
    <dgm:cxn modelId="{A74D894A-F513-4ECC-80B1-975253BA43F9}" type="presOf" srcId="{DA41F777-100B-43C5-B650-9BE3C215DFA6}" destId="{C2EA762D-BD56-4BAC-A07E-E600D16EC56B}" srcOrd="1" destOrd="0" presId="urn:microsoft.com/office/officeart/2005/8/layout/cycle2"/>
    <dgm:cxn modelId="{B1CB03A0-B557-4220-8AF0-50968B046E08}" type="presOf" srcId="{908A9A71-7FEB-477E-8282-0A58B5A6ECC5}" destId="{444D2DC7-13CF-4B9A-815D-AF4E066583B4}" srcOrd="0" destOrd="0" presId="urn:microsoft.com/office/officeart/2005/8/layout/cycle2"/>
    <dgm:cxn modelId="{E32737D4-13CC-47C7-80A7-99CC781D7379}" type="presOf" srcId="{4F15F62A-20FF-46F2-BF1A-EE743C322762}" destId="{8E414FDC-D269-4668-BA25-A5C5149AFE3D}" srcOrd="0" destOrd="0" presId="urn:microsoft.com/office/officeart/2005/8/layout/cycle2"/>
    <dgm:cxn modelId="{A89DA381-4214-4289-8DE9-0F85AF8981FC}" type="presOf" srcId="{20805788-2B72-4AC7-A37B-6A108928D2F5}" destId="{61B14A3F-46E9-4A9F-95DA-5104E4E4A55B}" srcOrd="1" destOrd="0" presId="urn:microsoft.com/office/officeart/2005/8/layout/cycle2"/>
    <dgm:cxn modelId="{9F45DBB6-7869-48FA-A3C0-253ECB621221}" srcId="{908A9A71-7FEB-477E-8282-0A58B5A6ECC5}" destId="{85DAAC22-C1FD-429F-84E6-5A72A5D7255D}" srcOrd="3" destOrd="0" parTransId="{62E719E5-B9BA-48D5-9766-6FB0C6620A92}" sibTransId="{20805788-2B72-4AC7-A37B-6A108928D2F5}"/>
    <dgm:cxn modelId="{69CCCA7A-EA60-4675-8D66-3DF23095F9C5}" type="presOf" srcId="{BA51606B-0FB3-42B4-8A76-CC717DD30779}" destId="{2CD82FB9-2B8F-4A92-B96F-DB7F0CCFC27C}" srcOrd="0" destOrd="0" presId="urn:microsoft.com/office/officeart/2005/8/layout/cycle2"/>
    <dgm:cxn modelId="{BAB99A14-EF90-4A67-A42C-3C75D1F55D53}" type="presOf" srcId="{20805788-2B72-4AC7-A37B-6A108928D2F5}" destId="{C42E320F-0F47-49AA-A0F1-D506E623B22F}" srcOrd="0" destOrd="0" presId="urn:microsoft.com/office/officeart/2005/8/layout/cycle2"/>
    <dgm:cxn modelId="{F78725AF-BAB7-4CE4-A21A-343CEA1E0B5A}" type="presOf" srcId="{4934C402-7EB3-4008-854D-32A552E7B8E5}" destId="{CB733912-046E-492B-83EA-6BBAA659E6D9}" srcOrd="1" destOrd="0" presId="urn:microsoft.com/office/officeart/2005/8/layout/cycle2"/>
    <dgm:cxn modelId="{8450C24B-A5D5-4D36-A599-87FAAF7C483B}" type="presParOf" srcId="{444D2DC7-13CF-4B9A-815D-AF4E066583B4}" destId="{5E1F63F9-53B2-4F11-A833-CCD3732B48B4}" srcOrd="0" destOrd="0" presId="urn:microsoft.com/office/officeart/2005/8/layout/cycle2"/>
    <dgm:cxn modelId="{FBB96413-FB6B-4229-898D-0F9B4BEC1E9E}" type="presParOf" srcId="{444D2DC7-13CF-4B9A-815D-AF4E066583B4}" destId="{954BC98E-1CE2-458C-A8B6-755D859B8651}" srcOrd="1" destOrd="0" presId="urn:microsoft.com/office/officeart/2005/8/layout/cycle2"/>
    <dgm:cxn modelId="{866D8058-9BD0-4DB8-A0C1-C1A1062175FD}" type="presParOf" srcId="{954BC98E-1CE2-458C-A8B6-755D859B8651}" destId="{CB733912-046E-492B-83EA-6BBAA659E6D9}" srcOrd="0" destOrd="0" presId="urn:microsoft.com/office/officeart/2005/8/layout/cycle2"/>
    <dgm:cxn modelId="{48AFB0DD-6F16-4F7C-A415-220AF58E4FED}" type="presParOf" srcId="{444D2DC7-13CF-4B9A-815D-AF4E066583B4}" destId="{7C7C1FB3-030A-4A8E-94B3-AAE8CB0694B1}" srcOrd="2" destOrd="0" presId="urn:microsoft.com/office/officeart/2005/8/layout/cycle2"/>
    <dgm:cxn modelId="{C5CA4210-99CA-4CBA-BE98-88EF9DDD2D27}" type="presParOf" srcId="{444D2DC7-13CF-4B9A-815D-AF4E066583B4}" destId="{D4ED5431-B7EC-4384-AD7D-15601A6196DF}" srcOrd="3" destOrd="0" presId="urn:microsoft.com/office/officeart/2005/8/layout/cycle2"/>
    <dgm:cxn modelId="{CE11A5A5-F968-4C0F-9BB1-A2F2E5E9E917}" type="presParOf" srcId="{D4ED5431-B7EC-4384-AD7D-15601A6196DF}" destId="{816331D9-0183-43AC-942D-06713D647ADD}" srcOrd="0" destOrd="0" presId="urn:microsoft.com/office/officeart/2005/8/layout/cycle2"/>
    <dgm:cxn modelId="{167763DD-CE5F-4D27-8D33-D644DF848A19}" type="presParOf" srcId="{444D2DC7-13CF-4B9A-815D-AF4E066583B4}" destId="{06BC059D-C486-480C-AD62-01CABCFF9AEF}" srcOrd="4" destOrd="0" presId="urn:microsoft.com/office/officeart/2005/8/layout/cycle2"/>
    <dgm:cxn modelId="{4E96EA5A-9B00-4435-B560-1A93991DAFD6}" type="presParOf" srcId="{444D2DC7-13CF-4B9A-815D-AF4E066583B4}" destId="{AD63D82A-7DF9-4FD8-A98A-150B1EE9B10B}" srcOrd="5" destOrd="0" presId="urn:microsoft.com/office/officeart/2005/8/layout/cycle2"/>
    <dgm:cxn modelId="{2FB384E8-6BD5-439A-B2B9-52F7C66C0EC8}" type="presParOf" srcId="{AD63D82A-7DF9-4FD8-A98A-150B1EE9B10B}" destId="{C2EA762D-BD56-4BAC-A07E-E600D16EC56B}" srcOrd="0" destOrd="0" presId="urn:microsoft.com/office/officeart/2005/8/layout/cycle2"/>
    <dgm:cxn modelId="{DE8F60CD-C874-48FE-A75F-D21659E0CB63}" type="presParOf" srcId="{444D2DC7-13CF-4B9A-815D-AF4E066583B4}" destId="{D13D1EE6-5358-4BF9-A212-B7C225ED0340}" srcOrd="6" destOrd="0" presId="urn:microsoft.com/office/officeart/2005/8/layout/cycle2"/>
    <dgm:cxn modelId="{99A8EE8B-9F14-403C-9854-C27D55ADE23B}" type="presParOf" srcId="{444D2DC7-13CF-4B9A-815D-AF4E066583B4}" destId="{C42E320F-0F47-49AA-A0F1-D506E623B22F}" srcOrd="7" destOrd="0" presId="urn:microsoft.com/office/officeart/2005/8/layout/cycle2"/>
    <dgm:cxn modelId="{9414CB38-DCF9-484A-9927-71B43EFE5C8F}" type="presParOf" srcId="{C42E320F-0F47-49AA-A0F1-D506E623B22F}" destId="{61B14A3F-46E9-4A9F-95DA-5104E4E4A55B}" srcOrd="0" destOrd="0" presId="urn:microsoft.com/office/officeart/2005/8/layout/cycle2"/>
    <dgm:cxn modelId="{1D00E3DA-8514-475E-B06A-A75CC25581A9}" type="presParOf" srcId="{444D2DC7-13CF-4B9A-815D-AF4E066583B4}" destId="{2CD82FB9-2B8F-4A92-B96F-DB7F0CCFC27C}" srcOrd="8" destOrd="0" presId="urn:microsoft.com/office/officeart/2005/8/layout/cycle2"/>
    <dgm:cxn modelId="{53F08A80-D293-48EF-B012-953DE3130949}" type="presParOf" srcId="{444D2DC7-13CF-4B9A-815D-AF4E066583B4}" destId="{8E414FDC-D269-4668-BA25-A5C5149AFE3D}" srcOrd="9" destOrd="0" presId="urn:microsoft.com/office/officeart/2005/8/layout/cycle2"/>
    <dgm:cxn modelId="{EA64E4CF-884A-44F7-8722-2A61462AB777}" type="presParOf" srcId="{8E414FDC-D269-4668-BA25-A5C5149AFE3D}" destId="{60A52BD4-6079-4E67-B963-5CCA134D0A8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F63F9-53B2-4F11-A833-CCD3732B48B4}">
      <dsp:nvSpPr>
        <dsp:cNvPr id="0" name=""/>
        <dsp:cNvSpPr/>
      </dsp:nvSpPr>
      <dsp:spPr>
        <a:xfrm>
          <a:off x="3246437" y="534"/>
          <a:ext cx="1635124" cy="1635124"/>
        </a:xfrm>
        <a:prstGeom prst="ellipse">
          <a:avLst/>
        </a:prstGeom>
        <a:gradFill flip="none" rotWithShape="0">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solidFill>
                <a:schemeClr val="tx1"/>
              </a:solidFill>
            </a:rPr>
            <a:t>2.IDENTIFICAR LAS FUENTES DE INFORMACIÓN</a:t>
          </a:r>
          <a:endParaRPr lang="es-ES" sz="1300" b="1" kern="1200" dirty="0">
            <a:solidFill>
              <a:schemeClr val="tx1"/>
            </a:solidFill>
          </a:endParaRPr>
        </a:p>
      </dsp:txBody>
      <dsp:txXfrm>
        <a:off x="3485895" y="239992"/>
        <a:ext cx="1156208" cy="1156208"/>
      </dsp:txXfrm>
    </dsp:sp>
    <dsp:sp modelId="{954BC98E-1CE2-458C-A8B6-755D859B8651}">
      <dsp:nvSpPr>
        <dsp:cNvPr id="0" name=""/>
        <dsp:cNvSpPr/>
      </dsp:nvSpPr>
      <dsp:spPr>
        <a:xfrm rot="2160000">
          <a:off x="4830234" y="1257302"/>
          <a:ext cx="436123" cy="551854"/>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4842728" y="1329221"/>
        <a:ext cx="305286" cy="331112"/>
      </dsp:txXfrm>
    </dsp:sp>
    <dsp:sp modelId="{7C7C1FB3-030A-4A8E-94B3-AAE8CB0694B1}">
      <dsp:nvSpPr>
        <dsp:cNvPr id="0" name=""/>
        <dsp:cNvSpPr/>
      </dsp:nvSpPr>
      <dsp:spPr>
        <a:xfrm>
          <a:off x="5235001" y="1445310"/>
          <a:ext cx="1635124" cy="1635124"/>
        </a:xfrm>
        <a:prstGeom prst="ellipse">
          <a:avLst/>
        </a:pr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solidFill>
                <a:schemeClr val="tx1"/>
              </a:solidFill>
            </a:rPr>
            <a:t>3.ORGANIZAR LAS IDEAS</a:t>
          </a:r>
          <a:endParaRPr lang="es-ES" sz="1300" b="1" kern="1200" dirty="0">
            <a:solidFill>
              <a:schemeClr val="tx1"/>
            </a:solidFill>
          </a:endParaRPr>
        </a:p>
      </dsp:txBody>
      <dsp:txXfrm>
        <a:off x="5474459" y="1684768"/>
        <a:ext cx="1156208" cy="1156208"/>
      </dsp:txXfrm>
    </dsp:sp>
    <dsp:sp modelId="{D4ED5431-B7EC-4384-AD7D-15601A6196DF}">
      <dsp:nvSpPr>
        <dsp:cNvPr id="0" name=""/>
        <dsp:cNvSpPr/>
      </dsp:nvSpPr>
      <dsp:spPr>
        <a:xfrm rot="6480000">
          <a:off x="5503140" y="3144055"/>
          <a:ext cx="436123" cy="551854"/>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5588774" y="3192209"/>
        <a:ext cx="305286" cy="331112"/>
      </dsp:txXfrm>
    </dsp:sp>
    <dsp:sp modelId="{06BC059D-C486-480C-AD62-01CABCFF9AEF}">
      <dsp:nvSpPr>
        <dsp:cNvPr id="0" name=""/>
        <dsp:cNvSpPr/>
      </dsp:nvSpPr>
      <dsp:spPr>
        <a:xfrm>
          <a:off x="4475437" y="3783007"/>
          <a:ext cx="1635124" cy="1635124"/>
        </a:xfrm>
        <a:prstGeom prst="ellipse">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solidFill>
                <a:schemeClr val="tx1"/>
              </a:solidFill>
            </a:rPr>
            <a:t>4.CREAR LA INFOGRAFÍA EN GRISES (BOSQUEJO)</a:t>
          </a:r>
          <a:endParaRPr lang="es-ES" sz="1300" b="1" kern="1200" dirty="0">
            <a:solidFill>
              <a:schemeClr val="tx1"/>
            </a:solidFill>
          </a:endParaRPr>
        </a:p>
      </dsp:txBody>
      <dsp:txXfrm>
        <a:off x="4714895" y="4022465"/>
        <a:ext cx="1156208" cy="1156208"/>
      </dsp:txXfrm>
    </dsp:sp>
    <dsp:sp modelId="{AD63D82A-7DF9-4FD8-A98A-150B1EE9B10B}">
      <dsp:nvSpPr>
        <dsp:cNvPr id="0" name=""/>
        <dsp:cNvSpPr/>
      </dsp:nvSpPr>
      <dsp:spPr>
        <a:xfrm rot="10800000">
          <a:off x="3858281" y="4324642"/>
          <a:ext cx="436123" cy="551854"/>
        </a:xfrm>
        <a:prstGeom prst="rightArrow">
          <a:avLst>
            <a:gd name="adj1" fmla="val 60000"/>
            <a:gd name="adj2" fmla="val 50000"/>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3989118" y="4435013"/>
        <a:ext cx="305286" cy="331112"/>
      </dsp:txXfrm>
    </dsp:sp>
    <dsp:sp modelId="{D13D1EE6-5358-4BF9-A212-B7C225ED0340}">
      <dsp:nvSpPr>
        <dsp:cNvPr id="0" name=""/>
        <dsp:cNvSpPr/>
      </dsp:nvSpPr>
      <dsp:spPr>
        <a:xfrm>
          <a:off x="2017437" y="3783007"/>
          <a:ext cx="1635124" cy="1635124"/>
        </a:xfrm>
        <a:prstGeom prst="ellipse">
          <a:avLst/>
        </a:prstGeom>
        <a:gradFill flip="none" rotWithShape="0">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path path="circle">
            <a:fillToRect r="100000" b="100000"/>
          </a:path>
          <a:tileRect l="-100000" t="-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solidFill>
                <a:schemeClr val="tx1"/>
              </a:solidFill>
            </a:rPr>
            <a:t>5.DISEÑAR LA INFOGRAFÍA</a:t>
          </a:r>
          <a:endParaRPr lang="es-ES" sz="1300" b="1" kern="1200" dirty="0">
            <a:solidFill>
              <a:schemeClr val="tx1"/>
            </a:solidFill>
          </a:endParaRPr>
        </a:p>
      </dsp:txBody>
      <dsp:txXfrm>
        <a:off x="2256895" y="4022465"/>
        <a:ext cx="1156208" cy="1156208"/>
      </dsp:txXfrm>
    </dsp:sp>
    <dsp:sp modelId="{C42E320F-0F47-49AA-A0F1-D506E623B22F}">
      <dsp:nvSpPr>
        <dsp:cNvPr id="0" name=""/>
        <dsp:cNvSpPr/>
      </dsp:nvSpPr>
      <dsp:spPr>
        <a:xfrm rot="15120000">
          <a:off x="2240970" y="3167533"/>
          <a:ext cx="436123" cy="551854"/>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2326604" y="3340121"/>
        <a:ext cx="305286" cy="331112"/>
      </dsp:txXfrm>
    </dsp:sp>
    <dsp:sp modelId="{2CD82FB9-2B8F-4A92-B96F-DB7F0CCFC27C}">
      <dsp:nvSpPr>
        <dsp:cNvPr id="0" name=""/>
        <dsp:cNvSpPr/>
      </dsp:nvSpPr>
      <dsp:spPr>
        <a:xfrm>
          <a:off x="1257873" y="1445310"/>
          <a:ext cx="1635124" cy="1635124"/>
        </a:xfrm>
        <a:prstGeom prst="ellipse">
          <a:avLst/>
        </a:prstGeom>
        <a:gradFill flip="none" rotWithShape="0">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r="100000" b="100000"/>
          </a:path>
          <a:tileRect l="-100000" t="-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solidFill>
                <a:schemeClr val="tx1"/>
              </a:solidFill>
            </a:rPr>
            <a:t>6.ELEGIR LA HERRAMIENTA QUE SE UTILIZARA PARA LA ELABORACIÓN</a:t>
          </a:r>
          <a:r>
            <a:rPr lang="es-ES" sz="1300" kern="1200" dirty="0" smtClean="0"/>
            <a:t>.</a:t>
          </a:r>
          <a:endParaRPr lang="es-ES" sz="1300" kern="1200" dirty="0"/>
        </a:p>
      </dsp:txBody>
      <dsp:txXfrm>
        <a:off x="1497331" y="1684768"/>
        <a:ext cx="1156208" cy="1156208"/>
      </dsp:txXfrm>
    </dsp:sp>
    <dsp:sp modelId="{8E414FDC-D269-4668-BA25-A5C5149AFE3D}">
      <dsp:nvSpPr>
        <dsp:cNvPr id="0" name=""/>
        <dsp:cNvSpPr/>
      </dsp:nvSpPr>
      <dsp:spPr>
        <a:xfrm rot="19440000">
          <a:off x="2841670" y="1271812"/>
          <a:ext cx="436123" cy="551854"/>
        </a:xfrm>
        <a:prstGeom prst="rightArrow">
          <a:avLst>
            <a:gd name="adj1" fmla="val 60000"/>
            <a:gd name="adj2" fmla="val 50000"/>
          </a:avLst>
        </a:prstGeom>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2854164" y="1420635"/>
        <a:ext cx="305286" cy="33111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75" units="1/cm"/>
          <inkml:channelProperty channel="Y" name="resolution" value="75" units="1/cm"/>
          <inkml:channelProperty channel="T" name="resolution" value="1" units="1/dev"/>
        </inkml:channelProperties>
      </inkml:inkSource>
      <inkml:timestamp xml:id="ts0" timeString="2018-01-11T05:21:37.640"/>
    </inkml:context>
    <inkml:brush xml:id="br0">
      <inkml:brushProperty name="width" value="0.21167" units="cm"/>
      <inkml:brushProperty name="height" value="0.21167" units="cm"/>
      <inkml:brushProperty name="fitToCurve" value="1"/>
    </inkml:brush>
    <inkml:brush xml:id="br1">
      <inkml:brushProperty name="width" value="0.1" units="cm"/>
      <inkml:brushProperty name="height" value="0.1" units="cm"/>
      <inkml:brushProperty name="fitToCurve" value="1"/>
    </inkml:brush>
  </inkml:definitions>
  <inkml:trace contextRef="#ctx0" brushRef="#br0">1326 3 0</inkml:trace>
  <inkml:trace contextRef="#ctx0" brushRef="#br1" timeOffset="-38138.7483">-273 1002 0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1640B-EEDB-4B17-B9B7-3E34458D8FEE}" type="datetimeFigureOut">
              <a:rPr lang="es-MX" smtClean="0"/>
              <a:t>21/06/2018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225C4-7BE8-47C2-A2F8-5BAF4C1ED290}" type="slidenum">
              <a:rPr lang="es-MX" smtClean="0"/>
              <a:t>‹Nº›</a:t>
            </a:fld>
            <a:endParaRPr lang="es-MX"/>
          </a:p>
        </p:txBody>
      </p:sp>
    </p:spTree>
    <p:extLst>
      <p:ext uri="{BB962C8B-B14F-4D97-AF65-F5344CB8AC3E}">
        <p14:creationId xmlns:p14="http://schemas.microsoft.com/office/powerpoint/2010/main" val="1470630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BC225C4-7BE8-47C2-A2F8-5BAF4C1ED290}" type="slidenum">
              <a:rPr lang="es-MX" smtClean="0"/>
              <a:t>5</a:t>
            </a:fld>
            <a:endParaRPr lang="es-MX"/>
          </a:p>
        </p:txBody>
      </p:sp>
    </p:spTree>
    <p:extLst>
      <p:ext uri="{BB962C8B-B14F-4D97-AF65-F5344CB8AC3E}">
        <p14:creationId xmlns:p14="http://schemas.microsoft.com/office/powerpoint/2010/main" val="2604933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Materia 1</a:t>
            </a:r>
          </a:p>
          <a:p>
            <a:endParaRPr lang="es-MX" dirty="0"/>
          </a:p>
        </p:txBody>
      </p:sp>
      <p:sp>
        <p:nvSpPr>
          <p:cNvPr id="4" name="Marcador de número de diapositiva 3"/>
          <p:cNvSpPr>
            <a:spLocks noGrp="1"/>
          </p:cNvSpPr>
          <p:nvPr>
            <p:ph type="sldNum" sz="quarter" idx="10"/>
          </p:nvPr>
        </p:nvSpPr>
        <p:spPr/>
        <p:txBody>
          <a:bodyPr/>
          <a:lstStyle/>
          <a:p>
            <a:fld id="{0BC225C4-7BE8-47C2-A2F8-5BAF4C1ED290}" type="slidenum">
              <a:rPr lang="es-MX" smtClean="0"/>
              <a:t>17</a:t>
            </a:fld>
            <a:endParaRPr lang="es-MX"/>
          </a:p>
        </p:txBody>
      </p:sp>
    </p:spTree>
    <p:extLst>
      <p:ext uri="{BB962C8B-B14F-4D97-AF65-F5344CB8AC3E}">
        <p14:creationId xmlns:p14="http://schemas.microsoft.com/office/powerpoint/2010/main" val="139594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BC225C4-7BE8-47C2-A2F8-5BAF4C1ED290}" type="slidenum">
              <a:rPr lang="es-MX" smtClean="0"/>
              <a:t>18</a:t>
            </a:fld>
            <a:endParaRPr lang="es-MX"/>
          </a:p>
        </p:txBody>
      </p:sp>
    </p:spTree>
    <p:extLst>
      <p:ext uri="{BB962C8B-B14F-4D97-AF65-F5344CB8AC3E}">
        <p14:creationId xmlns:p14="http://schemas.microsoft.com/office/powerpoint/2010/main" val="323446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BC225C4-7BE8-47C2-A2F8-5BAF4C1ED290}" type="slidenum">
              <a:rPr lang="es-MX" smtClean="0"/>
              <a:t>19</a:t>
            </a:fld>
            <a:endParaRPr lang="es-MX"/>
          </a:p>
        </p:txBody>
      </p:sp>
    </p:spTree>
    <p:extLst>
      <p:ext uri="{BB962C8B-B14F-4D97-AF65-F5344CB8AC3E}">
        <p14:creationId xmlns:p14="http://schemas.microsoft.com/office/powerpoint/2010/main" val="188920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BC225C4-7BE8-47C2-A2F8-5BAF4C1ED290}" type="slidenum">
              <a:rPr lang="es-MX" smtClean="0"/>
              <a:t>21</a:t>
            </a:fld>
            <a:endParaRPr lang="es-MX"/>
          </a:p>
        </p:txBody>
      </p:sp>
    </p:spTree>
    <p:extLst>
      <p:ext uri="{BB962C8B-B14F-4D97-AF65-F5344CB8AC3E}">
        <p14:creationId xmlns:p14="http://schemas.microsoft.com/office/powerpoint/2010/main" val="61065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BC225C4-7BE8-47C2-A2F8-5BAF4C1ED290}" type="slidenum">
              <a:rPr lang="es-MX" smtClean="0"/>
              <a:t>27</a:t>
            </a:fld>
            <a:endParaRPr lang="es-MX"/>
          </a:p>
        </p:txBody>
      </p:sp>
    </p:spTree>
    <p:extLst>
      <p:ext uri="{BB962C8B-B14F-4D97-AF65-F5344CB8AC3E}">
        <p14:creationId xmlns:p14="http://schemas.microsoft.com/office/powerpoint/2010/main" val="147081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BC225C4-7BE8-47C2-A2F8-5BAF4C1ED290}" type="slidenum">
              <a:rPr lang="es-MX" smtClean="0"/>
              <a:t>37</a:t>
            </a:fld>
            <a:endParaRPr lang="es-MX"/>
          </a:p>
        </p:txBody>
      </p:sp>
    </p:spTree>
    <p:extLst>
      <p:ext uri="{BB962C8B-B14F-4D97-AF65-F5344CB8AC3E}">
        <p14:creationId xmlns:p14="http://schemas.microsoft.com/office/powerpoint/2010/main" val="292880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6B4F5E0A-945B-461C-B856-87E8973C9776}" type="datetimeFigureOut">
              <a:rPr lang="es-MX" smtClean="0"/>
              <a:t>21/06/2018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86763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B4F5E0A-945B-461C-B856-87E8973C9776}" type="datetimeFigureOut">
              <a:rPr lang="es-MX" smtClean="0"/>
              <a:t>21/06/2018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2754776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B4F5E0A-945B-461C-B856-87E8973C9776}" type="datetimeFigureOut">
              <a:rPr lang="es-MX" smtClean="0"/>
              <a:t>21/06/2018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354450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04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B4F5E0A-945B-461C-B856-87E8973C9776}" type="datetimeFigureOut">
              <a:rPr lang="es-MX" smtClean="0"/>
              <a:t>21/06/2018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203002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6B4F5E0A-945B-461C-B856-87E8973C9776}" type="datetimeFigureOut">
              <a:rPr lang="es-MX" smtClean="0"/>
              <a:t>21/06/2018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310002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6B4F5E0A-945B-461C-B856-87E8973C9776}" type="datetimeFigureOut">
              <a:rPr lang="es-MX" smtClean="0"/>
              <a:t>21/06/2018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123794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6B4F5E0A-945B-461C-B856-87E8973C9776}" type="datetimeFigureOut">
              <a:rPr lang="es-MX" smtClean="0"/>
              <a:t>21/06/2018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130025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6B4F5E0A-945B-461C-B856-87E8973C9776}" type="datetimeFigureOut">
              <a:rPr lang="es-MX" smtClean="0"/>
              <a:t>21/06/2018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2011950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B4F5E0A-945B-461C-B856-87E8973C9776}" type="datetimeFigureOut">
              <a:rPr lang="es-MX" smtClean="0"/>
              <a:t>21/06/2018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367950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B4F5E0A-945B-461C-B856-87E8973C9776}" type="datetimeFigureOut">
              <a:rPr lang="es-MX" smtClean="0"/>
              <a:t>21/06/2018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47156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B4F5E0A-945B-461C-B856-87E8973C9776}" type="datetimeFigureOut">
              <a:rPr lang="es-MX" smtClean="0"/>
              <a:t>21/06/2018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22439AEC-1A12-4005-A4F1-74C917D2F404}" type="slidenum">
              <a:rPr lang="es-MX" smtClean="0"/>
              <a:t>‹Nº›</a:t>
            </a:fld>
            <a:endParaRPr lang="es-MX"/>
          </a:p>
        </p:txBody>
      </p:sp>
    </p:spTree>
    <p:extLst>
      <p:ext uri="{BB962C8B-B14F-4D97-AF65-F5344CB8AC3E}">
        <p14:creationId xmlns:p14="http://schemas.microsoft.com/office/powerpoint/2010/main" val="387094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F5E0A-945B-461C-B856-87E8973C9776}" type="datetimeFigureOut">
              <a:rPr lang="es-MX" smtClean="0"/>
              <a:t>21/06/2018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39AEC-1A12-4005-A4F1-74C917D2F404}" type="slidenum">
              <a:rPr lang="es-MX" smtClean="0"/>
              <a:t>‹Nº›</a:t>
            </a:fld>
            <a:endParaRPr lang="es-MX"/>
          </a:p>
        </p:txBody>
      </p:sp>
    </p:spTree>
    <p:extLst>
      <p:ext uri="{BB962C8B-B14F-4D97-AF65-F5344CB8AC3E}">
        <p14:creationId xmlns:p14="http://schemas.microsoft.com/office/powerpoint/2010/main" val="27087596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file:///C:\DOCUME~1\Felipe\CONFIG~1\Temp\scl1.PNG"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30.emf"/><Relationship Id="rId4" Type="http://schemas.openxmlformats.org/officeDocument/2006/relationships/customXml" Target="../ink/ink1.xml"/><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98.png"/><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45757" t="33364" r="24350" b="26621"/>
          <a:stretch/>
        </p:blipFill>
        <p:spPr>
          <a:xfrm>
            <a:off x="0" y="12170"/>
            <a:ext cx="12192000" cy="6928265"/>
          </a:xfrm>
          <a:prstGeom prst="rect">
            <a:avLst/>
          </a:prstGeom>
        </p:spPr>
      </p:pic>
      <p:pic>
        <p:nvPicPr>
          <p:cNvPr id="1026" name="Picture 2" descr="C:\DOCUME~1\Felipe\CONFIG~1\Temp\scl1.PNG"/>
          <p:cNvPicPr>
            <a:picLocks noChangeAspect="1" noChangeArrowheads="1"/>
          </p:cNvPicPr>
          <p:nvPr/>
        </p:nvPicPr>
        <p:blipFill>
          <a:blip r:embed="rId4" r:link="rId5">
            <a:lum bright="70000" contrast="-70000"/>
            <a:extLst>
              <a:ext uri="{28A0092B-C50C-407E-A947-70E740481C1C}">
                <a14:useLocalDpi xmlns:a14="http://schemas.microsoft.com/office/drawing/2010/main" val="0"/>
              </a:ext>
            </a:extLst>
          </a:blip>
          <a:srcRect/>
          <a:stretch>
            <a:fillRect/>
          </a:stretch>
        </p:blipFill>
        <p:spPr bwMode="auto">
          <a:xfrm>
            <a:off x="2804159" y="568960"/>
            <a:ext cx="7528561" cy="591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771535" y="2661920"/>
            <a:ext cx="10251207" cy="3192229"/>
          </a:xfrm>
        </p:spPr>
        <p:txBody>
          <a:bodyPr>
            <a:normAutofit/>
          </a:bodyPr>
          <a:lstStyle/>
          <a:p>
            <a:r>
              <a:rPr lang="es-MX" dirty="0" smtClean="0"/>
              <a:t>INSTITUTO POTOSINO MARISTA</a:t>
            </a:r>
            <a:br>
              <a:rPr lang="es-MX" dirty="0" smtClean="0"/>
            </a:br>
            <a:r>
              <a:rPr lang="es-MX" sz="4400" dirty="0" smtClean="0"/>
              <a:t>CLAVE: </a:t>
            </a:r>
            <a:r>
              <a:rPr lang="es-MX" sz="4400" dirty="0"/>
              <a:t>6945</a:t>
            </a:r>
            <a:br>
              <a:rPr lang="es-MX" sz="4400" dirty="0"/>
            </a:br>
            <a:r>
              <a:rPr lang="es-MX" sz="4400" dirty="0"/>
              <a:t>EQUIPO 8</a:t>
            </a:r>
            <a:r>
              <a:rPr lang="es-MX" sz="4400" dirty="0" smtClean="0"/>
              <a:t/>
            </a:r>
            <a:br>
              <a:rPr lang="es-MX" sz="4400" dirty="0" smtClean="0"/>
            </a:br>
            <a:endParaRPr lang="es-MX" sz="4400" dirty="0"/>
          </a:p>
        </p:txBody>
      </p:sp>
    </p:spTree>
    <p:extLst>
      <p:ext uri="{BB962C8B-B14F-4D97-AF65-F5344CB8AC3E}">
        <p14:creationId xmlns:p14="http://schemas.microsoft.com/office/powerpoint/2010/main" val="1005298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45757" t="33364" r="24350" b="26621"/>
          <a:stretch/>
        </p:blipFill>
        <p:spPr>
          <a:xfrm>
            <a:off x="0" y="0"/>
            <a:ext cx="12192000" cy="6928265"/>
          </a:xfrm>
          <a:prstGeom prst="rect">
            <a:avLst/>
          </a:prstGeom>
        </p:spPr>
      </p:pic>
      <p:pic>
        <p:nvPicPr>
          <p:cNvPr id="4" name="Marcador de contenido 3"/>
          <p:cNvPicPr>
            <a:picLocks noGrp="1" noChangeAspect="1"/>
          </p:cNvPicPr>
          <p:nvPr>
            <p:ph idx="1"/>
          </p:nvPr>
        </p:nvPicPr>
        <p:blipFill>
          <a:blip r:embed="rId3"/>
          <a:stretch>
            <a:fillRect/>
          </a:stretch>
        </p:blipFill>
        <p:spPr>
          <a:xfrm>
            <a:off x="1137920" y="548640"/>
            <a:ext cx="4805679" cy="5760720"/>
          </a:xfrm>
          <a:prstGeom prst="rect">
            <a:avLst/>
          </a:prstGeom>
        </p:spPr>
      </p:pic>
      <p:pic>
        <p:nvPicPr>
          <p:cNvPr id="5" name="Imagen 4"/>
          <p:cNvPicPr>
            <a:picLocks noChangeAspect="1"/>
          </p:cNvPicPr>
          <p:nvPr/>
        </p:nvPicPr>
        <p:blipFill>
          <a:blip r:embed="rId4"/>
          <a:stretch>
            <a:fillRect/>
          </a:stretch>
        </p:blipFill>
        <p:spPr>
          <a:xfrm>
            <a:off x="6451600" y="548640"/>
            <a:ext cx="5303520" cy="6104440"/>
          </a:xfrm>
          <a:prstGeom prst="rect">
            <a:avLst/>
          </a:prstGeom>
        </p:spPr>
      </p:pic>
    </p:spTree>
    <p:extLst>
      <p:ext uri="{BB962C8B-B14F-4D97-AF65-F5344CB8AC3E}">
        <p14:creationId xmlns:p14="http://schemas.microsoft.com/office/powerpoint/2010/main" val="1120537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srcRect l="45757" t="33364" r="24350" b="26621"/>
          <a:stretch/>
        </p:blipFill>
        <p:spPr>
          <a:xfrm>
            <a:off x="0" y="0"/>
            <a:ext cx="12192000" cy="6928265"/>
          </a:xfrm>
          <a:prstGeom prst="rect">
            <a:avLst/>
          </a:prstGeom>
        </p:spPr>
      </p:pic>
      <p:sp>
        <p:nvSpPr>
          <p:cNvPr id="2" name="Título 1"/>
          <p:cNvSpPr>
            <a:spLocks noGrp="1"/>
          </p:cNvSpPr>
          <p:nvPr>
            <p:ph type="title"/>
          </p:nvPr>
        </p:nvSpPr>
        <p:spPr>
          <a:xfrm>
            <a:off x="1607127" y="624110"/>
            <a:ext cx="9897485" cy="1280890"/>
          </a:xfrm>
        </p:spPr>
        <p:txBody>
          <a:bodyPr/>
          <a:lstStyle/>
          <a:p>
            <a:r>
              <a:rPr lang="es-MX" dirty="0" smtClean="0"/>
              <a:t>GRÁFICO:</a:t>
            </a:r>
            <a:endParaRPr lang="es-MX" dirty="0"/>
          </a:p>
        </p:txBody>
      </p:sp>
      <p:sp>
        <p:nvSpPr>
          <p:cNvPr id="4" name="Elipse 3"/>
          <p:cNvSpPr/>
          <p:nvPr/>
        </p:nvSpPr>
        <p:spPr>
          <a:xfrm>
            <a:off x="4726466" y="2804307"/>
            <a:ext cx="2739066" cy="1318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INDUSTRIA DE LA CONSTRUCCIÓN</a:t>
            </a:r>
            <a:endParaRPr lang="es-MX" dirty="0"/>
          </a:p>
        </p:txBody>
      </p:sp>
      <p:sp>
        <p:nvSpPr>
          <p:cNvPr id="5" name="Flecha abajo 4"/>
          <p:cNvSpPr/>
          <p:nvPr/>
        </p:nvSpPr>
        <p:spPr>
          <a:xfrm>
            <a:off x="5853683" y="175983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4281216" y="280010"/>
            <a:ext cx="3805382" cy="1345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INGLÉS VI CLAVE: 1603</a:t>
            </a:r>
          </a:p>
          <a:p>
            <a:pPr algn="ctr"/>
            <a:r>
              <a:rPr lang="es-MX" dirty="0" smtClean="0"/>
              <a:t>TEMA:</a:t>
            </a:r>
          </a:p>
          <a:p>
            <a:pPr algn="ctr"/>
            <a:r>
              <a:rPr lang="es-MX" dirty="0" smtClean="0"/>
              <a:t>¿CÓMO SE OBTIENE INFORMACIÓN ESPECÍFICA DE UN TEXTO?</a:t>
            </a:r>
            <a:endParaRPr lang="es-MX" dirty="0"/>
          </a:p>
        </p:txBody>
      </p:sp>
      <p:sp>
        <p:nvSpPr>
          <p:cNvPr id="7" name="Rectángulo 6"/>
          <p:cNvSpPr/>
          <p:nvPr/>
        </p:nvSpPr>
        <p:spPr>
          <a:xfrm>
            <a:off x="3325251" y="5194319"/>
            <a:ext cx="5717311" cy="1359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smtClean="0"/>
          </a:p>
          <a:p>
            <a:pPr algn="ctr"/>
            <a:endParaRPr lang="es-MX" dirty="0"/>
          </a:p>
          <a:p>
            <a:pPr algn="ctr"/>
            <a:endParaRPr lang="es-MX" dirty="0" smtClean="0"/>
          </a:p>
          <a:p>
            <a:pPr algn="ctr"/>
            <a:r>
              <a:rPr lang="es-MX" dirty="0" smtClean="0"/>
              <a:t>LITERATURA MEXICANA E IBEROAMERICANA CLAVE: 1602</a:t>
            </a:r>
          </a:p>
          <a:p>
            <a:pPr algn="ctr"/>
            <a:r>
              <a:rPr lang="es-MX" dirty="0" smtClean="0"/>
              <a:t>TEMA:</a:t>
            </a:r>
          </a:p>
          <a:p>
            <a:pPr algn="ctr"/>
            <a:r>
              <a:rPr lang="es-MX" dirty="0" smtClean="0"/>
              <a:t>INFLUENCIA DE LA LITERATURA CONTEMPORÁNEA EN LA ARQUITECTURA.</a:t>
            </a:r>
          </a:p>
          <a:p>
            <a:pPr algn="ctr"/>
            <a:endParaRPr lang="es-MX" dirty="0" smtClean="0"/>
          </a:p>
          <a:p>
            <a:pPr algn="ctr"/>
            <a:endParaRPr lang="es-MX" dirty="0" smtClean="0"/>
          </a:p>
          <a:p>
            <a:pPr algn="ctr"/>
            <a:r>
              <a:rPr lang="es-MX" dirty="0" smtClean="0"/>
              <a:t> </a:t>
            </a:r>
            <a:endParaRPr lang="es-MX" dirty="0"/>
          </a:p>
        </p:txBody>
      </p:sp>
      <p:sp>
        <p:nvSpPr>
          <p:cNvPr id="8" name="Flecha abajo 7"/>
          <p:cNvSpPr/>
          <p:nvPr/>
        </p:nvSpPr>
        <p:spPr>
          <a:xfrm rot="10800000">
            <a:off x="5897637" y="416431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8663710" y="2996514"/>
            <a:ext cx="3103417" cy="1215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FÍSICA IV CLAVE: 1611 / 1621</a:t>
            </a:r>
          </a:p>
          <a:p>
            <a:pPr algn="ctr"/>
            <a:r>
              <a:rPr lang="es-MX" dirty="0" smtClean="0"/>
              <a:t>TEMA:</a:t>
            </a:r>
          </a:p>
          <a:p>
            <a:pPr algn="ctr"/>
            <a:r>
              <a:rPr lang="es-MX" dirty="0" smtClean="0"/>
              <a:t>CONDICIONES DE EQUILIBRIO</a:t>
            </a:r>
          </a:p>
          <a:p>
            <a:pPr algn="ctr"/>
            <a:r>
              <a:rPr lang="es-MX" dirty="0" smtClean="0"/>
              <a:t>Y LEYES DE NEWTON</a:t>
            </a:r>
            <a:endParaRPr lang="es-MX" dirty="0"/>
          </a:p>
        </p:txBody>
      </p:sp>
      <p:sp>
        <p:nvSpPr>
          <p:cNvPr id="10" name="Flecha derecha 9"/>
          <p:cNvSpPr/>
          <p:nvPr/>
        </p:nvSpPr>
        <p:spPr>
          <a:xfrm rot="10800000">
            <a:off x="7465532" y="322986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derecha 10"/>
          <p:cNvSpPr/>
          <p:nvPr/>
        </p:nvSpPr>
        <p:spPr>
          <a:xfrm>
            <a:off x="3748057" y="32836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522016" y="2969304"/>
            <a:ext cx="3094180" cy="1597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MATEMÁTICAS VI CLAVE: 1600</a:t>
            </a:r>
            <a:endParaRPr lang="es-MX" dirty="0"/>
          </a:p>
          <a:p>
            <a:pPr algn="ctr"/>
            <a:r>
              <a:rPr lang="es-MX" dirty="0" smtClean="0"/>
              <a:t>TEMA:</a:t>
            </a:r>
          </a:p>
          <a:p>
            <a:pPr algn="ctr"/>
            <a:r>
              <a:rPr lang="es-MX" dirty="0" smtClean="0"/>
              <a:t>DERIVADA COMO RAZÓN DE CAMBIO Y VELOCIDAD Y ACELERACIÓN</a:t>
            </a:r>
            <a:endParaRPr lang="es-MX" dirty="0"/>
          </a:p>
        </p:txBody>
      </p:sp>
      <p:cxnSp>
        <p:nvCxnSpPr>
          <p:cNvPr id="15" name="Conector recto de flecha 14"/>
          <p:cNvCxnSpPr/>
          <p:nvPr/>
        </p:nvCxnSpPr>
        <p:spPr>
          <a:xfrm>
            <a:off x="8174505" y="1228436"/>
            <a:ext cx="2391895" cy="1568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H="1">
            <a:off x="9208655" y="4276509"/>
            <a:ext cx="1062181" cy="1754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H="1" flipV="1">
            <a:off x="1607127" y="4710545"/>
            <a:ext cx="1597892" cy="1385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flipV="1">
            <a:off x="2152073" y="1228436"/>
            <a:ext cx="2041236" cy="1509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175814" y="1625961"/>
            <a:ext cx="2481895" cy="634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smtClean="0">
                <a:solidFill>
                  <a:srgbClr val="FF0000"/>
                </a:solidFill>
              </a:rPr>
              <a:t>5b  PRODUCTO 2</a:t>
            </a:r>
            <a:endParaRPr lang="es-MX" sz="2400" dirty="0">
              <a:solidFill>
                <a:srgbClr val="FF0000"/>
              </a:solidFill>
            </a:endParaRPr>
          </a:p>
        </p:txBody>
      </p:sp>
    </p:spTree>
    <p:extLst>
      <p:ext uri="{BB962C8B-B14F-4D97-AF65-F5344CB8AC3E}">
        <p14:creationId xmlns:p14="http://schemas.microsoft.com/office/powerpoint/2010/main" val="2712976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0"/>
            <a:ext cx="12192000" cy="6928265"/>
          </a:xfrm>
          <a:prstGeom prst="rect">
            <a:avLst/>
          </a:prstGeom>
        </p:spPr>
      </p:pic>
      <p:sp>
        <p:nvSpPr>
          <p:cNvPr id="2" name="Título 1"/>
          <p:cNvSpPr>
            <a:spLocks noGrp="1"/>
          </p:cNvSpPr>
          <p:nvPr>
            <p:ph type="title"/>
          </p:nvPr>
        </p:nvSpPr>
        <p:spPr/>
        <p:txBody>
          <a:bodyPr>
            <a:normAutofit/>
          </a:bodyPr>
          <a:lstStyle/>
          <a:p>
            <a:r>
              <a:rPr lang="es-MX" sz="6600" dirty="0" smtClean="0">
                <a:solidFill>
                  <a:srgbClr val="FF0000"/>
                </a:solidFill>
              </a:rPr>
              <a:t>5c</a:t>
            </a:r>
            <a:r>
              <a:rPr lang="es-MX" sz="6600" dirty="0" smtClean="0"/>
              <a:t>   </a:t>
            </a:r>
            <a:r>
              <a:rPr lang="es-MX" sz="2800" dirty="0" smtClean="0"/>
              <a:t>INTRODUCCIÓN O JUSTIFICACIÓN:</a:t>
            </a:r>
            <a:endParaRPr lang="es-MX" sz="2800" dirty="0"/>
          </a:p>
        </p:txBody>
      </p:sp>
      <p:sp>
        <p:nvSpPr>
          <p:cNvPr id="3" name="Marcador de contenido 2"/>
          <p:cNvSpPr>
            <a:spLocks noGrp="1"/>
          </p:cNvSpPr>
          <p:nvPr>
            <p:ph idx="1"/>
          </p:nvPr>
        </p:nvSpPr>
        <p:spPr/>
        <p:txBody>
          <a:bodyPr>
            <a:normAutofit fontScale="77500" lnSpcReduction="20000"/>
          </a:bodyPr>
          <a:lstStyle/>
          <a:p>
            <a:pPr marR="114300" algn="just">
              <a:lnSpc>
                <a:spcPct val="115000"/>
              </a:lnSpc>
              <a:spcBef>
                <a:spcPts val="370"/>
              </a:spcBef>
            </a:pPr>
            <a:r>
              <a:rPr lang="es-ES"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Estudiantes de 6º de preparatoria de área Físico Matemático, del Colegio Instituto Potosino, ubicado en San Luis Potosí, se enfrentan a la necesidad de construir un edificio con características de estilo contemporáneo, en un terreno ubicado en la zona centro de la ciudad y la conflictiva se inicia donde existe una legislación de construcción acorde al estilo de la ciudad el cual es completamente colonial y no se permite romper dicho estilo. </a:t>
            </a:r>
            <a:endParaRPr lang="es-MX" dirty="0">
              <a:solidFill>
                <a:srgbClr val="000000"/>
              </a:solidFill>
              <a:latin typeface="Arial" panose="020B0604020202020204" pitchFamily="34" charset="0"/>
              <a:ea typeface="Arial" panose="020B0604020202020204" pitchFamily="34" charset="0"/>
            </a:endParaRPr>
          </a:p>
          <a:p>
            <a:pPr marR="114300" algn="just">
              <a:lnSpc>
                <a:spcPct val="115000"/>
              </a:lnSpc>
              <a:spcBef>
                <a:spcPts val="370"/>
              </a:spcBef>
            </a:pPr>
            <a:r>
              <a:rPr lang="es-ES"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Se deberá pensar en la calidad de materiales, suministro de insumos, el tráfico y las horas pico que dificultan avance de la obra. Además, se piensa en el uso como parte innovadora del proyecto materiales amigables con el medio ambiente (reciclaje), con la mira de que sea un edificio inteligente, autosustentable, con energía solar y eólica y jardines internos verticales que purifican el aire. </a:t>
            </a:r>
            <a:endParaRPr lang="es-MX" dirty="0">
              <a:solidFill>
                <a:srgbClr val="000000"/>
              </a:solidFill>
              <a:latin typeface="Arial" panose="020B0604020202020204" pitchFamily="34" charset="0"/>
              <a:ea typeface="Arial" panose="020B0604020202020204" pitchFamily="34" charset="0"/>
            </a:endParaRPr>
          </a:p>
          <a:p>
            <a:endParaRPr lang="es-MX" dirty="0"/>
          </a:p>
        </p:txBody>
      </p:sp>
    </p:spTree>
    <p:extLst>
      <p:ext uri="{BB962C8B-B14F-4D97-AF65-F5344CB8AC3E}">
        <p14:creationId xmlns:p14="http://schemas.microsoft.com/office/powerpoint/2010/main" val="554680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0"/>
            <a:ext cx="12192000" cy="6928265"/>
          </a:xfrm>
          <a:prstGeom prst="rect">
            <a:avLst/>
          </a:prstGeom>
        </p:spPr>
      </p:pic>
      <p:sp>
        <p:nvSpPr>
          <p:cNvPr id="2" name="Título 1"/>
          <p:cNvSpPr>
            <a:spLocks noGrp="1"/>
          </p:cNvSpPr>
          <p:nvPr>
            <p:ph type="title"/>
          </p:nvPr>
        </p:nvSpPr>
        <p:spPr>
          <a:xfrm>
            <a:off x="2592925" y="426720"/>
            <a:ext cx="8911687" cy="1564640"/>
          </a:xfrm>
        </p:spPr>
        <p:txBody>
          <a:bodyPr>
            <a:normAutofit/>
          </a:bodyPr>
          <a:lstStyle/>
          <a:p>
            <a:r>
              <a:rPr lang="es-MX" sz="6000" dirty="0" smtClean="0">
                <a:solidFill>
                  <a:srgbClr val="FF0000"/>
                </a:solidFill>
              </a:rPr>
              <a:t>5d</a:t>
            </a:r>
            <a:r>
              <a:rPr lang="es-MX" sz="6000" dirty="0" smtClean="0"/>
              <a:t/>
            </a:r>
            <a:br>
              <a:rPr lang="es-MX" sz="6000" dirty="0" smtClean="0"/>
            </a:br>
            <a:r>
              <a:rPr lang="es-MX" sz="4000" dirty="0" smtClean="0"/>
              <a:t>Objetivo General del Proyecto:</a:t>
            </a:r>
            <a:endParaRPr lang="es-MX" sz="4000" dirty="0"/>
          </a:p>
        </p:txBody>
      </p:sp>
      <p:sp>
        <p:nvSpPr>
          <p:cNvPr id="3" name="Marcador de contenido 2"/>
          <p:cNvSpPr>
            <a:spLocks noGrp="1"/>
          </p:cNvSpPr>
          <p:nvPr>
            <p:ph idx="1"/>
          </p:nvPr>
        </p:nvSpPr>
        <p:spPr/>
        <p:txBody>
          <a:bodyPr>
            <a:normAutofit/>
          </a:bodyPr>
          <a:lstStyle/>
          <a:p>
            <a:pPr algn="just"/>
            <a:r>
              <a:rPr lang="es-ES" sz="2800" dirty="0" smtClean="0">
                <a:latin typeface="Century Gothic" panose="020B0502020202020204" pitchFamily="34" charset="0"/>
                <a:ea typeface="Century Gothic" panose="020B0502020202020204" pitchFamily="34" charset="0"/>
                <a:cs typeface="Century Gothic" panose="020B0502020202020204" pitchFamily="34" charset="0"/>
              </a:rPr>
              <a:t>EQUIPO: 8</a:t>
            </a:r>
          </a:p>
          <a:p>
            <a:pPr algn="just"/>
            <a:endParaRPr lang="es-ES" sz="2800" dirty="0">
              <a:latin typeface="Century Gothic" panose="020B0502020202020204" pitchFamily="34" charset="0"/>
              <a:ea typeface="Century Gothic" panose="020B0502020202020204" pitchFamily="34" charset="0"/>
              <a:cs typeface="Century Gothic" panose="020B0502020202020204" pitchFamily="34" charset="0"/>
            </a:endParaRPr>
          </a:p>
          <a:p>
            <a:pPr algn="just"/>
            <a:r>
              <a:rPr lang="es-ES" sz="2800" dirty="0" smtClean="0">
                <a:latin typeface="Century Gothic" panose="020B0502020202020204" pitchFamily="34" charset="0"/>
                <a:ea typeface="Century Gothic" panose="020B0502020202020204" pitchFamily="34" charset="0"/>
                <a:cs typeface="Century Gothic" panose="020B0502020202020204" pitchFamily="34" charset="0"/>
              </a:rPr>
              <a:t>El </a:t>
            </a:r>
            <a:r>
              <a:rPr lang="es-ES" sz="2800" dirty="0">
                <a:latin typeface="Century Gothic" panose="020B0502020202020204" pitchFamily="34" charset="0"/>
                <a:ea typeface="Century Gothic" panose="020B0502020202020204" pitchFamily="34" charset="0"/>
                <a:cs typeface="Century Gothic" panose="020B0502020202020204" pitchFamily="34" charset="0"/>
              </a:rPr>
              <a:t>alumno construirá un edificio inteligente, autosustentable con energía solar y eólica; y jardines internos verticales que purifican el aire, amigable con el medio ambiente, en el centro histórico de la ciudad de San Luis Potosí.</a:t>
            </a:r>
            <a:endParaRPr lang="es-MX" sz="2800" dirty="0"/>
          </a:p>
        </p:txBody>
      </p:sp>
    </p:spTree>
    <p:extLst>
      <p:ext uri="{BB962C8B-B14F-4D97-AF65-F5344CB8AC3E}">
        <p14:creationId xmlns:p14="http://schemas.microsoft.com/office/powerpoint/2010/main" val="87025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0"/>
            <a:ext cx="12192000" cy="6928265"/>
          </a:xfrm>
          <a:prstGeom prst="rect">
            <a:avLst/>
          </a:prstGeom>
        </p:spPr>
      </p:pic>
      <p:sp>
        <p:nvSpPr>
          <p:cNvPr id="3" name="Marcador de contenido 2"/>
          <p:cNvSpPr>
            <a:spLocks noGrp="1"/>
          </p:cNvSpPr>
          <p:nvPr>
            <p:ph idx="1"/>
          </p:nvPr>
        </p:nvSpPr>
        <p:spPr>
          <a:xfrm>
            <a:off x="684054" y="609600"/>
            <a:ext cx="10823892" cy="5565782"/>
          </a:xfrm>
        </p:spPr>
        <p:txBody>
          <a:bodyPr>
            <a:normAutofit fontScale="85000" lnSpcReduction="20000"/>
          </a:bodyPr>
          <a:lstStyle/>
          <a:p>
            <a:pPr algn="just"/>
            <a:r>
              <a:rPr lang="es-ES" b="1" dirty="0" smtClean="0"/>
              <a:t>OBJETIVO LITERATURA MEXICANA E IBEROAMERICANA:</a:t>
            </a:r>
            <a:r>
              <a:rPr lang="es-ES" dirty="0" smtClean="0"/>
              <a:t> Establecer </a:t>
            </a:r>
            <a:r>
              <a:rPr lang="es-ES" dirty="0"/>
              <a:t>una </a:t>
            </a:r>
            <a:r>
              <a:rPr lang="es-ES" dirty="0" err="1"/>
              <a:t>interdisciplina</a:t>
            </a:r>
            <a:r>
              <a:rPr lang="es-ES" dirty="0"/>
              <a:t> enriquecedora a través del estudio de otras asignaturas para la comprensión del mundo </a:t>
            </a:r>
            <a:r>
              <a:rPr lang="es-ES" dirty="0" smtClean="0"/>
              <a:t>actual.</a:t>
            </a:r>
          </a:p>
          <a:p>
            <a:pPr lvl="0"/>
            <a:r>
              <a:rPr lang="es-ES" b="1" dirty="0" smtClean="0"/>
              <a:t>FÍSICA IV:  </a:t>
            </a:r>
            <a:r>
              <a:rPr lang="es-ES" dirty="0" smtClean="0"/>
              <a:t>Que </a:t>
            </a:r>
            <a:r>
              <a:rPr lang="es-ES" dirty="0"/>
              <a:t>el alumno relacione, y calcule las variables que influyen en el equilibrio </a:t>
            </a:r>
            <a:r>
              <a:rPr lang="es-ES" dirty="0" err="1"/>
              <a:t>traslacional</a:t>
            </a:r>
            <a:r>
              <a:rPr lang="es-ES" dirty="0"/>
              <a:t> y rotacional</a:t>
            </a:r>
            <a:endParaRPr lang="es-MX" dirty="0"/>
          </a:p>
          <a:p>
            <a:pPr lvl="0"/>
            <a:r>
              <a:rPr lang="es-ES" dirty="0"/>
              <a:t>Que el alumno relacione y calcule las variables que afectan el diseño de los sistemas que transportan fluidos</a:t>
            </a:r>
            <a:endParaRPr lang="es-MX" dirty="0"/>
          </a:p>
          <a:p>
            <a:pPr lvl="0"/>
            <a:r>
              <a:rPr lang="es-ES" dirty="0"/>
              <a:t>Que el alumno conozca y calcule las variables más importantes en los sistemas eléctricos</a:t>
            </a:r>
            <a:endParaRPr lang="es-MX" dirty="0"/>
          </a:p>
          <a:p>
            <a:pPr algn="just"/>
            <a:r>
              <a:rPr lang="es-ES" dirty="0"/>
              <a:t>Que el alumno conozca y aplique los efectos de la </a:t>
            </a:r>
            <a:r>
              <a:rPr lang="es-ES" dirty="0" smtClean="0"/>
              <a:t>dilatación</a:t>
            </a:r>
          </a:p>
          <a:p>
            <a:pPr algn="just"/>
            <a:r>
              <a:rPr lang="es-ES" b="1" dirty="0" smtClean="0"/>
              <a:t>MATEMÁTICAS IV: </a:t>
            </a:r>
            <a:r>
              <a:rPr lang="es-ES" dirty="0" smtClean="0"/>
              <a:t>Despertar </a:t>
            </a:r>
            <a:r>
              <a:rPr lang="es-ES" dirty="0"/>
              <a:t>en el alumno la inquietud por diseñar sus propios modelos matemáticos para </a:t>
            </a:r>
            <a:r>
              <a:rPr lang="es-ES" dirty="0" smtClean="0"/>
              <a:t>la </a:t>
            </a:r>
            <a:r>
              <a:rPr lang="es-ES" dirty="0"/>
              <a:t>solución de problemas concretos de la </a:t>
            </a:r>
            <a:r>
              <a:rPr lang="es-ES" dirty="0" smtClean="0"/>
              <a:t>realidad.</a:t>
            </a:r>
          </a:p>
          <a:p>
            <a:pPr lvl="0"/>
            <a:r>
              <a:rPr lang="es-ES" b="1" dirty="0" smtClean="0"/>
              <a:t>INGLÉS VI: </a:t>
            </a:r>
            <a:r>
              <a:rPr lang="es-ES" dirty="0" smtClean="0"/>
              <a:t>Que </a:t>
            </a:r>
            <a:r>
              <a:rPr lang="es-ES" dirty="0"/>
              <a:t>el alumno sea capaz de localizar e interpretar información específica de un texto.</a:t>
            </a:r>
            <a:endParaRPr lang="es-MX" dirty="0"/>
          </a:p>
          <a:p>
            <a:r>
              <a:rPr lang="es-ES" dirty="0"/>
              <a:t>2. Que el </a:t>
            </a:r>
            <a:r>
              <a:rPr lang="es-ES" dirty="0" smtClean="0"/>
              <a:t>alumno. </a:t>
            </a:r>
            <a:r>
              <a:rPr lang="es-ES" dirty="0"/>
              <a:t>distinga las diferencias de uso de las estrategias: </a:t>
            </a:r>
            <a:r>
              <a:rPr lang="es-ES" dirty="0" err="1"/>
              <a:t>scanning</a:t>
            </a:r>
            <a:r>
              <a:rPr lang="es-ES" dirty="0"/>
              <a:t> y </a:t>
            </a:r>
            <a:r>
              <a:rPr lang="es-ES" dirty="0" err="1"/>
              <a:t>skimming</a:t>
            </a:r>
            <a:endParaRPr lang="es-MX" dirty="0"/>
          </a:p>
        </p:txBody>
      </p:sp>
    </p:spTree>
    <p:extLst>
      <p:ext uri="{BB962C8B-B14F-4D97-AF65-F5344CB8AC3E}">
        <p14:creationId xmlns:p14="http://schemas.microsoft.com/office/powerpoint/2010/main" val="3269322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0"/>
            <a:ext cx="12192000" cy="6928265"/>
          </a:xfrm>
          <a:prstGeom prst="rect">
            <a:avLst/>
          </a:prstGeom>
        </p:spPr>
      </p:pic>
      <p:sp>
        <p:nvSpPr>
          <p:cNvPr id="2" name="Título 1"/>
          <p:cNvSpPr>
            <a:spLocks noGrp="1"/>
          </p:cNvSpPr>
          <p:nvPr>
            <p:ph type="title"/>
          </p:nvPr>
        </p:nvSpPr>
        <p:spPr>
          <a:xfrm>
            <a:off x="2592925" y="624110"/>
            <a:ext cx="8911687" cy="2108930"/>
          </a:xfrm>
        </p:spPr>
        <p:txBody>
          <a:bodyPr>
            <a:normAutofit/>
          </a:bodyPr>
          <a:lstStyle/>
          <a:p>
            <a:r>
              <a:rPr lang="es-MX" sz="6700" b="1" dirty="0" smtClean="0">
                <a:solidFill>
                  <a:srgbClr val="FF0000"/>
                </a:solidFill>
              </a:rPr>
              <a:t>5e</a:t>
            </a:r>
            <a:r>
              <a:rPr lang="es-MX" dirty="0" smtClean="0"/>
              <a:t/>
            </a:r>
            <a:br>
              <a:rPr lang="es-MX" dirty="0" smtClean="0"/>
            </a:br>
            <a:r>
              <a:rPr lang="es-MX" b="1" dirty="0" smtClean="0"/>
              <a:t>PREGUNTA GENERADORA</a:t>
            </a:r>
            <a:endParaRPr lang="es-MX" b="1" dirty="0"/>
          </a:p>
        </p:txBody>
      </p:sp>
      <p:sp>
        <p:nvSpPr>
          <p:cNvPr id="3" name="Marcador de contenido 2"/>
          <p:cNvSpPr>
            <a:spLocks noGrp="1"/>
          </p:cNvSpPr>
          <p:nvPr>
            <p:ph idx="1"/>
          </p:nvPr>
        </p:nvSpPr>
        <p:spPr>
          <a:xfrm>
            <a:off x="2589212" y="3078480"/>
            <a:ext cx="8915400" cy="2832742"/>
          </a:xfrm>
        </p:spPr>
        <p:txBody>
          <a:bodyPr/>
          <a:lstStyle/>
          <a:p>
            <a:pPr algn="just"/>
            <a:r>
              <a:rPr lang="es-ES" sz="2400" b="1" dirty="0"/>
              <a:t>INDUSTRIA DE LA CONSTRUCCIÓN.</a:t>
            </a:r>
            <a:endParaRPr lang="es-MX" sz="2400" dirty="0"/>
          </a:p>
          <a:p>
            <a:pPr algn="just"/>
            <a:r>
              <a:rPr lang="es-ES" sz="2400" b="1" dirty="0"/>
              <a:t>PREGUNTA DISPARADORA DEL PROYECTO</a:t>
            </a:r>
            <a:r>
              <a:rPr lang="es-ES" sz="2400" dirty="0"/>
              <a:t>: ¿A qué problemáticas se enfrenta la Industria de la construcción en San Luis Potosí, al construir un edificio con un </a:t>
            </a:r>
            <a:r>
              <a:rPr lang="es-ES" sz="2400" b="1" dirty="0"/>
              <a:t>estilo contemporáneo, en una zona de construcción de estilos restringidos</a:t>
            </a:r>
            <a:r>
              <a:rPr lang="es-ES" dirty="0"/>
              <a:t>?</a:t>
            </a:r>
            <a:endParaRPr lang="es-MX" dirty="0"/>
          </a:p>
          <a:p>
            <a:endParaRPr lang="es-MX" dirty="0"/>
          </a:p>
        </p:txBody>
      </p:sp>
    </p:spTree>
    <p:extLst>
      <p:ext uri="{BB962C8B-B14F-4D97-AF65-F5344CB8AC3E}">
        <p14:creationId xmlns:p14="http://schemas.microsoft.com/office/powerpoint/2010/main" val="36999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1380"/>
            <a:ext cx="12192000" cy="6928265"/>
          </a:xfrm>
          <a:prstGeom prst="rect">
            <a:avLst/>
          </a:prstGeom>
        </p:spPr>
      </p:pic>
      <p:sp>
        <p:nvSpPr>
          <p:cNvPr id="2" name="Título 1"/>
          <p:cNvSpPr>
            <a:spLocks noGrp="1"/>
          </p:cNvSpPr>
          <p:nvPr>
            <p:ph type="title"/>
          </p:nvPr>
        </p:nvSpPr>
        <p:spPr/>
        <p:txBody>
          <a:bodyPr/>
          <a:lstStyle/>
          <a:p>
            <a:r>
              <a:rPr lang="es-MX" sz="4400" b="1" dirty="0" smtClean="0">
                <a:solidFill>
                  <a:srgbClr val="FF0000"/>
                </a:solidFill>
              </a:rPr>
              <a:t>5f</a:t>
            </a:r>
            <a:r>
              <a:rPr lang="es-MX" dirty="0" smtClean="0">
                <a:solidFill>
                  <a:srgbClr val="FF0000"/>
                </a:solidFill>
              </a:rPr>
              <a:t>.</a:t>
            </a:r>
            <a:r>
              <a:rPr lang="es-MX" dirty="0" smtClean="0"/>
              <a:t/>
            </a:r>
            <a:br>
              <a:rPr lang="es-MX" dirty="0" smtClean="0"/>
            </a:br>
            <a:r>
              <a:rPr lang="es-MX" sz="3200" b="1" dirty="0" smtClean="0"/>
              <a:t>TEMAS Y PRODUCTOS PROPUESTOS</a:t>
            </a:r>
            <a:endParaRPr lang="es-MX" sz="3200" b="1" dirty="0"/>
          </a:p>
        </p:txBody>
      </p:sp>
      <p:sp>
        <p:nvSpPr>
          <p:cNvPr id="3" name="Marcador de contenido 2"/>
          <p:cNvSpPr>
            <a:spLocks noGrp="1"/>
          </p:cNvSpPr>
          <p:nvPr>
            <p:ph idx="1"/>
          </p:nvPr>
        </p:nvSpPr>
        <p:spPr>
          <a:xfrm>
            <a:off x="447040" y="1690688"/>
            <a:ext cx="5161280" cy="4659312"/>
          </a:xfrm>
        </p:spPr>
        <p:txBody>
          <a:bodyPr>
            <a:normAutofit fontScale="62500" lnSpcReduction="20000"/>
          </a:bodyPr>
          <a:lstStyle/>
          <a:p>
            <a:pPr marL="0" indent="0" algn="just">
              <a:buNone/>
            </a:pPr>
            <a:r>
              <a:rPr lang="es-ES" sz="4500" b="1" dirty="0" smtClean="0"/>
              <a:t>TEMAS</a:t>
            </a:r>
          </a:p>
          <a:p>
            <a:pPr algn="just"/>
            <a:r>
              <a:rPr lang="es-ES" b="1" dirty="0" smtClean="0"/>
              <a:t>LITERATURA MEXICANA E IBEROAMERICANA: EL </a:t>
            </a:r>
            <a:r>
              <a:rPr lang="es-ES" b="1" dirty="0"/>
              <a:t>TEXTO CONTEMPORÁNEO </a:t>
            </a:r>
            <a:r>
              <a:rPr lang="es-ES" b="1" dirty="0" smtClean="0"/>
              <a:t>(</a:t>
            </a:r>
            <a:r>
              <a:rPr lang="es-ES" b="1" dirty="0"/>
              <a:t>U </a:t>
            </a:r>
            <a:r>
              <a:rPr lang="es-ES" b="1" dirty="0" smtClean="0"/>
              <a:t>8)</a:t>
            </a:r>
            <a:r>
              <a:rPr lang="es-MX" dirty="0" smtClean="0"/>
              <a:t>: </a:t>
            </a:r>
            <a:r>
              <a:rPr lang="es-ES" dirty="0" smtClean="0"/>
              <a:t>1.Textos </a:t>
            </a:r>
            <a:r>
              <a:rPr lang="es-ES" dirty="0"/>
              <a:t>narrativos contemporáneos en </a:t>
            </a:r>
            <a:r>
              <a:rPr lang="es-ES" dirty="0" smtClean="0"/>
              <a:t>México,</a:t>
            </a:r>
            <a:r>
              <a:rPr lang="es-MX" dirty="0"/>
              <a:t> </a:t>
            </a:r>
            <a:r>
              <a:rPr lang="es-ES" dirty="0" smtClean="0"/>
              <a:t>2.Nuevas </a:t>
            </a:r>
            <a:r>
              <a:rPr lang="es-ES" dirty="0"/>
              <a:t>técnicas en la </a:t>
            </a:r>
            <a:r>
              <a:rPr lang="es-ES" dirty="0" smtClean="0"/>
              <a:t>novelística,</a:t>
            </a:r>
            <a:r>
              <a:rPr lang="es-MX" dirty="0"/>
              <a:t> </a:t>
            </a:r>
            <a:r>
              <a:rPr lang="es-ES" dirty="0" smtClean="0"/>
              <a:t>3.Autores </a:t>
            </a:r>
            <a:r>
              <a:rPr lang="es-ES" dirty="0"/>
              <a:t>representativos de "la nueva </a:t>
            </a:r>
            <a:r>
              <a:rPr lang="es-ES" dirty="0" smtClean="0"/>
              <a:t>narrativa,</a:t>
            </a:r>
            <a:r>
              <a:rPr lang="es-MX" dirty="0" smtClean="0"/>
              <a:t> </a:t>
            </a:r>
            <a:r>
              <a:rPr lang="es-ES" dirty="0" smtClean="0"/>
              <a:t>4.El </a:t>
            </a:r>
            <a:r>
              <a:rPr lang="es-ES" dirty="0"/>
              <a:t>mundo actual como contexto de la literatura y sus </a:t>
            </a:r>
            <a:r>
              <a:rPr lang="es-ES" dirty="0" smtClean="0"/>
              <a:t>problemas, 5.El contexto,  </a:t>
            </a:r>
            <a:r>
              <a:rPr lang="es-ES" dirty="0"/>
              <a:t>hispanoamericano de los 40s a nuestros días.</a:t>
            </a:r>
            <a:endParaRPr lang="es-MX" dirty="0"/>
          </a:p>
          <a:p>
            <a:pPr fontAlgn="base" hangingPunct="0"/>
            <a:r>
              <a:rPr lang="es-ES" dirty="0"/>
              <a:t> </a:t>
            </a:r>
            <a:r>
              <a:rPr lang="es-ES" b="1" dirty="0" smtClean="0"/>
              <a:t>FÍSICA IV: </a:t>
            </a:r>
            <a:r>
              <a:rPr lang="es-ES" dirty="0" smtClean="0"/>
              <a:t>1.Leyes </a:t>
            </a:r>
            <a:r>
              <a:rPr lang="es-ES" dirty="0"/>
              <a:t>de </a:t>
            </a:r>
            <a:r>
              <a:rPr lang="es-ES" dirty="0" smtClean="0"/>
              <a:t>newton, equilibrio </a:t>
            </a:r>
            <a:r>
              <a:rPr lang="es-ES" dirty="0"/>
              <a:t>de fuerzas, maquinas </a:t>
            </a:r>
            <a:r>
              <a:rPr lang="es-ES" dirty="0" smtClean="0"/>
              <a:t>simples.</a:t>
            </a:r>
            <a:r>
              <a:rPr lang="es-MX" dirty="0"/>
              <a:t> </a:t>
            </a:r>
            <a:r>
              <a:rPr lang="es-MX" dirty="0" smtClean="0"/>
              <a:t>2.</a:t>
            </a:r>
            <a:r>
              <a:rPr lang="es-ES" dirty="0" smtClean="0"/>
              <a:t>Hidrostática </a:t>
            </a:r>
            <a:r>
              <a:rPr lang="es-ES" dirty="0"/>
              <a:t>e </a:t>
            </a:r>
            <a:r>
              <a:rPr lang="es-ES" dirty="0" smtClean="0"/>
              <a:t>hidrodinámico,</a:t>
            </a:r>
            <a:r>
              <a:rPr lang="es-MX" dirty="0"/>
              <a:t> </a:t>
            </a:r>
            <a:r>
              <a:rPr lang="es-ES" dirty="0" smtClean="0"/>
              <a:t>3.Electricidad,</a:t>
            </a:r>
            <a:r>
              <a:rPr lang="es-MX" dirty="0"/>
              <a:t> </a:t>
            </a:r>
            <a:r>
              <a:rPr lang="es-MX" dirty="0" smtClean="0"/>
              <a:t>4.</a:t>
            </a:r>
            <a:r>
              <a:rPr lang="es-ES" dirty="0" smtClean="0"/>
              <a:t>Dilatación.</a:t>
            </a:r>
          </a:p>
          <a:p>
            <a:pPr lvl="0" algn="just"/>
            <a:r>
              <a:rPr lang="es-ES" b="1" dirty="0" smtClean="0"/>
              <a:t>MATEMÁTICAS IV: </a:t>
            </a:r>
            <a:r>
              <a:rPr lang="es-ES" dirty="0"/>
              <a:t>1)La deriva, la integral y sus </a:t>
            </a:r>
            <a:r>
              <a:rPr lang="es-ES" dirty="0" smtClean="0"/>
              <a:t>aplicaciones,</a:t>
            </a:r>
            <a:r>
              <a:rPr lang="es-MX" dirty="0"/>
              <a:t> </a:t>
            </a:r>
            <a:r>
              <a:rPr lang="es-ES" dirty="0" smtClean="0"/>
              <a:t>Aplicaciones </a:t>
            </a:r>
            <a:r>
              <a:rPr lang="es-ES" dirty="0"/>
              <a:t>en obtener la mayor </a:t>
            </a:r>
            <a:r>
              <a:rPr lang="es-ES" dirty="0" smtClean="0"/>
              <a:t>utilidad, </a:t>
            </a:r>
            <a:r>
              <a:rPr lang="es-ES" dirty="0"/>
              <a:t>de los materiales de construcción al menor costo y ubicar la resistencia de los materiales en su punto más </a:t>
            </a:r>
            <a:r>
              <a:rPr lang="es-ES" dirty="0" smtClean="0"/>
              <a:t>débil.</a:t>
            </a:r>
            <a:r>
              <a:rPr lang="es-MX" dirty="0"/>
              <a:t> </a:t>
            </a:r>
            <a:r>
              <a:rPr lang="es-ES" dirty="0" smtClean="0"/>
              <a:t>4)El </a:t>
            </a:r>
            <a:r>
              <a:rPr lang="es-ES" dirty="0"/>
              <a:t>diseño de áreas sin una simetría por medio de la integral</a:t>
            </a:r>
            <a:endParaRPr lang="es-MX" dirty="0"/>
          </a:p>
          <a:p>
            <a:r>
              <a:rPr lang="es-MX" b="1" dirty="0" smtClean="0"/>
              <a:t>INGLÉS VI: </a:t>
            </a:r>
            <a:r>
              <a:rPr lang="es-ES" dirty="0"/>
              <a:t>1) Estrategia de localización de información específica (</a:t>
            </a:r>
            <a:r>
              <a:rPr lang="es-ES" dirty="0" err="1" smtClean="0"/>
              <a:t>scanning</a:t>
            </a:r>
            <a:r>
              <a:rPr lang="es-ES" dirty="0" smtClean="0"/>
              <a:t>)</a:t>
            </a:r>
            <a:endParaRPr lang="es-MX" dirty="0"/>
          </a:p>
        </p:txBody>
      </p:sp>
      <p:sp>
        <p:nvSpPr>
          <p:cNvPr id="5" name="Marcador de contenido 2"/>
          <p:cNvSpPr txBox="1">
            <a:spLocks/>
          </p:cNvSpPr>
          <p:nvPr/>
        </p:nvSpPr>
        <p:spPr>
          <a:xfrm>
            <a:off x="6217920" y="1696720"/>
            <a:ext cx="5286692" cy="458216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ES" sz="4500" b="1" dirty="0" smtClean="0"/>
          </a:p>
          <a:p>
            <a:pPr marL="0" indent="0" algn="just">
              <a:buNone/>
            </a:pPr>
            <a:r>
              <a:rPr lang="es-ES" sz="4500" b="1" dirty="0" smtClean="0"/>
              <a:t>PRODUCTOS</a:t>
            </a:r>
            <a:endParaRPr lang="es-ES" sz="4500" b="1" dirty="0"/>
          </a:p>
          <a:p>
            <a:pPr algn="just"/>
            <a:r>
              <a:rPr lang="es-ES" b="1" dirty="0" smtClean="0"/>
              <a:t>LITERATURA MEXICANA E IBEROAMERICANA: </a:t>
            </a:r>
            <a:r>
              <a:rPr lang="es-ES" dirty="0" smtClean="0"/>
              <a:t>a) Rubricas adecuadas para cada tipo de trabajo.</a:t>
            </a:r>
            <a:r>
              <a:rPr lang="es-MX" dirty="0" smtClean="0"/>
              <a:t> </a:t>
            </a:r>
            <a:r>
              <a:rPr lang="es-ES" dirty="0" smtClean="0"/>
              <a:t>b)Fichas de trabajo que muestre el proceso que se tuvo durante la investigación.</a:t>
            </a:r>
          </a:p>
          <a:p>
            <a:r>
              <a:rPr lang="es-ES" b="1" dirty="0" smtClean="0"/>
              <a:t>FÍSICA IV: </a:t>
            </a:r>
            <a:r>
              <a:rPr lang="es-ES" dirty="0" smtClean="0"/>
              <a:t>a) Exposición,</a:t>
            </a:r>
            <a:r>
              <a:rPr lang="es-MX" dirty="0" smtClean="0"/>
              <a:t> b) </a:t>
            </a:r>
            <a:r>
              <a:rPr lang="es-ES" dirty="0" smtClean="0"/>
              <a:t>Portafolio de evidencias, C) Rubricas.</a:t>
            </a:r>
          </a:p>
          <a:p>
            <a:r>
              <a:rPr lang="es-ES" b="1" dirty="0" smtClean="0"/>
              <a:t>MATEMÁTICAS IV</a:t>
            </a:r>
            <a:r>
              <a:rPr lang="es-ES" dirty="0" smtClean="0"/>
              <a:t> a) Ejercicios de clase, b) trabajo en equipo e investigación de proyectos similares.</a:t>
            </a:r>
          </a:p>
          <a:p>
            <a:r>
              <a:rPr lang="es-ES" b="1" dirty="0" smtClean="0"/>
              <a:t>INGLÉS VI: </a:t>
            </a:r>
            <a:r>
              <a:rPr lang="es-ES" dirty="0" smtClean="0"/>
              <a:t>a) Rubricas, b) Prácticas y c) </a:t>
            </a:r>
            <a:r>
              <a:rPr lang="es-ES" dirty="0" err="1" smtClean="0"/>
              <a:t>Quizzes</a:t>
            </a:r>
            <a:r>
              <a:rPr lang="es-ES" dirty="0" smtClean="0"/>
              <a:t>.</a:t>
            </a:r>
            <a:endParaRPr lang="es-MX" dirty="0"/>
          </a:p>
        </p:txBody>
      </p:sp>
    </p:spTree>
    <p:extLst>
      <p:ext uri="{BB962C8B-B14F-4D97-AF65-F5344CB8AC3E}">
        <p14:creationId xmlns:p14="http://schemas.microsoft.com/office/powerpoint/2010/main" val="2919186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45757" t="33364" r="24350" b="26621"/>
          <a:stretch/>
        </p:blipFill>
        <p:spPr>
          <a:xfrm>
            <a:off x="-130629" y="-70265"/>
            <a:ext cx="12192000" cy="6928265"/>
          </a:xfrm>
          <a:prstGeom prst="rect">
            <a:avLst/>
          </a:prstGeom>
        </p:spPr>
      </p:pic>
      <p:sp>
        <p:nvSpPr>
          <p:cNvPr id="6" name="Rectángulo: esquinas redondeadas 1">
            <a:extLst>
              <a:ext uri="{FF2B5EF4-FFF2-40B4-BE49-F238E27FC236}">
                <a16:creationId xmlns:a16="http://schemas.microsoft.com/office/drawing/2014/main" id="{D692548F-96F9-4ACE-868E-01EABE40171A}"/>
              </a:ext>
            </a:extLst>
          </p:cNvPr>
          <p:cNvSpPr/>
          <p:nvPr/>
        </p:nvSpPr>
        <p:spPr>
          <a:xfrm>
            <a:off x="2351584" y="692696"/>
            <a:ext cx="7488832" cy="648072"/>
          </a:xfrm>
          <a:prstGeom prst="roundRect">
            <a:avLst/>
          </a:prstGeom>
          <a:solidFill>
            <a:schemeClr val="accent2"/>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3200" b="1" i="0" u="none" strike="noStrike" kern="0" cap="none" spc="0" normalizeH="0" baseline="0" noProof="0" dirty="0" smtClean="0">
                <a:ln>
                  <a:noFill/>
                </a:ln>
                <a:solidFill>
                  <a:prstClr val="white"/>
                </a:solidFill>
                <a:effectLst/>
                <a:uLnTx/>
                <a:uFillTx/>
                <a:latin typeface="Calibri" panose="020F0502020204030204"/>
                <a:ea typeface="+mn-ea"/>
                <a:cs typeface="+mn-cs"/>
              </a:rPr>
              <a:t>Planeación general</a:t>
            </a:r>
          </a:p>
        </p:txBody>
      </p:sp>
      <p:sp>
        <p:nvSpPr>
          <p:cNvPr id="15" name="Rectángulo 14"/>
          <p:cNvSpPr/>
          <p:nvPr/>
        </p:nvSpPr>
        <p:spPr>
          <a:xfrm>
            <a:off x="922200" y="2135057"/>
            <a:ext cx="2289775" cy="387385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v"/>
            </a:pPr>
            <a:r>
              <a:rPr lang="es-MX" b="1" dirty="0" smtClean="0">
                <a:solidFill>
                  <a:schemeClr val="tx1"/>
                </a:solidFill>
              </a:rPr>
              <a:t>FECHA DE INICIO 5 DE NOVIEMBRE DE 2018, A TÉRMINO 14 DE FEBRERO 2019.</a:t>
            </a:r>
          </a:p>
          <a:p>
            <a:pPr marL="285750" indent="-285750" algn="ctr">
              <a:buFont typeface="Wingdings" panose="05000000000000000000" pitchFamily="2" charset="2"/>
              <a:buChar char="v"/>
            </a:pPr>
            <a:r>
              <a:rPr lang="es-MX" b="1" dirty="0" smtClean="0">
                <a:solidFill>
                  <a:schemeClr val="tx1"/>
                </a:solidFill>
              </a:rPr>
              <a:t>CON TRES HORAS CLASE A LA SEMANA Y AL MENOS UNA HORA DE TRABAJO DE INVESTIGACIÓN EN CASA.</a:t>
            </a:r>
          </a:p>
          <a:p>
            <a:pPr algn="ctr"/>
            <a:endParaRPr lang="es-MX" b="1" dirty="0">
              <a:solidFill>
                <a:schemeClr val="tx1"/>
              </a:solidFill>
            </a:endParaRPr>
          </a:p>
        </p:txBody>
      </p:sp>
      <p:sp>
        <p:nvSpPr>
          <p:cNvPr id="16" name="Rectángulo 15"/>
          <p:cNvSpPr/>
          <p:nvPr/>
        </p:nvSpPr>
        <p:spPr>
          <a:xfrm>
            <a:off x="922199" y="1587112"/>
            <a:ext cx="2299594" cy="55147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solidFill>
                  <a:schemeClr val="tx1"/>
                </a:solidFill>
              </a:rPr>
              <a:t>MATERIA 1</a:t>
            </a:r>
            <a:r>
              <a:rPr lang="es-MX" b="1" dirty="0" smtClean="0">
                <a:solidFill>
                  <a:schemeClr val="tx1"/>
                </a:solidFill>
              </a:rPr>
              <a:t>:</a:t>
            </a:r>
            <a:r>
              <a:rPr lang="es-MX" dirty="0" smtClean="0"/>
              <a:t> </a:t>
            </a:r>
            <a:r>
              <a:rPr lang="es-MX" sz="1200" b="1" dirty="0" smtClean="0">
                <a:solidFill>
                  <a:schemeClr val="tx1"/>
                </a:solidFill>
              </a:rPr>
              <a:t>LITERATURA MEXICANA E IBERO.</a:t>
            </a:r>
            <a:endParaRPr lang="es-MX" sz="1200" b="1" dirty="0">
              <a:solidFill>
                <a:schemeClr val="tx1"/>
              </a:solidFill>
            </a:endParaRPr>
          </a:p>
        </p:txBody>
      </p:sp>
      <p:sp>
        <p:nvSpPr>
          <p:cNvPr id="17" name="Rectángulo 16"/>
          <p:cNvSpPr/>
          <p:nvPr/>
        </p:nvSpPr>
        <p:spPr>
          <a:xfrm>
            <a:off x="3439885" y="2135055"/>
            <a:ext cx="2094743" cy="38738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es-MX" b="1" dirty="0" smtClean="0">
                <a:solidFill>
                  <a:schemeClr val="tx1"/>
                </a:solidFill>
              </a:rPr>
              <a:t>FECHA DE INICIO 5 DE NOVIEMBRE DE 20 18, A TÉRMINO 14 DE FEBRERO A 2019.</a:t>
            </a:r>
            <a:endParaRPr lang="es-MX" b="1" dirty="0">
              <a:solidFill>
                <a:schemeClr val="tx1"/>
              </a:solidFill>
            </a:endParaRPr>
          </a:p>
          <a:p>
            <a:pPr marL="285750" indent="-285750" algn="ctr">
              <a:buFont typeface="Wingdings" panose="05000000000000000000" pitchFamily="2" charset="2"/>
              <a:buChar char="Ø"/>
            </a:pPr>
            <a:r>
              <a:rPr lang="es-MX" b="1" dirty="0" smtClean="0">
                <a:solidFill>
                  <a:schemeClr val="tx1"/>
                </a:solidFill>
              </a:rPr>
              <a:t>CON CUATRO HORAS CLASE A LA SEMANA Y AL MENOS UNA HORA  DE INVESTIGACIÓN EN CASA</a:t>
            </a:r>
            <a:endParaRPr lang="es-MX" b="1" dirty="0">
              <a:solidFill>
                <a:schemeClr val="tx1"/>
              </a:solidFill>
            </a:endParaRPr>
          </a:p>
        </p:txBody>
      </p:sp>
      <p:sp>
        <p:nvSpPr>
          <p:cNvPr id="18" name="Rectángulo 17"/>
          <p:cNvSpPr/>
          <p:nvPr/>
        </p:nvSpPr>
        <p:spPr>
          <a:xfrm>
            <a:off x="3439886" y="1587112"/>
            <a:ext cx="2084923" cy="54794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solidFill>
                  <a:schemeClr val="tx1"/>
                </a:solidFill>
              </a:rPr>
              <a:t>MATERIA 2</a:t>
            </a:r>
            <a:r>
              <a:rPr lang="es-MX" b="1" dirty="0" smtClean="0">
                <a:solidFill>
                  <a:schemeClr val="tx1"/>
                </a:solidFill>
              </a:rPr>
              <a:t>: FÍSICA IV</a:t>
            </a:r>
            <a:endParaRPr lang="es-MX" b="1" dirty="0">
              <a:solidFill>
                <a:schemeClr val="tx1"/>
              </a:solidFill>
            </a:endParaRPr>
          </a:p>
        </p:txBody>
      </p:sp>
      <p:sp>
        <p:nvSpPr>
          <p:cNvPr id="19" name="Rectángulo 18"/>
          <p:cNvSpPr/>
          <p:nvPr/>
        </p:nvSpPr>
        <p:spPr>
          <a:xfrm>
            <a:off x="5939914" y="2135054"/>
            <a:ext cx="2212826" cy="387386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a:t>
            </a:r>
            <a:r>
              <a:rPr lang="es-MX" b="1" dirty="0" smtClean="0">
                <a:solidFill>
                  <a:schemeClr val="tx1"/>
                </a:solidFill>
              </a:rPr>
              <a:t>FECHA </a:t>
            </a:r>
            <a:r>
              <a:rPr lang="es-MX" b="1" dirty="0">
                <a:solidFill>
                  <a:schemeClr val="tx1"/>
                </a:solidFill>
              </a:rPr>
              <a:t>DE INICIO 5 DE NOVIEMBRE DE 2018, A TÉRMINO 14 DE FEBRERO 2019.</a:t>
            </a:r>
          </a:p>
          <a:p>
            <a:pPr algn="ctr"/>
            <a:r>
              <a:rPr lang="es-MX" b="1" dirty="0">
                <a:solidFill>
                  <a:schemeClr val="tx1"/>
                </a:solidFill>
              </a:rPr>
              <a:t>*</a:t>
            </a:r>
            <a:r>
              <a:rPr lang="es-MX" b="1" dirty="0" smtClean="0">
                <a:solidFill>
                  <a:schemeClr val="tx1"/>
                </a:solidFill>
              </a:rPr>
              <a:t>CON CINCO </a:t>
            </a:r>
            <a:r>
              <a:rPr lang="es-MX" b="1" dirty="0">
                <a:solidFill>
                  <a:schemeClr val="tx1"/>
                </a:solidFill>
              </a:rPr>
              <a:t>HORAS CLASE A LA SEMANA Y AL MENOS UNA HORA DE TRABAJO DE INVESTIGACIÓN EN CASA</a:t>
            </a:r>
          </a:p>
        </p:txBody>
      </p:sp>
      <p:sp>
        <p:nvSpPr>
          <p:cNvPr id="21" name="Rectángulo 20"/>
          <p:cNvSpPr/>
          <p:nvPr/>
        </p:nvSpPr>
        <p:spPr>
          <a:xfrm>
            <a:off x="5949734" y="1587112"/>
            <a:ext cx="2203006" cy="54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solidFill>
                  <a:schemeClr val="tx1"/>
                </a:solidFill>
              </a:rPr>
              <a:t>MATERIA 3: MATEMÁTICAS VI.</a:t>
            </a:r>
            <a:endParaRPr lang="es-MX" sz="1400" b="1" dirty="0">
              <a:solidFill>
                <a:schemeClr val="tx1"/>
              </a:solidFill>
            </a:endParaRPr>
          </a:p>
        </p:txBody>
      </p:sp>
      <p:sp>
        <p:nvSpPr>
          <p:cNvPr id="22" name="Rectángulo 21"/>
          <p:cNvSpPr/>
          <p:nvPr/>
        </p:nvSpPr>
        <p:spPr>
          <a:xfrm>
            <a:off x="8567847" y="2135053"/>
            <a:ext cx="2328754" cy="387386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ctr">
              <a:buFont typeface="Wingdings" panose="05000000000000000000" pitchFamily="2" charset="2"/>
              <a:buChar char="v"/>
            </a:pPr>
            <a:r>
              <a:rPr lang="es-MX" b="1" dirty="0" smtClean="0">
                <a:solidFill>
                  <a:prstClr val="black"/>
                </a:solidFill>
              </a:rPr>
              <a:t>FECHA </a:t>
            </a:r>
            <a:r>
              <a:rPr lang="es-MX" b="1" dirty="0">
                <a:solidFill>
                  <a:prstClr val="black"/>
                </a:solidFill>
              </a:rPr>
              <a:t>DE INICIO 5 DE NOVIEMBRE DE 2018, A TÉRMINO 14 DE FEBRERO </a:t>
            </a:r>
            <a:r>
              <a:rPr lang="es-MX" b="1" dirty="0" smtClean="0">
                <a:solidFill>
                  <a:prstClr val="black"/>
                </a:solidFill>
              </a:rPr>
              <a:t>2019.</a:t>
            </a:r>
          </a:p>
          <a:p>
            <a:pPr marL="285750" lvl="0" indent="-285750" algn="ctr">
              <a:buFont typeface="Wingdings" panose="05000000000000000000" pitchFamily="2" charset="2"/>
              <a:buChar char="v"/>
            </a:pPr>
            <a:r>
              <a:rPr lang="es-MX" b="1" dirty="0" smtClean="0">
                <a:solidFill>
                  <a:prstClr val="black"/>
                </a:solidFill>
              </a:rPr>
              <a:t>CON </a:t>
            </a:r>
            <a:r>
              <a:rPr lang="es-MX" b="1" dirty="0">
                <a:solidFill>
                  <a:prstClr val="black"/>
                </a:solidFill>
              </a:rPr>
              <a:t>CINCO HORAS CLASE A LA SEMANA Y AL MENOS UNA HORA DE TRABAJO DE INVESTIGACIÓN EN CASA</a:t>
            </a:r>
          </a:p>
        </p:txBody>
      </p:sp>
      <p:sp>
        <p:nvSpPr>
          <p:cNvPr id="24" name="Rectángulo 23"/>
          <p:cNvSpPr/>
          <p:nvPr/>
        </p:nvSpPr>
        <p:spPr>
          <a:xfrm>
            <a:off x="8567845" y="1587112"/>
            <a:ext cx="2328756" cy="54794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solidFill>
                  <a:schemeClr val="tx1"/>
                </a:solidFill>
              </a:rPr>
              <a:t>MATERIA 4: INGLÉS VI</a:t>
            </a:r>
            <a:endParaRPr lang="es-MX" sz="1400" b="1" dirty="0">
              <a:solidFill>
                <a:schemeClr val="tx1"/>
              </a:solidFill>
            </a:endParaRPr>
          </a:p>
        </p:txBody>
      </p:sp>
      <p:sp>
        <p:nvSpPr>
          <p:cNvPr id="25" name="Rectángulo 24"/>
          <p:cNvSpPr/>
          <p:nvPr/>
        </p:nvSpPr>
        <p:spPr>
          <a:xfrm>
            <a:off x="1037063" y="6099660"/>
            <a:ext cx="9859538" cy="4571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UNA HORA DE TRABAJO INTERDISCIPLINARIO A LA SEMANA DURANTE 4 SEMANAS Y 2 DURANTE OTRAS 4 SEMANAS PREVIAS A FINALIZAR.</a:t>
            </a:r>
            <a:endParaRPr lang="es-MX" b="1" dirty="0">
              <a:solidFill>
                <a:schemeClr val="tx1"/>
              </a:solidFill>
            </a:endParaRPr>
          </a:p>
        </p:txBody>
      </p:sp>
      <p:sp>
        <p:nvSpPr>
          <p:cNvPr id="27" name="Rectángulo 26"/>
          <p:cNvSpPr/>
          <p:nvPr/>
        </p:nvSpPr>
        <p:spPr>
          <a:xfrm>
            <a:off x="0" y="371567"/>
            <a:ext cx="2107580" cy="914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smtClean="0">
                <a:solidFill>
                  <a:srgbClr val="FF0000"/>
                </a:solidFill>
              </a:rPr>
              <a:t>5g. </a:t>
            </a:r>
            <a:r>
              <a:rPr lang="es-MX" b="1" dirty="0" smtClean="0">
                <a:solidFill>
                  <a:schemeClr val="tx1"/>
                </a:solidFill>
              </a:rPr>
              <a:t>FORMATOS E INSTRUMENTOS</a:t>
            </a:r>
            <a:endParaRPr lang="es-MX" b="1" dirty="0">
              <a:solidFill>
                <a:schemeClr val="tx1"/>
              </a:solidFill>
            </a:endParaRPr>
          </a:p>
        </p:txBody>
      </p:sp>
    </p:spTree>
    <p:extLst>
      <p:ext uri="{BB962C8B-B14F-4D97-AF65-F5344CB8AC3E}">
        <p14:creationId xmlns:p14="http://schemas.microsoft.com/office/powerpoint/2010/main" val="3207312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45757" t="33364" r="24350" b="26621"/>
          <a:stretch/>
        </p:blipFill>
        <p:spPr>
          <a:xfrm>
            <a:off x="0" y="0"/>
            <a:ext cx="12192000" cy="6928265"/>
          </a:xfrm>
          <a:prstGeom prst="rect">
            <a:avLst/>
          </a:prstGeom>
        </p:spPr>
      </p:pic>
      <p:sp>
        <p:nvSpPr>
          <p:cNvPr id="4" name="Rectángulo 3"/>
          <p:cNvSpPr/>
          <p:nvPr/>
        </p:nvSpPr>
        <p:spPr>
          <a:xfrm>
            <a:off x="3300762" y="591015"/>
            <a:ext cx="6133170" cy="60806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smtClean="0">
                <a:solidFill>
                  <a:schemeClr val="tx1"/>
                </a:solidFill>
              </a:rPr>
              <a:t>PLANEACIÓN GENERAL</a:t>
            </a:r>
            <a:endParaRPr lang="es-MX" sz="3200" b="1" dirty="0">
              <a:solidFill>
                <a:schemeClr val="tx1"/>
              </a:solidFill>
            </a:endParaRPr>
          </a:p>
        </p:txBody>
      </p:sp>
      <p:sp>
        <p:nvSpPr>
          <p:cNvPr id="12" name="Pentágono 11"/>
          <p:cNvSpPr/>
          <p:nvPr/>
        </p:nvSpPr>
        <p:spPr>
          <a:xfrm>
            <a:off x="1011110" y="2043828"/>
            <a:ext cx="978408" cy="484632"/>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 1</a:t>
            </a:r>
            <a:endParaRPr lang="es-MX" b="1" dirty="0">
              <a:solidFill>
                <a:schemeClr val="tx1"/>
              </a:solidFill>
            </a:endParaRPr>
          </a:p>
        </p:txBody>
      </p:sp>
      <p:sp>
        <p:nvSpPr>
          <p:cNvPr id="13" name="Pentágono 12"/>
          <p:cNvSpPr/>
          <p:nvPr/>
        </p:nvSpPr>
        <p:spPr>
          <a:xfrm>
            <a:off x="984165" y="2802610"/>
            <a:ext cx="978408" cy="484632"/>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 2</a:t>
            </a:r>
            <a:endParaRPr lang="es-MX" b="1" dirty="0">
              <a:solidFill>
                <a:schemeClr val="tx1"/>
              </a:solidFill>
            </a:endParaRPr>
          </a:p>
        </p:txBody>
      </p:sp>
      <p:sp>
        <p:nvSpPr>
          <p:cNvPr id="20" name="Redondear rectángulo de esquina del mismo lado 19"/>
          <p:cNvSpPr/>
          <p:nvPr/>
        </p:nvSpPr>
        <p:spPr>
          <a:xfrm>
            <a:off x="2026182" y="1957504"/>
            <a:ext cx="9080433" cy="634333"/>
          </a:xfrm>
          <a:prstGeom prst="round2Same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SEMANA DEL 5 AL 9 DE NOVIEMBRE DE 2018</a:t>
            </a:r>
            <a:endParaRPr lang="es-MX" b="1" dirty="0">
              <a:solidFill>
                <a:schemeClr val="tx1"/>
              </a:solidFill>
            </a:endParaRPr>
          </a:p>
        </p:txBody>
      </p:sp>
      <p:sp>
        <p:nvSpPr>
          <p:cNvPr id="26" name="Redondear rectángulo de esquina del mismo lado 25"/>
          <p:cNvSpPr/>
          <p:nvPr/>
        </p:nvSpPr>
        <p:spPr>
          <a:xfrm>
            <a:off x="2047866" y="2703376"/>
            <a:ext cx="9080433" cy="634333"/>
          </a:xfrm>
          <a:prstGeom prst="round2Same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 SEMANA DEL 12 AL 16 DE NOVIEMBRE DE 2018</a:t>
            </a:r>
            <a:endParaRPr lang="es-MX" b="1" dirty="0">
              <a:solidFill>
                <a:schemeClr val="tx1"/>
              </a:solidFill>
            </a:endParaRPr>
          </a:p>
        </p:txBody>
      </p:sp>
      <p:sp>
        <p:nvSpPr>
          <p:cNvPr id="27" name="Redondear rectángulo de esquina del mismo lado 26"/>
          <p:cNvSpPr/>
          <p:nvPr/>
        </p:nvSpPr>
        <p:spPr>
          <a:xfrm>
            <a:off x="2026181" y="3502981"/>
            <a:ext cx="9080433" cy="634333"/>
          </a:xfrm>
          <a:prstGeom prst="round2Same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SEMANA DEL 19 AL 23 DE NOVIEMBRE DE 2018</a:t>
            </a:r>
            <a:endParaRPr lang="es-MX" b="1" dirty="0">
              <a:solidFill>
                <a:schemeClr val="tx1"/>
              </a:solidFill>
            </a:endParaRPr>
          </a:p>
        </p:txBody>
      </p:sp>
      <p:sp>
        <p:nvSpPr>
          <p:cNvPr id="28" name="Redondear rectángulo de esquina del mismo lado 27"/>
          <p:cNvSpPr/>
          <p:nvPr/>
        </p:nvSpPr>
        <p:spPr>
          <a:xfrm>
            <a:off x="2047865" y="4278940"/>
            <a:ext cx="9080433" cy="634333"/>
          </a:xfrm>
          <a:prstGeom prst="round2Same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SEMANA DEL 26 AL 30 DE NOVIEMBRE DE 2018</a:t>
            </a:r>
            <a:endParaRPr lang="es-MX" b="1" dirty="0">
              <a:solidFill>
                <a:schemeClr val="tx1"/>
              </a:solidFill>
            </a:endParaRPr>
          </a:p>
        </p:txBody>
      </p:sp>
      <p:sp>
        <p:nvSpPr>
          <p:cNvPr id="29" name="Redondear rectángulo de esquina del mismo lado 28"/>
          <p:cNvSpPr/>
          <p:nvPr/>
        </p:nvSpPr>
        <p:spPr>
          <a:xfrm>
            <a:off x="2047864" y="5054476"/>
            <a:ext cx="9080433" cy="634333"/>
          </a:xfrm>
          <a:prstGeom prst="round2Same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SEMANA DEL 3 AL 7 DE DICIEMBRE DE 2018</a:t>
            </a:r>
            <a:endParaRPr lang="es-MX" b="1" dirty="0">
              <a:solidFill>
                <a:schemeClr val="tx1"/>
              </a:solidFill>
            </a:endParaRPr>
          </a:p>
        </p:txBody>
      </p:sp>
      <p:sp>
        <p:nvSpPr>
          <p:cNvPr id="30" name="Redondear rectángulo de esquina del mismo lado 29"/>
          <p:cNvSpPr/>
          <p:nvPr/>
        </p:nvSpPr>
        <p:spPr>
          <a:xfrm>
            <a:off x="2047864" y="5854504"/>
            <a:ext cx="9080433" cy="634333"/>
          </a:xfrm>
          <a:prstGeom prst="round2Same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SEMANA DEL 10 AL 14 DE DICIEMBRE DE 2018</a:t>
            </a:r>
            <a:endParaRPr lang="es-MX" b="1" dirty="0">
              <a:solidFill>
                <a:schemeClr val="tx1"/>
              </a:solidFill>
            </a:endParaRPr>
          </a:p>
        </p:txBody>
      </p:sp>
      <p:sp>
        <p:nvSpPr>
          <p:cNvPr id="31" name="Pentágono 30"/>
          <p:cNvSpPr/>
          <p:nvPr/>
        </p:nvSpPr>
        <p:spPr>
          <a:xfrm>
            <a:off x="984165" y="5929354"/>
            <a:ext cx="978408" cy="484632"/>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 6</a:t>
            </a:r>
            <a:endParaRPr lang="es-MX" b="1" dirty="0">
              <a:solidFill>
                <a:schemeClr val="tx1"/>
              </a:solidFill>
            </a:endParaRPr>
          </a:p>
        </p:txBody>
      </p:sp>
      <p:sp>
        <p:nvSpPr>
          <p:cNvPr id="32" name="Pentágono 31"/>
          <p:cNvSpPr/>
          <p:nvPr/>
        </p:nvSpPr>
        <p:spPr>
          <a:xfrm>
            <a:off x="1013769" y="5129326"/>
            <a:ext cx="978408" cy="484632"/>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 5</a:t>
            </a:r>
            <a:endParaRPr lang="es-MX" b="1" dirty="0">
              <a:solidFill>
                <a:schemeClr val="tx1"/>
              </a:solidFill>
            </a:endParaRPr>
          </a:p>
        </p:txBody>
      </p:sp>
      <p:sp>
        <p:nvSpPr>
          <p:cNvPr id="33" name="Pentágono 32"/>
          <p:cNvSpPr/>
          <p:nvPr/>
        </p:nvSpPr>
        <p:spPr>
          <a:xfrm>
            <a:off x="984163" y="4303932"/>
            <a:ext cx="978408" cy="484632"/>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 4</a:t>
            </a:r>
            <a:endParaRPr lang="es-MX" b="1" dirty="0">
              <a:solidFill>
                <a:schemeClr val="tx1"/>
              </a:solidFill>
            </a:endParaRPr>
          </a:p>
        </p:txBody>
      </p:sp>
      <p:sp>
        <p:nvSpPr>
          <p:cNvPr id="34" name="Pentágono 33"/>
          <p:cNvSpPr/>
          <p:nvPr/>
        </p:nvSpPr>
        <p:spPr>
          <a:xfrm>
            <a:off x="1011110" y="3556804"/>
            <a:ext cx="978408" cy="484632"/>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 3</a:t>
            </a:r>
            <a:endParaRPr lang="es-MX" b="1" dirty="0">
              <a:solidFill>
                <a:schemeClr val="tx1"/>
              </a:solidFill>
            </a:endParaRPr>
          </a:p>
        </p:txBody>
      </p:sp>
    </p:spTree>
    <p:extLst>
      <p:ext uri="{BB962C8B-B14F-4D97-AF65-F5344CB8AC3E}">
        <p14:creationId xmlns:p14="http://schemas.microsoft.com/office/powerpoint/2010/main" val="2251345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45757" t="33364" r="24350" b="26621"/>
          <a:stretch/>
        </p:blipFill>
        <p:spPr>
          <a:xfrm>
            <a:off x="0" y="1380"/>
            <a:ext cx="12192000" cy="6928265"/>
          </a:xfrm>
          <a:prstGeom prst="rect">
            <a:avLst/>
          </a:prstGeom>
        </p:spPr>
      </p:pic>
      <p:pic>
        <p:nvPicPr>
          <p:cNvPr id="4" name="Imagen 3"/>
          <p:cNvPicPr>
            <a:picLocks noChangeAspect="1"/>
          </p:cNvPicPr>
          <p:nvPr/>
        </p:nvPicPr>
        <p:blipFill>
          <a:blip r:embed="rId4"/>
          <a:stretch>
            <a:fillRect/>
          </a:stretch>
        </p:blipFill>
        <p:spPr>
          <a:xfrm>
            <a:off x="3020301" y="580751"/>
            <a:ext cx="6151397" cy="859611"/>
          </a:xfrm>
          <a:prstGeom prst="rect">
            <a:avLst/>
          </a:prstGeom>
        </p:spPr>
      </p:pic>
      <p:sp>
        <p:nvSpPr>
          <p:cNvPr id="9" name="Pentágono 8"/>
          <p:cNvSpPr/>
          <p:nvPr/>
        </p:nvSpPr>
        <p:spPr>
          <a:xfrm>
            <a:off x="1063195" y="2199399"/>
            <a:ext cx="978408" cy="484632"/>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 7</a:t>
            </a:r>
            <a:endParaRPr lang="es-MX" b="1" dirty="0">
              <a:solidFill>
                <a:schemeClr val="tx1"/>
              </a:solidFill>
            </a:endParaRPr>
          </a:p>
        </p:txBody>
      </p:sp>
      <p:pic>
        <p:nvPicPr>
          <p:cNvPr id="10" name="Imagen 9"/>
          <p:cNvPicPr>
            <a:picLocks noChangeAspect="1"/>
          </p:cNvPicPr>
          <p:nvPr/>
        </p:nvPicPr>
        <p:blipFill>
          <a:blip r:embed="rId5"/>
          <a:stretch>
            <a:fillRect/>
          </a:stretch>
        </p:blipFill>
        <p:spPr>
          <a:xfrm>
            <a:off x="1047983" y="2912000"/>
            <a:ext cx="1008832" cy="466109"/>
          </a:xfrm>
          <a:prstGeom prst="rect">
            <a:avLst/>
          </a:prstGeom>
        </p:spPr>
      </p:pic>
      <p:pic>
        <p:nvPicPr>
          <p:cNvPr id="11" name="Imagen 10"/>
          <p:cNvPicPr>
            <a:picLocks noChangeAspect="1"/>
          </p:cNvPicPr>
          <p:nvPr/>
        </p:nvPicPr>
        <p:blipFill>
          <a:blip r:embed="rId5"/>
          <a:stretch>
            <a:fillRect/>
          </a:stretch>
        </p:blipFill>
        <p:spPr>
          <a:xfrm>
            <a:off x="1081438" y="3786334"/>
            <a:ext cx="993734" cy="499915"/>
          </a:xfrm>
          <a:prstGeom prst="rect">
            <a:avLst/>
          </a:prstGeom>
        </p:spPr>
      </p:pic>
      <p:pic>
        <p:nvPicPr>
          <p:cNvPr id="13" name="Imagen 12"/>
          <p:cNvPicPr>
            <a:picLocks noChangeAspect="1"/>
          </p:cNvPicPr>
          <p:nvPr/>
        </p:nvPicPr>
        <p:blipFill>
          <a:blip r:embed="rId5"/>
          <a:stretch>
            <a:fillRect/>
          </a:stretch>
        </p:blipFill>
        <p:spPr>
          <a:xfrm>
            <a:off x="1089101" y="4651093"/>
            <a:ext cx="993734" cy="499915"/>
          </a:xfrm>
          <a:prstGeom prst="rect">
            <a:avLst/>
          </a:prstGeom>
        </p:spPr>
      </p:pic>
      <p:pic>
        <p:nvPicPr>
          <p:cNvPr id="14" name="Imagen 13"/>
          <p:cNvPicPr>
            <a:picLocks noChangeAspect="1"/>
          </p:cNvPicPr>
          <p:nvPr/>
        </p:nvPicPr>
        <p:blipFill>
          <a:blip r:embed="rId5"/>
          <a:stretch>
            <a:fillRect/>
          </a:stretch>
        </p:blipFill>
        <p:spPr>
          <a:xfrm>
            <a:off x="1096535" y="5513918"/>
            <a:ext cx="993734" cy="499915"/>
          </a:xfrm>
          <a:prstGeom prst="rect">
            <a:avLst/>
          </a:prstGeom>
        </p:spPr>
      </p:pic>
      <p:sp>
        <p:nvSpPr>
          <p:cNvPr id="15" name="Rectángulo 14"/>
          <p:cNvSpPr/>
          <p:nvPr/>
        </p:nvSpPr>
        <p:spPr>
          <a:xfrm>
            <a:off x="2323260" y="2214186"/>
            <a:ext cx="8709103" cy="57986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SEMANA DEL 7 AL 11 DE ENERO 2019</a:t>
            </a:r>
            <a:endParaRPr lang="es-MX" b="1" dirty="0">
              <a:solidFill>
                <a:schemeClr val="tx1"/>
              </a:solidFill>
            </a:endParaRPr>
          </a:p>
        </p:txBody>
      </p:sp>
      <p:pic>
        <p:nvPicPr>
          <p:cNvPr id="16" name="Imagen 15"/>
          <p:cNvPicPr>
            <a:picLocks noChangeAspect="1"/>
          </p:cNvPicPr>
          <p:nvPr/>
        </p:nvPicPr>
        <p:blipFill>
          <a:blip r:embed="rId6"/>
          <a:stretch>
            <a:fillRect/>
          </a:stretch>
        </p:blipFill>
        <p:spPr>
          <a:xfrm>
            <a:off x="2332822" y="2932915"/>
            <a:ext cx="8718036" cy="591363"/>
          </a:xfrm>
          <a:prstGeom prst="rect">
            <a:avLst/>
          </a:prstGeom>
        </p:spPr>
      </p:pic>
      <p:pic>
        <p:nvPicPr>
          <p:cNvPr id="17" name="Imagen 16"/>
          <p:cNvPicPr>
            <a:picLocks noChangeAspect="1"/>
          </p:cNvPicPr>
          <p:nvPr/>
        </p:nvPicPr>
        <p:blipFill>
          <a:blip r:embed="rId6"/>
          <a:stretch>
            <a:fillRect/>
          </a:stretch>
        </p:blipFill>
        <p:spPr>
          <a:xfrm>
            <a:off x="2323260" y="3785884"/>
            <a:ext cx="8718036" cy="591363"/>
          </a:xfrm>
          <a:prstGeom prst="rect">
            <a:avLst/>
          </a:prstGeom>
        </p:spPr>
      </p:pic>
      <p:pic>
        <p:nvPicPr>
          <p:cNvPr id="18" name="Imagen 17"/>
          <p:cNvPicPr>
            <a:picLocks noChangeAspect="1"/>
          </p:cNvPicPr>
          <p:nvPr/>
        </p:nvPicPr>
        <p:blipFill>
          <a:blip r:embed="rId6"/>
          <a:stretch>
            <a:fillRect/>
          </a:stretch>
        </p:blipFill>
        <p:spPr>
          <a:xfrm>
            <a:off x="2357342" y="4654982"/>
            <a:ext cx="8718036" cy="591363"/>
          </a:xfrm>
          <a:prstGeom prst="rect">
            <a:avLst/>
          </a:prstGeom>
        </p:spPr>
      </p:pic>
      <p:pic>
        <p:nvPicPr>
          <p:cNvPr id="19" name="Imagen 18"/>
          <p:cNvPicPr>
            <a:picLocks noChangeAspect="1"/>
          </p:cNvPicPr>
          <p:nvPr/>
        </p:nvPicPr>
        <p:blipFill>
          <a:blip r:embed="rId6"/>
          <a:stretch>
            <a:fillRect/>
          </a:stretch>
        </p:blipFill>
        <p:spPr>
          <a:xfrm>
            <a:off x="2374818" y="5564458"/>
            <a:ext cx="8718036" cy="591363"/>
          </a:xfrm>
          <a:prstGeom prst="rect">
            <a:avLst/>
          </a:prstGeom>
        </p:spPr>
      </p:pic>
      <p:sp>
        <p:nvSpPr>
          <p:cNvPr id="21" name="CuadroTexto 20"/>
          <p:cNvSpPr txBox="1"/>
          <p:nvPr/>
        </p:nvSpPr>
        <p:spPr>
          <a:xfrm>
            <a:off x="1248937" y="3021980"/>
            <a:ext cx="512956" cy="369332"/>
          </a:xfrm>
          <a:prstGeom prst="rect">
            <a:avLst/>
          </a:prstGeom>
          <a:noFill/>
        </p:spPr>
        <p:txBody>
          <a:bodyPr wrap="square" rtlCol="0">
            <a:spAutoFit/>
          </a:bodyPr>
          <a:lstStyle/>
          <a:p>
            <a:r>
              <a:rPr lang="es-MX" b="1" dirty="0" smtClean="0"/>
              <a:t>S 8</a:t>
            </a:r>
            <a:endParaRPr lang="es-MX" b="1" dirty="0"/>
          </a:p>
        </p:txBody>
      </p:sp>
      <p:sp>
        <p:nvSpPr>
          <p:cNvPr id="22" name="CuadroTexto 21"/>
          <p:cNvSpPr txBox="1"/>
          <p:nvPr/>
        </p:nvSpPr>
        <p:spPr>
          <a:xfrm>
            <a:off x="1258586" y="3799537"/>
            <a:ext cx="651455" cy="369332"/>
          </a:xfrm>
          <a:prstGeom prst="rect">
            <a:avLst/>
          </a:prstGeom>
          <a:noFill/>
        </p:spPr>
        <p:txBody>
          <a:bodyPr wrap="square" rtlCol="0">
            <a:spAutoFit/>
          </a:bodyPr>
          <a:lstStyle/>
          <a:p>
            <a:r>
              <a:rPr lang="es-MX" b="1" dirty="0" smtClean="0"/>
              <a:t>S 9</a:t>
            </a:r>
            <a:endParaRPr lang="es-MX" b="1" dirty="0"/>
          </a:p>
        </p:txBody>
      </p:sp>
      <p:sp>
        <p:nvSpPr>
          <p:cNvPr id="23" name="CuadroTexto 22"/>
          <p:cNvSpPr txBox="1"/>
          <p:nvPr/>
        </p:nvSpPr>
        <p:spPr>
          <a:xfrm>
            <a:off x="1248937" y="4694474"/>
            <a:ext cx="661104" cy="369332"/>
          </a:xfrm>
          <a:prstGeom prst="rect">
            <a:avLst/>
          </a:prstGeom>
          <a:noFill/>
        </p:spPr>
        <p:txBody>
          <a:bodyPr wrap="square" rtlCol="0">
            <a:spAutoFit/>
          </a:bodyPr>
          <a:lstStyle/>
          <a:p>
            <a:r>
              <a:rPr lang="es-MX" b="1" dirty="0" smtClean="0"/>
              <a:t>S  10</a:t>
            </a:r>
            <a:endParaRPr lang="es-MX" b="1" dirty="0"/>
          </a:p>
        </p:txBody>
      </p:sp>
      <p:sp>
        <p:nvSpPr>
          <p:cNvPr id="24" name="CuadroTexto 23"/>
          <p:cNvSpPr txBox="1"/>
          <p:nvPr/>
        </p:nvSpPr>
        <p:spPr>
          <a:xfrm>
            <a:off x="1087599" y="5630868"/>
            <a:ext cx="813505" cy="369332"/>
          </a:xfrm>
          <a:prstGeom prst="rect">
            <a:avLst/>
          </a:prstGeom>
          <a:noFill/>
        </p:spPr>
        <p:txBody>
          <a:bodyPr wrap="square" rtlCol="0">
            <a:spAutoFit/>
          </a:bodyPr>
          <a:lstStyle/>
          <a:p>
            <a:r>
              <a:rPr lang="es-MX" b="1" dirty="0" smtClean="0"/>
              <a:t>S 11</a:t>
            </a:r>
            <a:endParaRPr lang="es-MX" b="1" dirty="0"/>
          </a:p>
        </p:txBody>
      </p:sp>
      <p:sp>
        <p:nvSpPr>
          <p:cNvPr id="25" name="CuadroTexto 24"/>
          <p:cNvSpPr txBox="1"/>
          <p:nvPr/>
        </p:nvSpPr>
        <p:spPr>
          <a:xfrm>
            <a:off x="4787569" y="2968906"/>
            <a:ext cx="5034595" cy="378333"/>
          </a:xfrm>
          <a:prstGeom prst="rect">
            <a:avLst/>
          </a:prstGeom>
          <a:noFill/>
        </p:spPr>
        <p:txBody>
          <a:bodyPr wrap="square" rtlCol="0">
            <a:spAutoFit/>
          </a:bodyPr>
          <a:lstStyle/>
          <a:p>
            <a:r>
              <a:rPr lang="es-MX" b="1" dirty="0" smtClean="0"/>
              <a:t>SEMANA DEL 14 AL 18 DE ENERO 2019</a:t>
            </a:r>
            <a:endParaRPr lang="es-MX" b="1" dirty="0"/>
          </a:p>
        </p:txBody>
      </p:sp>
      <p:sp>
        <p:nvSpPr>
          <p:cNvPr id="26" name="CuadroTexto 25"/>
          <p:cNvSpPr txBox="1"/>
          <p:nvPr/>
        </p:nvSpPr>
        <p:spPr>
          <a:xfrm>
            <a:off x="4787569" y="3786334"/>
            <a:ext cx="3910382" cy="382535"/>
          </a:xfrm>
          <a:prstGeom prst="rect">
            <a:avLst/>
          </a:prstGeom>
          <a:noFill/>
        </p:spPr>
        <p:txBody>
          <a:bodyPr wrap="square" rtlCol="0">
            <a:spAutoFit/>
          </a:bodyPr>
          <a:lstStyle/>
          <a:p>
            <a:r>
              <a:rPr lang="es-MX" b="1" dirty="0" smtClean="0"/>
              <a:t>SEMANA  DEL 21 AL 25 DE ENERO 2019</a:t>
            </a:r>
            <a:endParaRPr lang="es-MX" b="1" dirty="0"/>
          </a:p>
        </p:txBody>
      </p:sp>
      <p:sp>
        <p:nvSpPr>
          <p:cNvPr id="27" name="CuadroTexto 26"/>
          <p:cNvSpPr txBox="1"/>
          <p:nvPr/>
        </p:nvSpPr>
        <p:spPr>
          <a:xfrm>
            <a:off x="4025591" y="4763433"/>
            <a:ext cx="5313375" cy="369332"/>
          </a:xfrm>
          <a:prstGeom prst="rect">
            <a:avLst/>
          </a:prstGeom>
          <a:noFill/>
        </p:spPr>
        <p:txBody>
          <a:bodyPr wrap="square" rtlCol="0">
            <a:spAutoFit/>
          </a:bodyPr>
          <a:lstStyle/>
          <a:p>
            <a:r>
              <a:rPr lang="es-MX" b="1" dirty="0" smtClean="0"/>
              <a:t>SEMANA DEL 28 DE ENERO AL 1 DE FEBRERO DE 2019</a:t>
            </a:r>
            <a:endParaRPr lang="es-MX" b="1" dirty="0"/>
          </a:p>
        </p:txBody>
      </p:sp>
      <p:sp>
        <p:nvSpPr>
          <p:cNvPr id="28" name="CuadroTexto 27"/>
          <p:cNvSpPr txBox="1"/>
          <p:nvPr/>
        </p:nvSpPr>
        <p:spPr>
          <a:xfrm>
            <a:off x="4281141" y="5675473"/>
            <a:ext cx="5146106" cy="369332"/>
          </a:xfrm>
          <a:prstGeom prst="rect">
            <a:avLst/>
          </a:prstGeom>
          <a:noFill/>
        </p:spPr>
        <p:txBody>
          <a:bodyPr wrap="square" rtlCol="0">
            <a:spAutoFit/>
          </a:bodyPr>
          <a:lstStyle/>
          <a:p>
            <a:r>
              <a:rPr lang="es-MX" b="1" dirty="0" smtClean="0"/>
              <a:t>SEMANAS DEL 4 AL 8 Y 11 AL 14 DE FEBRERO 2019</a:t>
            </a:r>
            <a:endParaRPr lang="es-MX" b="1" dirty="0"/>
          </a:p>
        </p:txBody>
      </p:sp>
    </p:spTree>
    <p:extLst>
      <p:ext uri="{BB962C8B-B14F-4D97-AF65-F5344CB8AC3E}">
        <p14:creationId xmlns:p14="http://schemas.microsoft.com/office/powerpoint/2010/main" val="204755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0"/>
            <a:ext cx="12192000" cy="6928265"/>
          </a:xfrm>
          <a:prstGeom prst="rect">
            <a:avLst/>
          </a:prstGeom>
        </p:spPr>
      </p:pic>
      <p:sp>
        <p:nvSpPr>
          <p:cNvPr id="2" name="Título 1"/>
          <p:cNvSpPr>
            <a:spLocks noGrp="1"/>
          </p:cNvSpPr>
          <p:nvPr>
            <p:ph type="title"/>
          </p:nvPr>
        </p:nvSpPr>
        <p:spPr/>
        <p:txBody>
          <a:bodyPr>
            <a:normAutofit/>
          </a:bodyPr>
          <a:lstStyle/>
          <a:p>
            <a:pPr algn="ctr"/>
            <a:r>
              <a:rPr lang="es-MX" sz="5400" b="1" dirty="0" smtClean="0"/>
              <a:t>INTEGRANTES:</a:t>
            </a:r>
            <a:endParaRPr lang="es-MX" sz="5400" b="1" dirty="0"/>
          </a:p>
        </p:txBody>
      </p:sp>
      <p:sp>
        <p:nvSpPr>
          <p:cNvPr id="3" name="Marcador de contenido 2"/>
          <p:cNvSpPr>
            <a:spLocks noGrp="1"/>
          </p:cNvSpPr>
          <p:nvPr>
            <p:ph idx="1"/>
          </p:nvPr>
        </p:nvSpPr>
        <p:spPr/>
        <p:txBody>
          <a:bodyPr>
            <a:normAutofit/>
          </a:bodyPr>
          <a:lstStyle/>
          <a:p>
            <a:r>
              <a:rPr lang="es-MX" sz="4000" dirty="0" smtClean="0"/>
              <a:t>Reyna Adriana Díaz de León : Inglés VI</a:t>
            </a:r>
          </a:p>
          <a:p>
            <a:r>
              <a:rPr lang="es-MX" sz="4000" dirty="0" smtClean="0"/>
              <a:t>Jacqueline Mayorga Caro : Literatura Mexicana e Ibero Americana</a:t>
            </a:r>
          </a:p>
          <a:p>
            <a:r>
              <a:rPr lang="es-MX" sz="4000" dirty="0" smtClean="0"/>
              <a:t>Saúl Charqueño  Vega : Física IV </a:t>
            </a:r>
          </a:p>
          <a:p>
            <a:r>
              <a:rPr lang="es-MX" sz="4000" dirty="0" smtClean="0"/>
              <a:t>Lorenzo Ramírez Díaz : Matemáticas VI </a:t>
            </a:r>
          </a:p>
          <a:p>
            <a:endParaRPr lang="es-MX" dirty="0"/>
          </a:p>
          <a:p>
            <a:pPr marL="0" indent="0">
              <a:buNone/>
            </a:pPr>
            <a:endParaRPr lang="es-MX" sz="2800" b="1" dirty="0" smtClean="0"/>
          </a:p>
        </p:txBody>
      </p:sp>
    </p:spTree>
    <p:extLst>
      <p:ext uri="{BB962C8B-B14F-4D97-AF65-F5344CB8AC3E}">
        <p14:creationId xmlns:p14="http://schemas.microsoft.com/office/powerpoint/2010/main" val="3341270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0"/>
            <a:ext cx="12192000" cy="6928265"/>
          </a:xfrm>
          <a:prstGeom prst="rect">
            <a:avLst/>
          </a:prstGeom>
        </p:spPr>
      </p:pic>
      <p:graphicFrame>
        <p:nvGraphicFramePr>
          <p:cNvPr id="7" name="Marcador de contenido 6"/>
          <p:cNvGraphicFramePr>
            <a:graphicFrameLocks noGrp="1"/>
          </p:cNvGraphicFramePr>
          <p:nvPr>
            <p:ph idx="1"/>
            <p:extLst>
              <p:ext uri="{D42A27DB-BD31-4B8C-83A1-F6EECF244321}">
                <p14:modId xmlns:p14="http://schemas.microsoft.com/office/powerpoint/2010/main" val="1320450555"/>
              </p:ext>
            </p:extLst>
          </p:nvPr>
        </p:nvGraphicFramePr>
        <p:xfrm>
          <a:off x="838200" y="1714111"/>
          <a:ext cx="10515600" cy="4647288"/>
        </p:xfrm>
        <a:graphic>
          <a:graphicData uri="http://schemas.openxmlformats.org/drawingml/2006/table">
            <a:tbl>
              <a:tblPr firstRow="1" bandRow="1">
                <a:tableStyleId>{5C22544A-7EE6-4342-B048-85BDC9FD1C3A}</a:tableStyleId>
              </a:tblPr>
              <a:tblGrid>
                <a:gridCol w="1715429">
                  <a:extLst>
                    <a:ext uri="{9D8B030D-6E8A-4147-A177-3AD203B41FA5}">
                      <a16:colId xmlns:a16="http://schemas.microsoft.com/office/drawing/2014/main" val="1674588161"/>
                    </a:ext>
                  </a:extLst>
                </a:gridCol>
                <a:gridCol w="1789771">
                  <a:extLst>
                    <a:ext uri="{9D8B030D-6E8A-4147-A177-3AD203B41FA5}">
                      <a16:colId xmlns:a16="http://schemas.microsoft.com/office/drawing/2014/main" val="2526582102"/>
                    </a:ext>
                  </a:extLst>
                </a:gridCol>
                <a:gridCol w="1752600">
                  <a:extLst>
                    <a:ext uri="{9D8B030D-6E8A-4147-A177-3AD203B41FA5}">
                      <a16:colId xmlns:a16="http://schemas.microsoft.com/office/drawing/2014/main" val="2934192377"/>
                    </a:ext>
                  </a:extLst>
                </a:gridCol>
                <a:gridCol w="1752600">
                  <a:extLst>
                    <a:ext uri="{9D8B030D-6E8A-4147-A177-3AD203B41FA5}">
                      <a16:colId xmlns:a16="http://schemas.microsoft.com/office/drawing/2014/main" val="1350931462"/>
                    </a:ext>
                  </a:extLst>
                </a:gridCol>
                <a:gridCol w="1752600">
                  <a:extLst>
                    <a:ext uri="{9D8B030D-6E8A-4147-A177-3AD203B41FA5}">
                      <a16:colId xmlns:a16="http://schemas.microsoft.com/office/drawing/2014/main" val="3259319862"/>
                    </a:ext>
                  </a:extLst>
                </a:gridCol>
                <a:gridCol w="1752600">
                  <a:extLst>
                    <a:ext uri="{9D8B030D-6E8A-4147-A177-3AD203B41FA5}">
                      <a16:colId xmlns:a16="http://schemas.microsoft.com/office/drawing/2014/main" val="2444815334"/>
                    </a:ext>
                  </a:extLst>
                </a:gridCol>
              </a:tblGrid>
              <a:tr h="928728">
                <a:tc>
                  <a:txBody>
                    <a:bodyPr/>
                    <a:lstStyle/>
                    <a:p>
                      <a:endParaRPr lang="es-MX" dirty="0"/>
                    </a:p>
                  </a:txBody>
                  <a:tcPr>
                    <a:solidFill>
                      <a:schemeClr val="accent6">
                        <a:lumMod val="40000"/>
                        <a:lumOff val="60000"/>
                      </a:schemeClr>
                    </a:solidFill>
                  </a:tcPr>
                </a:tc>
                <a:tc>
                  <a:txBody>
                    <a:bodyPr/>
                    <a:lstStyle/>
                    <a:p>
                      <a:endParaRPr lang="es-MX" dirty="0"/>
                    </a:p>
                  </a:txBody>
                  <a:tcPr>
                    <a:solidFill>
                      <a:schemeClr val="accent6">
                        <a:lumMod val="40000"/>
                        <a:lumOff val="60000"/>
                      </a:schemeClr>
                    </a:solidFill>
                  </a:tcPr>
                </a:tc>
                <a:tc>
                  <a:txBody>
                    <a:bodyPr/>
                    <a:lstStyle/>
                    <a:p>
                      <a:endParaRPr lang="es-MX" dirty="0"/>
                    </a:p>
                  </a:txBody>
                  <a:tcPr>
                    <a:solidFill>
                      <a:schemeClr val="accent6">
                        <a:lumMod val="40000"/>
                        <a:lumOff val="60000"/>
                      </a:schemeClr>
                    </a:solidFill>
                  </a:tcPr>
                </a:tc>
                <a:tc>
                  <a:txBody>
                    <a:bodyPr/>
                    <a:lstStyle/>
                    <a:p>
                      <a:endParaRPr lang="es-MX" dirty="0"/>
                    </a:p>
                  </a:txBody>
                  <a:tcPr>
                    <a:solidFill>
                      <a:schemeClr val="accent6">
                        <a:lumMod val="40000"/>
                        <a:lumOff val="60000"/>
                      </a:schemeClr>
                    </a:solidFill>
                  </a:tcPr>
                </a:tc>
                <a:tc>
                  <a:txBody>
                    <a:bodyPr/>
                    <a:lstStyle/>
                    <a:p>
                      <a:endParaRPr lang="es-MX" dirty="0"/>
                    </a:p>
                  </a:txBody>
                  <a:tcPr>
                    <a:solidFill>
                      <a:schemeClr val="accent6">
                        <a:lumMod val="40000"/>
                        <a:lumOff val="60000"/>
                      </a:schemeClr>
                    </a:solidFill>
                  </a:tcPr>
                </a:tc>
                <a:tc>
                  <a:txBody>
                    <a:bodyPr/>
                    <a:lstStyle/>
                    <a:p>
                      <a:endParaRPr lang="es-MX" dirty="0"/>
                    </a:p>
                  </a:txBody>
                  <a:tcPr>
                    <a:solidFill>
                      <a:schemeClr val="accent6">
                        <a:lumMod val="40000"/>
                        <a:lumOff val="60000"/>
                      </a:schemeClr>
                    </a:solidFill>
                  </a:tcPr>
                </a:tc>
                <a:extLst>
                  <a:ext uri="{0D108BD9-81ED-4DB2-BD59-A6C34878D82A}">
                    <a16:rowId xmlns:a16="http://schemas.microsoft.com/office/drawing/2014/main" val="3161856387"/>
                  </a:ext>
                </a:extLst>
              </a:tr>
              <a:tr h="3389971">
                <a:tc>
                  <a:txBody>
                    <a:bodyPr/>
                    <a:lstStyle/>
                    <a:p>
                      <a:r>
                        <a:rPr lang="es-ES" sz="1400" dirty="0" smtClean="0">
                          <a:effectLst/>
                          <a:latin typeface="Century Gothic" panose="020B0502020202020204" pitchFamily="34" charset="0"/>
                          <a:ea typeface="Times New Roman" panose="02020603050405020304" pitchFamily="18" charset="0"/>
                          <a:cs typeface="Times New Roman" panose="02020603050405020304" pitchFamily="18" charset="0"/>
                        </a:rPr>
                        <a:t>*Características del barroco en el arte y en la cultura mexicana.</a:t>
                      </a:r>
                    </a:p>
                    <a:p>
                      <a:r>
                        <a:rPr lang="es-ES" sz="1400" dirty="0" smtClean="0">
                          <a:effectLst/>
                          <a:latin typeface="Century Gothic" panose="020B0502020202020204" pitchFamily="34" charset="0"/>
                          <a:cs typeface="Times New Roman" panose="02020603050405020304" pitchFamily="18" charset="0"/>
                        </a:rPr>
                        <a:t>-El alumno busca en archivos estás características.</a:t>
                      </a:r>
                    </a:p>
                    <a:p>
                      <a:r>
                        <a:rPr lang="es-ES" sz="1200" kern="1200" dirty="0" smtClean="0">
                          <a:solidFill>
                            <a:schemeClr val="dk1"/>
                          </a:solidFill>
                          <a:effectLst/>
                          <a:latin typeface="Century Gothic" panose="020B0502020202020204" pitchFamily="34" charset="0"/>
                          <a:ea typeface="+mn-ea"/>
                          <a:cs typeface="+mn-cs"/>
                        </a:rPr>
                        <a:t>-5 AL 9 DE NOV.</a:t>
                      </a:r>
                      <a:endParaRPr lang="es-MX" sz="1200" dirty="0">
                        <a:latin typeface="Century Gothic" panose="020B0502020202020204" pitchFamily="34" charset="0"/>
                      </a:endParaRPr>
                    </a:p>
                  </a:txBody>
                  <a:tcPr>
                    <a:solidFill>
                      <a:schemeClr val="accent6">
                        <a:lumMod val="20000"/>
                        <a:lumOff val="80000"/>
                      </a:schemeClr>
                    </a:solidFill>
                  </a:tcPr>
                </a:tc>
                <a:tc>
                  <a:txBody>
                    <a:bodyPr/>
                    <a:lstStyle/>
                    <a:p>
                      <a:r>
                        <a:rPr kumimoji="0" lang="es-ES" sz="14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El alumno, hace un recorrido por museos, edificios coloniales y obras artísticas del s. XVII, de su localidad, valiéndose de una cámara fotográfica toma fotografías de aquellos que desee.</a:t>
                      </a:r>
                    </a:p>
                    <a:p>
                      <a:r>
                        <a:rPr lang="es-MX" sz="1400" dirty="0" smtClean="0"/>
                        <a:t>12 AL 16 NOV.</a:t>
                      </a:r>
                      <a:endParaRPr lang="es-MX" sz="1400" dirty="0"/>
                    </a:p>
                  </a:txBody>
                  <a:tcPr>
                    <a:solidFill>
                      <a:schemeClr val="accent6">
                        <a:lumMod val="20000"/>
                        <a:lumOff val="80000"/>
                      </a:schemeClr>
                    </a:solidFill>
                  </a:tcPr>
                </a:tc>
                <a:tc>
                  <a:txBody>
                    <a:bodyPr/>
                    <a:lstStyle/>
                    <a:p>
                      <a:r>
                        <a:rPr lang="es-MX" dirty="0" smtClean="0"/>
                        <a:t>-</a:t>
                      </a:r>
                      <a:r>
                        <a:rPr lang="es-MX" sz="1400" dirty="0" smtClean="0">
                          <a:latin typeface="Century Gothic" panose="020B0502020202020204" pitchFamily="34" charset="0"/>
                        </a:rPr>
                        <a:t>El</a:t>
                      </a:r>
                      <a:r>
                        <a:rPr lang="es-MX" sz="1400" baseline="0" dirty="0" smtClean="0">
                          <a:latin typeface="Century Gothic" panose="020B0502020202020204" pitchFamily="34" charset="0"/>
                        </a:rPr>
                        <a:t> alumno, selecciona e imprime aquellas fotografías que le parecen apropiadas para su trabajo</a:t>
                      </a:r>
                      <a:r>
                        <a:rPr lang="es-MX" baseline="0" dirty="0" smtClean="0"/>
                        <a:t>.</a:t>
                      </a:r>
                    </a:p>
                    <a:p>
                      <a:r>
                        <a:rPr lang="es-MX" baseline="0" dirty="0" smtClean="0"/>
                        <a:t>19 AL 23 NOV.</a:t>
                      </a:r>
                      <a:endParaRPr lang="es-MX" dirty="0"/>
                    </a:p>
                  </a:txBody>
                  <a:tcPr>
                    <a:solidFill>
                      <a:schemeClr val="accent6">
                        <a:lumMod val="20000"/>
                        <a:lumOff val="80000"/>
                      </a:schemeClr>
                    </a:solidFill>
                  </a:tcPr>
                </a:tc>
                <a:tc>
                  <a:txBody>
                    <a:bodyPr/>
                    <a:lstStyle/>
                    <a:p>
                      <a:r>
                        <a:rPr lang="es-ES" sz="1400" dirty="0" smtClean="0">
                          <a:effectLst/>
                          <a:latin typeface="Century Gothic" panose="020B0502020202020204" pitchFamily="34" charset="0"/>
                          <a:ea typeface="Times New Roman" panose="02020603050405020304" pitchFamily="18" charset="0"/>
                          <a:cs typeface="Times New Roman" panose="02020603050405020304" pitchFamily="18" charset="0"/>
                        </a:rPr>
                        <a:t>Rasgos históricos y socioculturales que singularizan esta época en museos, libros, edificios. Etc.</a:t>
                      </a:r>
                      <a:r>
                        <a:rPr lang="es-ES" sz="1800" dirty="0" smtClean="0">
                          <a:effectLst/>
                          <a:latin typeface="Century Gothic" panose="020B0502020202020204" pitchFamily="34" charset="0"/>
                          <a:ea typeface="Times New Roman" panose="02020603050405020304" pitchFamily="18" charset="0"/>
                          <a:cs typeface="Times New Roman" panose="02020603050405020304" pitchFamily="18" charset="0"/>
                        </a:rPr>
                        <a:t>.</a:t>
                      </a:r>
                    </a:p>
                    <a:p>
                      <a:r>
                        <a:rPr lang="es-ES" sz="1800" dirty="0" smtClean="0">
                          <a:effectLst/>
                          <a:latin typeface="Century Gothic" panose="020B0502020202020204" pitchFamily="34" charset="0"/>
                          <a:cs typeface="Times New Roman" panose="02020603050405020304" pitchFamily="18" charset="0"/>
                        </a:rPr>
                        <a:t>-</a:t>
                      </a:r>
                      <a:r>
                        <a:rPr lang="es-ES" sz="1400" dirty="0" smtClean="0">
                          <a:effectLst/>
                          <a:latin typeface="Century Gothic" panose="020B0502020202020204" pitchFamily="34" charset="0"/>
                          <a:cs typeface="Times New Roman" panose="02020603050405020304" pitchFamily="18" charset="0"/>
                        </a:rPr>
                        <a:t>Analiza</a:t>
                      </a:r>
                      <a:r>
                        <a:rPr lang="es-ES" sz="1400" baseline="0" dirty="0" smtClean="0">
                          <a:effectLst/>
                          <a:latin typeface="Century Gothic" panose="020B0502020202020204" pitchFamily="34" charset="0"/>
                          <a:cs typeface="Times New Roman" panose="02020603050405020304" pitchFamily="18" charset="0"/>
                        </a:rPr>
                        <a:t> las fotografías e identifica los rasgos mestizos y criollos que caracterizan el estilo artístico.</a:t>
                      </a:r>
                    </a:p>
                    <a:p>
                      <a:r>
                        <a:rPr lang="es-MX" sz="1400" dirty="0" smtClean="0">
                          <a:latin typeface="Century Gothic" panose="020B0502020202020204" pitchFamily="34" charset="0"/>
                        </a:rPr>
                        <a:t>26 AL 30 NOV.</a:t>
                      </a:r>
                      <a:endParaRPr lang="es-MX" sz="1400" dirty="0">
                        <a:latin typeface="Century Gothic" panose="020B0502020202020204" pitchFamily="34" charset="0"/>
                      </a:endParaRPr>
                    </a:p>
                  </a:txBody>
                  <a:tcPr>
                    <a:solidFill>
                      <a:schemeClr val="accent6">
                        <a:lumMod val="20000"/>
                        <a:lumOff val="80000"/>
                      </a:schemeClr>
                    </a:solidFill>
                  </a:tcPr>
                </a:tc>
                <a:tc>
                  <a:txBody>
                    <a:bodyPr/>
                    <a:lstStyle/>
                    <a:p>
                      <a:r>
                        <a:rPr lang="es-ES" sz="1400" dirty="0" smtClean="0">
                          <a:effectLst/>
                          <a:latin typeface="Century Gothic" panose="020B0502020202020204" pitchFamily="34" charset="0"/>
                          <a:ea typeface="Times New Roman" panose="02020603050405020304" pitchFamily="18" charset="0"/>
                          <a:cs typeface="Times New Roman" panose="02020603050405020304" pitchFamily="18" charset="0"/>
                        </a:rPr>
                        <a:t>Aspectos socioculturales que se proyectan en las lecturas, en la arquitectura y en el ambiente del lugar, para entender nuestro pasado y lograr una mejor comprensión de nuestra realidad actual.</a:t>
                      </a:r>
                    </a:p>
                    <a:p>
                      <a:r>
                        <a:rPr lang="es-ES" sz="1400" dirty="0" smtClean="0">
                          <a:effectLst/>
                          <a:latin typeface="Century Gothic" panose="020B0502020202020204" pitchFamily="34" charset="0"/>
                          <a:cs typeface="Times New Roman" panose="02020603050405020304" pitchFamily="18" charset="0"/>
                        </a:rPr>
                        <a:t>-En fichas de trabajo.</a:t>
                      </a:r>
                    </a:p>
                    <a:p>
                      <a:r>
                        <a:rPr lang="es-ES" sz="1400" dirty="0" smtClean="0">
                          <a:effectLst/>
                          <a:latin typeface="Century Gothic" panose="020B0502020202020204" pitchFamily="34" charset="0"/>
                          <a:cs typeface="Times New Roman" panose="02020603050405020304" pitchFamily="18" charset="0"/>
                        </a:rPr>
                        <a:t>3 AL 7 DIC.</a:t>
                      </a:r>
                    </a:p>
                    <a:p>
                      <a:endParaRPr lang="es-MX" sz="1400" dirty="0">
                        <a:latin typeface="Century Gothic" panose="020B0502020202020204" pitchFamily="34" charset="0"/>
                      </a:endParaRPr>
                    </a:p>
                  </a:txBody>
                  <a:tcPr>
                    <a:solidFill>
                      <a:schemeClr val="accent6">
                        <a:lumMod val="20000"/>
                        <a:lumOff val="80000"/>
                      </a:schemeClr>
                    </a:solidFill>
                  </a:tcPr>
                </a:tc>
                <a:tc>
                  <a:txBody>
                    <a:bodyPr/>
                    <a:lstStyle/>
                    <a:p>
                      <a:pPr algn="just">
                        <a:spcAft>
                          <a:spcPts val="0"/>
                        </a:spcAft>
                      </a:pPr>
                      <a:r>
                        <a:rPr lang="es-ES" sz="1400" dirty="0" smtClean="0">
                          <a:effectLst/>
                          <a:latin typeface="Century Gothic" panose="020B0502020202020204" pitchFamily="34" charset="0"/>
                          <a:ea typeface="Times New Roman" panose="02020603050405020304" pitchFamily="18" charset="0"/>
                        </a:rPr>
                        <a:t>.EVALUACIÓN:</a:t>
                      </a:r>
                      <a:endParaRPr lang="es-MX" sz="1400" dirty="0" smtClean="0">
                        <a:effectLst/>
                        <a:latin typeface="Century Gothic" panose="020B0502020202020204" pitchFamily="34" charset="0"/>
                        <a:ea typeface="Times New Roman" panose="02020603050405020304" pitchFamily="18" charset="0"/>
                      </a:endParaRPr>
                    </a:p>
                    <a:p>
                      <a:pPr algn="just">
                        <a:spcAft>
                          <a:spcPts val="0"/>
                        </a:spcAft>
                      </a:pPr>
                      <a:r>
                        <a:rPr lang="es-MX" sz="1400" dirty="0" smtClean="0">
                          <a:effectLst/>
                          <a:latin typeface="Century Gothic" panose="020B0502020202020204" pitchFamily="34" charset="0"/>
                          <a:ea typeface="Times New Roman" panose="02020603050405020304" pitchFamily="18" charset="0"/>
                        </a:rPr>
                        <a:t>-EL ALUMNO DEBERÁ</a:t>
                      </a:r>
                      <a:r>
                        <a:rPr lang="es-MX" sz="1400" baseline="0" dirty="0" smtClean="0">
                          <a:effectLst/>
                          <a:latin typeface="Century Gothic" panose="020B0502020202020204" pitchFamily="34" charset="0"/>
                          <a:ea typeface="Times New Roman" panose="02020603050405020304" pitchFamily="18" charset="0"/>
                        </a:rPr>
                        <a:t> ENTREGAR:</a:t>
                      </a:r>
                    </a:p>
                    <a:p>
                      <a:pPr marL="342900" indent="-342900" algn="just">
                        <a:spcAft>
                          <a:spcPts val="0"/>
                        </a:spcAft>
                        <a:buAutoNum type="arabicParenR"/>
                      </a:pPr>
                      <a:r>
                        <a:rPr lang="es-MX" sz="1400" baseline="0" dirty="0" smtClean="0">
                          <a:effectLst/>
                          <a:latin typeface="Century Gothic" panose="020B0502020202020204" pitchFamily="34" charset="0"/>
                          <a:ea typeface="Times New Roman" panose="02020603050405020304" pitchFamily="18" charset="0"/>
                        </a:rPr>
                        <a:t>Fichas de Trabajo</a:t>
                      </a:r>
                    </a:p>
                    <a:p>
                      <a:pPr marL="342900" indent="-342900" algn="just">
                        <a:spcAft>
                          <a:spcPts val="0"/>
                        </a:spcAft>
                        <a:buAutoNum type="arabicParenR"/>
                      </a:pPr>
                      <a:r>
                        <a:rPr lang="es-MX" sz="1400" baseline="0" dirty="0" smtClean="0">
                          <a:effectLst/>
                          <a:latin typeface="Century Gothic" panose="020B0502020202020204" pitchFamily="34" charset="0"/>
                          <a:ea typeface="Times New Roman" panose="02020603050405020304" pitchFamily="18" charset="0"/>
                        </a:rPr>
                        <a:t>Selección de fotografías que muestren el estilo.</a:t>
                      </a:r>
                    </a:p>
                    <a:p>
                      <a:pPr marL="342900" indent="-342900" algn="just">
                        <a:spcAft>
                          <a:spcPts val="0"/>
                        </a:spcAft>
                        <a:buAutoNum type="arabicParenR"/>
                      </a:pPr>
                      <a:r>
                        <a:rPr lang="es-MX" sz="1400" baseline="0" dirty="0" smtClean="0">
                          <a:effectLst/>
                          <a:latin typeface="Century Gothic" panose="020B0502020202020204" pitchFamily="34" charset="0"/>
                          <a:ea typeface="Times New Roman" panose="02020603050405020304" pitchFamily="18" charset="0"/>
                        </a:rPr>
                        <a:t>Resúmenes de trabajo.</a:t>
                      </a:r>
                    </a:p>
                    <a:p>
                      <a:pPr marL="0" indent="0" algn="just">
                        <a:spcAft>
                          <a:spcPts val="0"/>
                        </a:spcAft>
                        <a:buNone/>
                      </a:pPr>
                      <a:r>
                        <a:rPr lang="es-MX" sz="1400" dirty="0" smtClean="0">
                          <a:effectLst/>
                          <a:latin typeface="Times New Roman" panose="02020603050405020304" pitchFamily="18" charset="0"/>
                          <a:ea typeface="Times New Roman" panose="02020603050405020304" pitchFamily="18" charset="0"/>
                        </a:rPr>
                        <a:t>10 AL 14 DIC.</a:t>
                      </a:r>
                      <a:endParaRPr lang="es-MX" sz="1400" dirty="0">
                        <a:effectLst/>
                        <a:latin typeface="Times New Roman" panose="02020603050405020304" pitchFamily="18" charset="0"/>
                        <a:ea typeface="Times New Roman" panose="02020603050405020304" pitchFamily="18" charset="0"/>
                      </a:endParaRPr>
                    </a:p>
                  </a:txBody>
                  <a:tcPr marL="89535" marR="89535" marT="0" marB="0">
                    <a:solidFill>
                      <a:schemeClr val="accent6">
                        <a:lumMod val="20000"/>
                        <a:lumOff val="80000"/>
                      </a:schemeClr>
                    </a:solidFill>
                  </a:tcPr>
                </a:tc>
                <a:extLst>
                  <a:ext uri="{0D108BD9-81ED-4DB2-BD59-A6C34878D82A}">
                    <a16:rowId xmlns:a16="http://schemas.microsoft.com/office/drawing/2014/main" val="1794535453"/>
                  </a:ext>
                </a:extLst>
              </a:tr>
            </a:tbl>
          </a:graphicData>
        </a:graphic>
      </p:graphicFrame>
      <p:sp>
        <p:nvSpPr>
          <p:cNvPr id="9" name="CuadroTexto 8"/>
          <p:cNvSpPr txBox="1"/>
          <p:nvPr/>
        </p:nvSpPr>
        <p:spPr>
          <a:xfrm>
            <a:off x="2984810" y="911468"/>
            <a:ext cx="5300546" cy="646331"/>
          </a:xfrm>
          <a:prstGeom prst="rect">
            <a:avLst/>
          </a:prstGeom>
          <a:solidFill>
            <a:schemeClr val="accent6">
              <a:lumMod val="60000"/>
              <a:lumOff val="40000"/>
            </a:schemeClr>
          </a:solidFill>
        </p:spPr>
        <p:txBody>
          <a:bodyPr wrap="square" rtlCol="0">
            <a:spAutoFit/>
          </a:bodyPr>
          <a:lstStyle/>
          <a:p>
            <a:r>
              <a:rPr lang="es-MX" sz="3600" dirty="0" smtClean="0"/>
              <a:t>PLANEACIÓN DÍA POR DÍA</a:t>
            </a:r>
            <a:endParaRPr lang="es-MX" sz="3600" dirty="0"/>
          </a:p>
        </p:txBody>
      </p:sp>
      <p:sp>
        <p:nvSpPr>
          <p:cNvPr id="10" name="CuadroTexto 9"/>
          <p:cNvSpPr txBox="1"/>
          <p:nvPr/>
        </p:nvSpPr>
        <p:spPr>
          <a:xfrm>
            <a:off x="1338146" y="1996068"/>
            <a:ext cx="9768468" cy="584775"/>
          </a:xfrm>
          <a:prstGeom prst="rect">
            <a:avLst/>
          </a:prstGeom>
          <a:solidFill>
            <a:schemeClr val="accent6">
              <a:lumMod val="40000"/>
              <a:lumOff val="60000"/>
            </a:schemeClr>
          </a:solidFill>
        </p:spPr>
        <p:txBody>
          <a:bodyPr wrap="square" rtlCol="0">
            <a:spAutoFit/>
          </a:bodyPr>
          <a:lstStyle/>
          <a:p>
            <a:r>
              <a:rPr lang="es-MX" sz="3200" dirty="0" smtClean="0"/>
              <a:t>MATERIA 1: LITERATURA MEXICANA E IBEROAMERICANA</a:t>
            </a:r>
            <a:endParaRPr lang="es-MX" sz="3200" dirty="0"/>
          </a:p>
        </p:txBody>
      </p:sp>
    </p:spTree>
    <p:extLst>
      <p:ext uri="{BB962C8B-B14F-4D97-AF65-F5344CB8AC3E}">
        <p14:creationId xmlns:p14="http://schemas.microsoft.com/office/powerpoint/2010/main" val="734606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45757" t="33364" r="24350" b="26621"/>
          <a:stretch/>
        </p:blipFill>
        <p:spPr>
          <a:xfrm>
            <a:off x="-78060" y="-70265"/>
            <a:ext cx="12199436" cy="6928265"/>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16937448"/>
              </p:ext>
            </p:extLst>
          </p:nvPr>
        </p:nvGraphicFramePr>
        <p:xfrm>
          <a:off x="1187606" y="1422190"/>
          <a:ext cx="10002648" cy="5000692"/>
        </p:xfrm>
        <a:graphic>
          <a:graphicData uri="http://schemas.openxmlformats.org/drawingml/2006/table">
            <a:tbl>
              <a:tblPr firstRow="1" bandRow="1">
                <a:tableStyleId>{5C22544A-7EE6-4342-B048-85BDC9FD1C3A}</a:tableStyleId>
              </a:tblPr>
              <a:tblGrid>
                <a:gridCol w="1667108">
                  <a:extLst>
                    <a:ext uri="{9D8B030D-6E8A-4147-A177-3AD203B41FA5}">
                      <a16:colId xmlns:a16="http://schemas.microsoft.com/office/drawing/2014/main" val="3410968732"/>
                    </a:ext>
                  </a:extLst>
                </a:gridCol>
                <a:gridCol w="1667108">
                  <a:extLst>
                    <a:ext uri="{9D8B030D-6E8A-4147-A177-3AD203B41FA5}">
                      <a16:colId xmlns:a16="http://schemas.microsoft.com/office/drawing/2014/main" val="1799619137"/>
                    </a:ext>
                  </a:extLst>
                </a:gridCol>
                <a:gridCol w="1667108">
                  <a:extLst>
                    <a:ext uri="{9D8B030D-6E8A-4147-A177-3AD203B41FA5}">
                      <a16:colId xmlns:a16="http://schemas.microsoft.com/office/drawing/2014/main" val="3666878474"/>
                    </a:ext>
                  </a:extLst>
                </a:gridCol>
                <a:gridCol w="1667108">
                  <a:extLst>
                    <a:ext uri="{9D8B030D-6E8A-4147-A177-3AD203B41FA5}">
                      <a16:colId xmlns:a16="http://schemas.microsoft.com/office/drawing/2014/main" val="2868487908"/>
                    </a:ext>
                  </a:extLst>
                </a:gridCol>
                <a:gridCol w="1667108">
                  <a:extLst>
                    <a:ext uri="{9D8B030D-6E8A-4147-A177-3AD203B41FA5}">
                      <a16:colId xmlns:a16="http://schemas.microsoft.com/office/drawing/2014/main" val="1323018805"/>
                    </a:ext>
                  </a:extLst>
                </a:gridCol>
                <a:gridCol w="1667108">
                  <a:extLst>
                    <a:ext uri="{9D8B030D-6E8A-4147-A177-3AD203B41FA5}">
                      <a16:colId xmlns:a16="http://schemas.microsoft.com/office/drawing/2014/main" val="2050514314"/>
                    </a:ext>
                  </a:extLst>
                </a:gridCol>
              </a:tblGrid>
              <a:tr h="1221172">
                <a:tc>
                  <a:txBody>
                    <a:bodyPr/>
                    <a:lstStyle/>
                    <a:p>
                      <a:endParaRPr lang="es-MX" dirty="0"/>
                    </a:p>
                  </a:txBody>
                  <a:tcPr>
                    <a:solidFill>
                      <a:schemeClr val="accent6">
                        <a:lumMod val="60000"/>
                        <a:lumOff val="40000"/>
                      </a:schemeClr>
                    </a:solidFill>
                  </a:tcPr>
                </a:tc>
                <a:tc>
                  <a:txBody>
                    <a:bodyPr/>
                    <a:lstStyle/>
                    <a:p>
                      <a:endParaRPr lang="es-MX" dirty="0"/>
                    </a:p>
                  </a:txBody>
                  <a:tcPr>
                    <a:solidFill>
                      <a:schemeClr val="accent6">
                        <a:lumMod val="60000"/>
                        <a:lumOff val="40000"/>
                      </a:schemeClr>
                    </a:solidFill>
                  </a:tcPr>
                </a:tc>
                <a:tc>
                  <a:txBody>
                    <a:bodyPr/>
                    <a:lstStyle/>
                    <a:p>
                      <a:endParaRPr lang="es-MX" dirty="0"/>
                    </a:p>
                  </a:txBody>
                  <a:tcPr>
                    <a:solidFill>
                      <a:schemeClr val="accent6">
                        <a:lumMod val="60000"/>
                        <a:lumOff val="40000"/>
                      </a:schemeClr>
                    </a:solidFill>
                  </a:tcPr>
                </a:tc>
                <a:tc>
                  <a:txBody>
                    <a:bodyPr/>
                    <a:lstStyle/>
                    <a:p>
                      <a:endParaRPr lang="es-MX" dirty="0"/>
                    </a:p>
                  </a:txBody>
                  <a:tcPr>
                    <a:solidFill>
                      <a:schemeClr val="accent6">
                        <a:lumMod val="60000"/>
                        <a:lumOff val="40000"/>
                      </a:schemeClr>
                    </a:solidFill>
                  </a:tcPr>
                </a:tc>
                <a:tc>
                  <a:txBody>
                    <a:bodyPr/>
                    <a:lstStyle/>
                    <a:p>
                      <a:endParaRPr lang="es-MX" dirty="0"/>
                    </a:p>
                  </a:txBody>
                  <a:tcPr>
                    <a:solidFill>
                      <a:schemeClr val="accent6">
                        <a:lumMod val="60000"/>
                        <a:lumOff val="40000"/>
                      </a:schemeClr>
                    </a:solidFill>
                  </a:tcPr>
                </a:tc>
                <a:tc>
                  <a:txBody>
                    <a:bodyPr/>
                    <a:lstStyle/>
                    <a:p>
                      <a:endParaRPr lang="es-MX" dirty="0"/>
                    </a:p>
                  </a:txBody>
                  <a:tcPr>
                    <a:solidFill>
                      <a:schemeClr val="accent6">
                        <a:lumMod val="60000"/>
                        <a:lumOff val="40000"/>
                      </a:schemeClr>
                    </a:solidFill>
                  </a:tcPr>
                </a:tc>
                <a:extLst>
                  <a:ext uri="{0D108BD9-81ED-4DB2-BD59-A6C34878D82A}">
                    <a16:rowId xmlns:a16="http://schemas.microsoft.com/office/drawing/2014/main" val="991202036"/>
                  </a:ext>
                </a:extLst>
              </a:tr>
              <a:tr h="3378296">
                <a:tc>
                  <a:txBody>
                    <a:bodyPr/>
                    <a:lstStyle/>
                    <a:p>
                      <a:r>
                        <a:rPr lang="es-MX" sz="1400" dirty="0" smtClean="0"/>
                        <a:t>+Investigar a Juan de Villanueva y el Neoclasicismo arquitectónico</a:t>
                      </a:r>
                      <a:r>
                        <a:rPr lang="es-MX" dirty="0" smtClean="0"/>
                        <a:t>.</a:t>
                      </a:r>
                    </a:p>
                    <a:p>
                      <a:r>
                        <a:rPr lang="es-MX" sz="1400" dirty="0" smtClean="0"/>
                        <a:t>Así, como otros arquitectos que participaran en la</a:t>
                      </a:r>
                      <a:r>
                        <a:rPr lang="es-MX" sz="1400" baseline="0" dirty="0" smtClean="0"/>
                        <a:t> construcción de la arquitectura colonial mexicana.</a:t>
                      </a:r>
                    </a:p>
                    <a:p>
                      <a:r>
                        <a:rPr lang="es-MX" sz="1400" baseline="0" dirty="0" smtClean="0"/>
                        <a:t>-Elabora fichas de trabajo.</a:t>
                      </a:r>
                    </a:p>
                    <a:p>
                      <a:r>
                        <a:rPr lang="es-MX" sz="1400" dirty="0" smtClean="0"/>
                        <a:t>7 AL 11 ENERO 2019</a:t>
                      </a:r>
                      <a:endParaRPr lang="es-MX" sz="1400" dirty="0"/>
                    </a:p>
                  </a:txBody>
                  <a:tcPr>
                    <a:solidFill>
                      <a:schemeClr val="accent6">
                        <a:lumMod val="20000"/>
                        <a:lumOff val="80000"/>
                      </a:schemeClr>
                    </a:solidFill>
                  </a:tcPr>
                </a:tc>
                <a:tc>
                  <a:txBody>
                    <a:bodyPr/>
                    <a:lstStyle/>
                    <a:p>
                      <a:r>
                        <a:rPr lang="es-ES" sz="1800" kern="1200" dirty="0" smtClean="0">
                          <a:solidFill>
                            <a:schemeClr val="dk1"/>
                          </a:solidFill>
                          <a:effectLst/>
                          <a:latin typeface="+mn-lt"/>
                          <a:ea typeface="+mn-ea"/>
                          <a:cs typeface="+mn-cs"/>
                        </a:rPr>
                        <a:t>+ </a:t>
                      </a:r>
                      <a:r>
                        <a:rPr lang="es-ES" sz="1400" kern="1200" dirty="0" smtClean="0">
                          <a:solidFill>
                            <a:schemeClr val="dk1"/>
                          </a:solidFill>
                          <a:effectLst/>
                          <a:latin typeface="+mn-lt"/>
                          <a:ea typeface="+mn-ea"/>
                          <a:cs typeface="+mn-cs"/>
                        </a:rPr>
                        <a:t>Los textos escritos en el destierro, por los jesuitas expulsados por Carlos III, permitirán al alumno darse cuenta de la transformación cultural, política y social que se estaba gestando en la Nueva España.</a:t>
                      </a:r>
                    </a:p>
                    <a:p>
                      <a:r>
                        <a:rPr lang="es-ES" sz="1400" kern="1200" dirty="0" smtClean="0">
                          <a:solidFill>
                            <a:schemeClr val="dk1"/>
                          </a:solidFill>
                          <a:effectLst/>
                          <a:latin typeface="+mn-lt"/>
                          <a:ea typeface="+mn-ea"/>
                          <a:cs typeface="+mn-cs"/>
                        </a:rPr>
                        <a:t>Leer textos humanistas.</a:t>
                      </a:r>
                      <a:endParaRPr lang="es-MX" sz="1400" kern="1200" dirty="0" smtClean="0">
                        <a:solidFill>
                          <a:schemeClr val="dk1"/>
                        </a:solidFill>
                        <a:effectLst/>
                        <a:latin typeface="+mn-lt"/>
                        <a:ea typeface="+mn-ea"/>
                        <a:cs typeface="+mn-cs"/>
                      </a:endParaRPr>
                    </a:p>
                    <a:p>
                      <a:r>
                        <a:rPr lang="es-MX" sz="1400" kern="1200" dirty="0" smtClean="0">
                          <a:solidFill>
                            <a:schemeClr val="dk1"/>
                          </a:solidFill>
                          <a:effectLst/>
                          <a:latin typeface="+mn-lt"/>
                          <a:ea typeface="+mn-ea"/>
                          <a:cs typeface="+mn-cs"/>
                        </a:rPr>
                        <a:t>14 AL 18 ENERO 2019</a:t>
                      </a:r>
                      <a:endParaRPr lang="es-MX" sz="1400" dirty="0"/>
                    </a:p>
                  </a:txBody>
                  <a:tcPr>
                    <a:solidFill>
                      <a:schemeClr val="accent6">
                        <a:lumMod val="20000"/>
                        <a:lumOff val="80000"/>
                      </a:schemeClr>
                    </a:solidFill>
                  </a:tcPr>
                </a:tc>
                <a:tc>
                  <a:txBody>
                    <a:bodyPr/>
                    <a:lstStyle/>
                    <a:p>
                      <a:r>
                        <a:rPr lang="es-MX" dirty="0" smtClean="0"/>
                        <a:t>+</a:t>
                      </a:r>
                      <a:r>
                        <a:rPr lang="es-ES" sz="1400" dirty="0" smtClean="0">
                          <a:effectLst/>
                          <a:latin typeface="Century Gothic" panose="020B0502020202020204" pitchFamily="34" charset="0"/>
                          <a:ea typeface="Times New Roman" panose="02020603050405020304" pitchFamily="18" charset="0"/>
                          <a:cs typeface="Times New Roman" panose="02020603050405020304" pitchFamily="18" charset="0"/>
                        </a:rPr>
                        <a:t>El alumno, integra la información obtenida en un solo trabajo, plasmando todos los elementos del análisis, y presenta un trabajo completo y organizado.</a:t>
                      </a:r>
                    </a:p>
                    <a:p>
                      <a:r>
                        <a:rPr lang="es-ES" sz="1400" dirty="0" smtClean="0">
                          <a:effectLst/>
                          <a:latin typeface="Century Gothic" panose="020B0502020202020204" pitchFamily="34" charset="0"/>
                          <a:cs typeface="Times New Roman" panose="02020603050405020304" pitchFamily="18" charset="0"/>
                        </a:rPr>
                        <a:t>21 AL 25 ENERO</a:t>
                      </a:r>
                      <a:endParaRPr lang="es-MX" sz="1400" dirty="0"/>
                    </a:p>
                  </a:txBody>
                  <a:tcPr>
                    <a:solidFill>
                      <a:schemeClr val="accent6">
                        <a:lumMod val="20000"/>
                        <a:lumOff val="80000"/>
                      </a:schemeClr>
                    </a:solidFill>
                  </a:tcPr>
                </a:tc>
                <a:tc>
                  <a:txBody>
                    <a:bodyPr/>
                    <a:lstStyle/>
                    <a:p>
                      <a:r>
                        <a:rPr lang="es-MX" dirty="0" smtClean="0"/>
                        <a:t>+</a:t>
                      </a:r>
                      <a:r>
                        <a:rPr lang="es-MX" sz="1400" dirty="0" smtClean="0"/>
                        <a:t>Los alumnos integrados en equipos, deberá organizar y seleccionar el material que han obtenido durante los periodos 3 y 4 para integrarlo en un solo trabajo escrito</a:t>
                      </a:r>
                      <a:r>
                        <a:rPr lang="es-MX" dirty="0" smtClean="0"/>
                        <a:t>.</a:t>
                      </a:r>
                    </a:p>
                    <a:p>
                      <a:r>
                        <a:rPr lang="es-MX" dirty="0" smtClean="0"/>
                        <a:t>28 ENERO-</a:t>
                      </a:r>
                    </a:p>
                    <a:p>
                      <a:r>
                        <a:rPr lang="es-MX" dirty="0" smtClean="0"/>
                        <a:t>1 FEBRERO 2019</a:t>
                      </a:r>
                      <a:endParaRPr lang="es-MX" dirty="0"/>
                    </a:p>
                  </a:txBody>
                  <a:tcPr>
                    <a:solidFill>
                      <a:schemeClr val="accent6">
                        <a:lumMod val="20000"/>
                        <a:lumOff val="80000"/>
                      </a:schemeClr>
                    </a:solidFill>
                  </a:tcPr>
                </a:tc>
                <a:tc>
                  <a:txBody>
                    <a:bodyPr/>
                    <a:lstStyle/>
                    <a:p>
                      <a:r>
                        <a:rPr lang="es-MX" dirty="0" smtClean="0"/>
                        <a:t>+</a:t>
                      </a:r>
                      <a:r>
                        <a:rPr lang="es-MX" sz="1400" dirty="0" smtClean="0"/>
                        <a:t>Los alumnos deberán</a:t>
                      </a:r>
                      <a:r>
                        <a:rPr lang="es-MX" sz="1400" baseline="0" dirty="0" smtClean="0"/>
                        <a:t> cubrir una rubrica particular para la entrega de su trabajo escrito</a:t>
                      </a:r>
                      <a:r>
                        <a:rPr lang="es-MX" baseline="0" dirty="0" smtClean="0"/>
                        <a:t>.</a:t>
                      </a:r>
                    </a:p>
                    <a:p>
                      <a:r>
                        <a:rPr lang="es-MX" baseline="0" dirty="0" smtClean="0"/>
                        <a:t>4 AL 8 FEB.</a:t>
                      </a:r>
                    </a:p>
                    <a:p>
                      <a:r>
                        <a:rPr lang="es-MX" baseline="0" dirty="0" smtClean="0"/>
                        <a:t>2019</a:t>
                      </a:r>
                      <a:endParaRPr lang="es-MX" dirty="0"/>
                    </a:p>
                  </a:txBody>
                  <a:tcPr>
                    <a:solidFill>
                      <a:schemeClr val="accent6">
                        <a:lumMod val="20000"/>
                        <a:lumOff val="80000"/>
                      </a:schemeClr>
                    </a:solidFill>
                  </a:tcPr>
                </a:tc>
                <a:tc>
                  <a:txBody>
                    <a:bodyPr/>
                    <a:lstStyle/>
                    <a:p>
                      <a:r>
                        <a:rPr lang="es-MX" dirty="0" smtClean="0"/>
                        <a:t>EVALUACIÓN:</a:t>
                      </a:r>
                    </a:p>
                    <a:p>
                      <a:pPr marL="342900" indent="-342900">
                        <a:buAutoNum type="arabicParenR"/>
                      </a:pPr>
                      <a:r>
                        <a:rPr lang="es-MX" baseline="0" dirty="0" smtClean="0"/>
                        <a:t>Fichas de trabajo</a:t>
                      </a:r>
                    </a:p>
                    <a:p>
                      <a:pPr marL="342900" indent="-342900">
                        <a:buAutoNum type="arabicParenR"/>
                      </a:pPr>
                      <a:r>
                        <a:rPr lang="es-MX" baseline="0" dirty="0" smtClean="0"/>
                        <a:t>Reportes de Lectura</a:t>
                      </a:r>
                    </a:p>
                    <a:p>
                      <a:pPr marL="342900" indent="-342900">
                        <a:buAutoNum type="arabicParenR"/>
                      </a:pPr>
                      <a:r>
                        <a:rPr lang="es-MX" baseline="0" dirty="0" smtClean="0"/>
                        <a:t>Exposición</a:t>
                      </a:r>
                    </a:p>
                    <a:p>
                      <a:pPr marL="342900" indent="-342900">
                        <a:buAutoNum type="arabicParenR"/>
                      </a:pPr>
                      <a:r>
                        <a:rPr lang="es-MX" baseline="0" dirty="0" smtClean="0"/>
                        <a:t>Investigación escrita.</a:t>
                      </a:r>
                    </a:p>
                    <a:p>
                      <a:pPr marL="0" indent="0">
                        <a:buNone/>
                      </a:pPr>
                      <a:r>
                        <a:rPr lang="es-MX" baseline="0" dirty="0" smtClean="0"/>
                        <a:t>11 AL 14 FEB. 2019</a:t>
                      </a:r>
                      <a:endParaRPr lang="es-MX" dirty="0"/>
                    </a:p>
                  </a:txBody>
                  <a:tcPr>
                    <a:solidFill>
                      <a:schemeClr val="accent6">
                        <a:lumMod val="20000"/>
                        <a:lumOff val="80000"/>
                      </a:schemeClr>
                    </a:solidFill>
                  </a:tcPr>
                </a:tc>
                <a:extLst>
                  <a:ext uri="{0D108BD9-81ED-4DB2-BD59-A6C34878D82A}">
                    <a16:rowId xmlns:a16="http://schemas.microsoft.com/office/drawing/2014/main" val="4156621841"/>
                  </a:ext>
                </a:extLst>
              </a:tr>
            </a:tbl>
          </a:graphicData>
        </a:graphic>
      </p:graphicFrame>
      <p:sp>
        <p:nvSpPr>
          <p:cNvPr id="6" name="CuadroTexto 5"/>
          <p:cNvSpPr txBox="1"/>
          <p:nvPr/>
        </p:nvSpPr>
        <p:spPr>
          <a:xfrm>
            <a:off x="1399483" y="1934905"/>
            <a:ext cx="9790771" cy="584775"/>
          </a:xfrm>
          <a:prstGeom prst="rect">
            <a:avLst/>
          </a:prstGeom>
          <a:solidFill>
            <a:schemeClr val="accent6">
              <a:lumMod val="60000"/>
              <a:lumOff val="40000"/>
            </a:schemeClr>
          </a:solidFill>
        </p:spPr>
        <p:txBody>
          <a:bodyPr wrap="square" rtlCol="0">
            <a:spAutoFit/>
          </a:bodyPr>
          <a:lstStyle/>
          <a:p>
            <a:r>
              <a:rPr lang="es-MX" sz="3200" dirty="0" smtClean="0"/>
              <a:t>MATERIA  1: LITERATURA MEXICANA E IBEROAMERICANA</a:t>
            </a:r>
            <a:endParaRPr lang="es-MX" sz="3200" dirty="0"/>
          </a:p>
        </p:txBody>
      </p:sp>
      <p:sp>
        <p:nvSpPr>
          <p:cNvPr id="3" name="Rectángulo 2"/>
          <p:cNvSpPr/>
          <p:nvPr/>
        </p:nvSpPr>
        <p:spPr>
          <a:xfrm>
            <a:off x="3033132" y="527100"/>
            <a:ext cx="5542155" cy="76746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smtClean="0">
                <a:solidFill>
                  <a:schemeClr val="tx1"/>
                </a:solidFill>
              </a:rPr>
              <a:t>PLANEACIÓN DÍA POR DÍA</a:t>
            </a:r>
            <a:endParaRPr lang="es-MX" sz="3600" b="1" dirty="0">
              <a:solidFill>
                <a:schemeClr val="tx1"/>
              </a:solidFill>
            </a:endParaRPr>
          </a:p>
        </p:txBody>
      </p:sp>
    </p:spTree>
    <p:extLst>
      <p:ext uri="{BB962C8B-B14F-4D97-AF65-F5344CB8AC3E}">
        <p14:creationId xmlns:p14="http://schemas.microsoft.com/office/powerpoint/2010/main" val="3211576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1380"/>
            <a:ext cx="12192000" cy="6928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994198610"/>
              </p:ext>
            </p:extLst>
          </p:nvPr>
        </p:nvGraphicFramePr>
        <p:xfrm>
          <a:off x="546266" y="1503098"/>
          <a:ext cx="11044050" cy="4228115"/>
        </p:xfrm>
        <a:graphic>
          <a:graphicData uri="http://schemas.openxmlformats.org/drawingml/2006/table">
            <a:tbl>
              <a:tblPr firstRow="1" bandRow="1">
                <a:tableStyleId>{5C22544A-7EE6-4342-B048-85BDC9FD1C3A}</a:tableStyleId>
              </a:tblPr>
              <a:tblGrid>
                <a:gridCol w="1840675">
                  <a:extLst>
                    <a:ext uri="{9D8B030D-6E8A-4147-A177-3AD203B41FA5}">
                      <a16:colId xmlns:a16="http://schemas.microsoft.com/office/drawing/2014/main" val="3105373619"/>
                    </a:ext>
                  </a:extLst>
                </a:gridCol>
                <a:gridCol w="1840675">
                  <a:extLst>
                    <a:ext uri="{9D8B030D-6E8A-4147-A177-3AD203B41FA5}">
                      <a16:colId xmlns:a16="http://schemas.microsoft.com/office/drawing/2014/main" val="2853163274"/>
                    </a:ext>
                  </a:extLst>
                </a:gridCol>
                <a:gridCol w="1840675">
                  <a:extLst>
                    <a:ext uri="{9D8B030D-6E8A-4147-A177-3AD203B41FA5}">
                      <a16:colId xmlns:a16="http://schemas.microsoft.com/office/drawing/2014/main" val="272772178"/>
                    </a:ext>
                  </a:extLst>
                </a:gridCol>
                <a:gridCol w="1840675">
                  <a:extLst>
                    <a:ext uri="{9D8B030D-6E8A-4147-A177-3AD203B41FA5}">
                      <a16:colId xmlns:a16="http://schemas.microsoft.com/office/drawing/2014/main" val="476791237"/>
                    </a:ext>
                  </a:extLst>
                </a:gridCol>
                <a:gridCol w="1840675">
                  <a:extLst>
                    <a:ext uri="{9D8B030D-6E8A-4147-A177-3AD203B41FA5}">
                      <a16:colId xmlns:a16="http://schemas.microsoft.com/office/drawing/2014/main" val="4166065792"/>
                    </a:ext>
                  </a:extLst>
                </a:gridCol>
                <a:gridCol w="1840675">
                  <a:extLst>
                    <a:ext uri="{9D8B030D-6E8A-4147-A177-3AD203B41FA5}">
                      <a16:colId xmlns:a16="http://schemas.microsoft.com/office/drawing/2014/main" val="675227043"/>
                    </a:ext>
                  </a:extLst>
                </a:gridCol>
              </a:tblGrid>
              <a:tr h="747131">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extLst>
                  <a:ext uri="{0D108BD9-81ED-4DB2-BD59-A6C34878D82A}">
                    <a16:rowId xmlns:a16="http://schemas.microsoft.com/office/drawing/2014/main" val="1153804289"/>
                  </a:ext>
                </a:extLst>
              </a:tr>
              <a:tr h="3480984">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extLst>
                  <a:ext uri="{0D108BD9-81ED-4DB2-BD59-A6C34878D82A}">
                    <a16:rowId xmlns:a16="http://schemas.microsoft.com/office/drawing/2014/main" val="1527919781"/>
                  </a:ext>
                </a:extLst>
              </a:tr>
            </a:tbl>
          </a:graphicData>
        </a:graphic>
      </p:graphicFrame>
      <p:sp>
        <p:nvSpPr>
          <p:cNvPr id="7" name="CuadroTexto 6"/>
          <p:cNvSpPr txBox="1"/>
          <p:nvPr/>
        </p:nvSpPr>
        <p:spPr>
          <a:xfrm>
            <a:off x="3824868" y="702527"/>
            <a:ext cx="5263375" cy="646331"/>
          </a:xfrm>
          <a:prstGeom prst="rect">
            <a:avLst/>
          </a:prstGeom>
          <a:solidFill>
            <a:srgbClr val="00B0F0"/>
          </a:solidFill>
        </p:spPr>
        <p:txBody>
          <a:bodyPr wrap="square" rtlCol="0">
            <a:spAutoFit/>
          </a:bodyPr>
          <a:lstStyle/>
          <a:p>
            <a:r>
              <a:rPr lang="es-MX" sz="3600" b="1" dirty="0" smtClean="0"/>
              <a:t>PLANEACIÓN DÍA POR DÍA</a:t>
            </a:r>
            <a:endParaRPr lang="es-MX" sz="3600" b="1" dirty="0"/>
          </a:p>
        </p:txBody>
      </p:sp>
      <p:sp>
        <p:nvSpPr>
          <p:cNvPr id="9" name="CuadroTexto 8"/>
          <p:cNvSpPr txBox="1"/>
          <p:nvPr/>
        </p:nvSpPr>
        <p:spPr>
          <a:xfrm>
            <a:off x="3966938" y="1503098"/>
            <a:ext cx="4716965" cy="646331"/>
          </a:xfrm>
          <a:prstGeom prst="rect">
            <a:avLst/>
          </a:prstGeom>
          <a:solidFill>
            <a:schemeClr val="accent1">
              <a:lumMod val="60000"/>
              <a:lumOff val="40000"/>
            </a:schemeClr>
          </a:solidFill>
        </p:spPr>
        <p:txBody>
          <a:bodyPr wrap="square" rtlCol="0">
            <a:spAutoFit/>
          </a:bodyPr>
          <a:lstStyle/>
          <a:p>
            <a:r>
              <a:rPr lang="es-MX" sz="3600" b="1" dirty="0" smtClean="0"/>
              <a:t>MATERIA 2 : FÍSICA IV</a:t>
            </a:r>
            <a:endParaRPr lang="es-MX" sz="3600" b="1" dirty="0"/>
          </a:p>
        </p:txBody>
      </p:sp>
      <p:pic>
        <p:nvPicPr>
          <p:cNvPr id="2" name="Imagen 1"/>
          <p:cNvPicPr>
            <a:picLocks noChangeAspect="1"/>
          </p:cNvPicPr>
          <p:nvPr/>
        </p:nvPicPr>
        <p:blipFill rotWithShape="1">
          <a:blip r:embed="rId3"/>
          <a:srcRect l="2268" t="28112" r="4555" b="11223"/>
          <a:stretch/>
        </p:blipFill>
        <p:spPr>
          <a:xfrm>
            <a:off x="783771" y="2303669"/>
            <a:ext cx="10699668" cy="4215884"/>
          </a:xfrm>
          <a:prstGeom prst="rect">
            <a:avLst/>
          </a:prstGeom>
        </p:spPr>
      </p:pic>
    </p:spTree>
    <p:extLst>
      <p:ext uri="{BB962C8B-B14F-4D97-AF65-F5344CB8AC3E}">
        <p14:creationId xmlns:p14="http://schemas.microsoft.com/office/powerpoint/2010/main" val="1358782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1380"/>
            <a:ext cx="12192000" cy="6928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271053356"/>
              </p:ext>
            </p:extLst>
          </p:nvPr>
        </p:nvGraphicFramePr>
        <p:xfrm>
          <a:off x="858643" y="724830"/>
          <a:ext cx="10805532" cy="5575609"/>
        </p:xfrm>
        <a:graphic>
          <a:graphicData uri="http://schemas.openxmlformats.org/drawingml/2006/table">
            <a:tbl>
              <a:tblPr firstRow="1" bandRow="1">
                <a:tableStyleId>{5C22544A-7EE6-4342-B048-85BDC9FD1C3A}</a:tableStyleId>
              </a:tblPr>
              <a:tblGrid>
                <a:gridCol w="1800922">
                  <a:extLst>
                    <a:ext uri="{9D8B030D-6E8A-4147-A177-3AD203B41FA5}">
                      <a16:colId xmlns:a16="http://schemas.microsoft.com/office/drawing/2014/main" val="3105373619"/>
                    </a:ext>
                  </a:extLst>
                </a:gridCol>
                <a:gridCol w="1800922">
                  <a:extLst>
                    <a:ext uri="{9D8B030D-6E8A-4147-A177-3AD203B41FA5}">
                      <a16:colId xmlns:a16="http://schemas.microsoft.com/office/drawing/2014/main" val="2853163274"/>
                    </a:ext>
                  </a:extLst>
                </a:gridCol>
                <a:gridCol w="1800922">
                  <a:extLst>
                    <a:ext uri="{9D8B030D-6E8A-4147-A177-3AD203B41FA5}">
                      <a16:colId xmlns:a16="http://schemas.microsoft.com/office/drawing/2014/main" val="272772178"/>
                    </a:ext>
                  </a:extLst>
                </a:gridCol>
                <a:gridCol w="1800922">
                  <a:extLst>
                    <a:ext uri="{9D8B030D-6E8A-4147-A177-3AD203B41FA5}">
                      <a16:colId xmlns:a16="http://schemas.microsoft.com/office/drawing/2014/main" val="476791237"/>
                    </a:ext>
                  </a:extLst>
                </a:gridCol>
                <a:gridCol w="1800922">
                  <a:extLst>
                    <a:ext uri="{9D8B030D-6E8A-4147-A177-3AD203B41FA5}">
                      <a16:colId xmlns:a16="http://schemas.microsoft.com/office/drawing/2014/main" val="4166065792"/>
                    </a:ext>
                  </a:extLst>
                </a:gridCol>
                <a:gridCol w="1800922">
                  <a:extLst>
                    <a:ext uri="{9D8B030D-6E8A-4147-A177-3AD203B41FA5}">
                      <a16:colId xmlns:a16="http://schemas.microsoft.com/office/drawing/2014/main" val="675227043"/>
                    </a:ext>
                  </a:extLst>
                </a:gridCol>
              </a:tblGrid>
              <a:tr h="985241">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tc>
                  <a:txBody>
                    <a:bodyPr/>
                    <a:lstStyle/>
                    <a:p>
                      <a:endParaRPr lang="es-MX" dirty="0"/>
                    </a:p>
                  </a:txBody>
                  <a:tcPr>
                    <a:solidFill>
                      <a:schemeClr val="accent1">
                        <a:lumMod val="60000"/>
                        <a:lumOff val="40000"/>
                      </a:schemeClr>
                    </a:solidFill>
                  </a:tcPr>
                </a:tc>
                <a:extLst>
                  <a:ext uri="{0D108BD9-81ED-4DB2-BD59-A6C34878D82A}">
                    <a16:rowId xmlns:a16="http://schemas.microsoft.com/office/drawing/2014/main" val="1153804289"/>
                  </a:ext>
                </a:extLst>
              </a:tr>
              <a:tr h="4590368">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tc>
                  <a:txBody>
                    <a:bodyPr/>
                    <a:lstStyle/>
                    <a:p>
                      <a:endParaRPr lang="es-MX" dirty="0"/>
                    </a:p>
                  </a:txBody>
                  <a:tcPr>
                    <a:solidFill>
                      <a:schemeClr val="accent1">
                        <a:lumMod val="20000"/>
                        <a:lumOff val="80000"/>
                      </a:schemeClr>
                    </a:solidFill>
                  </a:tcPr>
                </a:tc>
                <a:extLst>
                  <a:ext uri="{0D108BD9-81ED-4DB2-BD59-A6C34878D82A}">
                    <a16:rowId xmlns:a16="http://schemas.microsoft.com/office/drawing/2014/main" val="1527919781"/>
                  </a:ext>
                </a:extLst>
              </a:tr>
            </a:tbl>
          </a:graphicData>
        </a:graphic>
      </p:graphicFrame>
      <p:sp>
        <p:nvSpPr>
          <p:cNvPr id="9" name="CuadroTexto 8"/>
          <p:cNvSpPr txBox="1"/>
          <p:nvPr/>
        </p:nvSpPr>
        <p:spPr>
          <a:xfrm>
            <a:off x="3914079" y="724830"/>
            <a:ext cx="4716965" cy="646331"/>
          </a:xfrm>
          <a:prstGeom prst="rect">
            <a:avLst/>
          </a:prstGeom>
          <a:solidFill>
            <a:schemeClr val="accent1">
              <a:lumMod val="60000"/>
              <a:lumOff val="40000"/>
            </a:schemeClr>
          </a:solidFill>
        </p:spPr>
        <p:txBody>
          <a:bodyPr wrap="square" rtlCol="0">
            <a:spAutoFit/>
          </a:bodyPr>
          <a:lstStyle/>
          <a:p>
            <a:r>
              <a:rPr lang="es-MX" sz="3600" b="1" dirty="0" smtClean="0"/>
              <a:t>MATERIA 2 : FÍSICA IV</a:t>
            </a:r>
            <a:endParaRPr lang="es-MX" sz="3600" b="1" dirty="0"/>
          </a:p>
        </p:txBody>
      </p:sp>
      <p:pic>
        <p:nvPicPr>
          <p:cNvPr id="2" name="Imagen 1"/>
          <p:cNvPicPr>
            <a:picLocks noChangeAspect="1"/>
          </p:cNvPicPr>
          <p:nvPr/>
        </p:nvPicPr>
        <p:blipFill rotWithShape="1">
          <a:blip r:embed="rId3"/>
          <a:srcRect l="3409" t="23914" r="4355" b="10574"/>
          <a:stretch/>
        </p:blipFill>
        <p:spPr>
          <a:xfrm>
            <a:off x="858643" y="1850158"/>
            <a:ext cx="10805531" cy="4277509"/>
          </a:xfrm>
          <a:prstGeom prst="rect">
            <a:avLst/>
          </a:prstGeom>
        </p:spPr>
      </p:pic>
    </p:spTree>
    <p:extLst>
      <p:ext uri="{BB962C8B-B14F-4D97-AF65-F5344CB8AC3E}">
        <p14:creationId xmlns:p14="http://schemas.microsoft.com/office/powerpoint/2010/main" val="2781191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1380"/>
            <a:ext cx="12192000" cy="6928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979296223"/>
              </p:ext>
            </p:extLst>
          </p:nvPr>
        </p:nvGraphicFramePr>
        <p:xfrm>
          <a:off x="1034164" y="1491222"/>
          <a:ext cx="9935742" cy="4980830"/>
        </p:xfrm>
        <a:graphic>
          <a:graphicData uri="http://schemas.openxmlformats.org/drawingml/2006/table">
            <a:tbl>
              <a:tblPr firstRow="1" bandRow="1">
                <a:tableStyleId>{5C22544A-7EE6-4342-B048-85BDC9FD1C3A}</a:tableStyleId>
              </a:tblPr>
              <a:tblGrid>
                <a:gridCol w="1655957">
                  <a:extLst>
                    <a:ext uri="{9D8B030D-6E8A-4147-A177-3AD203B41FA5}">
                      <a16:colId xmlns:a16="http://schemas.microsoft.com/office/drawing/2014/main" val="3105373619"/>
                    </a:ext>
                  </a:extLst>
                </a:gridCol>
                <a:gridCol w="1655957">
                  <a:extLst>
                    <a:ext uri="{9D8B030D-6E8A-4147-A177-3AD203B41FA5}">
                      <a16:colId xmlns:a16="http://schemas.microsoft.com/office/drawing/2014/main" val="2853163274"/>
                    </a:ext>
                  </a:extLst>
                </a:gridCol>
                <a:gridCol w="1655957">
                  <a:extLst>
                    <a:ext uri="{9D8B030D-6E8A-4147-A177-3AD203B41FA5}">
                      <a16:colId xmlns:a16="http://schemas.microsoft.com/office/drawing/2014/main" val="272772178"/>
                    </a:ext>
                  </a:extLst>
                </a:gridCol>
                <a:gridCol w="1655957">
                  <a:extLst>
                    <a:ext uri="{9D8B030D-6E8A-4147-A177-3AD203B41FA5}">
                      <a16:colId xmlns:a16="http://schemas.microsoft.com/office/drawing/2014/main" val="476791237"/>
                    </a:ext>
                  </a:extLst>
                </a:gridCol>
                <a:gridCol w="1655957">
                  <a:extLst>
                    <a:ext uri="{9D8B030D-6E8A-4147-A177-3AD203B41FA5}">
                      <a16:colId xmlns:a16="http://schemas.microsoft.com/office/drawing/2014/main" val="4166065792"/>
                    </a:ext>
                  </a:extLst>
                </a:gridCol>
                <a:gridCol w="1655957">
                  <a:extLst>
                    <a:ext uri="{9D8B030D-6E8A-4147-A177-3AD203B41FA5}">
                      <a16:colId xmlns:a16="http://schemas.microsoft.com/office/drawing/2014/main" val="675227043"/>
                    </a:ext>
                  </a:extLst>
                </a:gridCol>
              </a:tblGrid>
              <a:tr h="880140">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extLst>
                  <a:ext uri="{0D108BD9-81ED-4DB2-BD59-A6C34878D82A}">
                    <a16:rowId xmlns:a16="http://schemas.microsoft.com/office/drawing/2014/main" val="1153804289"/>
                  </a:ext>
                </a:extLst>
              </a:tr>
              <a:tr h="4100690">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1527919781"/>
                  </a:ext>
                </a:extLst>
              </a:tr>
            </a:tbl>
          </a:graphicData>
        </a:graphic>
      </p:graphicFrame>
      <p:sp>
        <p:nvSpPr>
          <p:cNvPr id="7" name="CuadroTexto 6"/>
          <p:cNvSpPr txBox="1"/>
          <p:nvPr/>
        </p:nvSpPr>
        <p:spPr>
          <a:xfrm>
            <a:off x="3464312" y="617953"/>
            <a:ext cx="5263375" cy="646331"/>
          </a:xfrm>
          <a:prstGeom prst="rect">
            <a:avLst/>
          </a:prstGeom>
          <a:solidFill>
            <a:schemeClr val="accent4">
              <a:lumMod val="60000"/>
              <a:lumOff val="40000"/>
            </a:schemeClr>
          </a:solidFill>
        </p:spPr>
        <p:txBody>
          <a:bodyPr wrap="square" rtlCol="0">
            <a:spAutoFit/>
          </a:bodyPr>
          <a:lstStyle/>
          <a:p>
            <a:r>
              <a:rPr lang="es-MX" sz="3600" b="1" dirty="0" smtClean="0"/>
              <a:t>PLANEACIÓN DÍA POR DÍA</a:t>
            </a:r>
            <a:endParaRPr lang="es-MX" sz="3600" b="1" dirty="0"/>
          </a:p>
        </p:txBody>
      </p:sp>
      <p:sp>
        <p:nvSpPr>
          <p:cNvPr id="9" name="CuadroTexto 8"/>
          <p:cNvSpPr txBox="1"/>
          <p:nvPr/>
        </p:nvSpPr>
        <p:spPr>
          <a:xfrm>
            <a:off x="2216197" y="1491222"/>
            <a:ext cx="7170234" cy="646331"/>
          </a:xfrm>
          <a:prstGeom prst="rect">
            <a:avLst/>
          </a:prstGeom>
          <a:solidFill>
            <a:schemeClr val="accent4">
              <a:lumMod val="40000"/>
              <a:lumOff val="60000"/>
            </a:schemeClr>
          </a:solidFill>
        </p:spPr>
        <p:txBody>
          <a:bodyPr wrap="square" rtlCol="0">
            <a:spAutoFit/>
          </a:bodyPr>
          <a:lstStyle/>
          <a:p>
            <a:r>
              <a:rPr lang="es-MX" sz="3600" b="1" dirty="0" smtClean="0"/>
              <a:t>MATERIA 3: MATEMÁTICAS VI</a:t>
            </a:r>
            <a:endParaRPr lang="es-MX" sz="3600" b="1" dirty="0"/>
          </a:p>
        </p:txBody>
      </p:sp>
      <p:pic>
        <p:nvPicPr>
          <p:cNvPr id="2" name="Imagen 1"/>
          <p:cNvPicPr>
            <a:picLocks noChangeAspect="1"/>
          </p:cNvPicPr>
          <p:nvPr/>
        </p:nvPicPr>
        <p:blipFill rotWithShape="1">
          <a:blip r:embed="rId3"/>
          <a:srcRect l="2222" t="27844" r="30115" b="10506"/>
          <a:stretch/>
        </p:blipFill>
        <p:spPr>
          <a:xfrm>
            <a:off x="1034164" y="2591428"/>
            <a:ext cx="9935741" cy="3880624"/>
          </a:xfrm>
          <a:prstGeom prst="rect">
            <a:avLst/>
          </a:prstGeom>
        </p:spPr>
      </p:pic>
    </p:spTree>
    <p:extLst>
      <p:ext uri="{BB962C8B-B14F-4D97-AF65-F5344CB8AC3E}">
        <p14:creationId xmlns:p14="http://schemas.microsoft.com/office/powerpoint/2010/main" val="2438505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356261" y="-70265"/>
            <a:ext cx="12667014" cy="6928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782154116"/>
              </p:ext>
            </p:extLst>
          </p:nvPr>
        </p:nvGraphicFramePr>
        <p:xfrm>
          <a:off x="1128129" y="669074"/>
          <a:ext cx="9935742" cy="5675970"/>
        </p:xfrm>
        <a:graphic>
          <a:graphicData uri="http://schemas.openxmlformats.org/drawingml/2006/table">
            <a:tbl>
              <a:tblPr firstRow="1" bandRow="1">
                <a:tableStyleId>{5C22544A-7EE6-4342-B048-85BDC9FD1C3A}</a:tableStyleId>
              </a:tblPr>
              <a:tblGrid>
                <a:gridCol w="1655957">
                  <a:extLst>
                    <a:ext uri="{9D8B030D-6E8A-4147-A177-3AD203B41FA5}">
                      <a16:colId xmlns:a16="http://schemas.microsoft.com/office/drawing/2014/main" val="3105373619"/>
                    </a:ext>
                  </a:extLst>
                </a:gridCol>
                <a:gridCol w="1655957">
                  <a:extLst>
                    <a:ext uri="{9D8B030D-6E8A-4147-A177-3AD203B41FA5}">
                      <a16:colId xmlns:a16="http://schemas.microsoft.com/office/drawing/2014/main" val="2853163274"/>
                    </a:ext>
                  </a:extLst>
                </a:gridCol>
                <a:gridCol w="1655957">
                  <a:extLst>
                    <a:ext uri="{9D8B030D-6E8A-4147-A177-3AD203B41FA5}">
                      <a16:colId xmlns:a16="http://schemas.microsoft.com/office/drawing/2014/main" val="272772178"/>
                    </a:ext>
                  </a:extLst>
                </a:gridCol>
                <a:gridCol w="1655957">
                  <a:extLst>
                    <a:ext uri="{9D8B030D-6E8A-4147-A177-3AD203B41FA5}">
                      <a16:colId xmlns:a16="http://schemas.microsoft.com/office/drawing/2014/main" val="476791237"/>
                    </a:ext>
                  </a:extLst>
                </a:gridCol>
                <a:gridCol w="1655957">
                  <a:extLst>
                    <a:ext uri="{9D8B030D-6E8A-4147-A177-3AD203B41FA5}">
                      <a16:colId xmlns:a16="http://schemas.microsoft.com/office/drawing/2014/main" val="4166065792"/>
                    </a:ext>
                  </a:extLst>
                </a:gridCol>
                <a:gridCol w="1655957">
                  <a:extLst>
                    <a:ext uri="{9D8B030D-6E8A-4147-A177-3AD203B41FA5}">
                      <a16:colId xmlns:a16="http://schemas.microsoft.com/office/drawing/2014/main" val="675227043"/>
                    </a:ext>
                  </a:extLst>
                </a:gridCol>
              </a:tblGrid>
              <a:tr h="1002975">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tc>
                  <a:txBody>
                    <a:bodyPr/>
                    <a:lstStyle/>
                    <a:p>
                      <a:endParaRPr lang="es-MX" dirty="0"/>
                    </a:p>
                  </a:txBody>
                  <a:tcPr>
                    <a:solidFill>
                      <a:schemeClr val="accent4">
                        <a:lumMod val="40000"/>
                        <a:lumOff val="60000"/>
                      </a:schemeClr>
                    </a:solidFill>
                  </a:tcPr>
                </a:tc>
                <a:extLst>
                  <a:ext uri="{0D108BD9-81ED-4DB2-BD59-A6C34878D82A}">
                    <a16:rowId xmlns:a16="http://schemas.microsoft.com/office/drawing/2014/main" val="1153804289"/>
                  </a:ext>
                </a:extLst>
              </a:tr>
              <a:tr h="4672995">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1527919781"/>
                  </a:ext>
                </a:extLst>
              </a:tr>
            </a:tbl>
          </a:graphicData>
        </a:graphic>
      </p:graphicFrame>
      <p:sp>
        <p:nvSpPr>
          <p:cNvPr id="9" name="CuadroTexto 8"/>
          <p:cNvSpPr txBox="1"/>
          <p:nvPr/>
        </p:nvSpPr>
        <p:spPr>
          <a:xfrm>
            <a:off x="2665142" y="669074"/>
            <a:ext cx="7170234" cy="646331"/>
          </a:xfrm>
          <a:prstGeom prst="rect">
            <a:avLst/>
          </a:prstGeom>
          <a:solidFill>
            <a:schemeClr val="accent4">
              <a:lumMod val="40000"/>
              <a:lumOff val="60000"/>
            </a:schemeClr>
          </a:solidFill>
        </p:spPr>
        <p:txBody>
          <a:bodyPr wrap="square" rtlCol="0">
            <a:spAutoFit/>
          </a:bodyPr>
          <a:lstStyle/>
          <a:p>
            <a:r>
              <a:rPr lang="es-MX" sz="3600" b="1" dirty="0" smtClean="0"/>
              <a:t>MATERIA 3: MATEMÁTICAS VI</a:t>
            </a:r>
            <a:endParaRPr lang="es-MX" sz="3600" b="1" dirty="0"/>
          </a:p>
        </p:txBody>
      </p:sp>
      <p:pic>
        <p:nvPicPr>
          <p:cNvPr id="2" name="Imagen 1"/>
          <p:cNvPicPr>
            <a:picLocks noChangeAspect="1"/>
          </p:cNvPicPr>
          <p:nvPr/>
        </p:nvPicPr>
        <p:blipFill rotWithShape="1">
          <a:blip r:embed="rId3"/>
          <a:srcRect l="2214" t="27954" r="29360" b="9885"/>
          <a:stretch/>
        </p:blipFill>
        <p:spPr>
          <a:xfrm>
            <a:off x="1128129" y="1638795"/>
            <a:ext cx="9935742" cy="4488874"/>
          </a:xfrm>
          <a:prstGeom prst="rect">
            <a:avLst/>
          </a:prstGeom>
        </p:spPr>
      </p:pic>
    </p:spTree>
    <p:extLst>
      <p:ext uri="{BB962C8B-B14F-4D97-AF65-F5344CB8AC3E}">
        <p14:creationId xmlns:p14="http://schemas.microsoft.com/office/powerpoint/2010/main" val="562990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1380"/>
            <a:ext cx="12192000" cy="6928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921217410"/>
              </p:ext>
            </p:extLst>
          </p:nvPr>
        </p:nvGraphicFramePr>
        <p:xfrm>
          <a:off x="714607" y="585141"/>
          <a:ext cx="10269342" cy="6062282"/>
        </p:xfrm>
        <a:graphic>
          <a:graphicData uri="http://schemas.openxmlformats.org/drawingml/2006/table">
            <a:tbl>
              <a:tblPr firstRow="1" bandRow="1">
                <a:tableStyleId>{5C22544A-7EE6-4342-B048-85BDC9FD1C3A}</a:tableStyleId>
              </a:tblPr>
              <a:tblGrid>
                <a:gridCol w="1711557">
                  <a:extLst>
                    <a:ext uri="{9D8B030D-6E8A-4147-A177-3AD203B41FA5}">
                      <a16:colId xmlns:a16="http://schemas.microsoft.com/office/drawing/2014/main" val="3105373619"/>
                    </a:ext>
                  </a:extLst>
                </a:gridCol>
                <a:gridCol w="1711557">
                  <a:extLst>
                    <a:ext uri="{9D8B030D-6E8A-4147-A177-3AD203B41FA5}">
                      <a16:colId xmlns:a16="http://schemas.microsoft.com/office/drawing/2014/main" val="2853163274"/>
                    </a:ext>
                  </a:extLst>
                </a:gridCol>
                <a:gridCol w="1711557">
                  <a:extLst>
                    <a:ext uri="{9D8B030D-6E8A-4147-A177-3AD203B41FA5}">
                      <a16:colId xmlns:a16="http://schemas.microsoft.com/office/drawing/2014/main" val="272772178"/>
                    </a:ext>
                  </a:extLst>
                </a:gridCol>
                <a:gridCol w="1711557">
                  <a:extLst>
                    <a:ext uri="{9D8B030D-6E8A-4147-A177-3AD203B41FA5}">
                      <a16:colId xmlns:a16="http://schemas.microsoft.com/office/drawing/2014/main" val="476791237"/>
                    </a:ext>
                  </a:extLst>
                </a:gridCol>
                <a:gridCol w="1711557">
                  <a:extLst>
                    <a:ext uri="{9D8B030D-6E8A-4147-A177-3AD203B41FA5}">
                      <a16:colId xmlns:a16="http://schemas.microsoft.com/office/drawing/2014/main" val="4166065792"/>
                    </a:ext>
                  </a:extLst>
                </a:gridCol>
                <a:gridCol w="1711557">
                  <a:extLst>
                    <a:ext uri="{9D8B030D-6E8A-4147-A177-3AD203B41FA5}">
                      <a16:colId xmlns:a16="http://schemas.microsoft.com/office/drawing/2014/main" val="675227043"/>
                    </a:ext>
                  </a:extLst>
                </a:gridCol>
              </a:tblGrid>
              <a:tr h="347516">
                <a:tc>
                  <a:txBody>
                    <a:bodyPr/>
                    <a:lstStyle/>
                    <a:p>
                      <a:endParaRPr lang="es-MX" dirty="0"/>
                    </a:p>
                  </a:txBody>
                  <a:tcPr>
                    <a:solidFill>
                      <a:srgbClr val="92D050"/>
                    </a:solidFill>
                  </a:tcPr>
                </a:tc>
                <a:tc>
                  <a:txBody>
                    <a:bodyPr/>
                    <a:lstStyle/>
                    <a:p>
                      <a:endParaRPr lang="es-MX" dirty="0"/>
                    </a:p>
                  </a:txBody>
                  <a:tcPr>
                    <a:solidFill>
                      <a:srgbClr val="92D050"/>
                    </a:solidFill>
                  </a:tcPr>
                </a:tc>
                <a:tc>
                  <a:txBody>
                    <a:bodyPr/>
                    <a:lstStyle/>
                    <a:p>
                      <a:endParaRPr lang="es-MX" dirty="0"/>
                    </a:p>
                  </a:txBody>
                  <a:tcPr>
                    <a:solidFill>
                      <a:srgbClr val="92D050"/>
                    </a:solidFill>
                  </a:tcPr>
                </a:tc>
                <a:tc>
                  <a:txBody>
                    <a:bodyPr/>
                    <a:lstStyle/>
                    <a:p>
                      <a:endParaRPr lang="es-MX" dirty="0"/>
                    </a:p>
                  </a:txBody>
                  <a:tcPr>
                    <a:solidFill>
                      <a:srgbClr val="92D050"/>
                    </a:solidFill>
                  </a:tcPr>
                </a:tc>
                <a:tc>
                  <a:txBody>
                    <a:bodyPr/>
                    <a:lstStyle/>
                    <a:p>
                      <a:endParaRPr lang="es-MX" dirty="0"/>
                    </a:p>
                  </a:txBody>
                  <a:tcPr>
                    <a:solidFill>
                      <a:srgbClr val="92D050"/>
                    </a:solidFill>
                  </a:tcPr>
                </a:tc>
                <a:tc>
                  <a:txBody>
                    <a:bodyPr/>
                    <a:lstStyle/>
                    <a:p>
                      <a:endParaRPr lang="es-MX" dirty="0"/>
                    </a:p>
                  </a:txBody>
                  <a:tcPr>
                    <a:solidFill>
                      <a:srgbClr val="92D050"/>
                    </a:solidFill>
                  </a:tcPr>
                </a:tc>
                <a:extLst>
                  <a:ext uri="{0D108BD9-81ED-4DB2-BD59-A6C34878D82A}">
                    <a16:rowId xmlns:a16="http://schemas.microsoft.com/office/drawing/2014/main" val="1153804289"/>
                  </a:ext>
                </a:extLst>
              </a:tr>
              <a:tr h="5412387">
                <a:tc>
                  <a:txBody>
                    <a:bodyPr/>
                    <a:lstStyle/>
                    <a:p>
                      <a:pPr>
                        <a:lnSpc>
                          <a:spcPct val="107000"/>
                        </a:lnSpc>
                        <a:spcAft>
                          <a:spcPts val="800"/>
                        </a:spcAft>
                      </a:pPr>
                      <a:r>
                        <a:rPr lang="es-MX" dirty="0" smtClean="0"/>
                        <a:t>+</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El alumno conoce las estrategias de lectura “</a:t>
                      </a:r>
                      <a:r>
                        <a:rPr lang="es-MX" sz="1800" dirty="0" err="1" smtClean="0">
                          <a:effectLst/>
                          <a:latin typeface="Calibri" panose="020F0502020204030204" pitchFamily="34" charset="0"/>
                          <a:ea typeface="Calibri" panose="020F0502020204030204" pitchFamily="34" charset="0"/>
                          <a:cs typeface="Times New Roman" panose="02020603050405020304" pitchFamily="18" charset="0"/>
                        </a:rPr>
                        <a:t>skimming</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 y “</a:t>
                      </a:r>
                      <a:r>
                        <a:rPr lang="es-MX" sz="1800" dirty="0" err="1" smtClean="0">
                          <a:effectLst/>
                          <a:latin typeface="Calibri" panose="020F0502020204030204" pitchFamily="34" charset="0"/>
                          <a:ea typeface="Calibri" panose="020F0502020204030204" pitchFamily="34" charset="0"/>
                          <a:cs typeface="Times New Roman" panose="02020603050405020304" pitchFamily="18" charset="0"/>
                        </a:rPr>
                        <a:t>scanning</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 por medio de un ejercicio de lectura. </a:t>
                      </a:r>
                    </a:p>
                    <a:p>
                      <a:r>
                        <a:rPr lang="es-MX" dirty="0" smtClean="0"/>
                        <a:t>5 AL 9 DE NOV.</a:t>
                      </a:r>
                      <a:endParaRPr lang="es-MX" dirty="0"/>
                    </a:p>
                  </a:txBody>
                  <a:tcPr>
                    <a:solidFill>
                      <a:schemeClr val="accent6">
                        <a:lumMod val="20000"/>
                        <a:lumOff val="80000"/>
                      </a:schemeClr>
                    </a:solidFill>
                  </a:tcPr>
                </a:tc>
                <a:tc>
                  <a:txBody>
                    <a:bodyPr/>
                    <a:lstStyle/>
                    <a:p>
                      <a:pPr>
                        <a:lnSpc>
                          <a:spcPct val="107000"/>
                        </a:lnSpc>
                        <a:spcAft>
                          <a:spcPts val="800"/>
                        </a:spcAft>
                      </a:pPr>
                      <a:r>
                        <a:rPr lang="es-MX" dirty="0" smtClean="0"/>
                        <a:t>+</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identifica correctamente las diferencias de usos de las estrategias de lectura: “</a:t>
                      </a:r>
                      <a:r>
                        <a:rPr lang="es-MX" sz="1400" dirty="0" err="1" smtClean="0">
                          <a:effectLst/>
                          <a:latin typeface="Calibri" panose="020F0502020204030204" pitchFamily="34" charset="0"/>
                          <a:ea typeface="Calibri" panose="020F0502020204030204" pitchFamily="34" charset="0"/>
                          <a:cs typeface="Times New Roman" panose="02020603050405020304" pitchFamily="18" charset="0"/>
                        </a:rPr>
                        <a:t>skimming</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 y “</a:t>
                      </a:r>
                      <a:r>
                        <a:rPr lang="es-MX" sz="1400" dirty="0" err="1" smtClean="0">
                          <a:effectLst/>
                          <a:latin typeface="Calibri" panose="020F0502020204030204" pitchFamily="34" charset="0"/>
                          <a:ea typeface="Calibri" panose="020F0502020204030204" pitchFamily="34" charset="0"/>
                          <a:cs typeface="Times New Roman" panose="02020603050405020304" pitchFamily="18" charset="0"/>
                        </a:rPr>
                        <a:t>scanning</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 por medio de un cuadro comparativo. </a:t>
                      </a:r>
                    </a:p>
                    <a:p>
                      <a:pPr>
                        <a:lnSpc>
                          <a:spcPct val="107000"/>
                        </a:lnSpc>
                        <a:spcAft>
                          <a:spcPts val="800"/>
                        </a:spcAft>
                      </a:pPr>
                      <a:r>
                        <a:rPr lang="es-MX" sz="1400" b="1" dirty="0" smtClean="0">
                          <a:effectLst/>
                          <a:latin typeface="Calibri" panose="020F0502020204030204" pitchFamily="34" charset="0"/>
                          <a:ea typeface="Calibri" panose="020F0502020204030204" pitchFamily="34" charset="0"/>
                          <a:cs typeface="Times New Roman" panose="02020603050405020304" pitchFamily="18" charset="0"/>
                        </a:rPr>
                        <a:t>INVESTIGACIÓN EN EQUIPOS:</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¿En qué forma ha impactado la industria de la construcción en el medio ambiente</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a:t>
                      </a:r>
                    </a:p>
                    <a:p>
                      <a:r>
                        <a:rPr lang="es-MX" dirty="0" smtClean="0"/>
                        <a:t>12 AL 16 NOV.</a:t>
                      </a:r>
                      <a:endParaRPr lang="es-MX" dirty="0"/>
                    </a:p>
                  </a:txBody>
                  <a:tcPr>
                    <a:solidFill>
                      <a:schemeClr val="accent6">
                        <a:lumMod val="20000"/>
                        <a:lumOff val="80000"/>
                      </a:schemeClr>
                    </a:solidFill>
                  </a:tcPr>
                </a:tc>
                <a:tc>
                  <a:txBody>
                    <a:bodyPr/>
                    <a:lstStyle/>
                    <a:p>
                      <a:pPr>
                        <a:lnSpc>
                          <a:spcPct val="107000"/>
                        </a:lnSpc>
                        <a:spcAft>
                          <a:spcPts val="800"/>
                        </a:spcAft>
                      </a:pPr>
                      <a:r>
                        <a:rPr lang="es-MX" sz="1400" dirty="0" smtClean="0"/>
                        <a:t>+</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analiza las diferentes presentaciones y expone su punto de vista ante estas, de manera respetuosa y ordenada, por medio de un pequeño foro de discusión</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MX" sz="1400" b="1" dirty="0" smtClean="0">
                          <a:effectLst/>
                          <a:latin typeface="Calibri" panose="020F0502020204030204" pitchFamily="34" charset="0"/>
                          <a:ea typeface="Calibri" panose="020F0502020204030204" pitchFamily="34" charset="0"/>
                          <a:cs typeface="Times New Roman" panose="02020603050405020304" pitchFamily="18" charset="0"/>
                        </a:rPr>
                        <a:t>INVESTIGACIÓN EN EQUIPOS:</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¿Cómo han cambiado las formas y estilos de la construcción de edificios a través del tiempo y a partir de qué</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a:t>
                      </a:r>
                    </a:p>
                    <a:p>
                      <a:r>
                        <a:rPr lang="es-MX" dirty="0" smtClean="0"/>
                        <a:t>19 AL 23 NOV.</a:t>
                      </a:r>
                      <a:endParaRPr lang="es-MX" dirty="0"/>
                    </a:p>
                  </a:txBody>
                  <a:tcPr>
                    <a:solidFill>
                      <a:schemeClr val="accent6">
                        <a:lumMod val="20000"/>
                        <a:lumOff val="80000"/>
                      </a:schemeClr>
                    </a:solidFill>
                  </a:tcPr>
                </a:tc>
                <a:tc>
                  <a:txBody>
                    <a:bodyPr/>
                    <a:lstStyle/>
                    <a:p>
                      <a:pPr>
                        <a:lnSpc>
                          <a:spcPct val="107000"/>
                        </a:lnSpc>
                        <a:spcAft>
                          <a:spcPts val="800"/>
                        </a:spcAft>
                      </a:pPr>
                      <a:r>
                        <a:rPr lang="es-MX" sz="1400" dirty="0" smtClean="0"/>
                        <a:t>+</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presenta los datos que recolectó durante la investigación asignada, mediante una exposición en clase utilizando diferentes herramientas tecnológicas para enriquecer su presentación.</a:t>
                      </a:r>
                    </a:p>
                    <a:p>
                      <a:pPr>
                        <a:lnSpc>
                          <a:spcPct val="107000"/>
                        </a:lnSpc>
                        <a:spcAft>
                          <a:spcPts val="800"/>
                        </a:spcAft>
                      </a:pPr>
                      <a:r>
                        <a:rPr lang="es-MX" sz="1400" b="1" dirty="0" smtClean="0">
                          <a:effectLst/>
                          <a:latin typeface="Calibri" panose="020F0502020204030204" pitchFamily="34" charset="0"/>
                          <a:ea typeface="Calibri" panose="020F0502020204030204" pitchFamily="34" charset="0"/>
                          <a:cs typeface="Times New Roman" panose="02020603050405020304" pitchFamily="18" charset="0"/>
                        </a:rPr>
                        <a:t>INVESTIGACIÓN EN EQUIPOS:</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¿De qué manera se pueden reducir los efectos negativos de la construcción sobre el medio ambiente?</a:t>
                      </a:r>
                    </a:p>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26 AL 30 NOV.</a:t>
                      </a:r>
                    </a:p>
                    <a:p>
                      <a:endParaRPr lang="es-MX" dirty="0"/>
                    </a:p>
                  </a:txBody>
                  <a:tcPr>
                    <a:solidFill>
                      <a:schemeClr val="accent6">
                        <a:lumMod val="20000"/>
                        <a:lumOff val="80000"/>
                      </a:schemeClr>
                    </a:solidFill>
                  </a:tcPr>
                </a:tc>
                <a:tc>
                  <a:txBody>
                    <a:bodyPr/>
                    <a:lstStyle/>
                    <a:p>
                      <a:pPr>
                        <a:lnSpc>
                          <a:spcPct val="107000"/>
                        </a:lnSpc>
                        <a:spcAft>
                          <a:spcPts val="800"/>
                        </a:spcAft>
                      </a:pPr>
                      <a:r>
                        <a:rPr lang="es-MX" sz="1400" dirty="0" smtClean="0"/>
                        <a:t>+</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presenta los datos que recolectó durante la investigación asignada, mediante una exposición en clase utilizando diferentes herramientas tecnológicas para enriquecer su presentación</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MX" sz="1400" b="1" dirty="0" smtClean="0">
                          <a:effectLst/>
                          <a:latin typeface="Calibri" panose="020F0502020204030204" pitchFamily="34" charset="0"/>
                          <a:ea typeface="Calibri" panose="020F0502020204030204" pitchFamily="34" charset="0"/>
                          <a:cs typeface="Times New Roman" panose="02020603050405020304" pitchFamily="18" charset="0"/>
                        </a:rPr>
                        <a:t>INVESTIGACIÓN EN EQUIPOS:</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¿Qué elementos son utilizados en la actualidad en la construcción que benefician al medio ambiente?</a:t>
                      </a:r>
                    </a:p>
                    <a:p>
                      <a:pPr>
                        <a:lnSpc>
                          <a:spcPct val="107000"/>
                        </a:lnSpc>
                        <a:spcAft>
                          <a:spcPts val="800"/>
                        </a:spcAft>
                      </a:pP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3 AL 7 DIC.</a:t>
                      </a:r>
                    </a:p>
                    <a:p>
                      <a:endParaRPr lang="es-MX" dirty="0"/>
                    </a:p>
                  </a:txBody>
                  <a:tcPr>
                    <a:solidFill>
                      <a:schemeClr val="accent6">
                        <a:lumMod val="20000"/>
                        <a:lumOff val="80000"/>
                      </a:schemeClr>
                    </a:solidFill>
                  </a:tcPr>
                </a:tc>
                <a:tc>
                  <a:txBody>
                    <a:bodyPr/>
                    <a:lstStyle/>
                    <a:p>
                      <a:pPr>
                        <a:lnSpc>
                          <a:spcPct val="107000"/>
                        </a:lnSpc>
                        <a:spcAft>
                          <a:spcPts val="800"/>
                        </a:spcAft>
                      </a:pPr>
                      <a:r>
                        <a:rPr lang="es-MX" sz="1400" dirty="0" smtClean="0"/>
                        <a:t>EVALUACIÓN:</a:t>
                      </a:r>
                    </a:p>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+exposición en clase utilizando diferentes herramientas tecnológicas para enriquecer su presentación.</a:t>
                      </a:r>
                    </a:p>
                    <a:p>
                      <a:pPr>
                        <a:lnSpc>
                          <a:spcPct val="107000"/>
                        </a:lnSpc>
                        <a:spcAft>
                          <a:spcPts val="800"/>
                        </a:spcAft>
                      </a:pPr>
                      <a:r>
                        <a:rPr lang="es-MX" sz="1400" dirty="0" smtClean="0">
                          <a:effectLst/>
                          <a:latin typeface="Calibri" panose="020F0502020204030204" pitchFamily="34" charset="0"/>
                          <a:cs typeface="Times New Roman" panose="02020603050405020304" pitchFamily="18" charset="0"/>
                        </a:rPr>
                        <a:t>+</a:t>
                      </a: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expone su punto de vista ante estas, de manera respetuosa y ordenada, por medio de un pequeño foro de discusión</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+Se emplean las rubricas propuestas.</a:t>
                      </a:r>
                    </a:p>
                    <a:p>
                      <a:r>
                        <a:rPr lang="es-MX" dirty="0" smtClean="0"/>
                        <a:t>10 AL 14 DIC.</a:t>
                      </a:r>
                      <a:endParaRPr lang="es-MX" dirty="0"/>
                    </a:p>
                  </a:txBody>
                  <a:tcPr>
                    <a:solidFill>
                      <a:schemeClr val="accent6">
                        <a:lumMod val="20000"/>
                        <a:lumOff val="80000"/>
                      </a:schemeClr>
                    </a:solidFill>
                  </a:tcPr>
                </a:tc>
                <a:extLst>
                  <a:ext uri="{0D108BD9-81ED-4DB2-BD59-A6C34878D82A}">
                    <a16:rowId xmlns:a16="http://schemas.microsoft.com/office/drawing/2014/main" val="1527919781"/>
                  </a:ext>
                </a:extLst>
              </a:tr>
            </a:tbl>
          </a:graphicData>
        </a:graphic>
      </p:graphicFrame>
      <p:sp>
        <p:nvSpPr>
          <p:cNvPr id="7" name="CuadroTexto 6"/>
          <p:cNvSpPr txBox="1"/>
          <p:nvPr/>
        </p:nvSpPr>
        <p:spPr>
          <a:xfrm>
            <a:off x="1023592" y="124499"/>
            <a:ext cx="4752740" cy="584775"/>
          </a:xfrm>
          <a:prstGeom prst="rect">
            <a:avLst/>
          </a:prstGeom>
          <a:solidFill>
            <a:srgbClr val="00B050"/>
          </a:solidFill>
        </p:spPr>
        <p:txBody>
          <a:bodyPr wrap="square" rtlCol="0">
            <a:spAutoFit/>
          </a:bodyPr>
          <a:lstStyle/>
          <a:p>
            <a:r>
              <a:rPr lang="es-MX" sz="3200" b="1" dirty="0" smtClean="0"/>
              <a:t>PLANEACIÓN DÍA POR DÍA</a:t>
            </a:r>
            <a:endParaRPr lang="es-MX" sz="3200" b="1" dirty="0"/>
          </a:p>
        </p:txBody>
      </p:sp>
      <p:sp>
        <p:nvSpPr>
          <p:cNvPr id="9" name="CuadroTexto 8"/>
          <p:cNvSpPr txBox="1"/>
          <p:nvPr/>
        </p:nvSpPr>
        <p:spPr>
          <a:xfrm>
            <a:off x="6243058" y="416886"/>
            <a:ext cx="3645054" cy="523219"/>
          </a:xfrm>
          <a:prstGeom prst="rect">
            <a:avLst/>
          </a:prstGeom>
          <a:solidFill>
            <a:srgbClr val="92D050"/>
          </a:solidFill>
        </p:spPr>
        <p:txBody>
          <a:bodyPr wrap="square" rtlCol="0">
            <a:spAutoFit/>
          </a:bodyPr>
          <a:lstStyle/>
          <a:p>
            <a:r>
              <a:rPr lang="es-MX" sz="2800" b="1" dirty="0" smtClean="0"/>
              <a:t>MATERIA 4: INGLÉS VI</a:t>
            </a:r>
            <a:endParaRPr lang="es-MX" sz="2800" b="1" dirty="0"/>
          </a:p>
        </p:txBody>
      </p:sp>
    </p:spTree>
    <p:extLst>
      <p:ext uri="{BB962C8B-B14F-4D97-AF65-F5344CB8AC3E}">
        <p14:creationId xmlns:p14="http://schemas.microsoft.com/office/powerpoint/2010/main" val="318943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45757" t="33364" r="24350" b="26621"/>
          <a:stretch/>
        </p:blipFill>
        <p:spPr>
          <a:xfrm>
            <a:off x="0" y="1380"/>
            <a:ext cx="12192000" cy="6928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856227115"/>
              </p:ext>
            </p:extLst>
          </p:nvPr>
        </p:nvGraphicFramePr>
        <p:xfrm>
          <a:off x="922764" y="576632"/>
          <a:ext cx="10346472" cy="5777761"/>
        </p:xfrm>
        <a:graphic>
          <a:graphicData uri="http://schemas.openxmlformats.org/drawingml/2006/table">
            <a:tbl>
              <a:tblPr firstRow="1" bandRow="1">
                <a:tableStyleId>{5C22544A-7EE6-4342-B048-85BDC9FD1C3A}</a:tableStyleId>
              </a:tblPr>
              <a:tblGrid>
                <a:gridCol w="1724412">
                  <a:extLst>
                    <a:ext uri="{9D8B030D-6E8A-4147-A177-3AD203B41FA5}">
                      <a16:colId xmlns:a16="http://schemas.microsoft.com/office/drawing/2014/main" val="3105373619"/>
                    </a:ext>
                  </a:extLst>
                </a:gridCol>
                <a:gridCol w="1724412">
                  <a:extLst>
                    <a:ext uri="{9D8B030D-6E8A-4147-A177-3AD203B41FA5}">
                      <a16:colId xmlns:a16="http://schemas.microsoft.com/office/drawing/2014/main" val="2853163274"/>
                    </a:ext>
                  </a:extLst>
                </a:gridCol>
                <a:gridCol w="1724412">
                  <a:extLst>
                    <a:ext uri="{9D8B030D-6E8A-4147-A177-3AD203B41FA5}">
                      <a16:colId xmlns:a16="http://schemas.microsoft.com/office/drawing/2014/main" val="272772178"/>
                    </a:ext>
                  </a:extLst>
                </a:gridCol>
                <a:gridCol w="1724412">
                  <a:extLst>
                    <a:ext uri="{9D8B030D-6E8A-4147-A177-3AD203B41FA5}">
                      <a16:colId xmlns:a16="http://schemas.microsoft.com/office/drawing/2014/main" val="476791237"/>
                    </a:ext>
                  </a:extLst>
                </a:gridCol>
                <a:gridCol w="1724412">
                  <a:extLst>
                    <a:ext uri="{9D8B030D-6E8A-4147-A177-3AD203B41FA5}">
                      <a16:colId xmlns:a16="http://schemas.microsoft.com/office/drawing/2014/main" val="4166065792"/>
                    </a:ext>
                  </a:extLst>
                </a:gridCol>
                <a:gridCol w="1724412">
                  <a:extLst>
                    <a:ext uri="{9D8B030D-6E8A-4147-A177-3AD203B41FA5}">
                      <a16:colId xmlns:a16="http://schemas.microsoft.com/office/drawing/2014/main" val="675227043"/>
                    </a:ext>
                  </a:extLst>
                </a:gridCol>
              </a:tblGrid>
              <a:tr h="891410">
                <a:tc>
                  <a:txBody>
                    <a:bodyPr/>
                    <a:lstStyle/>
                    <a:p>
                      <a:endParaRPr lang="es-MX" dirty="0"/>
                    </a:p>
                  </a:txBody>
                  <a:tcPr>
                    <a:solidFill>
                      <a:srgbClr val="92D050"/>
                    </a:solidFill>
                  </a:tcPr>
                </a:tc>
                <a:tc>
                  <a:txBody>
                    <a:bodyPr/>
                    <a:lstStyle/>
                    <a:p>
                      <a:endParaRPr lang="es-MX" dirty="0"/>
                    </a:p>
                  </a:txBody>
                  <a:tcPr>
                    <a:solidFill>
                      <a:srgbClr val="92D050"/>
                    </a:solidFill>
                  </a:tcPr>
                </a:tc>
                <a:tc>
                  <a:txBody>
                    <a:bodyPr/>
                    <a:lstStyle/>
                    <a:p>
                      <a:endParaRPr lang="es-MX" dirty="0"/>
                    </a:p>
                  </a:txBody>
                  <a:tcPr>
                    <a:solidFill>
                      <a:srgbClr val="92D050"/>
                    </a:solidFill>
                  </a:tcPr>
                </a:tc>
                <a:tc>
                  <a:txBody>
                    <a:bodyPr/>
                    <a:lstStyle/>
                    <a:p>
                      <a:endParaRPr lang="es-MX" dirty="0"/>
                    </a:p>
                  </a:txBody>
                  <a:tcPr>
                    <a:solidFill>
                      <a:srgbClr val="92D050"/>
                    </a:solidFill>
                  </a:tcPr>
                </a:tc>
                <a:tc>
                  <a:txBody>
                    <a:bodyPr/>
                    <a:lstStyle/>
                    <a:p>
                      <a:endParaRPr lang="es-MX" dirty="0"/>
                    </a:p>
                  </a:txBody>
                  <a:tcPr>
                    <a:solidFill>
                      <a:srgbClr val="92D050"/>
                    </a:solidFill>
                  </a:tcPr>
                </a:tc>
                <a:tc>
                  <a:txBody>
                    <a:bodyPr/>
                    <a:lstStyle/>
                    <a:p>
                      <a:endParaRPr lang="es-MX" dirty="0"/>
                    </a:p>
                  </a:txBody>
                  <a:tcPr>
                    <a:solidFill>
                      <a:srgbClr val="92D050"/>
                    </a:solidFill>
                  </a:tcPr>
                </a:tc>
                <a:extLst>
                  <a:ext uri="{0D108BD9-81ED-4DB2-BD59-A6C34878D82A}">
                    <a16:rowId xmlns:a16="http://schemas.microsoft.com/office/drawing/2014/main" val="1153804289"/>
                  </a:ext>
                </a:extLst>
              </a:tr>
              <a:tr h="4886351">
                <a:tc>
                  <a:txBody>
                    <a:bodyPr/>
                    <a:lstStyle/>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presenta los datos que recolectó durante la investigación asignada, mediante una exposición en clase utilizando diferentes herramientas tecnológicas para enriquecer su presentación</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a:t>
                      </a:r>
                    </a:p>
                    <a:p>
                      <a:r>
                        <a:rPr lang="es-MX" sz="1400" dirty="0" smtClean="0"/>
                        <a:t>7 AL 11 ENERO</a:t>
                      </a:r>
                    </a:p>
                    <a:p>
                      <a:r>
                        <a:rPr lang="es-MX" sz="1400" dirty="0" smtClean="0"/>
                        <a:t>2019</a:t>
                      </a:r>
                      <a:endParaRPr lang="es-MX" sz="1400" dirty="0"/>
                    </a:p>
                  </a:txBody>
                  <a:tcPr>
                    <a:solidFill>
                      <a:schemeClr val="accent6">
                        <a:lumMod val="20000"/>
                        <a:lumOff val="80000"/>
                      </a:schemeClr>
                    </a:solidFill>
                  </a:tcPr>
                </a:tc>
                <a:tc>
                  <a:txBody>
                    <a:bodyPr/>
                    <a:lstStyle/>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evalúa las contribuciones de los diferentes equipos y discrimina de entre todas ellas para tomar las que mejor le funcionen, con el fin de lograr un máximo resultado en su trabajo final</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 </a:t>
                      </a:r>
                    </a:p>
                    <a:p>
                      <a:r>
                        <a:rPr lang="es-MX" sz="1400" dirty="0" smtClean="0"/>
                        <a:t>14 AL 18 ENERO</a:t>
                      </a:r>
                    </a:p>
                    <a:p>
                      <a:r>
                        <a:rPr lang="es-MX" sz="1400" dirty="0" smtClean="0"/>
                        <a:t>2019</a:t>
                      </a:r>
                      <a:endParaRPr lang="es-MX" sz="1400" dirty="0"/>
                    </a:p>
                  </a:txBody>
                  <a:tcPr>
                    <a:solidFill>
                      <a:schemeClr val="accent6">
                        <a:lumMod val="20000"/>
                        <a:lumOff val="80000"/>
                      </a:schemeClr>
                    </a:solidFill>
                  </a:tcPr>
                </a:tc>
                <a:tc>
                  <a:txBody>
                    <a:bodyPr/>
                    <a:lstStyle/>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analiza las diferentes presentaciones y expone su punto de vista ante estas, de manera respetuosa y ordenada, por medio de un pequeño foro de discusión. </a:t>
                      </a:r>
                    </a:p>
                    <a:p>
                      <a:r>
                        <a:rPr lang="es-MX" sz="1400" dirty="0" smtClean="0"/>
                        <a:t>21 AL 24 ENERO</a:t>
                      </a:r>
                    </a:p>
                    <a:p>
                      <a:r>
                        <a:rPr lang="es-MX" sz="1400" dirty="0" smtClean="0"/>
                        <a:t>2019</a:t>
                      </a:r>
                      <a:endParaRPr lang="es-MX" sz="1400" dirty="0"/>
                    </a:p>
                  </a:txBody>
                  <a:tcPr>
                    <a:solidFill>
                      <a:schemeClr val="accent6">
                        <a:lumMod val="20000"/>
                        <a:lumOff val="80000"/>
                      </a:schemeClr>
                    </a:solidFill>
                  </a:tcPr>
                </a:tc>
                <a:tc>
                  <a:txBody>
                    <a:bodyPr/>
                    <a:lstStyle/>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analiza las diferentes presentaciones y expone su punto de vista ante estas, de manera respetuosa y ordenada, por medio de un pequeño foro de discusión. </a:t>
                      </a:r>
                    </a:p>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evalúa las contribuciones de los diferentes equipos y discrimina de entre todas ellas para tomar las que mejor le funcionen, con el fin de lograr un máximo resultado en su trabajo final. </a:t>
                      </a:r>
                    </a:p>
                    <a:p>
                      <a:r>
                        <a:rPr lang="es-MX" sz="1400" dirty="0" smtClean="0"/>
                        <a:t>28 ENERO- 1 FEB.</a:t>
                      </a:r>
                      <a:endParaRPr lang="es-MX" sz="1400" dirty="0"/>
                    </a:p>
                  </a:txBody>
                  <a:tcPr>
                    <a:solidFill>
                      <a:schemeClr val="accent6">
                        <a:lumMod val="20000"/>
                        <a:lumOff val="80000"/>
                      </a:schemeClr>
                    </a:solidFill>
                  </a:tcPr>
                </a:tc>
                <a:tc>
                  <a:txBody>
                    <a:bodyPr/>
                    <a:lstStyle/>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analiza las diferentes presentaciones y expone su punto de vista ante estas, de manera respetuosa y ordenada, por medio de un pequeño foro de discusión</a:t>
                      </a:r>
                      <a:r>
                        <a:rPr lang="es-MX" sz="1800" dirty="0" smtClean="0">
                          <a:effectLst/>
                          <a:latin typeface="Calibri" panose="020F0502020204030204" pitchFamily="34" charset="0"/>
                          <a:ea typeface="Calibri" panose="020F0502020204030204" pitchFamily="34" charset="0"/>
                          <a:cs typeface="Times New Roman" panose="02020603050405020304" pitchFamily="18" charset="0"/>
                        </a:rPr>
                        <a:t>. </a:t>
                      </a:r>
                    </a:p>
                    <a:p>
                      <a:r>
                        <a:rPr lang="es-MX" sz="1400" dirty="0" smtClean="0"/>
                        <a:t>4 AL</a:t>
                      </a:r>
                      <a:r>
                        <a:rPr lang="es-MX" sz="1400" baseline="0" dirty="0" smtClean="0"/>
                        <a:t> 8 FEBRERO</a:t>
                      </a:r>
                    </a:p>
                    <a:p>
                      <a:r>
                        <a:rPr lang="es-MX" sz="1400" baseline="0" dirty="0" smtClean="0"/>
                        <a:t>2019</a:t>
                      </a:r>
                      <a:endParaRPr lang="es-MX" sz="1400" dirty="0"/>
                    </a:p>
                  </a:txBody>
                  <a:tcPr>
                    <a:solidFill>
                      <a:schemeClr val="accent6">
                        <a:lumMod val="20000"/>
                        <a:lumOff val="80000"/>
                      </a:schemeClr>
                    </a:solidFill>
                  </a:tcPr>
                </a:tc>
                <a:tc>
                  <a:txBody>
                    <a:bodyPr/>
                    <a:lstStyle/>
                    <a:p>
                      <a:pPr>
                        <a:lnSpc>
                          <a:spcPct val="107000"/>
                        </a:lnSpc>
                        <a:spcAft>
                          <a:spcPts val="800"/>
                        </a:spcAft>
                      </a:pPr>
                      <a:r>
                        <a:rPr lang="es-MX" sz="1400" dirty="0" smtClean="0">
                          <a:effectLst/>
                          <a:latin typeface="Calibri" panose="020F0502020204030204" pitchFamily="34" charset="0"/>
                          <a:ea typeface="Calibri" panose="020F0502020204030204" pitchFamily="34" charset="0"/>
                          <a:cs typeface="Times New Roman" panose="02020603050405020304" pitchFamily="18" charset="0"/>
                        </a:rPr>
                        <a:t>El alumno evalúa las contribuciones de los diferentes equipos y discrimina de entre todas ellas para tomar las que mejor le funcionen, con el fin de lograr un máximo resultado en su trabajo final.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expone su punto de vista ante estas, de manera respetuosa y ordenada, por medio de un pequeño foro de discusión</a:t>
                      </a:r>
                      <a:r>
                        <a:rPr kumimoji="0" lang="es-MX"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 emplean las rubricas propuestas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14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rPr>
                        <a:t>11 AL 14 FE. 2019</a:t>
                      </a:r>
                      <a:endParaRPr lang="es-MX" dirty="0"/>
                    </a:p>
                  </a:txBody>
                  <a:tcPr>
                    <a:solidFill>
                      <a:schemeClr val="accent6">
                        <a:lumMod val="20000"/>
                        <a:lumOff val="80000"/>
                      </a:schemeClr>
                    </a:solidFill>
                  </a:tcPr>
                </a:tc>
                <a:extLst>
                  <a:ext uri="{0D108BD9-81ED-4DB2-BD59-A6C34878D82A}">
                    <a16:rowId xmlns:a16="http://schemas.microsoft.com/office/drawing/2014/main" val="1527919781"/>
                  </a:ext>
                </a:extLst>
              </a:tr>
            </a:tbl>
          </a:graphicData>
        </a:graphic>
      </p:graphicFrame>
      <p:sp>
        <p:nvSpPr>
          <p:cNvPr id="9" name="CuadroTexto 8"/>
          <p:cNvSpPr txBox="1"/>
          <p:nvPr/>
        </p:nvSpPr>
        <p:spPr>
          <a:xfrm>
            <a:off x="4286715" y="801457"/>
            <a:ext cx="4716965" cy="646331"/>
          </a:xfrm>
          <a:prstGeom prst="rect">
            <a:avLst/>
          </a:prstGeom>
          <a:solidFill>
            <a:srgbClr val="92D050"/>
          </a:solidFill>
        </p:spPr>
        <p:txBody>
          <a:bodyPr wrap="square" rtlCol="0">
            <a:spAutoFit/>
          </a:bodyPr>
          <a:lstStyle/>
          <a:p>
            <a:r>
              <a:rPr lang="es-MX" sz="3600" b="1" dirty="0" smtClean="0"/>
              <a:t>MATERIA 4: INGLÉS VI</a:t>
            </a:r>
            <a:endParaRPr lang="es-MX" sz="3600" b="1" dirty="0"/>
          </a:p>
        </p:txBody>
      </p:sp>
    </p:spTree>
    <p:extLst>
      <p:ext uri="{BB962C8B-B14F-4D97-AF65-F5344CB8AC3E}">
        <p14:creationId xmlns:p14="http://schemas.microsoft.com/office/powerpoint/2010/main" val="27110888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5" name="Marcador de contenido 4"/>
          <p:cNvPicPr>
            <a:picLocks noGrp="1" noChangeAspect="1"/>
          </p:cNvPicPr>
          <p:nvPr>
            <p:ph idx="1"/>
          </p:nvPr>
        </p:nvPicPr>
        <p:blipFill>
          <a:blip r:embed="rId3"/>
          <a:stretch>
            <a:fillRect/>
          </a:stretch>
        </p:blipFill>
        <p:spPr>
          <a:xfrm>
            <a:off x="1246318" y="2296160"/>
            <a:ext cx="3603364" cy="4460875"/>
          </a:xfrm>
          <a:prstGeom prst="rect">
            <a:avLst/>
          </a:prstGeom>
        </p:spPr>
      </p:pic>
      <p:sp>
        <p:nvSpPr>
          <p:cNvPr id="4" name="Rectángulo 3"/>
          <p:cNvSpPr/>
          <p:nvPr/>
        </p:nvSpPr>
        <p:spPr>
          <a:xfrm>
            <a:off x="2589212" y="467360"/>
            <a:ext cx="6577090" cy="42653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chemeClr val="tx1"/>
                </a:solidFill>
              </a:rPr>
              <a:t> RUBRICA DE EVALUACIÓN Y SEGUIMIENTO</a:t>
            </a:r>
            <a:endParaRPr lang="es-MX" sz="2400" b="1" dirty="0">
              <a:solidFill>
                <a:schemeClr val="tx1"/>
              </a:solidFill>
            </a:endParaRPr>
          </a:p>
        </p:txBody>
      </p:sp>
      <p:sp>
        <p:nvSpPr>
          <p:cNvPr id="6" name="Rectángulo 5"/>
          <p:cNvSpPr/>
          <p:nvPr/>
        </p:nvSpPr>
        <p:spPr>
          <a:xfrm>
            <a:off x="207486" y="1280497"/>
            <a:ext cx="6096000" cy="1015663"/>
          </a:xfrm>
          <a:prstGeom prst="rect">
            <a:avLst/>
          </a:prstGeom>
        </p:spPr>
        <p:txBody>
          <a:bodyPr>
            <a:spAutoFit/>
          </a:bodyPr>
          <a:lstStyle/>
          <a:p>
            <a:pPr algn="just"/>
            <a:r>
              <a:rPr lang="es-ES" sz="1200" dirty="0">
                <a:latin typeface="Century Gothic" panose="020B0502020202020204" pitchFamily="34" charset="0"/>
                <a:ea typeface="Times New Roman" panose="02020603050405020304" pitchFamily="18" charset="0"/>
                <a:cs typeface="Times New Roman" panose="02020603050405020304" pitchFamily="18" charset="0"/>
              </a:rPr>
              <a:t>Todos los días desde el inicio del proyecto se llevará una bitácora en la que se anotarán los avances, las eventualidades y problemáticas que se vayan presentando durante el proceso el proyecto.  Contará con la fecha y la firma del profesor a cargo de la materia, así como los nombres y firmas de los alumnos con los que se tenga que hacer </a:t>
            </a:r>
            <a:r>
              <a:rPr lang="es-ES" sz="1200" dirty="0" smtClean="0">
                <a:latin typeface="Century Gothic" panose="020B0502020202020204" pitchFamily="34" charset="0"/>
                <a:ea typeface="Times New Roman" panose="02020603050405020304" pitchFamily="18" charset="0"/>
                <a:cs typeface="Times New Roman" panose="02020603050405020304" pitchFamily="18" charset="0"/>
              </a:rPr>
              <a:t>acuerdos.</a:t>
            </a:r>
            <a:endParaRPr lang="es-MX" dirty="0"/>
          </a:p>
        </p:txBody>
      </p:sp>
      <p:graphicFrame>
        <p:nvGraphicFramePr>
          <p:cNvPr id="7" name="Tabla 6"/>
          <p:cNvGraphicFramePr>
            <a:graphicFrameLocks noGrp="1"/>
          </p:cNvGraphicFramePr>
          <p:nvPr>
            <p:extLst>
              <p:ext uri="{D42A27DB-BD31-4B8C-83A1-F6EECF244321}">
                <p14:modId xmlns:p14="http://schemas.microsoft.com/office/powerpoint/2010/main" val="1598589941"/>
              </p:ext>
            </p:extLst>
          </p:nvPr>
        </p:nvGraphicFramePr>
        <p:xfrm>
          <a:off x="6695441" y="1717040"/>
          <a:ext cx="5232400" cy="4825999"/>
        </p:xfrm>
        <a:graphic>
          <a:graphicData uri="http://schemas.openxmlformats.org/drawingml/2006/table">
            <a:tbl>
              <a:tblPr firstRow="1" firstCol="1" bandRow="1">
                <a:tableStyleId>{5C22544A-7EE6-4342-B048-85BDC9FD1C3A}</a:tableStyleId>
              </a:tblPr>
              <a:tblGrid>
                <a:gridCol w="2472208">
                  <a:extLst>
                    <a:ext uri="{9D8B030D-6E8A-4147-A177-3AD203B41FA5}">
                      <a16:colId xmlns:a16="http://schemas.microsoft.com/office/drawing/2014/main" val="415904342"/>
                    </a:ext>
                  </a:extLst>
                </a:gridCol>
                <a:gridCol w="979575">
                  <a:extLst>
                    <a:ext uri="{9D8B030D-6E8A-4147-A177-3AD203B41FA5}">
                      <a16:colId xmlns:a16="http://schemas.microsoft.com/office/drawing/2014/main" val="1662405095"/>
                    </a:ext>
                  </a:extLst>
                </a:gridCol>
                <a:gridCol w="875946">
                  <a:extLst>
                    <a:ext uri="{9D8B030D-6E8A-4147-A177-3AD203B41FA5}">
                      <a16:colId xmlns:a16="http://schemas.microsoft.com/office/drawing/2014/main" val="614907000"/>
                    </a:ext>
                  </a:extLst>
                </a:gridCol>
                <a:gridCol w="904671">
                  <a:extLst>
                    <a:ext uri="{9D8B030D-6E8A-4147-A177-3AD203B41FA5}">
                      <a16:colId xmlns:a16="http://schemas.microsoft.com/office/drawing/2014/main" val="2986336946"/>
                    </a:ext>
                  </a:extLst>
                </a:gridCol>
              </a:tblGrid>
              <a:tr h="536223">
                <a:tc>
                  <a:txBody>
                    <a:bodyPr/>
                    <a:lstStyle/>
                    <a:p>
                      <a:pPr algn="ctr">
                        <a:spcAft>
                          <a:spcPts val="0"/>
                        </a:spcAft>
                      </a:pPr>
                      <a:r>
                        <a:rPr lang="es-ES" sz="1200" dirty="0">
                          <a:effectLst/>
                        </a:rPr>
                        <a:t>ASPECTO</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60000"/>
                        <a:lumOff val="40000"/>
                      </a:schemeClr>
                    </a:solidFill>
                  </a:tcPr>
                </a:tc>
                <a:tc>
                  <a:txBody>
                    <a:bodyPr/>
                    <a:lstStyle/>
                    <a:p>
                      <a:pPr algn="ctr">
                        <a:spcAft>
                          <a:spcPts val="0"/>
                        </a:spcAft>
                      </a:pPr>
                      <a:r>
                        <a:rPr lang="es-ES" sz="1200" dirty="0">
                          <a:effectLst/>
                        </a:rPr>
                        <a:t>NUNCA</a:t>
                      </a:r>
                      <a:endParaRPr lang="es-MX" sz="1200" dirty="0">
                        <a:effectLst/>
                      </a:endParaRPr>
                    </a:p>
                    <a:p>
                      <a:pPr algn="ctr">
                        <a:spcAft>
                          <a:spcPts val="0"/>
                        </a:spcAft>
                      </a:pPr>
                      <a:r>
                        <a:rPr lang="es-ES" sz="1200" dirty="0">
                          <a:effectLst/>
                        </a:rPr>
                        <a:t>0</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60000"/>
                        <a:lumOff val="40000"/>
                      </a:schemeClr>
                    </a:solidFill>
                  </a:tcPr>
                </a:tc>
                <a:tc>
                  <a:txBody>
                    <a:bodyPr/>
                    <a:lstStyle/>
                    <a:p>
                      <a:pPr algn="ctr">
                        <a:spcAft>
                          <a:spcPts val="0"/>
                        </a:spcAft>
                      </a:pPr>
                      <a:r>
                        <a:rPr lang="es-ES" sz="1200" dirty="0">
                          <a:effectLst/>
                        </a:rPr>
                        <a:t>AVECES</a:t>
                      </a:r>
                      <a:endParaRPr lang="es-MX" sz="1200" dirty="0">
                        <a:effectLst/>
                      </a:endParaRPr>
                    </a:p>
                    <a:p>
                      <a:pPr algn="ctr">
                        <a:spcAft>
                          <a:spcPts val="0"/>
                        </a:spcAft>
                      </a:pPr>
                      <a:r>
                        <a:rPr lang="es-ES" sz="1200" dirty="0">
                          <a:effectLst/>
                        </a:rPr>
                        <a:t>1</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60000"/>
                        <a:lumOff val="40000"/>
                      </a:schemeClr>
                    </a:solidFill>
                  </a:tcPr>
                </a:tc>
                <a:tc>
                  <a:txBody>
                    <a:bodyPr/>
                    <a:lstStyle/>
                    <a:p>
                      <a:pPr algn="ctr">
                        <a:spcAft>
                          <a:spcPts val="0"/>
                        </a:spcAft>
                      </a:pPr>
                      <a:r>
                        <a:rPr lang="es-ES" sz="1200" dirty="0">
                          <a:effectLst/>
                        </a:rPr>
                        <a:t>SIEMPRE</a:t>
                      </a:r>
                      <a:endParaRPr lang="es-MX" sz="1200" dirty="0">
                        <a:effectLst/>
                      </a:endParaRPr>
                    </a:p>
                    <a:p>
                      <a:pPr algn="ctr">
                        <a:spcAft>
                          <a:spcPts val="0"/>
                        </a:spcAft>
                      </a:pPr>
                      <a:r>
                        <a:rPr lang="es-ES" sz="1200" dirty="0">
                          <a:effectLst/>
                        </a:rPr>
                        <a:t>2</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60000"/>
                        <a:lumOff val="40000"/>
                      </a:schemeClr>
                    </a:solidFill>
                  </a:tcPr>
                </a:tc>
                <a:extLst>
                  <a:ext uri="{0D108BD9-81ED-4DB2-BD59-A6C34878D82A}">
                    <a16:rowId xmlns:a16="http://schemas.microsoft.com/office/drawing/2014/main" val="2523794097"/>
                  </a:ext>
                </a:extLst>
              </a:tr>
              <a:tr h="804333">
                <a:tc>
                  <a:txBody>
                    <a:bodyPr/>
                    <a:lstStyle/>
                    <a:p>
                      <a:pPr algn="l">
                        <a:spcAft>
                          <a:spcPts val="0"/>
                        </a:spcAft>
                      </a:pPr>
                      <a:r>
                        <a:rPr lang="es-ES" sz="1200" dirty="0">
                          <a:effectLst/>
                        </a:rPr>
                        <a:t>El alumno mostró respeto ante la exposición del profesor </a:t>
                      </a:r>
                      <a:endParaRPr lang="es-MX" sz="1200" dirty="0">
                        <a:effectLst/>
                      </a:endParaRPr>
                    </a:p>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60000"/>
                        <a:lumOff val="4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extLst>
                  <a:ext uri="{0D108BD9-81ED-4DB2-BD59-A6C34878D82A}">
                    <a16:rowId xmlns:a16="http://schemas.microsoft.com/office/drawing/2014/main" val="2339849794"/>
                  </a:ext>
                </a:extLst>
              </a:tr>
              <a:tr h="804333">
                <a:tc>
                  <a:txBody>
                    <a:bodyPr/>
                    <a:lstStyle/>
                    <a:p>
                      <a:pPr algn="l">
                        <a:spcAft>
                          <a:spcPts val="0"/>
                        </a:spcAft>
                      </a:pPr>
                      <a:r>
                        <a:rPr lang="es-ES" sz="1200" dirty="0">
                          <a:effectLst/>
                        </a:rPr>
                        <a:t>El alumno completó la actividad en su libreta de manera limpia y ordenada </a:t>
                      </a:r>
                      <a:endParaRPr lang="es-MX" sz="1200" dirty="0">
                        <a:effectLst/>
                      </a:endParaRPr>
                    </a:p>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60000"/>
                        <a:lumOff val="4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extLst>
                  <a:ext uri="{0D108BD9-81ED-4DB2-BD59-A6C34878D82A}">
                    <a16:rowId xmlns:a16="http://schemas.microsoft.com/office/drawing/2014/main" val="732764461"/>
                  </a:ext>
                </a:extLst>
              </a:tr>
              <a:tr h="804333">
                <a:tc>
                  <a:txBody>
                    <a:bodyPr/>
                    <a:lstStyle/>
                    <a:p>
                      <a:pPr algn="l">
                        <a:spcAft>
                          <a:spcPts val="0"/>
                        </a:spcAft>
                      </a:pPr>
                      <a:r>
                        <a:rPr lang="es-ES" sz="1200" dirty="0">
                          <a:effectLst/>
                        </a:rPr>
                        <a:t>El alumno preguntó cosas relevantes acerca de la clase </a:t>
                      </a:r>
                      <a:endParaRPr lang="es-MX" sz="1200" dirty="0">
                        <a:effectLst/>
                      </a:endParaRPr>
                    </a:p>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60000"/>
                        <a:lumOff val="4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extLst>
                  <a:ext uri="{0D108BD9-81ED-4DB2-BD59-A6C34878D82A}">
                    <a16:rowId xmlns:a16="http://schemas.microsoft.com/office/drawing/2014/main" val="3469004576"/>
                  </a:ext>
                </a:extLst>
              </a:tr>
              <a:tr h="1072444">
                <a:tc>
                  <a:txBody>
                    <a:bodyPr/>
                    <a:lstStyle/>
                    <a:p>
                      <a:pPr algn="l">
                        <a:spcAft>
                          <a:spcPts val="0"/>
                        </a:spcAft>
                      </a:pPr>
                      <a:r>
                        <a:rPr lang="es-ES" sz="1200" dirty="0">
                          <a:effectLst/>
                        </a:rPr>
                        <a:t>El alumno escuchó de manera respetuosa a sus compañeros durante las actividades en equipo o parejas </a:t>
                      </a:r>
                      <a:endParaRPr lang="es-MX" sz="1200" dirty="0">
                        <a:effectLst/>
                      </a:endParaRPr>
                    </a:p>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60000"/>
                        <a:lumOff val="4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extLst>
                  <a:ext uri="{0D108BD9-81ED-4DB2-BD59-A6C34878D82A}">
                    <a16:rowId xmlns:a16="http://schemas.microsoft.com/office/drawing/2014/main" val="2809045581"/>
                  </a:ext>
                </a:extLst>
              </a:tr>
              <a:tr h="804333">
                <a:tc>
                  <a:txBody>
                    <a:bodyPr/>
                    <a:lstStyle/>
                    <a:p>
                      <a:pPr algn="l">
                        <a:spcAft>
                          <a:spcPts val="0"/>
                        </a:spcAft>
                      </a:pPr>
                      <a:r>
                        <a:rPr lang="es-ES" sz="1200" dirty="0">
                          <a:effectLst/>
                        </a:rPr>
                        <a:t>El alumno termino las actividades de la clase en tiempo y forma</a:t>
                      </a:r>
                      <a:endParaRPr lang="es-MX" sz="1200" dirty="0">
                        <a:effectLst/>
                      </a:endParaRPr>
                    </a:p>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60000"/>
                        <a:lumOff val="4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2">
                        <a:lumMod val="20000"/>
                        <a:lumOff val="80000"/>
                      </a:schemeClr>
                    </a:solidFill>
                  </a:tcPr>
                </a:tc>
                <a:extLst>
                  <a:ext uri="{0D108BD9-81ED-4DB2-BD59-A6C34878D82A}">
                    <a16:rowId xmlns:a16="http://schemas.microsoft.com/office/drawing/2014/main" val="4245625"/>
                  </a:ext>
                </a:extLst>
              </a:tr>
            </a:tbl>
          </a:graphicData>
        </a:graphic>
      </p:graphicFrame>
      <p:sp>
        <p:nvSpPr>
          <p:cNvPr id="8" name="Flecha derecha 7"/>
          <p:cNvSpPr/>
          <p:nvPr/>
        </p:nvSpPr>
        <p:spPr>
          <a:xfrm>
            <a:off x="7366000" y="1134364"/>
            <a:ext cx="3850640"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RUBRICA DE EVALUACIÓN</a:t>
            </a:r>
            <a:endParaRPr lang="es-MX" b="1" dirty="0">
              <a:solidFill>
                <a:schemeClr val="tx1"/>
              </a:solidFill>
            </a:endParaRPr>
          </a:p>
        </p:txBody>
      </p:sp>
      <p:sp>
        <p:nvSpPr>
          <p:cNvPr id="2" name="Rectángulo 1"/>
          <p:cNvSpPr/>
          <p:nvPr/>
        </p:nvSpPr>
        <p:spPr>
          <a:xfrm>
            <a:off x="789117" y="366097"/>
            <a:ext cx="1162345" cy="67022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smtClean="0">
                <a:solidFill>
                  <a:srgbClr val="FF0000"/>
                </a:solidFill>
              </a:rPr>
              <a:t>5.g</a:t>
            </a:r>
            <a:endParaRPr lang="es-MX" sz="3600" dirty="0">
              <a:solidFill>
                <a:srgbClr val="FF0000"/>
              </a:solidFill>
            </a:endParaRPr>
          </a:p>
        </p:txBody>
      </p:sp>
    </p:spTree>
    <p:extLst>
      <p:ext uri="{BB962C8B-B14F-4D97-AF65-F5344CB8AC3E}">
        <p14:creationId xmlns:p14="http://schemas.microsoft.com/office/powerpoint/2010/main" val="2265185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45757" t="33364" r="24350" b="26621"/>
          <a:stretch/>
        </p:blipFill>
        <p:spPr>
          <a:xfrm>
            <a:off x="0" y="0"/>
            <a:ext cx="12192000" cy="6928265"/>
          </a:xfrm>
          <a:prstGeom prst="rect">
            <a:avLst/>
          </a:prstGeom>
        </p:spPr>
      </p:pic>
      <p:pic>
        <p:nvPicPr>
          <p:cNvPr id="4" name="Marcador de contenido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8056" b="95278" l="10000" r="90000">
                        <a14:foregroundMark x1="17031" y1="8056" x2="34479" y2="8611"/>
                        <a14:foregroundMark x1="37813" y1="9167" x2="61198" y2="9630"/>
                        <a14:foregroundMark x1="69896" y1="8889" x2="87344" y2="8704"/>
                        <a14:foregroundMark x1="85208" y1="94815" x2="87240" y2="95278"/>
                        <a14:foregroundMark x1="21406" y1="64074" x2="17240" y2="59352"/>
                        <a14:backgroundMark x1="18594" y1="98704" x2="25833" y2="98611"/>
                      </a14:backgroundRemoval>
                    </a14:imgEffect>
                  </a14:imgLayer>
                </a14:imgProps>
              </a:ext>
            </a:extLst>
          </a:blip>
          <a:srcRect l="12512" t="7153" r="8776" b="1892"/>
          <a:stretch/>
        </p:blipFill>
        <p:spPr>
          <a:xfrm>
            <a:off x="2104854" y="598060"/>
            <a:ext cx="9347200" cy="6330205"/>
          </a:xfrm>
          <a:prstGeom prst="rect">
            <a:avLst/>
          </a:prstGeom>
        </p:spPr>
      </p:pic>
      <p:sp>
        <p:nvSpPr>
          <p:cNvPr id="5" name="Rectángulo 4"/>
          <p:cNvSpPr/>
          <p:nvPr/>
        </p:nvSpPr>
        <p:spPr>
          <a:xfrm>
            <a:off x="2832410" y="167268"/>
            <a:ext cx="6389400" cy="28924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RUBRICA PARA PRESENTACIÓN  ELECTRÓNICA</a:t>
            </a:r>
            <a:endParaRPr lang="es-MX" b="1" dirty="0">
              <a:solidFill>
                <a:schemeClr val="tx1"/>
              </a:solidFill>
            </a:endParaRPr>
          </a:p>
        </p:txBody>
      </p:sp>
      <p:sp>
        <p:nvSpPr>
          <p:cNvPr id="2" name="Rectángulo 1"/>
          <p:cNvSpPr/>
          <p:nvPr/>
        </p:nvSpPr>
        <p:spPr>
          <a:xfrm>
            <a:off x="182880" y="904736"/>
            <a:ext cx="1921974" cy="111363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smtClean="0">
                <a:solidFill>
                  <a:srgbClr val="FF0000"/>
                </a:solidFill>
              </a:rPr>
              <a:t>5.G</a:t>
            </a:r>
          </a:p>
          <a:p>
            <a:pPr algn="ctr"/>
            <a:r>
              <a:rPr lang="es-MX" sz="2400" dirty="0" smtClean="0">
                <a:solidFill>
                  <a:schemeClr val="tx1"/>
                </a:solidFill>
              </a:rPr>
              <a:t>EVALUACIÓN</a:t>
            </a:r>
            <a:endParaRPr lang="es-MX" sz="2400" dirty="0">
              <a:solidFill>
                <a:schemeClr val="tx1"/>
              </a:solidFill>
            </a:endParaRPr>
          </a:p>
        </p:txBody>
      </p:sp>
    </p:spTree>
    <p:extLst>
      <p:ext uri="{BB962C8B-B14F-4D97-AF65-F5344CB8AC3E}">
        <p14:creationId xmlns:p14="http://schemas.microsoft.com/office/powerpoint/2010/main" val="11641533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0"/>
            <a:ext cx="12192000" cy="6928265"/>
          </a:xfrm>
          <a:prstGeom prst="rect">
            <a:avLst/>
          </a:prstGeom>
        </p:spPr>
      </p:pic>
      <p:sp>
        <p:nvSpPr>
          <p:cNvPr id="2" name="Título 1"/>
          <p:cNvSpPr>
            <a:spLocks noGrp="1"/>
          </p:cNvSpPr>
          <p:nvPr>
            <p:ph type="title"/>
          </p:nvPr>
        </p:nvSpPr>
        <p:spPr/>
        <p:txBody>
          <a:bodyPr>
            <a:normAutofit/>
          </a:bodyPr>
          <a:lstStyle/>
          <a:p>
            <a:pPr algn="ctr"/>
            <a:r>
              <a:rPr lang="es-MX" sz="5400" b="1" dirty="0" smtClean="0"/>
              <a:t>CICLO ESCOLAR: 2018 -2019</a:t>
            </a:r>
            <a:endParaRPr lang="es-MX" sz="5400" b="1" dirty="0"/>
          </a:p>
        </p:txBody>
      </p:sp>
      <p:sp>
        <p:nvSpPr>
          <p:cNvPr id="3" name="Marcador de contenido 2"/>
          <p:cNvSpPr>
            <a:spLocks noGrp="1"/>
          </p:cNvSpPr>
          <p:nvPr>
            <p:ph idx="1"/>
          </p:nvPr>
        </p:nvSpPr>
        <p:spPr/>
        <p:txBody>
          <a:bodyPr>
            <a:normAutofit/>
          </a:bodyPr>
          <a:lstStyle/>
          <a:p>
            <a:endParaRPr lang="es-MX" dirty="0"/>
          </a:p>
          <a:p>
            <a:pPr marL="0" indent="0">
              <a:buNone/>
            </a:pPr>
            <a:r>
              <a:rPr lang="es-MX" b="1" dirty="0" smtClean="0"/>
              <a:t>Fecha de inicio:</a:t>
            </a:r>
          </a:p>
          <a:p>
            <a:pPr marL="0" indent="0">
              <a:buNone/>
            </a:pPr>
            <a:endParaRPr lang="es-MX" sz="2800" b="1" dirty="0"/>
          </a:p>
          <a:p>
            <a:pPr marL="0" indent="0">
              <a:buNone/>
            </a:pPr>
            <a:endParaRPr lang="es-MX" b="1" dirty="0" smtClean="0"/>
          </a:p>
          <a:p>
            <a:pPr marL="0" indent="0">
              <a:buNone/>
            </a:pPr>
            <a:endParaRPr lang="es-MX" b="1" dirty="0"/>
          </a:p>
          <a:p>
            <a:pPr marL="0" indent="0">
              <a:buNone/>
            </a:pPr>
            <a:r>
              <a:rPr lang="es-MX" b="1" dirty="0" smtClean="0"/>
              <a:t>Fecha de término: </a:t>
            </a:r>
          </a:p>
        </p:txBody>
      </p:sp>
    </p:spTree>
    <p:extLst>
      <p:ext uri="{BB962C8B-B14F-4D97-AF65-F5344CB8AC3E}">
        <p14:creationId xmlns:p14="http://schemas.microsoft.com/office/powerpoint/2010/main" val="25068067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70265"/>
            <a:ext cx="12192000" cy="6928265"/>
          </a:xfrm>
          <a:prstGeom prst="rect">
            <a:avLst/>
          </a:prstGeom>
        </p:spPr>
      </p:pic>
      <p:pic>
        <p:nvPicPr>
          <p:cNvPr id="3" name="Imagen 2"/>
          <p:cNvPicPr>
            <a:picLocks noChangeAspect="1"/>
          </p:cNvPicPr>
          <p:nvPr/>
        </p:nvPicPr>
        <p:blipFill rotWithShape="1">
          <a:blip r:embed="rId3"/>
          <a:srcRect l="33641" t="22294" r="17695" b="14285"/>
          <a:stretch/>
        </p:blipFill>
        <p:spPr>
          <a:xfrm>
            <a:off x="1223158" y="1116281"/>
            <a:ext cx="9583387" cy="5367646"/>
          </a:xfrm>
          <a:prstGeom prst="rect">
            <a:avLst/>
          </a:prstGeom>
        </p:spPr>
      </p:pic>
      <p:sp>
        <p:nvSpPr>
          <p:cNvPr id="4" name="Rectángulo 3"/>
          <p:cNvSpPr/>
          <p:nvPr/>
        </p:nvSpPr>
        <p:spPr>
          <a:xfrm>
            <a:off x="2766951" y="463137"/>
            <a:ext cx="7077693" cy="65314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smtClean="0">
                <a:solidFill>
                  <a:schemeClr val="tx1"/>
                </a:solidFill>
              </a:rPr>
              <a:t>RUBRICA DE EVALUACIÓN</a:t>
            </a:r>
            <a:endParaRPr lang="es-MX" sz="2800" b="1" dirty="0">
              <a:solidFill>
                <a:schemeClr val="tx1"/>
              </a:solidFill>
            </a:endParaRPr>
          </a:p>
        </p:txBody>
      </p:sp>
    </p:spTree>
    <p:extLst>
      <p:ext uri="{BB962C8B-B14F-4D97-AF65-F5344CB8AC3E}">
        <p14:creationId xmlns:p14="http://schemas.microsoft.com/office/powerpoint/2010/main" val="2268370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45757" t="33364" r="24350" b="26621"/>
          <a:stretch/>
        </p:blipFill>
        <p:spPr>
          <a:xfrm>
            <a:off x="0" y="11540"/>
            <a:ext cx="12192000" cy="6928265"/>
          </a:xfrm>
          <a:prstGeom prst="rect">
            <a:avLst/>
          </a:prstGeom>
        </p:spPr>
      </p:pic>
      <p:pic>
        <p:nvPicPr>
          <p:cNvPr id="4" name="Marcador de contenido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10000" b="96389" l="10000" r="90000">
                        <a14:foregroundMark x1="14063" y1="60278" x2="21146" y2="90833"/>
                        <a14:foregroundMark x1="83802" y1="14352" x2="69271" y2="14352"/>
                        <a14:foregroundMark x1="63333" y1="14815" x2="48490" y2="14352"/>
                        <a14:foregroundMark x1="41458" y1="12778" x2="26615" y2="13796"/>
                        <a14:foregroundMark x1="82969" y1="96389" x2="68021" y2="96204"/>
                        <a14:foregroundMark x1="21458" y1="37963" x2="15677" y2="30185"/>
                      </a14:backgroundRemoval>
                    </a14:imgEffect>
                  </a14:imgLayer>
                </a14:imgProps>
              </a:ext>
            </a:extLst>
          </a:blip>
          <a:srcRect l="12535" t="10902" r="8508" b="1027"/>
          <a:stretch/>
        </p:blipFill>
        <p:spPr>
          <a:xfrm>
            <a:off x="558800" y="914400"/>
            <a:ext cx="10901680" cy="5701904"/>
          </a:xfrm>
          <a:prstGeom prst="rect">
            <a:avLst/>
          </a:prstGeom>
        </p:spPr>
      </p:pic>
      <p:sp>
        <p:nvSpPr>
          <p:cNvPr id="5" name="CuadroTexto 4"/>
          <p:cNvSpPr txBox="1"/>
          <p:nvPr/>
        </p:nvSpPr>
        <p:spPr>
          <a:xfrm>
            <a:off x="2794000" y="386080"/>
            <a:ext cx="8392160" cy="369332"/>
          </a:xfrm>
          <a:prstGeom prst="rect">
            <a:avLst/>
          </a:prstGeom>
          <a:noFill/>
        </p:spPr>
        <p:txBody>
          <a:bodyPr wrap="square" rtlCol="0">
            <a:spAutoFit/>
          </a:bodyPr>
          <a:lstStyle/>
          <a:p>
            <a:r>
              <a:rPr lang="es-MX" b="1" dirty="0" smtClean="0"/>
              <a:t>EVALUACIÓN: RUBRICA DE REPORTE DE LECTURA</a:t>
            </a:r>
            <a:endParaRPr lang="es-MX" b="1" dirty="0"/>
          </a:p>
        </p:txBody>
      </p:sp>
    </p:spTree>
    <p:extLst>
      <p:ext uri="{BB962C8B-B14F-4D97-AF65-F5344CB8AC3E}">
        <p14:creationId xmlns:p14="http://schemas.microsoft.com/office/powerpoint/2010/main" val="1056491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70265"/>
            <a:ext cx="12192000" cy="6928265"/>
          </a:xfrm>
          <a:prstGeom prst="rect">
            <a:avLst/>
          </a:prstGeom>
        </p:spPr>
      </p:pic>
      <p:pic>
        <p:nvPicPr>
          <p:cNvPr id="2" name="Imagen 1"/>
          <p:cNvPicPr>
            <a:picLocks noChangeAspect="1"/>
          </p:cNvPicPr>
          <p:nvPr/>
        </p:nvPicPr>
        <p:blipFill rotWithShape="1">
          <a:blip r:embed="rId3"/>
          <a:srcRect l="11977" t="31993" r="26108" b="10806"/>
          <a:stretch/>
        </p:blipFill>
        <p:spPr>
          <a:xfrm>
            <a:off x="502721" y="498765"/>
            <a:ext cx="5363689" cy="3764478"/>
          </a:xfrm>
          <a:prstGeom prst="rect">
            <a:avLst/>
          </a:prstGeom>
        </p:spPr>
      </p:pic>
      <p:pic>
        <p:nvPicPr>
          <p:cNvPr id="3" name="Imagen 2"/>
          <p:cNvPicPr>
            <a:picLocks noChangeAspect="1"/>
          </p:cNvPicPr>
          <p:nvPr/>
        </p:nvPicPr>
        <p:blipFill rotWithShape="1">
          <a:blip r:embed="rId4"/>
          <a:srcRect l="12751" t="28036" r="26667" b="11036"/>
          <a:stretch/>
        </p:blipFill>
        <p:spPr>
          <a:xfrm>
            <a:off x="6681851" y="668481"/>
            <a:ext cx="5074722" cy="4191990"/>
          </a:xfrm>
          <a:prstGeom prst="rect">
            <a:avLst/>
          </a:prstGeom>
        </p:spPr>
      </p:pic>
      <p:pic>
        <p:nvPicPr>
          <p:cNvPr id="4" name="Imagen 3"/>
          <p:cNvPicPr>
            <a:picLocks noChangeAspect="1"/>
          </p:cNvPicPr>
          <p:nvPr/>
        </p:nvPicPr>
        <p:blipFill rotWithShape="1">
          <a:blip r:embed="rId5"/>
          <a:srcRect l="11996" t="29314" r="25615" b="45715"/>
          <a:stretch/>
        </p:blipFill>
        <p:spPr>
          <a:xfrm>
            <a:off x="716479" y="5105152"/>
            <a:ext cx="6313713" cy="1508166"/>
          </a:xfrm>
          <a:prstGeom prst="rect">
            <a:avLst/>
          </a:prstGeom>
        </p:spPr>
      </p:pic>
      <p:sp>
        <p:nvSpPr>
          <p:cNvPr id="6" name="Rectángulo 5"/>
          <p:cNvSpPr/>
          <p:nvPr/>
        </p:nvSpPr>
        <p:spPr>
          <a:xfrm>
            <a:off x="7908966" y="5105152"/>
            <a:ext cx="1840676" cy="891887"/>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RÚBRICA: FÍSICA Y MATEMÁTICAS</a:t>
            </a:r>
            <a:endParaRPr lang="es-MX" b="1" dirty="0">
              <a:solidFill>
                <a:schemeClr val="tx1"/>
              </a:solidFill>
            </a:endParaRPr>
          </a:p>
        </p:txBody>
      </p:sp>
    </p:spTree>
    <p:extLst>
      <p:ext uri="{BB962C8B-B14F-4D97-AF65-F5344CB8AC3E}">
        <p14:creationId xmlns:p14="http://schemas.microsoft.com/office/powerpoint/2010/main" val="420748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l="45757" t="33364" r="24350" b="26621"/>
          <a:stretch/>
        </p:blipFill>
        <p:spPr>
          <a:xfrm>
            <a:off x="0" y="1380"/>
            <a:ext cx="12192000" cy="6928265"/>
          </a:xfrm>
          <a:prstGeom prst="rect">
            <a:avLst/>
          </a:prstGeom>
        </p:spPr>
      </p:pic>
      <p:sp>
        <p:nvSpPr>
          <p:cNvPr id="2" name="Título 1"/>
          <p:cNvSpPr>
            <a:spLocks noGrp="1"/>
          </p:cNvSpPr>
          <p:nvPr>
            <p:ph type="title"/>
          </p:nvPr>
        </p:nvSpPr>
        <p:spPr>
          <a:xfrm>
            <a:off x="3650608" y="596908"/>
            <a:ext cx="6360291" cy="584930"/>
          </a:xfrm>
          <a:solidFill>
            <a:srgbClr val="FFFF00"/>
          </a:solidFill>
        </p:spPr>
        <p:txBody>
          <a:bodyPr>
            <a:normAutofit/>
          </a:bodyPr>
          <a:lstStyle/>
          <a:p>
            <a:r>
              <a:rPr lang="es-MX" sz="2400" b="1" dirty="0" smtClean="0"/>
              <a:t>RURICAS DE AUTOEVALUACIÓN Y COEVALUACIÓN</a:t>
            </a:r>
            <a:endParaRPr lang="es-MX" sz="2400" b="1" dirty="0"/>
          </a:p>
        </p:txBody>
      </p:sp>
      <p:pic>
        <p:nvPicPr>
          <p:cNvPr id="4" name="Marcador de contenido 3"/>
          <p:cNvPicPr>
            <a:picLocks noGrp="1" noChangeAspect="1"/>
          </p:cNvPicPr>
          <p:nvPr>
            <p:ph idx="1"/>
          </p:nvPr>
        </p:nvPicPr>
        <p:blipFill>
          <a:blip r:embed="rId3"/>
          <a:stretch>
            <a:fillRect/>
          </a:stretch>
        </p:blipFill>
        <p:spPr>
          <a:xfrm>
            <a:off x="1470161" y="1777365"/>
            <a:ext cx="3352529" cy="4745038"/>
          </a:xfrm>
          <a:prstGeom prst="rect">
            <a:avLst/>
          </a:prstGeom>
        </p:spPr>
      </p:pic>
      <p:sp>
        <p:nvSpPr>
          <p:cNvPr id="5" name="Rectángulo 4"/>
          <p:cNvSpPr/>
          <p:nvPr/>
        </p:nvSpPr>
        <p:spPr>
          <a:xfrm>
            <a:off x="1470161" y="1340485"/>
            <a:ext cx="3213599"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mtClean="0"/>
              <a:t>COEVLUACIÓNA</a:t>
            </a:r>
            <a:endParaRPr lang="es-MX" dirty="0"/>
          </a:p>
        </p:txBody>
      </p:sp>
      <p:pic>
        <p:nvPicPr>
          <p:cNvPr id="6" name="Imagen 5"/>
          <p:cNvPicPr>
            <a:picLocks noChangeAspect="1"/>
          </p:cNvPicPr>
          <p:nvPr/>
        </p:nvPicPr>
        <p:blipFill>
          <a:blip r:embed="rId4"/>
          <a:stretch>
            <a:fillRect/>
          </a:stretch>
        </p:blipFill>
        <p:spPr>
          <a:xfrm>
            <a:off x="5902325" y="1889125"/>
            <a:ext cx="6076950" cy="4765675"/>
          </a:xfrm>
          <a:prstGeom prst="rect">
            <a:avLst/>
          </a:prstGeom>
        </p:spPr>
      </p:pic>
      <p:sp>
        <p:nvSpPr>
          <p:cNvPr id="7" name="Rectángulo 6"/>
          <p:cNvSpPr/>
          <p:nvPr/>
        </p:nvSpPr>
        <p:spPr>
          <a:xfrm>
            <a:off x="6722587" y="1660525"/>
            <a:ext cx="449072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AUTOEVALUACIÓN</a:t>
            </a:r>
            <a:endParaRPr lang="es-MX" dirty="0"/>
          </a:p>
        </p:txBody>
      </p:sp>
    </p:spTree>
    <p:extLst>
      <p:ext uri="{BB962C8B-B14F-4D97-AF65-F5344CB8AC3E}">
        <p14:creationId xmlns:p14="http://schemas.microsoft.com/office/powerpoint/2010/main" val="3495578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srcRect l="45757" t="33364" r="24350" b="26621"/>
          <a:stretch/>
        </p:blipFill>
        <p:spPr>
          <a:xfrm>
            <a:off x="0" y="-70265"/>
            <a:ext cx="12192000" cy="6928265"/>
          </a:xfrm>
          <a:prstGeom prst="rect">
            <a:avLst/>
          </a:prstGeom>
        </p:spPr>
      </p:pic>
      <p:sp>
        <p:nvSpPr>
          <p:cNvPr id="2" name="Título 1"/>
          <p:cNvSpPr>
            <a:spLocks noGrp="1"/>
          </p:cNvSpPr>
          <p:nvPr>
            <p:ph type="title"/>
          </p:nvPr>
        </p:nvSpPr>
        <p:spPr>
          <a:xfrm>
            <a:off x="1682931" y="566774"/>
            <a:ext cx="1605280" cy="609381"/>
          </a:xfrm>
        </p:spPr>
        <p:txBody>
          <a:bodyPr>
            <a:normAutofit fontScale="90000"/>
          </a:bodyPr>
          <a:lstStyle/>
          <a:p>
            <a:r>
              <a:rPr lang="es-MX" sz="4900" b="1" dirty="0" smtClean="0">
                <a:solidFill>
                  <a:srgbClr val="FF0000"/>
                </a:solidFill>
              </a:rPr>
              <a:t>5h</a:t>
            </a:r>
            <a:r>
              <a:rPr lang="es-MX" dirty="0" smtClean="0"/>
              <a:t/>
            </a:r>
            <a:br>
              <a:rPr lang="es-MX" dirty="0" smtClean="0"/>
            </a:br>
            <a:endParaRPr lang="es-MX" dirty="0"/>
          </a:p>
        </p:txBody>
      </p:sp>
      <p:sp>
        <p:nvSpPr>
          <p:cNvPr id="6" name="Rectángulo redondeado 5"/>
          <p:cNvSpPr/>
          <p:nvPr/>
        </p:nvSpPr>
        <p:spPr>
          <a:xfrm>
            <a:off x="3210560" y="525415"/>
            <a:ext cx="7477760" cy="78232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chemeClr val="tx1"/>
                </a:solidFill>
              </a:rPr>
              <a:t>REFLEXIÓN: GRUPO INTERDISCIPLINARIO Y DE ZONA FORANEA 2</a:t>
            </a:r>
            <a:endParaRPr lang="es-MX" sz="2400" b="1" dirty="0">
              <a:solidFill>
                <a:schemeClr val="tx1"/>
              </a:solidFill>
            </a:endParaRPr>
          </a:p>
        </p:txBody>
      </p:sp>
      <p:pic>
        <p:nvPicPr>
          <p:cNvPr id="10" name="Imagen 9"/>
          <p:cNvPicPr>
            <a:picLocks noChangeAspect="1"/>
          </p:cNvPicPr>
          <p:nvPr/>
        </p:nvPicPr>
        <p:blipFill rotWithShape="1">
          <a:blip r:embed="rId3"/>
          <a:srcRect l="20039" t="18616" r="50800" b="14905"/>
          <a:stretch/>
        </p:blipFill>
        <p:spPr>
          <a:xfrm>
            <a:off x="406400" y="1375731"/>
            <a:ext cx="4127850" cy="5293360"/>
          </a:xfrm>
          <a:prstGeom prst="rect">
            <a:avLst/>
          </a:prstGeom>
        </p:spPr>
      </p:pic>
      <p:pic>
        <p:nvPicPr>
          <p:cNvPr id="11" name="Imagen 10"/>
          <p:cNvPicPr>
            <a:picLocks noChangeAspect="1"/>
          </p:cNvPicPr>
          <p:nvPr/>
        </p:nvPicPr>
        <p:blipFill rotWithShape="1">
          <a:blip r:embed="rId4"/>
          <a:srcRect l="20710" t="17984" r="44972" b="5989"/>
          <a:stretch/>
        </p:blipFill>
        <p:spPr>
          <a:xfrm>
            <a:off x="6024880" y="1375731"/>
            <a:ext cx="4277360" cy="5329959"/>
          </a:xfrm>
          <a:prstGeom prst="rect">
            <a:avLst/>
          </a:prstGeom>
        </p:spPr>
      </p:pic>
    </p:spTree>
    <p:extLst>
      <p:ext uri="{BB962C8B-B14F-4D97-AF65-F5344CB8AC3E}">
        <p14:creationId xmlns:p14="http://schemas.microsoft.com/office/powerpoint/2010/main" val="2606919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rotWithShape="1">
          <a:blip r:embed="rId2"/>
          <a:srcRect l="45757" t="33364" r="24350" b="26621"/>
          <a:stretch/>
        </p:blipFill>
        <p:spPr>
          <a:xfrm>
            <a:off x="0" y="1380"/>
            <a:ext cx="12192000" cy="6928265"/>
          </a:xfrm>
          <a:prstGeom prst="rect">
            <a:avLst/>
          </a:prstGeom>
        </p:spPr>
      </p:pic>
      <p:sp>
        <p:nvSpPr>
          <p:cNvPr id="2" name="CuadroTexto 1"/>
          <p:cNvSpPr txBox="1"/>
          <p:nvPr/>
        </p:nvSpPr>
        <p:spPr>
          <a:xfrm>
            <a:off x="2335875" y="424150"/>
            <a:ext cx="8196838" cy="646331"/>
          </a:xfrm>
          <a:prstGeom prst="rect">
            <a:avLst/>
          </a:prstGeom>
          <a:solidFill>
            <a:schemeClr val="accent4">
              <a:lumMod val="40000"/>
              <a:lumOff val="60000"/>
            </a:schemeClr>
          </a:solidFill>
        </p:spPr>
        <p:txBody>
          <a:bodyPr wrap="square" rtlCol="0">
            <a:spAutoFit/>
          </a:bodyPr>
          <a:lstStyle/>
          <a:p>
            <a:r>
              <a:rPr lang="es-MX" b="1" dirty="0" smtClean="0">
                <a:solidFill>
                  <a:schemeClr val="tx1">
                    <a:lumMod val="95000"/>
                    <a:lumOff val="5000"/>
                  </a:schemeClr>
                </a:solidFill>
              </a:rPr>
              <a:t>4. ORGANIZADOR GRÁFICO: EL </a:t>
            </a:r>
            <a:r>
              <a:rPr lang="es-MX" b="1" dirty="0">
                <a:solidFill>
                  <a:schemeClr val="tx1">
                    <a:lumMod val="95000"/>
                    <a:lumOff val="5000"/>
                  </a:schemeClr>
                </a:solidFill>
              </a:rPr>
              <a:t>ARTE DE FORMULAR PREGUNTAS ESENCIALES</a:t>
            </a:r>
          </a:p>
          <a:p>
            <a:r>
              <a:rPr lang="es-MX" b="1" dirty="0">
                <a:solidFill>
                  <a:schemeClr val="tx1">
                    <a:lumMod val="95000"/>
                    <a:lumOff val="5000"/>
                  </a:schemeClr>
                </a:solidFill>
              </a:rPr>
              <a:t>POR: LA DRA. LIDIA ELDER Y EL DR. RICHARD </a:t>
            </a:r>
            <a:r>
              <a:rPr lang="es-MX" b="1" dirty="0" smtClean="0">
                <a:solidFill>
                  <a:schemeClr val="tx1">
                    <a:lumMod val="95000"/>
                    <a:lumOff val="5000"/>
                  </a:schemeClr>
                </a:solidFill>
              </a:rPr>
              <a:t>PAUL.</a:t>
            </a:r>
            <a:endParaRPr lang="es-MX" b="1" dirty="0">
              <a:solidFill>
                <a:schemeClr val="tx1">
                  <a:lumMod val="95000"/>
                  <a:lumOff val="5000"/>
                </a:schemeClr>
              </a:solidFill>
            </a:endParaRPr>
          </a:p>
        </p:txBody>
      </p:sp>
      <p:sp>
        <p:nvSpPr>
          <p:cNvPr id="3" name="Rectángulo 2"/>
          <p:cNvSpPr/>
          <p:nvPr/>
        </p:nvSpPr>
        <p:spPr>
          <a:xfrm>
            <a:off x="1783682" y="2838711"/>
            <a:ext cx="2579354" cy="37426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I. PREGUNTAS ANALÍTICAS</a:t>
            </a:r>
          </a:p>
        </p:txBody>
      </p:sp>
      <p:sp>
        <p:nvSpPr>
          <p:cNvPr id="4" name="Abrir llave 3"/>
          <p:cNvSpPr/>
          <p:nvPr/>
        </p:nvSpPr>
        <p:spPr>
          <a:xfrm>
            <a:off x="4420544" y="1639652"/>
            <a:ext cx="87360"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 name="CuadroTexto 4"/>
          <p:cNvSpPr txBox="1"/>
          <p:nvPr/>
        </p:nvSpPr>
        <p:spPr>
          <a:xfrm>
            <a:off x="4701319" y="1603237"/>
            <a:ext cx="2164160" cy="738664"/>
          </a:xfrm>
          <a:prstGeom prst="rect">
            <a:avLst/>
          </a:prstGeom>
          <a:noFill/>
        </p:spPr>
        <p:txBody>
          <a:bodyPr wrap="square" rtlCol="0">
            <a:spAutoFit/>
          </a:bodyPr>
          <a:lstStyle/>
          <a:p>
            <a:r>
              <a:rPr lang="es-MX" sz="1200" dirty="0"/>
              <a:t>Están implícitas en las estructuras Universales del Pensamiento</a:t>
            </a:r>
            <a:r>
              <a:rPr lang="es-MX" dirty="0"/>
              <a:t>.</a:t>
            </a:r>
          </a:p>
        </p:txBody>
      </p:sp>
      <p:sp>
        <p:nvSpPr>
          <p:cNvPr id="6" name="Abrir llave 5"/>
          <p:cNvSpPr/>
          <p:nvPr/>
        </p:nvSpPr>
        <p:spPr>
          <a:xfrm>
            <a:off x="6750287" y="1639651"/>
            <a:ext cx="155448" cy="914400"/>
          </a:xfrm>
          <a:prstGeom prst="leftBrace">
            <a:avLst/>
          </a:prstGeom>
          <a:solidFill>
            <a:schemeClr val="accent4">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 name="CuadroTexto 6"/>
          <p:cNvSpPr txBox="1"/>
          <p:nvPr/>
        </p:nvSpPr>
        <p:spPr>
          <a:xfrm>
            <a:off x="6971914" y="1624708"/>
            <a:ext cx="1284327" cy="553998"/>
          </a:xfrm>
          <a:prstGeom prst="rect">
            <a:avLst/>
          </a:prstGeom>
          <a:noFill/>
        </p:spPr>
        <p:txBody>
          <a:bodyPr wrap="square" rtlCol="0">
            <a:spAutoFit/>
          </a:bodyPr>
          <a:lstStyle/>
          <a:p>
            <a:r>
              <a:rPr lang="es-MX" sz="1200" dirty="0"/>
              <a:t>TRES RESPUESTAS</a:t>
            </a:r>
            <a:r>
              <a:rPr lang="es-MX" dirty="0"/>
              <a:t>:</a:t>
            </a:r>
          </a:p>
        </p:txBody>
      </p:sp>
      <p:cxnSp>
        <p:nvCxnSpPr>
          <p:cNvPr id="9" name="Conector angular 8"/>
          <p:cNvCxnSpPr/>
          <p:nvPr/>
        </p:nvCxnSpPr>
        <p:spPr>
          <a:xfrm flipV="1">
            <a:off x="3213807" y="2021689"/>
            <a:ext cx="1138831" cy="72270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8256240" y="1594905"/>
            <a:ext cx="1944216" cy="276999"/>
          </a:xfrm>
          <a:prstGeom prst="rect">
            <a:avLst/>
          </a:prstGeom>
          <a:noFill/>
        </p:spPr>
        <p:txBody>
          <a:bodyPr wrap="square" rtlCol="0">
            <a:spAutoFit/>
          </a:bodyPr>
          <a:lstStyle/>
          <a:p>
            <a:r>
              <a:rPr lang="es-MX" sz="1200" dirty="0"/>
              <a:t>1.CONOCIMIENTO</a:t>
            </a:r>
          </a:p>
        </p:txBody>
      </p:sp>
      <p:sp>
        <p:nvSpPr>
          <p:cNvPr id="15" name="CuadroTexto 14"/>
          <p:cNvSpPr txBox="1"/>
          <p:nvPr/>
        </p:nvSpPr>
        <p:spPr>
          <a:xfrm>
            <a:off x="8309159" y="2021689"/>
            <a:ext cx="1704943" cy="461665"/>
          </a:xfrm>
          <a:prstGeom prst="rect">
            <a:avLst/>
          </a:prstGeom>
          <a:noFill/>
        </p:spPr>
        <p:txBody>
          <a:bodyPr wrap="square" rtlCol="0">
            <a:spAutoFit/>
          </a:bodyPr>
          <a:lstStyle/>
          <a:p>
            <a:r>
              <a:rPr lang="es-MX" sz="1200" dirty="0"/>
              <a:t>2.NO SE PUEDE EVALUAR</a:t>
            </a:r>
          </a:p>
        </p:txBody>
      </p:sp>
      <p:sp>
        <p:nvSpPr>
          <p:cNvPr id="16" name="CuadroTexto 15"/>
          <p:cNvSpPr txBox="1"/>
          <p:nvPr/>
        </p:nvSpPr>
        <p:spPr>
          <a:xfrm>
            <a:off x="8134310" y="3555677"/>
            <a:ext cx="1891298" cy="276999"/>
          </a:xfrm>
          <a:prstGeom prst="rect">
            <a:avLst/>
          </a:prstGeom>
          <a:noFill/>
        </p:spPr>
        <p:txBody>
          <a:bodyPr wrap="square" rtlCol="0">
            <a:spAutoFit/>
          </a:bodyPr>
          <a:lstStyle/>
          <a:p>
            <a:r>
              <a:rPr lang="es-MX" sz="1200" dirty="0"/>
              <a:t>3.JUICIO</a:t>
            </a:r>
          </a:p>
        </p:txBody>
      </p:sp>
      <p:sp>
        <p:nvSpPr>
          <p:cNvPr id="17" name="Abrir llave 16"/>
          <p:cNvSpPr/>
          <p:nvPr/>
        </p:nvSpPr>
        <p:spPr>
          <a:xfrm>
            <a:off x="8193340" y="1523695"/>
            <a:ext cx="129079" cy="1351534"/>
          </a:xfrm>
          <a:prstGeom prst="leftBrace">
            <a:avLst/>
          </a:prstGeom>
          <a:solidFill>
            <a:schemeClr val="accent4">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8" name="Flecha derecha 17"/>
          <p:cNvSpPr/>
          <p:nvPr/>
        </p:nvSpPr>
        <p:spPr>
          <a:xfrm>
            <a:off x="4507904" y="2789575"/>
            <a:ext cx="978408" cy="484632"/>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Rectángulo 21"/>
          <p:cNvSpPr/>
          <p:nvPr/>
        </p:nvSpPr>
        <p:spPr>
          <a:xfrm>
            <a:off x="5887515" y="2788455"/>
            <a:ext cx="1809758" cy="40582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SE CLASIFICAN EN</a:t>
            </a:r>
            <a:r>
              <a:rPr lang="es-MX" dirty="0"/>
              <a:t>:</a:t>
            </a:r>
          </a:p>
        </p:txBody>
      </p:sp>
      <p:sp>
        <p:nvSpPr>
          <p:cNvPr id="23" name="CuadroTexto 22"/>
          <p:cNvSpPr txBox="1"/>
          <p:nvPr/>
        </p:nvSpPr>
        <p:spPr>
          <a:xfrm>
            <a:off x="2048854" y="4365104"/>
            <a:ext cx="3456385" cy="553998"/>
          </a:xfrm>
          <a:prstGeom prst="rect">
            <a:avLst/>
          </a:prstGeom>
          <a:noFill/>
        </p:spPr>
        <p:txBody>
          <a:bodyPr wrap="square" rtlCol="0">
            <a:spAutoFit/>
          </a:bodyPr>
          <a:lstStyle/>
          <a:p>
            <a:r>
              <a:rPr lang="es-MX" sz="1200" dirty="0"/>
              <a:t>1.DE PROCEDIMIENTO (ESTABLECIDA O DE UN SISTEMA</a:t>
            </a:r>
            <a:r>
              <a:rPr lang="es-MX" dirty="0"/>
              <a:t>):</a:t>
            </a:r>
          </a:p>
        </p:txBody>
      </p:sp>
      <p:sp>
        <p:nvSpPr>
          <p:cNvPr id="24" name="Abrir llave 23"/>
          <p:cNvSpPr/>
          <p:nvPr/>
        </p:nvSpPr>
        <p:spPr>
          <a:xfrm>
            <a:off x="5359108" y="3734561"/>
            <a:ext cx="398846" cy="966631"/>
          </a:xfrm>
          <a:prstGeom prst="leftBrace">
            <a:avLst/>
          </a:prstGeom>
          <a:solidFill>
            <a:schemeClr val="accent4">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5" name="CuadroTexto 24"/>
          <p:cNvSpPr txBox="1"/>
          <p:nvPr/>
        </p:nvSpPr>
        <p:spPr>
          <a:xfrm>
            <a:off x="5879976" y="3777862"/>
            <a:ext cx="2520280" cy="923330"/>
          </a:xfrm>
          <a:prstGeom prst="rect">
            <a:avLst/>
          </a:prstGeom>
          <a:noFill/>
        </p:spPr>
        <p:txBody>
          <a:bodyPr wrap="square" rtlCol="0">
            <a:spAutoFit/>
          </a:bodyPr>
          <a:lstStyle/>
          <a:p>
            <a:r>
              <a:rPr lang="es-MX" sz="1200" dirty="0"/>
              <a:t>Contienen un procedimiento o método establecido para encontrar la contestación. Se resuelven con hechos definiciones o los dos</a:t>
            </a:r>
            <a:r>
              <a:rPr lang="es-MX" dirty="0"/>
              <a:t>.</a:t>
            </a:r>
          </a:p>
        </p:txBody>
      </p:sp>
      <p:sp>
        <p:nvSpPr>
          <p:cNvPr id="26" name="Flecha derecha 25"/>
          <p:cNvSpPr/>
          <p:nvPr/>
        </p:nvSpPr>
        <p:spPr>
          <a:xfrm>
            <a:off x="8445326" y="3880472"/>
            <a:ext cx="978408" cy="484632"/>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CuadroTexto 27"/>
          <p:cNvSpPr txBox="1"/>
          <p:nvPr/>
        </p:nvSpPr>
        <p:spPr>
          <a:xfrm>
            <a:off x="9545756" y="3949453"/>
            <a:ext cx="1615272" cy="276999"/>
          </a:xfrm>
          <a:prstGeom prst="rect">
            <a:avLst/>
          </a:prstGeom>
          <a:noFill/>
        </p:spPr>
        <p:txBody>
          <a:bodyPr wrap="square" rtlCol="0">
            <a:spAutoFit/>
          </a:bodyPr>
          <a:lstStyle/>
          <a:p>
            <a:r>
              <a:rPr lang="es-MX" sz="1200" dirty="0"/>
              <a:t>EJ. MATEMÁTICAS</a:t>
            </a:r>
          </a:p>
        </p:txBody>
      </p:sp>
      <p:sp>
        <p:nvSpPr>
          <p:cNvPr id="8" name="Rectángulo 7"/>
          <p:cNvSpPr/>
          <p:nvPr/>
        </p:nvSpPr>
        <p:spPr>
          <a:xfrm>
            <a:off x="298386" y="1081953"/>
            <a:ext cx="2074768" cy="13098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solidFill>
                  <a:srgbClr val="FF0000"/>
                </a:solidFill>
              </a:rPr>
              <a:t>5.i PRODUCTOS EN ORDEN CONSECUTIVO.</a:t>
            </a:r>
            <a:endParaRPr lang="es-MX" sz="2000" dirty="0">
              <a:solidFill>
                <a:srgbClr val="FF0000"/>
              </a:solidFill>
            </a:endParaRPr>
          </a:p>
        </p:txBody>
      </p:sp>
      <p:sp>
        <p:nvSpPr>
          <p:cNvPr id="13" name="Rectángulo 12"/>
          <p:cNvSpPr/>
          <p:nvPr/>
        </p:nvSpPr>
        <p:spPr>
          <a:xfrm>
            <a:off x="1613926" y="5315314"/>
            <a:ext cx="2411814" cy="369332"/>
          </a:xfrm>
          <a:prstGeom prst="rect">
            <a:avLst/>
          </a:prstGeom>
        </p:spPr>
        <p:txBody>
          <a:bodyPr wrap="none">
            <a:spAutoFit/>
          </a:bodyPr>
          <a:lstStyle/>
          <a:p>
            <a:r>
              <a:rPr lang="es-MX" sz="1200" dirty="0"/>
              <a:t>2. DE PREFERENCIA (SIN SISTEMA):</a:t>
            </a:r>
            <a:r>
              <a:rPr lang="es-MX" dirty="0"/>
              <a:t> </a:t>
            </a:r>
          </a:p>
        </p:txBody>
      </p:sp>
      <p:sp>
        <p:nvSpPr>
          <p:cNvPr id="19" name="Rectángulo 18"/>
          <p:cNvSpPr/>
          <p:nvPr/>
        </p:nvSpPr>
        <p:spPr>
          <a:xfrm>
            <a:off x="4074390" y="5300493"/>
            <a:ext cx="6096000" cy="369332"/>
          </a:xfrm>
          <a:prstGeom prst="rect">
            <a:avLst/>
          </a:prstGeom>
        </p:spPr>
        <p:txBody>
          <a:bodyPr>
            <a:spAutoFit/>
          </a:bodyPr>
          <a:lstStyle/>
          <a:p>
            <a:r>
              <a:rPr lang="es-MX" sz="1200" dirty="0"/>
              <a:t>Tienen contestaciones para cada preferencia humana (Impera el gusto subjetivo</a:t>
            </a:r>
            <a:r>
              <a:rPr lang="es-MX" dirty="0"/>
              <a:t>).</a:t>
            </a:r>
          </a:p>
        </p:txBody>
      </p:sp>
      <p:sp>
        <p:nvSpPr>
          <p:cNvPr id="21" name="Abrir llave 20"/>
          <p:cNvSpPr/>
          <p:nvPr/>
        </p:nvSpPr>
        <p:spPr>
          <a:xfrm>
            <a:off x="3977090" y="5166458"/>
            <a:ext cx="282676" cy="662262"/>
          </a:xfrm>
          <a:prstGeom prst="leftBrace">
            <a:avLst/>
          </a:prstGeom>
          <a:solidFill>
            <a:schemeClr val="accent4">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7" name="CuadroTexto 26"/>
          <p:cNvSpPr txBox="1"/>
          <p:nvPr/>
        </p:nvSpPr>
        <p:spPr>
          <a:xfrm>
            <a:off x="1613926" y="6009999"/>
            <a:ext cx="2007219" cy="276999"/>
          </a:xfrm>
          <a:prstGeom prst="rect">
            <a:avLst/>
          </a:prstGeom>
          <a:solidFill>
            <a:schemeClr val="accent4">
              <a:lumMod val="60000"/>
              <a:lumOff val="40000"/>
            </a:schemeClr>
          </a:solidFill>
        </p:spPr>
        <p:txBody>
          <a:bodyPr wrap="square" rtlCol="0">
            <a:spAutoFit/>
          </a:bodyPr>
          <a:lstStyle/>
          <a:p>
            <a:r>
              <a:rPr lang="es-MX" sz="1200" dirty="0" smtClean="0"/>
              <a:t>3. Sistema en conflicto</a:t>
            </a:r>
            <a:endParaRPr lang="es-MX" sz="1200" dirty="0"/>
          </a:p>
        </p:txBody>
      </p:sp>
      <p:sp>
        <p:nvSpPr>
          <p:cNvPr id="29" name="Rectángulo 28"/>
          <p:cNvSpPr/>
          <p:nvPr/>
        </p:nvSpPr>
        <p:spPr>
          <a:xfrm>
            <a:off x="4257392" y="5869691"/>
            <a:ext cx="6096000" cy="646331"/>
          </a:xfrm>
          <a:prstGeom prst="rect">
            <a:avLst/>
          </a:prstGeom>
        </p:spPr>
        <p:txBody>
          <a:bodyPr>
            <a:spAutoFit/>
          </a:bodyPr>
          <a:lstStyle/>
          <a:p>
            <a:r>
              <a:rPr lang="es-MX" sz="1200" dirty="0"/>
              <a:t>Requieren razonar con más de una contestación viable. Con contestaciones Mejores o peores. Se busca la mejor contestación dentro de una gama de posibilidades. Se evalúan con criterios universales como: claridad, precisión, exactitud, relevancia, etc.</a:t>
            </a:r>
          </a:p>
        </p:txBody>
      </p:sp>
      <p:sp>
        <p:nvSpPr>
          <p:cNvPr id="31" name="Flecha abajo 30"/>
          <p:cNvSpPr/>
          <p:nvPr/>
        </p:nvSpPr>
        <p:spPr>
          <a:xfrm rot="16200000">
            <a:off x="3710647" y="5939844"/>
            <a:ext cx="532885" cy="506023"/>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CuadroTexto 31"/>
          <p:cNvSpPr txBox="1"/>
          <p:nvPr/>
        </p:nvSpPr>
        <p:spPr>
          <a:xfrm>
            <a:off x="10532713" y="5869691"/>
            <a:ext cx="1256629" cy="461665"/>
          </a:xfrm>
          <a:prstGeom prst="rect">
            <a:avLst/>
          </a:prstGeom>
          <a:noFill/>
        </p:spPr>
        <p:txBody>
          <a:bodyPr wrap="square" rtlCol="0">
            <a:spAutoFit/>
          </a:bodyPr>
          <a:lstStyle/>
          <a:p>
            <a:r>
              <a:rPr lang="es-MX" sz="1200" dirty="0" smtClean="0"/>
              <a:t>EJ. DISCIPLINAS HUMANISTAS</a:t>
            </a:r>
            <a:endParaRPr lang="es-MX" sz="1200" dirty="0"/>
          </a:p>
        </p:txBody>
      </p:sp>
      <p:sp>
        <p:nvSpPr>
          <p:cNvPr id="33" name="Flecha derecha 32"/>
          <p:cNvSpPr/>
          <p:nvPr/>
        </p:nvSpPr>
        <p:spPr>
          <a:xfrm>
            <a:off x="10170390" y="6009999"/>
            <a:ext cx="362323" cy="276999"/>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21339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177143"/>
            <a:ext cx="12192000" cy="7516094"/>
          </a:xfrm>
          <a:prstGeom prst="rect">
            <a:avLst/>
          </a:prstGeom>
        </p:spPr>
      </p:pic>
      <p:pic>
        <p:nvPicPr>
          <p:cNvPr id="2" name="Imagen 1"/>
          <p:cNvPicPr>
            <a:picLocks noChangeAspect="1"/>
          </p:cNvPicPr>
          <p:nvPr/>
        </p:nvPicPr>
        <p:blipFill rotWithShape="1">
          <a:blip r:embed="rId3"/>
          <a:srcRect l="34799" t="27156" r="25397" b="20748"/>
          <a:stretch/>
        </p:blipFill>
        <p:spPr>
          <a:xfrm>
            <a:off x="150781" y="344384"/>
            <a:ext cx="5296239" cy="4048836"/>
          </a:xfrm>
          <a:prstGeom prst="rect">
            <a:avLst/>
          </a:prstGeom>
        </p:spPr>
      </p:pic>
      <p:pic>
        <p:nvPicPr>
          <p:cNvPr id="3" name="Imagen 2"/>
          <p:cNvPicPr>
            <a:picLocks noChangeAspect="1"/>
          </p:cNvPicPr>
          <p:nvPr/>
        </p:nvPicPr>
        <p:blipFill rotWithShape="1">
          <a:blip r:embed="rId4"/>
          <a:srcRect l="37586" t="27063" r="23136" b="22720"/>
          <a:stretch/>
        </p:blipFill>
        <p:spPr>
          <a:xfrm>
            <a:off x="5447020" y="344384"/>
            <a:ext cx="6108668" cy="4048836"/>
          </a:xfrm>
          <a:prstGeom prst="rect">
            <a:avLst/>
          </a:prstGeom>
        </p:spPr>
      </p:pic>
      <p:pic>
        <p:nvPicPr>
          <p:cNvPr id="4" name="Imagen 3"/>
          <p:cNvPicPr>
            <a:picLocks noChangeAspect="1"/>
          </p:cNvPicPr>
          <p:nvPr/>
        </p:nvPicPr>
        <p:blipFill rotWithShape="1">
          <a:blip r:embed="rId5"/>
          <a:srcRect l="34190" t="27337" r="23125" b="20219"/>
          <a:stretch/>
        </p:blipFill>
        <p:spPr>
          <a:xfrm>
            <a:off x="391887" y="4286992"/>
            <a:ext cx="11163802" cy="2699175"/>
          </a:xfrm>
          <a:prstGeom prst="rect">
            <a:avLst/>
          </a:prstGeom>
        </p:spPr>
      </p:pic>
    </p:spTree>
    <p:extLst>
      <p:ext uri="{BB962C8B-B14F-4D97-AF65-F5344CB8AC3E}">
        <p14:creationId xmlns:p14="http://schemas.microsoft.com/office/powerpoint/2010/main" val="41454929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p:cNvPicPr>
            <a:picLocks noChangeAspect="1"/>
          </p:cNvPicPr>
          <p:nvPr/>
        </p:nvPicPr>
        <p:blipFill rotWithShape="1">
          <a:blip r:embed="rId3"/>
          <a:srcRect l="45757" t="33364" r="24350" b="26621"/>
          <a:stretch/>
        </p:blipFill>
        <p:spPr>
          <a:xfrm>
            <a:off x="-2" y="0"/>
            <a:ext cx="12511679" cy="6928265"/>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Entrada de lápiz 10"/>
              <p14:cNvContentPartPr/>
              <p14:nvPr/>
            </p14:nvContentPartPr>
            <p14:xfrm flipH="1" flipV="1">
              <a:off x="1991544" y="4005063"/>
              <a:ext cx="576064" cy="360041"/>
            </p14:xfrm>
          </p:contentPart>
        </mc:Choice>
        <mc:Fallback xmlns="">
          <p:pic>
            <p:nvPicPr>
              <p:cNvPr id="11" name="Entrada de lápiz 10"/>
              <p:cNvPicPr/>
              <p:nvPr/>
            </p:nvPicPr>
            <p:blipFill>
              <a:blip r:embed="rId5"/>
              <a:stretch>
                <a:fillRect/>
              </a:stretch>
            </p:blipFill>
            <p:spPr>
              <a:xfrm flipH="1" flipV="1">
                <a:off x="1973542" y="3966899"/>
                <a:ext cx="632230" cy="416207"/>
              </a:xfrm>
              <a:prstGeom prst="rect">
                <a:avLst/>
              </a:prstGeom>
            </p:spPr>
          </p:pic>
        </mc:Fallback>
      </mc:AlternateContent>
      <p:sp>
        <p:nvSpPr>
          <p:cNvPr id="43" name="CuadroTexto 42"/>
          <p:cNvSpPr txBox="1"/>
          <p:nvPr/>
        </p:nvSpPr>
        <p:spPr>
          <a:xfrm>
            <a:off x="7998480" y="2276872"/>
            <a:ext cx="1697921" cy="369332"/>
          </a:xfrm>
          <a:prstGeom prst="rect">
            <a:avLst/>
          </a:prstGeom>
          <a:noFill/>
        </p:spPr>
        <p:txBody>
          <a:bodyPr wrap="square" rtlCol="0">
            <a:spAutoFit/>
          </a:bodyPr>
          <a:lstStyle/>
          <a:p>
            <a:endParaRPr lang="es-MX"/>
          </a:p>
        </p:txBody>
      </p:sp>
      <p:sp>
        <p:nvSpPr>
          <p:cNvPr id="44" name="CuadroTexto 43"/>
          <p:cNvSpPr txBox="1"/>
          <p:nvPr/>
        </p:nvSpPr>
        <p:spPr>
          <a:xfrm>
            <a:off x="8150880" y="2429272"/>
            <a:ext cx="1697921" cy="369332"/>
          </a:xfrm>
          <a:prstGeom prst="rect">
            <a:avLst/>
          </a:prstGeom>
          <a:noFill/>
        </p:spPr>
        <p:txBody>
          <a:bodyPr wrap="square" rtlCol="0">
            <a:spAutoFit/>
          </a:bodyPr>
          <a:lstStyle/>
          <a:p>
            <a:endParaRPr lang="es-MX"/>
          </a:p>
        </p:txBody>
      </p:sp>
      <p:sp>
        <p:nvSpPr>
          <p:cNvPr id="45" name="CuadroTexto 44"/>
          <p:cNvSpPr txBox="1"/>
          <p:nvPr/>
        </p:nvSpPr>
        <p:spPr>
          <a:xfrm>
            <a:off x="7904585" y="2326552"/>
            <a:ext cx="1697921" cy="369332"/>
          </a:xfrm>
          <a:prstGeom prst="rect">
            <a:avLst/>
          </a:prstGeom>
          <a:noFill/>
        </p:spPr>
        <p:txBody>
          <a:bodyPr wrap="square" rtlCol="0">
            <a:spAutoFit/>
          </a:bodyPr>
          <a:lstStyle/>
          <a:p>
            <a:endParaRPr lang="es-MX"/>
          </a:p>
        </p:txBody>
      </p:sp>
      <p:pic>
        <p:nvPicPr>
          <p:cNvPr id="46" name="Imagen 45"/>
          <p:cNvPicPr>
            <a:picLocks noChangeAspect="1"/>
          </p:cNvPicPr>
          <p:nvPr/>
        </p:nvPicPr>
        <p:blipFill>
          <a:blip r:embed="rId6"/>
          <a:stretch>
            <a:fillRect/>
          </a:stretch>
        </p:blipFill>
        <p:spPr>
          <a:xfrm>
            <a:off x="7866246" y="2418611"/>
            <a:ext cx="1962387" cy="420660"/>
          </a:xfrm>
          <a:prstGeom prst="rect">
            <a:avLst/>
          </a:prstGeom>
        </p:spPr>
      </p:pic>
      <p:pic>
        <p:nvPicPr>
          <p:cNvPr id="47" name="Imagen 46"/>
          <p:cNvPicPr>
            <a:picLocks noChangeAspect="1"/>
          </p:cNvPicPr>
          <p:nvPr/>
        </p:nvPicPr>
        <p:blipFill>
          <a:blip r:embed="rId6"/>
          <a:stretch>
            <a:fillRect/>
          </a:stretch>
        </p:blipFill>
        <p:spPr>
          <a:xfrm>
            <a:off x="8018646" y="2571011"/>
            <a:ext cx="1962387" cy="420660"/>
          </a:xfrm>
          <a:prstGeom prst="rect">
            <a:avLst/>
          </a:prstGeom>
        </p:spPr>
      </p:pic>
      <p:pic>
        <p:nvPicPr>
          <p:cNvPr id="48" name="Imagen 47"/>
          <p:cNvPicPr>
            <a:picLocks noChangeAspect="1"/>
          </p:cNvPicPr>
          <p:nvPr/>
        </p:nvPicPr>
        <p:blipFill>
          <a:blip r:embed="rId6"/>
          <a:stretch>
            <a:fillRect/>
          </a:stretch>
        </p:blipFill>
        <p:spPr>
          <a:xfrm>
            <a:off x="7904585" y="2541427"/>
            <a:ext cx="2295871" cy="420660"/>
          </a:xfrm>
          <a:prstGeom prst="rect">
            <a:avLst/>
          </a:prstGeom>
        </p:spPr>
      </p:pic>
      <p:sp>
        <p:nvSpPr>
          <p:cNvPr id="2" name="Flecha derecha 1"/>
          <p:cNvSpPr/>
          <p:nvPr/>
        </p:nvSpPr>
        <p:spPr>
          <a:xfrm>
            <a:off x="2102009" y="467633"/>
            <a:ext cx="8307659" cy="635620"/>
          </a:xfrm>
          <a:prstGeom prst="rightArrow">
            <a:avLst/>
          </a:prstGeom>
          <a:gradFill flip="none" rotWithShape="1">
            <a:gsLst>
              <a:gs pos="0">
                <a:srgbClr val="CE22AD">
                  <a:tint val="66000"/>
                  <a:satMod val="160000"/>
                </a:srgbClr>
              </a:gs>
              <a:gs pos="50000">
                <a:srgbClr val="CE22AD">
                  <a:tint val="44500"/>
                  <a:satMod val="160000"/>
                </a:srgbClr>
              </a:gs>
              <a:gs pos="100000">
                <a:srgbClr val="CE22AD">
                  <a:tint val="23500"/>
                  <a:satMod val="160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smtClean="0">
                <a:solidFill>
                  <a:schemeClr val="tx1">
                    <a:lumMod val="95000"/>
                    <a:lumOff val="5000"/>
                  </a:schemeClr>
                </a:solidFill>
              </a:rPr>
              <a:t>5</a:t>
            </a:r>
            <a:r>
              <a:rPr lang="es-MX" sz="2400" b="1" dirty="0" smtClean="0">
                <a:solidFill>
                  <a:schemeClr val="tx1">
                    <a:lumMod val="95000"/>
                    <a:lumOff val="5000"/>
                  </a:schemeClr>
                </a:solidFill>
              </a:rPr>
              <a:t>. ORGANIZADOR GRÁFICO: PROCESO DE INDAGACIÓN</a:t>
            </a:r>
            <a:endParaRPr lang="es-MX" sz="2400" b="1" dirty="0">
              <a:solidFill>
                <a:schemeClr val="tx1">
                  <a:lumMod val="95000"/>
                  <a:lumOff val="5000"/>
                </a:schemeClr>
              </a:solidFill>
            </a:endParaRPr>
          </a:p>
        </p:txBody>
      </p:sp>
      <p:pic>
        <p:nvPicPr>
          <p:cNvPr id="5" name="Imagen 4"/>
          <p:cNvPicPr>
            <a:picLocks noChangeAspect="1"/>
          </p:cNvPicPr>
          <p:nvPr/>
        </p:nvPicPr>
        <p:blipFill rotWithShape="1">
          <a:blip r:embed="rId7"/>
          <a:srcRect l="33654" t="34661" r="23671" b="24414"/>
          <a:stretch/>
        </p:blipFill>
        <p:spPr>
          <a:xfrm>
            <a:off x="556776" y="958565"/>
            <a:ext cx="5018658" cy="3165724"/>
          </a:xfrm>
          <a:prstGeom prst="rect">
            <a:avLst/>
          </a:prstGeom>
        </p:spPr>
      </p:pic>
      <p:pic>
        <p:nvPicPr>
          <p:cNvPr id="6" name="Imagen 5"/>
          <p:cNvPicPr>
            <a:picLocks noChangeAspect="1"/>
          </p:cNvPicPr>
          <p:nvPr/>
        </p:nvPicPr>
        <p:blipFill rotWithShape="1">
          <a:blip r:embed="rId8"/>
          <a:srcRect l="34790" t="27572" r="22606" b="23848"/>
          <a:stretch/>
        </p:blipFill>
        <p:spPr>
          <a:xfrm>
            <a:off x="5957777" y="1100659"/>
            <a:ext cx="5779324" cy="3165724"/>
          </a:xfrm>
          <a:prstGeom prst="rect">
            <a:avLst/>
          </a:prstGeom>
        </p:spPr>
      </p:pic>
      <p:pic>
        <p:nvPicPr>
          <p:cNvPr id="7" name="Imagen 6"/>
          <p:cNvPicPr>
            <a:picLocks noChangeAspect="1"/>
          </p:cNvPicPr>
          <p:nvPr/>
        </p:nvPicPr>
        <p:blipFill rotWithShape="1">
          <a:blip r:embed="rId9"/>
          <a:srcRect l="35833" t="26867" r="22957" b="20673"/>
          <a:stretch/>
        </p:blipFill>
        <p:spPr>
          <a:xfrm>
            <a:off x="2206667" y="4267541"/>
            <a:ext cx="6793172" cy="2430192"/>
          </a:xfrm>
          <a:prstGeom prst="rect">
            <a:avLst/>
          </a:prstGeom>
        </p:spPr>
      </p:pic>
    </p:spTree>
    <p:extLst>
      <p:ext uri="{BB962C8B-B14F-4D97-AF65-F5344CB8AC3E}">
        <p14:creationId xmlns:p14="http://schemas.microsoft.com/office/powerpoint/2010/main" val="15097583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45757" t="33364" r="24350" b="26621"/>
          <a:stretch/>
        </p:blipFill>
        <p:spPr>
          <a:xfrm>
            <a:off x="0" y="-236519"/>
            <a:ext cx="12192000" cy="6928265"/>
          </a:xfrm>
          <a:prstGeom prst="rect">
            <a:avLst/>
          </a:prstGeom>
        </p:spPr>
      </p:pic>
      <p:pic>
        <p:nvPicPr>
          <p:cNvPr id="11" name="Imagen 10"/>
          <p:cNvPicPr>
            <a:picLocks noChangeAspect="1"/>
          </p:cNvPicPr>
          <p:nvPr/>
        </p:nvPicPr>
        <p:blipFill rotWithShape="1">
          <a:blip r:embed="rId3"/>
          <a:srcRect l="36650" t="27382" r="24757" b="22832"/>
          <a:stretch/>
        </p:blipFill>
        <p:spPr>
          <a:xfrm>
            <a:off x="391884" y="510638"/>
            <a:ext cx="4512624" cy="3396344"/>
          </a:xfrm>
          <a:prstGeom prst="rect">
            <a:avLst/>
          </a:prstGeom>
        </p:spPr>
      </p:pic>
      <p:pic>
        <p:nvPicPr>
          <p:cNvPr id="12" name="Imagen 11"/>
          <p:cNvPicPr>
            <a:picLocks noChangeAspect="1"/>
          </p:cNvPicPr>
          <p:nvPr/>
        </p:nvPicPr>
        <p:blipFill rotWithShape="1">
          <a:blip r:embed="rId4"/>
          <a:srcRect l="37515" t="30381" r="26060" b="23547"/>
          <a:stretch/>
        </p:blipFill>
        <p:spPr>
          <a:xfrm>
            <a:off x="5593276" y="409073"/>
            <a:ext cx="5320147" cy="3158837"/>
          </a:xfrm>
          <a:prstGeom prst="rect">
            <a:avLst/>
          </a:prstGeom>
        </p:spPr>
      </p:pic>
      <p:pic>
        <p:nvPicPr>
          <p:cNvPr id="13" name="Imagen 12"/>
          <p:cNvPicPr>
            <a:picLocks noChangeAspect="1"/>
          </p:cNvPicPr>
          <p:nvPr/>
        </p:nvPicPr>
        <p:blipFill rotWithShape="1">
          <a:blip r:embed="rId5"/>
          <a:srcRect l="35432" t="27237" r="17503" b="22483"/>
          <a:stretch/>
        </p:blipFill>
        <p:spPr>
          <a:xfrm>
            <a:off x="1710047" y="3977246"/>
            <a:ext cx="9571511" cy="2409230"/>
          </a:xfrm>
          <a:prstGeom prst="rect">
            <a:avLst/>
          </a:prstGeom>
        </p:spPr>
      </p:pic>
    </p:spTree>
    <p:extLst>
      <p:ext uri="{BB962C8B-B14F-4D97-AF65-F5344CB8AC3E}">
        <p14:creationId xmlns:p14="http://schemas.microsoft.com/office/powerpoint/2010/main" val="3129606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l="45757" t="33364" r="24350" b="26621"/>
          <a:stretch/>
        </p:blipFill>
        <p:spPr>
          <a:xfrm>
            <a:off x="0" y="0"/>
            <a:ext cx="12192000" cy="6928265"/>
          </a:xfrm>
          <a:prstGeom prst="rect">
            <a:avLst/>
          </a:prstGeom>
        </p:spPr>
      </p:pic>
      <p:pic>
        <p:nvPicPr>
          <p:cNvPr id="8" name="Imagen 7"/>
          <p:cNvPicPr>
            <a:picLocks noChangeAspect="1"/>
          </p:cNvPicPr>
          <p:nvPr/>
        </p:nvPicPr>
        <p:blipFill rotWithShape="1">
          <a:blip r:embed="rId3"/>
          <a:srcRect l="36832" t="28226" r="23588" b="33065"/>
          <a:stretch/>
        </p:blipFill>
        <p:spPr>
          <a:xfrm>
            <a:off x="498763" y="760020"/>
            <a:ext cx="5023263" cy="3004458"/>
          </a:xfrm>
          <a:prstGeom prst="rect">
            <a:avLst/>
          </a:prstGeom>
        </p:spPr>
      </p:pic>
      <p:pic>
        <p:nvPicPr>
          <p:cNvPr id="2" name="Imagen 1"/>
          <p:cNvPicPr>
            <a:picLocks noChangeAspect="1"/>
          </p:cNvPicPr>
          <p:nvPr/>
        </p:nvPicPr>
        <p:blipFill rotWithShape="1">
          <a:blip r:embed="rId4"/>
          <a:srcRect l="32879" t="27444" r="23020" b="31173"/>
          <a:stretch/>
        </p:blipFill>
        <p:spPr>
          <a:xfrm>
            <a:off x="6020789" y="673430"/>
            <a:ext cx="5244935" cy="2790702"/>
          </a:xfrm>
          <a:prstGeom prst="rect">
            <a:avLst/>
          </a:prstGeom>
        </p:spPr>
      </p:pic>
      <p:pic>
        <p:nvPicPr>
          <p:cNvPr id="3" name="Imagen 2"/>
          <p:cNvPicPr>
            <a:picLocks noChangeAspect="1"/>
          </p:cNvPicPr>
          <p:nvPr/>
        </p:nvPicPr>
        <p:blipFill rotWithShape="1">
          <a:blip r:embed="rId5"/>
          <a:srcRect l="32440" t="27326" r="23198" b="23777"/>
          <a:stretch/>
        </p:blipFill>
        <p:spPr>
          <a:xfrm>
            <a:off x="771896" y="3705102"/>
            <a:ext cx="4952010" cy="2945080"/>
          </a:xfrm>
          <a:prstGeom prst="rect">
            <a:avLst/>
          </a:prstGeom>
        </p:spPr>
      </p:pic>
      <p:pic>
        <p:nvPicPr>
          <p:cNvPr id="4" name="Imagen 3"/>
          <p:cNvPicPr>
            <a:picLocks noChangeAspect="1"/>
          </p:cNvPicPr>
          <p:nvPr/>
        </p:nvPicPr>
        <p:blipFill rotWithShape="1">
          <a:blip r:embed="rId6"/>
          <a:srcRect l="35970" t="27443" r="23417" b="20798"/>
          <a:stretch/>
        </p:blipFill>
        <p:spPr>
          <a:xfrm>
            <a:off x="6293922" y="3241962"/>
            <a:ext cx="5260769" cy="3277591"/>
          </a:xfrm>
          <a:prstGeom prst="rect">
            <a:avLst/>
          </a:prstGeom>
        </p:spPr>
      </p:pic>
    </p:spTree>
    <p:extLst>
      <p:ext uri="{BB962C8B-B14F-4D97-AF65-F5344CB8AC3E}">
        <p14:creationId xmlns:p14="http://schemas.microsoft.com/office/powerpoint/2010/main" val="1485264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0"/>
            <a:ext cx="12192000" cy="6928265"/>
          </a:xfrm>
          <a:prstGeom prst="rect">
            <a:avLst/>
          </a:prstGeom>
        </p:spPr>
      </p:pic>
      <p:sp>
        <p:nvSpPr>
          <p:cNvPr id="2" name="Título 1"/>
          <p:cNvSpPr>
            <a:spLocks noGrp="1"/>
          </p:cNvSpPr>
          <p:nvPr>
            <p:ph type="title"/>
          </p:nvPr>
        </p:nvSpPr>
        <p:spPr>
          <a:xfrm>
            <a:off x="838200" y="2661285"/>
            <a:ext cx="10515600" cy="1325563"/>
          </a:xfrm>
        </p:spPr>
        <p:txBody>
          <a:bodyPr>
            <a:normAutofit/>
          </a:bodyPr>
          <a:lstStyle/>
          <a:p>
            <a:pPr algn="ctr"/>
            <a:r>
              <a:rPr lang="es-MX" sz="5400" b="1" dirty="0" smtClean="0"/>
              <a:t>INDUSTRIA DE LA CONSTRUCCIÓN</a:t>
            </a:r>
            <a:endParaRPr lang="es-MX" sz="5400" b="1" dirty="0"/>
          </a:p>
        </p:txBody>
      </p:sp>
    </p:spTree>
    <p:extLst>
      <p:ext uri="{BB962C8B-B14F-4D97-AF65-F5344CB8AC3E}">
        <p14:creationId xmlns:p14="http://schemas.microsoft.com/office/powerpoint/2010/main" val="23112016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5757" t="33364" r="24350" b="26621"/>
          <a:stretch/>
        </p:blipFill>
        <p:spPr>
          <a:xfrm>
            <a:off x="0" y="1380"/>
            <a:ext cx="12192000" cy="6928265"/>
          </a:xfrm>
          <a:prstGeom prst="rect">
            <a:avLst/>
          </a:prstGeom>
        </p:spPr>
      </p:pic>
      <p:sp>
        <p:nvSpPr>
          <p:cNvPr id="2" name="Título 1"/>
          <p:cNvSpPr>
            <a:spLocks noGrp="1"/>
          </p:cNvSpPr>
          <p:nvPr>
            <p:ph type="title"/>
          </p:nvPr>
        </p:nvSpPr>
        <p:spPr/>
        <p:txBody>
          <a:bodyPr/>
          <a:lstStyle/>
          <a:p>
            <a:r>
              <a:rPr lang="es-MX" sz="4400" b="1" dirty="0" smtClean="0">
                <a:solidFill>
                  <a:srgbClr val="FF0000"/>
                </a:solidFill>
              </a:rPr>
              <a:t>6.</a:t>
            </a:r>
            <a:r>
              <a:rPr lang="es-MX" dirty="0" smtClean="0">
                <a:solidFill>
                  <a:srgbClr val="FF0000"/>
                </a:solidFill>
              </a:rPr>
              <a:t> e) A.M.E. GENERAL</a:t>
            </a:r>
            <a:endParaRPr lang="es-MX" dirty="0">
              <a:solidFill>
                <a:srgbClr val="FF0000"/>
              </a:solidFill>
            </a:endParaRPr>
          </a:p>
        </p:txBody>
      </p:sp>
      <p:pic>
        <p:nvPicPr>
          <p:cNvPr id="4" name="Imagen 3"/>
          <p:cNvPicPr>
            <a:picLocks noChangeAspect="1"/>
          </p:cNvPicPr>
          <p:nvPr/>
        </p:nvPicPr>
        <p:blipFill rotWithShape="1">
          <a:blip r:embed="rId3"/>
          <a:srcRect l="20381" t="20652" r="50155" b="15355"/>
          <a:stretch/>
        </p:blipFill>
        <p:spPr>
          <a:xfrm>
            <a:off x="345440" y="1690688"/>
            <a:ext cx="2458720" cy="4026032"/>
          </a:xfrm>
          <a:prstGeom prst="rect">
            <a:avLst/>
          </a:prstGeom>
        </p:spPr>
      </p:pic>
      <p:pic>
        <p:nvPicPr>
          <p:cNvPr id="5" name="Imagen 4"/>
          <p:cNvPicPr>
            <a:picLocks noChangeAspect="1"/>
          </p:cNvPicPr>
          <p:nvPr/>
        </p:nvPicPr>
        <p:blipFill rotWithShape="1">
          <a:blip r:embed="rId4"/>
          <a:srcRect l="20535" t="19587" r="50046" b="9799"/>
          <a:stretch/>
        </p:blipFill>
        <p:spPr>
          <a:xfrm>
            <a:off x="5712726" y="1413664"/>
            <a:ext cx="2985941" cy="4916015"/>
          </a:xfrm>
          <a:prstGeom prst="rect">
            <a:avLst/>
          </a:prstGeom>
        </p:spPr>
      </p:pic>
      <p:pic>
        <p:nvPicPr>
          <p:cNvPr id="6" name="Imagen 5"/>
          <p:cNvPicPr>
            <a:picLocks noChangeAspect="1"/>
          </p:cNvPicPr>
          <p:nvPr/>
        </p:nvPicPr>
        <p:blipFill rotWithShape="1">
          <a:blip r:embed="rId3"/>
          <a:srcRect l="51370" t="20653" r="20808" b="13020"/>
          <a:stretch/>
        </p:blipFill>
        <p:spPr>
          <a:xfrm>
            <a:off x="2804160" y="1413665"/>
            <a:ext cx="2783840" cy="5003865"/>
          </a:xfrm>
          <a:prstGeom prst="rect">
            <a:avLst/>
          </a:prstGeom>
        </p:spPr>
      </p:pic>
      <p:pic>
        <p:nvPicPr>
          <p:cNvPr id="7" name="Imagen 6"/>
          <p:cNvPicPr>
            <a:picLocks noChangeAspect="1"/>
          </p:cNvPicPr>
          <p:nvPr/>
        </p:nvPicPr>
        <p:blipFill rotWithShape="1">
          <a:blip r:embed="rId4"/>
          <a:srcRect l="51855" t="18919" r="20181" b="41437"/>
          <a:stretch/>
        </p:blipFill>
        <p:spPr>
          <a:xfrm>
            <a:off x="8716935" y="100028"/>
            <a:ext cx="3008045" cy="2627272"/>
          </a:xfrm>
          <a:prstGeom prst="rect">
            <a:avLst/>
          </a:prstGeom>
        </p:spPr>
      </p:pic>
      <p:pic>
        <p:nvPicPr>
          <p:cNvPr id="8" name="Imagen 7"/>
          <p:cNvPicPr>
            <a:picLocks noChangeAspect="1"/>
          </p:cNvPicPr>
          <p:nvPr/>
        </p:nvPicPr>
        <p:blipFill rotWithShape="1">
          <a:blip r:embed="rId5"/>
          <a:srcRect l="20259" t="14739" r="50163" b="34577"/>
          <a:stretch/>
        </p:blipFill>
        <p:spPr>
          <a:xfrm>
            <a:off x="8698667" y="2727300"/>
            <a:ext cx="3026313" cy="3324952"/>
          </a:xfrm>
          <a:prstGeom prst="rect">
            <a:avLst/>
          </a:prstGeom>
        </p:spPr>
      </p:pic>
    </p:spTree>
    <p:extLst>
      <p:ext uri="{BB962C8B-B14F-4D97-AF65-F5344CB8AC3E}">
        <p14:creationId xmlns:p14="http://schemas.microsoft.com/office/powerpoint/2010/main" val="20630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3" name="Imagen 2"/>
          <p:cNvPicPr>
            <a:picLocks noChangeAspect="1"/>
          </p:cNvPicPr>
          <p:nvPr/>
        </p:nvPicPr>
        <p:blipFill>
          <a:blip r:embed="rId2"/>
          <a:stretch>
            <a:fillRect/>
          </a:stretch>
        </p:blipFill>
        <p:spPr>
          <a:xfrm>
            <a:off x="0" y="0"/>
            <a:ext cx="12192000" cy="6969512"/>
          </a:xfrm>
          <a:prstGeom prst="rect">
            <a:avLst/>
          </a:prstGeom>
        </p:spPr>
      </p:pic>
    </p:spTree>
    <p:extLst>
      <p:ext uri="{BB962C8B-B14F-4D97-AF65-F5344CB8AC3E}">
        <p14:creationId xmlns:p14="http://schemas.microsoft.com/office/powerpoint/2010/main" val="439048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21376" cy="6858000"/>
          </a:xfrm>
          <a:prstGeom prst="rect">
            <a:avLst/>
          </a:prstGeom>
        </p:spPr>
      </p:pic>
    </p:spTree>
    <p:extLst>
      <p:ext uri="{BB962C8B-B14F-4D97-AF65-F5344CB8AC3E}">
        <p14:creationId xmlns:p14="http://schemas.microsoft.com/office/powerpoint/2010/main" val="2431452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l="45757" t="33364" r="24350" b="26621"/>
          <a:stretch/>
        </p:blipFill>
        <p:spPr>
          <a:xfrm>
            <a:off x="0" y="1380"/>
            <a:ext cx="12192000" cy="6928265"/>
          </a:xfrm>
          <a:prstGeom prst="rect">
            <a:avLst/>
          </a:prstGeom>
        </p:spPr>
      </p:pic>
      <p:sp>
        <p:nvSpPr>
          <p:cNvPr id="4" name="CuadroTexto 3"/>
          <p:cNvSpPr txBox="1"/>
          <p:nvPr/>
        </p:nvSpPr>
        <p:spPr>
          <a:xfrm>
            <a:off x="1750593" y="304448"/>
            <a:ext cx="1473200" cy="769441"/>
          </a:xfrm>
          <a:prstGeom prst="rect">
            <a:avLst/>
          </a:prstGeom>
          <a:noFill/>
        </p:spPr>
        <p:txBody>
          <a:bodyPr wrap="square" rtlCol="0">
            <a:spAutoFit/>
          </a:bodyPr>
          <a:lstStyle/>
          <a:p>
            <a:r>
              <a:rPr lang="es-MX" sz="4400" dirty="0" smtClean="0">
                <a:solidFill>
                  <a:srgbClr val="FF0000"/>
                </a:solidFill>
              </a:rPr>
              <a:t>7g.</a:t>
            </a:r>
            <a:endParaRPr lang="es-MX" sz="4400" dirty="0">
              <a:solidFill>
                <a:srgbClr val="FF0000"/>
              </a:solidFill>
            </a:endParaRPr>
          </a:p>
        </p:txBody>
      </p:sp>
      <p:pic>
        <p:nvPicPr>
          <p:cNvPr id="5" name="Imagen 4"/>
          <p:cNvPicPr>
            <a:picLocks noChangeAspect="1"/>
          </p:cNvPicPr>
          <p:nvPr/>
        </p:nvPicPr>
        <p:blipFill rotWithShape="1">
          <a:blip r:embed="rId3"/>
          <a:srcRect l="22365" t="11521" r="25246" b="21049"/>
          <a:stretch/>
        </p:blipFill>
        <p:spPr>
          <a:xfrm>
            <a:off x="393406" y="1073889"/>
            <a:ext cx="5660774" cy="5539562"/>
          </a:xfrm>
          <a:prstGeom prst="rect">
            <a:avLst/>
          </a:prstGeom>
        </p:spPr>
      </p:pic>
      <p:pic>
        <p:nvPicPr>
          <p:cNvPr id="6" name="Imagen 5"/>
          <p:cNvPicPr>
            <a:picLocks noChangeAspect="1"/>
          </p:cNvPicPr>
          <p:nvPr/>
        </p:nvPicPr>
        <p:blipFill rotWithShape="1">
          <a:blip r:embed="rId4"/>
          <a:srcRect l="23504" t="16543" r="24306" b="30009"/>
          <a:stretch/>
        </p:blipFill>
        <p:spPr>
          <a:xfrm>
            <a:off x="6528391" y="1180214"/>
            <a:ext cx="5241851" cy="4976037"/>
          </a:xfrm>
          <a:prstGeom prst="rect">
            <a:avLst/>
          </a:prstGeom>
        </p:spPr>
      </p:pic>
      <p:sp>
        <p:nvSpPr>
          <p:cNvPr id="3" name="Rectángulo 2"/>
          <p:cNvSpPr/>
          <p:nvPr/>
        </p:nvSpPr>
        <p:spPr>
          <a:xfrm>
            <a:off x="2733397" y="506268"/>
            <a:ext cx="3811180" cy="87068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rgbClr val="FF0000"/>
                </a:solidFill>
              </a:rPr>
              <a:t>E.I.P. RESUMEN SEÑALADO</a:t>
            </a:r>
            <a:endParaRPr lang="es-MX" sz="2400" b="1" dirty="0">
              <a:solidFill>
                <a:srgbClr val="FF0000"/>
              </a:solidFill>
            </a:endParaRPr>
          </a:p>
        </p:txBody>
      </p:sp>
    </p:spTree>
    <p:extLst>
      <p:ext uri="{BB962C8B-B14F-4D97-AF65-F5344CB8AC3E}">
        <p14:creationId xmlns:p14="http://schemas.microsoft.com/office/powerpoint/2010/main" val="25364047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3" name="Imagen 2"/>
          <p:cNvPicPr>
            <a:picLocks noChangeAspect="1"/>
          </p:cNvPicPr>
          <p:nvPr/>
        </p:nvPicPr>
        <p:blipFill rotWithShape="1">
          <a:blip r:embed="rId3"/>
          <a:srcRect l="22488" t="7812" r="23097" b="16681"/>
          <a:stretch/>
        </p:blipFill>
        <p:spPr>
          <a:xfrm>
            <a:off x="565738" y="609600"/>
            <a:ext cx="5140961" cy="5760719"/>
          </a:xfrm>
          <a:prstGeom prst="rect">
            <a:avLst/>
          </a:prstGeom>
        </p:spPr>
      </p:pic>
      <p:pic>
        <p:nvPicPr>
          <p:cNvPr id="4" name="Imagen 3"/>
          <p:cNvPicPr>
            <a:picLocks noChangeAspect="1"/>
          </p:cNvPicPr>
          <p:nvPr/>
        </p:nvPicPr>
        <p:blipFill rotWithShape="1">
          <a:blip r:embed="rId4"/>
          <a:srcRect l="23215" t="9916" r="22348" b="18690"/>
          <a:stretch/>
        </p:blipFill>
        <p:spPr>
          <a:xfrm>
            <a:off x="6507126" y="609600"/>
            <a:ext cx="5188688" cy="5760719"/>
          </a:xfrm>
          <a:prstGeom prst="rect">
            <a:avLst/>
          </a:prstGeom>
          <a:solidFill>
            <a:schemeClr val="accent4">
              <a:lumMod val="60000"/>
              <a:lumOff val="40000"/>
            </a:schemeClr>
          </a:solidFill>
        </p:spPr>
      </p:pic>
    </p:spTree>
    <p:extLst>
      <p:ext uri="{BB962C8B-B14F-4D97-AF65-F5344CB8AC3E}">
        <p14:creationId xmlns:p14="http://schemas.microsoft.com/office/powerpoint/2010/main" val="12746079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3" name="Imagen 2"/>
          <p:cNvPicPr>
            <a:picLocks noChangeAspect="1"/>
          </p:cNvPicPr>
          <p:nvPr/>
        </p:nvPicPr>
        <p:blipFill rotWithShape="1">
          <a:blip r:embed="rId3"/>
          <a:srcRect l="23062" t="24763" r="23411" b="12422"/>
          <a:stretch/>
        </p:blipFill>
        <p:spPr>
          <a:xfrm>
            <a:off x="660400" y="889953"/>
            <a:ext cx="5140960" cy="5151120"/>
          </a:xfrm>
          <a:prstGeom prst="rect">
            <a:avLst/>
          </a:prstGeom>
        </p:spPr>
      </p:pic>
      <p:pic>
        <p:nvPicPr>
          <p:cNvPr id="4" name="Imagen 3"/>
          <p:cNvPicPr>
            <a:picLocks noChangeAspect="1"/>
          </p:cNvPicPr>
          <p:nvPr/>
        </p:nvPicPr>
        <p:blipFill rotWithShape="1">
          <a:blip r:embed="rId4"/>
          <a:srcRect l="23281" t="12895" r="24555" b="22633"/>
          <a:stretch/>
        </p:blipFill>
        <p:spPr>
          <a:xfrm>
            <a:off x="6241312" y="659219"/>
            <a:ext cx="5582093" cy="5624623"/>
          </a:xfrm>
          <a:prstGeom prst="rect">
            <a:avLst/>
          </a:prstGeom>
        </p:spPr>
      </p:pic>
    </p:spTree>
    <p:extLst>
      <p:ext uri="{BB962C8B-B14F-4D97-AF65-F5344CB8AC3E}">
        <p14:creationId xmlns:p14="http://schemas.microsoft.com/office/powerpoint/2010/main" val="38450855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3" name="Imagen 2"/>
          <p:cNvPicPr>
            <a:picLocks noChangeAspect="1"/>
          </p:cNvPicPr>
          <p:nvPr/>
        </p:nvPicPr>
        <p:blipFill rotWithShape="1">
          <a:blip r:embed="rId3"/>
          <a:srcRect l="23354" t="11253" r="23962" b="17406"/>
          <a:stretch/>
        </p:blipFill>
        <p:spPr>
          <a:xfrm>
            <a:off x="510362" y="659219"/>
            <a:ext cx="5220586" cy="5996761"/>
          </a:xfrm>
          <a:prstGeom prst="rect">
            <a:avLst/>
          </a:prstGeom>
        </p:spPr>
      </p:pic>
      <p:pic>
        <p:nvPicPr>
          <p:cNvPr id="4" name="Imagen 3"/>
          <p:cNvPicPr>
            <a:picLocks noChangeAspect="1"/>
          </p:cNvPicPr>
          <p:nvPr/>
        </p:nvPicPr>
        <p:blipFill rotWithShape="1">
          <a:blip r:embed="rId4"/>
          <a:srcRect l="22522" t="15090" r="24114" b="40335"/>
          <a:stretch/>
        </p:blipFill>
        <p:spPr>
          <a:xfrm>
            <a:off x="6198781" y="659219"/>
            <a:ext cx="5114262" cy="4040372"/>
          </a:xfrm>
          <a:prstGeom prst="rect">
            <a:avLst/>
          </a:prstGeom>
        </p:spPr>
      </p:pic>
    </p:spTree>
    <p:extLst>
      <p:ext uri="{BB962C8B-B14F-4D97-AF65-F5344CB8AC3E}">
        <p14:creationId xmlns:p14="http://schemas.microsoft.com/office/powerpoint/2010/main" val="23002016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3" name="Imagen 2"/>
          <p:cNvPicPr>
            <a:picLocks noChangeAspect="1"/>
          </p:cNvPicPr>
          <p:nvPr/>
        </p:nvPicPr>
        <p:blipFill rotWithShape="1">
          <a:blip r:embed="rId3"/>
          <a:srcRect l="23385" t="10481" r="22925" b="23897"/>
          <a:stretch/>
        </p:blipFill>
        <p:spPr>
          <a:xfrm>
            <a:off x="733647" y="680484"/>
            <a:ext cx="5443870" cy="6177516"/>
          </a:xfrm>
          <a:prstGeom prst="rect">
            <a:avLst/>
          </a:prstGeom>
        </p:spPr>
      </p:pic>
      <p:pic>
        <p:nvPicPr>
          <p:cNvPr id="4" name="Imagen 3"/>
          <p:cNvPicPr>
            <a:picLocks noChangeAspect="1"/>
          </p:cNvPicPr>
          <p:nvPr/>
        </p:nvPicPr>
        <p:blipFill rotWithShape="1">
          <a:blip r:embed="rId4"/>
          <a:srcRect l="23042" t="12487" r="24335" b="28557"/>
          <a:stretch/>
        </p:blipFill>
        <p:spPr>
          <a:xfrm>
            <a:off x="6698512" y="1041992"/>
            <a:ext cx="4859079" cy="5135524"/>
          </a:xfrm>
          <a:prstGeom prst="rect">
            <a:avLst/>
          </a:prstGeom>
        </p:spPr>
      </p:pic>
    </p:spTree>
    <p:extLst>
      <p:ext uri="{BB962C8B-B14F-4D97-AF65-F5344CB8AC3E}">
        <p14:creationId xmlns:p14="http://schemas.microsoft.com/office/powerpoint/2010/main" val="3445384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980664"/>
          </a:xfrm>
          <a:prstGeom prst="rect">
            <a:avLst/>
          </a:prstGeom>
        </p:spPr>
      </p:pic>
    </p:spTree>
    <p:extLst>
      <p:ext uri="{BB962C8B-B14F-4D97-AF65-F5344CB8AC3E}">
        <p14:creationId xmlns:p14="http://schemas.microsoft.com/office/powerpoint/2010/main" val="3336183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1380"/>
            <a:ext cx="12192000" cy="6928265"/>
          </a:xfrm>
          <a:prstGeom prst="rect">
            <a:avLst/>
          </a:prstGeom>
        </p:spPr>
      </p:pic>
      <p:sp>
        <p:nvSpPr>
          <p:cNvPr id="2" name="Rectángulo 1"/>
          <p:cNvSpPr/>
          <p:nvPr/>
        </p:nvSpPr>
        <p:spPr>
          <a:xfrm>
            <a:off x="1310641" y="412595"/>
            <a:ext cx="9461438" cy="669074"/>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smtClean="0">
                <a:solidFill>
                  <a:srgbClr val="FF0000"/>
                </a:solidFill>
              </a:rPr>
              <a:t>8.h) E.I.P. </a:t>
            </a:r>
            <a:r>
              <a:rPr lang="es-MX" sz="2400" dirty="0" smtClean="0">
                <a:solidFill>
                  <a:srgbClr val="FF0000"/>
                </a:solidFill>
              </a:rPr>
              <a:t>ELABORACIÓN DE PROYECTO</a:t>
            </a:r>
            <a:endParaRPr lang="es-MX" sz="2400" dirty="0">
              <a:solidFill>
                <a:srgbClr val="FF0000"/>
              </a:solidFill>
            </a:endParaRPr>
          </a:p>
        </p:txBody>
      </p:sp>
      <p:pic>
        <p:nvPicPr>
          <p:cNvPr id="3" name="Imagen 2"/>
          <p:cNvPicPr>
            <a:picLocks noChangeAspect="1"/>
          </p:cNvPicPr>
          <p:nvPr/>
        </p:nvPicPr>
        <p:blipFill rotWithShape="1">
          <a:blip r:embed="rId4"/>
          <a:srcRect l="25303" t="14388" r="26481" b="24662"/>
          <a:stretch/>
        </p:blipFill>
        <p:spPr>
          <a:xfrm>
            <a:off x="1082039" y="1371600"/>
            <a:ext cx="10027921" cy="5400229"/>
          </a:xfrm>
          <a:prstGeom prst="rect">
            <a:avLst/>
          </a:prstGeom>
        </p:spPr>
      </p:pic>
      <p:sp>
        <p:nvSpPr>
          <p:cNvPr id="5" name="Elipse 4"/>
          <p:cNvSpPr/>
          <p:nvPr/>
        </p:nvSpPr>
        <p:spPr>
          <a:xfrm>
            <a:off x="11364686" y="1371600"/>
            <a:ext cx="415636" cy="469075"/>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1</a:t>
            </a:r>
            <a:endParaRPr lang="es-MX" dirty="0">
              <a:solidFill>
                <a:schemeClr val="tx1"/>
              </a:solidFill>
            </a:endParaRPr>
          </a:p>
        </p:txBody>
      </p:sp>
    </p:spTree>
    <p:extLst>
      <p:ext uri="{BB962C8B-B14F-4D97-AF65-F5344CB8AC3E}">
        <p14:creationId xmlns:p14="http://schemas.microsoft.com/office/powerpoint/2010/main" val="233547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45757" t="33364" r="24350" b="26621"/>
          <a:stretch/>
        </p:blipFill>
        <p:spPr>
          <a:xfrm>
            <a:off x="0" y="-8118"/>
            <a:ext cx="12192000" cy="6928265"/>
          </a:xfrm>
          <a:prstGeom prst="rect">
            <a:avLst/>
          </a:prstGeom>
        </p:spPr>
      </p:pic>
      <p:sp>
        <p:nvSpPr>
          <p:cNvPr id="2" name="Título 1"/>
          <p:cNvSpPr>
            <a:spLocks noGrp="1"/>
          </p:cNvSpPr>
          <p:nvPr>
            <p:ph type="title"/>
          </p:nvPr>
        </p:nvSpPr>
        <p:spPr>
          <a:xfrm>
            <a:off x="838200" y="548006"/>
            <a:ext cx="2727960" cy="867728"/>
          </a:xfrm>
        </p:spPr>
        <p:txBody>
          <a:bodyPr>
            <a:normAutofit fontScale="90000"/>
          </a:bodyPr>
          <a:lstStyle/>
          <a:p>
            <a:pPr algn="ctr"/>
            <a:r>
              <a:rPr lang="es-MX" b="1" dirty="0"/>
              <a:t>INDICE:</a:t>
            </a:r>
            <a:r>
              <a:rPr lang="es-MX" dirty="0"/>
              <a:t/>
            </a:r>
            <a:br>
              <a:rPr lang="es-MX" dirty="0"/>
            </a:br>
            <a:endParaRPr lang="es-MX"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029983207"/>
              </p:ext>
            </p:extLst>
          </p:nvPr>
        </p:nvGraphicFramePr>
        <p:xfrm>
          <a:off x="254716" y="981870"/>
          <a:ext cx="5770563" cy="5628640"/>
        </p:xfrm>
        <a:graphic>
          <a:graphicData uri="http://schemas.openxmlformats.org/drawingml/2006/table">
            <a:tbl>
              <a:tblPr firstRow="1" bandRow="1">
                <a:tableStyleId>{5C22544A-7EE6-4342-B048-85BDC9FD1C3A}</a:tableStyleId>
              </a:tblPr>
              <a:tblGrid>
                <a:gridCol w="1318532">
                  <a:extLst>
                    <a:ext uri="{9D8B030D-6E8A-4147-A177-3AD203B41FA5}">
                      <a16:colId xmlns:a16="http://schemas.microsoft.com/office/drawing/2014/main" val="4030884963"/>
                    </a:ext>
                  </a:extLst>
                </a:gridCol>
                <a:gridCol w="2873829">
                  <a:extLst>
                    <a:ext uri="{9D8B030D-6E8A-4147-A177-3AD203B41FA5}">
                      <a16:colId xmlns:a16="http://schemas.microsoft.com/office/drawing/2014/main" val="161669492"/>
                    </a:ext>
                  </a:extLst>
                </a:gridCol>
                <a:gridCol w="1578202">
                  <a:extLst>
                    <a:ext uri="{9D8B030D-6E8A-4147-A177-3AD203B41FA5}">
                      <a16:colId xmlns:a16="http://schemas.microsoft.com/office/drawing/2014/main" val="922548228"/>
                    </a:ext>
                  </a:extLst>
                </a:gridCol>
              </a:tblGrid>
              <a:tr h="370840">
                <a:tc>
                  <a:txBody>
                    <a:bodyPr/>
                    <a:lstStyle/>
                    <a:p>
                      <a:pPr algn="ctr"/>
                      <a:r>
                        <a:rPr lang="es-MX" b="0" dirty="0" smtClean="0"/>
                        <a:t>APARTADO</a:t>
                      </a:r>
                      <a:endParaRPr lang="es-MX" b="0" dirty="0"/>
                    </a:p>
                  </a:txBody>
                  <a:tcPr/>
                </a:tc>
                <a:tc>
                  <a:txBody>
                    <a:bodyPr/>
                    <a:lstStyle/>
                    <a:p>
                      <a:pPr algn="ctr"/>
                      <a:r>
                        <a:rPr lang="es-MX" b="0" dirty="0" smtClean="0"/>
                        <a:t>CONTENIDO</a:t>
                      </a:r>
                      <a:endParaRPr lang="es-MX" b="0" dirty="0"/>
                    </a:p>
                  </a:txBody>
                  <a:tcPr/>
                </a:tc>
                <a:tc>
                  <a:txBody>
                    <a:bodyPr/>
                    <a:lstStyle/>
                    <a:p>
                      <a:pPr algn="ctr"/>
                      <a:r>
                        <a:rPr lang="es-MX" b="0" dirty="0" smtClean="0"/>
                        <a:t>DIAPOSITIVA</a:t>
                      </a:r>
                      <a:endParaRPr lang="es-MX" b="0" dirty="0"/>
                    </a:p>
                  </a:txBody>
                  <a:tcPr/>
                </a:tc>
                <a:extLst>
                  <a:ext uri="{0D108BD9-81ED-4DB2-BD59-A6C34878D82A}">
                    <a16:rowId xmlns:a16="http://schemas.microsoft.com/office/drawing/2014/main" val="1650148324"/>
                  </a:ext>
                </a:extLst>
              </a:tr>
              <a:tr h="370840">
                <a:tc>
                  <a:txBody>
                    <a:bodyPr/>
                    <a:lstStyle/>
                    <a:p>
                      <a:pPr algn="ctr"/>
                      <a:r>
                        <a:rPr lang="es-MX" b="1" dirty="0" smtClean="0"/>
                        <a:t>5</a:t>
                      </a:r>
                      <a:endParaRPr lang="es-MX" b="1" dirty="0"/>
                    </a:p>
                  </a:txBody>
                  <a:tcPr/>
                </a:tc>
                <a:tc>
                  <a:txBody>
                    <a:bodyPr/>
                    <a:lstStyle/>
                    <a:p>
                      <a:r>
                        <a:rPr lang="es-MX" dirty="0" smtClean="0"/>
                        <a:t>INDICE</a:t>
                      </a:r>
                      <a:endParaRPr lang="es-MX" dirty="0"/>
                    </a:p>
                  </a:txBody>
                  <a:tcPr/>
                </a:tc>
                <a:tc>
                  <a:txBody>
                    <a:bodyPr/>
                    <a:lstStyle/>
                    <a:p>
                      <a:pPr algn="ctr"/>
                      <a:r>
                        <a:rPr lang="es-MX" dirty="0" smtClean="0"/>
                        <a:t>5</a:t>
                      </a:r>
                      <a:endParaRPr lang="es-MX" dirty="0"/>
                    </a:p>
                  </a:txBody>
                  <a:tcPr/>
                </a:tc>
                <a:extLst>
                  <a:ext uri="{0D108BD9-81ED-4DB2-BD59-A6C34878D82A}">
                    <a16:rowId xmlns:a16="http://schemas.microsoft.com/office/drawing/2014/main" val="4093778725"/>
                  </a:ext>
                </a:extLst>
              </a:tr>
              <a:tr h="370840">
                <a:tc>
                  <a:txBody>
                    <a:bodyPr/>
                    <a:lstStyle/>
                    <a:p>
                      <a:pPr algn="ctr"/>
                      <a:r>
                        <a:rPr lang="es-MX" b="1" dirty="0" smtClean="0"/>
                        <a:t>5a</a:t>
                      </a:r>
                      <a:endParaRPr lang="es-MX" b="1" dirty="0"/>
                    </a:p>
                  </a:txBody>
                  <a:tcPr/>
                </a:tc>
                <a:tc>
                  <a:txBody>
                    <a:bodyPr/>
                    <a:lstStyle/>
                    <a:p>
                      <a:r>
                        <a:rPr lang="es-MX" dirty="0" smtClean="0"/>
                        <a:t>PRODUCTO 1</a:t>
                      </a:r>
                      <a:endParaRPr lang="es-MX" dirty="0"/>
                    </a:p>
                  </a:txBody>
                  <a:tcPr/>
                </a:tc>
                <a:tc>
                  <a:txBody>
                    <a:bodyPr/>
                    <a:lstStyle/>
                    <a:p>
                      <a:pPr algn="ctr"/>
                      <a:r>
                        <a:rPr lang="es-MX" dirty="0" smtClean="0"/>
                        <a:t>6,7</a:t>
                      </a:r>
                      <a:endParaRPr lang="es-MX" dirty="0"/>
                    </a:p>
                  </a:txBody>
                  <a:tcPr/>
                </a:tc>
                <a:extLst>
                  <a:ext uri="{0D108BD9-81ED-4DB2-BD59-A6C34878D82A}">
                    <a16:rowId xmlns:a16="http://schemas.microsoft.com/office/drawing/2014/main" val="4041603492"/>
                  </a:ext>
                </a:extLst>
              </a:tr>
              <a:tr h="370840">
                <a:tc>
                  <a:txBody>
                    <a:bodyPr/>
                    <a:lstStyle/>
                    <a:p>
                      <a:pPr algn="ctr"/>
                      <a:endParaRPr lang="es-MX" dirty="0"/>
                    </a:p>
                  </a:txBody>
                  <a:tcPr/>
                </a:tc>
                <a:tc>
                  <a:txBody>
                    <a:bodyPr/>
                    <a:lstStyle/>
                    <a:p>
                      <a:r>
                        <a:rPr lang="es-MX" dirty="0" smtClean="0"/>
                        <a:t>PRODUCTO 3</a:t>
                      </a:r>
                      <a:endParaRPr lang="es-MX" dirty="0"/>
                    </a:p>
                  </a:txBody>
                  <a:tcPr/>
                </a:tc>
                <a:tc>
                  <a:txBody>
                    <a:bodyPr/>
                    <a:lstStyle/>
                    <a:p>
                      <a:pPr algn="ctr"/>
                      <a:r>
                        <a:rPr lang="es-MX" dirty="0" smtClean="0"/>
                        <a:t>8,9</a:t>
                      </a:r>
                      <a:endParaRPr lang="es-MX" dirty="0"/>
                    </a:p>
                  </a:txBody>
                  <a:tcPr/>
                </a:tc>
                <a:extLst>
                  <a:ext uri="{0D108BD9-81ED-4DB2-BD59-A6C34878D82A}">
                    <a16:rowId xmlns:a16="http://schemas.microsoft.com/office/drawing/2014/main" val="472747160"/>
                  </a:ext>
                </a:extLst>
              </a:tr>
              <a:tr h="370840">
                <a:tc>
                  <a:txBody>
                    <a:bodyPr/>
                    <a:lstStyle/>
                    <a:p>
                      <a:pPr algn="ctr"/>
                      <a:r>
                        <a:rPr lang="es-MX" b="1" dirty="0" smtClean="0"/>
                        <a:t>5b</a:t>
                      </a:r>
                      <a:endParaRPr lang="es-MX" b="1" dirty="0"/>
                    </a:p>
                  </a:txBody>
                  <a:tcPr/>
                </a:tc>
                <a:tc>
                  <a:txBody>
                    <a:bodyPr/>
                    <a:lstStyle/>
                    <a:p>
                      <a:r>
                        <a:rPr lang="es-MX" dirty="0" smtClean="0"/>
                        <a:t>PRODUCTO  2</a:t>
                      </a:r>
                      <a:endParaRPr lang="es-MX" dirty="0"/>
                    </a:p>
                  </a:txBody>
                  <a:tcPr/>
                </a:tc>
                <a:tc>
                  <a:txBody>
                    <a:bodyPr/>
                    <a:lstStyle/>
                    <a:p>
                      <a:pPr algn="ctr"/>
                      <a:r>
                        <a:rPr lang="es-MX" dirty="0" smtClean="0"/>
                        <a:t>10</a:t>
                      </a:r>
                      <a:endParaRPr lang="es-MX" dirty="0"/>
                    </a:p>
                  </a:txBody>
                  <a:tcPr/>
                </a:tc>
                <a:extLst>
                  <a:ext uri="{0D108BD9-81ED-4DB2-BD59-A6C34878D82A}">
                    <a16:rowId xmlns:a16="http://schemas.microsoft.com/office/drawing/2014/main" val="4288823128"/>
                  </a:ext>
                </a:extLst>
              </a:tr>
              <a:tr h="370840">
                <a:tc>
                  <a:txBody>
                    <a:bodyPr/>
                    <a:lstStyle/>
                    <a:p>
                      <a:pPr algn="ctr"/>
                      <a:r>
                        <a:rPr lang="es-MX" b="1" dirty="0" smtClean="0"/>
                        <a:t>5c</a:t>
                      </a:r>
                      <a:endParaRPr lang="es-MX" b="1" dirty="0"/>
                    </a:p>
                  </a:txBody>
                  <a:tcPr/>
                </a:tc>
                <a:tc>
                  <a:txBody>
                    <a:bodyPr/>
                    <a:lstStyle/>
                    <a:p>
                      <a:r>
                        <a:rPr lang="es-MX" dirty="0" smtClean="0"/>
                        <a:t>INTRODUCCIÓN O JUSTIFICACIÓN</a:t>
                      </a:r>
                      <a:endParaRPr lang="es-MX" dirty="0"/>
                    </a:p>
                  </a:txBody>
                  <a:tcPr/>
                </a:tc>
                <a:tc>
                  <a:txBody>
                    <a:bodyPr/>
                    <a:lstStyle/>
                    <a:p>
                      <a:pPr algn="ctr"/>
                      <a:r>
                        <a:rPr lang="es-MX" dirty="0" smtClean="0"/>
                        <a:t>11</a:t>
                      </a:r>
                      <a:endParaRPr lang="es-MX" dirty="0"/>
                    </a:p>
                  </a:txBody>
                  <a:tcPr/>
                </a:tc>
                <a:extLst>
                  <a:ext uri="{0D108BD9-81ED-4DB2-BD59-A6C34878D82A}">
                    <a16:rowId xmlns:a16="http://schemas.microsoft.com/office/drawing/2014/main" val="530912931"/>
                  </a:ext>
                </a:extLst>
              </a:tr>
              <a:tr h="370840">
                <a:tc>
                  <a:txBody>
                    <a:bodyPr/>
                    <a:lstStyle/>
                    <a:p>
                      <a:pPr algn="ctr"/>
                      <a:r>
                        <a:rPr lang="es-MX" b="1" dirty="0" smtClean="0"/>
                        <a:t>5d</a:t>
                      </a:r>
                      <a:endParaRPr lang="es-MX" b="1" dirty="0"/>
                    </a:p>
                  </a:txBody>
                  <a:tcPr/>
                </a:tc>
                <a:tc>
                  <a:txBody>
                    <a:bodyPr/>
                    <a:lstStyle/>
                    <a:p>
                      <a:r>
                        <a:rPr lang="es-MX" dirty="0" smtClean="0"/>
                        <a:t>OBJETIVO GENERAL</a:t>
                      </a:r>
                      <a:endParaRPr lang="es-MX" dirty="0"/>
                    </a:p>
                  </a:txBody>
                  <a:tcPr/>
                </a:tc>
                <a:tc>
                  <a:txBody>
                    <a:bodyPr/>
                    <a:lstStyle/>
                    <a:p>
                      <a:pPr algn="ctr"/>
                      <a:r>
                        <a:rPr lang="es-MX" dirty="0" smtClean="0"/>
                        <a:t>12</a:t>
                      </a:r>
                      <a:endParaRPr lang="es-MX" dirty="0"/>
                    </a:p>
                  </a:txBody>
                  <a:tcPr/>
                </a:tc>
                <a:extLst>
                  <a:ext uri="{0D108BD9-81ED-4DB2-BD59-A6C34878D82A}">
                    <a16:rowId xmlns:a16="http://schemas.microsoft.com/office/drawing/2014/main" val="354648554"/>
                  </a:ext>
                </a:extLst>
              </a:tr>
              <a:tr h="370840">
                <a:tc>
                  <a:txBody>
                    <a:bodyPr/>
                    <a:lstStyle/>
                    <a:p>
                      <a:pPr algn="ctr"/>
                      <a:endParaRPr lang="es-MX" dirty="0"/>
                    </a:p>
                  </a:txBody>
                  <a:tcPr/>
                </a:tc>
                <a:tc>
                  <a:txBody>
                    <a:bodyPr/>
                    <a:lstStyle/>
                    <a:p>
                      <a:r>
                        <a:rPr lang="es-MX" dirty="0" smtClean="0"/>
                        <a:t>OBJETIVO DE CADA ASIGNATURA</a:t>
                      </a:r>
                      <a:endParaRPr lang="es-MX" dirty="0"/>
                    </a:p>
                  </a:txBody>
                  <a:tcPr/>
                </a:tc>
                <a:tc>
                  <a:txBody>
                    <a:bodyPr/>
                    <a:lstStyle/>
                    <a:p>
                      <a:pPr algn="ctr"/>
                      <a:r>
                        <a:rPr lang="es-MX" dirty="0" smtClean="0"/>
                        <a:t>13</a:t>
                      </a:r>
                      <a:endParaRPr lang="es-MX" dirty="0"/>
                    </a:p>
                  </a:txBody>
                  <a:tcPr/>
                </a:tc>
                <a:extLst>
                  <a:ext uri="{0D108BD9-81ED-4DB2-BD59-A6C34878D82A}">
                    <a16:rowId xmlns:a16="http://schemas.microsoft.com/office/drawing/2014/main" val="1607368744"/>
                  </a:ext>
                </a:extLst>
              </a:tr>
              <a:tr h="370840">
                <a:tc>
                  <a:txBody>
                    <a:bodyPr/>
                    <a:lstStyle/>
                    <a:p>
                      <a:pPr algn="ctr"/>
                      <a:r>
                        <a:rPr lang="es-MX" b="1" dirty="0" smtClean="0"/>
                        <a:t>5e</a:t>
                      </a:r>
                      <a:endParaRPr lang="es-MX" b="1" dirty="0"/>
                    </a:p>
                  </a:txBody>
                  <a:tcPr/>
                </a:tc>
                <a:tc>
                  <a:txBody>
                    <a:bodyPr/>
                    <a:lstStyle/>
                    <a:p>
                      <a:r>
                        <a:rPr lang="es-MX" dirty="0" smtClean="0"/>
                        <a:t>PREGUNTA</a:t>
                      </a:r>
                      <a:r>
                        <a:rPr lang="es-MX" baseline="0" dirty="0" smtClean="0"/>
                        <a:t> GENERADORA</a:t>
                      </a:r>
                      <a:endParaRPr lang="es-MX" dirty="0"/>
                    </a:p>
                  </a:txBody>
                  <a:tcPr/>
                </a:tc>
                <a:tc>
                  <a:txBody>
                    <a:bodyPr/>
                    <a:lstStyle/>
                    <a:p>
                      <a:pPr algn="ctr"/>
                      <a:r>
                        <a:rPr lang="es-MX" dirty="0" smtClean="0"/>
                        <a:t>14</a:t>
                      </a:r>
                      <a:endParaRPr lang="es-MX" dirty="0"/>
                    </a:p>
                  </a:txBody>
                  <a:tcPr/>
                </a:tc>
                <a:extLst>
                  <a:ext uri="{0D108BD9-81ED-4DB2-BD59-A6C34878D82A}">
                    <a16:rowId xmlns:a16="http://schemas.microsoft.com/office/drawing/2014/main" val="565010223"/>
                  </a:ext>
                </a:extLst>
              </a:tr>
              <a:tr h="370840">
                <a:tc>
                  <a:txBody>
                    <a:bodyPr/>
                    <a:lstStyle/>
                    <a:p>
                      <a:pPr algn="ctr"/>
                      <a:r>
                        <a:rPr lang="es-MX" b="1" dirty="0" smtClean="0"/>
                        <a:t>5f</a:t>
                      </a:r>
                      <a:endParaRPr lang="es-MX" b="1" dirty="0"/>
                    </a:p>
                  </a:txBody>
                  <a:tcPr/>
                </a:tc>
                <a:tc>
                  <a:txBody>
                    <a:bodyPr/>
                    <a:lstStyle/>
                    <a:p>
                      <a:r>
                        <a:rPr lang="es-MX" dirty="0" smtClean="0"/>
                        <a:t>CONTENIDO. TEMAS Y PRODUCTOS PROPUESTOS</a:t>
                      </a:r>
                      <a:endParaRPr lang="es-MX" dirty="0"/>
                    </a:p>
                  </a:txBody>
                  <a:tcPr/>
                </a:tc>
                <a:tc>
                  <a:txBody>
                    <a:bodyPr/>
                    <a:lstStyle/>
                    <a:p>
                      <a:pPr algn="ctr"/>
                      <a:r>
                        <a:rPr lang="es-MX" dirty="0" smtClean="0"/>
                        <a:t>15</a:t>
                      </a:r>
                      <a:endParaRPr lang="es-MX" dirty="0"/>
                    </a:p>
                  </a:txBody>
                  <a:tcPr/>
                </a:tc>
                <a:extLst>
                  <a:ext uri="{0D108BD9-81ED-4DB2-BD59-A6C34878D82A}">
                    <a16:rowId xmlns:a16="http://schemas.microsoft.com/office/drawing/2014/main" val="4248327173"/>
                  </a:ext>
                </a:extLst>
              </a:tr>
              <a:tr h="370840">
                <a:tc>
                  <a:txBody>
                    <a:bodyPr/>
                    <a:lstStyle/>
                    <a:p>
                      <a:pPr algn="ctr"/>
                      <a:r>
                        <a:rPr lang="es-MX" b="1" dirty="0" smtClean="0"/>
                        <a:t>5g</a:t>
                      </a:r>
                      <a:endParaRPr lang="es-MX" b="1" dirty="0"/>
                    </a:p>
                  </a:txBody>
                  <a:tcPr/>
                </a:tc>
                <a:tc>
                  <a:txBody>
                    <a:bodyPr/>
                    <a:lstStyle/>
                    <a:p>
                      <a:r>
                        <a:rPr lang="es-MX" dirty="0" smtClean="0"/>
                        <a:t>PLANEACIÓN GENERAL</a:t>
                      </a:r>
                      <a:endParaRPr lang="es-MX" dirty="0"/>
                    </a:p>
                  </a:txBody>
                  <a:tcPr/>
                </a:tc>
                <a:tc>
                  <a:txBody>
                    <a:bodyPr/>
                    <a:lstStyle/>
                    <a:p>
                      <a:pPr algn="ctr"/>
                      <a:r>
                        <a:rPr lang="es-MX" dirty="0" smtClean="0"/>
                        <a:t>16 A </a:t>
                      </a:r>
                      <a:endParaRPr lang="es-MX" dirty="0"/>
                    </a:p>
                  </a:txBody>
                  <a:tcPr/>
                </a:tc>
                <a:extLst>
                  <a:ext uri="{0D108BD9-81ED-4DB2-BD59-A6C34878D82A}">
                    <a16:rowId xmlns:a16="http://schemas.microsoft.com/office/drawing/2014/main" val="95646825"/>
                  </a:ext>
                </a:extLst>
              </a:tr>
              <a:tr h="370840">
                <a:tc>
                  <a:txBody>
                    <a:bodyPr/>
                    <a:lstStyle/>
                    <a:p>
                      <a:pPr algn="ctr"/>
                      <a:endParaRPr lang="es-MX" dirty="0"/>
                    </a:p>
                  </a:txBody>
                  <a:tcPr/>
                </a:tc>
                <a:tc>
                  <a:txBody>
                    <a:bodyPr/>
                    <a:lstStyle/>
                    <a:p>
                      <a:r>
                        <a:rPr lang="es-MX" dirty="0" smtClean="0"/>
                        <a:t>PLANEACIÓN  DÍA A DÍA</a:t>
                      </a:r>
                      <a:endParaRPr lang="es-MX" dirty="0"/>
                    </a:p>
                  </a:txBody>
                  <a:tcPr/>
                </a:tc>
                <a:tc>
                  <a:txBody>
                    <a:bodyPr/>
                    <a:lstStyle/>
                    <a:p>
                      <a:pPr algn="ctr"/>
                      <a:r>
                        <a:rPr lang="es-MX" dirty="0" smtClean="0"/>
                        <a:t>26</a:t>
                      </a:r>
                      <a:endParaRPr lang="es-MX" dirty="0"/>
                    </a:p>
                  </a:txBody>
                  <a:tcPr/>
                </a:tc>
                <a:extLst>
                  <a:ext uri="{0D108BD9-81ED-4DB2-BD59-A6C34878D82A}">
                    <a16:rowId xmlns:a16="http://schemas.microsoft.com/office/drawing/2014/main" val="2027080006"/>
                  </a:ext>
                </a:extLst>
              </a:tr>
              <a:tr h="370840">
                <a:tc>
                  <a:txBody>
                    <a:bodyPr/>
                    <a:lstStyle/>
                    <a:p>
                      <a:pPr algn="ctr"/>
                      <a:endParaRPr lang="es-MX" dirty="0"/>
                    </a:p>
                  </a:txBody>
                  <a:tcPr/>
                </a:tc>
                <a:tc>
                  <a:txBody>
                    <a:bodyPr/>
                    <a:lstStyle/>
                    <a:p>
                      <a:r>
                        <a:rPr lang="es-MX" dirty="0" smtClean="0"/>
                        <a:t>SEGUIMIENTO</a:t>
                      </a:r>
                      <a:endParaRPr lang="es-MX" dirty="0"/>
                    </a:p>
                  </a:txBody>
                  <a:tcPr/>
                </a:tc>
                <a:tc>
                  <a:txBody>
                    <a:bodyPr/>
                    <a:lstStyle/>
                    <a:p>
                      <a:pPr algn="ctr"/>
                      <a:r>
                        <a:rPr lang="es-MX" dirty="0" smtClean="0"/>
                        <a:t>27,28</a:t>
                      </a:r>
                      <a:endParaRPr lang="es-MX" dirty="0"/>
                    </a:p>
                  </a:txBody>
                  <a:tcPr/>
                </a:tc>
                <a:extLst>
                  <a:ext uri="{0D108BD9-81ED-4DB2-BD59-A6C34878D82A}">
                    <a16:rowId xmlns:a16="http://schemas.microsoft.com/office/drawing/2014/main" val="4081867543"/>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551906787"/>
              </p:ext>
            </p:extLst>
          </p:nvPr>
        </p:nvGraphicFramePr>
        <p:xfrm>
          <a:off x="6223358" y="395934"/>
          <a:ext cx="5770563" cy="6238240"/>
        </p:xfrm>
        <a:graphic>
          <a:graphicData uri="http://schemas.openxmlformats.org/drawingml/2006/table">
            <a:tbl>
              <a:tblPr firstRow="1" bandRow="1">
                <a:tableStyleId>{5C22544A-7EE6-4342-B048-85BDC9FD1C3A}</a:tableStyleId>
              </a:tblPr>
              <a:tblGrid>
                <a:gridCol w="1318532">
                  <a:extLst>
                    <a:ext uri="{9D8B030D-6E8A-4147-A177-3AD203B41FA5}">
                      <a16:colId xmlns:a16="http://schemas.microsoft.com/office/drawing/2014/main" val="1263272095"/>
                    </a:ext>
                  </a:extLst>
                </a:gridCol>
                <a:gridCol w="2873829">
                  <a:extLst>
                    <a:ext uri="{9D8B030D-6E8A-4147-A177-3AD203B41FA5}">
                      <a16:colId xmlns:a16="http://schemas.microsoft.com/office/drawing/2014/main" val="434975824"/>
                    </a:ext>
                  </a:extLst>
                </a:gridCol>
                <a:gridCol w="1578202">
                  <a:extLst>
                    <a:ext uri="{9D8B030D-6E8A-4147-A177-3AD203B41FA5}">
                      <a16:colId xmlns:a16="http://schemas.microsoft.com/office/drawing/2014/main" val="1189480191"/>
                    </a:ext>
                  </a:extLst>
                </a:gridCol>
              </a:tblGrid>
              <a:tr h="370840">
                <a:tc>
                  <a:txBody>
                    <a:bodyPr/>
                    <a:lstStyle/>
                    <a:p>
                      <a:pPr algn="ctr"/>
                      <a:r>
                        <a:rPr lang="es-MX" b="0" dirty="0" smtClean="0"/>
                        <a:t>APARTADO</a:t>
                      </a:r>
                      <a:endParaRPr lang="es-MX" b="0" dirty="0"/>
                    </a:p>
                  </a:txBody>
                  <a:tcPr/>
                </a:tc>
                <a:tc>
                  <a:txBody>
                    <a:bodyPr/>
                    <a:lstStyle/>
                    <a:p>
                      <a:pPr algn="ctr"/>
                      <a:r>
                        <a:rPr lang="es-MX" b="0" dirty="0" smtClean="0"/>
                        <a:t>CONTENIDO</a:t>
                      </a:r>
                      <a:endParaRPr lang="es-MX" b="0" dirty="0"/>
                    </a:p>
                  </a:txBody>
                  <a:tcPr/>
                </a:tc>
                <a:tc>
                  <a:txBody>
                    <a:bodyPr/>
                    <a:lstStyle/>
                    <a:p>
                      <a:pPr algn="ctr"/>
                      <a:r>
                        <a:rPr lang="es-MX" b="0" dirty="0" smtClean="0"/>
                        <a:t>DIAPOSITIVA</a:t>
                      </a:r>
                      <a:endParaRPr lang="es-MX" b="0" dirty="0"/>
                    </a:p>
                  </a:txBody>
                  <a:tcPr/>
                </a:tc>
                <a:extLst>
                  <a:ext uri="{0D108BD9-81ED-4DB2-BD59-A6C34878D82A}">
                    <a16:rowId xmlns:a16="http://schemas.microsoft.com/office/drawing/2014/main" val="713230990"/>
                  </a:ext>
                </a:extLst>
              </a:tr>
              <a:tr h="370840">
                <a:tc>
                  <a:txBody>
                    <a:bodyPr/>
                    <a:lstStyle/>
                    <a:p>
                      <a:pPr algn="ctr"/>
                      <a:endParaRPr lang="es-MX" dirty="0"/>
                    </a:p>
                  </a:txBody>
                  <a:tcPr/>
                </a:tc>
                <a:tc>
                  <a:txBody>
                    <a:bodyPr/>
                    <a:lstStyle/>
                    <a:p>
                      <a:r>
                        <a:rPr lang="es-MX" dirty="0" smtClean="0"/>
                        <a:t>EVALUACIÓN</a:t>
                      </a:r>
                      <a:endParaRPr lang="es-MX" dirty="0"/>
                    </a:p>
                  </a:txBody>
                  <a:tcPr/>
                </a:tc>
                <a:tc>
                  <a:txBody>
                    <a:bodyPr/>
                    <a:lstStyle/>
                    <a:p>
                      <a:pPr algn="ctr"/>
                      <a:r>
                        <a:rPr lang="es-MX" dirty="0" smtClean="0"/>
                        <a:t>29 A 31</a:t>
                      </a:r>
                      <a:endParaRPr lang="es-MX" dirty="0"/>
                    </a:p>
                  </a:txBody>
                  <a:tcPr/>
                </a:tc>
                <a:extLst>
                  <a:ext uri="{0D108BD9-81ED-4DB2-BD59-A6C34878D82A}">
                    <a16:rowId xmlns:a16="http://schemas.microsoft.com/office/drawing/2014/main" val="2694022752"/>
                  </a:ext>
                </a:extLst>
              </a:tr>
              <a:tr h="370840">
                <a:tc>
                  <a:txBody>
                    <a:bodyPr/>
                    <a:lstStyle/>
                    <a:p>
                      <a:pPr algn="ctr"/>
                      <a:endParaRPr lang="es-MX" dirty="0"/>
                    </a:p>
                  </a:txBody>
                  <a:tcPr/>
                </a:tc>
                <a:tc>
                  <a:txBody>
                    <a:bodyPr/>
                    <a:lstStyle/>
                    <a:p>
                      <a:r>
                        <a:rPr lang="es-MX" dirty="0" smtClean="0"/>
                        <a:t>AUTOEVALUACIÓN Y COEVALUACIÓ</a:t>
                      </a:r>
                      <a:endParaRPr lang="es-MX" dirty="0"/>
                    </a:p>
                  </a:txBody>
                  <a:tcPr/>
                </a:tc>
                <a:tc>
                  <a:txBody>
                    <a:bodyPr/>
                    <a:lstStyle/>
                    <a:p>
                      <a:pPr algn="ctr"/>
                      <a:r>
                        <a:rPr lang="es-MX" dirty="0" smtClean="0"/>
                        <a:t>32</a:t>
                      </a:r>
                      <a:endParaRPr lang="es-MX" dirty="0"/>
                    </a:p>
                  </a:txBody>
                  <a:tcPr/>
                </a:tc>
                <a:extLst>
                  <a:ext uri="{0D108BD9-81ED-4DB2-BD59-A6C34878D82A}">
                    <a16:rowId xmlns:a16="http://schemas.microsoft.com/office/drawing/2014/main" val="1059579342"/>
                  </a:ext>
                </a:extLst>
              </a:tr>
              <a:tr h="370840">
                <a:tc>
                  <a:txBody>
                    <a:bodyPr/>
                    <a:lstStyle/>
                    <a:p>
                      <a:pPr algn="ctr"/>
                      <a:r>
                        <a:rPr lang="es-MX" b="1" dirty="0" smtClean="0"/>
                        <a:t>5h</a:t>
                      </a:r>
                      <a:endParaRPr lang="es-MX" b="1" dirty="0"/>
                    </a:p>
                  </a:txBody>
                  <a:tcPr/>
                </a:tc>
                <a:tc>
                  <a:txBody>
                    <a:bodyPr/>
                    <a:lstStyle/>
                    <a:p>
                      <a:r>
                        <a:rPr lang="es-MX" dirty="0" smtClean="0"/>
                        <a:t>REFLEXIÓN. GRUPO INTERDISCIPLINARIO</a:t>
                      </a:r>
                      <a:endParaRPr lang="es-MX" dirty="0"/>
                    </a:p>
                  </a:txBody>
                  <a:tcPr/>
                </a:tc>
                <a:tc>
                  <a:txBody>
                    <a:bodyPr/>
                    <a:lstStyle/>
                    <a:p>
                      <a:pPr algn="ctr"/>
                      <a:r>
                        <a:rPr lang="es-MX" dirty="0" smtClean="0"/>
                        <a:t>33</a:t>
                      </a:r>
                      <a:endParaRPr lang="es-MX" dirty="0"/>
                    </a:p>
                  </a:txBody>
                  <a:tcPr/>
                </a:tc>
                <a:extLst>
                  <a:ext uri="{0D108BD9-81ED-4DB2-BD59-A6C34878D82A}">
                    <a16:rowId xmlns:a16="http://schemas.microsoft.com/office/drawing/2014/main" val="1387093329"/>
                  </a:ext>
                </a:extLst>
              </a:tr>
              <a:tr h="370840">
                <a:tc>
                  <a:txBody>
                    <a:bodyPr/>
                    <a:lstStyle/>
                    <a:p>
                      <a:pPr algn="ctr"/>
                      <a:r>
                        <a:rPr lang="es-MX" b="1" dirty="0" smtClean="0"/>
                        <a:t>5i</a:t>
                      </a:r>
                      <a:endParaRPr lang="es-MX" b="1" dirty="0"/>
                    </a:p>
                  </a:txBody>
                  <a:tcPr/>
                </a:tc>
                <a:tc>
                  <a:txBody>
                    <a:bodyPr/>
                    <a:lstStyle/>
                    <a:p>
                      <a:r>
                        <a:rPr lang="es-MX" b="1" dirty="0" smtClean="0"/>
                        <a:t>4. </a:t>
                      </a:r>
                      <a:r>
                        <a:rPr lang="es-MX" dirty="0" smtClean="0"/>
                        <a:t>ORGANIZADOR GRÁFICO. PREGUNTAS ESENCIALES</a:t>
                      </a:r>
                      <a:endParaRPr lang="es-MX" dirty="0"/>
                    </a:p>
                  </a:txBody>
                  <a:tcPr/>
                </a:tc>
                <a:tc>
                  <a:txBody>
                    <a:bodyPr/>
                    <a:lstStyle/>
                    <a:p>
                      <a:pPr algn="ctr"/>
                      <a:r>
                        <a:rPr lang="es-MX" dirty="0" smtClean="0"/>
                        <a:t>35</a:t>
                      </a:r>
                      <a:endParaRPr lang="es-MX" dirty="0"/>
                    </a:p>
                  </a:txBody>
                  <a:tcPr/>
                </a:tc>
                <a:extLst>
                  <a:ext uri="{0D108BD9-81ED-4DB2-BD59-A6C34878D82A}">
                    <a16:rowId xmlns:a16="http://schemas.microsoft.com/office/drawing/2014/main" val="4045485910"/>
                  </a:ext>
                </a:extLst>
              </a:tr>
              <a:tr h="370840">
                <a:tc>
                  <a:txBody>
                    <a:bodyPr/>
                    <a:lstStyle/>
                    <a:p>
                      <a:pPr algn="ctr"/>
                      <a:endParaRPr lang="es-MX" dirty="0"/>
                    </a:p>
                  </a:txBody>
                  <a:tcPr/>
                </a:tc>
                <a:tc>
                  <a:txBody>
                    <a:bodyPr/>
                    <a:lstStyle/>
                    <a:p>
                      <a:r>
                        <a:rPr lang="es-MX" b="1" dirty="0" smtClean="0"/>
                        <a:t>5</a:t>
                      </a:r>
                      <a:r>
                        <a:rPr lang="es-MX" dirty="0" smtClean="0"/>
                        <a:t>. ORGANIZADOR GRÁFICO. PROCESO DE INDAGACIÓN</a:t>
                      </a:r>
                      <a:endParaRPr lang="es-MX" dirty="0"/>
                    </a:p>
                  </a:txBody>
                  <a:tcPr/>
                </a:tc>
                <a:tc>
                  <a:txBody>
                    <a:bodyPr/>
                    <a:lstStyle/>
                    <a:p>
                      <a:pPr algn="ctr"/>
                      <a:r>
                        <a:rPr lang="es-MX" dirty="0" smtClean="0"/>
                        <a:t>36 A 38</a:t>
                      </a:r>
                      <a:endParaRPr lang="es-MX" dirty="0"/>
                    </a:p>
                  </a:txBody>
                  <a:tcPr/>
                </a:tc>
                <a:extLst>
                  <a:ext uri="{0D108BD9-81ED-4DB2-BD59-A6C34878D82A}">
                    <a16:rowId xmlns:a16="http://schemas.microsoft.com/office/drawing/2014/main" val="2063632878"/>
                  </a:ext>
                </a:extLst>
              </a:tr>
              <a:tr h="370840">
                <a:tc>
                  <a:txBody>
                    <a:bodyPr/>
                    <a:lstStyle/>
                    <a:p>
                      <a:pPr algn="ctr"/>
                      <a:endParaRPr lang="es-MX" dirty="0"/>
                    </a:p>
                  </a:txBody>
                  <a:tcPr/>
                </a:tc>
                <a:tc>
                  <a:txBody>
                    <a:bodyPr/>
                    <a:lstStyle/>
                    <a:p>
                      <a:r>
                        <a:rPr lang="es-MX" b="1" dirty="0" smtClean="0"/>
                        <a:t>6</a:t>
                      </a:r>
                      <a:r>
                        <a:rPr lang="es-MX" dirty="0" smtClean="0"/>
                        <a:t>. e) A.M.E GENERAL</a:t>
                      </a:r>
                      <a:endParaRPr lang="es-MX" dirty="0"/>
                    </a:p>
                  </a:txBody>
                  <a:tcPr/>
                </a:tc>
                <a:tc>
                  <a:txBody>
                    <a:bodyPr/>
                    <a:lstStyle/>
                    <a:p>
                      <a:pPr algn="ctr"/>
                      <a:r>
                        <a:rPr lang="es-MX" dirty="0" smtClean="0"/>
                        <a:t>39 A 41</a:t>
                      </a:r>
                      <a:endParaRPr lang="es-MX" dirty="0"/>
                    </a:p>
                  </a:txBody>
                  <a:tcPr/>
                </a:tc>
                <a:extLst>
                  <a:ext uri="{0D108BD9-81ED-4DB2-BD59-A6C34878D82A}">
                    <a16:rowId xmlns:a16="http://schemas.microsoft.com/office/drawing/2014/main" val="588944164"/>
                  </a:ext>
                </a:extLst>
              </a:tr>
              <a:tr h="370840">
                <a:tc>
                  <a:txBody>
                    <a:bodyPr/>
                    <a:lstStyle/>
                    <a:p>
                      <a:pPr algn="ctr"/>
                      <a:endParaRPr lang="es-MX" dirty="0"/>
                    </a:p>
                  </a:txBody>
                  <a:tcPr/>
                </a:tc>
                <a:tc>
                  <a:txBody>
                    <a:bodyPr/>
                    <a:lstStyle/>
                    <a:p>
                      <a:r>
                        <a:rPr lang="es-MX" b="1" dirty="0" smtClean="0"/>
                        <a:t>7</a:t>
                      </a:r>
                      <a:r>
                        <a:rPr lang="es-MX" dirty="0" smtClean="0"/>
                        <a:t>.</a:t>
                      </a:r>
                      <a:r>
                        <a:rPr lang="es-MX" baseline="0" dirty="0" smtClean="0"/>
                        <a:t> g) E.I.P. RESUMEN</a:t>
                      </a:r>
                      <a:endParaRPr lang="es-MX" dirty="0"/>
                    </a:p>
                  </a:txBody>
                  <a:tcPr/>
                </a:tc>
                <a:tc>
                  <a:txBody>
                    <a:bodyPr/>
                    <a:lstStyle/>
                    <a:p>
                      <a:pPr algn="ctr"/>
                      <a:r>
                        <a:rPr lang="es-MX" dirty="0" smtClean="0"/>
                        <a:t>42 A 47</a:t>
                      </a:r>
                      <a:endParaRPr lang="es-MX" dirty="0"/>
                    </a:p>
                  </a:txBody>
                  <a:tcPr/>
                </a:tc>
                <a:extLst>
                  <a:ext uri="{0D108BD9-81ED-4DB2-BD59-A6C34878D82A}">
                    <a16:rowId xmlns:a16="http://schemas.microsoft.com/office/drawing/2014/main" val="424471382"/>
                  </a:ext>
                </a:extLst>
              </a:tr>
              <a:tr h="370840">
                <a:tc>
                  <a:txBody>
                    <a:bodyPr/>
                    <a:lstStyle/>
                    <a:p>
                      <a:pPr algn="ctr"/>
                      <a:endParaRPr lang="es-MX" dirty="0"/>
                    </a:p>
                  </a:txBody>
                  <a:tcPr/>
                </a:tc>
                <a:tc>
                  <a:txBody>
                    <a:bodyPr/>
                    <a:lstStyle/>
                    <a:p>
                      <a:r>
                        <a:rPr lang="es-MX" b="1" dirty="0" smtClean="0"/>
                        <a:t>8. </a:t>
                      </a:r>
                      <a:r>
                        <a:rPr lang="es-MX" dirty="0" smtClean="0"/>
                        <a:t>h) E.I.P. ELABORACIÓN DE PROYECTO</a:t>
                      </a:r>
                      <a:endParaRPr lang="es-MX" dirty="0"/>
                    </a:p>
                  </a:txBody>
                  <a:tcPr/>
                </a:tc>
                <a:tc>
                  <a:txBody>
                    <a:bodyPr/>
                    <a:lstStyle/>
                    <a:p>
                      <a:pPr algn="ctr"/>
                      <a:r>
                        <a:rPr lang="es-MX" dirty="0" smtClean="0"/>
                        <a:t>48 A 57</a:t>
                      </a:r>
                      <a:endParaRPr lang="es-MX" dirty="0"/>
                    </a:p>
                  </a:txBody>
                  <a:tcPr/>
                </a:tc>
                <a:extLst>
                  <a:ext uri="{0D108BD9-81ED-4DB2-BD59-A6C34878D82A}">
                    <a16:rowId xmlns:a16="http://schemas.microsoft.com/office/drawing/2014/main" val="1943356739"/>
                  </a:ext>
                </a:extLst>
              </a:tr>
              <a:tr h="370840">
                <a:tc>
                  <a:txBody>
                    <a:bodyPr/>
                    <a:lstStyle/>
                    <a:p>
                      <a:pPr algn="ctr"/>
                      <a:endParaRPr lang="es-MX" dirty="0"/>
                    </a:p>
                  </a:txBody>
                  <a:tcPr/>
                </a:tc>
                <a:tc>
                  <a:txBody>
                    <a:bodyPr/>
                    <a:lstStyle/>
                    <a:p>
                      <a:r>
                        <a:rPr lang="es-MX" b="1" dirty="0" smtClean="0"/>
                        <a:t>9</a:t>
                      </a:r>
                      <a:r>
                        <a:rPr lang="es-MX" dirty="0" smtClean="0"/>
                        <a:t>. FOTOGRAFIAS DE LA SESIÓN (2ª. R.T.)</a:t>
                      </a:r>
                      <a:endParaRPr lang="es-MX" dirty="0"/>
                    </a:p>
                  </a:txBody>
                  <a:tcPr/>
                </a:tc>
                <a:tc>
                  <a:txBody>
                    <a:bodyPr/>
                    <a:lstStyle/>
                    <a:p>
                      <a:pPr algn="ctr"/>
                      <a:r>
                        <a:rPr lang="es-MX" dirty="0" smtClean="0"/>
                        <a:t>58 A 63</a:t>
                      </a:r>
                      <a:endParaRPr lang="es-MX" dirty="0"/>
                    </a:p>
                  </a:txBody>
                  <a:tcPr/>
                </a:tc>
                <a:extLst>
                  <a:ext uri="{0D108BD9-81ED-4DB2-BD59-A6C34878D82A}">
                    <a16:rowId xmlns:a16="http://schemas.microsoft.com/office/drawing/2014/main" val="405842846"/>
                  </a:ext>
                </a:extLst>
              </a:tr>
              <a:tr h="370840">
                <a:tc>
                  <a:txBody>
                    <a:bodyPr/>
                    <a:lstStyle/>
                    <a:p>
                      <a:pPr algn="ctr"/>
                      <a:endParaRPr lang="es-MX" dirty="0"/>
                    </a:p>
                  </a:txBody>
                  <a:tcPr/>
                </a:tc>
                <a:tc>
                  <a:txBody>
                    <a:bodyPr/>
                    <a:lstStyle/>
                    <a:p>
                      <a:r>
                        <a:rPr lang="es-MX" b="1" dirty="0" smtClean="0"/>
                        <a:t>10</a:t>
                      </a:r>
                      <a:r>
                        <a:rPr lang="es-MX" dirty="0" smtClean="0"/>
                        <a:t>. EVALUACIÓN. TIPOS Y HERRAMIENTAS DE APRENDIZAJE</a:t>
                      </a:r>
                      <a:endParaRPr lang="es-MX" dirty="0"/>
                    </a:p>
                  </a:txBody>
                  <a:tcPr/>
                </a:tc>
                <a:tc>
                  <a:txBody>
                    <a:bodyPr/>
                    <a:lstStyle/>
                    <a:p>
                      <a:pPr algn="ctr"/>
                      <a:r>
                        <a:rPr lang="es-MX" dirty="0" smtClean="0"/>
                        <a:t>64 A 66</a:t>
                      </a:r>
                      <a:endParaRPr lang="es-MX" dirty="0"/>
                    </a:p>
                  </a:txBody>
                  <a:tcPr/>
                </a:tc>
                <a:extLst>
                  <a:ext uri="{0D108BD9-81ED-4DB2-BD59-A6C34878D82A}">
                    <a16:rowId xmlns:a16="http://schemas.microsoft.com/office/drawing/2014/main" val="280917776"/>
                  </a:ext>
                </a:extLst>
              </a:tr>
            </a:tbl>
          </a:graphicData>
        </a:graphic>
      </p:graphicFrame>
    </p:spTree>
    <p:extLst>
      <p:ext uri="{BB962C8B-B14F-4D97-AF65-F5344CB8AC3E}">
        <p14:creationId xmlns:p14="http://schemas.microsoft.com/office/powerpoint/2010/main" val="33135002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rotWithShape="1">
          <a:blip r:embed="rId3"/>
          <a:srcRect l="11991" t="8017" r="11848" b="27426"/>
          <a:stretch/>
        </p:blipFill>
        <p:spPr>
          <a:xfrm>
            <a:off x="902525" y="771896"/>
            <a:ext cx="10141527" cy="5617029"/>
          </a:xfrm>
          <a:prstGeom prst="rect">
            <a:avLst/>
          </a:prstGeom>
        </p:spPr>
      </p:pic>
      <p:sp>
        <p:nvSpPr>
          <p:cNvPr id="3" name="Elipse 2"/>
          <p:cNvSpPr/>
          <p:nvPr/>
        </p:nvSpPr>
        <p:spPr>
          <a:xfrm>
            <a:off x="10925299" y="1175658"/>
            <a:ext cx="914400" cy="914400"/>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chemeClr val="tx1"/>
                </a:solidFill>
              </a:rPr>
              <a:t>2</a:t>
            </a:r>
            <a:endParaRPr lang="es-MX" sz="2400" b="1" dirty="0">
              <a:solidFill>
                <a:schemeClr val="tx1"/>
              </a:solidFill>
            </a:endParaRPr>
          </a:p>
        </p:txBody>
      </p:sp>
    </p:spTree>
    <p:extLst>
      <p:ext uri="{BB962C8B-B14F-4D97-AF65-F5344CB8AC3E}">
        <p14:creationId xmlns:p14="http://schemas.microsoft.com/office/powerpoint/2010/main" val="22969567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100618" y="47501"/>
            <a:ext cx="12803258" cy="6983144"/>
          </a:xfrm>
          <a:prstGeom prst="rect">
            <a:avLst/>
          </a:prstGeom>
        </p:spPr>
      </p:pic>
      <p:pic>
        <p:nvPicPr>
          <p:cNvPr id="4" name="Imagen 3"/>
          <p:cNvPicPr>
            <a:picLocks noChangeAspect="1"/>
          </p:cNvPicPr>
          <p:nvPr/>
        </p:nvPicPr>
        <p:blipFill rotWithShape="1">
          <a:blip r:embed="rId3"/>
          <a:srcRect l="12616" t="10122" r="13805" b="57463"/>
          <a:stretch/>
        </p:blipFill>
        <p:spPr>
          <a:xfrm>
            <a:off x="1092529" y="457878"/>
            <a:ext cx="9334006" cy="2208811"/>
          </a:xfrm>
          <a:prstGeom prst="rect">
            <a:avLst/>
          </a:prstGeom>
        </p:spPr>
      </p:pic>
      <p:sp>
        <p:nvSpPr>
          <p:cNvPr id="5" name="Elipse 4"/>
          <p:cNvSpPr/>
          <p:nvPr/>
        </p:nvSpPr>
        <p:spPr>
          <a:xfrm>
            <a:off x="10846130" y="843148"/>
            <a:ext cx="914400" cy="914400"/>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chemeClr val="tx1"/>
                </a:solidFill>
              </a:rPr>
              <a:t>3</a:t>
            </a:r>
            <a:endParaRPr lang="es-MX" sz="2400" b="1" dirty="0">
              <a:solidFill>
                <a:schemeClr val="tx1"/>
              </a:solidFill>
            </a:endParaRPr>
          </a:p>
        </p:txBody>
      </p:sp>
      <p:pic>
        <p:nvPicPr>
          <p:cNvPr id="6" name="Imagen 5"/>
          <p:cNvPicPr>
            <a:picLocks noChangeAspect="1"/>
          </p:cNvPicPr>
          <p:nvPr/>
        </p:nvPicPr>
        <p:blipFill rotWithShape="1">
          <a:blip r:embed="rId5"/>
          <a:srcRect l="13258" t="9284" r="13653" b="31242"/>
          <a:stretch/>
        </p:blipFill>
        <p:spPr>
          <a:xfrm>
            <a:off x="1092529" y="2559132"/>
            <a:ext cx="9476509" cy="4298868"/>
          </a:xfrm>
          <a:prstGeom prst="rect">
            <a:avLst/>
          </a:prstGeom>
        </p:spPr>
      </p:pic>
    </p:spTree>
    <p:extLst>
      <p:ext uri="{BB962C8B-B14F-4D97-AF65-F5344CB8AC3E}">
        <p14:creationId xmlns:p14="http://schemas.microsoft.com/office/powerpoint/2010/main" val="33113510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4" name="Imagen 3"/>
          <p:cNvPicPr>
            <a:picLocks noChangeAspect="1"/>
          </p:cNvPicPr>
          <p:nvPr/>
        </p:nvPicPr>
        <p:blipFill rotWithShape="1">
          <a:blip r:embed="rId3"/>
          <a:srcRect l="12702" t="6785" r="14081" b="50747"/>
          <a:stretch/>
        </p:blipFill>
        <p:spPr>
          <a:xfrm>
            <a:off x="83128" y="498764"/>
            <a:ext cx="6115792" cy="5354391"/>
          </a:xfrm>
          <a:prstGeom prst="rect">
            <a:avLst/>
          </a:prstGeom>
        </p:spPr>
      </p:pic>
      <p:sp>
        <p:nvSpPr>
          <p:cNvPr id="5" name="Elipse 4"/>
          <p:cNvSpPr/>
          <p:nvPr/>
        </p:nvSpPr>
        <p:spPr>
          <a:xfrm>
            <a:off x="283027" y="5853155"/>
            <a:ext cx="914400" cy="914400"/>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smtClean="0">
                <a:solidFill>
                  <a:schemeClr val="tx1"/>
                </a:solidFill>
              </a:rPr>
              <a:t>4</a:t>
            </a:r>
            <a:endParaRPr lang="es-MX" sz="2400" dirty="0">
              <a:solidFill>
                <a:schemeClr val="tx1"/>
              </a:solidFill>
            </a:endParaRPr>
          </a:p>
        </p:txBody>
      </p:sp>
      <p:pic>
        <p:nvPicPr>
          <p:cNvPr id="6" name="Imagen 5"/>
          <p:cNvPicPr>
            <a:picLocks noChangeAspect="1"/>
          </p:cNvPicPr>
          <p:nvPr/>
        </p:nvPicPr>
        <p:blipFill rotWithShape="1">
          <a:blip r:embed="rId5"/>
          <a:srcRect l="13256" t="7533" r="14337" b="10211"/>
          <a:stretch/>
        </p:blipFill>
        <p:spPr>
          <a:xfrm>
            <a:off x="6198920" y="498764"/>
            <a:ext cx="5807167" cy="5739637"/>
          </a:xfrm>
          <a:prstGeom prst="rect">
            <a:avLst/>
          </a:prstGeom>
        </p:spPr>
      </p:pic>
    </p:spTree>
    <p:extLst>
      <p:ext uri="{BB962C8B-B14F-4D97-AF65-F5344CB8AC3E}">
        <p14:creationId xmlns:p14="http://schemas.microsoft.com/office/powerpoint/2010/main" val="30314220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rotWithShape="1">
          <a:blip r:embed="rId3"/>
          <a:srcRect l="23011" t="19643" r="23894" b="17936"/>
          <a:stretch/>
        </p:blipFill>
        <p:spPr>
          <a:xfrm>
            <a:off x="701039" y="329971"/>
            <a:ext cx="11003281" cy="6271084"/>
          </a:xfrm>
          <a:prstGeom prst="rect">
            <a:avLst/>
          </a:prstGeom>
        </p:spPr>
      </p:pic>
      <p:sp>
        <p:nvSpPr>
          <p:cNvPr id="4" name="Elipse 3"/>
          <p:cNvSpPr/>
          <p:nvPr/>
        </p:nvSpPr>
        <p:spPr>
          <a:xfrm flipV="1">
            <a:off x="167640" y="5307978"/>
            <a:ext cx="99989" cy="1115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Elipse 4"/>
          <p:cNvSpPr/>
          <p:nvPr/>
        </p:nvSpPr>
        <p:spPr>
          <a:xfrm>
            <a:off x="267629" y="5497551"/>
            <a:ext cx="914400" cy="914400"/>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5</a:t>
            </a:r>
            <a:endParaRPr lang="es-MX" b="1" dirty="0">
              <a:solidFill>
                <a:schemeClr val="tx1"/>
              </a:solidFill>
            </a:endParaRPr>
          </a:p>
        </p:txBody>
      </p:sp>
    </p:spTree>
    <p:extLst>
      <p:ext uri="{BB962C8B-B14F-4D97-AF65-F5344CB8AC3E}">
        <p14:creationId xmlns:p14="http://schemas.microsoft.com/office/powerpoint/2010/main" val="7936099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rotWithShape="1">
          <a:blip r:embed="rId3"/>
          <a:srcRect l="22987" t="22004" r="23623" b="13401"/>
          <a:stretch/>
        </p:blipFill>
        <p:spPr>
          <a:xfrm>
            <a:off x="863600" y="314960"/>
            <a:ext cx="10718800" cy="6437207"/>
          </a:xfrm>
          <a:prstGeom prst="rect">
            <a:avLst/>
          </a:prstGeom>
        </p:spPr>
      </p:pic>
      <p:sp>
        <p:nvSpPr>
          <p:cNvPr id="4" name="Elipse 3"/>
          <p:cNvSpPr/>
          <p:nvPr/>
        </p:nvSpPr>
        <p:spPr>
          <a:xfrm>
            <a:off x="490653" y="5646784"/>
            <a:ext cx="914400" cy="914400"/>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6</a:t>
            </a:r>
            <a:endParaRPr lang="es-MX" b="1" dirty="0">
              <a:solidFill>
                <a:schemeClr val="tx1"/>
              </a:solidFill>
            </a:endParaRPr>
          </a:p>
        </p:txBody>
      </p:sp>
    </p:spTree>
    <p:extLst>
      <p:ext uri="{BB962C8B-B14F-4D97-AF65-F5344CB8AC3E}">
        <p14:creationId xmlns:p14="http://schemas.microsoft.com/office/powerpoint/2010/main" val="17834444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rotWithShape="1">
          <a:blip r:embed="rId3"/>
          <a:srcRect l="23156" t="21339" r="24193" b="11489"/>
          <a:stretch/>
        </p:blipFill>
        <p:spPr>
          <a:xfrm>
            <a:off x="721360" y="203200"/>
            <a:ext cx="10942320" cy="6415461"/>
          </a:xfrm>
          <a:prstGeom prst="rect">
            <a:avLst/>
          </a:prstGeom>
        </p:spPr>
      </p:pic>
      <p:sp>
        <p:nvSpPr>
          <p:cNvPr id="4" name="Elipse 3"/>
          <p:cNvSpPr/>
          <p:nvPr/>
        </p:nvSpPr>
        <p:spPr>
          <a:xfrm>
            <a:off x="10556240" y="5402553"/>
            <a:ext cx="914400" cy="914400"/>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7</a:t>
            </a:r>
            <a:endParaRPr lang="es-MX" b="1" dirty="0">
              <a:solidFill>
                <a:schemeClr val="tx1"/>
              </a:solidFill>
            </a:endParaRPr>
          </a:p>
        </p:txBody>
      </p:sp>
    </p:spTree>
    <p:extLst>
      <p:ext uri="{BB962C8B-B14F-4D97-AF65-F5344CB8AC3E}">
        <p14:creationId xmlns:p14="http://schemas.microsoft.com/office/powerpoint/2010/main" val="35685055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rotWithShape="1">
          <a:blip r:embed="rId3"/>
          <a:srcRect l="22844" t="15774" r="23851" b="17378"/>
          <a:stretch/>
        </p:blipFill>
        <p:spPr>
          <a:xfrm>
            <a:off x="599440" y="325121"/>
            <a:ext cx="11003280" cy="6299878"/>
          </a:xfrm>
          <a:prstGeom prst="rect">
            <a:avLst/>
          </a:prstGeom>
        </p:spPr>
      </p:pic>
      <p:sp>
        <p:nvSpPr>
          <p:cNvPr id="4" name="Elipse 3"/>
          <p:cNvSpPr/>
          <p:nvPr/>
        </p:nvSpPr>
        <p:spPr>
          <a:xfrm>
            <a:off x="10688320" y="5006897"/>
            <a:ext cx="914400" cy="914400"/>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8</a:t>
            </a:r>
            <a:endParaRPr lang="es-MX" b="1" dirty="0">
              <a:solidFill>
                <a:schemeClr val="tx1"/>
              </a:solidFill>
            </a:endParaRPr>
          </a:p>
        </p:txBody>
      </p:sp>
    </p:spTree>
    <p:extLst>
      <p:ext uri="{BB962C8B-B14F-4D97-AF65-F5344CB8AC3E}">
        <p14:creationId xmlns:p14="http://schemas.microsoft.com/office/powerpoint/2010/main" val="4062062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rotWithShape="1">
          <a:blip r:embed="rId3"/>
          <a:srcRect l="22703" t="15532" r="23750" b="17940"/>
          <a:stretch/>
        </p:blipFill>
        <p:spPr>
          <a:xfrm>
            <a:off x="467360" y="314959"/>
            <a:ext cx="11074400" cy="6298019"/>
          </a:xfrm>
          <a:prstGeom prst="rect">
            <a:avLst/>
          </a:prstGeom>
        </p:spPr>
      </p:pic>
      <p:sp>
        <p:nvSpPr>
          <p:cNvPr id="4" name="Elipse 3"/>
          <p:cNvSpPr/>
          <p:nvPr/>
        </p:nvSpPr>
        <p:spPr>
          <a:xfrm>
            <a:off x="10952480" y="1828800"/>
            <a:ext cx="914400" cy="914400"/>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9</a:t>
            </a:r>
            <a:endParaRPr lang="es-MX" b="1" dirty="0">
              <a:solidFill>
                <a:schemeClr val="tx1"/>
              </a:solidFill>
            </a:endParaRPr>
          </a:p>
        </p:txBody>
      </p:sp>
    </p:spTree>
    <p:extLst>
      <p:ext uri="{BB962C8B-B14F-4D97-AF65-F5344CB8AC3E}">
        <p14:creationId xmlns:p14="http://schemas.microsoft.com/office/powerpoint/2010/main" val="42710458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0"/>
            <a:ext cx="12192000" cy="6928265"/>
          </a:xfrm>
          <a:prstGeom prst="rect">
            <a:avLst/>
          </a:prstGeom>
        </p:spPr>
      </p:pic>
      <p:pic>
        <p:nvPicPr>
          <p:cNvPr id="2" name="Imagen 1"/>
          <p:cNvPicPr>
            <a:picLocks noChangeAspect="1"/>
          </p:cNvPicPr>
          <p:nvPr/>
        </p:nvPicPr>
        <p:blipFill rotWithShape="1">
          <a:blip r:embed="rId3"/>
          <a:srcRect l="27110" t="40281" r="28347" b="18660"/>
          <a:stretch/>
        </p:blipFill>
        <p:spPr>
          <a:xfrm>
            <a:off x="1020725" y="1075875"/>
            <a:ext cx="10602769" cy="5497734"/>
          </a:xfrm>
          <a:prstGeom prst="rect">
            <a:avLst/>
          </a:prstGeom>
        </p:spPr>
      </p:pic>
      <p:sp>
        <p:nvSpPr>
          <p:cNvPr id="5" name="Elipse 4"/>
          <p:cNvSpPr/>
          <p:nvPr/>
        </p:nvSpPr>
        <p:spPr>
          <a:xfrm>
            <a:off x="10709094" y="618675"/>
            <a:ext cx="914400" cy="914400"/>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10</a:t>
            </a:r>
            <a:endParaRPr lang="es-MX" b="1" dirty="0">
              <a:solidFill>
                <a:schemeClr val="tx1"/>
              </a:solidFill>
            </a:endParaRPr>
          </a:p>
        </p:txBody>
      </p:sp>
    </p:spTree>
    <p:extLst>
      <p:ext uri="{BB962C8B-B14F-4D97-AF65-F5344CB8AC3E}">
        <p14:creationId xmlns:p14="http://schemas.microsoft.com/office/powerpoint/2010/main" val="7988522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4" name="Imagen 3"/>
          <p:cNvPicPr>
            <a:picLocks noChangeAspect="1"/>
          </p:cNvPicPr>
          <p:nvPr/>
        </p:nvPicPr>
        <p:blipFill>
          <a:blip r:embed="rId3"/>
          <a:stretch>
            <a:fillRect/>
          </a:stretch>
        </p:blipFill>
        <p:spPr>
          <a:xfrm>
            <a:off x="5957454" y="751609"/>
            <a:ext cx="5745019" cy="5911272"/>
          </a:xfrm>
          <a:prstGeom prst="rect">
            <a:avLst/>
          </a:prstGeom>
        </p:spPr>
      </p:pic>
      <p:pic>
        <p:nvPicPr>
          <p:cNvPr id="5" name="Imagen 4"/>
          <p:cNvPicPr>
            <a:picLocks noChangeAspect="1"/>
          </p:cNvPicPr>
          <p:nvPr/>
        </p:nvPicPr>
        <p:blipFill>
          <a:blip r:embed="rId4"/>
          <a:stretch>
            <a:fillRect/>
          </a:stretch>
        </p:blipFill>
        <p:spPr>
          <a:xfrm>
            <a:off x="332510" y="751609"/>
            <a:ext cx="5135418" cy="5911272"/>
          </a:xfrm>
          <a:prstGeom prst="rect">
            <a:avLst/>
          </a:prstGeom>
        </p:spPr>
      </p:pic>
      <p:sp>
        <p:nvSpPr>
          <p:cNvPr id="2" name="Rectángulo 1"/>
          <p:cNvSpPr/>
          <p:nvPr/>
        </p:nvSpPr>
        <p:spPr>
          <a:xfrm>
            <a:off x="1556657" y="348343"/>
            <a:ext cx="8001000" cy="56605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smtClean="0">
                <a:solidFill>
                  <a:srgbClr val="FF0000"/>
                </a:solidFill>
              </a:rPr>
              <a:t>9. </a:t>
            </a:r>
            <a:r>
              <a:rPr lang="es-MX" sz="2400" dirty="0" smtClean="0">
                <a:solidFill>
                  <a:srgbClr val="FF0000"/>
                </a:solidFill>
              </a:rPr>
              <a:t>FOTOGRAFÍAS DE LA 2ª REUNIÓN DE TRABAJO</a:t>
            </a:r>
            <a:endParaRPr lang="es-MX" sz="2400" dirty="0">
              <a:solidFill>
                <a:srgbClr val="FF0000"/>
              </a:solidFill>
            </a:endParaRPr>
          </a:p>
        </p:txBody>
      </p:sp>
    </p:spTree>
    <p:extLst>
      <p:ext uri="{BB962C8B-B14F-4D97-AF65-F5344CB8AC3E}">
        <p14:creationId xmlns:p14="http://schemas.microsoft.com/office/powerpoint/2010/main" val="1776528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36338" y="0"/>
            <a:ext cx="12192000" cy="6858000"/>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2155216941"/>
              </p:ext>
            </p:extLst>
          </p:nvPr>
        </p:nvGraphicFramePr>
        <p:xfrm>
          <a:off x="2031574" y="846773"/>
          <a:ext cx="5770563" cy="5237480"/>
        </p:xfrm>
        <a:graphic>
          <a:graphicData uri="http://schemas.openxmlformats.org/drawingml/2006/table">
            <a:tbl>
              <a:tblPr firstRow="1" bandRow="1">
                <a:tableStyleId>{5C22544A-7EE6-4342-B048-85BDC9FD1C3A}</a:tableStyleId>
              </a:tblPr>
              <a:tblGrid>
                <a:gridCol w="1318532">
                  <a:extLst>
                    <a:ext uri="{9D8B030D-6E8A-4147-A177-3AD203B41FA5}">
                      <a16:colId xmlns:a16="http://schemas.microsoft.com/office/drawing/2014/main" val="2403741019"/>
                    </a:ext>
                  </a:extLst>
                </a:gridCol>
                <a:gridCol w="2873829">
                  <a:extLst>
                    <a:ext uri="{9D8B030D-6E8A-4147-A177-3AD203B41FA5}">
                      <a16:colId xmlns:a16="http://schemas.microsoft.com/office/drawing/2014/main" val="735390769"/>
                    </a:ext>
                  </a:extLst>
                </a:gridCol>
                <a:gridCol w="1578202">
                  <a:extLst>
                    <a:ext uri="{9D8B030D-6E8A-4147-A177-3AD203B41FA5}">
                      <a16:colId xmlns:a16="http://schemas.microsoft.com/office/drawing/2014/main" val="3948952066"/>
                    </a:ext>
                  </a:extLst>
                </a:gridCol>
              </a:tblGrid>
              <a:tr h="370840">
                <a:tc>
                  <a:txBody>
                    <a:bodyPr/>
                    <a:lstStyle/>
                    <a:p>
                      <a:pPr algn="ctr"/>
                      <a:r>
                        <a:rPr lang="es-MX" b="0" dirty="0" smtClean="0"/>
                        <a:t>APARTADO</a:t>
                      </a:r>
                      <a:endParaRPr lang="es-MX" b="0" dirty="0"/>
                    </a:p>
                  </a:txBody>
                  <a:tcPr/>
                </a:tc>
                <a:tc>
                  <a:txBody>
                    <a:bodyPr/>
                    <a:lstStyle/>
                    <a:p>
                      <a:pPr algn="ctr"/>
                      <a:r>
                        <a:rPr lang="es-MX" b="0" dirty="0" smtClean="0"/>
                        <a:t>CONTENIDO</a:t>
                      </a:r>
                      <a:endParaRPr lang="es-MX" b="0" dirty="0"/>
                    </a:p>
                  </a:txBody>
                  <a:tcPr/>
                </a:tc>
                <a:tc>
                  <a:txBody>
                    <a:bodyPr/>
                    <a:lstStyle/>
                    <a:p>
                      <a:pPr algn="ctr"/>
                      <a:r>
                        <a:rPr lang="es-MX" b="0" dirty="0" smtClean="0"/>
                        <a:t>DIAPOSITIVA</a:t>
                      </a:r>
                      <a:endParaRPr lang="es-MX" b="0" dirty="0"/>
                    </a:p>
                  </a:txBody>
                  <a:tcPr/>
                </a:tc>
                <a:extLst>
                  <a:ext uri="{0D108BD9-81ED-4DB2-BD59-A6C34878D82A}">
                    <a16:rowId xmlns:a16="http://schemas.microsoft.com/office/drawing/2014/main" val="1890565516"/>
                  </a:ext>
                </a:extLst>
              </a:tr>
              <a:tr h="370840">
                <a:tc>
                  <a:txBody>
                    <a:bodyPr/>
                    <a:lstStyle/>
                    <a:p>
                      <a:pPr algn="ctr"/>
                      <a:endParaRPr lang="es-MX" dirty="0"/>
                    </a:p>
                  </a:txBody>
                  <a:tcPr/>
                </a:tc>
                <a:tc>
                  <a:txBody>
                    <a:bodyPr/>
                    <a:lstStyle/>
                    <a:p>
                      <a:r>
                        <a:rPr lang="es-MX" b="1" dirty="0" smtClean="0"/>
                        <a:t>11.</a:t>
                      </a:r>
                      <a:r>
                        <a:rPr lang="es-MX" dirty="0" smtClean="0"/>
                        <a:t> EVALUACIÓN. FORMATOS. PRERREQUISITOS</a:t>
                      </a:r>
                      <a:endParaRPr lang="es-MX" dirty="0"/>
                    </a:p>
                  </a:txBody>
                  <a:tcPr/>
                </a:tc>
                <a:tc>
                  <a:txBody>
                    <a:bodyPr/>
                    <a:lstStyle/>
                    <a:p>
                      <a:pPr algn="ctr"/>
                      <a:r>
                        <a:rPr lang="es-MX" dirty="0" smtClean="0"/>
                        <a:t>67 A 70</a:t>
                      </a:r>
                      <a:endParaRPr lang="es-MX" dirty="0"/>
                    </a:p>
                  </a:txBody>
                  <a:tcPr/>
                </a:tc>
                <a:extLst>
                  <a:ext uri="{0D108BD9-81ED-4DB2-BD59-A6C34878D82A}">
                    <a16:rowId xmlns:a16="http://schemas.microsoft.com/office/drawing/2014/main" val="4066947384"/>
                  </a:ext>
                </a:extLst>
              </a:tr>
              <a:tr h="370840">
                <a:tc>
                  <a:txBody>
                    <a:bodyPr/>
                    <a:lstStyle/>
                    <a:p>
                      <a:pPr algn="ctr"/>
                      <a:endParaRPr lang="es-MX" dirty="0"/>
                    </a:p>
                  </a:txBody>
                  <a:tcPr/>
                </a:tc>
                <a:tc>
                  <a:txBody>
                    <a:bodyPr/>
                    <a:lstStyle/>
                    <a:p>
                      <a:r>
                        <a:rPr lang="es-MX" b="1" dirty="0" smtClean="0"/>
                        <a:t>12.</a:t>
                      </a:r>
                      <a:r>
                        <a:rPr lang="es-MX" dirty="0" smtClean="0"/>
                        <a:t> EVALUACIÓN. FORMATOS. GRUPO HETEROGÉNEO </a:t>
                      </a:r>
                      <a:endParaRPr lang="es-MX" dirty="0"/>
                    </a:p>
                  </a:txBody>
                  <a:tcPr/>
                </a:tc>
                <a:tc>
                  <a:txBody>
                    <a:bodyPr/>
                    <a:lstStyle/>
                    <a:p>
                      <a:pPr algn="ctr"/>
                      <a:r>
                        <a:rPr lang="es-MX" dirty="0" smtClean="0"/>
                        <a:t>71 A 73</a:t>
                      </a:r>
                      <a:endParaRPr lang="es-MX" dirty="0"/>
                    </a:p>
                  </a:txBody>
                  <a:tcPr/>
                </a:tc>
                <a:extLst>
                  <a:ext uri="{0D108BD9-81ED-4DB2-BD59-A6C34878D82A}">
                    <a16:rowId xmlns:a16="http://schemas.microsoft.com/office/drawing/2014/main" val="786997513"/>
                  </a:ext>
                </a:extLst>
              </a:tr>
              <a:tr h="370840">
                <a:tc>
                  <a:txBody>
                    <a:bodyPr/>
                    <a:lstStyle/>
                    <a:p>
                      <a:pPr algn="ctr"/>
                      <a:endParaRPr lang="es-MX" dirty="0"/>
                    </a:p>
                  </a:txBody>
                  <a:tcPr/>
                </a:tc>
                <a:tc>
                  <a:txBody>
                    <a:bodyPr/>
                    <a:lstStyle/>
                    <a:p>
                      <a:r>
                        <a:rPr lang="es-MX" b="1" dirty="0" smtClean="0"/>
                        <a:t>13.</a:t>
                      </a:r>
                      <a:r>
                        <a:rPr lang="es-MX" dirty="0" smtClean="0"/>
                        <a:t> LISTA DE PASOS PARA REALIZAR UNA INFOGRAFÍA DIGITAL.</a:t>
                      </a:r>
                      <a:endParaRPr lang="es-MX" dirty="0"/>
                    </a:p>
                  </a:txBody>
                  <a:tcPr/>
                </a:tc>
                <a:tc>
                  <a:txBody>
                    <a:bodyPr/>
                    <a:lstStyle/>
                    <a:p>
                      <a:pPr algn="ctr"/>
                      <a:r>
                        <a:rPr lang="es-MX" dirty="0" smtClean="0"/>
                        <a:t>74</a:t>
                      </a:r>
                      <a:endParaRPr lang="es-MX" dirty="0"/>
                    </a:p>
                  </a:txBody>
                  <a:tcPr/>
                </a:tc>
                <a:extLst>
                  <a:ext uri="{0D108BD9-81ED-4DB2-BD59-A6C34878D82A}">
                    <a16:rowId xmlns:a16="http://schemas.microsoft.com/office/drawing/2014/main" val="1464849186"/>
                  </a:ext>
                </a:extLst>
              </a:tr>
              <a:tr h="370840">
                <a:tc>
                  <a:txBody>
                    <a:bodyPr/>
                    <a:lstStyle/>
                    <a:p>
                      <a:pPr algn="ctr"/>
                      <a:endParaRPr lang="es-MX" dirty="0"/>
                    </a:p>
                  </a:txBody>
                  <a:tcPr/>
                </a:tc>
                <a:tc>
                  <a:txBody>
                    <a:bodyPr/>
                    <a:lstStyle/>
                    <a:p>
                      <a:r>
                        <a:rPr lang="es-MX" b="1" dirty="0" smtClean="0"/>
                        <a:t>14.</a:t>
                      </a:r>
                      <a:r>
                        <a:rPr lang="es-MX" dirty="0" smtClean="0"/>
                        <a:t> INFOGRAFÍA.</a:t>
                      </a:r>
                      <a:endParaRPr lang="es-MX" dirty="0"/>
                    </a:p>
                  </a:txBody>
                  <a:tcPr/>
                </a:tc>
                <a:tc>
                  <a:txBody>
                    <a:bodyPr/>
                    <a:lstStyle/>
                    <a:p>
                      <a:pPr algn="ctr"/>
                      <a:r>
                        <a:rPr lang="es-MX" dirty="0" smtClean="0"/>
                        <a:t>75</a:t>
                      </a:r>
                      <a:endParaRPr lang="es-MX" dirty="0"/>
                    </a:p>
                  </a:txBody>
                  <a:tcPr/>
                </a:tc>
                <a:extLst>
                  <a:ext uri="{0D108BD9-81ED-4DB2-BD59-A6C34878D82A}">
                    <a16:rowId xmlns:a16="http://schemas.microsoft.com/office/drawing/2014/main" val="126406777"/>
                  </a:ext>
                </a:extLst>
              </a:tr>
              <a:tr h="370840">
                <a:tc>
                  <a:txBody>
                    <a:bodyPr/>
                    <a:lstStyle/>
                    <a:p>
                      <a:pPr algn="ctr"/>
                      <a:endParaRPr lang="es-MX" dirty="0"/>
                    </a:p>
                  </a:txBody>
                  <a:tcPr/>
                </a:tc>
                <a:tc>
                  <a:txBody>
                    <a:bodyPr/>
                    <a:lstStyle/>
                    <a:p>
                      <a:r>
                        <a:rPr lang="es-MX" b="1" dirty="0" smtClean="0"/>
                        <a:t>15</a:t>
                      </a:r>
                      <a:r>
                        <a:rPr lang="es-MX" dirty="0" smtClean="0"/>
                        <a:t>.REFLEXIONES PERSONALES</a:t>
                      </a:r>
                      <a:endParaRPr lang="es-MX" dirty="0"/>
                    </a:p>
                  </a:txBody>
                  <a:tcPr/>
                </a:tc>
                <a:tc>
                  <a:txBody>
                    <a:bodyPr/>
                    <a:lstStyle/>
                    <a:p>
                      <a:pPr algn="ctr"/>
                      <a:r>
                        <a:rPr lang="es-MX" dirty="0" smtClean="0"/>
                        <a:t>76,78</a:t>
                      </a:r>
                      <a:endParaRPr lang="es-MX" dirty="0"/>
                    </a:p>
                  </a:txBody>
                  <a:tcPr/>
                </a:tc>
                <a:extLst>
                  <a:ext uri="{0D108BD9-81ED-4DB2-BD59-A6C34878D82A}">
                    <a16:rowId xmlns:a16="http://schemas.microsoft.com/office/drawing/2014/main" val="198873219"/>
                  </a:ext>
                </a:extLst>
              </a:tr>
              <a:tr h="370840">
                <a:tc>
                  <a:txBody>
                    <a:bodyPr/>
                    <a:lstStyle/>
                    <a:p>
                      <a:pPr algn="ctr"/>
                      <a:endParaRPr lang="es-MX" dirty="0"/>
                    </a:p>
                  </a:txBody>
                  <a:tcPr/>
                </a:tc>
                <a:tc>
                  <a:txBody>
                    <a:bodyPr/>
                    <a:lstStyle/>
                    <a:p>
                      <a:endParaRPr lang="es-MX" dirty="0"/>
                    </a:p>
                  </a:txBody>
                  <a:tcPr/>
                </a:tc>
                <a:tc>
                  <a:txBody>
                    <a:bodyPr/>
                    <a:lstStyle/>
                    <a:p>
                      <a:pPr algn="ctr"/>
                      <a:endParaRPr lang="es-MX" dirty="0"/>
                    </a:p>
                  </a:txBody>
                  <a:tcPr/>
                </a:tc>
                <a:extLst>
                  <a:ext uri="{0D108BD9-81ED-4DB2-BD59-A6C34878D82A}">
                    <a16:rowId xmlns:a16="http://schemas.microsoft.com/office/drawing/2014/main" val="624977689"/>
                  </a:ext>
                </a:extLst>
              </a:tr>
              <a:tr h="370840">
                <a:tc>
                  <a:txBody>
                    <a:bodyPr/>
                    <a:lstStyle/>
                    <a:p>
                      <a:pPr algn="ctr"/>
                      <a:endParaRPr lang="es-MX" dirty="0"/>
                    </a:p>
                  </a:txBody>
                  <a:tcPr/>
                </a:tc>
                <a:tc>
                  <a:txBody>
                    <a:bodyPr/>
                    <a:lstStyle/>
                    <a:p>
                      <a:endParaRPr lang="es-MX" dirty="0"/>
                    </a:p>
                  </a:txBody>
                  <a:tcPr/>
                </a:tc>
                <a:tc>
                  <a:txBody>
                    <a:bodyPr/>
                    <a:lstStyle/>
                    <a:p>
                      <a:pPr algn="ctr"/>
                      <a:endParaRPr lang="es-MX" dirty="0"/>
                    </a:p>
                  </a:txBody>
                  <a:tcPr/>
                </a:tc>
                <a:extLst>
                  <a:ext uri="{0D108BD9-81ED-4DB2-BD59-A6C34878D82A}">
                    <a16:rowId xmlns:a16="http://schemas.microsoft.com/office/drawing/2014/main" val="46454503"/>
                  </a:ext>
                </a:extLst>
              </a:tr>
              <a:tr h="370840">
                <a:tc>
                  <a:txBody>
                    <a:bodyPr/>
                    <a:lstStyle/>
                    <a:p>
                      <a:pPr algn="ctr"/>
                      <a:endParaRPr lang="es-MX" dirty="0"/>
                    </a:p>
                  </a:txBody>
                  <a:tcPr/>
                </a:tc>
                <a:tc>
                  <a:txBody>
                    <a:bodyPr/>
                    <a:lstStyle/>
                    <a:p>
                      <a:endParaRPr lang="es-MX" dirty="0"/>
                    </a:p>
                  </a:txBody>
                  <a:tcPr/>
                </a:tc>
                <a:tc>
                  <a:txBody>
                    <a:bodyPr/>
                    <a:lstStyle/>
                    <a:p>
                      <a:pPr algn="ctr"/>
                      <a:endParaRPr lang="es-MX" dirty="0"/>
                    </a:p>
                  </a:txBody>
                  <a:tcPr/>
                </a:tc>
                <a:extLst>
                  <a:ext uri="{0D108BD9-81ED-4DB2-BD59-A6C34878D82A}">
                    <a16:rowId xmlns:a16="http://schemas.microsoft.com/office/drawing/2014/main" val="612537165"/>
                  </a:ext>
                </a:extLst>
              </a:tr>
            </a:tbl>
          </a:graphicData>
        </a:graphic>
      </p:graphicFrame>
    </p:spTree>
    <p:extLst>
      <p:ext uri="{BB962C8B-B14F-4D97-AF65-F5344CB8AC3E}">
        <p14:creationId xmlns:p14="http://schemas.microsoft.com/office/powerpoint/2010/main" val="3639561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4" name="Imagen 3"/>
          <p:cNvPicPr>
            <a:picLocks noChangeAspect="1"/>
          </p:cNvPicPr>
          <p:nvPr/>
        </p:nvPicPr>
        <p:blipFill>
          <a:blip r:embed="rId3"/>
          <a:stretch>
            <a:fillRect/>
          </a:stretch>
        </p:blipFill>
        <p:spPr>
          <a:xfrm>
            <a:off x="580736" y="403369"/>
            <a:ext cx="5136573" cy="5534025"/>
          </a:xfrm>
          <a:prstGeom prst="rect">
            <a:avLst/>
          </a:prstGeom>
        </p:spPr>
      </p:pic>
      <p:pic>
        <p:nvPicPr>
          <p:cNvPr id="5" name="Imagen 4"/>
          <p:cNvPicPr>
            <a:picLocks noChangeAspect="1"/>
          </p:cNvPicPr>
          <p:nvPr/>
        </p:nvPicPr>
        <p:blipFill>
          <a:blip r:embed="rId4"/>
          <a:stretch>
            <a:fillRect/>
          </a:stretch>
        </p:blipFill>
        <p:spPr>
          <a:xfrm>
            <a:off x="6022109" y="628072"/>
            <a:ext cx="6169891" cy="5808086"/>
          </a:xfrm>
          <a:prstGeom prst="rect">
            <a:avLst/>
          </a:prstGeom>
        </p:spPr>
      </p:pic>
    </p:spTree>
    <p:extLst>
      <p:ext uri="{BB962C8B-B14F-4D97-AF65-F5344CB8AC3E}">
        <p14:creationId xmlns:p14="http://schemas.microsoft.com/office/powerpoint/2010/main" val="3115694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4" name="Imagen 3"/>
          <p:cNvPicPr>
            <a:picLocks noChangeAspect="1"/>
          </p:cNvPicPr>
          <p:nvPr/>
        </p:nvPicPr>
        <p:blipFill>
          <a:blip r:embed="rId3"/>
          <a:stretch>
            <a:fillRect/>
          </a:stretch>
        </p:blipFill>
        <p:spPr>
          <a:xfrm>
            <a:off x="286327" y="459510"/>
            <a:ext cx="5809673" cy="5938980"/>
          </a:xfrm>
          <a:prstGeom prst="rect">
            <a:avLst/>
          </a:prstGeom>
        </p:spPr>
      </p:pic>
      <p:pic>
        <p:nvPicPr>
          <p:cNvPr id="5" name="Imagen 4"/>
          <p:cNvPicPr>
            <a:picLocks noChangeAspect="1"/>
          </p:cNvPicPr>
          <p:nvPr/>
        </p:nvPicPr>
        <p:blipFill>
          <a:blip r:embed="rId4"/>
          <a:stretch>
            <a:fillRect/>
          </a:stretch>
        </p:blipFill>
        <p:spPr>
          <a:xfrm>
            <a:off x="6520873" y="159327"/>
            <a:ext cx="5149272" cy="6539345"/>
          </a:xfrm>
          <a:prstGeom prst="rect">
            <a:avLst/>
          </a:prstGeom>
        </p:spPr>
      </p:pic>
    </p:spTree>
    <p:extLst>
      <p:ext uri="{BB962C8B-B14F-4D97-AF65-F5344CB8AC3E}">
        <p14:creationId xmlns:p14="http://schemas.microsoft.com/office/powerpoint/2010/main" val="2770920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a:blip r:embed="rId3"/>
          <a:stretch>
            <a:fillRect/>
          </a:stretch>
        </p:blipFill>
        <p:spPr>
          <a:xfrm>
            <a:off x="1236321" y="328904"/>
            <a:ext cx="3481118" cy="6444031"/>
          </a:xfrm>
          <a:prstGeom prst="rect">
            <a:avLst/>
          </a:prstGeom>
        </p:spPr>
      </p:pic>
      <p:pic>
        <p:nvPicPr>
          <p:cNvPr id="3" name="Imagen 2"/>
          <p:cNvPicPr>
            <a:picLocks noChangeAspect="1"/>
          </p:cNvPicPr>
          <p:nvPr/>
        </p:nvPicPr>
        <p:blipFill>
          <a:blip r:embed="rId4"/>
          <a:stretch>
            <a:fillRect/>
          </a:stretch>
        </p:blipFill>
        <p:spPr>
          <a:xfrm>
            <a:off x="7163649" y="328904"/>
            <a:ext cx="3859102" cy="6297714"/>
          </a:xfrm>
          <a:prstGeom prst="rect">
            <a:avLst/>
          </a:prstGeom>
        </p:spPr>
      </p:pic>
    </p:spTree>
    <p:extLst>
      <p:ext uri="{BB962C8B-B14F-4D97-AF65-F5344CB8AC3E}">
        <p14:creationId xmlns:p14="http://schemas.microsoft.com/office/powerpoint/2010/main" val="6923999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a:blip r:embed="rId3"/>
          <a:stretch>
            <a:fillRect/>
          </a:stretch>
        </p:blipFill>
        <p:spPr>
          <a:xfrm>
            <a:off x="870500" y="243574"/>
            <a:ext cx="4883319" cy="6127011"/>
          </a:xfrm>
          <a:prstGeom prst="rect">
            <a:avLst/>
          </a:prstGeom>
        </p:spPr>
      </p:pic>
      <p:pic>
        <p:nvPicPr>
          <p:cNvPr id="3" name="Imagen 2"/>
          <p:cNvPicPr>
            <a:picLocks noChangeAspect="1"/>
          </p:cNvPicPr>
          <p:nvPr/>
        </p:nvPicPr>
        <p:blipFill>
          <a:blip r:embed="rId4"/>
          <a:stretch>
            <a:fillRect/>
          </a:stretch>
        </p:blipFill>
        <p:spPr>
          <a:xfrm>
            <a:off x="6386346" y="365504"/>
            <a:ext cx="5291787" cy="5883150"/>
          </a:xfrm>
          <a:prstGeom prst="rect">
            <a:avLst/>
          </a:prstGeom>
        </p:spPr>
      </p:pic>
    </p:spTree>
    <p:extLst>
      <p:ext uri="{BB962C8B-B14F-4D97-AF65-F5344CB8AC3E}">
        <p14:creationId xmlns:p14="http://schemas.microsoft.com/office/powerpoint/2010/main" val="19788700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a:blip r:embed="rId3"/>
          <a:stretch>
            <a:fillRect/>
          </a:stretch>
        </p:blipFill>
        <p:spPr>
          <a:xfrm>
            <a:off x="1798320" y="528320"/>
            <a:ext cx="8595360" cy="6126480"/>
          </a:xfrm>
          <a:prstGeom prst="rect">
            <a:avLst/>
          </a:prstGeom>
        </p:spPr>
      </p:pic>
    </p:spTree>
    <p:extLst>
      <p:ext uri="{BB962C8B-B14F-4D97-AF65-F5344CB8AC3E}">
        <p14:creationId xmlns:p14="http://schemas.microsoft.com/office/powerpoint/2010/main" val="40205497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a:blip r:embed="rId3"/>
          <a:stretch>
            <a:fillRect/>
          </a:stretch>
        </p:blipFill>
        <p:spPr>
          <a:xfrm>
            <a:off x="-529" y="-36877"/>
            <a:ext cx="12193057" cy="6931753"/>
          </a:xfrm>
          <a:prstGeom prst="rect">
            <a:avLst/>
          </a:prstGeom>
        </p:spPr>
      </p:pic>
      <p:pic>
        <p:nvPicPr>
          <p:cNvPr id="4" name="Imagen 3"/>
          <p:cNvPicPr>
            <a:picLocks noChangeAspect="1"/>
          </p:cNvPicPr>
          <p:nvPr/>
        </p:nvPicPr>
        <p:blipFill>
          <a:blip r:embed="rId3"/>
          <a:stretch>
            <a:fillRect/>
          </a:stretch>
        </p:blipFill>
        <p:spPr>
          <a:xfrm>
            <a:off x="-134344" y="1380"/>
            <a:ext cx="12326344" cy="6931753"/>
          </a:xfrm>
          <a:prstGeom prst="rect">
            <a:avLst/>
          </a:prstGeom>
        </p:spPr>
      </p:pic>
      <p:sp>
        <p:nvSpPr>
          <p:cNvPr id="6" name="Rectángulo 5"/>
          <p:cNvSpPr/>
          <p:nvPr/>
        </p:nvSpPr>
        <p:spPr>
          <a:xfrm>
            <a:off x="1920037" y="517760"/>
            <a:ext cx="8697952" cy="92555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smtClean="0">
                <a:solidFill>
                  <a:srgbClr val="FF0000"/>
                </a:solidFill>
              </a:rPr>
              <a:t>10</a:t>
            </a:r>
            <a:r>
              <a:rPr lang="es-MX" sz="2800" b="1" dirty="0" smtClean="0">
                <a:solidFill>
                  <a:srgbClr val="FF0000"/>
                </a:solidFill>
              </a:rPr>
              <a:t>. EVALUACIÓN: TIPOS DE HERRAMIENTAS Y DE APRENDIZAJE</a:t>
            </a:r>
            <a:endParaRPr lang="es-MX" sz="2800" b="1" dirty="0">
              <a:solidFill>
                <a:srgbClr val="FF0000"/>
              </a:solidFill>
            </a:endParaRPr>
          </a:p>
        </p:txBody>
      </p:sp>
      <p:pic>
        <p:nvPicPr>
          <p:cNvPr id="7" name="Imagen 6"/>
          <p:cNvPicPr>
            <a:picLocks noChangeAspect="1"/>
          </p:cNvPicPr>
          <p:nvPr/>
        </p:nvPicPr>
        <p:blipFill rotWithShape="1">
          <a:blip r:embed="rId4"/>
          <a:srcRect l="17482" t="10576" r="18024" b="7237"/>
          <a:stretch/>
        </p:blipFill>
        <p:spPr>
          <a:xfrm>
            <a:off x="165096" y="1443311"/>
            <a:ext cx="6663216" cy="4821382"/>
          </a:xfrm>
          <a:prstGeom prst="rect">
            <a:avLst/>
          </a:prstGeom>
        </p:spPr>
      </p:pic>
      <p:pic>
        <p:nvPicPr>
          <p:cNvPr id="8" name="Imagen 7"/>
          <p:cNvPicPr>
            <a:picLocks noChangeAspect="1"/>
          </p:cNvPicPr>
          <p:nvPr/>
        </p:nvPicPr>
        <p:blipFill rotWithShape="1">
          <a:blip r:embed="rId5"/>
          <a:srcRect l="15634" t="15854" r="23641" b="37595"/>
          <a:stretch/>
        </p:blipFill>
        <p:spPr>
          <a:xfrm>
            <a:off x="6993408" y="1686295"/>
            <a:ext cx="4893792" cy="4239491"/>
          </a:xfrm>
          <a:prstGeom prst="rect">
            <a:avLst/>
          </a:prstGeom>
        </p:spPr>
      </p:pic>
      <p:sp>
        <p:nvSpPr>
          <p:cNvPr id="10" name="Rectángulo 9"/>
          <p:cNvSpPr/>
          <p:nvPr/>
        </p:nvSpPr>
        <p:spPr>
          <a:xfrm>
            <a:off x="897408" y="5959670"/>
            <a:ext cx="6096000" cy="92333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30000" noProof="0" dirty="0" smtClean="0">
                <a:ln>
                  <a:noFill/>
                </a:ln>
                <a:solidFill>
                  <a:prstClr val="black"/>
                </a:solidFill>
                <a:effectLst/>
                <a:uLnTx/>
                <a:uFillTx/>
              </a:rPr>
              <a:t>Díaz, F. Y Barriga, A. (2002) </a:t>
            </a:r>
            <a:r>
              <a:rPr kumimoji="0" lang="es-MX" sz="1800" b="1" i="0" u="none" strike="noStrike" kern="0" cap="none" spc="0" normalizeH="0" baseline="30000" noProof="0" dirty="0" smtClean="0">
                <a:ln>
                  <a:noFill/>
                </a:ln>
                <a:solidFill>
                  <a:prstClr val="black"/>
                </a:solidFill>
                <a:effectLst/>
                <a:uLnTx/>
                <a:uFillTx/>
              </a:rPr>
              <a:t>Estrategias Docentes para un Aprendizaje Significativo: una interpretación constructivista</a:t>
            </a:r>
            <a:r>
              <a:rPr kumimoji="0" lang="es-MX" sz="1800" b="0" i="0" u="none" strike="noStrike" kern="0" cap="none" spc="0" normalizeH="0" baseline="30000" noProof="0" dirty="0" smtClean="0">
                <a:ln>
                  <a:noFill/>
                </a:ln>
                <a:solidFill>
                  <a:prstClr val="black"/>
                </a:solidFill>
                <a:effectLst/>
                <a:uLnTx/>
                <a:uFillTx/>
              </a:rPr>
              <a:t>. México: McGraw Hill </a:t>
            </a:r>
            <a:r>
              <a:rPr kumimoji="0" lang="es-MX" sz="1800" b="1" i="0" u="none" strike="noStrike" kern="0" cap="none" spc="0" normalizeH="0" baseline="30000" noProof="0" dirty="0" smtClean="0">
                <a:ln>
                  <a:noFill/>
                </a:ln>
                <a:solidFill>
                  <a:prstClr val="black"/>
                </a:solidFill>
                <a:effectLst/>
                <a:uLnTx/>
                <a:uFillTx/>
              </a:rPr>
              <a:t>(Compilación con fines Instruccionales).</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30000" noProof="0" dirty="0" smtClean="0">
                <a:ln>
                  <a:noFill/>
                </a:ln>
                <a:solidFill>
                  <a:prstClr val="black"/>
                </a:solidFill>
                <a:effectLst/>
                <a:uLnTx/>
                <a:uFillTx/>
              </a:rPr>
              <a:t>Orozco </a:t>
            </a:r>
            <a:r>
              <a:rPr kumimoji="0" lang="es-MX" sz="1800" b="1" i="0" u="none" strike="noStrike" kern="0" cap="none" spc="0" normalizeH="0" baseline="30000" noProof="0" dirty="0" err="1" smtClean="0">
                <a:ln>
                  <a:noFill/>
                </a:ln>
                <a:solidFill>
                  <a:prstClr val="black"/>
                </a:solidFill>
                <a:effectLst/>
                <a:uLnTx/>
                <a:uFillTx/>
              </a:rPr>
              <a:t>Juntoran</a:t>
            </a:r>
            <a:r>
              <a:rPr kumimoji="0" lang="es-MX" sz="1800" b="1" i="0" u="none" strike="noStrike" kern="0" cap="none" spc="0" normalizeH="0" baseline="30000" noProof="0" dirty="0" smtClean="0">
                <a:ln>
                  <a:noFill/>
                </a:ln>
                <a:solidFill>
                  <a:prstClr val="black"/>
                </a:solidFill>
                <a:effectLst/>
                <a:uLnTx/>
                <a:uFillTx/>
              </a:rPr>
              <a:t>, Mariana. Evaluación Diagnóstica, Formativa y </a:t>
            </a:r>
            <a:r>
              <a:rPr kumimoji="0" lang="es-MX" sz="1800" b="1" i="0" u="none" strike="noStrike" kern="0" cap="none" spc="0" normalizeH="0" baseline="30000" noProof="0" dirty="0" err="1" smtClean="0">
                <a:ln>
                  <a:noFill/>
                </a:ln>
                <a:solidFill>
                  <a:prstClr val="black"/>
                </a:solidFill>
                <a:effectLst/>
                <a:uLnTx/>
                <a:uFillTx/>
              </a:rPr>
              <a:t>sumativa</a:t>
            </a:r>
            <a:r>
              <a:rPr kumimoji="0" lang="es-MX" sz="1800" b="1" i="0" u="none" strike="noStrike" kern="0" cap="none" spc="0" normalizeH="0" baseline="30000" noProof="0" dirty="0" smtClean="0">
                <a:ln>
                  <a:noFill/>
                </a:ln>
                <a:solidFill>
                  <a:prstClr val="black"/>
                </a:solidFill>
                <a:effectLst/>
                <a:uLnTx/>
                <a:uFillTx/>
              </a:rPr>
              <a:t>. En la enseñanza de Traducción. Universidad autónoma de Barcelona</a:t>
            </a:r>
            <a:endParaRPr kumimoji="0" lang="es-MX"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7850599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a:blip r:embed="rId3"/>
          <a:stretch>
            <a:fillRect/>
          </a:stretch>
        </p:blipFill>
        <p:spPr>
          <a:xfrm>
            <a:off x="-529" y="-36877"/>
            <a:ext cx="12193057" cy="6931753"/>
          </a:xfrm>
          <a:prstGeom prst="rect">
            <a:avLst/>
          </a:prstGeom>
        </p:spPr>
      </p:pic>
      <p:pic>
        <p:nvPicPr>
          <p:cNvPr id="4" name="Imagen 3"/>
          <p:cNvPicPr>
            <a:picLocks noChangeAspect="1"/>
          </p:cNvPicPr>
          <p:nvPr/>
        </p:nvPicPr>
        <p:blipFill>
          <a:blip r:embed="rId3"/>
          <a:stretch>
            <a:fillRect/>
          </a:stretch>
        </p:blipFill>
        <p:spPr>
          <a:xfrm>
            <a:off x="-134344" y="1380"/>
            <a:ext cx="12326344" cy="6931753"/>
          </a:xfrm>
          <a:prstGeom prst="rect">
            <a:avLst/>
          </a:prstGeom>
        </p:spPr>
      </p:pic>
      <p:pic>
        <p:nvPicPr>
          <p:cNvPr id="5" name="Imagen 4"/>
          <p:cNvPicPr>
            <a:picLocks noChangeAspect="1"/>
          </p:cNvPicPr>
          <p:nvPr/>
        </p:nvPicPr>
        <p:blipFill>
          <a:blip r:embed="rId4"/>
          <a:stretch>
            <a:fillRect/>
          </a:stretch>
        </p:blipFill>
        <p:spPr>
          <a:xfrm>
            <a:off x="-134343" y="0"/>
            <a:ext cx="12326344" cy="6858000"/>
          </a:xfrm>
          <a:prstGeom prst="rect">
            <a:avLst/>
          </a:prstGeom>
        </p:spPr>
      </p:pic>
    </p:spTree>
    <p:extLst>
      <p:ext uri="{BB962C8B-B14F-4D97-AF65-F5344CB8AC3E}">
        <p14:creationId xmlns:p14="http://schemas.microsoft.com/office/powerpoint/2010/main" val="3356284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0"/>
            <a:ext cx="12192000" cy="7024648"/>
          </a:xfrm>
          <a:prstGeom prst="rect">
            <a:avLst/>
          </a:prstGeom>
        </p:spPr>
      </p:pic>
      <p:pic>
        <p:nvPicPr>
          <p:cNvPr id="4" name="Imagen 3"/>
          <p:cNvPicPr>
            <a:picLocks noChangeAspect="1"/>
          </p:cNvPicPr>
          <p:nvPr/>
        </p:nvPicPr>
        <p:blipFill>
          <a:blip r:embed="rId3"/>
          <a:stretch>
            <a:fillRect/>
          </a:stretch>
        </p:blipFill>
        <p:spPr>
          <a:xfrm>
            <a:off x="490847" y="1056905"/>
            <a:ext cx="11210306" cy="5070764"/>
          </a:xfrm>
          <a:prstGeom prst="rect">
            <a:avLst/>
          </a:prstGeom>
        </p:spPr>
      </p:pic>
      <p:sp>
        <p:nvSpPr>
          <p:cNvPr id="5" name="Rectángulo 4"/>
          <p:cNvSpPr/>
          <p:nvPr/>
        </p:nvSpPr>
        <p:spPr>
          <a:xfrm>
            <a:off x="3420094" y="427513"/>
            <a:ext cx="3146961" cy="20187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EVALUACIÓN SUMATIVA</a:t>
            </a:r>
            <a:endParaRPr lang="es-MX" b="1" dirty="0">
              <a:solidFill>
                <a:schemeClr val="tx1"/>
              </a:solidFill>
            </a:endParaRPr>
          </a:p>
        </p:txBody>
      </p:sp>
    </p:spTree>
    <p:extLst>
      <p:ext uri="{BB962C8B-B14F-4D97-AF65-F5344CB8AC3E}">
        <p14:creationId xmlns:p14="http://schemas.microsoft.com/office/powerpoint/2010/main" val="23157075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70265"/>
            <a:ext cx="12192000" cy="6928265"/>
          </a:xfrm>
          <a:prstGeom prst="rect">
            <a:avLst/>
          </a:prstGeom>
        </p:spPr>
      </p:pic>
      <p:sp>
        <p:nvSpPr>
          <p:cNvPr id="2" name="Rectángulo 1"/>
          <p:cNvSpPr/>
          <p:nvPr/>
        </p:nvSpPr>
        <p:spPr>
          <a:xfrm>
            <a:off x="2431689" y="500212"/>
            <a:ext cx="7493330" cy="58189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smtClean="0">
                <a:solidFill>
                  <a:srgbClr val="FF0000"/>
                </a:solidFill>
              </a:rPr>
              <a:t>11</a:t>
            </a:r>
            <a:r>
              <a:rPr lang="es-MX" sz="2800" b="1" dirty="0" smtClean="0">
                <a:solidFill>
                  <a:srgbClr val="FF0000"/>
                </a:solidFill>
              </a:rPr>
              <a:t>. EVALUACIÓN. FORMATOS . PRERREQUISITOS </a:t>
            </a:r>
            <a:endParaRPr lang="es-MX" sz="2800" b="1" dirty="0">
              <a:solidFill>
                <a:srgbClr val="FF0000"/>
              </a:solidFill>
            </a:endParaRPr>
          </a:p>
        </p:txBody>
      </p:sp>
      <p:pic>
        <p:nvPicPr>
          <p:cNvPr id="5" name="Imagen 4"/>
          <p:cNvPicPr>
            <a:picLocks noChangeAspect="1"/>
          </p:cNvPicPr>
          <p:nvPr/>
        </p:nvPicPr>
        <p:blipFill rotWithShape="1">
          <a:blip r:embed="rId3"/>
          <a:srcRect l="18763" t="7747" r="34330" b="7813"/>
          <a:stretch/>
        </p:blipFill>
        <p:spPr>
          <a:xfrm>
            <a:off x="0" y="1602493"/>
            <a:ext cx="4310742" cy="4735115"/>
          </a:xfrm>
          <a:prstGeom prst="rect">
            <a:avLst/>
          </a:prstGeom>
        </p:spPr>
      </p:pic>
      <p:sp>
        <p:nvSpPr>
          <p:cNvPr id="6" name="Rectángulo 5"/>
          <p:cNvSpPr/>
          <p:nvPr/>
        </p:nvSpPr>
        <p:spPr>
          <a:xfrm rot="10800000" flipH="1" flipV="1">
            <a:off x="877055" y="1212606"/>
            <a:ext cx="2305835" cy="286947"/>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Literatura  MEXICANA</a:t>
            </a:r>
            <a:endParaRPr lang="es-MX" b="1" dirty="0">
              <a:solidFill>
                <a:schemeClr val="tx1"/>
              </a:solidFill>
            </a:endParaRPr>
          </a:p>
        </p:txBody>
      </p:sp>
      <p:pic>
        <p:nvPicPr>
          <p:cNvPr id="7" name="Imagen 6"/>
          <p:cNvPicPr>
            <a:picLocks noChangeAspect="1"/>
          </p:cNvPicPr>
          <p:nvPr/>
        </p:nvPicPr>
        <p:blipFill rotWithShape="1">
          <a:blip r:embed="rId4"/>
          <a:srcRect l="20066" t="9636" r="34237" b="35409"/>
          <a:stretch/>
        </p:blipFill>
        <p:spPr>
          <a:xfrm>
            <a:off x="4116284" y="1685288"/>
            <a:ext cx="4441371" cy="3594762"/>
          </a:xfrm>
          <a:prstGeom prst="rect">
            <a:avLst/>
          </a:prstGeom>
        </p:spPr>
      </p:pic>
      <p:sp>
        <p:nvSpPr>
          <p:cNvPr id="8" name="Rectángulo 7"/>
          <p:cNvSpPr/>
          <p:nvPr/>
        </p:nvSpPr>
        <p:spPr>
          <a:xfrm rot="10800000" flipH="1" flipV="1">
            <a:off x="3598223" y="1377538"/>
            <a:ext cx="3443845" cy="32970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RUBRICA DE TRABAJO ESCRITO</a:t>
            </a:r>
            <a:endParaRPr lang="es-MX" b="1" dirty="0">
              <a:solidFill>
                <a:schemeClr val="tx1"/>
              </a:solidFill>
            </a:endParaRPr>
          </a:p>
        </p:txBody>
      </p:sp>
      <p:pic>
        <p:nvPicPr>
          <p:cNvPr id="9" name="Imagen 8"/>
          <p:cNvPicPr>
            <a:picLocks noChangeAspect="1"/>
          </p:cNvPicPr>
          <p:nvPr/>
        </p:nvPicPr>
        <p:blipFill rotWithShape="1">
          <a:blip r:embed="rId5"/>
          <a:srcRect l="25438" t="14539" r="25606" b="20614"/>
          <a:stretch/>
        </p:blipFill>
        <p:spPr>
          <a:xfrm>
            <a:off x="8363197" y="2185060"/>
            <a:ext cx="3633850" cy="4239490"/>
          </a:xfrm>
          <a:prstGeom prst="rect">
            <a:avLst/>
          </a:prstGeom>
        </p:spPr>
      </p:pic>
      <p:sp>
        <p:nvSpPr>
          <p:cNvPr id="4" name="CuadroTexto 3"/>
          <p:cNvSpPr txBox="1"/>
          <p:nvPr/>
        </p:nvSpPr>
        <p:spPr>
          <a:xfrm>
            <a:off x="4728852" y="5170787"/>
            <a:ext cx="3315195" cy="147732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b="100000"/>
            </a:path>
            <a:tileRect t="-100000" r="-100000"/>
          </a:gradFill>
        </p:spPr>
        <p:txBody>
          <a:bodyPr wrap="square" rtlCol="0">
            <a:spAutoFit/>
          </a:bodyPr>
          <a:lstStyle/>
          <a:p>
            <a:r>
              <a:rPr lang="es-MX" b="1" dirty="0" smtClean="0"/>
              <a:t>POR CONSENSO SE ACORDÓ QUE LOS TRABAJOS ESCRITOS DEBERAN  CUBRIR LOS REQUISITOS ESTABLECIDOS EN LA RÚBRICA</a:t>
            </a:r>
            <a:r>
              <a:rPr lang="es-MX" dirty="0" smtClean="0"/>
              <a:t>.</a:t>
            </a:r>
            <a:endParaRPr lang="es-MX" dirty="0"/>
          </a:p>
        </p:txBody>
      </p:sp>
    </p:spTree>
    <p:extLst>
      <p:ext uri="{BB962C8B-B14F-4D97-AF65-F5344CB8AC3E}">
        <p14:creationId xmlns:p14="http://schemas.microsoft.com/office/powerpoint/2010/main" val="1967142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l="45757" t="33364" r="24350" b="26621"/>
          <a:stretch/>
        </p:blipFill>
        <p:spPr>
          <a:xfrm>
            <a:off x="0" y="1380"/>
            <a:ext cx="12192000" cy="6928265"/>
          </a:xfrm>
          <a:prstGeom prst="rect">
            <a:avLst/>
          </a:prstGeom>
        </p:spPr>
      </p:pic>
      <p:graphicFrame>
        <p:nvGraphicFramePr>
          <p:cNvPr id="5" name="Marcador de contenido 4"/>
          <p:cNvGraphicFramePr>
            <a:graphicFrameLocks noGrp="1"/>
          </p:cNvGraphicFramePr>
          <p:nvPr>
            <p:ph idx="1"/>
            <p:extLst>
              <p:ext uri="{D42A27DB-BD31-4B8C-83A1-F6EECF244321}">
                <p14:modId xmlns:p14="http://schemas.microsoft.com/office/powerpoint/2010/main" val="2708979248"/>
              </p:ext>
            </p:extLst>
          </p:nvPr>
        </p:nvGraphicFramePr>
        <p:xfrm>
          <a:off x="553349" y="1095088"/>
          <a:ext cx="5476240" cy="4754880"/>
        </p:xfrm>
        <a:graphic>
          <a:graphicData uri="http://schemas.openxmlformats.org/drawingml/2006/table">
            <a:tbl>
              <a:tblPr firstRow="1" firstCol="1" bandRow="1">
                <a:tableStyleId>{5C22544A-7EE6-4342-B048-85BDC9FD1C3A}</a:tableStyleId>
              </a:tblPr>
              <a:tblGrid>
                <a:gridCol w="2587419">
                  <a:extLst>
                    <a:ext uri="{9D8B030D-6E8A-4147-A177-3AD203B41FA5}">
                      <a16:colId xmlns:a16="http://schemas.microsoft.com/office/drawing/2014/main" val="369421535"/>
                    </a:ext>
                  </a:extLst>
                </a:gridCol>
                <a:gridCol w="1025225">
                  <a:extLst>
                    <a:ext uri="{9D8B030D-6E8A-4147-A177-3AD203B41FA5}">
                      <a16:colId xmlns:a16="http://schemas.microsoft.com/office/drawing/2014/main" val="4005397806"/>
                    </a:ext>
                  </a:extLst>
                </a:gridCol>
                <a:gridCol w="916766">
                  <a:extLst>
                    <a:ext uri="{9D8B030D-6E8A-4147-A177-3AD203B41FA5}">
                      <a16:colId xmlns:a16="http://schemas.microsoft.com/office/drawing/2014/main" val="964347878"/>
                    </a:ext>
                  </a:extLst>
                </a:gridCol>
                <a:gridCol w="946830">
                  <a:extLst>
                    <a:ext uri="{9D8B030D-6E8A-4147-A177-3AD203B41FA5}">
                      <a16:colId xmlns:a16="http://schemas.microsoft.com/office/drawing/2014/main" val="3585337140"/>
                    </a:ext>
                  </a:extLst>
                </a:gridCol>
              </a:tblGrid>
              <a:tr h="297861">
                <a:tc>
                  <a:txBody>
                    <a:bodyPr/>
                    <a:lstStyle/>
                    <a:p>
                      <a:pPr algn="ctr">
                        <a:spcAft>
                          <a:spcPts val="0"/>
                        </a:spcAft>
                      </a:pPr>
                      <a:r>
                        <a:rPr lang="es-ES" sz="1200" b="0" dirty="0">
                          <a:solidFill>
                            <a:schemeClr val="tx1"/>
                          </a:solidFill>
                          <a:effectLst/>
                        </a:rPr>
                        <a:t>ASPECTO</a:t>
                      </a:r>
                      <a:endParaRPr lang="es-MX"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es-ES" sz="1200" b="1" dirty="0">
                          <a:solidFill>
                            <a:schemeClr val="tx1"/>
                          </a:solidFill>
                          <a:effectLst/>
                        </a:rPr>
                        <a:t>NUNCA</a:t>
                      </a:r>
                      <a:endParaRPr lang="es-MX" sz="1200" b="1" dirty="0">
                        <a:solidFill>
                          <a:schemeClr val="tx1"/>
                        </a:solidFill>
                        <a:effectLst/>
                      </a:endParaRPr>
                    </a:p>
                    <a:p>
                      <a:pPr algn="ctr">
                        <a:spcAft>
                          <a:spcPts val="0"/>
                        </a:spcAft>
                      </a:pPr>
                      <a:r>
                        <a:rPr lang="es-ES" sz="1200" b="1" dirty="0">
                          <a:solidFill>
                            <a:schemeClr val="tx1"/>
                          </a:solidFill>
                          <a:effectLst/>
                        </a:rPr>
                        <a:t>0</a:t>
                      </a:r>
                      <a:endParaRPr lang="es-MX"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es-ES" sz="1200" b="1" dirty="0">
                          <a:solidFill>
                            <a:schemeClr val="tx1"/>
                          </a:solidFill>
                          <a:effectLst/>
                        </a:rPr>
                        <a:t>AVECES</a:t>
                      </a:r>
                      <a:endParaRPr lang="es-MX" sz="1200" b="1" dirty="0">
                        <a:solidFill>
                          <a:schemeClr val="tx1"/>
                        </a:solidFill>
                        <a:effectLst/>
                      </a:endParaRPr>
                    </a:p>
                    <a:p>
                      <a:pPr algn="ctr">
                        <a:spcAft>
                          <a:spcPts val="0"/>
                        </a:spcAft>
                      </a:pPr>
                      <a:r>
                        <a:rPr lang="es-ES" sz="1200" b="1" dirty="0">
                          <a:solidFill>
                            <a:schemeClr val="tx1"/>
                          </a:solidFill>
                          <a:effectLst/>
                        </a:rPr>
                        <a:t>1</a:t>
                      </a:r>
                      <a:endParaRPr lang="es-MX"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es-ES" sz="1200" b="1" dirty="0">
                          <a:solidFill>
                            <a:schemeClr val="tx1"/>
                          </a:solidFill>
                          <a:effectLst/>
                        </a:rPr>
                        <a:t>SIEMPRE</a:t>
                      </a:r>
                      <a:endParaRPr lang="es-MX" sz="1200" b="1" dirty="0">
                        <a:solidFill>
                          <a:schemeClr val="tx1"/>
                        </a:solidFill>
                        <a:effectLst/>
                      </a:endParaRPr>
                    </a:p>
                    <a:p>
                      <a:pPr algn="ctr">
                        <a:spcAft>
                          <a:spcPts val="0"/>
                        </a:spcAft>
                      </a:pPr>
                      <a:r>
                        <a:rPr lang="es-ES" sz="1200" b="1" dirty="0">
                          <a:solidFill>
                            <a:schemeClr val="tx1"/>
                          </a:solidFill>
                          <a:effectLst/>
                        </a:rPr>
                        <a:t>2</a:t>
                      </a:r>
                      <a:endParaRPr lang="es-MX"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40964374"/>
                  </a:ext>
                </a:extLst>
              </a:tr>
              <a:tr h="0">
                <a:tc>
                  <a:txBody>
                    <a:bodyPr/>
                    <a:lstStyle/>
                    <a:p>
                      <a:pPr algn="l">
                        <a:spcAft>
                          <a:spcPts val="0"/>
                        </a:spcAft>
                      </a:pPr>
                      <a:r>
                        <a:rPr lang="es-ES" sz="1200" b="0" dirty="0">
                          <a:solidFill>
                            <a:schemeClr val="tx1"/>
                          </a:solidFill>
                          <a:effectLst/>
                        </a:rPr>
                        <a:t>Cumplí en tiempo y forma con las actividades de la clase</a:t>
                      </a:r>
                      <a:endParaRPr lang="es-MX" sz="1200" b="0" dirty="0">
                        <a:solidFill>
                          <a:schemeClr val="tx1"/>
                        </a:solidFill>
                        <a:effectLst/>
                      </a:endParaRPr>
                    </a:p>
                    <a:p>
                      <a:pPr algn="l">
                        <a:spcAft>
                          <a:spcPts val="0"/>
                        </a:spcAft>
                      </a:pPr>
                      <a:r>
                        <a:rPr lang="es-ES" sz="1200" b="0" dirty="0">
                          <a:solidFill>
                            <a:schemeClr val="tx1"/>
                          </a:solidFill>
                          <a:effectLst/>
                        </a:rPr>
                        <a:t> </a:t>
                      </a:r>
                      <a:endParaRPr lang="es-MX"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427248951"/>
                  </a:ext>
                </a:extLst>
              </a:tr>
              <a:tr h="0">
                <a:tc>
                  <a:txBody>
                    <a:bodyPr/>
                    <a:lstStyle/>
                    <a:p>
                      <a:pPr algn="l">
                        <a:spcAft>
                          <a:spcPts val="0"/>
                        </a:spcAft>
                      </a:pPr>
                      <a:r>
                        <a:rPr lang="es-ES" sz="1200" b="0" dirty="0">
                          <a:solidFill>
                            <a:schemeClr val="tx1"/>
                          </a:solidFill>
                          <a:effectLst/>
                        </a:rPr>
                        <a:t>Mostré respeto ante mis compañeros y profesor al momento de la exposición de los temas</a:t>
                      </a:r>
                      <a:endParaRPr lang="es-MX" sz="1200" b="0" dirty="0">
                        <a:solidFill>
                          <a:schemeClr val="tx1"/>
                        </a:solidFill>
                        <a:effectLst/>
                      </a:endParaRPr>
                    </a:p>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856824238"/>
                  </a:ext>
                </a:extLst>
              </a:tr>
              <a:tr h="0">
                <a:tc>
                  <a:txBody>
                    <a:bodyPr/>
                    <a:lstStyle/>
                    <a:p>
                      <a:pPr algn="l">
                        <a:spcAft>
                          <a:spcPts val="0"/>
                        </a:spcAft>
                      </a:pPr>
                      <a:r>
                        <a:rPr lang="es-ES" sz="1200" b="0" dirty="0">
                          <a:solidFill>
                            <a:schemeClr val="tx1"/>
                          </a:solidFill>
                          <a:effectLst/>
                        </a:rPr>
                        <a:t>Mi libreta está ordenada y cumple con los requerimientos de la materia</a:t>
                      </a:r>
                      <a:endParaRPr lang="es-MX" sz="1200" b="0" dirty="0">
                        <a:solidFill>
                          <a:schemeClr val="tx1"/>
                        </a:solidFill>
                        <a:effectLst/>
                      </a:endParaRPr>
                    </a:p>
                    <a:p>
                      <a:pPr algn="l">
                        <a:spcAft>
                          <a:spcPts val="0"/>
                        </a:spcAft>
                      </a:pPr>
                      <a:r>
                        <a:rPr lang="es-ES" sz="1200" b="0" dirty="0">
                          <a:solidFill>
                            <a:schemeClr val="tx1"/>
                          </a:solidFill>
                          <a:effectLst/>
                        </a:rPr>
                        <a:t> </a:t>
                      </a:r>
                      <a:endParaRPr lang="es-MX"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777115424"/>
                  </a:ext>
                </a:extLst>
              </a:tr>
              <a:tr h="0">
                <a:tc>
                  <a:txBody>
                    <a:bodyPr/>
                    <a:lstStyle/>
                    <a:p>
                      <a:pPr algn="l">
                        <a:spcAft>
                          <a:spcPts val="0"/>
                        </a:spcAft>
                      </a:pPr>
                      <a:r>
                        <a:rPr lang="es-ES" sz="1200" b="0" dirty="0">
                          <a:solidFill>
                            <a:schemeClr val="tx1"/>
                          </a:solidFill>
                          <a:effectLst/>
                        </a:rPr>
                        <a:t>Participo de forma activa y relevante durante la clase</a:t>
                      </a:r>
                      <a:endParaRPr lang="es-MX" sz="1200" b="0" dirty="0">
                        <a:solidFill>
                          <a:schemeClr val="tx1"/>
                        </a:solidFill>
                        <a:effectLst/>
                      </a:endParaRPr>
                    </a:p>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43224749"/>
                  </a:ext>
                </a:extLst>
              </a:tr>
              <a:tr h="0">
                <a:tc>
                  <a:txBody>
                    <a:bodyPr/>
                    <a:lstStyle/>
                    <a:p>
                      <a:pPr algn="l">
                        <a:spcAft>
                          <a:spcPts val="0"/>
                        </a:spcAft>
                      </a:pPr>
                      <a:r>
                        <a:rPr lang="es-ES" sz="1200" b="0" dirty="0">
                          <a:solidFill>
                            <a:schemeClr val="tx1"/>
                          </a:solidFill>
                          <a:effectLst/>
                        </a:rPr>
                        <a:t>Entendí los conceptos de la clase de manera clara</a:t>
                      </a:r>
                      <a:endParaRPr lang="es-MX" sz="1200" b="0" dirty="0">
                        <a:solidFill>
                          <a:schemeClr val="tx1"/>
                        </a:solidFill>
                        <a:effectLst/>
                      </a:endParaRPr>
                    </a:p>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686312733"/>
                  </a:ext>
                </a:extLst>
              </a:tr>
              <a:tr h="0">
                <a:tc>
                  <a:txBody>
                    <a:bodyPr/>
                    <a:lstStyle/>
                    <a:p>
                      <a:pPr algn="l">
                        <a:spcAft>
                          <a:spcPts val="0"/>
                        </a:spcAft>
                      </a:pPr>
                      <a:r>
                        <a:rPr lang="es-ES" sz="1200" b="0" dirty="0">
                          <a:solidFill>
                            <a:schemeClr val="tx1"/>
                          </a:solidFill>
                          <a:effectLst/>
                        </a:rPr>
                        <a:t>Me fue posible responder las actividades de la clase de manera independiente y fácil</a:t>
                      </a:r>
                      <a:endParaRPr lang="es-MX" sz="1200" b="0" dirty="0">
                        <a:solidFill>
                          <a:schemeClr val="tx1"/>
                        </a:solidFill>
                        <a:effectLst/>
                      </a:endParaRPr>
                    </a:p>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30782048"/>
                  </a:ext>
                </a:extLst>
              </a:tr>
              <a:tr h="0">
                <a:tc>
                  <a:txBody>
                    <a:bodyPr/>
                    <a:lstStyle/>
                    <a:p>
                      <a:pPr algn="l">
                        <a:spcAft>
                          <a:spcPts val="0"/>
                        </a:spcAft>
                      </a:pPr>
                      <a:r>
                        <a:rPr lang="es-ES" sz="1200" b="0" dirty="0">
                          <a:solidFill>
                            <a:schemeClr val="tx1"/>
                          </a:solidFill>
                          <a:effectLst/>
                        </a:rPr>
                        <a:t>En la práctica individual reconocí los conceptos fácilmente y pude resolver los cuestionamientos sin problemas</a:t>
                      </a:r>
                      <a:endParaRPr lang="es-MX" sz="1200" b="0" dirty="0">
                        <a:solidFill>
                          <a:schemeClr val="tx1"/>
                        </a:solidFill>
                        <a:effectLst/>
                      </a:endParaRPr>
                    </a:p>
                    <a:p>
                      <a:pPr algn="l">
                        <a:spcAft>
                          <a:spcPts val="0"/>
                        </a:spcAft>
                      </a:pPr>
                      <a:r>
                        <a:rPr lang="es-ES" sz="1200" b="0" dirty="0">
                          <a:solidFill>
                            <a:schemeClr val="tx1"/>
                          </a:solidFill>
                          <a:effectLst/>
                        </a:rPr>
                        <a:t> </a:t>
                      </a:r>
                      <a:endParaRPr lang="es-MX"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13095397"/>
                  </a:ext>
                </a:extLst>
              </a:tr>
            </a:tbl>
          </a:graphicData>
        </a:graphic>
      </p:graphicFrame>
      <p:sp>
        <p:nvSpPr>
          <p:cNvPr id="4" name="Rectángulo redondeado 3"/>
          <p:cNvSpPr/>
          <p:nvPr/>
        </p:nvSpPr>
        <p:spPr>
          <a:xfrm>
            <a:off x="1889760" y="386080"/>
            <a:ext cx="8961120" cy="548640"/>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smtClean="0">
                <a:solidFill>
                  <a:schemeClr val="tx1"/>
                </a:solidFill>
              </a:rPr>
              <a:t>RUBRICAS DE AUTO EVALUACIÓN Y COEVALUACIÓN</a:t>
            </a:r>
            <a:endParaRPr lang="es-MX" sz="3200" b="1" dirty="0">
              <a:solidFill>
                <a:schemeClr val="tx1"/>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3133480355"/>
              </p:ext>
            </p:extLst>
          </p:nvPr>
        </p:nvGraphicFramePr>
        <p:xfrm>
          <a:off x="6582937" y="1081057"/>
          <a:ext cx="5161280" cy="4768911"/>
        </p:xfrm>
        <a:graphic>
          <a:graphicData uri="http://schemas.openxmlformats.org/drawingml/2006/table">
            <a:tbl>
              <a:tblPr firstRow="1" firstCol="1" bandRow="1">
                <a:tableStyleId>{5C22544A-7EE6-4342-B048-85BDC9FD1C3A}</a:tableStyleId>
              </a:tblPr>
              <a:tblGrid>
                <a:gridCol w="2477010">
                  <a:extLst>
                    <a:ext uri="{9D8B030D-6E8A-4147-A177-3AD203B41FA5}">
                      <a16:colId xmlns:a16="http://schemas.microsoft.com/office/drawing/2014/main" val="3333122735"/>
                    </a:ext>
                  </a:extLst>
                </a:gridCol>
                <a:gridCol w="981477">
                  <a:extLst>
                    <a:ext uri="{9D8B030D-6E8A-4147-A177-3AD203B41FA5}">
                      <a16:colId xmlns:a16="http://schemas.microsoft.com/office/drawing/2014/main" val="2735369171"/>
                    </a:ext>
                  </a:extLst>
                </a:gridCol>
                <a:gridCol w="877647">
                  <a:extLst>
                    <a:ext uri="{9D8B030D-6E8A-4147-A177-3AD203B41FA5}">
                      <a16:colId xmlns:a16="http://schemas.microsoft.com/office/drawing/2014/main" val="3997706071"/>
                    </a:ext>
                  </a:extLst>
                </a:gridCol>
                <a:gridCol w="825146">
                  <a:extLst>
                    <a:ext uri="{9D8B030D-6E8A-4147-A177-3AD203B41FA5}">
                      <a16:colId xmlns:a16="http://schemas.microsoft.com/office/drawing/2014/main" val="3195385426"/>
                    </a:ext>
                  </a:extLst>
                </a:gridCol>
              </a:tblGrid>
              <a:tr h="298451">
                <a:tc>
                  <a:txBody>
                    <a:bodyPr/>
                    <a:lstStyle/>
                    <a:p>
                      <a:pPr algn="ctr">
                        <a:spcAft>
                          <a:spcPts val="0"/>
                        </a:spcAft>
                      </a:pPr>
                      <a:r>
                        <a:rPr lang="es-ES" sz="1200" dirty="0">
                          <a:solidFill>
                            <a:schemeClr val="tx1"/>
                          </a:solidFill>
                          <a:effectLst/>
                        </a:rPr>
                        <a:t>ASPECTO</a:t>
                      </a:r>
                      <a:endParaRPr lang="es-MX"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rgbClr val="00B0F0"/>
                    </a:solidFill>
                  </a:tcPr>
                </a:tc>
                <a:tc>
                  <a:txBody>
                    <a:bodyPr/>
                    <a:lstStyle/>
                    <a:p>
                      <a:pPr algn="ctr">
                        <a:spcAft>
                          <a:spcPts val="0"/>
                        </a:spcAft>
                      </a:pPr>
                      <a:r>
                        <a:rPr lang="es-ES" sz="1200" dirty="0">
                          <a:solidFill>
                            <a:schemeClr val="tx1"/>
                          </a:solidFill>
                          <a:effectLst/>
                        </a:rPr>
                        <a:t>NUNCA</a:t>
                      </a:r>
                      <a:endParaRPr lang="es-MX" sz="1200" dirty="0">
                        <a:solidFill>
                          <a:schemeClr val="tx1"/>
                        </a:solidFill>
                        <a:effectLst/>
                      </a:endParaRPr>
                    </a:p>
                    <a:p>
                      <a:pPr algn="ctr">
                        <a:spcAft>
                          <a:spcPts val="0"/>
                        </a:spcAft>
                      </a:pPr>
                      <a:r>
                        <a:rPr lang="es-ES" sz="1200" dirty="0">
                          <a:solidFill>
                            <a:schemeClr val="tx1"/>
                          </a:solidFill>
                          <a:effectLst/>
                        </a:rPr>
                        <a:t>0</a:t>
                      </a:r>
                      <a:endParaRPr lang="es-MX"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rgbClr val="00B0F0"/>
                    </a:solidFill>
                  </a:tcPr>
                </a:tc>
                <a:tc>
                  <a:txBody>
                    <a:bodyPr/>
                    <a:lstStyle/>
                    <a:p>
                      <a:pPr algn="ctr">
                        <a:spcAft>
                          <a:spcPts val="0"/>
                        </a:spcAft>
                      </a:pPr>
                      <a:r>
                        <a:rPr lang="es-ES" sz="1200" dirty="0">
                          <a:solidFill>
                            <a:schemeClr val="tx1"/>
                          </a:solidFill>
                          <a:effectLst/>
                        </a:rPr>
                        <a:t>AVECES</a:t>
                      </a:r>
                      <a:endParaRPr lang="es-MX" sz="1200" dirty="0">
                        <a:solidFill>
                          <a:schemeClr val="tx1"/>
                        </a:solidFill>
                        <a:effectLst/>
                      </a:endParaRPr>
                    </a:p>
                    <a:p>
                      <a:pPr algn="ctr">
                        <a:spcAft>
                          <a:spcPts val="0"/>
                        </a:spcAft>
                      </a:pPr>
                      <a:r>
                        <a:rPr lang="es-ES" sz="1200" dirty="0">
                          <a:solidFill>
                            <a:schemeClr val="tx1"/>
                          </a:solidFill>
                          <a:effectLst/>
                        </a:rPr>
                        <a:t>1</a:t>
                      </a:r>
                      <a:endParaRPr lang="es-MX"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rgbClr val="00B0F0"/>
                    </a:solidFill>
                  </a:tcPr>
                </a:tc>
                <a:tc>
                  <a:txBody>
                    <a:bodyPr/>
                    <a:lstStyle/>
                    <a:p>
                      <a:pPr algn="ctr">
                        <a:spcAft>
                          <a:spcPts val="0"/>
                        </a:spcAft>
                      </a:pPr>
                      <a:r>
                        <a:rPr lang="es-ES" sz="1200" dirty="0">
                          <a:solidFill>
                            <a:schemeClr val="tx1"/>
                          </a:solidFill>
                          <a:effectLst/>
                        </a:rPr>
                        <a:t>SIEMPRE</a:t>
                      </a:r>
                      <a:endParaRPr lang="es-MX" sz="1200" dirty="0">
                        <a:solidFill>
                          <a:schemeClr val="tx1"/>
                        </a:solidFill>
                        <a:effectLst/>
                      </a:endParaRPr>
                    </a:p>
                    <a:p>
                      <a:pPr algn="ctr">
                        <a:spcAft>
                          <a:spcPts val="0"/>
                        </a:spcAft>
                      </a:pPr>
                      <a:r>
                        <a:rPr lang="es-ES" sz="1200" dirty="0">
                          <a:solidFill>
                            <a:schemeClr val="tx1"/>
                          </a:solidFill>
                          <a:effectLst/>
                        </a:rPr>
                        <a:t>2</a:t>
                      </a:r>
                      <a:endParaRPr lang="es-MX"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rgbClr val="00B0F0"/>
                    </a:solidFill>
                  </a:tcPr>
                </a:tc>
                <a:extLst>
                  <a:ext uri="{0D108BD9-81ED-4DB2-BD59-A6C34878D82A}">
                    <a16:rowId xmlns:a16="http://schemas.microsoft.com/office/drawing/2014/main" val="1114853356"/>
                  </a:ext>
                </a:extLst>
              </a:tr>
              <a:tr h="926979">
                <a:tc>
                  <a:txBody>
                    <a:bodyPr/>
                    <a:lstStyle/>
                    <a:p>
                      <a:pPr algn="l">
                        <a:spcAft>
                          <a:spcPts val="0"/>
                        </a:spcAft>
                      </a:pPr>
                      <a:r>
                        <a:rPr lang="es-ES" sz="1200" b="0" dirty="0">
                          <a:solidFill>
                            <a:schemeClr val="tx1"/>
                          </a:solidFill>
                          <a:effectLst/>
                        </a:rPr>
                        <a:t>El alumno completó la practica de manera individual sin ayuda del profesor y/o compañeros </a:t>
                      </a:r>
                      <a:endParaRPr lang="es-MX" sz="1200" b="0" dirty="0">
                        <a:solidFill>
                          <a:schemeClr val="tx1"/>
                        </a:solidFill>
                        <a:effectLst/>
                      </a:endParaRPr>
                    </a:p>
                    <a:p>
                      <a:pPr algn="l">
                        <a:spcAft>
                          <a:spcPts val="0"/>
                        </a:spcAft>
                      </a:pPr>
                      <a:r>
                        <a:rPr lang="es-ES" sz="1200" b="0" dirty="0">
                          <a:solidFill>
                            <a:schemeClr val="tx1"/>
                          </a:solidFill>
                          <a:effectLst/>
                        </a:rPr>
                        <a:t> </a:t>
                      </a:r>
                      <a:endParaRPr lang="es-MX"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extLst>
                  <a:ext uri="{0D108BD9-81ED-4DB2-BD59-A6C34878D82A}">
                    <a16:rowId xmlns:a16="http://schemas.microsoft.com/office/drawing/2014/main" val="1696038261"/>
                  </a:ext>
                </a:extLst>
              </a:tr>
              <a:tr h="1158724">
                <a:tc>
                  <a:txBody>
                    <a:bodyPr/>
                    <a:lstStyle/>
                    <a:p>
                      <a:pPr algn="l">
                        <a:spcAft>
                          <a:spcPts val="0"/>
                        </a:spcAft>
                      </a:pPr>
                      <a:r>
                        <a:rPr lang="es-ES" sz="1200" b="0" dirty="0">
                          <a:solidFill>
                            <a:schemeClr val="tx1"/>
                          </a:solidFill>
                          <a:effectLst/>
                        </a:rPr>
                        <a:t>El alumno contestó correctamente a las preguntas referentes a los conceptos de la clase </a:t>
                      </a:r>
                      <a:endParaRPr lang="es-MX" sz="1200" b="0" dirty="0">
                        <a:solidFill>
                          <a:schemeClr val="tx1"/>
                        </a:solidFill>
                        <a:effectLst/>
                      </a:endParaRPr>
                    </a:p>
                    <a:p>
                      <a:pPr algn="l">
                        <a:spcAft>
                          <a:spcPts val="0"/>
                        </a:spcAft>
                      </a:pPr>
                      <a:r>
                        <a:rPr lang="es-ES" sz="1200" b="0" dirty="0">
                          <a:solidFill>
                            <a:schemeClr val="tx1"/>
                          </a:solidFill>
                          <a:effectLst/>
                        </a:rPr>
                        <a:t> </a:t>
                      </a:r>
                      <a:endParaRPr lang="es-MX"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extLst>
                  <a:ext uri="{0D108BD9-81ED-4DB2-BD59-A6C34878D82A}">
                    <a16:rowId xmlns:a16="http://schemas.microsoft.com/office/drawing/2014/main" val="733976859"/>
                  </a:ext>
                </a:extLst>
              </a:tr>
              <a:tr h="1158724">
                <a:tc>
                  <a:txBody>
                    <a:bodyPr/>
                    <a:lstStyle/>
                    <a:p>
                      <a:pPr algn="l">
                        <a:spcAft>
                          <a:spcPts val="0"/>
                        </a:spcAft>
                      </a:pPr>
                      <a:r>
                        <a:rPr lang="es-ES" sz="1200" b="0" dirty="0">
                          <a:solidFill>
                            <a:schemeClr val="tx1"/>
                          </a:solidFill>
                          <a:effectLst/>
                        </a:rPr>
                        <a:t>El alumno reconoció los conceptos de la clase en la práctica individual de manera independiente </a:t>
                      </a:r>
                      <a:endParaRPr lang="es-MX" sz="1200" b="0" dirty="0">
                        <a:solidFill>
                          <a:schemeClr val="tx1"/>
                        </a:solidFill>
                        <a:effectLst/>
                      </a:endParaRPr>
                    </a:p>
                    <a:p>
                      <a:pPr algn="l">
                        <a:spcAft>
                          <a:spcPts val="0"/>
                        </a:spcAft>
                      </a:pPr>
                      <a:r>
                        <a:rPr lang="es-ES" sz="1200" b="0" dirty="0">
                          <a:solidFill>
                            <a:schemeClr val="tx1"/>
                          </a:solidFill>
                          <a:effectLst/>
                        </a:rPr>
                        <a:t> </a:t>
                      </a:r>
                      <a:endParaRPr lang="es-MX"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extLst>
                  <a:ext uri="{0D108BD9-81ED-4DB2-BD59-A6C34878D82A}">
                    <a16:rowId xmlns:a16="http://schemas.microsoft.com/office/drawing/2014/main" val="3410446030"/>
                  </a:ext>
                </a:extLst>
              </a:tr>
              <a:tr h="1158724">
                <a:tc>
                  <a:txBody>
                    <a:bodyPr/>
                    <a:lstStyle/>
                    <a:p>
                      <a:pPr algn="l">
                        <a:spcAft>
                          <a:spcPts val="0"/>
                        </a:spcAft>
                      </a:pPr>
                      <a:r>
                        <a:rPr lang="es-ES" sz="1200" b="0" dirty="0">
                          <a:solidFill>
                            <a:schemeClr val="tx1"/>
                          </a:solidFill>
                          <a:effectLst/>
                        </a:rPr>
                        <a:t>El alumno pudo localizar la información específica del texto en el tiempo determinado sin complicaciones</a:t>
                      </a:r>
                      <a:endParaRPr lang="es-MX" sz="1200" b="0" dirty="0">
                        <a:solidFill>
                          <a:schemeClr val="tx1"/>
                        </a:solidFill>
                        <a:effectLst/>
                      </a:endParaRPr>
                    </a:p>
                    <a:p>
                      <a:pPr algn="l">
                        <a:spcAft>
                          <a:spcPts val="0"/>
                        </a:spcAft>
                      </a:pPr>
                      <a:r>
                        <a:rPr lang="es-ES" sz="1200" b="0" dirty="0">
                          <a:solidFill>
                            <a:schemeClr val="tx1"/>
                          </a:solidFill>
                          <a:effectLst/>
                        </a:rPr>
                        <a:t> </a:t>
                      </a:r>
                      <a:endParaRPr lang="es-MX"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tcPr>
                </a:tc>
                <a:tc>
                  <a:txBody>
                    <a:bodyPr/>
                    <a:lstStyle/>
                    <a:p>
                      <a:pPr algn="l">
                        <a:spcAft>
                          <a:spcPts val="0"/>
                        </a:spcAft>
                      </a:pPr>
                      <a:r>
                        <a:rPr lang="es-ES" sz="1200">
                          <a:effectLst/>
                        </a:rPr>
                        <a:t> </a:t>
                      </a:r>
                      <a:endParaRPr lang="es-MX"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tc>
                  <a:txBody>
                    <a:bodyPr/>
                    <a:lstStyle/>
                    <a:p>
                      <a:pPr algn="l">
                        <a:spcAft>
                          <a:spcPts val="0"/>
                        </a:spcAft>
                      </a:pPr>
                      <a:r>
                        <a:rPr lang="es-ES" sz="1200" dirty="0">
                          <a:effectLst/>
                        </a:rPr>
                        <a:t> </a:t>
                      </a:r>
                      <a:endParaRPr lang="es-MX"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12" marR="66912" marT="0" marB="0">
                    <a:solidFill>
                      <a:schemeClr val="accent1">
                        <a:lumMod val="40000"/>
                        <a:lumOff val="60000"/>
                      </a:schemeClr>
                    </a:solidFill>
                  </a:tcPr>
                </a:tc>
                <a:extLst>
                  <a:ext uri="{0D108BD9-81ED-4DB2-BD59-A6C34878D82A}">
                    <a16:rowId xmlns:a16="http://schemas.microsoft.com/office/drawing/2014/main" val="1259537607"/>
                  </a:ext>
                </a:extLst>
              </a:tr>
            </a:tbl>
          </a:graphicData>
        </a:graphic>
      </p:graphicFrame>
      <p:sp>
        <p:nvSpPr>
          <p:cNvPr id="3" name="Rectángulo 2"/>
          <p:cNvSpPr/>
          <p:nvPr/>
        </p:nvSpPr>
        <p:spPr>
          <a:xfrm>
            <a:off x="200720" y="5943059"/>
            <a:ext cx="10192217" cy="55121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POR CONSENSO SE DETERMINÓ QUE LAS 4 MATERIAS INVOLUCRADAS USARAN ESTAS MISMAS RUBRICAS</a:t>
            </a:r>
            <a:endParaRPr lang="es-MX" b="1" dirty="0">
              <a:solidFill>
                <a:schemeClr val="tx1"/>
              </a:solidFill>
            </a:endParaRPr>
          </a:p>
        </p:txBody>
      </p:sp>
    </p:spTree>
    <p:extLst>
      <p:ext uri="{BB962C8B-B14F-4D97-AF65-F5344CB8AC3E}">
        <p14:creationId xmlns:p14="http://schemas.microsoft.com/office/powerpoint/2010/main" val="4097221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45757" t="33364" r="24350" b="26621"/>
          <a:stretch/>
        </p:blipFill>
        <p:spPr>
          <a:xfrm>
            <a:off x="0" y="0"/>
            <a:ext cx="12192000" cy="6928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686447223"/>
              </p:ext>
            </p:extLst>
          </p:nvPr>
        </p:nvGraphicFramePr>
        <p:xfrm>
          <a:off x="387928" y="628075"/>
          <a:ext cx="11342254" cy="5976843"/>
        </p:xfrm>
        <a:graphic>
          <a:graphicData uri="http://schemas.openxmlformats.org/drawingml/2006/table">
            <a:tbl>
              <a:tblPr firstRow="1" firstCol="1" bandRow="1">
                <a:tableStyleId>{5C22544A-7EE6-4342-B048-85BDC9FD1C3A}</a:tableStyleId>
              </a:tblPr>
              <a:tblGrid>
                <a:gridCol w="1895629">
                  <a:extLst>
                    <a:ext uri="{9D8B030D-6E8A-4147-A177-3AD203B41FA5}">
                      <a16:colId xmlns:a16="http://schemas.microsoft.com/office/drawing/2014/main" val="4194875901"/>
                    </a:ext>
                  </a:extLst>
                </a:gridCol>
                <a:gridCol w="9446625">
                  <a:extLst>
                    <a:ext uri="{9D8B030D-6E8A-4147-A177-3AD203B41FA5}">
                      <a16:colId xmlns:a16="http://schemas.microsoft.com/office/drawing/2014/main" val="224520635"/>
                    </a:ext>
                  </a:extLst>
                </a:gridCol>
              </a:tblGrid>
              <a:tr h="801307">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1. ¿QUÉ ES?</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tc>
                  <a:txBody>
                    <a:bodyPr/>
                    <a:lstStyle/>
                    <a:p>
                      <a:pPr algn="just">
                        <a:lnSpc>
                          <a:spcPct val="115000"/>
                        </a:lnSpc>
                        <a:spcAft>
                          <a:spcPts val="0"/>
                        </a:spcAft>
                      </a:pPr>
                      <a:r>
                        <a:rPr lang="es-ES" sz="1100">
                          <a:effectLst/>
                        </a:rPr>
                        <a:t>El grupo, ha discutido y analizado cada uno de los diferentes autores propuestos en las diferentes lecturas, llegando a la conclusión de que la Interdisciplinariedad, es el resultado de la integración de distintas disciplinas donde éstas deberán crear una conexión, de manera tal que al momento de interrelacionarse puedan ubicar las características que son comunes a aquellos campos de estudio que han surgido en la frontera de dichas disciplinas. Y de esta manera promover la integración tanto de procesos de aprendizaje como de los saberes en el alumno.</a:t>
                      </a:r>
                      <a:endPar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extLst>
                  <a:ext uri="{0D108BD9-81ED-4DB2-BD59-A6C34878D82A}">
                    <a16:rowId xmlns:a16="http://schemas.microsoft.com/office/drawing/2014/main" val="1407361513"/>
                  </a:ext>
                </a:extLst>
              </a:tr>
              <a:tr h="1288367">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2.¿QUE CARACTERÍSTICAS TIENE?</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tc>
                  <a:txBody>
                    <a:bodyPr/>
                    <a:lstStyle/>
                    <a:p>
                      <a:pPr>
                        <a:lnSpc>
                          <a:spcPct val="115000"/>
                        </a:lnSpc>
                        <a:spcAft>
                          <a:spcPts val="0"/>
                        </a:spcAft>
                      </a:pPr>
                      <a:r>
                        <a:rPr lang="es-ES" sz="1100" dirty="0">
                          <a:effectLst/>
                        </a:rPr>
                        <a:t>1. No se da naturalmente, “se construye”, es decir que es fruto de un trabajo específico de producción.</a:t>
                      </a:r>
                      <a:endParaRPr lang="es-MX" sz="1100" dirty="0">
                        <a:effectLst/>
                      </a:endParaRPr>
                    </a:p>
                    <a:p>
                      <a:pPr>
                        <a:lnSpc>
                          <a:spcPct val="115000"/>
                        </a:lnSpc>
                        <a:spcAft>
                          <a:spcPts val="0"/>
                        </a:spcAft>
                      </a:pPr>
                      <a:r>
                        <a:rPr lang="es-ES" sz="1100" dirty="0">
                          <a:effectLst/>
                        </a:rPr>
                        <a:t>2. Tiene como finalidad la difusión del saber científico y la formación de actores sociales.</a:t>
                      </a:r>
                      <a:endParaRPr lang="es-MX" sz="1100" dirty="0">
                        <a:effectLst/>
                      </a:endParaRPr>
                    </a:p>
                    <a:p>
                      <a:pPr>
                        <a:lnSpc>
                          <a:spcPct val="115000"/>
                        </a:lnSpc>
                        <a:spcAft>
                          <a:spcPts val="0"/>
                        </a:spcAft>
                      </a:pPr>
                      <a:r>
                        <a:rPr lang="es-ES" sz="1100" dirty="0">
                          <a:effectLst/>
                        </a:rPr>
                        <a:t>3. Tiene por objeto las disciplinas escolares.</a:t>
                      </a:r>
                      <a:endParaRPr lang="es-MX" sz="1100" dirty="0">
                        <a:effectLst/>
                      </a:endParaRPr>
                    </a:p>
                    <a:p>
                      <a:pPr>
                        <a:lnSpc>
                          <a:spcPct val="115000"/>
                        </a:lnSpc>
                        <a:spcAft>
                          <a:spcPts val="0"/>
                        </a:spcAft>
                      </a:pPr>
                      <a:r>
                        <a:rPr lang="es-ES" sz="1100" dirty="0">
                          <a:effectLst/>
                        </a:rPr>
                        <a:t>4. Precisa de reunir gente de formaciones profesionales diversas.</a:t>
                      </a:r>
                      <a:endParaRPr lang="es-MX" sz="1100" dirty="0">
                        <a:effectLst/>
                      </a:endParaRPr>
                    </a:p>
                    <a:p>
                      <a:pPr>
                        <a:lnSpc>
                          <a:spcPct val="115000"/>
                        </a:lnSpc>
                        <a:spcAft>
                          <a:spcPts val="0"/>
                        </a:spcAft>
                      </a:pPr>
                      <a:r>
                        <a:rPr lang="es-ES" sz="1100" dirty="0">
                          <a:effectLst/>
                        </a:rPr>
                        <a:t>5. Lleva a la creación de vínculos de complementariedad entre las asignaturas.</a:t>
                      </a:r>
                      <a:endParaRPr lang="es-MX" sz="1100" dirty="0">
                        <a:effectLst/>
                      </a:endParaRPr>
                    </a:p>
                    <a:p>
                      <a:pPr>
                        <a:lnSpc>
                          <a:spcPct val="115000"/>
                        </a:lnSpc>
                        <a:spcAft>
                          <a:spcPts val="0"/>
                        </a:spcAft>
                      </a:pPr>
                      <a:r>
                        <a:rPr lang="es-ES" sz="1100" dirty="0">
                          <a:effectLst/>
                        </a:rPr>
                        <a:t>6. La investigación interdisciplinaria ayuda a sanar el dañado tejido del conocimiento desgarrado por los esfuerzos reduccionistas.</a:t>
                      </a:r>
                      <a:endParaRPr lang="es-MX" sz="1100" dirty="0">
                        <a:effectLst/>
                      </a:endParaRPr>
                    </a:p>
                    <a:p>
                      <a:pPr>
                        <a:lnSpc>
                          <a:spcPct val="115000"/>
                        </a:lnSpc>
                        <a:spcAft>
                          <a:spcPts val="0"/>
                        </a:spcAft>
                      </a:pPr>
                      <a:r>
                        <a:rPr lang="es-ES" sz="1100" dirty="0">
                          <a:effectLst/>
                        </a:rPr>
                        <a:t>7. En el plano de la investigación suele ser lenta y bastante cara.</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extLst>
                  <a:ext uri="{0D108BD9-81ED-4DB2-BD59-A6C34878D82A}">
                    <a16:rowId xmlns:a16="http://schemas.microsoft.com/office/drawing/2014/main" val="4140824121"/>
                  </a:ext>
                </a:extLst>
              </a:tr>
              <a:tr h="638953">
                <a:tc>
                  <a:txBody>
                    <a:bodyPr/>
                    <a:lstStyle/>
                    <a:p>
                      <a:pPr>
                        <a:lnSpc>
                          <a:spcPct val="115000"/>
                        </a:lnSpc>
                        <a:spcAft>
                          <a:spcPts val="0"/>
                        </a:spcAft>
                      </a:pPr>
                      <a:r>
                        <a:rPr lang="es-ES" sz="1100" dirty="0">
                          <a:effectLst/>
                        </a:rPr>
                        <a:t>3. ¿POR QUÉ ES IMPORTANTE EN LA EDUCACIÓN?</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tc>
                  <a:txBody>
                    <a:bodyPr/>
                    <a:lstStyle/>
                    <a:p>
                      <a:pPr algn="just">
                        <a:lnSpc>
                          <a:spcPct val="115000"/>
                        </a:lnSpc>
                        <a:spcAft>
                          <a:spcPts val="0"/>
                        </a:spcAft>
                      </a:pPr>
                      <a:r>
                        <a:rPr lang="es-ES" sz="1100" dirty="0">
                          <a:effectLst/>
                        </a:rPr>
                        <a:t>Resulta realmente importante porque en este nuevo contexto mundial, el abordaje interdisciplinario de los contenidos académicos se ha convertido en una necesidad, de lo contrario nuestros alumnos no estarían preparados para desenvolverse en un mundo que es cada vez más complejo e interconectado. Además, Favorece la integración de los aprendizajes y los saberes, justifica la ausencia de enseñanza de una asignatura, y promueve el enfoque temático.</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extLst>
                  <a:ext uri="{0D108BD9-81ED-4DB2-BD59-A6C34878D82A}">
                    <a16:rowId xmlns:a16="http://schemas.microsoft.com/office/drawing/2014/main" val="3304465733"/>
                  </a:ext>
                </a:extLst>
              </a:tr>
              <a:tr h="638953">
                <a:tc>
                  <a:txBody>
                    <a:bodyPr/>
                    <a:lstStyle/>
                    <a:p>
                      <a:pPr>
                        <a:lnSpc>
                          <a:spcPct val="115000"/>
                        </a:lnSpc>
                        <a:spcAft>
                          <a:spcPts val="0"/>
                        </a:spcAft>
                      </a:pPr>
                      <a:r>
                        <a:rPr lang="es-ES" sz="1100" dirty="0">
                          <a:effectLst/>
                        </a:rPr>
                        <a:t>4.¿CÓMO MOTIVAR A LOS ALUMNOS PARA EL TRABAJO INTERDISCIPLINARIO?</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tc>
                  <a:txBody>
                    <a:bodyPr/>
                    <a:lstStyle/>
                    <a:p>
                      <a:pPr>
                        <a:lnSpc>
                          <a:spcPct val="115000"/>
                        </a:lnSpc>
                        <a:spcAft>
                          <a:spcPts val="0"/>
                        </a:spcAft>
                      </a:pPr>
                      <a:r>
                        <a:rPr lang="es-ES" sz="1100">
                          <a:effectLst/>
                        </a:rPr>
                        <a:t>Creando en el alumno el interés y la necesidad aplicar lo aprendido, en el colegio, a su vida cotidiana. Y que las diferentes áreas no están aisladas son un conjunto de elementos que van interconectados y que funcionan como parte de su desarrollo integral. Y por supuesto, plantear proyectos, sobre temas específicos, bien definidos, integrados y contextualizados en esta sociedad.</a:t>
                      </a:r>
                      <a:endPar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extLst>
                  <a:ext uri="{0D108BD9-81ED-4DB2-BD59-A6C34878D82A}">
                    <a16:rowId xmlns:a16="http://schemas.microsoft.com/office/drawing/2014/main" val="238383324"/>
                  </a:ext>
                </a:extLst>
              </a:tr>
              <a:tr h="1450721">
                <a:tc>
                  <a:txBody>
                    <a:bodyPr/>
                    <a:lstStyle/>
                    <a:p>
                      <a:pPr>
                        <a:lnSpc>
                          <a:spcPct val="115000"/>
                        </a:lnSpc>
                        <a:spcAft>
                          <a:spcPts val="0"/>
                        </a:spcAft>
                      </a:pPr>
                      <a:r>
                        <a:rPr lang="es-ES" sz="1100" dirty="0">
                          <a:effectLst/>
                        </a:rPr>
                        <a:t>5. ¿CUÁLES SON LOS PRERREQUISITOS MATERIALES, ORGANIZACIONALES Y PERSONALES PARA LA PLANEACIÓN DEL TRABAJO INTERDISCIPLINARIO?</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tc>
                  <a:txBody>
                    <a:bodyPr/>
                    <a:lstStyle/>
                    <a:p>
                      <a:pPr>
                        <a:lnSpc>
                          <a:spcPct val="115000"/>
                        </a:lnSpc>
                        <a:spcAft>
                          <a:spcPts val="0"/>
                        </a:spcAft>
                      </a:pPr>
                      <a:r>
                        <a:rPr lang="es-ES" sz="1100" dirty="0">
                          <a:effectLst/>
                        </a:rPr>
                        <a:t>1.Requiere de la instalación de las condiciones adecuadas que permitan producir y apoyar el desarrollo de procesos integradores y la apropiación de saberes como productos cognitivos en los alumnos, , lo que requiere de un ajuste de los saberes escolares a nivel curricular, didáctico y pedagógico.</a:t>
                      </a:r>
                      <a:endParaRPr lang="es-MX" sz="1100" dirty="0">
                        <a:effectLst/>
                      </a:endParaRPr>
                    </a:p>
                    <a:p>
                      <a:pPr>
                        <a:lnSpc>
                          <a:spcPct val="115000"/>
                        </a:lnSpc>
                        <a:spcAft>
                          <a:spcPts val="0"/>
                        </a:spcAft>
                      </a:pPr>
                      <a:r>
                        <a:rPr lang="es-ES" sz="1100" dirty="0">
                          <a:effectLst/>
                        </a:rPr>
                        <a:t>2. Profesores competentes, dispuestos al cambio y a la experimentación.</a:t>
                      </a:r>
                      <a:endParaRPr lang="es-MX" sz="1100" dirty="0">
                        <a:effectLst/>
                      </a:endParaRPr>
                    </a:p>
                    <a:p>
                      <a:pPr>
                        <a:lnSpc>
                          <a:spcPct val="115000"/>
                        </a:lnSpc>
                        <a:spcAft>
                          <a:spcPts val="0"/>
                        </a:spcAft>
                      </a:pPr>
                      <a:r>
                        <a:rPr lang="es-ES" sz="1100" dirty="0">
                          <a:effectLst/>
                        </a:rPr>
                        <a:t>3. Encontrar las conexiones adecuadas entre las diferentes disciplinas y los contenidos que se enseñan.</a:t>
                      </a:r>
                      <a:endParaRPr lang="es-MX" sz="1100" dirty="0">
                        <a:effectLst/>
                      </a:endParaRPr>
                    </a:p>
                    <a:p>
                      <a:pPr>
                        <a:lnSpc>
                          <a:spcPct val="115000"/>
                        </a:lnSpc>
                        <a:spcAft>
                          <a:spcPts val="0"/>
                        </a:spcAft>
                      </a:pPr>
                      <a:r>
                        <a:rPr lang="es-ES" sz="1100" dirty="0">
                          <a:effectLst/>
                        </a:rPr>
                        <a:t>4.Actualización en los diferentes campos del conocimiento.</a:t>
                      </a:r>
                      <a:endParaRPr lang="es-MX" sz="1100" dirty="0">
                        <a:effectLst/>
                      </a:endParaRPr>
                    </a:p>
                    <a:p>
                      <a:pPr>
                        <a:lnSpc>
                          <a:spcPct val="115000"/>
                        </a:lnSpc>
                        <a:spcAft>
                          <a:spcPts val="0"/>
                        </a:spcAft>
                      </a:pPr>
                      <a:r>
                        <a:rPr lang="es-ES" sz="1100" dirty="0">
                          <a:effectLst/>
                        </a:rPr>
                        <a:t>5.Apoyo íntegro de la institución.</a:t>
                      </a:r>
                      <a:endParaRPr lang="es-MX" sz="1100" dirty="0">
                        <a:effectLst/>
                      </a:endParaRPr>
                    </a:p>
                    <a:p>
                      <a:pPr>
                        <a:lnSpc>
                          <a:spcPct val="115000"/>
                        </a:lnSpc>
                        <a:spcAft>
                          <a:spcPts val="0"/>
                        </a:spcAft>
                      </a:pPr>
                      <a:r>
                        <a:rPr lang="es-ES" sz="1100" dirty="0">
                          <a:effectLst/>
                        </a:rPr>
                        <a:t>6. Credibilidad en lo que se hace.</a:t>
                      </a:r>
                      <a:endParaRPr lang="es-MX" sz="1100" dirty="0">
                        <a:effectLst/>
                      </a:endParaRPr>
                    </a:p>
                    <a:p>
                      <a:pPr>
                        <a:lnSpc>
                          <a:spcPct val="115000"/>
                        </a:lnSpc>
                        <a:spcAft>
                          <a:spcPts val="0"/>
                        </a:spcAft>
                      </a:pPr>
                      <a:r>
                        <a:rPr lang="es-ES" sz="1100" dirty="0">
                          <a:effectLst/>
                        </a:rPr>
                        <a:t>7.Tiempo e información suficiente para que el proyecto sea real, formal y sustentado; entre los más importantes.</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extLst>
                  <a:ext uri="{0D108BD9-81ED-4DB2-BD59-A6C34878D82A}">
                    <a16:rowId xmlns:a16="http://schemas.microsoft.com/office/drawing/2014/main" val="1981290700"/>
                  </a:ext>
                </a:extLst>
              </a:tr>
              <a:tr h="963661">
                <a:tc>
                  <a:txBody>
                    <a:bodyPr/>
                    <a:lstStyle/>
                    <a:p>
                      <a:pPr>
                        <a:lnSpc>
                          <a:spcPct val="115000"/>
                        </a:lnSpc>
                        <a:spcAft>
                          <a:spcPts val="0"/>
                        </a:spcAft>
                      </a:pPr>
                      <a:r>
                        <a:rPr lang="es-ES" sz="1100" dirty="0">
                          <a:effectLst/>
                        </a:rPr>
                        <a:t>6. ¿QUÉ PAPEL JUEGA LA PLANEACIÓN EN EL TRABAJO INTERDISCIPLINARIO Y QUÉ CARACTERÍSTICAS DEBE TENER?</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tc>
                  <a:txBody>
                    <a:bodyPr/>
                    <a:lstStyle/>
                    <a:p>
                      <a:pPr algn="just">
                        <a:lnSpc>
                          <a:spcPct val="200000"/>
                        </a:lnSpc>
                        <a:spcAft>
                          <a:spcPts val="0"/>
                        </a:spcAft>
                      </a:pPr>
                      <a:r>
                        <a:rPr lang="es-ES" sz="1100" dirty="0">
                          <a:effectLst/>
                        </a:rPr>
                        <a:t>Particularmente en esta respuesta el grupo ha considerado que la respuesta más adecuada es la de R. </a:t>
                      </a:r>
                      <a:r>
                        <a:rPr lang="es-ES" sz="1100" dirty="0" err="1">
                          <a:effectLst/>
                        </a:rPr>
                        <a:t>Follari</a:t>
                      </a:r>
                      <a:r>
                        <a:rPr lang="es-ES" sz="1100" dirty="0">
                          <a:effectLst/>
                        </a:rPr>
                        <a:t>, pues compartimos por completa dicha opinión: “En este proceso, la planeación es indispensable, pues de lo contrario no puede resultar un trabajo interdisciplinario hecho al vapor y sin conocimiento del resto de las áreas”.</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5527" marR="45527" marT="0" marB="0"/>
                </a:tc>
                <a:extLst>
                  <a:ext uri="{0D108BD9-81ED-4DB2-BD59-A6C34878D82A}">
                    <a16:rowId xmlns:a16="http://schemas.microsoft.com/office/drawing/2014/main" val="538935314"/>
                  </a:ext>
                </a:extLst>
              </a:tr>
            </a:tbl>
          </a:graphicData>
        </a:graphic>
      </p:graphicFrame>
      <p:sp>
        <p:nvSpPr>
          <p:cNvPr id="6" name="Rectángulo 5"/>
          <p:cNvSpPr/>
          <p:nvPr/>
        </p:nvSpPr>
        <p:spPr>
          <a:xfrm>
            <a:off x="535709" y="65573"/>
            <a:ext cx="11120582" cy="387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s-ES" sz="2000" b="1" dirty="0" smtClean="0">
                <a:solidFill>
                  <a:srgbClr val="FF0000"/>
                </a:solidFill>
                <a:latin typeface="Century Gothic" panose="020B0502020202020204" pitchFamily="34" charset="0"/>
                <a:ea typeface="Century Gothic" panose="020B0502020202020204" pitchFamily="34" charset="0"/>
                <a:cs typeface="Century Gothic" panose="020B0502020202020204" pitchFamily="34" charset="0"/>
              </a:rPr>
              <a:t>5.a  PRODUCTO 1. C.A.I.A.C      </a:t>
            </a:r>
            <a:r>
              <a:rPr lang="es-ES" sz="1200" b="1" dirty="0" smtClean="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INTERDISCIPLINARIEDAD </a:t>
            </a:r>
            <a:r>
              <a:rPr lang="es-ES" sz="1200"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PROPUESTA GRUPO </a:t>
            </a:r>
            <a:r>
              <a:rPr lang="es-ES" sz="1200" b="1" dirty="0" smtClean="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HETEROGÉNEO.CONCLUSIONES</a:t>
            </a:r>
            <a:r>
              <a:rPr lang="es-ES" sz="1200"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a:t>
            </a:r>
            <a:endParaRPr lang="es-MX" sz="12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941464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4" name="Imagen 3"/>
          <p:cNvPicPr>
            <a:picLocks noChangeAspect="1"/>
          </p:cNvPicPr>
          <p:nvPr/>
        </p:nvPicPr>
        <p:blipFill rotWithShape="1">
          <a:blip r:embed="rId3"/>
          <a:srcRect l="9935" t="10156" r="11359" b="36609"/>
          <a:stretch/>
        </p:blipFill>
        <p:spPr>
          <a:xfrm>
            <a:off x="225631" y="938151"/>
            <a:ext cx="8146473" cy="3099460"/>
          </a:xfrm>
          <a:prstGeom prst="rect">
            <a:avLst/>
          </a:prstGeom>
        </p:spPr>
      </p:pic>
      <p:sp>
        <p:nvSpPr>
          <p:cNvPr id="5" name="Rectángulo 4"/>
          <p:cNvSpPr/>
          <p:nvPr/>
        </p:nvSpPr>
        <p:spPr>
          <a:xfrm>
            <a:off x="926276" y="578923"/>
            <a:ext cx="1318161" cy="3592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INGLÉS</a:t>
            </a:r>
            <a:endParaRPr lang="es-MX" b="1" dirty="0">
              <a:solidFill>
                <a:schemeClr val="tx1"/>
              </a:solidFill>
            </a:endParaRPr>
          </a:p>
        </p:txBody>
      </p:sp>
      <p:pic>
        <p:nvPicPr>
          <p:cNvPr id="6" name="Imagen 5"/>
          <p:cNvPicPr>
            <a:picLocks noChangeAspect="1"/>
          </p:cNvPicPr>
          <p:nvPr/>
        </p:nvPicPr>
        <p:blipFill rotWithShape="1">
          <a:blip r:embed="rId4"/>
          <a:srcRect l="10555" t="10261" r="11002" b="22898"/>
          <a:stretch/>
        </p:blipFill>
        <p:spPr>
          <a:xfrm>
            <a:off x="4904508" y="2487881"/>
            <a:ext cx="7196447" cy="4168239"/>
          </a:xfrm>
          <a:prstGeom prst="rect">
            <a:avLst/>
          </a:prstGeom>
        </p:spPr>
      </p:pic>
      <p:sp>
        <p:nvSpPr>
          <p:cNvPr id="7" name="Flecha abajo 6"/>
          <p:cNvSpPr/>
          <p:nvPr/>
        </p:nvSpPr>
        <p:spPr>
          <a:xfrm>
            <a:off x="10153403" y="2214356"/>
            <a:ext cx="484632" cy="978408"/>
          </a:xfrm>
          <a:prstGeom prst="down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843148" y="4396839"/>
            <a:ext cx="2885704" cy="147732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t="100000" r="100000"/>
            </a:path>
            <a:tileRect l="-100000" b="-100000"/>
          </a:gradFill>
        </p:spPr>
        <p:txBody>
          <a:bodyPr wrap="square" rtlCol="0">
            <a:spAutoFit/>
          </a:bodyPr>
          <a:lstStyle/>
          <a:p>
            <a:pPr algn="just"/>
            <a:r>
              <a:rPr lang="es-MX" dirty="0" smtClean="0"/>
              <a:t>LA RÚBRICA ACTITUDINAL SE EMPLEARA PARA POR TODOS LOS PROFESORES DEL EQUIPO, POR CONSENSO</a:t>
            </a:r>
            <a:endParaRPr lang="es-MX" dirty="0"/>
          </a:p>
        </p:txBody>
      </p:sp>
    </p:spTree>
    <p:extLst>
      <p:ext uri="{BB962C8B-B14F-4D97-AF65-F5344CB8AC3E}">
        <p14:creationId xmlns:p14="http://schemas.microsoft.com/office/powerpoint/2010/main" val="13248673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l="45757" t="33364" r="24350" b="26621"/>
          <a:stretch/>
        </p:blipFill>
        <p:spPr>
          <a:xfrm>
            <a:off x="0" y="1380"/>
            <a:ext cx="12192000" cy="6928265"/>
          </a:xfrm>
          <a:prstGeom prst="rect">
            <a:avLst/>
          </a:prstGeom>
        </p:spPr>
      </p:pic>
      <p:pic>
        <p:nvPicPr>
          <p:cNvPr id="2" name="Imagen 1"/>
          <p:cNvPicPr>
            <a:picLocks noChangeAspect="1"/>
          </p:cNvPicPr>
          <p:nvPr/>
        </p:nvPicPr>
        <p:blipFill rotWithShape="1">
          <a:blip r:embed="rId3"/>
          <a:srcRect l="11987" t="10461" r="21501" b="5185"/>
          <a:stretch/>
        </p:blipFill>
        <p:spPr>
          <a:xfrm>
            <a:off x="285009" y="712520"/>
            <a:ext cx="7065817" cy="5652654"/>
          </a:xfrm>
          <a:prstGeom prst="rect">
            <a:avLst/>
          </a:prstGeom>
        </p:spPr>
      </p:pic>
      <p:sp>
        <p:nvSpPr>
          <p:cNvPr id="3" name="CuadroTexto 2"/>
          <p:cNvSpPr txBox="1"/>
          <p:nvPr/>
        </p:nvSpPr>
        <p:spPr>
          <a:xfrm>
            <a:off x="8265227" y="914400"/>
            <a:ext cx="3586348" cy="120032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t="100000" r="100000"/>
            </a:path>
            <a:tileRect l="-100000" b="-100000"/>
          </a:gradFill>
        </p:spPr>
        <p:txBody>
          <a:bodyPr wrap="square" rtlCol="0">
            <a:spAutoFit/>
          </a:bodyPr>
          <a:lstStyle/>
          <a:p>
            <a:r>
              <a:rPr lang="es-MX" dirty="0" smtClean="0"/>
              <a:t>RÚBRICA ELABORADA PARA </a:t>
            </a:r>
            <a:r>
              <a:rPr lang="es-MX" b="1" dirty="0" smtClean="0"/>
              <a:t>MATEMÁTICAS Y FÍSICA Y </a:t>
            </a:r>
            <a:r>
              <a:rPr lang="es-MX" dirty="0" smtClean="0"/>
              <a:t>CONSENSADA PARA USO DE TODO EL EQUIPO DE TRABAJO. </a:t>
            </a:r>
            <a:endParaRPr lang="es-MX" dirty="0"/>
          </a:p>
        </p:txBody>
      </p:sp>
      <p:pic>
        <p:nvPicPr>
          <p:cNvPr id="4" name="Imagen 3"/>
          <p:cNvPicPr>
            <a:picLocks noChangeAspect="1"/>
          </p:cNvPicPr>
          <p:nvPr/>
        </p:nvPicPr>
        <p:blipFill rotWithShape="1">
          <a:blip r:embed="rId4"/>
          <a:srcRect l="11896" t="9716" r="27039" b="9528"/>
          <a:stretch/>
        </p:blipFill>
        <p:spPr>
          <a:xfrm>
            <a:off x="6567055" y="2187273"/>
            <a:ext cx="5189517" cy="4177901"/>
          </a:xfrm>
          <a:prstGeom prst="rect">
            <a:avLst/>
          </a:prstGeom>
        </p:spPr>
      </p:pic>
    </p:spTree>
    <p:extLst>
      <p:ext uri="{BB962C8B-B14F-4D97-AF65-F5344CB8AC3E}">
        <p14:creationId xmlns:p14="http://schemas.microsoft.com/office/powerpoint/2010/main" val="30948849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59114"/>
            <a:ext cx="12192000" cy="6928265"/>
          </a:xfrm>
          <a:prstGeom prst="rect">
            <a:avLst/>
          </a:prstGeom>
        </p:spPr>
      </p:pic>
      <p:sp>
        <p:nvSpPr>
          <p:cNvPr id="4" name="Rectángulo 3"/>
          <p:cNvSpPr/>
          <p:nvPr/>
        </p:nvSpPr>
        <p:spPr>
          <a:xfrm>
            <a:off x="3144643" y="457200"/>
            <a:ext cx="5519855" cy="46835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rgbClr val="FF0000"/>
                </a:solidFill>
              </a:rPr>
              <a:t>12.</a:t>
            </a:r>
            <a:r>
              <a:rPr lang="es-MX" b="1" dirty="0" smtClean="0">
                <a:solidFill>
                  <a:srgbClr val="FF0000"/>
                </a:solidFill>
              </a:rPr>
              <a:t> EVALUACIÓN. FORMATOS GRUPO HETEROGÉNEO</a:t>
            </a:r>
            <a:endParaRPr lang="es-MX" b="1" dirty="0">
              <a:solidFill>
                <a:srgbClr val="FF0000"/>
              </a:solidFill>
            </a:endParaRPr>
          </a:p>
        </p:txBody>
      </p:sp>
      <p:pic>
        <p:nvPicPr>
          <p:cNvPr id="2" name="Imagen 1"/>
          <p:cNvPicPr>
            <a:picLocks noChangeAspect="1"/>
          </p:cNvPicPr>
          <p:nvPr/>
        </p:nvPicPr>
        <p:blipFill rotWithShape="1">
          <a:blip r:embed="rId3"/>
          <a:srcRect l="25988" t="26636" r="10803" b="10523"/>
          <a:stretch/>
        </p:blipFill>
        <p:spPr>
          <a:xfrm>
            <a:off x="1341912" y="987802"/>
            <a:ext cx="10390909" cy="5626754"/>
          </a:xfrm>
          <a:prstGeom prst="rect">
            <a:avLst/>
          </a:prstGeom>
        </p:spPr>
      </p:pic>
    </p:spTree>
    <p:extLst>
      <p:ext uri="{BB962C8B-B14F-4D97-AF65-F5344CB8AC3E}">
        <p14:creationId xmlns:p14="http://schemas.microsoft.com/office/powerpoint/2010/main" val="30474394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59114"/>
            <a:ext cx="12192000" cy="6928265"/>
          </a:xfrm>
          <a:prstGeom prst="rect">
            <a:avLst/>
          </a:prstGeom>
        </p:spPr>
      </p:pic>
      <p:pic>
        <p:nvPicPr>
          <p:cNvPr id="5" name="Imagen 4"/>
          <p:cNvPicPr>
            <a:picLocks noChangeAspect="1"/>
          </p:cNvPicPr>
          <p:nvPr/>
        </p:nvPicPr>
        <p:blipFill rotWithShape="1">
          <a:blip r:embed="rId3"/>
          <a:srcRect l="26063" t="28557" r="17375" b="11008"/>
          <a:stretch/>
        </p:blipFill>
        <p:spPr>
          <a:xfrm>
            <a:off x="285008" y="676893"/>
            <a:ext cx="7113320" cy="4275117"/>
          </a:xfrm>
          <a:prstGeom prst="rect">
            <a:avLst/>
          </a:prstGeom>
        </p:spPr>
      </p:pic>
      <p:pic>
        <p:nvPicPr>
          <p:cNvPr id="6" name="Imagen 5"/>
          <p:cNvPicPr>
            <a:picLocks noChangeAspect="1"/>
          </p:cNvPicPr>
          <p:nvPr/>
        </p:nvPicPr>
        <p:blipFill rotWithShape="1">
          <a:blip r:embed="rId4"/>
          <a:srcRect l="31000" t="23666" r="16222" b="10359"/>
          <a:stretch/>
        </p:blipFill>
        <p:spPr>
          <a:xfrm>
            <a:off x="6365174" y="2208811"/>
            <a:ext cx="5640779" cy="3966359"/>
          </a:xfrm>
          <a:prstGeom prst="rect">
            <a:avLst/>
          </a:prstGeom>
        </p:spPr>
      </p:pic>
    </p:spTree>
    <p:extLst>
      <p:ext uri="{BB962C8B-B14F-4D97-AF65-F5344CB8AC3E}">
        <p14:creationId xmlns:p14="http://schemas.microsoft.com/office/powerpoint/2010/main" val="15515015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59114"/>
            <a:ext cx="12192000" cy="6928265"/>
          </a:xfrm>
          <a:prstGeom prst="rect">
            <a:avLst/>
          </a:prstGeom>
        </p:spPr>
      </p:pic>
      <p:pic>
        <p:nvPicPr>
          <p:cNvPr id="2" name="Imagen 1"/>
          <p:cNvPicPr>
            <a:picLocks noChangeAspect="1"/>
          </p:cNvPicPr>
          <p:nvPr/>
        </p:nvPicPr>
        <p:blipFill rotWithShape="1">
          <a:blip r:embed="rId3"/>
          <a:srcRect l="28157" t="24326" r="11022" b="14751"/>
          <a:stretch/>
        </p:blipFill>
        <p:spPr>
          <a:xfrm>
            <a:off x="736270" y="653142"/>
            <a:ext cx="11113115" cy="5735783"/>
          </a:xfrm>
          <a:prstGeom prst="rect">
            <a:avLst/>
          </a:prstGeom>
        </p:spPr>
      </p:pic>
    </p:spTree>
    <p:extLst>
      <p:ext uri="{BB962C8B-B14F-4D97-AF65-F5344CB8AC3E}">
        <p14:creationId xmlns:p14="http://schemas.microsoft.com/office/powerpoint/2010/main" val="31280358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11150" y="-35134"/>
            <a:ext cx="12192000" cy="6928265"/>
          </a:xfrm>
          <a:prstGeom prst="rect">
            <a:avLst/>
          </a:prstGeom>
        </p:spPr>
      </p:pic>
      <p:sp>
        <p:nvSpPr>
          <p:cNvPr id="4" name="Rectángulo 3"/>
          <p:cNvSpPr/>
          <p:nvPr/>
        </p:nvSpPr>
        <p:spPr>
          <a:xfrm>
            <a:off x="1683833" y="490655"/>
            <a:ext cx="9244361" cy="56871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smtClean="0">
                <a:solidFill>
                  <a:srgbClr val="FF0000"/>
                </a:solidFill>
              </a:rPr>
              <a:t>13</a:t>
            </a:r>
            <a:r>
              <a:rPr lang="es-MX" sz="2800" dirty="0" smtClean="0">
                <a:solidFill>
                  <a:srgbClr val="FF0000"/>
                </a:solidFill>
              </a:rPr>
              <a:t>. LISTA DE PASOS PARA REALIZAR UNA INFOGRAFÍA DIGITAL</a:t>
            </a:r>
            <a:endParaRPr lang="es-MX" sz="2800" dirty="0">
              <a:solidFill>
                <a:srgbClr val="FF0000"/>
              </a:solidFill>
            </a:endParaRPr>
          </a:p>
        </p:txBody>
      </p:sp>
      <p:graphicFrame>
        <p:nvGraphicFramePr>
          <p:cNvPr id="5" name="Diagrama 4"/>
          <p:cNvGraphicFramePr/>
          <p:nvPr>
            <p:extLst>
              <p:ext uri="{D42A27DB-BD31-4B8C-83A1-F6EECF244321}">
                <p14:modId xmlns:p14="http://schemas.microsoft.com/office/powerpoint/2010/main" val="2605099255"/>
              </p:ext>
            </p:extLst>
          </p:nvPr>
        </p:nvGraphicFramePr>
        <p:xfrm>
          <a:off x="2032000" y="11768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lipse 5"/>
          <p:cNvSpPr/>
          <p:nvPr/>
        </p:nvSpPr>
        <p:spPr>
          <a:xfrm>
            <a:off x="5525427" y="3428999"/>
            <a:ext cx="1287967" cy="1354874"/>
          </a:xfrm>
          <a:prstGeom prst="ellipse">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1. ELEGIR EL TEMA</a:t>
            </a:r>
            <a:endParaRPr lang="es-MX" b="1" dirty="0">
              <a:solidFill>
                <a:schemeClr val="tx1"/>
              </a:solidFill>
            </a:endParaRPr>
          </a:p>
        </p:txBody>
      </p:sp>
      <p:sp>
        <p:nvSpPr>
          <p:cNvPr id="7" name="Rectángulo 6"/>
          <p:cNvSpPr/>
          <p:nvPr/>
        </p:nvSpPr>
        <p:spPr>
          <a:xfrm>
            <a:off x="6995532" y="1272350"/>
            <a:ext cx="3676185" cy="830997"/>
          </a:xfrm>
          <a:prstGeom prst="rect">
            <a:avLst/>
          </a:prstGeom>
          <a:solidFill>
            <a:schemeClr val="accent4">
              <a:lumMod val="20000"/>
              <a:lumOff val="80000"/>
            </a:schemeClr>
          </a:solidFill>
        </p:spPr>
        <p:txBody>
          <a:bodyPr wrap="square">
            <a:spAutoFit/>
          </a:bodyPr>
          <a:lstStyle/>
          <a:p>
            <a:r>
              <a:rPr lang="es-MX" sz="1200" dirty="0">
                <a:solidFill>
                  <a:srgbClr val="808080"/>
                </a:solidFill>
                <a:latin typeface="Arial" panose="020B0604020202020204" pitchFamily="34" charset="0"/>
                <a:ea typeface="Times New Roman" panose="02020603050405020304" pitchFamily="18" charset="0"/>
              </a:rPr>
              <a:t>Algunas fuentes de información a tener en cuenta son: Google, blogs, </a:t>
            </a:r>
            <a:r>
              <a:rPr lang="es-MX" sz="1200" dirty="0" err="1">
                <a:solidFill>
                  <a:srgbClr val="808080"/>
                </a:solidFill>
                <a:latin typeface="Arial" panose="020B0604020202020204" pitchFamily="34" charset="0"/>
                <a:ea typeface="Times New Roman" panose="02020603050405020304" pitchFamily="18" charset="0"/>
              </a:rPr>
              <a:t>Youtube</a:t>
            </a:r>
            <a:r>
              <a:rPr lang="es-MX" sz="1200" dirty="0">
                <a:solidFill>
                  <a:srgbClr val="808080"/>
                </a:solidFill>
                <a:latin typeface="Arial" panose="020B0604020202020204" pitchFamily="34" charset="0"/>
                <a:ea typeface="Times New Roman" panose="02020603050405020304" pitchFamily="18" charset="0"/>
              </a:rPr>
              <a:t>, </a:t>
            </a:r>
            <a:r>
              <a:rPr lang="es-MX" sz="1200" dirty="0" err="1">
                <a:solidFill>
                  <a:srgbClr val="808080"/>
                </a:solidFill>
                <a:latin typeface="Arial" panose="020B0604020202020204" pitchFamily="34" charset="0"/>
                <a:ea typeface="Times New Roman" panose="02020603050405020304" pitchFamily="18" charset="0"/>
              </a:rPr>
              <a:t>Slideshare</a:t>
            </a:r>
            <a:r>
              <a:rPr lang="es-MX" sz="1200" dirty="0">
                <a:solidFill>
                  <a:srgbClr val="808080"/>
                </a:solidFill>
                <a:latin typeface="Arial" panose="020B0604020202020204" pitchFamily="34" charset="0"/>
                <a:ea typeface="Times New Roman" panose="02020603050405020304" pitchFamily="18" charset="0"/>
              </a:rPr>
              <a:t>, Twitter, Wikipedia, periódicos electrónicos, sitios especializados, </a:t>
            </a:r>
            <a:r>
              <a:rPr lang="es-MX" sz="1200" dirty="0" err="1">
                <a:solidFill>
                  <a:srgbClr val="808080"/>
                </a:solidFill>
                <a:latin typeface="Arial" panose="020B0604020202020204" pitchFamily="34" charset="0"/>
                <a:ea typeface="Times New Roman" panose="02020603050405020304" pitchFamily="18" charset="0"/>
              </a:rPr>
              <a:t>etc</a:t>
            </a:r>
            <a:endParaRPr lang="es-MX" sz="1200" dirty="0"/>
          </a:p>
        </p:txBody>
      </p:sp>
      <p:sp>
        <p:nvSpPr>
          <p:cNvPr id="8" name="Rectángulo 7"/>
          <p:cNvSpPr/>
          <p:nvPr/>
        </p:nvSpPr>
        <p:spPr>
          <a:xfrm>
            <a:off x="8967124" y="2734686"/>
            <a:ext cx="2679394" cy="147566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t="100000" r="100000"/>
            </a:path>
            <a:tileRect l="-100000" b="-100000"/>
          </a:gradFill>
        </p:spPr>
        <p:txBody>
          <a:bodyPr wrap="square">
            <a:spAutoFit/>
          </a:bodyPr>
          <a:lstStyle/>
          <a:p>
            <a:pPr marL="342900" lvl="0" indent="-342900">
              <a:lnSpc>
                <a:spcPct val="107000"/>
              </a:lnSpc>
              <a:spcAft>
                <a:spcPts val="800"/>
              </a:spcAft>
              <a:buSzPts val="1000"/>
              <a:buFont typeface="Courier New" panose="02070309020205020404" pitchFamily="49" charset="0"/>
              <a:buChar char="o"/>
              <a:tabLst>
                <a:tab pos="457200" algn="l"/>
              </a:tabLst>
            </a:pPr>
            <a:r>
              <a:rPr lang="es-MX" sz="1200" dirty="0">
                <a:solidFill>
                  <a:srgbClr val="808080"/>
                </a:solidFill>
                <a:latin typeface="Arial" panose="020B0604020202020204" pitchFamily="34" charset="0"/>
                <a:ea typeface="Times New Roman" panose="02020603050405020304" pitchFamily="18" charset="0"/>
                <a:cs typeface="Times New Roman" panose="02020603050405020304" pitchFamily="18" charset="0"/>
              </a:rPr>
              <a:t>Se deben descartar los aspectos que sean poco relevantes o poco interesantes, esto evitará que nos ahoguemos en el mar de información recopilada en el punto anterior</a:t>
            </a:r>
            <a:r>
              <a:rPr lang="es-MX" sz="1100" dirty="0">
                <a:solidFill>
                  <a:srgbClr val="808080"/>
                </a:solidFill>
                <a:latin typeface="Arial" panose="020B0604020202020204" pitchFamily="34" charset="0"/>
                <a:ea typeface="Times New Roman" panose="02020603050405020304" pitchFamily="18" charset="0"/>
                <a:cs typeface="Times New Roman" panose="02020603050405020304" pitchFamily="18" charset="0"/>
              </a:rPr>
              <a:t>.</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8205634" y="5309764"/>
            <a:ext cx="3124006" cy="73456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r="100000" b="100000"/>
            </a:path>
            <a:tileRect l="-100000" t="-100000"/>
          </a:gradFill>
        </p:spPr>
        <p:txBody>
          <a:bodyPr wrap="square">
            <a:spAutoFit/>
          </a:bodyPr>
          <a:lstStyle/>
          <a:p>
            <a:pPr marL="342900" lvl="0" indent="-342900">
              <a:lnSpc>
                <a:spcPct val="107000"/>
              </a:lnSpc>
              <a:spcAft>
                <a:spcPts val="800"/>
              </a:spcAft>
              <a:buSzPts val="1000"/>
              <a:buFont typeface="Courier New" panose="02070309020205020404" pitchFamily="49" charset="0"/>
              <a:buChar char="o"/>
              <a:tabLst>
                <a:tab pos="457200" algn="l"/>
              </a:tabLst>
            </a:pPr>
            <a:r>
              <a:rPr lang="es-MX" sz="1200" dirty="0">
                <a:latin typeface="Arial" panose="020B0604020202020204" pitchFamily="34" charset="0"/>
                <a:ea typeface="Times New Roman" panose="02020603050405020304" pitchFamily="18" charset="0"/>
                <a:cs typeface="Times New Roman" panose="02020603050405020304" pitchFamily="18" charset="0"/>
              </a:rPr>
              <a:t>Esta etapa es fundamental ya que será la que le de creatividad y claridad a la infografía</a:t>
            </a:r>
            <a:r>
              <a:rPr lang="es-MX" sz="1100" dirty="0">
                <a:solidFill>
                  <a:srgbClr val="808080"/>
                </a:solidFill>
                <a:latin typeface="Arial" panose="020B0604020202020204" pitchFamily="34" charset="0"/>
                <a:ea typeface="Times New Roman" panose="02020603050405020304" pitchFamily="18" charset="0"/>
                <a:cs typeface="Times New Roman" panose="02020603050405020304" pitchFamily="18" charset="0"/>
              </a:rPr>
              <a:t>.</a:t>
            </a:r>
            <a:r>
              <a:rPr lang="es-MX" sz="1200" spc="75" dirty="0">
                <a:solidFill>
                  <a:srgbClr val="808080"/>
                </a:solidFill>
                <a:latin typeface="Arial" panose="020B0604020202020204" pitchFamily="34" charset="0"/>
                <a:ea typeface="Times New Roman" panose="02020603050405020304" pitchFamily="18" charset="0"/>
                <a:cs typeface="Times New Roman" panose="02020603050405020304" pitchFamily="18" charset="0"/>
              </a:rPr>
              <a:t>:</a:t>
            </a:r>
            <a:r>
              <a:rPr lang="es-MX" sz="1500" b="1" spc="150" dirty="0">
                <a:solidFill>
                  <a:srgbClr val="808080"/>
                </a:solidFill>
                <a:latin typeface="Arial" panose="020B0604020202020204" pitchFamily="34" charset="0"/>
                <a:ea typeface="Times New Roman" panose="02020603050405020304" pitchFamily="18"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p:cNvSpPr txBox="1"/>
          <p:nvPr/>
        </p:nvSpPr>
        <p:spPr>
          <a:xfrm>
            <a:off x="1651618" y="5415027"/>
            <a:ext cx="2252546" cy="830997"/>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p:spPr>
        <p:txBody>
          <a:bodyPr wrap="square" rtlCol="0">
            <a:spAutoFit/>
          </a:bodyPr>
          <a:lstStyle/>
          <a:p>
            <a:r>
              <a:rPr lang="es-MX" sz="1200" b="1" dirty="0" smtClean="0"/>
              <a:t>Se debe tener en cuenta: el diseño el color, estilo original fuente, integración y originalidad</a:t>
            </a:r>
            <a:endParaRPr lang="es-MX" sz="1200" b="1" dirty="0"/>
          </a:p>
        </p:txBody>
      </p:sp>
      <p:sp>
        <p:nvSpPr>
          <p:cNvPr id="12" name="CuadroTexto 11"/>
          <p:cNvSpPr txBox="1"/>
          <p:nvPr/>
        </p:nvSpPr>
        <p:spPr>
          <a:xfrm>
            <a:off x="1102728" y="2609384"/>
            <a:ext cx="2152186" cy="101566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p:spPr>
        <p:txBody>
          <a:bodyPr wrap="square" rtlCol="0">
            <a:spAutoFit/>
          </a:bodyPr>
          <a:lstStyle/>
          <a:p>
            <a:r>
              <a:rPr lang="es-MX" sz="1200" dirty="0" smtClean="0"/>
              <a:t>Las principales herramientas que se encuentran gratis en internet son: </a:t>
            </a:r>
            <a:r>
              <a:rPr lang="es-MX" sz="1200" dirty="0" err="1" smtClean="0"/>
              <a:t>Pikto</a:t>
            </a:r>
            <a:r>
              <a:rPr lang="es-MX" sz="1200" dirty="0" smtClean="0"/>
              <a:t> Chart, </a:t>
            </a:r>
            <a:r>
              <a:rPr lang="es-MX" sz="1200" dirty="0" err="1" smtClean="0"/>
              <a:t>Canva</a:t>
            </a:r>
            <a:r>
              <a:rPr lang="es-MX" sz="1200" dirty="0" smtClean="0"/>
              <a:t>, Easel.ly, Visual.ly, Word le y </a:t>
            </a:r>
            <a:r>
              <a:rPr lang="es-MX" sz="1200" dirty="0" err="1" smtClean="0"/>
              <a:t>Creately</a:t>
            </a:r>
            <a:r>
              <a:rPr lang="es-MX" sz="1200" dirty="0" smtClean="0"/>
              <a:t>.</a:t>
            </a:r>
            <a:endParaRPr lang="es-MX" sz="1200" dirty="0"/>
          </a:p>
        </p:txBody>
      </p:sp>
    </p:spTree>
    <p:extLst>
      <p:ext uri="{BB962C8B-B14F-4D97-AF65-F5344CB8AC3E}">
        <p14:creationId xmlns:p14="http://schemas.microsoft.com/office/powerpoint/2010/main" val="33518692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70265"/>
            <a:ext cx="12192000" cy="6928265"/>
          </a:xfrm>
          <a:prstGeom prst="rect">
            <a:avLst/>
          </a:prstGeom>
        </p:spPr>
      </p:pic>
      <p:sp>
        <p:nvSpPr>
          <p:cNvPr id="2" name="Rectángulo 1"/>
          <p:cNvSpPr/>
          <p:nvPr/>
        </p:nvSpPr>
        <p:spPr>
          <a:xfrm>
            <a:off x="607816" y="93106"/>
            <a:ext cx="3679901" cy="2453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smtClean="0">
                <a:solidFill>
                  <a:srgbClr val="FF0000"/>
                </a:solidFill>
              </a:rPr>
              <a:t>14.</a:t>
            </a:r>
            <a:r>
              <a:rPr lang="es-MX" sz="2800" dirty="0" smtClean="0">
                <a:solidFill>
                  <a:srgbClr val="FF0000"/>
                </a:solidFill>
              </a:rPr>
              <a:t> INFOGRAFÍA</a:t>
            </a:r>
            <a:endParaRPr lang="es-MX" sz="2800" dirty="0">
              <a:solidFill>
                <a:srgbClr val="FF0000"/>
              </a:solidFill>
            </a:endParaRPr>
          </a:p>
        </p:txBody>
      </p:sp>
      <p:pic>
        <p:nvPicPr>
          <p:cNvPr id="4" name="Imagen 3"/>
          <p:cNvPicPr>
            <a:picLocks noChangeAspect="1"/>
          </p:cNvPicPr>
          <p:nvPr/>
        </p:nvPicPr>
        <p:blipFill rotWithShape="1">
          <a:blip r:embed="rId3"/>
          <a:srcRect l="29552" t="742" r="29131" b="-839"/>
          <a:stretch/>
        </p:blipFill>
        <p:spPr>
          <a:xfrm>
            <a:off x="1472540" y="501804"/>
            <a:ext cx="8977746" cy="6124627"/>
          </a:xfrm>
          <a:prstGeom prst="rect">
            <a:avLst/>
          </a:prstGeom>
        </p:spPr>
      </p:pic>
    </p:spTree>
    <p:extLst>
      <p:ext uri="{BB962C8B-B14F-4D97-AF65-F5344CB8AC3E}">
        <p14:creationId xmlns:p14="http://schemas.microsoft.com/office/powerpoint/2010/main" val="6115062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1380"/>
            <a:ext cx="12192000" cy="6928265"/>
          </a:xfrm>
          <a:prstGeom prst="rect">
            <a:avLst/>
          </a:prstGeom>
        </p:spPr>
      </p:pic>
      <p:sp>
        <p:nvSpPr>
          <p:cNvPr id="2" name="Rectángulo 1"/>
          <p:cNvSpPr/>
          <p:nvPr/>
        </p:nvSpPr>
        <p:spPr>
          <a:xfrm>
            <a:off x="3380678" y="446049"/>
            <a:ext cx="5430643" cy="3456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smtClean="0">
                <a:solidFill>
                  <a:srgbClr val="FF0000"/>
                </a:solidFill>
              </a:rPr>
              <a:t>15.</a:t>
            </a:r>
            <a:r>
              <a:rPr lang="es-MX" sz="2800" dirty="0" smtClean="0">
                <a:solidFill>
                  <a:srgbClr val="FF0000"/>
                </a:solidFill>
              </a:rPr>
              <a:t> REFLEXIONES PERSONALES</a:t>
            </a:r>
            <a:endParaRPr lang="es-MX" sz="2800" dirty="0">
              <a:solidFill>
                <a:srgbClr val="FF0000"/>
              </a:solidFill>
            </a:endParaRPr>
          </a:p>
        </p:txBody>
      </p:sp>
      <p:pic>
        <p:nvPicPr>
          <p:cNvPr id="6" name="Imagen 5"/>
          <p:cNvPicPr>
            <a:picLocks noChangeAspect="1"/>
          </p:cNvPicPr>
          <p:nvPr/>
        </p:nvPicPr>
        <p:blipFill rotWithShape="1">
          <a:blip r:embed="rId3"/>
          <a:srcRect l="24115" t="21319" r="25296" b="13896"/>
          <a:stretch/>
        </p:blipFill>
        <p:spPr>
          <a:xfrm>
            <a:off x="146461" y="791736"/>
            <a:ext cx="5731824" cy="4037611"/>
          </a:xfrm>
          <a:prstGeom prst="rect">
            <a:avLst/>
          </a:prstGeom>
        </p:spPr>
      </p:pic>
      <p:pic>
        <p:nvPicPr>
          <p:cNvPr id="7" name="Imagen 6"/>
          <p:cNvPicPr>
            <a:picLocks noChangeAspect="1"/>
          </p:cNvPicPr>
          <p:nvPr/>
        </p:nvPicPr>
        <p:blipFill rotWithShape="1">
          <a:blip r:embed="rId4"/>
          <a:srcRect l="23733" t="9038" r="23136" b="9973"/>
          <a:stretch/>
        </p:blipFill>
        <p:spPr>
          <a:xfrm>
            <a:off x="6244441" y="902526"/>
            <a:ext cx="5581403" cy="4785754"/>
          </a:xfrm>
          <a:prstGeom prst="rect">
            <a:avLst/>
          </a:prstGeom>
        </p:spPr>
      </p:pic>
      <p:pic>
        <p:nvPicPr>
          <p:cNvPr id="8" name="Imagen 7"/>
          <p:cNvPicPr>
            <a:picLocks noChangeAspect="1"/>
          </p:cNvPicPr>
          <p:nvPr/>
        </p:nvPicPr>
        <p:blipFill rotWithShape="1">
          <a:blip r:embed="rId5"/>
          <a:srcRect l="23347" t="13184" r="23225" b="43935"/>
          <a:stretch/>
        </p:blipFill>
        <p:spPr>
          <a:xfrm>
            <a:off x="403761" y="4935141"/>
            <a:ext cx="5692240" cy="1654286"/>
          </a:xfrm>
          <a:prstGeom prst="rect">
            <a:avLst/>
          </a:prstGeom>
        </p:spPr>
      </p:pic>
    </p:spTree>
    <p:extLst>
      <p:ext uri="{BB962C8B-B14F-4D97-AF65-F5344CB8AC3E}">
        <p14:creationId xmlns:p14="http://schemas.microsoft.com/office/powerpoint/2010/main" val="10190980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70265"/>
            <a:ext cx="12192000" cy="6928265"/>
          </a:xfrm>
          <a:prstGeom prst="rect">
            <a:avLst/>
          </a:prstGeom>
        </p:spPr>
      </p:pic>
      <p:pic>
        <p:nvPicPr>
          <p:cNvPr id="2" name="Imagen 1"/>
          <p:cNvPicPr>
            <a:picLocks noChangeAspect="1"/>
          </p:cNvPicPr>
          <p:nvPr/>
        </p:nvPicPr>
        <p:blipFill>
          <a:blip r:embed="rId3"/>
          <a:stretch>
            <a:fillRect/>
          </a:stretch>
        </p:blipFill>
        <p:spPr>
          <a:xfrm>
            <a:off x="235208" y="977989"/>
            <a:ext cx="5607452" cy="5636567"/>
          </a:xfrm>
          <a:prstGeom prst="rect">
            <a:avLst/>
          </a:prstGeom>
        </p:spPr>
      </p:pic>
      <p:sp>
        <p:nvSpPr>
          <p:cNvPr id="4" name="CuadroTexto 3"/>
          <p:cNvSpPr txBox="1"/>
          <p:nvPr/>
        </p:nvSpPr>
        <p:spPr>
          <a:xfrm>
            <a:off x="1091381" y="546265"/>
            <a:ext cx="2423715" cy="369332"/>
          </a:xfrm>
          <a:prstGeom prst="rect">
            <a:avLst/>
          </a:prstGeom>
          <a:noFill/>
        </p:spPr>
        <p:txBody>
          <a:bodyPr wrap="square" rtlCol="0">
            <a:spAutoFit/>
          </a:bodyPr>
          <a:lstStyle/>
          <a:p>
            <a:r>
              <a:rPr lang="es-MX" dirty="0" smtClean="0"/>
              <a:t>FÍSICA:</a:t>
            </a:r>
            <a:endParaRPr lang="es-MX" dirty="0"/>
          </a:p>
        </p:txBody>
      </p:sp>
      <p:pic>
        <p:nvPicPr>
          <p:cNvPr id="5" name="Imagen 4"/>
          <p:cNvPicPr>
            <a:picLocks noChangeAspect="1"/>
          </p:cNvPicPr>
          <p:nvPr/>
        </p:nvPicPr>
        <p:blipFill rotWithShape="1">
          <a:blip r:embed="rId4"/>
          <a:srcRect l="22069" t="8469" r="20032" b="26384"/>
          <a:stretch/>
        </p:blipFill>
        <p:spPr>
          <a:xfrm>
            <a:off x="6305796" y="977989"/>
            <a:ext cx="5628905" cy="4567787"/>
          </a:xfrm>
          <a:prstGeom prst="rect">
            <a:avLst/>
          </a:prstGeom>
        </p:spPr>
      </p:pic>
    </p:spTree>
    <p:extLst>
      <p:ext uri="{BB962C8B-B14F-4D97-AF65-F5344CB8AC3E}">
        <p14:creationId xmlns:p14="http://schemas.microsoft.com/office/powerpoint/2010/main" val="3235361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45757" t="33364" r="24350" b="26621"/>
          <a:stretch/>
        </p:blipFill>
        <p:spPr>
          <a:xfrm>
            <a:off x="0" y="0"/>
            <a:ext cx="12192000" cy="6928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961118608"/>
              </p:ext>
            </p:extLst>
          </p:nvPr>
        </p:nvGraphicFramePr>
        <p:xfrm>
          <a:off x="646544" y="623763"/>
          <a:ext cx="10935855" cy="5950245"/>
        </p:xfrm>
        <a:graphic>
          <a:graphicData uri="http://schemas.openxmlformats.org/drawingml/2006/table">
            <a:tbl>
              <a:tblPr firstRow="1" firstCol="1" bandRow="1">
                <a:tableStyleId>{5C22544A-7EE6-4342-B048-85BDC9FD1C3A}</a:tableStyleId>
              </a:tblPr>
              <a:tblGrid>
                <a:gridCol w="1827710">
                  <a:extLst>
                    <a:ext uri="{9D8B030D-6E8A-4147-A177-3AD203B41FA5}">
                      <a16:colId xmlns:a16="http://schemas.microsoft.com/office/drawing/2014/main" val="1232541735"/>
                    </a:ext>
                  </a:extLst>
                </a:gridCol>
                <a:gridCol w="9108145">
                  <a:extLst>
                    <a:ext uri="{9D8B030D-6E8A-4147-A177-3AD203B41FA5}">
                      <a16:colId xmlns:a16="http://schemas.microsoft.com/office/drawing/2014/main" val="3219789124"/>
                    </a:ext>
                  </a:extLst>
                </a:gridCol>
              </a:tblGrid>
              <a:tr h="482133">
                <a:tc>
                  <a:txBody>
                    <a:bodyPr/>
                    <a:lstStyle/>
                    <a:p>
                      <a:pPr>
                        <a:lnSpc>
                          <a:spcPct val="115000"/>
                        </a:lnSpc>
                        <a:spcAft>
                          <a:spcPts val="0"/>
                        </a:spcAft>
                      </a:pPr>
                      <a:r>
                        <a:rPr lang="es-ES" sz="1200" dirty="0">
                          <a:effectLst/>
                        </a:rPr>
                        <a:t>1. ¿QUÉ ES?</a:t>
                      </a:r>
                      <a:endPar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tc>
                <a:tc>
                  <a:txBody>
                    <a:bodyPr/>
                    <a:lstStyle/>
                    <a:p>
                      <a:pPr algn="just">
                        <a:lnSpc>
                          <a:spcPct val="115000"/>
                        </a:lnSpc>
                        <a:spcAft>
                          <a:spcPts val="0"/>
                        </a:spcAft>
                      </a:pPr>
                      <a:r>
                        <a:rPr lang="es-ES" sz="1200">
                          <a:effectLst/>
                        </a:rPr>
                        <a:t>Es el empleo de pequeños grupos de trabajo didáctico, donde los alumnos pueden maximizar su aprendizaje </a:t>
                      </a:r>
                      <a:r>
                        <a:rPr lang="es-MX" sz="1200">
                          <a:effectLst/>
                        </a:rPr>
                        <a:t>y el de los demás; por consiguiente, se asume que la interacción entre los estudiantes es la vía idónea para la adquisición activa del conocimiento.</a:t>
                      </a:r>
                      <a:endPar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tc>
                <a:extLst>
                  <a:ext uri="{0D108BD9-81ED-4DB2-BD59-A6C34878D82A}">
                    <a16:rowId xmlns:a16="http://schemas.microsoft.com/office/drawing/2014/main" val="1048509073"/>
                  </a:ext>
                </a:extLst>
              </a:tr>
              <a:tr h="1422242">
                <a:tc>
                  <a:txBody>
                    <a:bodyPr/>
                    <a:lstStyle/>
                    <a:p>
                      <a:pPr>
                        <a:lnSpc>
                          <a:spcPct val="115000"/>
                        </a:lnSpc>
                        <a:spcAft>
                          <a:spcPts val="0"/>
                        </a:spcAft>
                      </a:pPr>
                      <a:r>
                        <a:rPr lang="es-ES" sz="1200" dirty="0">
                          <a:effectLst/>
                        </a:rPr>
                        <a:t>2. ¿CUÁLES SON</a:t>
                      </a:r>
                      <a:endParaRPr lang="es-MX" sz="1200" dirty="0">
                        <a:effectLst/>
                      </a:endParaRPr>
                    </a:p>
                    <a:p>
                      <a:pPr>
                        <a:lnSpc>
                          <a:spcPct val="115000"/>
                        </a:lnSpc>
                        <a:spcAft>
                          <a:spcPts val="0"/>
                        </a:spcAft>
                      </a:pPr>
                      <a:r>
                        <a:rPr lang="es-ES" sz="1200" dirty="0">
                          <a:effectLst/>
                        </a:rPr>
                        <a:t>    SUS </a:t>
                      </a:r>
                      <a:endParaRPr lang="es-MX" sz="1200" dirty="0">
                        <a:effectLst/>
                      </a:endParaRPr>
                    </a:p>
                    <a:p>
                      <a:pPr>
                        <a:lnSpc>
                          <a:spcPct val="115000"/>
                        </a:lnSpc>
                        <a:spcAft>
                          <a:spcPts val="0"/>
                        </a:spcAft>
                      </a:pPr>
                      <a:r>
                        <a:rPr lang="es-ES" sz="1200" dirty="0">
                          <a:effectLst/>
                        </a:rPr>
                        <a:t>    CARACTERÍSTICAS?</a:t>
                      </a:r>
                      <a:endPar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nchor="ctr"/>
                </a:tc>
                <a:tc>
                  <a:txBody>
                    <a:bodyPr/>
                    <a:lstStyle/>
                    <a:p>
                      <a:pPr algn="just">
                        <a:lnSpc>
                          <a:spcPct val="115000"/>
                        </a:lnSpc>
                        <a:spcAft>
                          <a:spcPts val="0"/>
                        </a:spcAft>
                      </a:pPr>
                      <a:r>
                        <a:rPr lang="es-ES" sz="1200">
                          <a:effectLst/>
                        </a:rPr>
                        <a:t>1.Un comportamiento basado en la cooperación, esto es: una estructura cooperativa de incentivo, trabajo y motivaciones, lo que necesariamente implica crear una interdependencia positiva en la interacción alumno-alumno y alumno-profesor, en la evaluación individual y en el uso habilidades interpersonales a la hora de actuar en equipos.</a:t>
                      </a:r>
                      <a:endParaRPr lang="es-MX" sz="1200">
                        <a:effectLst/>
                      </a:endParaRPr>
                    </a:p>
                    <a:p>
                      <a:pPr>
                        <a:lnSpc>
                          <a:spcPct val="115000"/>
                        </a:lnSpc>
                        <a:spcAft>
                          <a:spcPts val="0"/>
                        </a:spcAft>
                      </a:pPr>
                      <a:r>
                        <a:rPr lang="es-ES" sz="1200">
                          <a:effectLst/>
                        </a:rPr>
                        <a:t>2.</a:t>
                      </a:r>
                      <a:r>
                        <a:rPr lang="es-MX" sz="1200">
                          <a:effectLst/>
                        </a:rPr>
                        <a:t> Las metas de los alumnos son compartidas.</a:t>
                      </a:r>
                    </a:p>
                    <a:p>
                      <a:pPr>
                        <a:lnSpc>
                          <a:spcPct val="115000"/>
                        </a:lnSpc>
                        <a:spcAft>
                          <a:spcPts val="0"/>
                        </a:spcAft>
                      </a:pPr>
                      <a:r>
                        <a:rPr lang="es-MX" sz="1200">
                          <a:effectLst/>
                        </a:rPr>
                        <a:t>3. Es importante la adquisición de valores y habilidades sociales (ayuda mutua, diálogo, empatía, tolerancia),el control de emociones e impulsos, el intercambio de puntos de vista.</a:t>
                      </a:r>
                    </a:p>
                    <a:p>
                      <a:pPr>
                        <a:lnSpc>
                          <a:spcPct val="115000"/>
                        </a:lnSpc>
                        <a:spcAft>
                          <a:spcPts val="0"/>
                        </a:spcAft>
                      </a:pPr>
                      <a:r>
                        <a:rPr lang="es-MX" sz="1200">
                          <a:effectLst/>
                        </a:rPr>
                        <a:t>4. Existe interdependencia positiva.</a:t>
                      </a:r>
                      <a:endPar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tc>
                <a:extLst>
                  <a:ext uri="{0D108BD9-81ED-4DB2-BD59-A6C34878D82A}">
                    <a16:rowId xmlns:a16="http://schemas.microsoft.com/office/drawing/2014/main" val="2372218311"/>
                  </a:ext>
                </a:extLst>
              </a:tr>
              <a:tr h="609089">
                <a:tc>
                  <a:txBody>
                    <a:bodyPr/>
                    <a:lstStyle/>
                    <a:p>
                      <a:pPr>
                        <a:lnSpc>
                          <a:spcPct val="115000"/>
                        </a:lnSpc>
                        <a:spcAft>
                          <a:spcPts val="0"/>
                        </a:spcAft>
                      </a:pPr>
                      <a:r>
                        <a:rPr lang="es-ES" sz="1200" dirty="0">
                          <a:effectLst/>
                        </a:rPr>
                        <a:t>3. ¿CUÁLES SON SUS OBJETIVOS? </a:t>
                      </a:r>
                      <a:endParaRPr lang="es-MX" sz="1200" dirty="0">
                        <a:effectLst/>
                      </a:endParaRPr>
                    </a:p>
                    <a:p>
                      <a:pPr>
                        <a:lnSpc>
                          <a:spcPct val="115000"/>
                        </a:lnSpc>
                        <a:spcAft>
                          <a:spcPts val="0"/>
                        </a:spcAft>
                      </a:pPr>
                      <a:r>
                        <a:rPr lang="es-ES" sz="1200" dirty="0">
                          <a:effectLst/>
                        </a:rPr>
                        <a:t> </a:t>
                      </a:r>
                      <a:endPar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tc>
                <a:tc>
                  <a:txBody>
                    <a:bodyPr/>
                    <a:lstStyle/>
                    <a:p>
                      <a:pPr>
                        <a:lnSpc>
                          <a:spcPct val="115000"/>
                        </a:lnSpc>
                        <a:spcAft>
                          <a:spcPts val="0"/>
                        </a:spcAft>
                      </a:pPr>
                      <a:r>
                        <a:rPr lang="es-ES" sz="1200">
                          <a:effectLst/>
                        </a:rPr>
                        <a:t> </a:t>
                      </a:r>
                      <a:endParaRPr lang="es-MX" sz="1200">
                        <a:effectLst/>
                      </a:endParaRPr>
                    </a:p>
                    <a:p>
                      <a:pPr>
                        <a:lnSpc>
                          <a:spcPct val="115000"/>
                        </a:lnSpc>
                        <a:spcAft>
                          <a:spcPts val="0"/>
                        </a:spcAft>
                      </a:pPr>
                      <a:r>
                        <a:rPr lang="es-ES" sz="1200">
                          <a:effectLst/>
                        </a:rPr>
                        <a:t>Principalmente, obtener resultados óptimos no sólo para el equipo sino para todo el grupo.</a:t>
                      </a:r>
                      <a:endPar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tc>
                <a:extLst>
                  <a:ext uri="{0D108BD9-81ED-4DB2-BD59-A6C34878D82A}">
                    <a16:rowId xmlns:a16="http://schemas.microsoft.com/office/drawing/2014/main" val="2500794720"/>
                  </a:ext>
                </a:extLst>
              </a:tr>
              <a:tr h="1627302">
                <a:tc>
                  <a:txBody>
                    <a:bodyPr/>
                    <a:lstStyle/>
                    <a:p>
                      <a:pPr>
                        <a:lnSpc>
                          <a:spcPct val="115000"/>
                        </a:lnSpc>
                        <a:spcAft>
                          <a:spcPts val="0"/>
                        </a:spcAft>
                      </a:pPr>
                      <a:r>
                        <a:rPr lang="es-ES" sz="1200" dirty="0">
                          <a:effectLst/>
                        </a:rPr>
                        <a:t>4. ¿CUÁLES SON LAS</a:t>
                      </a:r>
                      <a:endParaRPr lang="es-MX" sz="1200" dirty="0">
                        <a:effectLst/>
                      </a:endParaRPr>
                    </a:p>
                    <a:p>
                      <a:pPr>
                        <a:lnSpc>
                          <a:spcPct val="115000"/>
                        </a:lnSpc>
                        <a:spcAft>
                          <a:spcPts val="0"/>
                        </a:spcAft>
                      </a:pPr>
                      <a:r>
                        <a:rPr lang="es-ES" sz="1200" dirty="0">
                          <a:effectLst/>
                        </a:rPr>
                        <a:t>     ACCIONES DE  </a:t>
                      </a:r>
                      <a:endParaRPr lang="es-MX" sz="1200" dirty="0">
                        <a:effectLst/>
                      </a:endParaRPr>
                    </a:p>
                    <a:p>
                      <a:pPr>
                        <a:lnSpc>
                          <a:spcPct val="115000"/>
                        </a:lnSpc>
                        <a:spcAft>
                          <a:spcPts val="0"/>
                        </a:spcAft>
                      </a:pPr>
                      <a:r>
                        <a:rPr lang="es-ES" sz="1200" dirty="0">
                          <a:effectLst/>
                        </a:rPr>
                        <a:t>     PLANEACIÓN Y   ACOMPAÑAMIENTO </a:t>
                      </a:r>
                      <a:endParaRPr lang="es-MX" sz="1200" dirty="0">
                        <a:effectLst/>
                      </a:endParaRPr>
                    </a:p>
                    <a:p>
                      <a:pPr>
                        <a:lnSpc>
                          <a:spcPct val="115000"/>
                        </a:lnSpc>
                        <a:spcAft>
                          <a:spcPts val="0"/>
                        </a:spcAft>
                      </a:pPr>
                      <a:r>
                        <a:rPr lang="es-ES" sz="1200" dirty="0">
                          <a:effectLst/>
                        </a:rPr>
                        <a:t>    MÁS IMPORTANTES </a:t>
                      </a:r>
                      <a:endParaRPr lang="es-MX" sz="1200" dirty="0">
                        <a:effectLst/>
                      </a:endParaRPr>
                    </a:p>
                    <a:p>
                      <a:pPr>
                        <a:lnSpc>
                          <a:spcPct val="115000"/>
                        </a:lnSpc>
                        <a:spcAft>
                          <a:spcPts val="0"/>
                        </a:spcAft>
                      </a:pPr>
                      <a:r>
                        <a:rPr lang="es-ES" sz="1200" dirty="0">
                          <a:effectLst/>
                        </a:rPr>
                        <a:t>    DEL PROFESOR, EN</a:t>
                      </a:r>
                      <a:endParaRPr lang="es-MX" sz="1200" dirty="0">
                        <a:effectLst/>
                      </a:endParaRPr>
                    </a:p>
                    <a:p>
                      <a:pPr>
                        <a:lnSpc>
                          <a:spcPct val="115000"/>
                        </a:lnSpc>
                        <a:spcAft>
                          <a:spcPts val="0"/>
                        </a:spcAft>
                      </a:pPr>
                      <a:r>
                        <a:rPr lang="es-ES" sz="1200" dirty="0">
                          <a:effectLst/>
                        </a:rPr>
                        <a:t>    ESTE TIPO DE</a:t>
                      </a:r>
                      <a:endParaRPr lang="es-MX" sz="1200" dirty="0">
                        <a:effectLst/>
                      </a:endParaRPr>
                    </a:p>
                    <a:p>
                      <a:pPr>
                        <a:lnSpc>
                          <a:spcPct val="115000"/>
                        </a:lnSpc>
                        <a:spcAft>
                          <a:spcPts val="0"/>
                        </a:spcAft>
                      </a:pPr>
                      <a:r>
                        <a:rPr lang="es-ES" sz="1200" dirty="0">
                          <a:effectLst/>
                        </a:rPr>
                        <a:t>     ¿TRABAJO?</a:t>
                      </a:r>
                      <a:endPar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tc>
                <a:tc>
                  <a:txBody>
                    <a:bodyPr/>
                    <a:lstStyle/>
                    <a:p>
                      <a:pPr algn="just">
                        <a:lnSpc>
                          <a:spcPct val="115000"/>
                        </a:lnSpc>
                        <a:spcAft>
                          <a:spcPts val="0"/>
                        </a:spcAft>
                      </a:pPr>
                      <a:r>
                        <a:rPr lang="es-ES" sz="1200">
                          <a:effectLst/>
                        </a:rPr>
                        <a:t> </a:t>
                      </a:r>
                      <a:endParaRPr lang="es-MX" sz="1200">
                        <a:effectLst/>
                      </a:endParaRPr>
                    </a:p>
                    <a:p>
                      <a:pPr algn="just">
                        <a:lnSpc>
                          <a:spcPct val="115000"/>
                        </a:lnSpc>
                        <a:spcAft>
                          <a:spcPts val="0"/>
                        </a:spcAft>
                      </a:pPr>
                      <a:r>
                        <a:rPr lang="es-ES" sz="1200">
                          <a:effectLst/>
                        </a:rPr>
                        <a:t>De acuerdo con los textos leídos se ha considerado que el papel del profesor es el de mediador, animador y orientador. Debe ser un adulto que escucha y dialogante, combatir los estereotipos sociales, potenciar actitudes de confianza hacia el alumno, ser paciente, no autoritario, mantener una actitud afectiva, ser un adulto integrador de sus propios intereses y de los de todo el grupo (tarea difícil pero ideal).</a:t>
                      </a:r>
                      <a:endPar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tc>
                <a:extLst>
                  <a:ext uri="{0D108BD9-81ED-4DB2-BD59-A6C34878D82A}">
                    <a16:rowId xmlns:a16="http://schemas.microsoft.com/office/drawing/2014/main" val="2042656065"/>
                  </a:ext>
                </a:extLst>
              </a:tr>
              <a:tr h="1627302">
                <a:tc>
                  <a:txBody>
                    <a:bodyPr/>
                    <a:lstStyle/>
                    <a:p>
                      <a:pPr>
                        <a:lnSpc>
                          <a:spcPct val="115000"/>
                        </a:lnSpc>
                        <a:spcAft>
                          <a:spcPts val="0"/>
                        </a:spcAft>
                      </a:pPr>
                      <a:r>
                        <a:rPr lang="es-ES" sz="1200" dirty="0">
                          <a:effectLst/>
                        </a:rPr>
                        <a:t>5. ¿DE QUÉ</a:t>
                      </a:r>
                      <a:endParaRPr lang="es-MX" sz="1200" dirty="0">
                        <a:effectLst/>
                      </a:endParaRPr>
                    </a:p>
                    <a:p>
                      <a:pPr>
                        <a:lnSpc>
                          <a:spcPct val="115000"/>
                        </a:lnSpc>
                        <a:spcAft>
                          <a:spcPts val="0"/>
                        </a:spcAft>
                      </a:pPr>
                      <a:r>
                        <a:rPr lang="es-ES" sz="1200" dirty="0">
                          <a:effectLst/>
                        </a:rPr>
                        <a:t>    MANERA</a:t>
                      </a:r>
                      <a:endParaRPr lang="es-MX" sz="1200" dirty="0">
                        <a:effectLst/>
                      </a:endParaRPr>
                    </a:p>
                    <a:p>
                      <a:pPr>
                        <a:lnSpc>
                          <a:spcPct val="115000"/>
                        </a:lnSpc>
                        <a:spcAft>
                          <a:spcPts val="0"/>
                        </a:spcAft>
                      </a:pPr>
                      <a:r>
                        <a:rPr lang="es-ES" sz="1200" dirty="0">
                          <a:effectLst/>
                        </a:rPr>
                        <a:t>    SE VINCULAN EL</a:t>
                      </a:r>
                      <a:endParaRPr lang="es-MX" sz="1200" dirty="0">
                        <a:effectLst/>
                      </a:endParaRPr>
                    </a:p>
                    <a:p>
                      <a:pPr>
                        <a:lnSpc>
                          <a:spcPct val="115000"/>
                        </a:lnSpc>
                        <a:spcAft>
                          <a:spcPts val="0"/>
                        </a:spcAft>
                      </a:pPr>
                      <a:r>
                        <a:rPr lang="es-ES" sz="1200" dirty="0">
                          <a:effectLst/>
                        </a:rPr>
                        <a:t>    TRABAJO</a:t>
                      </a:r>
                      <a:endParaRPr lang="es-MX" sz="1200" dirty="0">
                        <a:effectLst/>
                      </a:endParaRPr>
                    </a:p>
                    <a:p>
                      <a:pPr>
                        <a:lnSpc>
                          <a:spcPct val="115000"/>
                        </a:lnSpc>
                        <a:spcAft>
                          <a:spcPts val="0"/>
                        </a:spcAft>
                      </a:pPr>
                      <a:r>
                        <a:rPr lang="es-ES" sz="1200" dirty="0">
                          <a:effectLst/>
                        </a:rPr>
                        <a:t>    INTERDISCIPLINARIO    Y EL APRENDIZAJE</a:t>
                      </a:r>
                      <a:endParaRPr lang="es-MX" sz="1200" dirty="0">
                        <a:effectLst/>
                      </a:endParaRPr>
                    </a:p>
                    <a:p>
                      <a:pPr>
                        <a:lnSpc>
                          <a:spcPct val="115000"/>
                        </a:lnSpc>
                        <a:spcAft>
                          <a:spcPts val="0"/>
                        </a:spcAft>
                      </a:pPr>
                      <a:r>
                        <a:rPr lang="es-ES" sz="1200" dirty="0">
                          <a:effectLst/>
                        </a:rPr>
                        <a:t>    ¿COOPERATIVO?</a:t>
                      </a:r>
                      <a:endParaRPr lang="es-MX" sz="1200" dirty="0">
                        <a:effectLst/>
                      </a:endParaRPr>
                    </a:p>
                    <a:p>
                      <a:pPr>
                        <a:lnSpc>
                          <a:spcPct val="115000"/>
                        </a:lnSpc>
                        <a:spcAft>
                          <a:spcPts val="0"/>
                        </a:spcAft>
                      </a:pPr>
                      <a:r>
                        <a:rPr lang="es-ES" sz="1200" dirty="0">
                          <a:effectLst/>
                        </a:rPr>
                        <a:t> </a:t>
                      </a:r>
                      <a:endPar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tc>
                <a:tc>
                  <a:txBody>
                    <a:bodyPr/>
                    <a:lstStyle/>
                    <a:p>
                      <a:pPr>
                        <a:lnSpc>
                          <a:spcPct val="115000"/>
                        </a:lnSpc>
                        <a:spcAft>
                          <a:spcPts val="0"/>
                        </a:spcAft>
                      </a:pPr>
                      <a:r>
                        <a:rPr lang="es-ES" sz="1200" dirty="0">
                          <a:effectLst/>
                        </a:rPr>
                        <a:t> </a:t>
                      </a:r>
                      <a:endParaRPr lang="es-MX" sz="1200" dirty="0">
                        <a:effectLst/>
                      </a:endParaRPr>
                    </a:p>
                    <a:p>
                      <a:pPr>
                        <a:lnSpc>
                          <a:spcPct val="115000"/>
                        </a:lnSpc>
                        <a:spcAft>
                          <a:spcPts val="0"/>
                        </a:spcAft>
                      </a:pPr>
                      <a:r>
                        <a:rPr lang="es-ES" sz="1200" dirty="0">
                          <a:effectLst/>
                        </a:rPr>
                        <a:t>Se podría decir que la vinculación entre el trabajo interdisciplinario y el cooperativo es realmente estrecha, ya que el primero se lleva a cabo a través del segundo, lo cual provoca resultados óptimos (que es lo que se esperaría, cuando menos), en los procesos de enseñanza aprendizaje.</a:t>
                      </a:r>
                      <a:endPar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8312" marR="58312" marT="0" marB="0"/>
                </a:tc>
                <a:extLst>
                  <a:ext uri="{0D108BD9-81ED-4DB2-BD59-A6C34878D82A}">
                    <a16:rowId xmlns:a16="http://schemas.microsoft.com/office/drawing/2014/main" val="2158287289"/>
                  </a:ext>
                </a:extLst>
              </a:tr>
            </a:tbl>
          </a:graphicData>
        </a:graphic>
      </p:graphicFrame>
      <p:sp>
        <p:nvSpPr>
          <p:cNvPr id="5" name="Rectángulo 4"/>
          <p:cNvSpPr/>
          <p:nvPr/>
        </p:nvSpPr>
        <p:spPr>
          <a:xfrm>
            <a:off x="863600" y="166564"/>
            <a:ext cx="10373360" cy="371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latin typeface="Century Gothic" panose="020B0502020202020204" pitchFamily="34" charset="0"/>
                <a:ea typeface="Arial" panose="020B0604020202020204" pitchFamily="34" charset="0"/>
                <a:cs typeface="Arial" panose="020B0604020202020204" pitchFamily="34" charset="0"/>
              </a:rPr>
              <a:t>PUNTOS A CONSIDERAR SOBRE EL APRENDIZAJE COOPERATIVO</a:t>
            </a:r>
            <a:endParaRPr lang="es-MX" b="1" dirty="0"/>
          </a:p>
        </p:txBody>
      </p:sp>
    </p:spTree>
    <p:extLst>
      <p:ext uri="{BB962C8B-B14F-4D97-AF65-F5344CB8AC3E}">
        <p14:creationId xmlns:p14="http://schemas.microsoft.com/office/powerpoint/2010/main" val="525497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757" t="33364" r="24350" b="26621"/>
          <a:stretch/>
        </p:blipFill>
        <p:spPr>
          <a:xfrm>
            <a:off x="0" y="0"/>
            <a:ext cx="12192000" cy="6928265"/>
          </a:xfrm>
          <a:prstGeom prst="rect">
            <a:avLst/>
          </a:prstGeom>
        </p:spPr>
      </p:pic>
      <p:pic>
        <p:nvPicPr>
          <p:cNvPr id="4" name="Marcador de contenido 3"/>
          <p:cNvPicPr>
            <a:picLocks noGrp="1" noChangeAspect="1"/>
          </p:cNvPicPr>
          <p:nvPr>
            <p:ph idx="1"/>
          </p:nvPr>
        </p:nvPicPr>
        <p:blipFill>
          <a:blip r:embed="rId3"/>
          <a:stretch>
            <a:fillRect/>
          </a:stretch>
        </p:blipFill>
        <p:spPr>
          <a:xfrm>
            <a:off x="513080" y="564833"/>
            <a:ext cx="11165840" cy="5801360"/>
          </a:xfrm>
          <a:prstGeom prst="rect">
            <a:avLst/>
          </a:prstGeom>
        </p:spPr>
      </p:pic>
      <p:sp>
        <p:nvSpPr>
          <p:cNvPr id="5" name="Rectángulo redondeado 4"/>
          <p:cNvSpPr/>
          <p:nvPr/>
        </p:nvSpPr>
        <p:spPr>
          <a:xfrm>
            <a:off x="4114799" y="705395"/>
            <a:ext cx="3461658" cy="47026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solidFill>
                  <a:srgbClr val="FF0000"/>
                </a:solidFill>
              </a:rPr>
              <a:t>5.a  PRODUCTO 3</a:t>
            </a:r>
            <a:endParaRPr lang="es-MX" sz="2000" dirty="0">
              <a:solidFill>
                <a:srgbClr val="FF0000"/>
              </a:solidFill>
            </a:endParaRPr>
          </a:p>
        </p:txBody>
      </p:sp>
    </p:spTree>
    <p:extLst>
      <p:ext uri="{BB962C8B-B14F-4D97-AF65-F5344CB8AC3E}">
        <p14:creationId xmlns:p14="http://schemas.microsoft.com/office/powerpoint/2010/main" val="411393782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3400</TotalTime>
  <Words>3842</Words>
  <Application>Microsoft Office PowerPoint</Application>
  <PresentationFormat>Panorámica</PresentationFormat>
  <Paragraphs>522</Paragraphs>
  <Slides>78</Slides>
  <Notes>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78</vt:i4>
      </vt:variant>
    </vt:vector>
  </HeadingPairs>
  <TitlesOfParts>
    <vt:vector size="86" baseType="lpstr">
      <vt:lpstr>Arial</vt:lpstr>
      <vt:lpstr>Calibri</vt:lpstr>
      <vt:lpstr>Calibri Light</vt:lpstr>
      <vt:lpstr>Century Gothic</vt:lpstr>
      <vt:lpstr>Courier New</vt:lpstr>
      <vt:lpstr>Times New Roman</vt:lpstr>
      <vt:lpstr>Wingdings</vt:lpstr>
      <vt:lpstr>Tema de Office</vt:lpstr>
      <vt:lpstr>INSTITUTO POTOSINO MARISTA CLAVE: 6945 EQUIPO 8 </vt:lpstr>
      <vt:lpstr>INTEGRANTES:</vt:lpstr>
      <vt:lpstr>CICLO ESCOLAR: 2018 -2019</vt:lpstr>
      <vt:lpstr>INDUSTRIA DE LA CONSTRUCCIÓN</vt:lpstr>
      <vt:lpstr>INDICE: </vt:lpstr>
      <vt:lpstr>Presentación de PowerPoint</vt:lpstr>
      <vt:lpstr>Presentación de PowerPoint</vt:lpstr>
      <vt:lpstr>Presentación de PowerPoint</vt:lpstr>
      <vt:lpstr>Presentación de PowerPoint</vt:lpstr>
      <vt:lpstr>Presentación de PowerPoint</vt:lpstr>
      <vt:lpstr>GRÁFICO:</vt:lpstr>
      <vt:lpstr>5c   INTRODUCCIÓN O JUSTIFICACIÓN:</vt:lpstr>
      <vt:lpstr>5d Objetivo General del Proyecto:</vt:lpstr>
      <vt:lpstr>Presentación de PowerPoint</vt:lpstr>
      <vt:lpstr>5e PREGUNTA GENERADORA</vt:lpstr>
      <vt:lpstr>5f. TEMAS Y PRODUCTOS PROPUESTOS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RURICAS DE AUTOEVALUACIÓN Y COEVALUACIÓN</vt:lpstr>
      <vt:lpstr>5h </vt:lpstr>
      <vt:lpstr>Presentación de PowerPoint</vt:lpstr>
      <vt:lpstr>Presentación de PowerPoint</vt:lpstr>
      <vt:lpstr>Presentación de PowerPoint</vt:lpstr>
      <vt:lpstr>Presentación de PowerPoint</vt:lpstr>
      <vt:lpstr>Presentación de PowerPoint</vt:lpstr>
      <vt:lpstr>6. e) A.M.E.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TOSHIBA</dc:creator>
  <cp:lastModifiedBy>jacqueline mayorga</cp:lastModifiedBy>
  <cp:revision>227</cp:revision>
  <dcterms:created xsi:type="dcterms:W3CDTF">2018-02-01T18:19:08Z</dcterms:created>
  <dcterms:modified xsi:type="dcterms:W3CDTF">2018-06-22T01:43:30Z</dcterms:modified>
</cp:coreProperties>
</file>