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4"/>
  </p:notesMasterIdLst>
  <p:sldIdLst>
    <p:sldId id="323" r:id="rId2"/>
    <p:sldId id="325" r:id="rId3"/>
    <p:sldId id="324" r:id="rId4"/>
    <p:sldId id="384" r:id="rId5"/>
    <p:sldId id="386" r:id="rId6"/>
    <p:sldId id="333" r:id="rId7"/>
    <p:sldId id="326" r:id="rId8"/>
    <p:sldId id="332" r:id="rId9"/>
    <p:sldId id="334" r:id="rId10"/>
    <p:sldId id="329" r:id="rId11"/>
    <p:sldId id="331" r:id="rId12"/>
    <p:sldId id="330" r:id="rId13"/>
    <p:sldId id="328" r:id="rId14"/>
    <p:sldId id="385" r:id="rId15"/>
    <p:sldId id="335" r:id="rId16"/>
    <p:sldId id="336" r:id="rId17"/>
    <p:sldId id="337" r:id="rId18"/>
    <p:sldId id="338" r:id="rId19"/>
    <p:sldId id="339" r:id="rId20"/>
    <p:sldId id="341" r:id="rId21"/>
    <p:sldId id="340" r:id="rId22"/>
    <p:sldId id="343" r:id="rId23"/>
    <p:sldId id="346" r:id="rId24"/>
    <p:sldId id="344" r:id="rId25"/>
    <p:sldId id="345" r:id="rId26"/>
    <p:sldId id="348" r:id="rId27"/>
    <p:sldId id="347" r:id="rId28"/>
    <p:sldId id="349" r:id="rId29"/>
    <p:sldId id="350" r:id="rId30"/>
    <p:sldId id="351" r:id="rId31"/>
    <p:sldId id="352" r:id="rId32"/>
    <p:sldId id="353" r:id="rId33"/>
    <p:sldId id="354" r:id="rId34"/>
    <p:sldId id="355" r:id="rId35"/>
    <p:sldId id="356" r:id="rId36"/>
    <p:sldId id="357" r:id="rId37"/>
    <p:sldId id="358" r:id="rId38"/>
    <p:sldId id="359" r:id="rId39"/>
    <p:sldId id="360" r:id="rId40"/>
    <p:sldId id="361" r:id="rId41"/>
    <p:sldId id="366" r:id="rId42"/>
    <p:sldId id="362" r:id="rId43"/>
    <p:sldId id="363" r:id="rId44"/>
    <p:sldId id="364" r:id="rId45"/>
    <p:sldId id="365" r:id="rId46"/>
    <p:sldId id="367" r:id="rId47"/>
    <p:sldId id="368" r:id="rId48"/>
    <p:sldId id="370" r:id="rId49"/>
    <p:sldId id="371" r:id="rId50"/>
    <p:sldId id="372" r:id="rId51"/>
    <p:sldId id="373" r:id="rId52"/>
    <p:sldId id="374" r:id="rId53"/>
    <p:sldId id="375" r:id="rId54"/>
    <p:sldId id="377" r:id="rId55"/>
    <p:sldId id="376" r:id="rId56"/>
    <p:sldId id="369" r:id="rId57"/>
    <p:sldId id="378" r:id="rId58"/>
    <p:sldId id="379" r:id="rId59"/>
    <p:sldId id="380" r:id="rId60"/>
    <p:sldId id="381" r:id="rId61"/>
    <p:sldId id="382" r:id="rId62"/>
    <p:sldId id="383" r:id="rId63"/>
  </p:sldIdLst>
  <p:sldSz cx="9144000" cy="6858000" type="screen4x3"/>
  <p:notesSz cx="6858000" cy="9144000"/>
  <p:embeddedFontLst>
    <p:embeddedFont>
      <p:font typeface="Euphemia" panose="020B0604020202020204" charset="0"/>
      <p:regular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</p:embeddedFontLst>
  <p:custDataLst>
    <p:tags r:id="rId70"/>
  </p:custData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250" autoAdjust="0"/>
  </p:normalViewPr>
  <p:slideViewPr>
    <p:cSldViewPr>
      <p:cViewPr varScale="1">
        <p:scale>
          <a:sx n="54" d="100"/>
          <a:sy n="54" d="100"/>
        </p:scale>
        <p:origin x="1836" y="54"/>
      </p:cViewPr>
      <p:guideLst>
        <p:guide orient="horz" pos="220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CD23C-9425-4F02-98BE-4D62B98E0D25}" type="datetimeFigureOut">
              <a:rPr lang="es-MX" smtClean="0"/>
              <a:t>26/06/2018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256AF-7B8E-4451-81C9-3BBBA608780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3674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256AF-7B8E-4451-81C9-3BBBA6087800}" type="slidenum">
              <a:rPr lang="es-MX" smtClean="0"/>
              <a:pPr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8559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256AF-7B8E-4451-81C9-3BBBA6087800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4224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256AF-7B8E-4451-81C9-3BBBA6087800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6130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256AF-7B8E-4451-81C9-3BBBA6087800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5380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256AF-7B8E-4451-81C9-3BBBA6087800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9425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256AF-7B8E-4451-81C9-3BBBA6087800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3568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256AF-7B8E-4451-81C9-3BBBA6087800}" type="slidenum">
              <a:rPr lang="es-MX" smtClean="0"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6769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256AF-7B8E-4451-81C9-3BBBA6087800}" type="slidenum">
              <a:rPr lang="es-MX" smtClean="0"/>
              <a:t>53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5007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256AF-7B8E-4451-81C9-3BBBA6087800}" type="slidenum">
              <a:rPr lang="es-MX" smtClean="0"/>
              <a:t>58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6797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256AF-7B8E-4451-81C9-3BBBA6087800}" type="slidenum">
              <a:rPr lang="es-MX" smtClean="0"/>
              <a:t>60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190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 smtClean="0"/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256AF-7B8E-4451-81C9-3BBBA6087800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901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256AF-7B8E-4451-81C9-3BBBA6087800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4795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256AF-7B8E-4451-81C9-3BBBA6087800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4453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256AF-7B8E-4451-81C9-3BBBA6087800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2900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256AF-7B8E-4451-81C9-3BBBA6087800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5829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256AF-7B8E-4451-81C9-3BBBA6087800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7697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256AF-7B8E-4451-81C9-3BBBA6087800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9888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E256AF-7B8E-4451-81C9-3BBBA6087800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1965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3EC-1366-4D0B-8CA9-401858F46BC7}" type="datetimeFigureOut">
              <a:rPr lang="es-MX" smtClean="0"/>
              <a:t>26/06/2018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5A19-7E0E-46B1-B7A0-7B60EA9239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00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3EC-1366-4D0B-8CA9-401858F46BC7}" type="datetimeFigureOut">
              <a:rPr lang="es-MX" smtClean="0"/>
              <a:t>26/06/2018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5A19-7E0E-46B1-B7A0-7B60EA9239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5891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3EC-1366-4D0B-8CA9-401858F46BC7}" type="datetimeFigureOut">
              <a:rPr lang="es-MX" smtClean="0"/>
              <a:t>26/06/2018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5A19-7E0E-46B1-B7A0-7B60EA9239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9011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E358-E659-4319-9BA2-775E346523C8}" type="datetimeFigureOut">
              <a:rPr lang="es-MX" smtClean="0"/>
              <a:pPr/>
              <a:t>26/06/2018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171E-C1D6-4B9F-8857-07D58909243D}" type="slidenum">
              <a:rPr lang="es-MX" smtClean="0"/>
              <a:pPr/>
              <a:t>‹Nº›</a:t>
            </a:fld>
            <a:endParaRPr lang="es-MX"/>
          </a:p>
        </p:txBody>
      </p:sp>
      <p:pic>
        <p:nvPicPr>
          <p:cNvPr id="58370" name="Picture 2" descr="C:\Users\ARLEN\Desktop\FONDOS DIAPOSITIVAS\ppt ima-0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1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95394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3A6C0-5086-4ED7-8645-61B2A3EF494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226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CE358-E659-4319-9BA2-775E346523C8}" type="datetimeFigureOut">
              <a:rPr lang="es-MX" smtClean="0"/>
              <a:pPr/>
              <a:t>26/06/2018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171E-C1D6-4B9F-8857-07D58909243D}" type="slidenum">
              <a:rPr lang="es-MX" smtClean="0"/>
              <a:pPr/>
              <a:t>‹Nº›</a:t>
            </a:fld>
            <a:endParaRPr lang="es-MX"/>
          </a:p>
        </p:txBody>
      </p:sp>
      <p:pic>
        <p:nvPicPr>
          <p:cNvPr id="58370" name="Picture 2" descr="C:\Users\ARLEN\Desktop\FONDOS DIAPOSITIVAS\ppt ima-05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1462"/>
          </a:xfrm>
          <a:prstGeom prst="rect">
            <a:avLst/>
          </a:prstGeom>
          <a:noFill/>
        </p:spPr>
      </p:pic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07818"/>
            <a:ext cx="9144000" cy="70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595055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-9543" y="6252364"/>
            <a:ext cx="9173121" cy="612000"/>
          </a:xfrm>
          <a:prstGeom prst="rect">
            <a:avLst/>
          </a:prstGeom>
          <a:gradFill flip="none" rotWithShape="1">
            <a:gsLst>
              <a:gs pos="0">
                <a:srgbClr val="E23940"/>
              </a:gs>
              <a:gs pos="42000">
                <a:srgbClr val="FF0000"/>
              </a:gs>
              <a:gs pos="81000">
                <a:srgbClr val="800000"/>
              </a:gs>
            </a:gsLst>
            <a:lin ang="0" scaled="1"/>
            <a:tileRect/>
          </a:gradFill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 flipV="1">
            <a:off x="-20654" y="6165304"/>
            <a:ext cx="9173121" cy="53473"/>
          </a:xfrm>
          <a:prstGeom prst="rect">
            <a:avLst/>
          </a:prstGeom>
          <a:solidFill>
            <a:srgbClr val="E23940"/>
          </a:solidFill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8" name="17 Rectángulo"/>
          <p:cNvSpPr/>
          <p:nvPr/>
        </p:nvSpPr>
        <p:spPr>
          <a:xfrm>
            <a:off x="0" y="0"/>
            <a:ext cx="9144000" cy="260648"/>
          </a:xfrm>
          <a:prstGeom prst="rect">
            <a:avLst/>
          </a:prstGeom>
          <a:solidFill>
            <a:srgbClr val="E2394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-20654" y="279811"/>
            <a:ext cx="9173121" cy="36000"/>
          </a:xfrm>
          <a:prstGeom prst="rect">
            <a:avLst/>
          </a:prstGeom>
          <a:solidFill>
            <a:srgbClr val="FF0000"/>
          </a:solidFill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0" name="19 CuadroTexto"/>
          <p:cNvSpPr txBox="1"/>
          <p:nvPr/>
        </p:nvSpPr>
        <p:spPr>
          <a:xfrm>
            <a:off x="-9543" y="1736"/>
            <a:ext cx="2968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smtClean="0">
                <a:solidFill>
                  <a:schemeClr val="bg1"/>
                </a:solidFill>
              </a:rPr>
              <a:t>Competence     Leadership     Responsability</a:t>
            </a:r>
            <a:endParaRPr lang="es-MX" sz="1200" b="1" dirty="0">
              <a:solidFill>
                <a:schemeClr val="bg1"/>
              </a:solidFill>
            </a:endParaRPr>
          </a:p>
        </p:txBody>
      </p:sp>
      <p:sp>
        <p:nvSpPr>
          <p:cNvPr id="21" name="20 Elipse"/>
          <p:cNvSpPr/>
          <p:nvPr/>
        </p:nvSpPr>
        <p:spPr>
          <a:xfrm>
            <a:off x="1814490" y="135706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/>
          </a:p>
        </p:txBody>
      </p:sp>
      <p:sp>
        <p:nvSpPr>
          <p:cNvPr id="22" name="21 Elipse"/>
          <p:cNvSpPr/>
          <p:nvPr/>
        </p:nvSpPr>
        <p:spPr>
          <a:xfrm>
            <a:off x="952534" y="135706"/>
            <a:ext cx="36000" cy="36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/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316" y="6318484"/>
            <a:ext cx="383850" cy="484382"/>
          </a:xfrm>
          <a:prstGeom prst="rect">
            <a:avLst/>
          </a:prstGeom>
        </p:spPr>
      </p:pic>
      <p:cxnSp>
        <p:nvCxnSpPr>
          <p:cNvPr id="16" name="15 Conector recto"/>
          <p:cNvCxnSpPr/>
          <p:nvPr/>
        </p:nvCxnSpPr>
        <p:spPr>
          <a:xfrm>
            <a:off x="8532440" y="6347460"/>
            <a:ext cx="0" cy="4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CuadroTexto"/>
          <p:cNvSpPr txBox="1"/>
          <p:nvPr/>
        </p:nvSpPr>
        <p:spPr>
          <a:xfrm>
            <a:off x="7384508" y="6318484"/>
            <a:ext cx="1127936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s-MX" sz="1200" b="1" dirty="0" smtClean="0">
                <a:solidFill>
                  <a:schemeClr val="bg1"/>
                </a:solidFill>
              </a:rPr>
              <a:t>Tradition and</a:t>
            </a:r>
          </a:p>
          <a:p>
            <a:pPr algn="r">
              <a:lnSpc>
                <a:spcPts val="1100"/>
              </a:lnSpc>
            </a:pPr>
            <a:r>
              <a:rPr lang="es-MX" sz="1200" b="1" dirty="0" smtClean="0">
                <a:solidFill>
                  <a:schemeClr val="bg1"/>
                </a:solidFill>
              </a:rPr>
              <a:t>Innovation </a:t>
            </a:r>
          </a:p>
          <a:p>
            <a:pPr algn="r">
              <a:lnSpc>
                <a:spcPts val="1100"/>
              </a:lnSpc>
            </a:pPr>
            <a:r>
              <a:rPr lang="es-MX" sz="1200" b="1" dirty="0" smtClean="0">
                <a:solidFill>
                  <a:schemeClr val="bg1"/>
                </a:solidFill>
              </a:rPr>
              <a:t>for your future</a:t>
            </a:r>
            <a:endParaRPr lang="es-MX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9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3EC-1366-4D0B-8CA9-401858F46BC7}" type="datetimeFigureOut">
              <a:rPr lang="es-MX" smtClean="0"/>
              <a:t>26/06/2018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5A19-7E0E-46B1-B7A0-7B60EA9239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0403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3EC-1366-4D0B-8CA9-401858F46BC7}" type="datetimeFigureOut">
              <a:rPr lang="es-MX" smtClean="0"/>
              <a:t>26/06/2018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5A19-7E0E-46B1-B7A0-7B60EA9239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7439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3EC-1366-4D0B-8CA9-401858F46BC7}" type="datetimeFigureOut">
              <a:rPr lang="es-MX" smtClean="0"/>
              <a:t>26/06/2018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5A19-7E0E-46B1-B7A0-7B60EA9239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454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3EC-1366-4D0B-8CA9-401858F46BC7}" type="datetimeFigureOut">
              <a:rPr lang="es-MX" smtClean="0"/>
              <a:t>26/06/2018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5A19-7E0E-46B1-B7A0-7B60EA9239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6116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3EC-1366-4D0B-8CA9-401858F46BC7}" type="datetimeFigureOut">
              <a:rPr lang="es-MX" smtClean="0"/>
              <a:t>26/06/2018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5A19-7E0E-46B1-B7A0-7B60EA9239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508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3EC-1366-4D0B-8CA9-401858F46BC7}" type="datetimeFigureOut">
              <a:rPr lang="es-MX" smtClean="0"/>
              <a:t>26/06/2018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5A19-7E0E-46B1-B7A0-7B60EA9239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8363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3EC-1366-4D0B-8CA9-401858F46BC7}" type="datetimeFigureOut">
              <a:rPr lang="es-MX" smtClean="0"/>
              <a:t>26/06/2018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5A19-7E0E-46B1-B7A0-7B60EA9239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428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33EC-1366-4D0B-8CA9-401858F46BC7}" type="datetimeFigureOut">
              <a:rPr lang="es-MX" smtClean="0"/>
              <a:t>26/06/2018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5A19-7E0E-46B1-B7A0-7B60EA9239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78771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F33EC-1366-4D0B-8CA9-401858F46BC7}" type="datetimeFigureOut">
              <a:rPr lang="es-MX" smtClean="0"/>
              <a:t>26/06/2018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D5A19-7E0E-46B1-B7A0-7B60EA9239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653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76672"/>
            <a:ext cx="3029718" cy="385572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920378" y="4531794"/>
            <a:ext cx="57479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uphemia" panose="020B0503040102020104" pitchFamily="34" charset="0"/>
              </a:rPr>
              <a:t>Proyecto Conexiones  </a:t>
            </a:r>
            <a:endParaRPr lang="es-MX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Euphemia" panose="020B0503040102020104" pitchFamily="34" charset="0"/>
            </a:endParaRPr>
          </a:p>
          <a:p>
            <a:pPr algn="ctr"/>
            <a:r>
              <a:rPr lang="es-MX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uphemia" panose="020B0503040102020104" pitchFamily="34" charset="0"/>
              </a:rPr>
              <a:t>Ciclo Escolar 2018-2019</a:t>
            </a:r>
            <a:endParaRPr lang="es-MX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00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08720"/>
            <a:ext cx="6444208" cy="483315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0034" y="404664"/>
            <a:ext cx="28587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2) Primera Sesión de Trabajo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29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3648075" cy="35242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440558"/>
            <a:ext cx="4352991" cy="326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0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48680"/>
            <a:ext cx="3867894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9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764704"/>
            <a:ext cx="4725144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2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899" t="36302" r="30187" b="22603"/>
          <a:stretch/>
        </p:blipFill>
        <p:spPr>
          <a:xfrm>
            <a:off x="1043608" y="908720"/>
            <a:ext cx="6738691" cy="478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404664"/>
            <a:ext cx="363561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3) Fotografía del Organizador Gráfico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275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706" t="7642" r="11259" b="7673"/>
          <a:stretch/>
        </p:blipFill>
        <p:spPr>
          <a:xfrm>
            <a:off x="467544" y="908720"/>
            <a:ext cx="7847183" cy="478795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80" y="332656"/>
            <a:ext cx="323473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4) Objetivo General del Proyecto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598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148" t="16903" r="4402" b="36612"/>
          <a:stretch/>
        </p:blipFill>
        <p:spPr>
          <a:xfrm>
            <a:off x="179511" y="1484784"/>
            <a:ext cx="8496945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9372" t="6947" r="11751" b="22212"/>
          <a:stretch/>
        </p:blipFill>
        <p:spPr>
          <a:xfrm>
            <a:off x="178623" y="980728"/>
            <a:ext cx="8840468" cy="4464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8623" y="404664"/>
            <a:ext cx="274087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5) Objetivos por Asignatura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04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9080" t="18636" r="10593" b="21731"/>
          <a:stretch/>
        </p:blipFill>
        <p:spPr>
          <a:xfrm>
            <a:off x="0" y="980728"/>
            <a:ext cx="9142500" cy="3816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404664"/>
            <a:ext cx="41812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6) Preguntas Generadoras/ Preguntas Guía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15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8937" t="6624" r="11374" b="25819"/>
          <a:stretch/>
        </p:blipFill>
        <p:spPr>
          <a:xfrm>
            <a:off x="0" y="836712"/>
            <a:ext cx="8836935" cy="4212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504" y="332656"/>
            <a:ext cx="444750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7) Contenidos, Temas y Productos Propuestos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0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39552" y="69269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  <a:p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691952" y="920909"/>
            <a:ext cx="79208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  <a:p>
            <a:r>
              <a:rPr lang="es-MX" sz="2400" b="1" dirty="0" smtClean="0">
                <a:latin typeface="Euphemia" panose="020B0604020202020204" charset="0"/>
              </a:rPr>
              <a:t>INSTITUTO MIGUEL ÁNGEL</a:t>
            </a:r>
          </a:p>
          <a:p>
            <a:endParaRPr lang="es-MX" sz="2400" b="1" dirty="0">
              <a:latin typeface="Euphemia" panose="020B0604020202020204" charset="0"/>
            </a:endParaRPr>
          </a:p>
          <a:p>
            <a:r>
              <a:rPr lang="es-MX" sz="2400" b="1" dirty="0" smtClean="0">
                <a:latin typeface="Euphemia" panose="020B0604020202020204" charset="0"/>
              </a:rPr>
              <a:t>EQUIPO Nº 1. </a:t>
            </a:r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r>
              <a:rPr lang="es-MX" dirty="0" smtClean="0"/>
              <a:t>	</a:t>
            </a:r>
            <a:r>
              <a:rPr lang="es-MX" dirty="0"/>
              <a:t>	</a:t>
            </a:r>
            <a:r>
              <a:rPr lang="es-MX" b="1" dirty="0" smtClean="0">
                <a:latin typeface="Euphemia" panose="020B0604020202020204" charset="0"/>
              </a:rPr>
              <a:t>INTEGRANTES:</a:t>
            </a:r>
          </a:p>
          <a:p>
            <a:r>
              <a:rPr lang="es-MX" b="1" dirty="0" smtClean="0">
                <a:latin typeface="Euphemia" panose="020B0604020202020204" charset="0"/>
              </a:rPr>
              <a:t>		L.D.G DIANA MARIA TAPIA REYES, 		DIBUJO</a:t>
            </a:r>
          </a:p>
          <a:p>
            <a:r>
              <a:rPr lang="es-MX" b="1" dirty="0" smtClean="0">
                <a:latin typeface="Euphemia" panose="020B0604020202020204" charset="0"/>
              </a:rPr>
              <a:t>		MTRA. NADIA REYES CERÓN, 		LÓGICA</a:t>
            </a:r>
          </a:p>
          <a:p>
            <a:r>
              <a:rPr lang="es-MX" b="1" dirty="0" smtClean="0">
                <a:latin typeface="Euphemia" panose="020B0604020202020204" charset="0"/>
              </a:rPr>
              <a:t>		ING. JESÚS GERARDO FUENTES ESTRADA,	FÍSICA III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8201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1684" t="6493" r="13101" b="7782"/>
          <a:stretch/>
        </p:blipFill>
        <p:spPr>
          <a:xfrm>
            <a:off x="611560" y="1124744"/>
            <a:ext cx="7809275" cy="5004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337" y="478413"/>
            <a:ext cx="24641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8) Planeación General</a:t>
            </a:r>
          </a:p>
          <a:p>
            <a:pPr algn="ctr"/>
            <a:r>
              <a:rPr lang="es-E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8.1) Planeación día a día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34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7981" t="7743" r="9309" b="13539"/>
          <a:stretch/>
        </p:blipFill>
        <p:spPr>
          <a:xfrm>
            <a:off x="-25043" y="978987"/>
            <a:ext cx="9149906" cy="4896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9512" y="332656"/>
            <a:ext cx="2239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8) Planeación General</a:t>
            </a:r>
          </a:p>
          <a:p>
            <a:r>
              <a:rPr lang="es-E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8.2) Seguimiento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962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964" t="14571" r="5432" b="24496"/>
          <a:stretch/>
        </p:blipFill>
        <p:spPr>
          <a:xfrm>
            <a:off x="-783" y="1412776"/>
            <a:ext cx="9144783" cy="3420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9512" y="404664"/>
            <a:ext cx="2239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8) Planeación General</a:t>
            </a:r>
          </a:p>
          <a:p>
            <a:r>
              <a:rPr lang="es-E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8.3) Evaluación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39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060848" y="404664"/>
            <a:ext cx="1029714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9) Reflexiones. Grupo Interdisciplinario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845" t="2326" r="24811" b="16268"/>
          <a:stretch/>
        </p:blipFill>
        <p:spPr>
          <a:xfrm>
            <a:off x="1907704" y="908720"/>
            <a:ext cx="554461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4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5726" t="10458" r="8123" b="11102"/>
          <a:stretch/>
        </p:blipFill>
        <p:spPr>
          <a:xfrm>
            <a:off x="827584" y="836712"/>
            <a:ext cx="7344000" cy="4896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3298" y="332656"/>
            <a:ext cx="44662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10) Organizador Grafico. Preguntas Esenciales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200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7162" t="8001" r="2619" b="11990"/>
          <a:stretch/>
        </p:blipFill>
        <p:spPr>
          <a:xfrm>
            <a:off x="0" y="836712"/>
            <a:ext cx="9052200" cy="5076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332656"/>
            <a:ext cx="471468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11) Organizador Gráfico. Procesos de Indagación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36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497" t="9211" r="20096" b="15721"/>
          <a:stretch/>
        </p:blipFill>
        <p:spPr>
          <a:xfrm>
            <a:off x="827584" y="773996"/>
            <a:ext cx="7280751" cy="5004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0941" y="404664"/>
            <a:ext cx="189167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12) A.M.E General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160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9236" t="7792" r="20097" b="18173"/>
          <a:stretch/>
        </p:blipFill>
        <p:spPr>
          <a:xfrm>
            <a:off x="827584" y="476672"/>
            <a:ext cx="7509460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619" t="7948" r="20311" b="11248"/>
          <a:stretch/>
        </p:blipFill>
        <p:spPr>
          <a:xfrm>
            <a:off x="683568" y="404664"/>
            <a:ext cx="7500969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7873" t="7948" r="19568" b="11248"/>
          <a:stretch/>
        </p:blipFill>
        <p:spPr>
          <a:xfrm>
            <a:off x="899592" y="404664"/>
            <a:ext cx="7634368" cy="55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1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27584" y="1340768"/>
            <a:ext cx="7560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Euphemia" panose="020B0604020202020204" charset="0"/>
              </a:rPr>
              <a:t>PROYECTO</a:t>
            </a:r>
          </a:p>
          <a:p>
            <a:pPr algn="ctr"/>
            <a:endParaRPr lang="es-MX" sz="4000" b="1" dirty="0">
              <a:latin typeface="Euphemia" panose="020B0604020202020204" charset="0"/>
            </a:endParaRPr>
          </a:p>
          <a:p>
            <a:pPr algn="ctr"/>
            <a:r>
              <a:rPr lang="es-MX" sz="4000" b="1" dirty="0" smtClean="0">
                <a:latin typeface="Euphemia" panose="020B0604020202020204" charset="0"/>
              </a:rPr>
              <a:t>¿ALGUNA VEZ HAS VISTO LOS COLORES DE LA LUZ?</a:t>
            </a:r>
            <a:endParaRPr lang="es-MX" sz="4000" b="1" dirty="0">
              <a:latin typeface="Euphemia" panose="020B060402020202020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076056" y="5229200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Duración: Enero a mayo 2019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828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7017" t="6580" r="17877" b="7885"/>
          <a:stretch/>
        </p:blipFill>
        <p:spPr>
          <a:xfrm>
            <a:off x="1259631" y="908720"/>
            <a:ext cx="6336705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4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138" t="9033" r="19466" b="17559"/>
          <a:stretch/>
        </p:blipFill>
        <p:spPr>
          <a:xfrm>
            <a:off x="827584" y="701988"/>
            <a:ext cx="7511604" cy="496855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1718" y="332656"/>
            <a:ext cx="141173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13) Resumen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089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9044" t="8055" r="19822" b="11399"/>
          <a:stretch/>
        </p:blipFill>
        <p:spPr>
          <a:xfrm>
            <a:off x="971600" y="476672"/>
            <a:ext cx="7192800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8623" t="7644" r="20492" b="9545"/>
          <a:stretch/>
        </p:blipFill>
        <p:spPr>
          <a:xfrm>
            <a:off x="827584" y="476672"/>
            <a:ext cx="7391079" cy="56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8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618" t="7948" r="19568" b="11248"/>
          <a:stretch/>
        </p:blipFill>
        <p:spPr>
          <a:xfrm>
            <a:off x="827584" y="476672"/>
            <a:ext cx="7739424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375" t="7844" r="19149" b="9794"/>
          <a:stretch/>
        </p:blipFill>
        <p:spPr>
          <a:xfrm>
            <a:off x="755576" y="404664"/>
            <a:ext cx="7625701" cy="56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138" t="7743" r="19466" b="9667"/>
          <a:stretch/>
        </p:blipFill>
        <p:spPr>
          <a:xfrm>
            <a:off x="611560" y="404664"/>
            <a:ext cx="7691625" cy="57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4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389" t="7548" r="19370" b="11940"/>
          <a:stretch/>
        </p:blipFill>
        <p:spPr>
          <a:xfrm>
            <a:off x="683568" y="404664"/>
            <a:ext cx="7771500" cy="56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8743" t="7693" r="19261" b="22864"/>
          <a:stretch/>
        </p:blipFill>
        <p:spPr>
          <a:xfrm>
            <a:off x="467544" y="773996"/>
            <a:ext cx="7546501" cy="47525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7504" y="404664"/>
            <a:ext cx="286456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14) Elaboración del Proyecto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567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022" t="7694" r="19261" b="8964"/>
          <a:stretch/>
        </p:blipFill>
        <p:spPr>
          <a:xfrm>
            <a:off x="827584" y="332656"/>
            <a:ext cx="7757736" cy="57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7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 idx="4294967295"/>
          </p:nvPr>
        </p:nvSpPr>
        <p:spPr>
          <a:xfrm>
            <a:off x="395536" y="476672"/>
            <a:ext cx="7308304" cy="5328592"/>
          </a:xfrm>
        </p:spPr>
        <p:txBody>
          <a:bodyPr>
            <a:normAutofit fontScale="90000"/>
          </a:bodyPr>
          <a:lstStyle/>
          <a:p>
            <a:pPr algn="l"/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sz="4000" dirty="0"/>
              <a:t/>
            </a:r>
            <a:br>
              <a:rPr lang="es-MX" sz="4000" dirty="0"/>
            </a:br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sz="4000" dirty="0" smtClean="0"/>
              <a:t>Índice.</a:t>
            </a:r>
            <a:br>
              <a:rPr lang="es-MX" sz="4000" dirty="0" smtClean="0"/>
            </a:br>
            <a:r>
              <a:rPr lang="es-MX" sz="2400" dirty="0"/>
              <a:t>1) C.A.I.A.C. </a:t>
            </a:r>
            <a:r>
              <a:rPr lang="es-MX" sz="2400" dirty="0" smtClean="0"/>
              <a:t>Conclusiones generales. Interdisciplinariedad. </a:t>
            </a:r>
            <a:br>
              <a:rPr lang="es-MX" sz="2400" dirty="0" smtClean="0"/>
            </a:br>
            <a:r>
              <a:rPr lang="es-MX" sz="2400" dirty="0" smtClean="0"/>
              <a:t>2) Fotografías de la Primera sesión de trabajo.</a:t>
            </a:r>
            <a:br>
              <a:rPr lang="es-MX" sz="2400" dirty="0" smtClean="0"/>
            </a:br>
            <a:r>
              <a:rPr lang="es-MX" sz="2400" dirty="0" smtClean="0"/>
              <a:t>3) Fotografía del organizador gráfico.</a:t>
            </a:r>
            <a:br>
              <a:rPr lang="es-MX" sz="2400" dirty="0" smtClean="0"/>
            </a:br>
            <a:r>
              <a:rPr lang="es-MX" sz="2400" dirty="0" smtClean="0"/>
              <a:t>4) Objetivo general del proyecto.</a:t>
            </a:r>
            <a:br>
              <a:rPr lang="es-MX" sz="2400" dirty="0" smtClean="0"/>
            </a:br>
            <a:r>
              <a:rPr lang="es-MX" sz="2400" dirty="0" smtClean="0"/>
              <a:t>5) Objetivos por asignatura.</a:t>
            </a:r>
            <a:br>
              <a:rPr lang="es-MX" sz="2400" dirty="0" smtClean="0"/>
            </a:br>
            <a:r>
              <a:rPr lang="es-MX" sz="2400" dirty="0" smtClean="0"/>
              <a:t>6) Preguntas generadoras/Preguntas guía.</a:t>
            </a:r>
            <a:br>
              <a:rPr lang="es-MX" sz="2400" dirty="0" smtClean="0"/>
            </a:br>
            <a:r>
              <a:rPr lang="es-MX" sz="2400" dirty="0" smtClean="0"/>
              <a:t>7) Contenidos, temas y productos propuestos.</a:t>
            </a:r>
            <a:br>
              <a:rPr lang="es-MX" sz="2400" dirty="0" smtClean="0"/>
            </a:br>
            <a:r>
              <a:rPr lang="es-MX" sz="2400" dirty="0" smtClean="0"/>
              <a:t>8) Planeación general.</a:t>
            </a:r>
            <a:br>
              <a:rPr lang="es-MX" sz="2400" dirty="0" smtClean="0"/>
            </a:br>
            <a:r>
              <a:rPr lang="es-MX" sz="2400" dirty="0"/>
              <a:t>	</a:t>
            </a:r>
            <a:r>
              <a:rPr lang="es-MX" sz="2400" dirty="0" smtClean="0"/>
              <a:t>8.1) Planeación día a día</a:t>
            </a:r>
            <a:br>
              <a:rPr lang="es-MX" sz="2400" dirty="0" smtClean="0"/>
            </a:br>
            <a:r>
              <a:rPr lang="es-MX" sz="2400" dirty="0"/>
              <a:t>	</a:t>
            </a:r>
            <a:r>
              <a:rPr lang="es-MX" sz="2400" dirty="0" smtClean="0"/>
              <a:t>8.2) Seguimiento</a:t>
            </a:r>
            <a:br>
              <a:rPr lang="es-MX" sz="2400" dirty="0" smtClean="0"/>
            </a:br>
            <a:r>
              <a:rPr lang="es-MX" sz="2400" dirty="0"/>
              <a:t>	</a:t>
            </a:r>
            <a:r>
              <a:rPr lang="es-MX" sz="2400" dirty="0" smtClean="0"/>
              <a:t>8.3) Evaluación.</a:t>
            </a:r>
            <a:br>
              <a:rPr lang="es-MX" sz="2400" dirty="0" smtClean="0"/>
            </a:br>
            <a:r>
              <a:rPr lang="es-MX" sz="2400" dirty="0" smtClean="0"/>
              <a:t>9) Reflexión del grupo interdisciplinario.</a:t>
            </a:r>
            <a:br>
              <a:rPr lang="es-MX" sz="2400" dirty="0" smtClean="0"/>
            </a:br>
            <a:r>
              <a:rPr lang="es-MX" sz="2400" dirty="0" smtClean="0"/>
              <a:t>10) Organizador gráfico. Preguntas esenciales.</a:t>
            </a:r>
            <a:br>
              <a:rPr lang="es-MX" sz="2400" dirty="0" smtClean="0"/>
            </a:br>
            <a:r>
              <a:rPr lang="es-MX" sz="2400" dirty="0"/>
              <a:t>	</a:t>
            </a:r>
            <a:r>
              <a:rPr lang="es-MX" sz="2400" dirty="0" smtClean="0"/>
              <a:t/>
            </a:r>
            <a:br>
              <a:rPr lang="es-MX" sz="2400" dirty="0" smtClean="0"/>
            </a:br>
            <a:r>
              <a:rPr lang="es-MX" sz="2400" dirty="0" smtClean="0"/>
              <a:t/>
            </a:r>
            <a:br>
              <a:rPr lang="es-MX" sz="2400" dirty="0" smtClean="0"/>
            </a:br>
            <a:r>
              <a:rPr lang="es-MX" sz="2400" dirty="0" smtClean="0"/>
              <a:t/>
            </a:r>
            <a:br>
              <a:rPr lang="es-MX" sz="2400" dirty="0" smtClean="0"/>
            </a:br>
            <a:r>
              <a:rPr lang="es-MX" sz="2400" dirty="0" smtClean="0"/>
              <a:t/>
            </a:r>
            <a:br>
              <a:rPr lang="es-MX" sz="2400" dirty="0" smtClean="0"/>
            </a:br>
            <a:r>
              <a:rPr lang="es-MX" sz="2400" dirty="0" smtClean="0"/>
              <a:t/>
            </a:r>
            <a:br>
              <a:rPr lang="es-MX" sz="2400" dirty="0" smtClean="0"/>
            </a:br>
            <a:r>
              <a:rPr lang="es-MX" sz="2400" dirty="0" smtClean="0"/>
              <a:t/>
            </a:r>
            <a:br>
              <a:rPr lang="es-MX" sz="2400" dirty="0" smtClean="0"/>
            </a:br>
            <a:r>
              <a:rPr lang="es-MX" sz="4000" dirty="0" smtClean="0"/>
              <a:t/>
            </a:r>
            <a:br>
              <a:rPr lang="es-MX" sz="4000" dirty="0" smtClean="0"/>
            </a:br>
            <a:endParaRPr lang="es-MX" sz="4000" dirty="0"/>
          </a:p>
        </p:txBody>
      </p:sp>
    </p:spTree>
    <p:extLst>
      <p:ext uri="{BB962C8B-B14F-4D97-AF65-F5344CB8AC3E}">
        <p14:creationId xmlns:p14="http://schemas.microsoft.com/office/powerpoint/2010/main" val="36318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138" t="7743" r="19466" b="9667"/>
          <a:stretch/>
        </p:blipFill>
        <p:spPr>
          <a:xfrm>
            <a:off x="683568" y="404664"/>
            <a:ext cx="7691625" cy="57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9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2132856"/>
            <a:ext cx="914479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348" y="404664"/>
            <a:ext cx="321370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15) Segunda Reunión de Trabajo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83" y="1248528"/>
            <a:ext cx="6192000" cy="46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6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86375" y="1292044"/>
            <a:ext cx="6144000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" t="7136" r="29205" b="10964"/>
          <a:stretch/>
        </p:blipFill>
        <p:spPr>
          <a:xfrm rot="16200000">
            <a:off x="1750420" y="633956"/>
            <a:ext cx="5354552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48680"/>
            <a:ext cx="3942000" cy="52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3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8532" t="12247" r="18737" b="11555"/>
          <a:stretch/>
        </p:blipFill>
        <p:spPr>
          <a:xfrm>
            <a:off x="611560" y="846004"/>
            <a:ext cx="7538134" cy="514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76672"/>
            <a:ext cx="529555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</a:t>
            </a:r>
            <a:r>
              <a:rPr lang="es-MX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Organizadores Gráficos. Evaluación por Asignatura.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686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8680" t="8054" r="30563" b="8715"/>
          <a:stretch/>
        </p:blipFill>
        <p:spPr>
          <a:xfrm>
            <a:off x="2411750" y="548680"/>
            <a:ext cx="470323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647" t="2367" r="13493" b="11232"/>
          <a:stretch/>
        </p:blipFill>
        <p:spPr>
          <a:xfrm>
            <a:off x="467544" y="548680"/>
            <a:ext cx="820891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2177" t="7645" r="13329" b="8270"/>
          <a:stretch/>
        </p:blipFill>
        <p:spPr>
          <a:xfrm>
            <a:off x="467542" y="620688"/>
            <a:ext cx="8282178" cy="52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3528" y="476672"/>
            <a:ext cx="80648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dirty="0"/>
              <a:t>Índice.</a:t>
            </a:r>
            <a:r>
              <a:rPr lang="es-MX" sz="2400" dirty="0"/>
              <a:t/>
            </a:r>
            <a:br>
              <a:rPr lang="es-MX" sz="2400" dirty="0"/>
            </a:br>
            <a:r>
              <a:rPr lang="es-MX" sz="2400" dirty="0" smtClean="0"/>
              <a:t>11) Organizador gráfico. Proceso de Indagación. </a:t>
            </a:r>
            <a:r>
              <a:rPr lang="es-MX" sz="2400" dirty="0"/>
              <a:t/>
            </a:r>
            <a:br>
              <a:rPr lang="es-MX" sz="2400" dirty="0"/>
            </a:br>
            <a:r>
              <a:rPr lang="es-MX" sz="2400" dirty="0" smtClean="0"/>
              <a:t>12</a:t>
            </a:r>
            <a:r>
              <a:rPr lang="es-MX" sz="2400" dirty="0"/>
              <a:t>) </a:t>
            </a:r>
            <a:r>
              <a:rPr lang="es-MX" sz="2400" dirty="0" smtClean="0"/>
              <a:t>A.M.E. General.</a:t>
            </a:r>
            <a:r>
              <a:rPr lang="es-MX" sz="2400" dirty="0"/>
              <a:t/>
            </a:r>
            <a:br>
              <a:rPr lang="es-MX" sz="2400" dirty="0"/>
            </a:br>
            <a:r>
              <a:rPr lang="es-MX" sz="2400" dirty="0" smtClean="0"/>
              <a:t>13</a:t>
            </a:r>
            <a:r>
              <a:rPr lang="es-MX" sz="2400" dirty="0"/>
              <a:t>) </a:t>
            </a:r>
            <a:r>
              <a:rPr lang="es-MX" sz="2400" dirty="0" smtClean="0"/>
              <a:t>Resumen</a:t>
            </a:r>
            <a:r>
              <a:rPr lang="es-MX" sz="2400" dirty="0"/>
              <a:t/>
            </a:r>
            <a:br>
              <a:rPr lang="es-MX" sz="2400" dirty="0"/>
            </a:br>
            <a:r>
              <a:rPr lang="es-MX" sz="2400" dirty="0" smtClean="0"/>
              <a:t>14</a:t>
            </a:r>
            <a:r>
              <a:rPr lang="es-MX" sz="2400" dirty="0"/>
              <a:t>) </a:t>
            </a:r>
            <a:r>
              <a:rPr lang="es-MX" sz="2400" dirty="0" smtClean="0"/>
              <a:t>Elaboración del Proyecto (Tiempos, presentación y Evaluación)</a:t>
            </a:r>
            <a:r>
              <a:rPr lang="es-MX" sz="2400" dirty="0"/>
              <a:t/>
            </a:r>
            <a:br>
              <a:rPr lang="es-MX" sz="2400" dirty="0"/>
            </a:br>
            <a:r>
              <a:rPr lang="es-MX" sz="2400" dirty="0" smtClean="0"/>
              <a:t>15</a:t>
            </a:r>
            <a:r>
              <a:rPr lang="es-MX" sz="2400" dirty="0"/>
              <a:t>) </a:t>
            </a:r>
            <a:r>
              <a:rPr lang="es-MX" sz="2400" dirty="0" smtClean="0"/>
              <a:t>Fotografías de la Segunda sesión de trabajo</a:t>
            </a:r>
            <a:r>
              <a:rPr lang="es-MX" sz="2400" dirty="0"/>
              <a:t/>
            </a:r>
            <a:br>
              <a:rPr lang="es-MX" sz="2400" dirty="0"/>
            </a:br>
            <a:r>
              <a:rPr lang="es-MX" sz="2400" dirty="0" smtClean="0"/>
              <a:t>16</a:t>
            </a:r>
            <a:r>
              <a:rPr lang="es-MX" sz="2400" dirty="0"/>
              <a:t>) </a:t>
            </a:r>
            <a:r>
              <a:rPr lang="es-MX" sz="2400" dirty="0" smtClean="0"/>
              <a:t>Organizadores Gráficos. Evaluación por Asignatura.</a:t>
            </a:r>
            <a:r>
              <a:rPr lang="es-MX" sz="2400" dirty="0"/>
              <a:t/>
            </a:r>
            <a:br>
              <a:rPr lang="es-MX" sz="2400" dirty="0"/>
            </a:br>
            <a:r>
              <a:rPr lang="es-MX" sz="2400" dirty="0" smtClean="0"/>
              <a:t>17</a:t>
            </a:r>
            <a:r>
              <a:rPr lang="es-MX" sz="2400" dirty="0"/>
              <a:t>) </a:t>
            </a:r>
            <a:r>
              <a:rPr lang="es-MX" sz="2400" dirty="0" smtClean="0"/>
              <a:t> Formato de Evaluación. Grupo Heterogéneo.</a:t>
            </a:r>
            <a:r>
              <a:rPr lang="es-MX" sz="2400" dirty="0"/>
              <a:t/>
            </a:r>
            <a:br>
              <a:rPr lang="es-MX" sz="2400" dirty="0"/>
            </a:br>
            <a:r>
              <a:rPr lang="es-MX" sz="2400" dirty="0" smtClean="0"/>
              <a:t>18</a:t>
            </a:r>
            <a:r>
              <a:rPr lang="es-MX" sz="2400" dirty="0"/>
              <a:t>) </a:t>
            </a:r>
            <a:r>
              <a:rPr lang="es-MX" sz="2400" dirty="0" smtClean="0"/>
              <a:t>Pasos para realizar una infografía.</a:t>
            </a:r>
            <a:r>
              <a:rPr lang="es-MX" sz="2400" dirty="0"/>
              <a:t/>
            </a:r>
            <a:br>
              <a:rPr lang="es-MX" sz="2400" dirty="0"/>
            </a:br>
            <a:r>
              <a:rPr lang="es-MX" sz="2400" dirty="0" smtClean="0"/>
              <a:t>19) Infografía.</a:t>
            </a:r>
            <a:r>
              <a:rPr lang="es-MX" sz="2400" dirty="0"/>
              <a:t/>
            </a:r>
            <a:br>
              <a:rPr lang="es-MX" sz="2400" dirty="0"/>
            </a:br>
            <a:r>
              <a:rPr lang="es-MX" sz="2400" dirty="0" smtClean="0"/>
              <a:t>20</a:t>
            </a:r>
            <a:r>
              <a:rPr lang="es-MX" sz="2400" dirty="0"/>
              <a:t>) </a:t>
            </a:r>
            <a:r>
              <a:rPr lang="es-MX" sz="2400" dirty="0" smtClean="0"/>
              <a:t>Reflexiones personales.</a:t>
            </a:r>
            <a:r>
              <a:rPr lang="es-MX" sz="2400" dirty="0"/>
              <a:t/>
            </a:r>
            <a:br>
              <a:rPr lang="es-MX" sz="2400" dirty="0"/>
            </a:br>
            <a:r>
              <a:rPr lang="es-MX" sz="2400" dirty="0"/>
              <a:t>	</a:t>
            </a:r>
            <a:r>
              <a:rPr lang="es-MX" sz="2000" dirty="0"/>
              <a:t/>
            </a:r>
            <a:br>
              <a:rPr lang="es-MX" sz="2000" dirty="0"/>
            </a:b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4839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441" t="3064" r="17794" b="11546"/>
          <a:stretch/>
        </p:blipFill>
        <p:spPr>
          <a:xfrm>
            <a:off x="899592" y="620688"/>
            <a:ext cx="720080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3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668" t="3269" r="18883" b="9001"/>
          <a:stretch/>
        </p:blipFill>
        <p:spPr>
          <a:xfrm>
            <a:off x="971600" y="548680"/>
            <a:ext cx="705678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5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835" t="5989" r="19192" b="6577"/>
          <a:stretch/>
        </p:blipFill>
        <p:spPr>
          <a:xfrm>
            <a:off x="1187624" y="476672"/>
            <a:ext cx="7121094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7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2214" t="19755" r="23640" b="8632"/>
          <a:stretch/>
        </p:blipFill>
        <p:spPr>
          <a:xfrm>
            <a:off x="1691680" y="980728"/>
            <a:ext cx="5616625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619" t="5299" r="20311" b="21846"/>
          <a:stretch/>
        </p:blipFill>
        <p:spPr>
          <a:xfrm>
            <a:off x="899592" y="836712"/>
            <a:ext cx="7299498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0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937" t="1325" r="11374" b="40391"/>
          <a:stretch/>
        </p:blipFill>
        <p:spPr>
          <a:xfrm>
            <a:off x="233677" y="1484784"/>
            <a:ext cx="8491905" cy="3492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33677" y="548680"/>
            <a:ext cx="471315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</a:t>
            </a:r>
            <a:r>
              <a:rPr lang="es-MX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 Formato de Evaluación. Grupo </a:t>
            </a:r>
            <a:r>
              <a:rPr lang="es-MX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Heterogéneo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587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0447" t="29874" r="21133" b="19471"/>
          <a:stretch/>
        </p:blipFill>
        <p:spPr>
          <a:xfrm>
            <a:off x="10017" y="980728"/>
            <a:ext cx="9083071" cy="442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-10126" y="404664"/>
            <a:ext cx="36856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</a:t>
            </a:r>
            <a:r>
              <a:rPr lang="es-MX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Pasos para realizar una infografía.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59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04664"/>
            <a:ext cx="143552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19) Infografía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66737"/>
            <a:ext cx="4146872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6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7504" y="404664"/>
            <a:ext cx="267361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20) Reflexiones Personales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6500" t="25885" r="42563" b="8225"/>
          <a:stretch/>
        </p:blipFill>
        <p:spPr>
          <a:xfrm>
            <a:off x="1115616" y="789131"/>
            <a:ext cx="6781500" cy="49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408" t="27801" r="43535" b="7558"/>
          <a:stretch/>
        </p:blipFill>
        <p:spPr>
          <a:xfrm>
            <a:off x="1043608" y="692696"/>
            <a:ext cx="694189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4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8452127" cy="4752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-31939" y="332656"/>
            <a:ext cx="46458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1) Conclusiones generales. Interdisciplinariedad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030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7195" t="27718" r="44102" b="8454"/>
          <a:stretch/>
        </p:blipFill>
        <p:spPr>
          <a:xfrm>
            <a:off x="1187624" y="764704"/>
            <a:ext cx="6644672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8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3780000" cy="504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00704"/>
            <a:ext cx="3753000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4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9756" r="20976" b="5395"/>
          <a:stretch/>
        </p:blipFill>
        <p:spPr>
          <a:xfrm>
            <a:off x="1547664" y="548680"/>
            <a:ext cx="561662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2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47936" y="917104"/>
            <a:ext cx="8496944" cy="5040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0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2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1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</TotalTime>
  <Words>189</Words>
  <Application>Microsoft Office PowerPoint</Application>
  <PresentationFormat>Presentación en pantalla (4:3)</PresentationFormat>
  <Paragraphs>64</Paragraphs>
  <Slides>62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66" baseType="lpstr">
      <vt:lpstr>Arial</vt:lpstr>
      <vt:lpstr>Euphemia</vt:lpstr>
      <vt:lpstr>Calibri</vt:lpstr>
      <vt:lpstr>Tema de Office</vt:lpstr>
      <vt:lpstr>Presentación de PowerPoint</vt:lpstr>
      <vt:lpstr>Presentación de PowerPoint</vt:lpstr>
      <vt:lpstr>Presentación de PowerPoint</vt:lpstr>
      <vt:lpstr>     Índice. 1) C.A.I.A.C. Conclusiones generales. Interdisciplinariedad.  2) Fotografías de la Primera sesión de trabajo. 3) Fotografía del organizador gráfico. 4) Objetivo general del proyecto. 5) Objetivos por asignatura. 6) Preguntas generadoras/Preguntas guía. 7) Contenidos, temas y productos propuestos. 8) Planeación general.  8.1) Planeación día a día  8.2) Seguimiento  8.3) Evaluación. 9) Reflexión del grupo interdisciplinario. 10) Organizador gráfico. Preguntas esenciales.   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ARLEN</dc:creator>
  <cp:lastModifiedBy>Jesús Gerardo Fuentes Estrada</cp:lastModifiedBy>
  <cp:revision>121</cp:revision>
  <dcterms:created xsi:type="dcterms:W3CDTF">2014-08-04T20:51:44Z</dcterms:created>
  <dcterms:modified xsi:type="dcterms:W3CDTF">2018-06-27T00:29:28Z</dcterms:modified>
</cp:coreProperties>
</file>