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4"/>
  </p:notesMasterIdLst>
  <p:handoutMasterIdLst>
    <p:handoutMasterId r:id="rId25"/>
  </p:handoutMasterIdLst>
  <p:sldIdLst>
    <p:sldId id="265" r:id="rId5"/>
    <p:sldId id="310" r:id="rId6"/>
    <p:sldId id="311" r:id="rId7"/>
    <p:sldId id="313" r:id="rId8"/>
    <p:sldId id="312" r:id="rId9"/>
    <p:sldId id="314" r:id="rId10"/>
    <p:sldId id="315" r:id="rId11"/>
    <p:sldId id="316" r:id="rId12"/>
    <p:sldId id="317" r:id="rId13"/>
    <p:sldId id="318" r:id="rId14"/>
    <p:sldId id="319" r:id="rId15"/>
    <p:sldId id="320" r:id="rId16"/>
    <p:sldId id="324" r:id="rId17"/>
    <p:sldId id="323" r:id="rId18"/>
    <p:sldId id="322" r:id="rId19"/>
    <p:sldId id="321" r:id="rId20"/>
    <p:sldId id="325" r:id="rId21"/>
    <p:sldId id="326" r:id="rId22"/>
    <p:sldId id="327" r:id="rId23"/>
  </p:sldIdLst>
  <p:sldSz cx="12188825" cy="6858000"/>
  <p:notesSz cx="6858000" cy="9144000"/>
  <p:custDataLst>
    <p:tags r:id="rId26"/>
  </p:custDataLst>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howGuides="1">
      <p:cViewPr varScale="1">
        <p:scale>
          <a:sx n="70" d="100"/>
          <a:sy n="70" d="100"/>
        </p:scale>
        <p:origin x="726"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00" d="100"/>
          <a:sy n="100" d="100"/>
        </p:scale>
        <p:origin x="280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DA61EFE9-9F30-4528-BDDA-C859CD15CA56}" type="datetime1">
              <a:rPr lang="es-ES" smtClean="0"/>
              <a:t>26/02/2018</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es-ES"/>
              <a:pPr algn="r" rtl="0"/>
              <a:t>‹Nº›</a:t>
            </a:fld>
            <a:endParaRPr lang="es-ES"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27373BEA-F5F3-4B6E-BA6B-D76E24101839}" type="datetime1">
              <a:rPr lang="es-ES" smtClean="0"/>
              <a:pPr/>
              <a:t>26/02/2018</a:t>
            </a:fld>
            <a:endParaRPr lang="es-ES" dirty="0"/>
          </a:p>
        </p:txBody>
      </p:sp>
      <p:sp>
        <p:nvSpPr>
          <p:cNvPr id="4" name="Marcador de posición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Marcador de posición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es-ES" smtClean="0"/>
              <a:pPr/>
              <a:t>‹Nº›</a:t>
            </a:fld>
            <a:endParaRPr lang="es-ES"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3</a:t>
            </a:fld>
            <a:endParaRPr lang="es-ES" dirty="0"/>
          </a:p>
        </p:txBody>
      </p:sp>
    </p:spTree>
    <p:extLst>
      <p:ext uri="{BB962C8B-B14F-4D97-AF65-F5344CB8AC3E}">
        <p14:creationId xmlns:p14="http://schemas.microsoft.com/office/powerpoint/2010/main" val="200505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19</a:t>
            </a:fld>
            <a:endParaRPr lang="es-ES" dirty="0"/>
          </a:p>
        </p:txBody>
      </p:sp>
    </p:spTree>
    <p:extLst>
      <p:ext uri="{BB962C8B-B14F-4D97-AF65-F5344CB8AC3E}">
        <p14:creationId xmlns:p14="http://schemas.microsoft.com/office/powerpoint/2010/main" val="30826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11</a:t>
            </a:fld>
            <a:endParaRPr lang="es-ES" dirty="0"/>
          </a:p>
        </p:txBody>
      </p:sp>
    </p:spTree>
    <p:extLst>
      <p:ext uri="{BB962C8B-B14F-4D97-AF65-F5344CB8AC3E}">
        <p14:creationId xmlns:p14="http://schemas.microsoft.com/office/powerpoint/2010/main" val="270649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12</a:t>
            </a:fld>
            <a:endParaRPr lang="es-ES" dirty="0"/>
          </a:p>
        </p:txBody>
      </p:sp>
    </p:spTree>
    <p:extLst>
      <p:ext uri="{BB962C8B-B14F-4D97-AF65-F5344CB8AC3E}">
        <p14:creationId xmlns:p14="http://schemas.microsoft.com/office/powerpoint/2010/main" val="1042350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13</a:t>
            </a:fld>
            <a:endParaRPr lang="es-ES" dirty="0"/>
          </a:p>
        </p:txBody>
      </p:sp>
    </p:spTree>
    <p:extLst>
      <p:ext uri="{BB962C8B-B14F-4D97-AF65-F5344CB8AC3E}">
        <p14:creationId xmlns:p14="http://schemas.microsoft.com/office/powerpoint/2010/main" val="60126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14</a:t>
            </a:fld>
            <a:endParaRPr lang="es-ES" dirty="0"/>
          </a:p>
        </p:txBody>
      </p:sp>
    </p:spTree>
    <p:extLst>
      <p:ext uri="{BB962C8B-B14F-4D97-AF65-F5344CB8AC3E}">
        <p14:creationId xmlns:p14="http://schemas.microsoft.com/office/powerpoint/2010/main" val="403521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15</a:t>
            </a:fld>
            <a:endParaRPr lang="es-ES" dirty="0"/>
          </a:p>
        </p:txBody>
      </p:sp>
    </p:spTree>
    <p:extLst>
      <p:ext uri="{BB962C8B-B14F-4D97-AF65-F5344CB8AC3E}">
        <p14:creationId xmlns:p14="http://schemas.microsoft.com/office/powerpoint/2010/main" val="140863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16</a:t>
            </a:fld>
            <a:endParaRPr lang="es-ES" dirty="0"/>
          </a:p>
        </p:txBody>
      </p:sp>
    </p:spTree>
    <p:extLst>
      <p:ext uri="{BB962C8B-B14F-4D97-AF65-F5344CB8AC3E}">
        <p14:creationId xmlns:p14="http://schemas.microsoft.com/office/powerpoint/2010/main" val="244810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17</a:t>
            </a:fld>
            <a:endParaRPr lang="es-ES" dirty="0"/>
          </a:p>
        </p:txBody>
      </p:sp>
    </p:spTree>
    <p:extLst>
      <p:ext uri="{BB962C8B-B14F-4D97-AF65-F5344CB8AC3E}">
        <p14:creationId xmlns:p14="http://schemas.microsoft.com/office/powerpoint/2010/main" val="390654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93199CD-3E1B-4AE6-990F-76F925F5EA9F}" type="slidenum">
              <a:rPr lang="es-ES" smtClean="0"/>
              <a:pPr/>
              <a:t>18</a:t>
            </a:fld>
            <a:endParaRPr lang="es-ES" dirty="0"/>
          </a:p>
        </p:txBody>
      </p:sp>
    </p:spTree>
    <p:extLst>
      <p:ext uri="{BB962C8B-B14F-4D97-AF65-F5344CB8AC3E}">
        <p14:creationId xmlns:p14="http://schemas.microsoft.com/office/powerpoint/2010/main" val="1641714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es-ES" noProof="0" smtClean="0"/>
              <a:t>Haga clic para modificar el estilo de subtítulo del patrón</a:t>
            </a:r>
            <a:endParaRPr lang="es-ES"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F1AC609F-0362-4067-A47A-9F1CA2E45A65}" type="datetime1">
              <a:rPr lang="es-ES" smtClean="0"/>
              <a:pPr/>
              <a:t>26/02/2018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2412" y="381001"/>
            <a:ext cx="1524001" cy="5638800"/>
          </a:xfrm>
        </p:spPr>
        <p:txBody>
          <a:bodyPr vert="eaVert"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2412" y="381001"/>
            <a:ext cx="7391399" cy="5638800"/>
          </a:xfrm>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932AED9F-A6BB-400D-8F4D-616EB46A9405}" type="datetime1">
              <a:rPr lang="es-ES" smtClean="0"/>
              <a:pPr/>
              <a:t>26/02/2018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lvl5pPr algn="l" rtl="0">
              <a:defRPr/>
            </a:lvl5pPr>
            <a:lvl6pPr algn="l" rtl="0">
              <a:defRPr/>
            </a:lvl6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3D505D98-D4C1-4348-8F39-108EE2C76C21}" type="datetime1">
              <a:rPr lang="es-ES" smtClean="0"/>
              <a:pPr/>
              <a:t>26/02/2018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ES" noProof="0" smtClean="0"/>
              <a:t>Haga clic para modificar el estilo de texto del patrón</a:t>
            </a:r>
          </a:p>
        </p:txBody>
      </p:sp>
      <p:sp>
        <p:nvSpPr>
          <p:cNvPr id="4" name="Marcador de posición de fecha 3"/>
          <p:cNvSpPr>
            <a:spLocks noGrp="1"/>
          </p:cNvSpPr>
          <p:nvPr>
            <p:ph type="dt" sz="half" idx="10"/>
          </p:nvPr>
        </p:nvSpPr>
        <p:spPr/>
        <p:txBody>
          <a:bodyPr rtlCol="0"/>
          <a:lstStyle>
            <a:lvl1pPr algn="r">
              <a:defRPr/>
            </a:lvl1pPr>
          </a:lstStyle>
          <a:p>
            <a:fld id="{A12EF1AF-E5B2-41DB-BFF8-672C5BBF646A}" type="datetime1">
              <a:rPr lang="es-ES" smtClean="0"/>
              <a:pPr/>
              <a:t>26/02/2018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p:cNvSpPr>
            <a:spLocks noGrp="1"/>
          </p:cNvSpPr>
          <p:nvPr>
            <p:ph type="dt" sz="half" idx="10"/>
          </p:nvPr>
        </p:nvSpPr>
        <p:spPr/>
        <p:txBody>
          <a:bodyPr rtlCol="0"/>
          <a:lstStyle>
            <a:lvl1pPr>
              <a:defRPr/>
            </a:lvl1pPr>
          </a:lstStyle>
          <a:p>
            <a:pPr algn="r"/>
            <a:fld id="{8E17C630-F8FA-4DCB-87FA-91D30885A2FD}" type="datetime1">
              <a:rPr lang="es-ES" smtClean="0"/>
              <a:pPr algn="r"/>
              <a:t>26/02/2018</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smtClean="0"/>
              <a:t>‹Nº›</a:t>
            </a:fld>
            <a:endParaRPr lang="es-ES"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lgn="l" rtl="0">
              <a:defRPr/>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smtClean="0"/>
              <a:t>Haga clic para modificar el estilo de texto del patrón</a:t>
            </a:r>
          </a:p>
        </p:txBody>
      </p:sp>
      <p:sp>
        <p:nvSpPr>
          <p:cNvPr id="4" name="Marcador de posición de contenido 3"/>
          <p:cNvSpPr>
            <a:spLocks noGrp="1"/>
          </p:cNvSpPr>
          <p:nvPr>
            <p:ph sz="half" idx="2"/>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smtClean="0"/>
              <a:t>Haga clic para modificar el estilo de texto del patrón</a:t>
            </a:r>
          </a:p>
        </p:txBody>
      </p:sp>
      <p:sp>
        <p:nvSpPr>
          <p:cNvPr id="6" name="Marcador de posición de contenido 5"/>
          <p:cNvSpPr>
            <a:spLocks noGrp="1"/>
          </p:cNvSpPr>
          <p:nvPr>
            <p:ph sz="quarter" idx="4"/>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fecha 6"/>
          <p:cNvSpPr>
            <a:spLocks noGrp="1"/>
          </p:cNvSpPr>
          <p:nvPr>
            <p:ph type="dt" sz="half" idx="10"/>
          </p:nvPr>
        </p:nvSpPr>
        <p:spPr/>
        <p:txBody>
          <a:bodyPr rtlCol="0"/>
          <a:lstStyle>
            <a:lvl1pPr algn="r">
              <a:defRPr/>
            </a:lvl1pPr>
          </a:lstStyle>
          <a:p>
            <a:fld id="{724076C6-356A-48AB-A8EF-572AE4A11929}" type="datetime1">
              <a:rPr lang="es-ES" smtClean="0"/>
              <a:pPr/>
              <a:t>26/02/2018</a:t>
            </a:fld>
            <a:endParaRPr lang="es-ES"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9" name="Marcador de posición de número de diapositiva 8"/>
          <p:cNvSpPr>
            <a:spLocks noGrp="1"/>
          </p:cNvSpPr>
          <p:nvPr>
            <p:ph type="sldNum" sz="quarter" idx="12"/>
          </p:nvPr>
        </p:nvSpPr>
        <p:spPr/>
        <p:txBody>
          <a:bodyPr rtlCol="0"/>
          <a:lstStyle/>
          <a:p>
            <a:pPr rtl="0"/>
            <a:fld id="{2A013F82-EE5E-44EE-A61D-E31C6657F26F}" type="slidenum">
              <a:rPr lang="es-ES" noProof="0" smtClean="0"/>
              <a:t>‹Nº›</a:t>
            </a:fld>
            <a:endParaRPr lang="es-ES"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lvl1pPr algn="r">
              <a:defRPr/>
            </a:lvl1pPr>
          </a:lstStyle>
          <a:p>
            <a:fld id="{E4A686D9-BDBD-4090-B19D-04E04F3CB648}" type="datetime1">
              <a:rPr lang="es-ES" smtClean="0"/>
              <a:pPr/>
              <a:t>26/02/2018</a:t>
            </a:fld>
            <a:endParaRPr lang="es-ES"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5" name="Marcador de posición de número de diapositiva 4"/>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2"/>
        </a:solidFill>
        <a:effectLst/>
      </p:bgPr>
    </p:bg>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lvl1pPr algn="r">
              <a:defRPr/>
            </a:lvl1pPr>
          </a:lstStyle>
          <a:p>
            <a:fld id="{D1B4D0FB-1285-4974-8D4E-BCFCC0FA7978}" type="datetime1">
              <a:rPr lang="es-ES" smtClean="0"/>
              <a:pPr/>
              <a:t>26/02/2018</a:t>
            </a:fld>
            <a:endParaRPr lang="es-ES"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4" name="Marcador de posición de número de diapositiva 3"/>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5604" y="1905000"/>
            <a:ext cx="3596607" cy="2667000"/>
          </a:xfrm>
        </p:spPr>
        <p:txBody>
          <a:bodyPr rtlCol="0" anchor="b">
            <a:noAutofit/>
          </a:bodyPr>
          <a:lstStyle>
            <a:lvl1pPr algn="l" rtl="0">
              <a:lnSpc>
                <a:spcPct val="90000"/>
              </a:lnSpc>
              <a:defRPr sz="3600" b="0" baseline="0">
                <a:solidFill>
                  <a:schemeClr val="tx1"/>
                </a:solidFill>
              </a:defRPr>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ES" noProof="0" smtClean="0"/>
              <a:t>Haga clic para modificar el estilo de texto del patrón</a:t>
            </a:r>
          </a:p>
        </p:txBody>
      </p:sp>
      <p:sp>
        <p:nvSpPr>
          <p:cNvPr id="5" name="Marcador de posición de fecha 4"/>
          <p:cNvSpPr>
            <a:spLocks noGrp="1"/>
          </p:cNvSpPr>
          <p:nvPr>
            <p:ph type="dt" sz="half" idx="10"/>
          </p:nvPr>
        </p:nvSpPr>
        <p:spPr/>
        <p:txBody>
          <a:bodyPr rtlCol="0"/>
          <a:lstStyle>
            <a:lvl1pPr algn="r">
              <a:defRPr/>
            </a:lvl1pPr>
          </a:lstStyle>
          <a:p>
            <a:fld id="{9C3D96D5-80C9-4ED7-89C2-CE590C3C6CB2}" type="datetime1">
              <a:rPr lang="es-ES" smtClean="0"/>
              <a:pPr/>
              <a:t>26/02/2018</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smtClean="0"/>
              <a:t>Haga clic en el icono para agregar una imagen</a:t>
            </a:r>
            <a:endParaRPr lang="es-ES" noProof="0" dirty="0"/>
          </a:p>
        </p:txBody>
      </p:sp>
      <p:sp>
        <p:nvSpPr>
          <p:cNvPr id="2" name="Título 1"/>
          <p:cNvSpPr>
            <a:spLocks noGrp="1"/>
          </p:cNvSpPr>
          <p:nvPr>
            <p:ph type="title"/>
          </p:nvPr>
        </p:nvSpPr>
        <p:spPr>
          <a:xfrm>
            <a:off x="1055604" y="1905000"/>
            <a:ext cx="3596607" cy="2667000"/>
          </a:xfrm>
        </p:spPr>
        <p:txBody>
          <a:bodyPr rtlCol="0" anchor="b">
            <a:normAutofit/>
          </a:bodyPr>
          <a:lstStyle>
            <a:lvl1pPr algn="l" rtl="0">
              <a:lnSpc>
                <a:spcPct val="90000"/>
              </a:lnSpc>
              <a:defRPr sz="3600" b="0" i="0" baseline="0">
                <a:solidFill>
                  <a:schemeClr val="tx1"/>
                </a:solidFill>
              </a:defRPr>
            </a:lvl1pPr>
          </a:lstStyle>
          <a:p>
            <a:pPr rtl="0"/>
            <a:r>
              <a:rPr lang="es-ES" noProof="0" smtClean="0"/>
              <a:t>Haga clic para modificar el estilo de título del patrón</a:t>
            </a:r>
            <a:endParaRPr lang="es-ES" noProof="0" dirty="0"/>
          </a:p>
        </p:txBody>
      </p:sp>
      <p:sp>
        <p:nvSpPr>
          <p:cNvPr id="4" name="Marcador de posición de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ES" noProof="0" smtClean="0"/>
              <a:t>Haga clic para modificar el estilo de texto del patrón</a:t>
            </a:r>
          </a:p>
        </p:txBody>
      </p:sp>
      <p:sp>
        <p:nvSpPr>
          <p:cNvPr id="5" name="Marcador de posición de fecha 4"/>
          <p:cNvSpPr>
            <a:spLocks noGrp="1"/>
          </p:cNvSpPr>
          <p:nvPr>
            <p:ph type="dt" sz="half" idx="10"/>
          </p:nvPr>
        </p:nvSpPr>
        <p:spPr/>
        <p:txBody>
          <a:bodyPr rtlCol="0"/>
          <a:lstStyle>
            <a:lvl1pPr algn="r">
              <a:defRPr/>
            </a:lvl1pPr>
          </a:lstStyle>
          <a:p>
            <a:fld id="{DA911BAB-2490-48FD-81BA-E5EB85DA87AE}" type="datetime1">
              <a:rPr lang="es-ES" smtClean="0"/>
              <a:pPr/>
              <a:t>26/02/2018</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a:pPr rtl="0"/>
              <a:t>‹Nº›</a:t>
            </a:fld>
            <a:endParaRPr lang="es-ES"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algn="r"/>
            <a:fld id="{7170E197-1079-4777-8273-53286CD6A787}" type="datetime1">
              <a:rPr lang="es-ES" smtClean="0"/>
              <a:pPr algn="r"/>
              <a:t>26/02/2018</a:t>
            </a:fld>
            <a:endParaRPr lang="es-ES" dirty="0"/>
          </a:p>
        </p:txBody>
      </p:sp>
      <p:sp>
        <p:nvSpPr>
          <p:cNvPr id="5" name="Marcador de posición de pie de página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es-ES" smtClean="0"/>
              <a:pPr/>
              <a:t>‹Nº›</a:t>
            </a:fld>
            <a:endParaRPr lang="es-E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 Imagen" descr="_2634437_orig.png"/>
          <p:cNvPicPr/>
          <p:nvPr/>
        </p:nvPicPr>
        <p:blipFill>
          <a:blip r:embed="rId2" cstate="print"/>
          <a:stretch>
            <a:fillRect/>
          </a:stretch>
        </p:blipFill>
        <p:spPr>
          <a:xfrm>
            <a:off x="8902724" y="4077072"/>
            <a:ext cx="3168352" cy="2780928"/>
          </a:xfrm>
          <a:prstGeom prst="rect">
            <a:avLst/>
          </a:prstGeom>
        </p:spPr>
      </p:pic>
      <p:pic>
        <p:nvPicPr>
          <p:cNvPr id="7" name="3 Imagen" descr="logo_cufla.png"/>
          <p:cNvPicPr/>
          <p:nvPr/>
        </p:nvPicPr>
        <p:blipFill>
          <a:blip r:embed="rId3" cstate="print"/>
          <a:stretch>
            <a:fillRect/>
          </a:stretch>
        </p:blipFill>
        <p:spPr>
          <a:xfrm>
            <a:off x="477788" y="188640"/>
            <a:ext cx="2520280" cy="2376264"/>
          </a:xfrm>
          <a:prstGeom prst="rect">
            <a:avLst/>
          </a:prstGeom>
        </p:spPr>
      </p:pic>
      <p:sp>
        <p:nvSpPr>
          <p:cNvPr id="8" name="CuadroTexto 7"/>
          <p:cNvSpPr txBox="1"/>
          <p:nvPr/>
        </p:nvSpPr>
        <p:spPr>
          <a:xfrm>
            <a:off x="2854052" y="992051"/>
            <a:ext cx="8064896" cy="1723549"/>
          </a:xfrm>
          <a:prstGeom prst="rect">
            <a:avLst/>
          </a:prstGeom>
          <a:noFill/>
        </p:spPr>
        <p:txBody>
          <a:bodyPr wrap="square" rtlCol="0">
            <a:spAutoFit/>
          </a:bodyPr>
          <a:lstStyle/>
          <a:p>
            <a:r>
              <a:rPr lang="es-MX" sz="4400" dirty="0" smtClean="0"/>
              <a:t>PREPARATORIA PARTICULAR FRANCISCO LARROYO</a:t>
            </a:r>
          </a:p>
          <a:p>
            <a:r>
              <a:rPr lang="es-MX" dirty="0" smtClean="0"/>
              <a:t>CLAVE 1322</a:t>
            </a:r>
            <a:endParaRPr lang="es-MX" dirty="0"/>
          </a:p>
        </p:txBody>
      </p:sp>
      <p:sp>
        <p:nvSpPr>
          <p:cNvPr id="9" name="CuadroTexto 8"/>
          <p:cNvSpPr txBox="1"/>
          <p:nvPr/>
        </p:nvSpPr>
        <p:spPr>
          <a:xfrm>
            <a:off x="621804" y="2937864"/>
            <a:ext cx="8280920" cy="1077218"/>
          </a:xfrm>
          <a:prstGeom prst="rect">
            <a:avLst/>
          </a:prstGeom>
          <a:noFill/>
        </p:spPr>
        <p:txBody>
          <a:bodyPr wrap="square" rtlCol="0">
            <a:spAutoFit/>
          </a:bodyPr>
          <a:lstStyle/>
          <a:p>
            <a:r>
              <a:rPr lang="es-MX" sz="3200" dirty="0" smtClean="0"/>
              <a:t>PROYECTO: </a:t>
            </a:r>
            <a:r>
              <a:rPr lang="es-ES" sz="3200" u="sng" dirty="0"/>
              <a:t> </a:t>
            </a:r>
            <a:r>
              <a:rPr lang="es-ES" sz="3200" u="sng" dirty="0" smtClean="0"/>
              <a:t>Repercusiones de las regiones naturales  en el perfil psicosocial del infractor</a:t>
            </a:r>
            <a:endParaRPr lang="es-MX" sz="3200" dirty="0"/>
          </a:p>
        </p:txBody>
      </p:sp>
      <p:sp>
        <p:nvSpPr>
          <p:cNvPr id="10" name="CuadroTexto 9"/>
          <p:cNvSpPr txBox="1"/>
          <p:nvPr/>
        </p:nvSpPr>
        <p:spPr>
          <a:xfrm>
            <a:off x="788288" y="5157192"/>
            <a:ext cx="5256584" cy="1200329"/>
          </a:xfrm>
          <a:prstGeom prst="rect">
            <a:avLst/>
          </a:prstGeom>
          <a:noFill/>
        </p:spPr>
        <p:txBody>
          <a:bodyPr wrap="square" rtlCol="0">
            <a:spAutoFit/>
          </a:bodyPr>
          <a:lstStyle/>
          <a:p>
            <a:r>
              <a:rPr lang="es-MX" dirty="0" smtClean="0"/>
              <a:t>EQUIPO : 3</a:t>
            </a:r>
          </a:p>
          <a:p>
            <a:endParaRPr lang="es-MX" dirty="0"/>
          </a:p>
          <a:p>
            <a:r>
              <a:rPr lang="es-MX" dirty="0" smtClean="0"/>
              <a:t>Psicología, Geografía y Derecho</a:t>
            </a:r>
          </a:p>
          <a:p>
            <a:endParaRPr lang="es-MX"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77789" y="376646"/>
            <a:ext cx="1058517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4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VI. Tiempos que se dedicarán al proyecto cada semana.</a:t>
            </a:r>
            <a:r>
              <a:rPr kumimoji="0" lang="es-ES" altLang="es-MX" sz="2400"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 </a:t>
            </a:r>
            <a:endParaRPr kumimoji="0" lang="es-MX" altLang="es-MX" sz="24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228795644"/>
              </p:ext>
            </p:extLst>
          </p:nvPr>
        </p:nvGraphicFramePr>
        <p:xfrm>
          <a:off x="693812" y="1412776"/>
          <a:ext cx="10873208" cy="4608512"/>
        </p:xfrm>
        <a:graphic>
          <a:graphicData uri="http://schemas.openxmlformats.org/drawingml/2006/table">
            <a:tbl>
              <a:tblPr>
                <a:tableStyleId>{5C22544A-7EE6-4342-B048-85BDC9FD1C3A}</a:tableStyleId>
              </a:tblPr>
              <a:tblGrid>
                <a:gridCol w="5342212"/>
                <a:gridCol w="5530996"/>
              </a:tblGrid>
              <a:tr h="2392350">
                <a:tc>
                  <a:txBody>
                    <a:bodyPr/>
                    <a:lstStyle/>
                    <a:p>
                      <a:pPr marL="342900" lvl="0" indent="-342900" algn="ctr">
                        <a:lnSpc>
                          <a:spcPct val="115000"/>
                        </a:lnSpc>
                        <a:spcAft>
                          <a:spcPts val="0"/>
                        </a:spcAft>
                        <a:buFont typeface="+mj-lt"/>
                        <a:buAutoNum type="arabicPeriod"/>
                      </a:pPr>
                      <a:r>
                        <a:rPr lang="es-ES" sz="1600" dirty="0">
                          <a:effectLst/>
                        </a:rPr>
                        <a:t>¿Cuántas horas se trabajarán de manera  </a:t>
                      </a:r>
                      <a:endParaRPr lang="es-MX" sz="1600" dirty="0">
                        <a:effectLst/>
                      </a:endParaRPr>
                    </a:p>
                    <a:p>
                      <a:pPr marL="457200" algn="ctr">
                        <a:lnSpc>
                          <a:spcPct val="115000"/>
                        </a:lnSpc>
                        <a:spcAft>
                          <a:spcPts val="0"/>
                        </a:spcAft>
                      </a:pPr>
                      <a:r>
                        <a:rPr lang="es-ES" sz="1600" dirty="0">
                          <a:effectLst/>
                        </a:rPr>
                        <a:t>disciplinaria </a:t>
                      </a:r>
                      <a:r>
                        <a:rPr lang="es-ES" sz="1600" dirty="0" smtClean="0">
                          <a:effectLst/>
                        </a:rPr>
                        <a:t>?</a:t>
                      </a:r>
                    </a:p>
                    <a:p>
                      <a:pPr marL="457200" algn="ctr">
                        <a:lnSpc>
                          <a:spcPct val="115000"/>
                        </a:lnSpc>
                        <a:spcAft>
                          <a:spcPts val="0"/>
                        </a:spcAft>
                      </a:pPr>
                      <a:endParaRPr lang="es-ES" sz="1600" dirty="0" smtClean="0">
                        <a:solidFill>
                          <a:srgbClr val="000000"/>
                        </a:solidFill>
                        <a:effectLst/>
                        <a:latin typeface="Arial" panose="020B0604020202020204" pitchFamily="34" charset="0"/>
                        <a:ea typeface="Arial" panose="020B0604020202020204" pitchFamily="34" charset="0"/>
                      </a:endParaRPr>
                    </a:p>
                    <a:p>
                      <a:pPr marL="457200" algn="ct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3 horas semanales</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2.  ¿Cuántas horas se trabajarán de manera interdisciplinaria?</a:t>
                      </a:r>
                      <a:endParaRPr lang="es-MX" sz="1600" dirty="0">
                        <a:effectLst/>
                      </a:endParaRPr>
                    </a:p>
                    <a:p>
                      <a:pPr algn="ctr">
                        <a:lnSpc>
                          <a:spcPct val="115000"/>
                        </a:lnSpc>
                        <a:spcAft>
                          <a:spcPts val="0"/>
                        </a:spcAft>
                      </a:pPr>
                      <a:endParaRPr lang="es-ES" sz="1600" dirty="0" smtClean="0">
                        <a:effectLst/>
                      </a:endParaRPr>
                    </a:p>
                    <a:p>
                      <a:pPr algn="ctr">
                        <a:lnSpc>
                          <a:spcPct val="115000"/>
                        </a:lnSpc>
                        <a:spcAft>
                          <a:spcPts val="0"/>
                        </a:spcAft>
                      </a:pPr>
                      <a:r>
                        <a:rPr lang="es-ES" sz="1600" dirty="0" smtClean="0">
                          <a:effectLst/>
                        </a:rPr>
                        <a:t>2 horas a la semana</a:t>
                      </a: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2216162">
                <a:tc>
                  <a:txBody>
                    <a:bodyPr/>
                    <a:lstStyle/>
                    <a:p>
                      <a:pPr algn="ctr">
                        <a:lnSpc>
                          <a:spcPct val="115000"/>
                        </a:lnSpc>
                        <a:spcAft>
                          <a:spcPts val="0"/>
                        </a:spcAft>
                      </a:pPr>
                      <a:r>
                        <a:rPr lang="es-ES" sz="1600" dirty="0">
                          <a:effectLst/>
                        </a:rPr>
                        <a:t> </a:t>
                      </a:r>
                      <a:endParaRPr lang="es-MX" sz="1600" dirty="0">
                        <a:effectLst/>
                      </a:endParaRPr>
                    </a:p>
                    <a:p>
                      <a:pPr algn="ctr">
                        <a:lnSpc>
                          <a:spcPct val="115000"/>
                        </a:lnSpc>
                        <a:spcAft>
                          <a:spcPts val="0"/>
                        </a:spcAft>
                      </a:pPr>
                      <a:r>
                        <a:rPr lang="es-ES" sz="1600" dirty="0">
                          <a:effectLst/>
                        </a:rPr>
                        <a:t> </a:t>
                      </a:r>
                      <a:endParaRPr lang="es-MX" sz="1600" dirty="0">
                        <a:effectLst/>
                      </a:endParaRPr>
                    </a:p>
                    <a:p>
                      <a:pPr algn="ctr">
                        <a:lnSpc>
                          <a:spcPct val="115000"/>
                        </a:lnSpc>
                        <a:spcAft>
                          <a:spcPts val="0"/>
                        </a:spcAft>
                      </a:pPr>
                      <a:r>
                        <a:rPr lang="es-ES" sz="1600" dirty="0">
                          <a:effectLst/>
                        </a:rPr>
                        <a:t> </a:t>
                      </a:r>
                      <a:endParaRPr lang="es-MX" sz="1600" dirty="0">
                        <a:effectLst/>
                      </a:endParaRPr>
                    </a:p>
                    <a:p>
                      <a:pPr algn="ctr">
                        <a:lnSpc>
                          <a:spcPct val="115000"/>
                        </a:lnSpc>
                        <a:spcAft>
                          <a:spcPts val="0"/>
                        </a:spcAft>
                      </a:pPr>
                      <a:r>
                        <a:rPr lang="es-ES" sz="1600" dirty="0">
                          <a:effectLst/>
                        </a:rPr>
                        <a:t> </a:t>
                      </a:r>
                      <a:endParaRPr lang="es-MX" sz="1600" dirty="0">
                        <a:effectLst/>
                      </a:endParaRPr>
                    </a:p>
                    <a:p>
                      <a:pPr algn="ct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 </a:t>
                      </a:r>
                      <a:endParaRPr lang="es-MX" sz="1600" dirty="0">
                        <a:effectLst/>
                      </a:endParaRPr>
                    </a:p>
                    <a:p>
                      <a:pPr algn="ct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Tree>
    <p:extLst>
      <p:ext uri="{BB962C8B-B14F-4D97-AF65-F5344CB8AC3E}">
        <p14:creationId xmlns:p14="http://schemas.microsoft.com/office/powerpoint/2010/main" val="276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549796" y="181528"/>
            <a:ext cx="11233248"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40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VII. Presentación del proyecto (producto).</a:t>
            </a:r>
            <a:endParaRPr kumimoji="0" lang="es-MX" altLang="es-MX" sz="40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4266635695"/>
              </p:ext>
            </p:extLst>
          </p:nvPr>
        </p:nvGraphicFramePr>
        <p:xfrm>
          <a:off x="189756" y="1268760"/>
          <a:ext cx="11737304" cy="4968552"/>
        </p:xfrm>
        <a:graphic>
          <a:graphicData uri="http://schemas.openxmlformats.org/drawingml/2006/table">
            <a:tbl>
              <a:tblPr>
                <a:tableStyleId>{5C22544A-7EE6-4342-B048-85BDC9FD1C3A}</a:tableStyleId>
              </a:tblPr>
              <a:tblGrid>
                <a:gridCol w="11737304"/>
              </a:tblGrid>
              <a:tr h="922659">
                <a:tc>
                  <a:txBody>
                    <a:bodyPr/>
                    <a:lstStyle/>
                    <a:p>
                      <a:pPr marL="342900" lvl="0" indent="-342900" algn="ctr">
                        <a:lnSpc>
                          <a:spcPct val="115000"/>
                        </a:lnSpc>
                        <a:buFont typeface="+mj-lt"/>
                        <a:buAutoNum type="arabicPeriod"/>
                      </a:pPr>
                      <a:r>
                        <a:rPr lang="es-ES" sz="1600" u="none" strike="noStrike" dirty="0">
                          <a:effectLst/>
                        </a:rPr>
                        <a:t>¿Qué se presentará?   2. ¿Cuándo?   3. ¿Cómo?  4. ¿Dónde?   4. ¿Con qué?</a:t>
                      </a:r>
                      <a:endParaRPr lang="es-MX" sz="1600" u="none" strike="noStrike" dirty="0">
                        <a:effectLst/>
                      </a:endParaRPr>
                    </a:p>
                    <a:p>
                      <a:pPr marL="457200" algn="ctr">
                        <a:lnSpc>
                          <a:spcPct val="115000"/>
                        </a:lnSpc>
                      </a:pPr>
                      <a:r>
                        <a:rPr lang="es-ES" sz="1600" dirty="0">
                          <a:effectLst/>
                        </a:rPr>
                        <a:t>5. ¿A quién, por qué y para qué?  </a:t>
                      </a:r>
                      <a:endParaRPr lang="es-MX" sz="1600" dirty="0">
                        <a:solidFill>
                          <a:srgbClr val="000000"/>
                        </a:solidFill>
                        <a:effectLst/>
                        <a:latin typeface="Arial" panose="020B0604020202020204" pitchFamily="34" charset="0"/>
                      </a:endParaRPr>
                    </a:p>
                  </a:txBody>
                  <a:tcPr marL="63500" marR="63500" marT="63500" marB="63500"/>
                </a:tc>
              </a:tr>
              <a:tr h="4045893">
                <a:tc>
                  <a:txBody>
                    <a:bodyPr/>
                    <a:lstStyle/>
                    <a:p>
                      <a:pPr>
                        <a:lnSpc>
                          <a:spcPct val="115000"/>
                        </a:lnSpc>
                        <a:spcAft>
                          <a:spcPts val="0"/>
                        </a:spcAft>
                      </a:pPr>
                      <a:r>
                        <a:rPr lang="es-ES" sz="1600" dirty="0">
                          <a:effectLst/>
                        </a:rPr>
                        <a:t>-Presentación electrónica en </a:t>
                      </a:r>
                      <a:r>
                        <a:rPr lang="es-ES" sz="1600" dirty="0" err="1">
                          <a:effectLst/>
                        </a:rPr>
                        <a:t>Powerpoint</a:t>
                      </a:r>
                      <a:r>
                        <a:rPr lang="es-ES" sz="1600" dirty="0">
                          <a:effectLst/>
                        </a:rPr>
                        <a:t> y reporte por escrito.</a:t>
                      </a:r>
                      <a:endParaRPr lang="es-MX" sz="1600" dirty="0">
                        <a:effectLst/>
                      </a:endParaRPr>
                    </a:p>
                    <a:p>
                      <a:pPr>
                        <a:lnSpc>
                          <a:spcPct val="115000"/>
                        </a:lnSpc>
                        <a:spcAft>
                          <a:spcPts val="0"/>
                        </a:spcAft>
                      </a:pPr>
                      <a:r>
                        <a:rPr lang="es-ES" sz="1600" dirty="0">
                          <a:effectLst/>
                        </a:rPr>
                        <a:t>2 marzo – Práctica y recolección de datos en la localidad.</a:t>
                      </a:r>
                      <a:endParaRPr lang="es-MX" sz="1600" dirty="0">
                        <a:effectLst/>
                      </a:endParaRPr>
                    </a:p>
                    <a:p>
                      <a:pPr>
                        <a:lnSpc>
                          <a:spcPct val="115000"/>
                        </a:lnSpc>
                        <a:spcAft>
                          <a:spcPts val="0"/>
                        </a:spcAft>
                      </a:pPr>
                      <a:r>
                        <a:rPr lang="es-ES" sz="1600" dirty="0">
                          <a:effectLst/>
                        </a:rPr>
                        <a:t>5 marzo – reunión interdisciplinaria.</a:t>
                      </a:r>
                      <a:endParaRPr lang="es-MX" sz="1600" dirty="0">
                        <a:effectLst/>
                      </a:endParaRPr>
                    </a:p>
                    <a:p>
                      <a:pPr>
                        <a:lnSpc>
                          <a:spcPct val="115000"/>
                        </a:lnSpc>
                        <a:spcAft>
                          <a:spcPts val="0"/>
                        </a:spcAft>
                      </a:pPr>
                      <a:r>
                        <a:rPr lang="es-ES" sz="1600" dirty="0">
                          <a:effectLst/>
                        </a:rPr>
                        <a:t>7 marzo – Manejo de datos estadísticos.</a:t>
                      </a:r>
                      <a:endParaRPr lang="es-MX" sz="1600" dirty="0">
                        <a:effectLst/>
                      </a:endParaRPr>
                    </a:p>
                    <a:p>
                      <a:pPr>
                        <a:lnSpc>
                          <a:spcPct val="115000"/>
                        </a:lnSpc>
                        <a:spcAft>
                          <a:spcPts val="0"/>
                        </a:spcAft>
                      </a:pPr>
                      <a:r>
                        <a:rPr lang="es-ES" sz="1600" dirty="0">
                          <a:effectLst/>
                        </a:rPr>
                        <a:t>9 marzo – Armar la presentación y exponerla.</a:t>
                      </a:r>
                      <a:endParaRPr lang="es-MX" sz="16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Material:</a:t>
                      </a:r>
                      <a:endParaRPr lang="es-MX" sz="1600" dirty="0">
                        <a:effectLst/>
                      </a:endParaRPr>
                    </a:p>
                    <a:p>
                      <a:pPr>
                        <a:lnSpc>
                          <a:spcPct val="115000"/>
                        </a:lnSpc>
                        <a:spcAft>
                          <a:spcPts val="0"/>
                        </a:spcAft>
                      </a:pPr>
                      <a:r>
                        <a:rPr lang="es-ES" sz="1600" dirty="0">
                          <a:effectLst/>
                        </a:rPr>
                        <a:t>-hojas                                                    </a:t>
                      </a:r>
                      <a:r>
                        <a:rPr lang="es-ES" sz="1600" dirty="0" err="1">
                          <a:effectLst/>
                        </a:rPr>
                        <a:t>hojas</a:t>
                      </a:r>
                      <a:r>
                        <a:rPr lang="es-ES" sz="1600" dirty="0">
                          <a:effectLst/>
                        </a:rPr>
                        <a:t> de datos                          Tubos de ensayo</a:t>
                      </a:r>
                      <a:endParaRPr lang="es-MX" sz="1600" dirty="0">
                        <a:effectLst/>
                      </a:endParaRPr>
                    </a:p>
                    <a:p>
                      <a:pPr>
                        <a:lnSpc>
                          <a:spcPct val="115000"/>
                        </a:lnSpc>
                        <a:spcAft>
                          <a:spcPts val="0"/>
                        </a:spcAft>
                      </a:pPr>
                      <a:r>
                        <a:rPr lang="es-ES" sz="1600" dirty="0">
                          <a:effectLst/>
                        </a:rPr>
                        <a:t>-cuaderno de campo                        lápiz                                            Papel PH</a:t>
                      </a:r>
                      <a:endParaRPr lang="es-MX" sz="1600" dirty="0">
                        <a:effectLst/>
                      </a:endParaRPr>
                    </a:p>
                    <a:p>
                      <a:pPr>
                        <a:lnSpc>
                          <a:spcPct val="115000"/>
                        </a:lnSpc>
                        <a:spcAft>
                          <a:spcPts val="0"/>
                        </a:spcAft>
                      </a:pPr>
                      <a:r>
                        <a:rPr lang="es-ES" sz="1600" dirty="0">
                          <a:effectLst/>
                        </a:rPr>
                        <a:t>-cañón                                                  Cámara</a:t>
                      </a:r>
                      <a:endParaRPr lang="es-MX" sz="1600" dirty="0">
                        <a:effectLst/>
                      </a:endParaRPr>
                    </a:p>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Tree>
    <p:extLst>
      <p:ext uri="{BB962C8B-B14F-4D97-AF65-F5344CB8AC3E}">
        <p14:creationId xmlns:p14="http://schemas.microsoft.com/office/powerpoint/2010/main" val="110850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33772" y="266166"/>
            <a:ext cx="1123324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36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VIII. Evaluación del Proyecto.</a:t>
            </a:r>
            <a:endParaRPr kumimoji="0" lang="es-MX" altLang="es-MX" sz="36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54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973479071"/>
              </p:ext>
            </p:extLst>
          </p:nvPr>
        </p:nvGraphicFramePr>
        <p:xfrm>
          <a:off x="333772" y="1196752"/>
          <a:ext cx="11233249" cy="5301488"/>
        </p:xfrm>
        <a:graphic>
          <a:graphicData uri="http://schemas.openxmlformats.org/drawingml/2006/table">
            <a:tbl>
              <a:tblPr>
                <a:tableStyleId>{5C22544A-7EE6-4342-B048-85BDC9FD1C3A}</a:tableStyleId>
              </a:tblPr>
              <a:tblGrid>
                <a:gridCol w="3540096"/>
                <a:gridCol w="3540096"/>
                <a:gridCol w="4153057"/>
              </a:tblGrid>
              <a:tr h="1054640">
                <a:tc>
                  <a:txBody>
                    <a:bodyPr/>
                    <a:lstStyle/>
                    <a:p>
                      <a:pPr algn="ctr">
                        <a:lnSpc>
                          <a:spcPct val="115000"/>
                        </a:lnSpc>
                        <a:spcAft>
                          <a:spcPts val="0"/>
                        </a:spcAft>
                      </a:pPr>
                      <a:r>
                        <a:rPr lang="es-ES" sz="2400" dirty="0">
                          <a:effectLst/>
                        </a:rPr>
                        <a:t>1. ¿Qué aspectos se evaluarán?</a:t>
                      </a:r>
                      <a:endParaRPr lang="es-MX" sz="2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2400">
                          <a:effectLst/>
                        </a:rPr>
                        <a:t>2. ¿Cuáles son los criterios que se utilizarán para evaluar cada aspecto?</a:t>
                      </a:r>
                      <a:endParaRPr lang="es-MX" sz="24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2400">
                          <a:effectLst/>
                        </a:rPr>
                        <a:t>3. Herramientas e instrumentos de evaluación que se utilizarán.</a:t>
                      </a:r>
                      <a:endParaRPr lang="es-MX" sz="2400">
                        <a:solidFill>
                          <a:srgbClr val="000000"/>
                        </a:solidFill>
                        <a:effectLst/>
                        <a:latin typeface="Arial" panose="020B0604020202020204" pitchFamily="34" charset="0"/>
                        <a:ea typeface="Arial" panose="020B0604020202020204" pitchFamily="34" charset="0"/>
                      </a:endParaRPr>
                    </a:p>
                  </a:txBody>
                  <a:tcPr marL="63500" marR="63500" marT="63500" marB="63500"/>
                </a:tc>
              </a:tr>
              <a:tr h="3841904">
                <a:tc>
                  <a:txBody>
                    <a:bodyPr/>
                    <a:lstStyle/>
                    <a:p>
                      <a:pPr>
                        <a:lnSpc>
                          <a:spcPct val="115000"/>
                        </a:lnSpc>
                        <a:spcAft>
                          <a:spcPts val="0"/>
                        </a:spcAft>
                      </a:pPr>
                      <a:r>
                        <a:rPr lang="es-ES" sz="2400">
                          <a:effectLst/>
                        </a:rPr>
                        <a:t>-Reporte</a:t>
                      </a:r>
                      <a:endParaRPr lang="es-MX" sz="2400">
                        <a:effectLst/>
                      </a:endParaRPr>
                    </a:p>
                    <a:p>
                      <a:pPr>
                        <a:lnSpc>
                          <a:spcPct val="115000"/>
                        </a:lnSpc>
                        <a:spcAft>
                          <a:spcPts val="0"/>
                        </a:spcAft>
                      </a:pPr>
                      <a:r>
                        <a:rPr lang="es-ES" sz="2400">
                          <a:effectLst/>
                        </a:rPr>
                        <a:t>-Presentación en Powerpoint</a:t>
                      </a:r>
                      <a:endParaRPr lang="es-MX" sz="2400">
                        <a:effectLst/>
                      </a:endParaRPr>
                    </a:p>
                    <a:p>
                      <a:pPr>
                        <a:lnSpc>
                          <a:spcPct val="115000"/>
                        </a:lnSpc>
                        <a:spcAft>
                          <a:spcPts val="0"/>
                        </a:spcAft>
                      </a:pPr>
                      <a:r>
                        <a:rPr lang="es-ES" sz="2400">
                          <a:effectLst/>
                        </a:rPr>
                        <a:t>-Listas de cotejo</a:t>
                      </a:r>
                      <a:endParaRPr lang="es-MX" sz="2400">
                        <a:effectLst/>
                      </a:endParaRPr>
                    </a:p>
                    <a:p>
                      <a:pPr>
                        <a:lnSpc>
                          <a:spcPct val="115000"/>
                        </a:lnSpc>
                        <a:spcAft>
                          <a:spcPts val="0"/>
                        </a:spcAft>
                      </a:pPr>
                      <a:r>
                        <a:rPr lang="es-ES" sz="2400">
                          <a:effectLst/>
                        </a:rPr>
                        <a:t> </a:t>
                      </a:r>
                      <a:endParaRPr lang="es-MX" sz="2400">
                        <a:effectLst/>
                      </a:endParaRPr>
                    </a:p>
                    <a:p>
                      <a:pPr>
                        <a:lnSpc>
                          <a:spcPct val="115000"/>
                        </a:lnSpc>
                        <a:spcAft>
                          <a:spcPts val="0"/>
                        </a:spcAft>
                      </a:pPr>
                      <a:r>
                        <a:rPr lang="es-ES" sz="2400">
                          <a:effectLst/>
                        </a:rPr>
                        <a:t> </a:t>
                      </a:r>
                      <a:endParaRPr lang="es-MX" sz="2400">
                        <a:effectLst/>
                      </a:endParaRPr>
                    </a:p>
                    <a:p>
                      <a:pPr>
                        <a:lnSpc>
                          <a:spcPct val="115000"/>
                        </a:lnSpc>
                        <a:spcAft>
                          <a:spcPts val="0"/>
                        </a:spcAft>
                      </a:pPr>
                      <a:r>
                        <a:rPr lang="es-ES" sz="2400">
                          <a:effectLst/>
                        </a:rPr>
                        <a:t> </a:t>
                      </a:r>
                      <a:endParaRPr lang="es-MX" sz="2400">
                        <a:effectLst/>
                      </a:endParaRPr>
                    </a:p>
                    <a:p>
                      <a:pPr>
                        <a:lnSpc>
                          <a:spcPct val="115000"/>
                        </a:lnSpc>
                        <a:spcAft>
                          <a:spcPts val="0"/>
                        </a:spcAft>
                      </a:pPr>
                      <a:r>
                        <a:rPr lang="es-ES" sz="2400">
                          <a:effectLst/>
                        </a:rPr>
                        <a:t> </a:t>
                      </a:r>
                      <a:endParaRPr lang="es-MX" sz="2400">
                        <a:effectLst/>
                      </a:endParaRPr>
                    </a:p>
                    <a:p>
                      <a:pPr>
                        <a:lnSpc>
                          <a:spcPct val="115000"/>
                        </a:lnSpc>
                        <a:spcAft>
                          <a:spcPts val="0"/>
                        </a:spcAft>
                      </a:pPr>
                      <a:r>
                        <a:rPr lang="es-ES" sz="2400">
                          <a:effectLst/>
                        </a:rPr>
                        <a:t> </a:t>
                      </a:r>
                      <a:endParaRPr lang="es-MX" sz="24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2400" dirty="0">
                          <a:effectLst/>
                        </a:rPr>
                        <a:t>Coherencia</a:t>
                      </a:r>
                      <a:endParaRPr lang="es-MX" sz="2400" dirty="0">
                        <a:effectLst/>
                      </a:endParaRPr>
                    </a:p>
                    <a:p>
                      <a:pPr>
                        <a:lnSpc>
                          <a:spcPct val="115000"/>
                        </a:lnSpc>
                        <a:spcAft>
                          <a:spcPts val="0"/>
                        </a:spcAft>
                      </a:pPr>
                      <a:r>
                        <a:rPr lang="es-ES" sz="2400" dirty="0">
                          <a:effectLst/>
                        </a:rPr>
                        <a:t>-Presentación</a:t>
                      </a:r>
                      <a:endParaRPr lang="es-MX" sz="2400" dirty="0">
                        <a:effectLst/>
                      </a:endParaRPr>
                    </a:p>
                    <a:p>
                      <a:pPr>
                        <a:lnSpc>
                          <a:spcPct val="115000"/>
                        </a:lnSpc>
                        <a:spcAft>
                          <a:spcPts val="0"/>
                        </a:spcAft>
                      </a:pPr>
                      <a:r>
                        <a:rPr lang="es-ES" sz="2400" dirty="0">
                          <a:effectLst/>
                        </a:rPr>
                        <a:t>-</a:t>
                      </a:r>
                      <a:r>
                        <a:rPr lang="es-ES" sz="2400" dirty="0" smtClean="0">
                          <a:effectLst/>
                        </a:rPr>
                        <a:t>Dominio del </a:t>
                      </a:r>
                      <a:r>
                        <a:rPr lang="es-ES" sz="2400" dirty="0">
                          <a:effectLst/>
                        </a:rPr>
                        <a:t>tema</a:t>
                      </a:r>
                      <a:endParaRPr lang="es-MX" sz="2400" dirty="0">
                        <a:effectLst/>
                      </a:endParaRPr>
                    </a:p>
                    <a:p>
                      <a:pPr>
                        <a:lnSpc>
                          <a:spcPct val="115000"/>
                        </a:lnSpc>
                        <a:spcAft>
                          <a:spcPts val="0"/>
                        </a:spcAft>
                      </a:pPr>
                      <a:r>
                        <a:rPr lang="es-ES" sz="2400" dirty="0">
                          <a:effectLst/>
                        </a:rPr>
                        <a:t>-Contenido</a:t>
                      </a:r>
                      <a:endParaRPr lang="es-MX" sz="2400" dirty="0">
                        <a:effectLst/>
                      </a:endParaRPr>
                    </a:p>
                    <a:p>
                      <a:pPr>
                        <a:lnSpc>
                          <a:spcPct val="115000"/>
                        </a:lnSpc>
                        <a:spcAft>
                          <a:spcPts val="0"/>
                        </a:spcAft>
                      </a:pPr>
                      <a:r>
                        <a:rPr lang="es-ES" sz="2400" dirty="0">
                          <a:effectLst/>
                        </a:rPr>
                        <a:t> </a:t>
                      </a:r>
                      <a:endParaRPr lang="es-MX" sz="2400" dirty="0">
                        <a:effectLst/>
                      </a:endParaRPr>
                    </a:p>
                    <a:p>
                      <a:pPr>
                        <a:lnSpc>
                          <a:spcPct val="115000"/>
                        </a:lnSpc>
                        <a:spcAft>
                          <a:spcPts val="0"/>
                        </a:spcAft>
                      </a:pPr>
                      <a:r>
                        <a:rPr lang="es-ES" sz="2400" dirty="0">
                          <a:effectLst/>
                        </a:rPr>
                        <a:t> </a:t>
                      </a:r>
                      <a:endParaRPr lang="es-MX" sz="2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2400" dirty="0">
                          <a:effectLst/>
                        </a:rPr>
                        <a:t>-Rúbrica</a:t>
                      </a:r>
                      <a:endParaRPr lang="es-MX" sz="2400" dirty="0">
                        <a:effectLst/>
                      </a:endParaRPr>
                    </a:p>
                    <a:p>
                      <a:pPr>
                        <a:lnSpc>
                          <a:spcPct val="115000"/>
                        </a:lnSpc>
                        <a:spcAft>
                          <a:spcPts val="0"/>
                        </a:spcAft>
                      </a:pPr>
                      <a:r>
                        <a:rPr lang="es-ES" sz="2400" dirty="0">
                          <a:effectLst/>
                        </a:rPr>
                        <a:t>-Listas de verificación</a:t>
                      </a:r>
                      <a:endParaRPr lang="es-MX" sz="2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Tree>
    <p:extLst>
      <p:ext uri="{BB962C8B-B14F-4D97-AF65-F5344CB8AC3E}">
        <p14:creationId xmlns:p14="http://schemas.microsoft.com/office/powerpoint/2010/main" val="141188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1804" y="476672"/>
            <a:ext cx="7776864" cy="707886"/>
          </a:xfrm>
          <a:prstGeom prst="rect">
            <a:avLst/>
          </a:prstGeom>
          <a:noFill/>
        </p:spPr>
        <p:txBody>
          <a:bodyPr wrap="square" rtlCol="0">
            <a:spAutoFit/>
          </a:bodyPr>
          <a:lstStyle/>
          <a:p>
            <a:r>
              <a:rPr lang="es-MX" sz="4000" dirty="0" smtClean="0"/>
              <a:t>EVIDENCIAS FOTOGRAFICAS</a:t>
            </a:r>
            <a:endParaRPr lang="es-MX" sz="4000"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2084" y="1772816"/>
            <a:ext cx="4680520" cy="3991977"/>
          </a:xfrm>
          <a:prstGeom prst="rect">
            <a:avLst/>
          </a:prstGeom>
        </p:spPr>
      </p:pic>
    </p:spTree>
    <p:extLst>
      <p:ext uri="{BB962C8B-B14F-4D97-AF65-F5344CB8AC3E}">
        <p14:creationId xmlns:p14="http://schemas.microsoft.com/office/powerpoint/2010/main" val="40908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93812" y="1124744"/>
            <a:ext cx="10657184" cy="5616624"/>
          </a:xfrm>
          <a:prstGeom prst="rect">
            <a:avLst/>
          </a:prstGeom>
        </p:spPr>
      </p:pic>
      <p:sp>
        <p:nvSpPr>
          <p:cNvPr id="4" name="CuadroTexto 3"/>
          <p:cNvSpPr txBox="1"/>
          <p:nvPr/>
        </p:nvSpPr>
        <p:spPr>
          <a:xfrm>
            <a:off x="1989956" y="260648"/>
            <a:ext cx="7848872" cy="646331"/>
          </a:xfrm>
          <a:prstGeom prst="rect">
            <a:avLst/>
          </a:prstGeom>
          <a:noFill/>
        </p:spPr>
        <p:txBody>
          <a:bodyPr wrap="square" rtlCol="0">
            <a:spAutoFit/>
          </a:bodyPr>
          <a:lstStyle/>
          <a:p>
            <a:pPr algn="ctr"/>
            <a:r>
              <a:rPr lang="es-MX" dirty="0" smtClean="0"/>
              <a:t>CUADRO DE MESAS DE EXPERTOS</a:t>
            </a:r>
          </a:p>
          <a:p>
            <a:pPr algn="ctr"/>
            <a:r>
              <a:rPr lang="es-MX" dirty="0" smtClean="0"/>
              <a:t>Personal</a:t>
            </a:r>
            <a:endParaRPr lang="es-MX" dirty="0"/>
          </a:p>
        </p:txBody>
      </p:sp>
    </p:spTree>
    <p:extLst>
      <p:ext uri="{BB962C8B-B14F-4D97-AF65-F5344CB8AC3E}">
        <p14:creationId xmlns:p14="http://schemas.microsoft.com/office/powerpoint/2010/main" val="363344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97868" y="1196752"/>
            <a:ext cx="9937104" cy="5256584"/>
          </a:xfrm>
          <a:prstGeom prst="rect">
            <a:avLst/>
          </a:prstGeom>
        </p:spPr>
      </p:pic>
      <p:sp>
        <p:nvSpPr>
          <p:cNvPr id="4" name="CuadroTexto 3"/>
          <p:cNvSpPr txBox="1"/>
          <p:nvPr/>
        </p:nvSpPr>
        <p:spPr>
          <a:xfrm>
            <a:off x="1773932" y="116632"/>
            <a:ext cx="8784976" cy="646331"/>
          </a:xfrm>
          <a:prstGeom prst="rect">
            <a:avLst/>
          </a:prstGeom>
          <a:noFill/>
        </p:spPr>
        <p:txBody>
          <a:bodyPr wrap="square" rtlCol="0">
            <a:spAutoFit/>
          </a:bodyPr>
          <a:lstStyle/>
          <a:p>
            <a:pPr algn="ctr"/>
            <a:r>
              <a:rPr lang="es-MX" dirty="0" smtClean="0"/>
              <a:t>ANALISIS MESA DE EXPERTOS</a:t>
            </a:r>
          </a:p>
          <a:p>
            <a:pPr algn="ctr"/>
            <a:r>
              <a:rPr lang="es-MX" dirty="0" smtClean="0"/>
              <a:t>Grupos Heterogéneos</a:t>
            </a:r>
            <a:endParaRPr lang="es-MX" dirty="0"/>
          </a:p>
        </p:txBody>
      </p:sp>
    </p:spTree>
    <p:extLst>
      <p:ext uri="{BB962C8B-B14F-4D97-AF65-F5344CB8AC3E}">
        <p14:creationId xmlns:p14="http://schemas.microsoft.com/office/powerpoint/2010/main" val="11469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1804" y="1556792"/>
            <a:ext cx="10801200" cy="4248472"/>
          </a:xfrm>
          <a:prstGeom prst="rect">
            <a:avLst/>
          </a:prstGeom>
          <a:noFill/>
        </p:spPr>
        <p:txBody>
          <a:bodyPr wrap="square" rtlCol="0">
            <a:spAutoFit/>
          </a:bodyPr>
          <a:lstStyle/>
          <a:p>
            <a:endParaRPr lang="es-MX" dirty="0"/>
          </a:p>
        </p:txBody>
      </p:sp>
      <p:pic>
        <p:nvPicPr>
          <p:cNvPr id="3" name="Imagen 2"/>
          <p:cNvPicPr>
            <a:picLocks noChangeAspect="1"/>
          </p:cNvPicPr>
          <p:nvPr/>
        </p:nvPicPr>
        <p:blipFill>
          <a:blip r:embed="rId3"/>
          <a:stretch>
            <a:fillRect/>
          </a:stretch>
        </p:blipFill>
        <p:spPr>
          <a:xfrm>
            <a:off x="1197868" y="1124744"/>
            <a:ext cx="9937104" cy="5353522"/>
          </a:xfrm>
          <a:prstGeom prst="rect">
            <a:avLst/>
          </a:prstGeom>
        </p:spPr>
      </p:pic>
      <p:sp>
        <p:nvSpPr>
          <p:cNvPr id="4" name="CuadroTexto 3"/>
          <p:cNvSpPr txBox="1"/>
          <p:nvPr/>
        </p:nvSpPr>
        <p:spPr>
          <a:xfrm>
            <a:off x="1521904" y="425182"/>
            <a:ext cx="9001000" cy="646331"/>
          </a:xfrm>
          <a:prstGeom prst="rect">
            <a:avLst/>
          </a:prstGeom>
          <a:noFill/>
        </p:spPr>
        <p:txBody>
          <a:bodyPr wrap="square" rtlCol="0">
            <a:spAutoFit/>
          </a:bodyPr>
          <a:lstStyle/>
          <a:p>
            <a:pPr algn="ctr"/>
            <a:r>
              <a:rPr lang="es-MX" dirty="0" smtClean="0"/>
              <a:t>ANALISIS MESA DE EXPERTOS</a:t>
            </a:r>
          </a:p>
          <a:p>
            <a:pPr algn="ctr"/>
            <a:r>
              <a:rPr lang="es-MX" dirty="0" smtClean="0"/>
              <a:t>General</a:t>
            </a:r>
            <a:endParaRPr lang="es-MX" dirty="0"/>
          </a:p>
        </p:txBody>
      </p:sp>
    </p:spTree>
    <p:extLst>
      <p:ext uri="{BB962C8B-B14F-4D97-AF65-F5344CB8AC3E}">
        <p14:creationId xmlns:p14="http://schemas.microsoft.com/office/powerpoint/2010/main" val="392053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85900" y="1052736"/>
            <a:ext cx="9865096" cy="5256584"/>
          </a:xfrm>
          <a:prstGeom prst="rect">
            <a:avLst/>
          </a:prstGeom>
        </p:spPr>
      </p:pic>
      <p:sp>
        <p:nvSpPr>
          <p:cNvPr id="4" name="CuadroTexto 3"/>
          <p:cNvSpPr txBox="1"/>
          <p:nvPr/>
        </p:nvSpPr>
        <p:spPr>
          <a:xfrm>
            <a:off x="2133972" y="188640"/>
            <a:ext cx="8136904" cy="646331"/>
          </a:xfrm>
          <a:prstGeom prst="rect">
            <a:avLst/>
          </a:prstGeom>
          <a:noFill/>
        </p:spPr>
        <p:txBody>
          <a:bodyPr wrap="square" rtlCol="0">
            <a:spAutoFit/>
          </a:bodyPr>
          <a:lstStyle/>
          <a:p>
            <a:pPr algn="ctr"/>
            <a:r>
              <a:rPr lang="es-MX" dirty="0" smtClean="0"/>
              <a:t>Estructura Inicial de Planeación</a:t>
            </a:r>
          </a:p>
          <a:p>
            <a:pPr algn="ctr"/>
            <a:r>
              <a:rPr lang="es-MX" dirty="0" smtClean="0"/>
              <a:t>E.I.P. Análisis </a:t>
            </a:r>
            <a:endParaRPr lang="es-MX" dirty="0"/>
          </a:p>
        </p:txBody>
      </p:sp>
    </p:spTree>
    <p:extLst>
      <p:ext uri="{BB962C8B-B14F-4D97-AF65-F5344CB8AC3E}">
        <p14:creationId xmlns:p14="http://schemas.microsoft.com/office/powerpoint/2010/main" val="19356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41884" y="332656"/>
            <a:ext cx="9649072" cy="6336704"/>
          </a:xfrm>
          <a:prstGeom prst="rect">
            <a:avLst/>
          </a:prstGeom>
        </p:spPr>
      </p:pic>
    </p:spTree>
    <p:extLst>
      <p:ext uri="{BB962C8B-B14F-4D97-AF65-F5344CB8AC3E}">
        <p14:creationId xmlns:p14="http://schemas.microsoft.com/office/powerpoint/2010/main" val="31547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53852" y="548680"/>
            <a:ext cx="10153128" cy="6120680"/>
          </a:xfrm>
          <a:prstGeom prst="rect">
            <a:avLst/>
          </a:prstGeom>
        </p:spPr>
      </p:pic>
    </p:spTree>
    <p:extLst>
      <p:ext uri="{BB962C8B-B14F-4D97-AF65-F5344CB8AC3E}">
        <p14:creationId xmlns:p14="http://schemas.microsoft.com/office/powerpoint/2010/main" val="419458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477788" y="2780928"/>
            <a:ext cx="3096344" cy="2092881"/>
          </a:xfrm>
          <a:prstGeom prst="rect">
            <a:avLst/>
          </a:prstGeom>
          <a:noFill/>
        </p:spPr>
        <p:txBody>
          <a:bodyPr wrap="square" rtlCol="0">
            <a:spAutoFit/>
          </a:bodyPr>
          <a:lstStyle/>
          <a:p>
            <a:pPr algn="ctr"/>
            <a:r>
              <a:rPr lang="es-MX" dirty="0" smtClean="0"/>
              <a:t>PSICOLOGIA</a:t>
            </a:r>
          </a:p>
          <a:p>
            <a:pPr algn="ctr"/>
            <a:r>
              <a:rPr lang="es-MX" dirty="0" smtClean="0"/>
              <a:t>Javier Zamorano Guzmán</a:t>
            </a:r>
          </a:p>
          <a:p>
            <a:pPr algn="ctr"/>
            <a:r>
              <a:rPr lang="es-MX" dirty="0" smtClean="0"/>
              <a:t>Verónica Rioja González</a:t>
            </a:r>
          </a:p>
          <a:p>
            <a:pPr algn="ctr"/>
            <a:endParaRPr lang="es-MX" sz="2000" dirty="0"/>
          </a:p>
          <a:p>
            <a:pPr algn="ctr"/>
            <a:endParaRPr lang="es-MX" sz="2000" dirty="0" smtClean="0"/>
          </a:p>
          <a:p>
            <a:endParaRPr lang="es-MX" dirty="0"/>
          </a:p>
          <a:p>
            <a:endParaRPr lang="es-MX" dirty="0"/>
          </a:p>
        </p:txBody>
      </p:sp>
      <p:sp>
        <p:nvSpPr>
          <p:cNvPr id="15" name="CuadroTexto 14"/>
          <p:cNvSpPr txBox="1"/>
          <p:nvPr/>
        </p:nvSpPr>
        <p:spPr>
          <a:xfrm>
            <a:off x="4309914" y="5013176"/>
            <a:ext cx="3008634" cy="1261884"/>
          </a:xfrm>
          <a:prstGeom prst="rect">
            <a:avLst/>
          </a:prstGeom>
          <a:noFill/>
        </p:spPr>
        <p:txBody>
          <a:bodyPr wrap="square" rtlCol="0">
            <a:spAutoFit/>
          </a:bodyPr>
          <a:lstStyle/>
          <a:p>
            <a:pPr algn="ctr"/>
            <a:r>
              <a:rPr lang="es-MX" dirty="0" smtClean="0"/>
              <a:t>GEOGRAFÍA</a:t>
            </a:r>
          </a:p>
          <a:p>
            <a:pPr algn="ctr"/>
            <a:endParaRPr lang="es-MX" dirty="0" smtClean="0"/>
          </a:p>
          <a:p>
            <a:pPr algn="ctr"/>
            <a:r>
              <a:rPr lang="es-ES" sz="2000" u="sng" dirty="0" smtClean="0"/>
              <a:t>Ma. Lizbeth Garcés </a:t>
            </a:r>
            <a:r>
              <a:rPr lang="es-ES" sz="2000" u="sng" dirty="0" err="1" smtClean="0"/>
              <a:t>Argumedo</a:t>
            </a:r>
            <a:r>
              <a:rPr lang="es-ES" sz="2000" u="sng" dirty="0" smtClean="0"/>
              <a:t> </a:t>
            </a:r>
            <a:endParaRPr lang="es-MX" sz="2000" dirty="0"/>
          </a:p>
        </p:txBody>
      </p:sp>
      <p:sp>
        <p:nvSpPr>
          <p:cNvPr id="16" name="CuadroTexto 15"/>
          <p:cNvSpPr txBox="1"/>
          <p:nvPr/>
        </p:nvSpPr>
        <p:spPr>
          <a:xfrm>
            <a:off x="8614692" y="2492896"/>
            <a:ext cx="2857500" cy="954107"/>
          </a:xfrm>
          <a:prstGeom prst="rect">
            <a:avLst/>
          </a:prstGeom>
          <a:noFill/>
        </p:spPr>
        <p:txBody>
          <a:bodyPr wrap="square" rtlCol="0">
            <a:spAutoFit/>
          </a:bodyPr>
          <a:lstStyle/>
          <a:p>
            <a:pPr algn="ctr"/>
            <a:r>
              <a:rPr lang="es-ES" u="sng" dirty="0" smtClean="0"/>
              <a:t>DERECHO</a:t>
            </a:r>
          </a:p>
          <a:p>
            <a:endParaRPr lang="es-ES" u="sng" dirty="0"/>
          </a:p>
          <a:p>
            <a:pPr algn="ctr"/>
            <a:r>
              <a:rPr lang="es-ES" sz="2000" u="sng" dirty="0" smtClean="0"/>
              <a:t>Lidia Jiménez Guerrero</a:t>
            </a:r>
            <a:endParaRPr lang="es-MX" sz="2000" dirty="0"/>
          </a:p>
        </p:txBody>
      </p:sp>
      <p:sp>
        <p:nvSpPr>
          <p:cNvPr id="17" name="CuadroTexto 16"/>
          <p:cNvSpPr txBox="1"/>
          <p:nvPr/>
        </p:nvSpPr>
        <p:spPr>
          <a:xfrm>
            <a:off x="3430117" y="935722"/>
            <a:ext cx="5184575" cy="954107"/>
          </a:xfrm>
          <a:prstGeom prst="rect">
            <a:avLst/>
          </a:prstGeom>
          <a:noFill/>
        </p:spPr>
        <p:txBody>
          <a:bodyPr wrap="square" rtlCol="0">
            <a:spAutoFit/>
          </a:bodyPr>
          <a:lstStyle/>
          <a:p>
            <a:pPr algn="ctr"/>
            <a:r>
              <a:rPr lang="es-MX" sz="2800" dirty="0" smtClean="0"/>
              <a:t>PROFESORES INVOLUCRADOS EN EL PROYECTO</a:t>
            </a:r>
            <a:endParaRPr lang="es-MX" sz="2800" dirty="0"/>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65820" y="2173297"/>
            <a:ext cx="9937104" cy="2308324"/>
          </a:xfrm>
          <a:prstGeom prst="rect">
            <a:avLst/>
          </a:prstGeom>
          <a:noFill/>
        </p:spPr>
        <p:txBody>
          <a:bodyPr wrap="square" rtlCol="0">
            <a:spAutoFit/>
          </a:bodyPr>
          <a:lstStyle/>
          <a:p>
            <a:pPr algn="just"/>
            <a:r>
              <a:rPr lang="es-ES" sz="2400" dirty="0" smtClean="0"/>
              <a:t>Como el deterioro ambiental influye, repercute y modifica la conducta del ser humano haciéndolo infractor de las leyes.</a:t>
            </a:r>
          </a:p>
          <a:p>
            <a:pPr algn="just"/>
            <a:r>
              <a:rPr lang="es-ES" sz="2400" dirty="0" smtClean="0"/>
              <a:t>La falta de conciencia y conocimiento en el uso y preservación de los recursos evita la conducta adecuada del ser humano en la interacción con  la naturaleza y la sociedad.</a:t>
            </a:r>
          </a:p>
          <a:p>
            <a:pPr algn="just"/>
            <a:r>
              <a:rPr lang="es-ES" sz="2400" dirty="0" smtClean="0"/>
              <a:t> </a:t>
            </a:r>
            <a:endParaRPr lang="es-MX" dirty="0"/>
          </a:p>
        </p:txBody>
      </p:sp>
      <p:sp>
        <p:nvSpPr>
          <p:cNvPr id="8" name="CuadroTexto 7"/>
          <p:cNvSpPr txBox="1"/>
          <p:nvPr/>
        </p:nvSpPr>
        <p:spPr>
          <a:xfrm>
            <a:off x="549796" y="332656"/>
            <a:ext cx="11305256" cy="923330"/>
          </a:xfrm>
          <a:prstGeom prst="rect">
            <a:avLst/>
          </a:prstGeom>
          <a:noFill/>
        </p:spPr>
        <p:txBody>
          <a:bodyPr wrap="square" rtlCol="0">
            <a:spAutoFit/>
          </a:bodyPr>
          <a:lstStyle/>
          <a:p>
            <a:pPr lvl="0" algn="just"/>
            <a:r>
              <a:rPr lang="es-ES" b="1" dirty="0" smtClean="0"/>
              <a:t>I. Contexto</a:t>
            </a:r>
            <a:r>
              <a:rPr lang="es-ES" b="1" dirty="0"/>
              <a:t>. </a:t>
            </a:r>
            <a:r>
              <a:rPr lang="es-ES" dirty="0"/>
              <a:t>Justifica las circunstancias o elementos de la realidad en los que se da el problema.</a:t>
            </a:r>
            <a:r>
              <a:rPr lang="es-ES" b="1" dirty="0"/>
              <a:t> </a:t>
            </a:r>
            <a:endParaRPr lang="es-MX" dirty="0"/>
          </a:p>
          <a:p>
            <a:pPr algn="just"/>
            <a:r>
              <a:rPr lang="es-ES" b="1" dirty="0"/>
              <a:t>      Introducción y/o justificación del proyecto.</a:t>
            </a:r>
            <a:endParaRPr lang="es-MX" dirty="0"/>
          </a:p>
          <a:p>
            <a:endParaRPr lang="es-MX" dirty="0"/>
          </a:p>
        </p:txBody>
      </p:sp>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ext uri="{D42A27DB-BD31-4B8C-83A1-F6EECF244321}">
                <p14:modId xmlns:p14="http://schemas.microsoft.com/office/powerpoint/2010/main" val="3436701072"/>
              </p:ext>
            </p:extLst>
          </p:nvPr>
        </p:nvGraphicFramePr>
        <p:xfrm>
          <a:off x="333772" y="908720"/>
          <a:ext cx="11521281" cy="5071180"/>
        </p:xfrm>
        <a:graphic>
          <a:graphicData uri="http://schemas.openxmlformats.org/drawingml/2006/table">
            <a:tbl>
              <a:tblPr>
                <a:tableStyleId>{5C22544A-7EE6-4342-B048-85BDC9FD1C3A}</a:tableStyleId>
              </a:tblPr>
              <a:tblGrid>
                <a:gridCol w="2732396"/>
                <a:gridCol w="2732396"/>
                <a:gridCol w="2733236"/>
                <a:gridCol w="3323253"/>
              </a:tblGrid>
              <a:tr h="1251995">
                <a:tc>
                  <a:txBody>
                    <a:bodyPr/>
                    <a:lstStyle/>
                    <a:p>
                      <a:pPr algn="ctr">
                        <a:lnSpc>
                          <a:spcPct val="115000"/>
                        </a:lnSpc>
                        <a:spcAft>
                          <a:spcPts val="0"/>
                        </a:spcAft>
                      </a:pPr>
                      <a:r>
                        <a:rPr lang="es-ES" sz="1600" dirty="0">
                          <a:effectLst/>
                        </a:rPr>
                        <a:t>Dar explicación</a:t>
                      </a:r>
                      <a:endParaRPr lang="es-MX" sz="1600" dirty="0">
                        <a:effectLst/>
                      </a:endParaRPr>
                    </a:p>
                    <a:p>
                      <a:pPr algn="ctr">
                        <a:lnSpc>
                          <a:spcPct val="115000"/>
                        </a:lnSpc>
                        <a:spcAft>
                          <a:spcPts val="0"/>
                        </a:spcAft>
                      </a:pPr>
                      <a:r>
                        <a:rPr lang="es-ES" sz="1600" dirty="0">
                          <a:effectLst/>
                        </a:rPr>
                        <a:t>¿Por qué algo es cómo es?</a:t>
                      </a:r>
                      <a:endParaRPr lang="es-MX" sz="1600" dirty="0">
                        <a:effectLst/>
                      </a:endParaRPr>
                    </a:p>
                    <a:p>
                      <a:pPr algn="ctr">
                        <a:lnSpc>
                          <a:spcPct val="115000"/>
                        </a:lnSpc>
                        <a:spcAft>
                          <a:spcPts val="0"/>
                        </a:spcAft>
                      </a:pPr>
                      <a:r>
                        <a:rPr lang="es-ES" sz="1600" dirty="0">
                          <a:effectLst/>
                        </a:rPr>
                        <a:t>Determinar las razones que generan el problema o la situación.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Resolver un problema</a:t>
                      </a:r>
                      <a:endParaRPr lang="es-MX" sz="1600" dirty="0">
                        <a:effectLst/>
                      </a:endParaRPr>
                    </a:p>
                    <a:p>
                      <a:pPr algn="ctr">
                        <a:lnSpc>
                          <a:spcPct val="115000"/>
                        </a:lnSpc>
                        <a:spcAft>
                          <a:spcPts val="0"/>
                        </a:spcAft>
                      </a:pPr>
                      <a:r>
                        <a:rPr lang="es-ES" sz="1600" dirty="0">
                          <a:effectLst/>
                        </a:rPr>
                        <a:t>Explicar de manera detallada cómo se puede abordar y/o solucionar el problema.</a:t>
                      </a:r>
                      <a:endParaRPr lang="es-MX" sz="1600" dirty="0">
                        <a:effectLst/>
                      </a:endParaRPr>
                    </a:p>
                    <a:p>
                      <a:pPr algn="ct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a:effectLst/>
                        </a:rPr>
                        <a:t>Hacer más eficiente o mejorar algo</a:t>
                      </a:r>
                      <a:endParaRPr lang="es-MX" sz="1600">
                        <a:effectLst/>
                      </a:endParaRPr>
                    </a:p>
                    <a:p>
                      <a:pPr algn="ctr">
                        <a:lnSpc>
                          <a:spcPct val="115000"/>
                        </a:lnSpc>
                        <a:spcAft>
                          <a:spcPts val="0"/>
                        </a:spcAft>
                      </a:pPr>
                      <a:r>
                        <a:rPr lang="es-ES" sz="1600">
                          <a:effectLst/>
                        </a:rPr>
                        <a:t>¿De qué manera se pueden optimizar los procesos para alcanzar el objetivo propuesto?</a:t>
                      </a:r>
                      <a:endParaRPr lang="es-MX" sz="16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Inventar, innovar, diseñar o crear algo nuevo</a:t>
                      </a:r>
                      <a:endParaRPr lang="es-MX" sz="1600" dirty="0">
                        <a:effectLst/>
                      </a:endParaRPr>
                    </a:p>
                    <a:p>
                      <a:pPr algn="ctr">
                        <a:lnSpc>
                          <a:spcPct val="115000"/>
                        </a:lnSpc>
                        <a:spcAft>
                          <a:spcPts val="0"/>
                        </a:spcAft>
                      </a:pPr>
                      <a:r>
                        <a:rPr lang="es-ES" sz="1600" dirty="0">
                          <a:effectLst/>
                        </a:rPr>
                        <a:t>¿Cómo podría ser diferente?</a:t>
                      </a:r>
                      <a:endParaRPr lang="es-MX" sz="1600" dirty="0">
                        <a:effectLst/>
                      </a:endParaRPr>
                    </a:p>
                    <a:p>
                      <a:pPr algn="ctr">
                        <a:lnSpc>
                          <a:spcPct val="115000"/>
                        </a:lnSpc>
                        <a:spcAft>
                          <a:spcPts val="0"/>
                        </a:spcAft>
                      </a:pPr>
                      <a:r>
                        <a:rPr lang="es-ES" sz="1600" dirty="0">
                          <a:effectLst/>
                        </a:rPr>
                        <a:t>¿Qué nuevo producto o propuesta puedo hacer?</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3261684">
                <a:tc>
                  <a:txBody>
                    <a:bodyPr/>
                    <a:lstStyle/>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r>
                        <a:rPr lang="es-ES" sz="1600" dirty="0" smtClean="0">
                          <a:effectLst/>
                        </a:rPr>
                        <a:t>Se pretende determinar las causas</a:t>
                      </a:r>
                      <a:r>
                        <a:rPr lang="es-ES" sz="1600" baseline="0" dirty="0" smtClean="0">
                          <a:effectLst/>
                        </a:rPr>
                        <a:t> que influyen en la conducta del ser humano cuando se modifican las regiones naturales y sus consecuencia.</a:t>
                      </a:r>
                      <a:endParaRPr lang="es-MX" sz="16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a:effectLst/>
                        </a:rPr>
                        <a:t> </a:t>
                      </a:r>
                      <a:endParaRPr lang="es-MX" sz="16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
        <p:nvSpPr>
          <p:cNvPr id="11" name="Rectangle 2"/>
          <p:cNvSpPr>
            <a:spLocks noChangeArrowheads="1"/>
          </p:cNvSpPr>
          <p:nvPr/>
        </p:nvSpPr>
        <p:spPr bwMode="auto">
          <a:xfrm>
            <a:off x="621804" y="212305"/>
            <a:ext cx="101183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II. Intención. </a:t>
            </a:r>
            <a:r>
              <a:rPr kumimoji="0" lang="es-ES" altLang="es-MX"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s-MX"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Sólo una de las propuestas da nombre al proyecto. </a:t>
            </a:r>
            <a:r>
              <a:rPr kumimoji="0" lang="es-ES" altLang="es-MX"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Redactar como pregunta o premisa </a:t>
            </a:r>
            <a:r>
              <a:rPr kumimoji="0" lang="es-ES" altLang="es-MX" b="0" i="0" u="none" strike="noStrike" cap="none" normalizeH="0" baseline="0" dirty="0" err="1" smtClean="0">
                <a:ln>
                  <a:noFill/>
                </a:ln>
                <a:effectLst/>
                <a:latin typeface="Arial" panose="020B0604020202020204" pitchFamily="34" charset="0"/>
                <a:ea typeface="Century Gothic" panose="020B0502020202020204" pitchFamily="34" charset="0"/>
                <a:cs typeface="Century Gothic" panose="020B0502020202020204" pitchFamily="34" charset="0"/>
              </a:rPr>
              <a:t>problematizadora</a:t>
            </a:r>
            <a:r>
              <a:rPr kumimoji="0" lang="es-ES" altLang="es-MX"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 </a:t>
            </a:r>
            <a:endParaRPr kumimoji="0" lang="es-MX" altLang="es-MX"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69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a 14"/>
          <p:cNvGraphicFramePr>
            <a:graphicFrameLocks noGrp="1"/>
          </p:cNvGraphicFramePr>
          <p:nvPr>
            <p:extLst>
              <p:ext uri="{D42A27DB-BD31-4B8C-83A1-F6EECF244321}">
                <p14:modId xmlns:p14="http://schemas.microsoft.com/office/powerpoint/2010/main" val="949605528"/>
              </p:ext>
            </p:extLst>
          </p:nvPr>
        </p:nvGraphicFramePr>
        <p:xfrm>
          <a:off x="693812" y="1988840"/>
          <a:ext cx="9685644" cy="936104"/>
        </p:xfrm>
        <a:graphic>
          <a:graphicData uri="http://schemas.openxmlformats.org/drawingml/2006/table">
            <a:tbl>
              <a:tblPr>
                <a:tableStyleId>{5C22544A-7EE6-4342-B048-85BDC9FD1C3A}</a:tableStyleId>
              </a:tblPr>
              <a:tblGrid>
                <a:gridCol w="9685644"/>
              </a:tblGrid>
              <a:tr h="936104">
                <a:tc>
                  <a:txBody>
                    <a:bodyPr/>
                    <a:lstStyle/>
                    <a:p>
                      <a:pPr marR="114300">
                        <a:lnSpc>
                          <a:spcPct val="115000"/>
                        </a:lnSpc>
                        <a:spcBef>
                          <a:spcPts val="370"/>
                        </a:spcBef>
                        <a:spcAft>
                          <a:spcPts val="0"/>
                        </a:spcAft>
                      </a:pPr>
                      <a:r>
                        <a:rPr lang="es-ES" sz="2000" dirty="0" smtClean="0">
                          <a:solidFill>
                            <a:schemeClr val="dk1"/>
                          </a:solidFill>
                          <a:effectLst/>
                          <a:latin typeface="+mn-lt"/>
                          <a:ea typeface="+mn-ea"/>
                        </a:rPr>
                        <a:t>Investigar</a:t>
                      </a:r>
                      <a:r>
                        <a:rPr lang="es-ES" sz="2000" baseline="0" dirty="0" smtClean="0">
                          <a:solidFill>
                            <a:schemeClr val="dk1"/>
                          </a:solidFill>
                          <a:effectLst/>
                          <a:latin typeface="+mn-lt"/>
                          <a:ea typeface="+mn-ea"/>
                        </a:rPr>
                        <a:t> y determinar como la modificación de las regiones naturales influyen en los cambios de conducta de las personas que se convierten en infractores de la ley.</a:t>
                      </a:r>
                      <a:endParaRPr lang="es-MX" sz="20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
        <p:nvSpPr>
          <p:cNvPr id="16" name="Rectangle 5"/>
          <p:cNvSpPr>
            <a:spLocks noChangeArrowheads="1"/>
          </p:cNvSpPr>
          <p:nvPr/>
        </p:nvSpPr>
        <p:spPr bwMode="auto">
          <a:xfrm>
            <a:off x="477788" y="620688"/>
            <a:ext cx="1030166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III. Objetivo general del proyecto. </a:t>
            </a:r>
            <a:r>
              <a:rPr kumimoji="0" lang="es-ES" altLang="es-MX" sz="2000"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Tomar en cuenta todas las asignaturas  involucradas</a:t>
            </a:r>
            <a:r>
              <a:rPr kumimoji="0" lang="es-ES" altLang="es-MX" sz="1100" b="0"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a:t>
            </a:r>
            <a:endParaRPr kumimoji="0" lang="es-MX" altLang="es-MX" sz="11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691904194"/>
              </p:ext>
            </p:extLst>
          </p:nvPr>
        </p:nvGraphicFramePr>
        <p:xfrm>
          <a:off x="189754" y="855295"/>
          <a:ext cx="11449273" cy="5978358"/>
        </p:xfrm>
        <a:graphic>
          <a:graphicData uri="http://schemas.openxmlformats.org/drawingml/2006/table">
            <a:tbl>
              <a:tblPr>
                <a:tableStyleId>{5C22544A-7EE6-4342-B048-85BDC9FD1C3A}</a:tableStyleId>
              </a:tblPr>
              <a:tblGrid>
                <a:gridCol w="2593375"/>
                <a:gridCol w="2743717"/>
                <a:gridCol w="2718659"/>
                <a:gridCol w="3393522"/>
              </a:tblGrid>
              <a:tr h="681621">
                <a:tc>
                  <a:txBody>
                    <a:bodyPr/>
                    <a:lstStyle/>
                    <a:p>
                      <a:pPr algn="ctr">
                        <a:lnSpc>
                          <a:spcPct val="115000"/>
                        </a:lnSpc>
                        <a:spcAft>
                          <a:spcPts val="0"/>
                        </a:spcAft>
                      </a:pPr>
                      <a:r>
                        <a:rPr lang="es-ES" sz="1600" dirty="0">
                          <a:effectLst/>
                        </a:rPr>
                        <a:t>Disciplinas:</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c>
                  <a:txBody>
                    <a:bodyPr/>
                    <a:lstStyle/>
                    <a:p>
                      <a:pPr algn="ctr">
                        <a:lnSpc>
                          <a:spcPct val="115000"/>
                        </a:lnSpc>
                        <a:spcAft>
                          <a:spcPts val="0"/>
                        </a:spcAft>
                      </a:pPr>
                      <a:r>
                        <a:rPr lang="es-ES" sz="1600" dirty="0">
                          <a:effectLst/>
                        </a:rPr>
                        <a:t>Disciplina 1. </a:t>
                      </a:r>
                      <a:r>
                        <a:rPr lang="es-ES" sz="1600" dirty="0" smtClean="0">
                          <a:effectLst/>
                        </a:rPr>
                        <a:t>_____</a:t>
                      </a:r>
                      <a:r>
                        <a:rPr lang="es-ES" sz="1600" u="sng" dirty="0" smtClean="0">
                          <a:effectLst/>
                        </a:rPr>
                        <a:t>PSICOLOGIA</a:t>
                      </a:r>
                      <a:r>
                        <a:rPr lang="es-ES" sz="1600" dirty="0" smtClean="0">
                          <a:effectLst/>
                        </a:rPr>
                        <a:t>_____</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c>
                  <a:txBody>
                    <a:bodyPr/>
                    <a:lstStyle/>
                    <a:p>
                      <a:pPr algn="ctr">
                        <a:lnSpc>
                          <a:spcPct val="115000"/>
                        </a:lnSpc>
                        <a:spcAft>
                          <a:spcPts val="0"/>
                        </a:spcAft>
                      </a:pPr>
                      <a:r>
                        <a:rPr lang="es-ES" sz="1600" dirty="0">
                          <a:effectLst/>
                        </a:rPr>
                        <a:t>Disciplina 2. </a:t>
                      </a:r>
                      <a:r>
                        <a:rPr lang="es-ES" sz="1600" dirty="0" smtClean="0">
                          <a:effectLst/>
                        </a:rPr>
                        <a:t>__</a:t>
                      </a:r>
                      <a:r>
                        <a:rPr lang="es-ES" sz="1600" u="sng" dirty="0" smtClean="0">
                          <a:effectLst/>
                        </a:rPr>
                        <a:t>GEOGRAFIA</a:t>
                      </a:r>
                      <a:r>
                        <a:rPr lang="es-ES" sz="1600" dirty="0" smtClean="0">
                          <a:effectLst/>
                        </a:rPr>
                        <a:t>__</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c>
                  <a:txBody>
                    <a:bodyPr/>
                    <a:lstStyle/>
                    <a:p>
                      <a:pPr algn="ctr">
                        <a:lnSpc>
                          <a:spcPct val="115000"/>
                        </a:lnSpc>
                        <a:spcAft>
                          <a:spcPts val="0"/>
                        </a:spcAft>
                      </a:pPr>
                      <a:r>
                        <a:rPr lang="es-ES" sz="1600" dirty="0">
                          <a:effectLst/>
                        </a:rPr>
                        <a:t>Disciplina 3.</a:t>
                      </a:r>
                      <a:endParaRPr lang="es-MX" sz="1600" dirty="0">
                        <a:effectLst/>
                      </a:endParaRPr>
                    </a:p>
                    <a:p>
                      <a:pPr algn="ctr">
                        <a:lnSpc>
                          <a:spcPct val="115000"/>
                        </a:lnSpc>
                        <a:spcAft>
                          <a:spcPts val="0"/>
                        </a:spcAft>
                      </a:pPr>
                      <a:r>
                        <a:rPr lang="es-ES" sz="1600" dirty="0" smtClean="0">
                          <a:effectLst/>
                        </a:rPr>
                        <a:t>_________</a:t>
                      </a:r>
                      <a:r>
                        <a:rPr lang="es-ES" sz="1600" u="sng" dirty="0" smtClean="0">
                          <a:effectLst/>
                        </a:rPr>
                        <a:t>DERECHO</a:t>
                      </a:r>
                      <a:r>
                        <a:rPr lang="es-ES" sz="1600" dirty="0" smtClean="0">
                          <a:effectLst/>
                        </a:rPr>
                        <a:t>____</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r>
              <a:tr h="1669871">
                <a:tc>
                  <a:txBody>
                    <a:bodyPr/>
                    <a:lstStyle/>
                    <a:p>
                      <a:pPr algn="just">
                        <a:lnSpc>
                          <a:spcPct val="115000"/>
                        </a:lnSpc>
                        <a:spcAft>
                          <a:spcPts val="0"/>
                        </a:spcAft>
                      </a:pPr>
                      <a:r>
                        <a:rPr lang="es-ES" sz="1600">
                          <a:effectLst/>
                        </a:rPr>
                        <a:t>1. Contenidos/Temas</a:t>
                      </a:r>
                      <a:endParaRPr lang="es-MX" sz="1600">
                        <a:effectLst/>
                      </a:endParaRPr>
                    </a:p>
                    <a:p>
                      <a:pPr algn="just">
                        <a:lnSpc>
                          <a:spcPct val="115000"/>
                        </a:lnSpc>
                        <a:spcAft>
                          <a:spcPts val="0"/>
                        </a:spcAft>
                      </a:pPr>
                      <a:r>
                        <a:rPr lang="es-ES" sz="1600">
                          <a:effectLst/>
                        </a:rPr>
                        <a:t>    Involucrados</a:t>
                      </a:r>
                      <a:endParaRPr lang="es-MX" sz="1600">
                        <a:effectLst/>
                      </a:endParaRPr>
                    </a:p>
                    <a:p>
                      <a:pPr marL="180340" algn="just">
                        <a:lnSpc>
                          <a:spcPct val="115000"/>
                        </a:lnSpc>
                        <a:spcAft>
                          <a:spcPts val="0"/>
                        </a:spcAft>
                      </a:pPr>
                      <a:r>
                        <a:rPr lang="es-ES" sz="1600">
                          <a:effectLst/>
                        </a:rPr>
                        <a:t>del  programa, que se consideran.</a:t>
                      </a:r>
                      <a:endParaRPr lang="es-MX" sz="1600">
                        <a:effectLst/>
                      </a:endParaRPr>
                    </a:p>
                    <a:p>
                      <a:pPr marL="180340" algn="just">
                        <a:lnSpc>
                          <a:spcPct val="115000"/>
                        </a:lnSpc>
                        <a:spcAft>
                          <a:spcPts val="0"/>
                        </a:spcAft>
                      </a:pPr>
                      <a:r>
                        <a:rPr lang="es-ES" sz="1600">
                          <a:effectLst/>
                        </a:rPr>
                        <a:t> </a:t>
                      </a:r>
                      <a:endParaRPr lang="es-MX" sz="1600">
                        <a:effectLst/>
                      </a:endParaRPr>
                    </a:p>
                    <a:p>
                      <a:pPr marL="180340" algn="just">
                        <a:lnSpc>
                          <a:spcPct val="115000"/>
                        </a:lnSpc>
                        <a:spcAft>
                          <a:spcPts val="0"/>
                        </a:spcAft>
                      </a:pPr>
                      <a:r>
                        <a:rPr lang="es-ES" sz="1600">
                          <a:effectLst/>
                        </a:rPr>
                        <a:t> </a:t>
                      </a:r>
                      <a:endParaRPr lang="es-MX" sz="1600">
                        <a:solidFill>
                          <a:srgbClr val="000000"/>
                        </a:solidFill>
                        <a:effectLst/>
                        <a:latin typeface="Arial" panose="020B0604020202020204" pitchFamily="34" charset="0"/>
                        <a:ea typeface="Arial" panose="020B0604020202020204" pitchFamily="34" charset="0"/>
                      </a:endParaRPr>
                    </a:p>
                  </a:txBody>
                  <a:tcPr marL="61673" marR="61673" marT="61673" marB="61673"/>
                </a:tc>
                <a:tc>
                  <a:txBody>
                    <a:bodyPr/>
                    <a:lstStyle/>
                    <a:p>
                      <a:pPr>
                        <a:lnSpc>
                          <a:spcPct val="115000"/>
                        </a:lnSpc>
                        <a:spcAft>
                          <a:spcPts val="0"/>
                        </a:spcAft>
                      </a:pPr>
                      <a:r>
                        <a:rPr lang="es-ES" sz="1600" dirty="0" smtClean="0">
                          <a:effectLst/>
                        </a:rPr>
                        <a:t>-Factores fundamentales que interactúan en la conducta individual y grupal: </a:t>
                      </a:r>
                    </a:p>
                    <a:p>
                      <a:pPr>
                        <a:lnSpc>
                          <a:spcPct val="115000"/>
                        </a:lnSpc>
                        <a:spcAft>
                          <a:spcPts val="0"/>
                        </a:spcAft>
                      </a:pPr>
                      <a:r>
                        <a:rPr lang="es-ES" sz="1600" dirty="0" smtClean="0">
                          <a:effectLst/>
                        </a:rPr>
                        <a:t>-Interpersonales,</a:t>
                      </a:r>
                      <a:r>
                        <a:rPr lang="es-ES" sz="1600" baseline="0" dirty="0" smtClean="0">
                          <a:effectLst/>
                        </a:rPr>
                        <a:t> sociales y culturales.</a:t>
                      </a:r>
                    </a:p>
                    <a:p>
                      <a:pPr>
                        <a:lnSpc>
                          <a:spcPct val="115000"/>
                        </a:lnSpc>
                        <a:spcAft>
                          <a:spcPts val="0"/>
                        </a:spcAft>
                      </a:pPr>
                      <a:r>
                        <a:rPr lang="es-ES" sz="1600" baseline="0" dirty="0" smtClean="0">
                          <a:effectLst/>
                        </a:rPr>
                        <a:t>-Procesos que influyen en la conducta individual y grupal.</a:t>
                      </a:r>
                      <a:endParaRPr lang="es-MX" sz="1600" dirty="0">
                        <a:effectLst/>
                      </a:endParaRPr>
                    </a:p>
                  </a:txBody>
                  <a:tcPr marL="61673" marR="61673" marT="61673" marB="61673"/>
                </a:tc>
                <a:tc>
                  <a:txBody>
                    <a:bodyPr/>
                    <a:lstStyle/>
                    <a:p>
                      <a:pPr>
                        <a:lnSpc>
                          <a:spcPct val="115000"/>
                        </a:lnSpc>
                        <a:spcAft>
                          <a:spcPts val="0"/>
                        </a:spcAft>
                      </a:pPr>
                      <a:r>
                        <a:rPr lang="es-ES" sz="1600" dirty="0" smtClean="0">
                          <a:effectLst/>
                        </a:rPr>
                        <a:t>El</a:t>
                      </a:r>
                      <a:r>
                        <a:rPr lang="es-ES" sz="1600" baseline="0" dirty="0" smtClean="0">
                          <a:effectLst/>
                        </a:rPr>
                        <a:t> clima y su relación con los seres vivos.</a:t>
                      </a:r>
                    </a:p>
                    <a:p>
                      <a:pPr>
                        <a:lnSpc>
                          <a:spcPct val="115000"/>
                        </a:lnSpc>
                        <a:spcAft>
                          <a:spcPts val="0"/>
                        </a:spcAft>
                      </a:pPr>
                      <a:r>
                        <a:rPr lang="es-ES" sz="1600" baseline="0" dirty="0" smtClean="0">
                          <a:effectLst/>
                        </a:rPr>
                        <a:t>-Importancia de la biósfera</a:t>
                      </a:r>
                    </a:p>
                    <a:p>
                      <a:pPr>
                        <a:lnSpc>
                          <a:spcPct val="115000"/>
                        </a:lnSpc>
                        <a:spcAft>
                          <a:spcPts val="0"/>
                        </a:spcAft>
                      </a:pPr>
                      <a:r>
                        <a:rPr lang="es-ES" sz="1600" baseline="0" dirty="0" smtClean="0">
                          <a:effectLst/>
                        </a:rPr>
                        <a:t>Causas y efectos del impacto del hombre en las regiones naturales</a:t>
                      </a:r>
                      <a:endParaRPr lang="es-MX" sz="1600" dirty="0">
                        <a:effectLst/>
                      </a:endParaRPr>
                    </a:p>
                  </a:txBody>
                  <a:tcPr marL="61673" marR="61673" marT="61673" marB="61673"/>
                </a:tc>
                <a:tc>
                  <a:txBody>
                    <a:bodyPr/>
                    <a:lstStyle/>
                    <a:p>
                      <a:pPr>
                        <a:lnSpc>
                          <a:spcPct val="115000"/>
                        </a:lnSpc>
                        <a:spcAft>
                          <a:spcPts val="0"/>
                        </a:spcAft>
                      </a:pPr>
                      <a:r>
                        <a:rPr lang="es-ES" sz="1600" dirty="0" smtClean="0">
                          <a:effectLst/>
                        </a:rPr>
                        <a:t>-Derecho</a:t>
                      </a:r>
                      <a:r>
                        <a:rPr lang="es-ES" sz="1600" baseline="0" dirty="0" smtClean="0">
                          <a:effectLst/>
                        </a:rPr>
                        <a:t> público y sus ramas</a:t>
                      </a:r>
                    </a:p>
                    <a:p>
                      <a:pPr>
                        <a:lnSpc>
                          <a:spcPct val="115000"/>
                        </a:lnSpc>
                        <a:spcAft>
                          <a:spcPts val="0"/>
                        </a:spcAft>
                      </a:pPr>
                      <a:r>
                        <a:rPr lang="es-ES" sz="1600" baseline="0" dirty="0" smtClean="0">
                          <a:effectLst/>
                        </a:rPr>
                        <a:t>-Derecho penal</a:t>
                      </a:r>
                      <a:endParaRPr lang="es-MX" sz="1600" dirty="0">
                        <a:effectLst/>
                      </a:endParaRPr>
                    </a:p>
                  </a:txBody>
                  <a:tcPr marL="61673" marR="61673" marT="61673" marB="61673"/>
                </a:tc>
              </a:tr>
              <a:tr h="3174540">
                <a:tc>
                  <a:txBody>
                    <a:bodyPr/>
                    <a:lstStyle/>
                    <a:p>
                      <a:pPr>
                        <a:lnSpc>
                          <a:spcPct val="115000"/>
                        </a:lnSpc>
                        <a:spcAft>
                          <a:spcPts val="0"/>
                        </a:spcAft>
                      </a:pPr>
                      <a:r>
                        <a:rPr lang="es-ES" sz="1600" dirty="0">
                          <a:effectLst/>
                        </a:rPr>
                        <a:t>2. Conceptos clave,</a:t>
                      </a:r>
                      <a:endParaRPr lang="es-MX" sz="1600" dirty="0">
                        <a:effectLst/>
                      </a:endParaRPr>
                    </a:p>
                    <a:p>
                      <a:pPr>
                        <a:lnSpc>
                          <a:spcPct val="115000"/>
                        </a:lnSpc>
                        <a:spcAft>
                          <a:spcPts val="0"/>
                        </a:spcAft>
                      </a:pPr>
                      <a:r>
                        <a:rPr lang="es-ES" sz="1600" dirty="0">
                          <a:effectLst/>
                        </a:rPr>
                        <a:t>     Trascendentales.</a:t>
                      </a:r>
                      <a:endParaRPr lang="es-MX" sz="1600" dirty="0">
                        <a:effectLst/>
                      </a:endParaRPr>
                    </a:p>
                    <a:p>
                      <a:pPr marL="176530">
                        <a:lnSpc>
                          <a:spcPct val="115000"/>
                        </a:lnSpc>
                        <a:spcAft>
                          <a:spcPts val="0"/>
                        </a:spcAft>
                      </a:pPr>
                      <a:r>
                        <a:rPr lang="es-ES" sz="1600" dirty="0">
                          <a:effectLst/>
                        </a:rPr>
                        <a:t>Conceptos básicos que surgen  del proyecto,  permiten la comprensión del mismo y  pueden ser transferibles a otros ámbitos.</a:t>
                      </a:r>
                      <a:endParaRPr lang="es-MX" sz="1600" dirty="0">
                        <a:effectLst/>
                      </a:endParaRPr>
                    </a:p>
                    <a:p>
                      <a:pPr marL="176530">
                        <a:lnSpc>
                          <a:spcPct val="115000"/>
                        </a:lnSpc>
                        <a:spcAft>
                          <a:spcPts val="0"/>
                        </a:spcAft>
                      </a:pPr>
                      <a:r>
                        <a:rPr lang="es-ES" sz="1600" dirty="0">
                          <a:effectLst/>
                        </a:rPr>
                        <a:t>Se consideran parte de un  Glosario.</a:t>
                      </a:r>
                      <a:endParaRPr lang="es-MX" sz="1600" dirty="0">
                        <a:effectLst/>
                      </a:endParaRPr>
                    </a:p>
                    <a:p>
                      <a:pPr algn="just">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c>
                  <a:txBody>
                    <a:bodyPr/>
                    <a:lstStyle/>
                    <a:p>
                      <a:pPr>
                        <a:lnSpc>
                          <a:spcPct val="115000"/>
                        </a:lnSpc>
                        <a:spcAft>
                          <a:spcPts val="0"/>
                        </a:spcAft>
                      </a:pPr>
                      <a:r>
                        <a:rPr lang="es-ES" sz="1600" dirty="0" smtClean="0">
                          <a:effectLst/>
                        </a:rPr>
                        <a:t>-Factores</a:t>
                      </a:r>
                      <a:r>
                        <a:rPr lang="es-ES" sz="1600" baseline="0" dirty="0" smtClean="0">
                          <a:effectLst/>
                        </a:rPr>
                        <a:t> sociales y culturales</a:t>
                      </a:r>
                    </a:p>
                    <a:p>
                      <a:pPr>
                        <a:lnSpc>
                          <a:spcPct val="115000"/>
                        </a:lnSpc>
                        <a:spcAft>
                          <a:spcPts val="0"/>
                        </a:spcAft>
                      </a:pPr>
                      <a:r>
                        <a:rPr lang="es-ES" sz="1600" baseline="0" dirty="0" smtClean="0">
                          <a:effectLst/>
                        </a:rPr>
                        <a:t>-Conducta individual y grupal</a:t>
                      </a:r>
                    </a:p>
                    <a:p>
                      <a:pPr>
                        <a:lnSpc>
                          <a:spcPct val="115000"/>
                        </a:lnSpc>
                        <a:spcAft>
                          <a:spcPts val="0"/>
                        </a:spcAft>
                      </a:pPr>
                      <a:r>
                        <a:rPr lang="es-ES" sz="1600" baseline="0" dirty="0" smtClean="0">
                          <a:effectLst/>
                        </a:rPr>
                        <a:t>-Influencia social</a:t>
                      </a:r>
                    </a:p>
                    <a:p>
                      <a:pPr>
                        <a:lnSpc>
                          <a:spcPct val="115000"/>
                        </a:lnSpc>
                        <a:spcAft>
                          <a:spcPts val="0"/>
                        </a:spcAft>
                      </a:pPr>
                      <a:r>
                        <a:rPr lang="es-ES" sz="1600" baseline="0" dirty="0" smtClean="0">
                          <a:effectLst/>
                        </a:rPr>
                        <a:t>-Norma</a:t>
                      </a:r>
                    </a:p>
                    <a:p>
                      <a:pPr>
                        <a:lnSpc>
                          <a:spcPct val="115000"/>
                        </a:lnSpc>
                        <a:spcAft>
                          <a:spcPts val="0"/>
                        </a:spcAft>
                      </a:pPr>
                      <a:r>
                        <a:rPr lang="es-ES" sz="1600" baseline="0" dirty="0" smtClean="0">
                          <a:effectLst/>
                        </a:rPr>
                        <a:t>-Liderazgo</a:t>
                      </a:r>
                    </a:p>
                    <a:p>
                      <a:pPr>
                        <a:lnSpc>
                          <a:spcPct val="115000"/>
                        </a:lnSpc>
                        <a:spcAft>
                          <a:spcPts val="0"/>
                        </a:spcAft>
                      </a:pPr>
                      <a:r>
                        <a:rPr lang="es-ES" sz="1600" baseline="0" dirty="0" smtClean="0">
                          <a:effectLst/>
                        </a:rPr>
                        <a:t>-Toma de decisión</a:t>
                      </a:r>
                      <a:endParaRPr lang="es-MX" sz="1600" dirty="0">
                        <a:effectLst/>
                      </a:endParaRPr>
                    </a:p>
                  </a:txBody>
                  <a:tcPr marL="61673" marR="61673" marT="61673" marB="61673"/>
                </a:tc>
                <a:tc>
                  <a:txBody>
                    <a:bodyPr/>
                    <a:lstStyle/>
                    <a:p>
                      <a:pPr>
                        <a:lnSpc>
                          <a:spcPct val="115000"/>
                        </a:lnSpc>
                        <a:spcAft>
                          <a:spcPts val="0"/>
                        </a:spcAft>
                      </a:pPr>
                      <a:r>
                        <a:rPr lang="es-ES" sz="1600" dirty="0" smtClean="0">
                          <a:effectLst/>
                        </a:rPr>
                        <a:t>-Región</a:t>
                      </a:r>
                      <a:r>
                        <a:rPr lang="es-ES" sz="1600" baseline="0" dirty="0" smtClean="0">
                          <a:effectLst/>
                        </a:rPr>
                        <a:t> natural</a:t>
                      </a:r>
                    </a:p>
                    <a:p>
                      <a:pPr>
                        <a:lnSpc>
                          <a:spcPct val="115000"/>
                        </a:lnSpc>
                        <a:spcAft>
                          <a:spcPts val="0"/>
                        </a:spcAft>
                      </a:pPr>
                      <a:r>
                        <a:rPr lang="es-ES" sz="1600" baseline="0" dirty="0" smtClean="0">
                          <a:effectLst/>
                        </a:rPr>
                        <a:t>-Impacto ambiental</a:t>
                      </a:r>
                    </a:p>
                    <a:p>
                      <a:pPr>
                        <a:lnSpc>
                          <a:spcPct val="115000"/>
                        </a:lnSpc>
                        <a:spcAft>
                          <a:spcPts val="0"/>
                        </a:spcAft>
                      </a:pPr>
                      <a:r>
                        <a:rPr lang="es-ES" sz="1600" baseline="0" dirty="0" smtClean="0">
                          <a:effectLst/>
                        </a:rPr>
                        <a:t>-Biodiversidad</a:t>
                      </a:r>
                      <a:endParaRPr lang="es-MX" sz="1600" baseline="0" dirty="0" smtClean="0">
                        <a:effectLst/>
                      </a:endParaRPr>
                    </a:p>
                    <a:p>
                      <a:pPr>
                        <a:lnSpc>
                          <a:spcPct val="115000"/>
                        </a:lnSpc>
                        <a:spcAft>
                          <a:spcPts val="0"/>
                        </a:spcAft>
                      </a:pPr>
                      <a:r>
                        <a:rPr lang="es-MX" sz="1600" baseline="0" dirty="0" smtClean="0">
                          <a:effectLst/>
                        </a:rPr>
                        <a:t>-Deterioro ambiental</a:t>
                      </a:r>
                    </a:p>
                    <a:p>
                      <a:pPr>
                        <a:lnSpc>
                          <a:spcPct val="115000"/>
                        </a:lnSpc>
                        <a:spcAft>
                          <a:spcPts val="0"/>
                        </a:spcAft>
                      </a:pPr>
                      <a:r>
                        <a:rPr lang="es-MX" sz="1600" baseline="0" dirty="0" smtClean="0">
                          <a:effectLst/>
                        </a:rPr>
                        <a:t>-Migración poblacional</a:t>
                      </a:r>
                      <a:endParaRPr lang="es-ES" sz="1600" baseline="0" dirty="0" smtClean="0">
                        <a:effectLst/>
                      </a:endParaRPr>
                    </a:p>
                  </a:txBody>
                  <a:tcPr marL="61673" marR="61673" marT="61673" marB="61673"/>
                </a:tc>
                <a:tc>
                  <a:txBody>
                    <a:bodyPr/>
                    <a:lstStyle/>
                    <a:p>
                      <a:pPr>
                        <a:lnSpc>
                          <a:spcPct val="115000"/>
                        </a:lnSpc>
                        <a:spcAft>
                          <a:spcPts val="0"/>
                        </a:spcAft>
                      </a:pPr>
                      <a:r>
                        <a:rPr lang="es-ES" sz="1600" dirty="0" smtClean="0">
                          <a:effectLst/>
                        </a:rPr>
                        <a:t>-Persona física</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-Delito</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-Infracción</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Hecho ilícito</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-Ley</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-Norma jurídica</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-Estado</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-Conducta</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-Tipicidad</a:t>
                      </a:r>
                    </a:p>
                    <a:p>
                      <a:pPr>
                        <a:lnSpc>
                          <a:spcPct val="115000"/>
                        </a:lnSpc>
                        <a:spcAft>
                          <a:spcPts val="0"/>
                        </a:spcAft>
                      </a:pPr>
                      <a:r>
                        <a:rPr lang="es-ES" sz="1600" dirty="0" smtClean="0">
                          <a:solidFill>
                            <a:srgbClr val="000000"/>
                          </a:solidFill>
                          <a:effectLst/>
                          <a:latin typeface="Arial" panose="020B0604020202020204" pitchFamily="34" charset="0"/>
                          <a:ea typeface="Arial" panose="020B0604020202020204" pitchFamily="34" charset="0"/>
                        </a:rPr>
                        <a:t>-</a:t>
                      </a:r>
                      <a:r>
                        <a:rPr lang="es-ES" sz="1600" dirty="0" err="1" smtClean="0">
                          <a:solidFill>
                            <a:srgbClr val="000000"/>
                          </a:solidFill>
                          <a:effectLst/>
                          <a:latin typeface="Arial" panose="020B0604020202020204" pitchFamily="34" charset="0"/>
                          <a:ea typeface="Arial" panose="020B0604020202020204" pitchFamily="34" charset="0"/>
                        </a:rPr>
                        <a:t>Atijuridicidad</a:t>
                      </a:r>
                      <a:endParaRPr lang="es-MX" sz="1600" dirty="0">
                        <a:solidFill>
                          <a:srgbClr val="000000"/>
                        </a:solidFill>
                        <a:effectLst/>
                        <a:latin typeface="Arial" panose="020B0604020202020204" pitchFamily="34" charset="0"/>
                        <a:ea typeface="Arial" panose="020B0604020202020204" pitchFamily="34" charset="0"/>
                      </a:endParaRPr>
                    </a:p>
                  </a:txBody>
                  <a:tcPr marL="61673" marR="61673" marT="61673" marB="61673"/>
                </a:tc>
              </a:tr>
            </a:tbl>
          </a:graphicData>
        </a:graphic>
      </p:graphicFrame>
      <p:sp>
        <p:nvSpPr>
          <p:cNvPr id="5" name="Rectangle 1"/>
          <p:cNvSpPr>
            <a:spLocks noChangeArrowheads="1"/>
          </p:cNvSpPr>
          <p:nvPr/>
        </p:nvSpPr>
        <p:spPr bwMode="auto">
          <a:xfrm>
            <a:off x="189754" y="116632"/>
            <a:ext cx="88569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4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IV. Disciplinas involucradas en el  trabajo interdisciplinario.</a:t>
            </a:r>
            <a:endParaRPr kumimoji="0" lang="es-MX" altLang="es-MX" sz="24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1130171949"/>
              </p:ext>
            </p:extLst>
          </p:nvPr>
        </p:nvGraphicFramePr>
        <p:xfrm>
          <a:off x="477788" y="620688"/>
          <a:ext cx="11017224" cy="5610131"/>
        </p:xfrm>
        <a:graphic>
          <a:graphicData uri="http://schemas.openxmlformats.org/drawingml/2006/table">
            <a:tbl>
              <a:tblPr>
                <a:tableStyleId>{5C22544A-7EE6-4342-B048-85BDC9FD1C3A}</a:tableStyleId>
              </a:tblPr>
              <a:tblGrid>
                <a:gridCol w="2495512"/>
                <a:gridCol w="2640179"/>
                <a:gridCol w="2616069"/>
                <a:gridCol w="3265464"/>
              </a:tblGrid>
              <a:tr h="1319549">
                <a:tc>
                  <a:txBody>
                    <a:bodyPr/>
                    <a:lstStyle/>
                    <a:p>
                      <a:pPr marL="342900" lvl="0" indent="-342900">
                        <a:lnSpc>
                          <a:spcPct val="115000"/>
                        </a:lnSpc>
                        <a:spcAft>
                          <a:spcPts val="0"/>
                        </a:spcAft>
                        <a:buFont typeface="+mj-lt"/>
                        <a:buAutoNum type="arabicPeriod" startAt="3"/>
                      </a:pPr>
                      <a:r>
                        <a:rPr lang="es-ES" sz="1600" dirty="0">
                          <a:effectLst/>
                        </a:rPr>
                        <a:t>Objetivos o propósitos</a:t>
                      </a:r>
                      <a:endParaRPr lang="es-MX" sz="1600" dirty="0">
                        <a:effectLst/>
                      </a:endParaRPr>
                    </a:p>
                    <a:p>
                      <a:pPr marL="180340">
                        <a:lnSpc>
                          <a:spcPct val="115000"/>
                        </a:lnSpc>
                        <a:spcAft>
                          <a:spcPts val="0"/>
                        </a:spcAft>
                      </a:pPr>
                      <a:r>
                        <a:rPr lang="es-ES" sz="1600" dirty="0">
                          <a:effectLst/>
                        </a:rPr>
                        <a:t>a alcanzar. </a:t>
                      </a:r>
                      <a:endParaRPr lang="es-MX" sz="1600" dirty="0">
                        <a:effectLst/>
                      </a:endParaRPr>
                    </a:p>
                    <a:p>
                      <a:pPr algn="just">
                        <a:lnSpc>
                          <a:spcPct val="115000"/>
                        </a:lnSpc>
                        <a:spcAft>
                          <a:spcPts val="0"/>
                        </a:spcAft>
                      </a:pPr>
                      <a:r>
                        <a:rPr lang="es-ES" sz="1600" dirty="0">
                          <a:effectLst/>
                        </a:rPr>
                        <a:t> </a:t>
                      </a:r>
                      <a:endParaRPr lang="es-MX" sz="1600" dirty="0">
                        <a:effectLst/>
                      </a:endParaRPr>
                    </a:p>
                    <a:p>
                      <a:pPr algn="just">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MX" sz="1600" dirty="0" smtClean="0">
                          <a:solidFill>
                            <a:srgbClr val="000000"/>
                          </a:solidFill>
                          <a:effectLst/>
                          <a:latin typeface="Arial" panose="020B0604020202020204" pitchFamily="34" charset="0"/>
                          <a:ea typeface="Arial" panose="020B0604020202020204" pitchFamily="34" charset="0"/>
                        </a:rPr>
                        <a:t>Determinar las razones que influyen en una persona</a:t>
                      </a:r>
                      <a:r>
                        <a:rPr lang="es-MX" sz="1600" baseline="0" dirty="0" smtClean="0">
                          <a:solidFill>
                            <a:srgbClr val="000000"/>
                          </a:solidFill>
                          <a:effectLst/>
                          <a:latin typeface="Arial" panose="020B0604020202020204" pitchFamily="34" charset="0"/>
                          <a:ea typeface="Arial" panose="020B0604020202020204" pitchFamily="34" charset="0"/>
                        </a:rPr>
                        <a:t> para cometer una infracción.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smtClean="0">
                          <a:solidFill>
                            <a:schemeClr val="dk1"/>
                          </a:solidFill>
                          <a:effectLst/>
                          <a:latin typeface="+mn-lt"/>
                          <a:ea typeface="+mn-ea"/>
                        </a:rPr>
                        <a:t>Conocer</a:t>
                      </a:r>
                      <a:r>
                        <a:rPr lang="es-ES" sz="1600" baseline="0" dirty="0" smtClean="0">
                          <a:solidFill>
                            <a:schemeClr val="dk1"/>
                          </a:solidFill>
                          <a:effectLst/>
                          <a:latin typeface="+mn-lt"/>
                          <a:ea typeface="+mn-ea"/>
                        </a:rPr>
                        <a:t> como el deterioro ambiental modifica una región natural, lo que provoca la migración de la población.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smtClean="0">
                          <a:solidFill>
                            <a:schemeClr val="dk1"/>
                          </a:solidFill>
                          <a:effectLst/>
                          <a:latin typeface="+mn-lt"/>
                          <a:ea typeface="+mn-ea"/>
                        </a:rPr>
                        <a:t>Distinguir</a:t>
                      </a:r>
                      <a:r>
                        <a:rPr lang="es-ES" sz="1600" baseline="0" dirty="0" smtClean="0">
                          <a:solidFill>
                            <a:schemeClr val="dk1"/>
                          </a:solidFill>
                          <a:effectLst/>
                          <a:latin typeface="+mn-lt"/>
                          <a:ea typeface="+mn-ea"/>
                        </a:rPr>
                        <a:t> las diferentes conductas antijurídicas que desestabilizan el entorno social.</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2452512">
                <a:tc>
                  <a:txBody>
                    <a:bodyPr/>
                    <a:lstStyle/>
                    <a:p>
                      <a:pPr>
                        <a:lnSpc>
                          <a:spcPct val="115000"/>
                        </a:lnSpc>
                        <a:spcAft>
                          <a:spcPts val="0"/>
                        </a:spcAft>
                      </a:pPr>
                      <a:r>
                        <a:rPr lang="es-ES" sz="1600" dirty="0">
                          <a:effectLst/>
                        </a:rPr>
                        <a:t>4. Evaluación.</a:t>
                      </a:r>
                      <a:endParaRPr lang="es-MX" sz="1600" dirty="0">
                        <a:effectLst/>
                      </a:endParaRPr>
                    </a:p>
                    <a:p>
                      <a:pPr>
                        <a:lnSpc>
                          <a:spcPct val="115000"/>
                        </a:lnSpc>
                        <a:spcAft>
                          <a:spcPts val="0"/>
                        </a:spcAft>
                      </a:pPr>
                      <a:r>
                        <a:rPr lang="es-ES" sz="1600" dirty="0">
                          <a:effectLst/>
                        </a:rPr>
                        <a:t>    Productos /evidencias</a:t>
                      </a:r>
                      <a:endParaRPr lang="es-MX" sz="1600" dirty="0">
                        <a:effectLst/>
                      </a:endParaRPr>
                    </a:p>
                    <a:p>
                      <a:pPr>
                        <a:lnSpc>
                          <a:spcPct val="115000"/>
                        </a:lnSpc>
                        <a:spcAft>
                          <a:spcPts val="0"/>
                        </a:spcAft>
                      </a:pPr>
                      <a:r>
                        <a:rPr lang="es-ES" sz="1600" dirty="0">
                          <a:effectLst/>
                        </a:rPr>
                        <a:t>    de aprendizaje para </a:t>
                      </a:r>
                      <a:endParaRPr lang="es-MX" sz="1600" dirty="0">
                        <a:effectLst/>
                      </a:endParaRPr>
                    </a:p>
                    <a:p>
                      <a:pPr>
                        <a:lnSpc>
                          <a:spcPct val="115000"/>
                        </a:lnSpc>
                        <a:spcAft>
                          <a:spcPts val="0"/>
                        </a:spcAft>
                      </a:pPr>
                      <a:r>
                        <a:rPr lang="es-ES" sz="1600" dirty="0">
                          <a:effectLst/>
                        </a:rPr>
                        <a:t>    demostrar el</a:t>
                      </a:r>
                      <a:endParaRPr lang="es-MX" sz="1600" dirty="0">
                        <a:effectLst/>
                      </a:endParaRPr>
                    </a:p>
                    <a:p>
                      <a:pPr>
                        <a:lnSpc>
                          <a:spcPct val="115000"/>
                        </a:lnSpc>
                        <a:spcAft>
                          <a:spcPts val="0"/>
                        </a:spcAft>
                      </a:pPr>
                      <a:r>
                        <a:rPr lang="es-ES" sz="1600" dirty="0">
                          <a:effectLst/>
                        </a:rPr>
                        <a:t>    avance del  proceso  y </a:t>
                      </a:r>
                      <a:endParaRPr lang="es-MX" sz="1600" dirty="0">
                        <a:effectLst/>
                      </a:endParaRPr>
                    </a:p>
                    <a:p>
                      <a:pPr>
                        <a:lnSpc>
                          <a:spcPct val="115000"/>
                        </a:lnSpc>
                        <a:spcAft>
                          <a:spcPts val="0"/>
                        </a:spcAft>
                      </a:pPr>
                      <a:r>
                        <a:rPr lang="es-ES" sz="1600" dirty="0">
                          <a:effectLst/>
                        </a:rPr>
                        <a:t>    el logro del  objetivo</a:t>
                      </a:r>
                      <a:endParaRPr lang="es-MX" sz="1600" dirty="0">
                        <a:effectLst/>
                      </a:endParaRPr>
                    </a:p>
                    <a:p>
                      <a:pPr>
                        <a:lnSpc>
                          <a:spcPct val="115000"/>
                        </a:lnSpc>
                        <a:spcAft>
                          <a:spcPts val="0"/>
                        </a:spcAft>
                      </a:pPr>
                      <a:r>
                        <a:rPr lang="es-ES" sz="1600" dirty="0">
                          <a:effectLst/>
                        </a:rPr>
                        <a:t>    propuesto.</a:t>
                      </a:r>
                      <a:endParaRPr lang="es-MX" sz="1600" dirty="0">
                        <a:effectLst/>
                      </a:endParaRPr>
                    </a:p>
                    <a:p>
                      <a:pPr>
                        <a:lnSpc>
                          <a:spcPct val="115000"/>
                        </a:lnSpc>
                        <a:spcAft>
                          <a:spcPts val="0"/>
                        </a:spcAft>
                        <a:tabLst>
                          <a:tab pos="1844675" algn="r"/>
                        </a:tabLs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smtClean="0">
                          <a:effectLst/>
                        </a:rPr>
                        <a:t>Rubricas</a:t>
                      </a:r>
                      <a:r>
                        <a:rPr lang="es-ES" sz="1600" baseline="0" dirty="0" smtClean="0">
                          <a:effectLst/>
                        </a:rPr>
                        <a:t> </a:t>
                      </a:r>
                    </a:p>
                    <a:p>
                      <a:pPr>
                        <a:lnSpc>
                          <a:spcPct val="115000"/>
                        </a:lnSpc>
                        <a:spcAft>
                          <a:spcPts val="0"/>
                        </a:spcAft>
                      </a:pPr>
                      <a:r>
                        <a:rPr lang="es-ES" sz="1600" baseline="0" dirty="0" smtClean="0">
                          <a:effectLst/>
                        </a:rPr>
                        <a:t>Mapas mentales</a:t>
                      </a:r>
                    </a:p>
                    <a:p>
                      <a:pPr>
                        <a:lnSpc>
                          <a:spcPct val="115000"/>
                        </a:lnSpc>
                        <a:spcAft>
                          <a:spcPts val="0"/>
                        </a:spcAft>
                      </a:pPr>
                      <a:r>
                        <a:rPr lang="es-ES" sz="1600" baseline="0" dirty="0" smtClean="0">
                          <a:effectLst/>
                        </a:rPr>
                        <a:t>Cuadros sinópticos</a:t>
                      </a:r>
                      <a:endParaRPr lang="es-MX" sz="1600" dirty="0">
                        <a:effectLst/>
                      </a:endParaRPr>
                    </a:p>
                  </a:txBody>
                  <a:tcPr marL="63500" marR="63500" marT="63500" marB="63500"/>
                </a:tc>
                <a:tc>
                  <a:txBody>
                    <a:bodyPr/>
                    <a:lstStyle/>
                    <a:p>
                      <a:pPr>
                        <a:lnSpc>
                          <a:spcPct val="115000"/>
                        </a:lnSpc>
                        <a:spcAft>
                          <a:spcPts val="0"/>
                        </a:spcAft>
                      </a:pPr>
                      <a:r>
                        <a:rPr lang="es-ES" sz="1600" dirty="0" smtClean="0">
                          <a:effectLst/>
                        </a:rPr>
                        <a:t>Crear</a:t>
                      </a:r>
                      <a:r>
                        <a:rPr lang="es-ES" sz="1600" baseline="0" dirty="0" smtClean="0">
                          <a:effectLst/>
                        </a:rPr>
                        <a:t> un mapa conceptual de los principales problemas globales de deterioro ambiental.</a:t>
                      </a:r>
                    </a:p>
                    <a:p>
                      <a:pPr>
                        <a:lnSpc>
                          <a:spcPct val="115000"/>
                        </a:lnSpc>
                        <a:spcAft>
                          <a:spcPts val="0"/>
                        </a:spcAft>
                      </a:pPr>
                      <a:r>
                        <a:rPr lang="es-ES" sz="1600" baseline="0" dirty="0" smtClean="0">
                          <a:effectLst/>
                        </a:rPr>
                        <a:t>Crear una selección de regiones naturales con mayor impacto ambiental.</a:t>
                      </a:r>
                      <a:endParaRPr lang="es-MX" sz="1600" dirty="0">
                        <a:effectLst/>
                      </a:endParaRPr>
                    </a:p>
                  </a:txBody>
                  <a:tcPr marL="63500" marR="63500" marT="63500" marB="63500"/>
                </a:tc>
                <a:tc>
                  <a:txBody>
                    <a:bodyPr/>
                    <a:lstStyle/>
                    <a:p>
                      <a:pPr>
                        <a:lnSpc>
                          <a:spcPct val="115000"/>
                        </a:lnSpc>
                        <a:spcAft>
                          <a:spcPts val="0"/>
                        </a:spcAft>
                      </a:pPr>
                      <a:r>
                        <a:rPr lang="es-ES" sz="1600" dirty="0" smtClean="0">
                          <a:effectLst/>
                        </a:rPr>
                        <a:t>Atreves</a:t>
                      </a:r>
                      <a:r>
                        <a:rPr lang="es-ES" sz="1600" baseline="0" dirty="0" smtClean="0">
                          <a:effectLst/>
                        </a:rPr>
                        <a:t> de  rubricas y listas de cotejo:</a:t>
                      </a:r>
                    </a:p>
                    <a:p>
                      <a:pPr>
                        <a:lnSpc>
                          <a:spcPct val="115000"/>
                        </a:lnSpc>
                        <a:spcAft>
                          <a:spcPts val="0"/>
                        </a:spcAft>
                      </a:pPr>
                      <a:r>
                        <a:rPr lang="es-ES" sz="1600" baseline="0" dirty="0" smtClean="0">
                          <a:effectLst/>
                        </a:rPr>
                        <a:t>-Diagramas y comparativos</a:t>
                      </a:r>
                    </a:p>
                    <a:p>
                      <a:pPr>
                        <a:lnSpc>
                          <a:spcPct val="115000"/>
                        </a:lnSpc>
                        <a:spcAft>
                          <a:spcPts val="0"/>
                        </a:spcAft>
                      </a:pPr>
                      <a:r>
                        <a:rPr lang="es-ES" sz="1600" baseline="0" dirty="0" smtClean="0">
                          <a:effectLst/>
                        </a:rPr>
                        <a:t>-Investigación de campo</a:t>
                      </a:r>
                    </a:p>
                    <a:p>
                      <a:pPr>
                        <a:lnSpc>
                          <a:spcPct val="115000"/>
                        </a:lnSpc>
                        <a:spcAft>
                          <a:spcPts val="0"/>
                        </a:spcAft>
                      </a:pPr>
                      <a:r>
                        <a:rPr lang="es-ES" sz="1600" baseline="0" dirty="0" smtClean="0">
                          <a:effectLst/>
                        </a:rPr>
                        <a:t>-Encuestas</a:t>
                      </a:r>
                    </a:p>
                    <a:p>
                      <a:pPr>
                        <a:lnSpc>
                          <a:spcPct val="115000"/>
                        </a:lnSpc>
                        <a:spcAft>
                          <a:spcPts val="0"/>
                        </a:spcAft>
                      </a:pPr>
                      <a:r>
                        <a:rPr lang="es-ES" sz="1600" baseline="0" dirty="0" smtClean="0">
                          <a:effectLst/>
                        </a:rPr>
                        <a:t>-Entrevistas a funcionarios y servidores públicos</a:t>
                      </a:r>
                    </a:p>
                    <a:p>
                      <a:pPr>
                        <a:lnSpc>
                          <a:spcPct val="115000"/>
                        </a:lnSpc>
                        <a:spcAft>
                          <a:spcPts val="0"/>
                        </a:spcAft>
                      </a:pPr>
                      <a:endParaRPr lang="es-MX" sz="1600" dirty="0">
                        <a:effectLst/>
                      </a:endParaRPr>
                    </a:p>
                  </a:txBody>
                  <a:tcPr marL="63500" marR="63500" marT="63500" marB="63500"/>
                </a:tc>
              </a:tr>
              <a:tr h="1628539">
                <a:tc>
                  <a:txBody>
                    <a:bodyPr/>
                    <a:lstStyle/>
                    <a:p>
                      <a:pPr>
                        <a:lnSpc>
                          <a:spcPct val="115000"/>
                        </a:lnSpc>
                        <a:spcAft>
                          <a:spcPts val="0"/>
                        </a:spcAft>
                      </a:pPr>
                      <a:r>
                        <a:rPr lang="es-ES" sz="1600">
                          <a:effectLst/>
                        </a:rPr>
                        <a:t>5. Tipos </a:t>
                      </a:r>
                      <a:r>
                        <a:rPr lang="es-ES" sz="1800">
                          <a:effectLst/>
                        </a:rPr>
                        <a:t>y</a:t>
                      </a:r>
                      <a:r>
                        <a:rPr lang="es-ES" sz="1600">
                          <a:effectLst/>
                        </a:rPr>
                        <a:t> herramientas de </a:t>
                      </a:r>
                      <a:endParaRPr lang="es-MX" sz="1600">
                        <a:effectLst/>
                      </a:endParaRPr>
                    </a:p>
                    <a:p>
                      <a:pPr>
                        <a:lnSpc>
                          <a:spcPct val="115000"/>
                        </a:lnSpc>
                        <a:spcAft>
                          <a:spcPts val="0"/>
                        </a:spcAft>
                      </a:pPr>
                      <a:r>
                        <a:rPr lang="es-ES" sz="1600">
                          <a:effectLst/>
                        </a:rPr>
                        <a:t>    evaluación.</a:t>
                      </a:r>
                      <a:endParaRPr lang="es-MX" sz="1600">
                        <a:effectLst/>
                      </a:endParaRPr>
                    </a:p>
                    <a:p>
                      <a:pPr>
                        <a:lnSpc>
                          <a:spcPct val="115000"/>
                        </a:lnSpc>
                        <a:spcAft>
                          <a:spcPts val="0"/>
                        </a:spcAft>
                      </a:pPr>
                      <a:r>
                        <a:rPr lang="es-ES" sz="1600">
                          <a:effectLst/>
                        </a:rPr>
                        <a:t> </a:t>
                      </a:r>
                      <a:endParaRPr lang="es-MX" sz="1600">
                        <a:effectLst/>
                      </a:endParaRPr>
                    </a:p>
                    <a:p>
                      <a:pPr>
                        <a:lnSpc>
                          <a:spcPct val="115000"/>
                        </a:lnSpc>
                        <a:spcAft>
                          <a:spcPts val="0"/>
                        </a:spcAft>
                      </a:pPr>
                      <a:r>
                        <a:rPr lang="es-ES" sz="1600">
                          <a:effectLst/>
                        </a:rPr>
                        <a:t> </a:t>
                      </a:r>
                      <a:endParaRPr lang="es-MX" sz="1600">
                        <a:effectLst/>
                      </a:endParaRPr>
                    </a:p>
                    <a:p>
                      <a:pPr>
                        <a:lnSpc>
                          <a:spcPct val="115000"/>
                        </a:lnSpc>
                        <a:spcAft>
                          <a:spcPts val="0"/>
                        </a:spcAft>
                      </a:pPr>
                      <a:r>
                        <a:rPr lang="es-ES" sz="1600">
                          <a:effectLst/>
                        </a:rPr>
                        <a:t> </a:t>
                      </a:r>
                      <a:endParaRPr lang="es-MX" sz="16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MX" sz="1600" dirty="0" smtClean="0">
                          <a:solidFill>
                            <a:srgbClr val="000000"/>
                          </a:solidFill>
                          <a:effectLst/>
                          <a:latin typeface="Arial" panose="020B0604020202020204" pitchFamily="34" charset="0"/>
                          <a:ea typeface="Arial" panose="020B0604020202020204" pitchFamily="34" charset="0"/>
                        </a:rPr>
                        <a:t>Rubricas</a:t>
                      </a:r>
                      <a:r>
                        <a:rPr lang="es-MX" sz="1600" baseline="0" dirty="0" smtClean="0">
                          <a:solidFill>
                            <a:srgbClr val="000000"/>
                          </a:solidFill>
                          <a:effectLst/>
                          <a:latin typeface="Arial" panose="020B0604020202020204" pitchFamily="34" charset="0"/>
                          <a:ea typeface="Arial" panose="020B0604020202020204" pitchFamily="34" charset="0"/>
                        </a:rPr>
                        <a:t> </a:t>
                      </a:r>
                      <a:r>
                        <a:rPr lang="es-MX" sz="1600" dirty="0" smtClean="0">
                          <a:solidFill>
                            <a:srgbClr val="000000"/>
                          </a:solidFill>
                          <a:effectLst/>
                          <a:latin typeface="Arial" panose="020B0604020202020204" pitchFamily="34" charset="0"/>
                          <a:ea typeface="Arial" panose="020B0604020202020204" pitchFamily="34" charset="0"/>
                        </a:rPr>
                        <a:t>y listas de cotejo</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smtClean="0">
                          <a:solidFill>
                            <a:schemeClr val="dk1"/>
                          </a:solidFill>
                          <a:effectLst/>
                          <a:latin typeface="+mn-lt"/>
                          <a:ea typeface="+mn-ea"/>
                        </a:rPr>
                        <a:t>Cuadros,</a:t>
                      </a:r>
                      <a:r>
                        <a:rPr lang="es-ES" sz="1600" baseline="0" dirty="0" smtClean="0">
                          <a:solidFill>
                            <a:schemeClr val="dk1"/>
                          </a:solidFill>
                          <a:effectLst/>
                          <a:latin typeface="+mn-lt"/>
                          <a:ea typeface="+mn-ea"/>
                        </a:rPr>
                        <a:t> mapas mentales y análisis de información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600" dirty="0" smtClean="0">
                          <a:effectLst/>
                        </a:rPr>
                        <a:t>Listas de cotejo,</a:t>
                      </a:r>
                      <a:r>
                        <a:rPr lang="es-ES" sz="1600" baseline="0" dirty="0" smtClean="0">
                          <a:effectLst/>
                        </a:rPr>
                        <a:t> rubricas y reportes</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Tree>
    <p:extLst>
      <p:ext uri="{BB962C8B-B14F-4D97-AF65-F5344CB8AC3E}">
        <p14:creationId xmlns:p14="http://schemas.microsoft.com/office/powerpoint/2010/main" val="26814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61764" y="242064"/>
            <a:ext cx="2743109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s-ES" altLang="es-MX" sz="2400" b="1" i="0" u="none" strike="noStrike" cap="none" normalizeH="0" baseline="0" dirty="0" smtClean="0">
                <a:ln>
                  <a:noFill/>
                </a:ln>
                <a:effectLst/>
                <a:latin typeface="Arial" panose="020B0604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kumimoji="0" lang="es-MX" altLang="es-MX" sz="24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4064103826"/>
              </p:ext>
            </p:extLst>
          </p:nvPr>
        </p:nvGraphicFramePr>
        <p:xfrm>
          <a:off x="333772" y="980727"/>
          <a:ext cx="11161241" cy="6995823"/>
        </p:xfrm>
        <a:graphic>
          <a:graphicData uri="http://schemas.openxmlformats.org/drawingml/2006/table">
            <a:tbl>
              <a:tblPr>
                <a:tableStyleId>{5C22544A-7EE6-4342-B048-85BDC9FD1C3A}</a:tableStyleId>
              </a:tblPr>
              <a:tblGrid>
                <a:gridCol w="3737241"/>
                <a:gridCol w="2332722"/>
                <a:gridCol w="2271656"/>
                <a:gridCol w="2819622"/>
              </a:tblGrid>
              <a:tr h="480723">
                <a:tc>
                  <a:txBody>
                    <a:bodyPr/>
                    <a:lstStyle/>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Disciplina 1.</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dirty="0">
                          <a:effectLst/>
                        </a:rPr>
                        <a:t>Disciplina 2.</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600">
                          <a:effectLst/>
                        </a:rPr>
                        <a:t>Disciplina 3.</a:t>
                      </a:r>
                      <a:endParaRPr lang="es-MX" sz="1600">
                        <a:solidFill>
                          <a:srgbClr val="000000"/>
                        </a:solidFill>
                        <a:effectLst/>
                        <a:latin typeface="Arial" panose="020B0604020202020204" pitchFamily="34" charset="0"/>
                        <a:ea typeface="Arial" panose="020B0604020202020204" pitchFamily="34" charset="0"/>
                      </a:endParaRPr>
                    </a:p>
                  </a:txBody>
                  <a:tcPr marL="63500" marR="63500" marT="63500" marB="63500"/>
                </a:tc>
              </a:tr>
              <a:tr h="1639959">
                <a:tc>
                  <a:txBody>
                    <a:bodyPr/>
                    <a:lstStyle/>
                    <a:p>
                      <a:pPr marL="275590" indent="-180340">
                        <a:lnSpc>
                          <a:spcPct val="115000"/>
                        </a:lnSpc>
                        <a:spcAft>
                          <a:spcPts val="0"/>
                        </a:spcAft>
                      </a:pPr>
                      <a:r>
                        <a:rPr lang="es-ES" sz="1800" dirty="0">
                          <a:effectLst/>
                        </a:rPr>
                        <a:t>1.  Preguntar y cuestionar.</a:t>
                      </a:r>
                      <a:endParaRPr lang="es-MX" sz="1800" dirty="0">
                        <a:effectLst/>
                      </a:endParaRPr>
                    </a:p>
                    <a:p>
                      <a:pPr marL="275590" indent="-180340">
                        <a:lnSpc>
                          <a:spcPct val="115000"/>
                        </a:lnSpc>
                        <a:spcAft>
                          <a:spcPts val="0"/>
                        </a:spcAft>
                      </a:pPr>
                      <a:r>
                        <a:rPr lang="es-ES" sz="1800" dirty="0">
                          <a:effectLst/>
                        </a:rPr>
                        <a:t>     Preguntas para dirigir  la Investigación Interdisciplinaria</a:t>
                      </a:r>
                      <a:r>
                        <a:rPr lang="es-ES" sz="1600" dirty="0">
                          <a:effectLst/>
                        </a:rPr>
                        <a:t>.</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600" dirty="0" smtClean="0">
                          <a:effectLst/>
                        </a:rPr>
                        <a:t>¿</a:t>
                      </a:r>
                      <a:r>
                        <a:rPr lang="es-ES" sz="1800" dirty="0" smtClean="0">
                          <a:effectLst/>
                        </a:rPr>
                        <a:t>Cómo</a:t>
                      </a:r>
                      <a:r>
                        <a:rPr lang="es-ES" sz="1800" baseline="0" dirty="0" smtClean="0">
                          <a:effectLst/>
                        </a:rPr>
                        <a:t> repercute la modificación del medio ambiente en la conducta individual y grupal?</a:t>
                      </a:r>
                    </a:p>
                    <a:p>
                      <a:pPr>
                        <a:lnSpc>
                          <a:spcPct val="115000"/>
                        </a:lnSpc>
                        <a:spcAft>
                          <a:spcPts val="0"/>
                        </a:spcAft>
                      </a:pPr>
                      <a:r>
                        <a:rPr lang="es-ES" sz="1800" baseline="0" dirty="0" smtClean="0">
                          <a:effectLst/>
                        </a:rPr>
                        <a:t>¿Cuáles son los niveles de irritabilidad en un individuo ante el cambio de un medio ambiente y que lo conlleva a cometer infracciones?</a:t>
                      </a:r>
                    </a:p>
                    <a:p>
                      <a:pPr>
                        <a:lnSpc>
                          <a:spcPct val="115000"/>
                        </a:lnSpc>
                        <a:spcAft>
                          <a:spcPts val="0"/>
                        </a:spcAft>
                      </a:pPr>
                      <a:r>
                        <a:rPr lang="es-ES" sz="1800" baseline="0" dirty="0" smtClean="0">
                          <a:effectLst/>
                        </a:rPr>
                        <a:t>¿Cuáles son las infracciones más comunes para  remplazar las carencias del equilibrio ecológico?</a:t>
                      </a:r>
                      <a:endParaRPr lang="es-MX" sz="18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tr>
              <a:tr h="1639959">
                <a:tc>
                  <a:txBody>
                    <a:bodyPr/>
                    <a:lstStyle/>
                    <a:p>
                      <a:pPr marL="275590" indent="-180340">
                        <a:lnSpc>
                          <a:spcPct val="115000"/>
                        </a:lnSpc>
                        <a:spcAft>
                          <a:spcPts val="0"/>
                        </a:spcAft>
                      </a:pPr>
                      <a:r>
                        <a:rPr lang="es-ES" sz="1600" dirty="0">
                          <a:effectLst/>
                        </a:rPr>
                        <a:t>2. </a:t>
                      </a:r>
                      <a:r>
                        <a:rPr lang="es-ES" sz="1800" dirty="0">
                          <a:effectLst/>
                        </a:rPr>
                        <a:t>Despertar el interés (detonar).</a:t>
                      </a:r>
                      <a:endParaRPr lang="es-MX" sz="1800" dirty="0">
                        <a:effectLst/>
                      </a:endParaRPr>
                    </a:p>
                    <a:p>
                      <a:pPr marL="270510" indent="-180340">
                        <a:lnSpc>
                          <a:spcPct val="115000"/>
                        </a:lnSpc>
                        <a:spcAft>
                          <a:spcPts val="0"/>
                        </a:spcAft>
                      </a:pPr>
                      <a:r>
                        <a:rPr lang="es-ES" sz="1800" dirty="0">
                          <a:effectLst/>
                        </a:rPr>
                        <a:t>    Estrategias para involucrar a los estudiantes con la problemática planteada, en el salón de clase</a:t>
                      </a:r>
                      <a:endParaRPr lang="es-MX" sz="1800" dirty="0">
                        <a:effectLst/>
                      </a:endParaRPr>
                    </a:p>
                    <a:p>
                      <a:pPr marL="275590" indent="-180340">
                        <a:lnSpc>
                          <a:spcPct val="115000"/>
                        </a:lnSpc>
                        <a:spcAft>
                          <a:spcPts val="0"/>
                        </a:spcAft>
                      </a:pPr>
                      <a:r>
                        <a:rPr lang="es-ES" sz="1600" dirty="0">
                          <a:effectLst/>
                        </a:rPr>
                        <a:t>    </a:t>
                      </a:r>
                      <a:endParaRPr lang="es-MX" sz="1600" dirty="0">
                        <a:effectLst/>
                      </a:endParaRPr>
                    </a:p>
                    <a:p>
                      <a:pPr marL="275590" indent="-180340">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600" dirty="0">
                          <a:effectLst/>
                        </a:rPr>
                        <a:t>¿</a:t>
                      </a:r>
                      <a:r>
                        <a:rPr lang="es-ES" sz="1800" dirty="0" smtClean="0">
                          <a:effectLst/>
                        </a:rPr>
                        <a:t>Cuáles</a:t>
                      </a:r>
                      <a:r>
                        <a:rPr lang="es-ES" sz="1800" baseline="0" dirty="0" smtClean="0">
                          <a:effectLst/>
                        </a:rPr>
                        <a:t> son las modificaciones ambientales que conducen al cambio de conducta e incluso infracciones en el ser humano?</a:t>
                      </a:r>
                      <a:endParaRPr lang="es-MX" sz="1800" dirty="0">
                        <a:effectLst/>
                      </a:endParaRPr>
                    </a:p>
                    <a:p>
                      <a:pPr>
                        <a:lnSpc>
                          <a:spcPct val="115000"/>
                        </a:lnSpc>
                        <a:spcAft>
                          <a:spcPts val="0"/>
                        </a:spcAft>
                      </a:pPr>
                      <a:r>
                        <a:rPr lang="es-ES" sz="1800" dirty="0">
                          <a:effectLst/>
                        </a:rPr>
                        <a:t> </a:t>
                      </a:r>
                      <a:endParaRPr lang="es-MX" sz="18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endParaRPr lang="es-MX" sz="1600" dirty="0">
                        <a:effectLst/>
                      </a:endParaRPr>
                    </a:p>
                    <a:p>
                      <a:pPr>
                        <a:lnSpc>
                          <a:spcPct val="115000"/>
                        </a:lnSpc>
                        <a:spcAft>
                          <a:spcPts val="0"/>
                        </a:spcAft>
                      </a:pPr>
                      <a:r>
                        <a:rPr lang="es-ES" sz="1600" dirty="0">
                          <a:effectLst/>
                        </a:rPr>
                        <a:t> </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tr>
              <a:tr h="1639959">
                <a:tc>
                  <a:txBody>
                    <a:bodyPr/>
                    <a:lstStyle/>
                    <a:p>
                      <a:pPr marL="275590" indent="-180340">
                        <a:lnSpc>
                          <a:spcPct val="115000"/>
                        </a:lnSpc>
                        <a:spcAft>
                          <a:spcPts val="0"/>
                        </a:spcAft>
                      </a:pPr>
                      <a:r>
                        <a:rPr lang="es-ES" sz="1800" dirty="0">
                          <a:effectLst/>
                        </a:rPr>
                        <a:t>3. Recopilar información a través de la investigación.</a:t>
                      </a:r>
                      <a:endParaRPr lang="es-MX" sz="1800" dirty="0">
                        <a:effectLst/>
                      </a:endParaRPr>
                    </a:p>
                    <a:p>
                      <a:pPr marL="270510" indent="-175260">
                        <a:lnSpc>
                          <a:spcPct val="115000"/>
                        </a:lnSpc>
                        <a:spcAft>
                          <a:spcPts val="0"/>
                        </a:spcAft>
                      </a:pPr>
                      <a:r>
                        <a:rPr lang="es-ES" sz="1800" dirty="0">
                          <a:effectLst/>
                        </a:rPr>
                        <a:t>    Propuestas a investigar y sus fuentes. </a:t>
                      </a:r>
                      <a:endParaRPr lang="es-MX" sz="18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800" dirty="0">
                          <a:effectLst/>
                        </a:rPr>
                        <a:t>-Fuentes bibliográficas </a:t>
                      </a:r>
                      <a:endParaRPr lang="es-ES" sz="1800" dirty="0" smtClean="0">
                        <a:effectLst/>
                      </a:endParaRPr>
                    </a:p>
                    <a:p>
                      <a:pPr>
                        <a:lnSpc>
                          <a:spcPct val="115000"/>
                        </a:lnSpc>
                        <a:spcAft>
                          <a:spcPts val="0"/>
                        </a:spcAft>
                      </a:pPr>
                      <a:r>
                        <a:rPr lang="es-ES" sz="1800" dirty="0" smtClean="0">
                          <a:effectLst/>
                        </a:rPr>
                        <a:t>-Visitas</a:t>
                      </a:r>
                      <a:r>
                        <a:rPr lang="es-ES" sz="1800" baseline="0" dirty="0" smtClean="0">
                          <a:effectLst/>
                        </a:rPr>
                        <a:t> a localidades</a:t>
                      </a:r>
                      <a:endParaRPr lang="es-MX" sz="1800" dirty="0" smtClean="0">
                        <a:effectLst/>
                      </a:endParaRPr>
                    </a:p>
                    <a:p>
                      <a:pPr>
                        <a:lnSpc>
                          <a:spcPct val="115000"/>
                        </a:lnSpc>
                        <a:spcAft>
                          <a:spcPts val="0"/>
                        </a:spcAft>
                      </a:pPr>
                      <a:endParaRPr lang="es-MX" sz="1800" dirty="0">
                        <a:effectLst/>
                      </a:endParaRPr>
                    </a:p>
                    <a:p>
                      <a:pPr>
                        <a:lnSpc>
                          <a:spcPct val="115000"/>
                        </a:lnSpc>
                        <a:spcAft>
                          <a:spcPts val="0"/>
                        </a:spcAft>
                      </a:pPr>
                      <a:r>
                        <a:rPr lang="es-ES" sz="1800" dirty="0">
                          <a:effectLst/>
                        </a:rPr>
                        <a:t> </a:t>
                      </a:r>
                      <a:endParaRPr lang="es-MX" sz="1800" dirty="0">
                        <a:effectLst/>
                      </a:endParaRPr>
                    </a:p>
                    <a:p>
                      <a:pPr>
                        <a:lnSpc>
                          <a:spcPct val="115000"/>
                        </a:lnSpc>
                        <a:spcAft>
                          <a:spcPts val="0"/>
                        </a:spcAft>
                      </a:pPr>
                      <a:r>
                        <a:rPr lang="es-ES" sz="1800" dirty="0">
                          <a:effectLst/>
                        </a:rPr>
                        <a:t> </a:t>
                      </a:r>
                      <a:endParaRPr lang="es-MX" sz="18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800" dirty="0">
                          <a:effectLst/>
                        </a:rPr>
                        <a:t>-</a:t>
                      </a:r>
                      <a:r>
                        <a:rPr lang="es-ES" sz="1800" dirty="0" smtClean="0">
                          <a:effectLst/>
                        </a:rPr>
                        <a:t>INEGI</a:t>
                      </a:r>
                      <a:endParaRPr lang="es-MX" sz="1800" dirty="0">
                        <a:effectLst/>
                      </a:endParaRPr>
                    </a:p>
                    <a:p>
                      <a:pPr>
                        <a:lnSpc>
                          <a:spcPct val="115000"/>
                        </a:lnSpc>
                        <a:spcAft>
                          <a:spcPts val="0"/>
                        </a:spcAft>
                      </a:pPr>
                      <a:r>
                        <a:rPr lang="es-ES" sz="1800" dirty="0" smtClean="0">
                          <a:effectLst/>
                        </a:rPr>
                        <a:t>-Censos</a:t>
                      </a:r>
                      <a:r>
                        <a:rPr lang="es-ES" sz="1800" baseline="0" dirty="0" smtClean="0">
                          <a:effectLst/>
                        </a:rPr>
                        <a:t> de población</a:t>
                      </a:r>
                    </a:p>
                    <a:p>
                      <a:pPr>
                        <a:lnSpc>
                          <a:spcPct val="115000"/>
                        </a:lnSpc>
                        <a:spcAft>
                          <a:spcPts val="0"/>
                        </a:spcAft>
                      </a:pPr>
                      <a:r>
                        <a:rPr lang="es-ES" sz="1800" baseline="0" dirty="0" smtClean="0">
                          <a:effectLst/>
                        </a:rPr>
                        <a:t>-Publicaciones del INE</a:t>
                      </a:r>
                      <a:endParaRPr lang="es-MX" sz="1800" dirty="0">
                        <a:effectLst/>
                      </a:endParaRPr>
                    </a:p>
                    <a:p>
                      <a:pPr>
                        <a:lnSpc>
                          <a:spcPct val="115000"/>
                        </a:lnSpc>
                        <a:spcAft>
                          <a:spcPts val="0"/>
                        </a:spcAft>
                      </a:pPr>
                      <a:endParaRPr lang="es-MX" sz="18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800" dirty="0" smtClean="0">
                          <a:effectLst/>
                        </a:rPr>
                        <a:t>-Fuentes bibliográficas</a:t>
                      </a:r>
                    </a:p>
                    <a:p>
                      <a:pPr>
                        <a:lnSpc>
                          <a:spcPct val="115000"/>
                        </a:lnSpc>
                        <a:spcAft>
                          <a:spcPts val="0"/>
                        </a:spcAft>
                      </a:pPr>
                      <a:r>
                        <a:rPr lang="es-ES" sz="1800" dirty="0" smtClean="0">
                          <a:effectLst/>
                        </a:rPr>
                        <a:t>-Constitución Política de los</a:t>
                      </a:r>
                      <a:r>
                        <a:rPr lang="es-ES" sz="1800" baseline="0" dirty="0" smtClean="0">
                          <a:effectLst/>
                        </a:rPr>
                        <a:t> Estados Unidos Mexicanos</a:t>
                      </a:r>
                      <a:endParaRPr lang="es-MX" sz="1800" dirty="0">
                        <a:effectLst/>
                      </a:endParaRPr>
                    </a:p>
                  </a:txBody>
                  <a:tcPr marL="63500" marR="63500" marT="63500" marB="63500"/>
                </a:tc>
              </a:tr>
            </a:tbl>
          </a:graphicData>
        </a:graphic>
      </p:graphicFrame>
    </p:spTree>
    <p:extLst>
      <p:ext uri="{BB962C8B-B14F-4D97-AF65-F5344CB8AC3E}">
        <p14:creationId xmlns:p14="http://schemas.microsoft.com/office/powerpoint/2010/main" val="259050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507961376"/>
              </p:ext>
            </p:extLst>
          </p:nvPr>
        </p:nvGraphicFramePr>
        <p:xfrm>
          <a:off x="117748" y="188640"/>
          <a:ext cx="11881321" cy="6587343"/>
        </p:xfrm>
        <a:graphic>
          <a:graphicData uri="http://schemas.openxmlformats.org/drawingml/2006/table">
            <a:tbl>
              <a:tblPr>
                <a:tableStyleId>{5C22544A-7EE6-4342-B048-85BDC9FD1C3A}</a:tableStyleId>
              </a:tblPr>
              <a:tblGrid>
                <a:gridCol w="3978353"/>
                <a:gridCol w="2483220"/>
                <a:gridCol w="2418215"/>
                <a:gridCol w="3001533"/>
              </a:tblGrid>
              <a:tr h="1470674">
                <a:tc>
                  <a:txBody>
                    <a:bodyPr/>
                    <a:lstStyle/>
                    <a:p>
                      <a:pPr marL="275590" indent="-180340">
                        <a:lnSpc>
                          <a:spcPct val="115000"/>
                        </a:lnSpc>
                        <a:spcAft>
                          <a:spcPts val="0"/>
                        </a:spcAft>
                      </a:pPr>
                      <a:r>
                        <a:rPr lang="es-ES" sz="1100" dirty="0">
                          <a:effectLst/>
                        </a:rPr>
                        <a:t>4. Organizar la información.</a:t>
                      </a:r>
                      <a:endParaRPr lang="es-MX" sz="1100" dirty="0">
                        <a:effectLst/>
                      </a:endParaRPr>
                    </a:p>
                    <a:p>
                      <a:pPr marL="275590" indent="-180340">
                        <a:lnSpc>
                          <a:spcPct val="115000"/>
                        </a:lnSpc>
                        <a:spcAft>
                          <a:spcPts val="0"/>
                        </a:spcAft>
                      </a:pPr>
                      <a:r>
                        <a:rPr lang="es-ES" sz="1100" dirty="0">
                          <a:effectLst/>
                        </a:rPr>
                        <a:t>    Implica:</a:t>
                      </a:r>
                      <a:endParaRPr lang="es-MX" sz="1100" dirty="0">
                        <a:effectLst/>
                      </a:endParaRPr>
                    </a:p>
                    <a:p>
                      <a:pPr marL="275590" indent="-180340">
                        <a:lnSpc>
                          <a:spcPct val="115000"/>
                        </a:lnSpc>
                        <a:spcAft>
                          <a:spcPts val="0"/>
                        </a:spcAft>
                      </a:pPr>
                      <a:r>
                        <a:rPr lang="es-ES" sz="1100" dirty="0">
                          <a:effectLst/>
                        </a:rPr>
                        <a:t>    clasificación de datos obtenidos,</a:t>
                      </a:r>
                      <a:endParaRPr lang="es-MX" sz="1100" dirty="0">
                        <a:effectLst/>
                      </a:endParaRPr>
                    </a:p>
                    <a:p>
                      <a:pPr marL="275590" indent="-180340">
                        <a:lnSpc>
                          <a:spcPct val="115000"/>
                        </a:lnSpc>
                        <a:spcAft>
                          <a:spcPts val="0"/>
                        </a:spcAft>
                      </a:pPr>
                      <a:r>
                        <a:rPr lang="es-ES" sz="1100" dirty="0">
                          <a:effectLst/>
                        </a:rPr>
                        <a:t>    análisis de los datos obtenidos, registro de la información.</a:t>
                      </a:r>
                      <a:endParaRPr lang="es-MX" sz="1100" dirty="0">
                        <a:effectLst/>
                      </a:endParaRPr>
                    </a:p>
                    <a:p>
                      <a:pPr marL="275590" indent="-180340">
                        <a:lnSpc>
                          <a:spcPct val="115000"/>
                        </a:lnSpc>
                        <a:spcAft>
                          <a:spcPts val="0"/>
                        </a:spcAft>
                      </a:pPr>
                      <a:r>
                        <a:rPr lang="es-ES" sz="1100" dirty="0">
                          <a:effectLst/>
                        </a:rPr>
                        <a:t>    conclusiones por disciplina,</a:t>
                      </a:r>
                      <a:endParaRPr lang="es-MX" sz="1100" dirty="0">
                        <a:effectLst/>
                      </a:endParaRPr>
                    </a:p>
                    <a:p>
                      <a:pPr marL="275590" indent="-180340">
                        <a:lnSpc>
                          <a:spcPct val="115000"/>
                        </a:lnSpc>
                        <a:spcAft>
                          <a:spcPts val="0"/>
                        </a:spcAft>
                      </a:pPr>
                      <a:r>
                        <a:rPr lang="es-ES" sz="1100" dirty="0">
                          <a:effectLst/>
                        </a:rPr>
                        <a:t>    conclusiones conjuntas.</a:t>
                      </a:r>
                      <a:endParaRPr lang="es-MX" sz="1100" dirty="0">
                        <a:effectLst/>
                      </a:endParaRPr>
                    </a:p>
                    <a:p>
                      <a:pPr marL="275590" indent="-180340">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a:lnSpc>
                          <a:spcPct val="115000"/>
                        </a:lnSpc>
                        <a:spcAft>
                          <a:spcPts val="0"/>
                        </a:spcAft>
                      </a:pPr>
                      <a:r>
                        <a:rPr lang="es-ES" sz="1100" dirty="0" smtClean="0">
                          <a:effectLst/>
                        </a:rPr>
                        <a:t>-Analizar</a:t>
                      </a:r>
                      <a:r>
                        <a:rPr lang="es-ES" sz="1100" baseline="0" dirty="0" smtClean="0">
                          <a:effectLst/>
                        </a:rPr>
                        <a:t> los perfiles conductuales del individuo</a:t>
                      </a:r>
                    </a:p>
                    <a:p>
                      <a:pPr>
                        <a:lnSpc>
                          <a:spcPct val="115000"/>
                        </a:lnSpc>
                        <a:spcAft>
                          <a:spcPts val="0"/>
                        </a:spcAft>
                      </a:pPr>
                      <a:r>
                        <a:rPr lang="es-ES" sz="1100" baseline="0" dirty="0" smtClean="0">
                          <a:effectLst/>
                        </a:rPr>
                        <a:t>.Crear una base de datos con relación a los factores familiares, económicos y sociales que modifican la conducta del ser humano.</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a:lnSpc>
                          <a:spcPct val="115000"/>
                        </a:lnSpc>
                        <a:spcAft>
                          <a:spcPts val="0"/>
                        </a:spcAft>
                      </a:pPr>
                      <a:r>
                        <a:rPr lang="es-ES" sz="1100" dirty="0" smtClean="0">
                          <a:effectLst/>
                        </a:rPr>
                        <a:t>-Jerarquizar</a:t>
                      </a:r>
                      <a:r>
                        <a:rPr lang="es-ES" sz="1100" baseline="0" dirty="0" smtClean="0">
                          <a:effectLst/>
                        </a:rPr>
                        <a:t> el impacto en regiones naturales.</a:t>
                      </a:r>
                    </a:p>
                    <a:p>
                      <a:pPr>
                        <a:lnSpc>
                          <a:spcPct val="115000"/>
                        </a:lnSpc>
                        <a:spcAft>
                          <a:spcPts val="0"/>
                        </a:spcAft>
                      </a:pPr>
                      <a:r>
                        <a:rPr lang="es-ES" sz="1100" baseline="0" dirty="0" smtClean="0">
                          <a:solidFill>
                            <a:srgbClr val="000000"/>
                          </a:solidFill>
                          <a:effectLst/>
                          <a:latin typeface="Arial" panose="020B0604020202020204" pitchFamily="34" charset="0"/>
                          <a:ea typeface="Arial" panose="020B0604020202020204" pitchFamily="34" charset="0"/>
                        </a:rPr>
                        <a:t>-Comparar el impacto entre regiones naturales</a:t>
                      </a:r>
                    </a:p>
                    <a:p>
                      <a:pPr>
                        <a:lnSpc>
                          <a:spcPct val="115000"/>
                        </a:lnSpc>
                        <a:spcAft>
                          <a:spcPts val="0"/>
                        </a:spcAft>
                      </a:pPr>
                      <a:r>
                        <a:rPr lang="es-ES" sz="1100" baseline="0" dirty="0" smtClean="0">
                          <a:solidFill>
                            <a:srgbClr val="000000"/>
                          </a:solidFill>
                          <a:effectLst/>
                          <a:latin typeface="Arial" panose="020B0604020202020204" pitchFamily="34" charset="0"/>
                          <a:ea typeface="Arial" panose="020B0604020202020204" pitchFamily="34" charset="0"/>
                        </a:rPr>
                        <a:t>-Graficar la información.</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a:lnSpc>
                          <a:spcPct val="115000"/>
                        </a:lnSpc>
                        <a:spcAft>
                          <a:spcPts val="0"/>
                        </a:spcAft>
                      </a:pPr>
                      <a:r>
                        <a:rPr lang="es-ES" sz="1100" dirty="0" smtClean="0">
                          <a:effectLst/>
                        </a:rPr>
                        <a:t>-Conceptos básicos de derecho</a:t>
                      </a:r>
                    </a:p>
                    <a:p>
                      <a:pPr>
                        <a:lnSpc>
                          <a:spcPct val="115000"/>
                        </a:lnSpc>
                        <a:spcAft>
                          <a:spcPts val="0"/>
                        </a:spcAft>
                      </a:pPr>
                      <a:r>
                        <a:rPr lang="es-ES" sz="1100" dirty="0" smtClean="0">
                          <a:solidFill>
                            <a:srgbClr val="000000"/>
                          </a:solidFill>
                          <a:effectLst/>
                          <a:latin typeface="Arial" panose="020B0604020202020204" pitchFamily="34" charset="0"/>
                          <a:ea typeface="Arial" panose="020B0604020202020204" pitchFamily="34" charset="0"/>
                        </a:rPr>
                        <a:t>-Seleccionar</a:t>
                      </a:r>
                      <a:r>
                        <a:rPr lang="es-ES" sz="1100" baseline="0" dirty="0" smtClean="0">
                          <a:solidFill>
                            <a:srgbClr val="000000"/>
                          </a:solidFill>
                          <a:effectLst/>
                          <a:latin typeface="Arial" panose="020B0604020202020204" pitchFamily="34" charset="0"/>
                          <a:ea typeface="Arial" panose="020B0604020202020204" pitchFamily="34" charset="0"/>
                        </a:rPr>
                        <a:t> la legislación aplicable</a:t>
                      </a:r>
                    </a:p>
                    <a:p>
                      <a:pPr>
                        <a:lnSpc>
                          <a:spcPct val="115000"/>
                        </a:lnSpc>
                        <a:spcAft>
                          <a:spcPts val="0"/>
                        </a:spcAft>
                      </a:pPr>
                      <a:r>
                        <a:rPr lang="es-ES" sz="1100" baseline="0" dirty="0" smtClean="0">
                          <a:solidFill>
                            <a:srgbClr val="000000"/>
                          </a:solidFill>
                          <a:effectLst/>
                          <a:latin typeface="Arial" panose="020B0604020202020204" pitchFamily="34" charset="0"/>
                          <a:ea typeface="Arial" panose="020B0604020202020204" pitchFamily="34" charset="0"/>
                        </a:rPr>
                        <a:t>-Clasificar por áreas</a:t>
                      </a:r>
                    </a:p>
                    <a:p>
                      <a:pPr>
                        <a:lnSpc>
                          <a:spcPct val="115000"/>
                        </a:lnSpc>
                        <a:spcAft>
                          <a:spcPts val="0"/>
                        </a:spcAft>
                      </a:pPr>
                      <a:r>
                        <a:rPr lang="es-ES" sz="1100" baseline="0" dirty="0" smtClean="0">
                          <a:solidFill>
                            <a:srgbClr val="000000"/>
                          </a:solidFill>
                          <a:effectLst/>
                          <a:latin typeface="Arial" panose="020B0604020202020204" pitchFamily="34" charset="0"/>
                          <a:ea typeface="Arial" panose="020B0604020202020204" pitchFamily="34" charset="0"/>
                        </a:rPr>
                        <a:t>. Materia penal</a:t>
                      </a:r>
                      <a:r>
                        <a:rPr lang="es-MX" sz="1100" baseline="0" dirty="0" smtClean="0">
                          <a:solidFill>
                            <a:srgbClr val="000000"/>
                          </a:solidFill>
                          <a:effectLst/>
                          <a:latin typeface="Arial" panose="020B0604020202020204" pitchFamily="34" charset="0"/>
                          <a:ea typeface="Arial" panose="020B0604020202020204" pitchFamily="34" charset="0"/>
                        </a:rPr>
                        <a:t>, civil, administrativa.</a:t>
                      </a:r>
                    </a:p>
                    <a:p>
                      <a:pPr>
                        <a:lnSpc>
                          <a:spcPct val="115000"/>
                        </a:lnSpc>
                        <a:spcAft>
                          <a:spcPts val="0"/>
                        </a:spcAft>
                      </a:pPr>
                      <a:r>
                        <a:rPr lang="es-MX" sz="1100" baseline="0" dirty="0" smtClean="0">
                          <a:solidFill>
                            <a:srgbClr val="000000"/>
                          </a:solidFill>
                          <a:effectLst/>
                          <a:latin typeface="Arial" panose="020B0604020202020204" pitchFamily="34" charset="0"/>
                          <a:ea typeface="Arial" panose="020B0604020202020204" pitchFamily="34" charset="0"/>
                        </a:rPr>
                        <a:t>-Concientizar al individuo de las consecuencias de su conducta frente a terceros</a:t>
                      </a:r>
                      <a:endParaRPr lang="es-ES" sz="1100" baseline="0" dirty="0" smtClean="0">
                        <a:solidFill>
                          <a:srgbClr val="000000"/>
                        </a:solidFill>
                        <a:effectLst/>
                        <a:latin typeface="Arial" panose="020B0604020202020204" pitchFamily="34" charset="0"/>
                        <a:ea typeface="Arial" panose="020B0604020202020204" pitchFamily="34" charset="0"/>
                      </a:endParaRPr>
                    </a:p>
                  </a:txBody>
                  <a:tcPr marL="38034" marR="38034" marT="38034" marB="38034"/>
                </a:tc>
              </a:tr>
              <a:tr h="1735990">
                <a:tc>
                  <a:txBody>
                    <a:bodyPr/>
                    <a:lstStyle/>
                    <a:p>
                      <a:pPr marL="90170">
                        <a:lnSpc>
                          <a:spcPct val="115000"/>
                        </a:lnSpc>
                        <a:spcAft>
                          <a:spcPts val="0"/>
                        </a:spcAft>
                        <a:tabLst>
                          <a:tab pos="270510" algn="l"/>
                        </a:tabLst>
                      </a:pPr>
                      <a:r>
                        <a:rPr lang="es-ES" sz="1100">
                          <a:effectLst/>
                        </a:rPr>
                        <a:t>5.  Llegar a conclusiones parciales</a:t>
                      </a:r>
                      <a:endParaRPr lang="es-MX" sz="1100">
                        <a:effectLst/>
                      </a:endParaRPr>
                    </a:p>
                    <a:p>
                      <a:pPr marL="90170">
                        <a:lnSpc>
                          <a:spcPct val="115000"/>
                        </a:lnSpc>
                        <a:spcAft>
                          <a:spcPts val="0"/>
                        </a:spcAft>
                      </a:pPr>
                      <a:r>
                        <a:rPr lang="es-ES" sz="1100">
                          <a:effectLst/>
                        </a:rPr>
                        <a:t>     (por disciplina).</a:t>
                      </a:r>
                      <a:endParaRPr lang="es-MX" sz="1100">
                        <a:effectLst/>
                      </a:endParaRPr>
                    </a:p>
                    <a:p>
                      <a:pPr marL="90170">
                        <a:lnSpc>
                          <a:spcPct val="115000"/>
                        </a:lnSpc>
                        <a:spcAft>
                          <a:spcPts val="0"/>
                        </a:spcAft>
                      </a:pPr>
                      <a:r>
                        <a:rPr lang="es-ES" sz="1100">
                          <a:effectLst/>
                        </a:rPr>
                        <a:t>     Preguntas útiles para el </a:t>
                      </a:r>
                      <a:endParaRPr lang="es-MX" sz="1100">
                        <a:effectLst/>
                      </a:endParaRPr>
                    </a:p>
                    <a:p>
                      <a:pPr marL="90170">
                        <a:lnSpc>
                          <a:spcPct val="115000"/>
                        </a:lnSpc>
                        <a:spcAft>
                          <a:spcPts val="0"/>
                        </a:spcAft>
                      </a:pPr>
                      <a:r>
                        <a:rPr lang="es-ES" sz="1100">
                          <a:effectLst/>
                        </a:rPr>
                        <a:t>     proyecto, de tal forma que lo </a:t>
                      </a:r>
                      <a:endParaRPr lang="es-MX" sz="1100">
                        <a:effectLst/>
                      </a:endParaRPr>
                    </a:p>
                    <a:p>
                      <a:pPr marL="90170">
                        <a:lnSpc>
                          <a:spcPct val="115000"/>
                        </a:lnSpc>
                        <a:spcAft>
                          <a:spcPts val="0"/>
                        </a:spcAft>
                      </a:pPr>
                      <a:r>
                        <a:rPr lang="es-ES" sz="1100">
                          <a:effectLst/>
                        </a:rPr>
                        <a:t>     aclaren, describan o descifren  </a:t>
                      </a:r>
                      <a:endParaRPr lang="es-MX" sz="1100">
                        <a:effectLst/>
                      </a:endParaRPr>
                    </a:p>
                    <a:p>
                      <a:pPr marL="90170">
                        <a:lnSpc>
                          <a:spcPct val="115000"/>
                        </a:lnSpc>
                        <a:spcAft>
                          <a:spcPts val="0"/>
                        </a:spcAft>
                      </a:pPr>
                      <a:r>
                        <a:rPr lang="es-ES" sz="1100">
                          <a:effectLst/>
                        </a:rPr>
                        <a:t>    (para la  reflexión colaborativa</a:t>
                      </a:r>
                      <a:endParaRPr lang="es-MX" sz="1100">
                        <a:effectLst/>
                      </a:endParaRPr>
                    </a:p>
                    <a:p>
                      <a:pPr marL="90170">
                        <a:lnSpc>
                          <a:spcPct val="115000"/>
                        </a:lnSpc>
                        <a:spcAft>
                          <a:spcPts val="0"/>
                        </a:spcAft>
                      </a:pPr>
                      <a:r>
                        <a:rPr lang="es-ES" sz="1100">
                          <a:effectLst/>
                        </a:rPr>
                        <a:t>     de los estudiantes).</a:t>
                      </a:r>
                      <a:endParaRPr lang="es-MX" sz="1100">
                        <a:effectLst/>
                      </a:endParaRPr>
                    </a:p>
                    <a:p>
                      <a:pPr marL="90170">
                        <a:lnSpc>
                          <a:spcPct val="115000"/>
                        </a:lnSpc>
                        <a:spcAft>
                          <a:spcPts val="0"/>
                        </a:spcAft>
                      </a:pPr>
                      <a:r>
                        <a:rPr lang="es-ES" sz="1100">
                          <a:effectLst/>
                        </a:rPr>
                        <a:t>     ¿Cómo se lograrán?</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a:lnSpc>
                          <a:spcPct val="115000"/>
                        </a:lnSpc>
                        <a:spcAft>
                          <a:spcPts val="0"/>
                        </a:spcAft>
                      </a:pPr>
                      <a:r>
                        <a:rPr lang="es-MX" sz="1100" dirty="0" smtClean="0">
                          <a:solidFill>
                            <a:srgbClr val="000000"/>
                          </a:solidFill>
                          <a:effectLst/>
                          <a:latin typeface="Arial" panose="020B0604020202020204" pitchFamily="34" charset="0"/>
                          <a:ea typeface="Arial" panose="020B0604020202020204" pitchFamily="34" charset="0"/>
                        </a:rPr>
                        <a:t>¿Cómo</a:t>
                      </a:r>
                      <a:r>
                        <a:rPr lang="es-MX" sz="1100" baseline="0" dirty="0" smtClean="0">
                          <a:solidFill>
                            <a:srgbClr val="000000"/>
                          </a:solidFill>
                          <a:effectLst/>
                          <a:latin typeface="Arial" panose="020B0604020202020204" pitchFamily="34" charset="0"/>
                          <a:ea typeface="Arial" panose="020B0604020202020204" pitchFamily="34" charset="0"/>
                        </a:rPr>
                        <a:t>  evitar patrones de conducta  pasados para modificar la conducta actual del alumno?</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MX" sz="1100" dirty="0" smtClean="0">
                          <a:solidFill>
                            <a:srgbClr val="000000"/>
                          </a:solidFill>
                          <a:effectLst/>
                          <a:latin typeface="Arial" panose="020B0604020202020204" pitchFamily="34" charset="0"/>
                          <a:ea typeface="Arial" panose="020B0604020202020204" pitchFamily="34" charset="0"/>
                        </a:rPr>
                        <a:t>¿Cómo</a:t>
                      </a:r>
                      <a:r>
                        <a:rPr lang="es-MX" sz="1100" baseline="0" dirty="0" smtClean="0">
                          <a:solidFill>
                            <a:srgbClr val="000000"/>
                          </a:solidFill>
                          <a:effectLst/>
                          <a:latin typeface="Arial" panose="020B0604020202020204" pitchFamily="34" charset="0"/>
                          <a:ea typeface="Arial" panose="020B0604020202020204" pitchFamily="34" charset="0"/>
                        </a:rPr>
                        <a:t> ha influido en la vida del alumno las modificaciones ambientales para una vida sana y útil</a:t>
                      </a:r>
                      <a:r>
                        <a:rPr lang="es-MX" sz="1100" baseline="0" dirty="0">
                          <a:solidFill>
                            <a:srgbClr val="000000"/>
                          </a:solidFill>
                          <a:effectLst/>
                          <a:latin typeface="Arial" panose="020B0604020202020204" pitchFamily="34" charset="0"/>
                          <a:ea typeface="Arial" panose="020B0604020202020204" pitchFamily="34" charset="0"/>
                        </a:rPr>
                        <a:t>?</a:t>
                      </a:r>
                      <a:endParaRPr lang="es-MX" sz="1100" dirty="0" smtClean="0">
                        <a:solidFill>
                          <a:srgbClr val="000000"/>
                        </a:solidFill>
                        <a:effectLst/>
                        <a:latin typeface="Arial" panose="020B0604020202020204" pitchFamily="34" charset="0"/>
                        <a:ea typeface="Arial" panose="020B0604020202020204" pitchFamily="34" charset="0"/>
                      </a:endParaRPr>
                    </a:p>
                  </a:txBody>
                  <a:tcPr marL="38034" marR="38034" marT="38034" marB="38034"/>
                </a:tc>
                <a:tc>
                  <a:txBody>
                    <a:bodyPr/>
                    <a:lstStyle/>
                    <a:p>
                      <a:pPr>
                        <a:lnSpc>
                          <a:spcPct val="115000"/>
                        </a:lnSpc>
                        <a:spcAft>
                          <a:spcPts val="0"/>
                        </a:spcAft>
                      </a:pPr>
                      <a:r>
                        <a:rPr lang="es-MX" sz="1100" dirty="0" smtClean="0">
                          <a:solidFill>
                            <a:srgbClr val="000000"/>
                          </a:solidFill>
                          <a:effectLst/>
                          <a:latin typeface="Arial" panose="020B0604020202020204" pitchFamily="34" charset="0"/>
                          <a:ea typeface="Arial" panose="020B0604020202020204" pitchFamily="34" charset="0"/>
                        </a:rPr>
                        <a:t>¿Que el alumno describa las conductas que son sancionadas por la ley?</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r>
              <a:tr h="2096901">
                <a:tc>
                  <a:txBody>
                    <a:bodyPr/>
                    <a:lstStyle/>
                    <a:p>
                      <a:pPr indent="-269875">
                        <a:lnSpc>
                          <a:spcPct val="115000"/>
                        </a:lnSpc>
                        <a:spcAft>
                          <a:spcPts val="0"/>
                        </a:spcAft>
                      </a:pPr>
                      <a:r>
                        <a:rPr lang="es-ES" sz="1100">
                          <a:effectLst/>
                        </a:rPr>
                        <a:t>6. Conectar.</a:t>
                      </a:r>
                      <a:endParaRPr lang="es-MX" sz="1100">
                        <a:effectLst/>
                      </a:endParaRPr>
                    </a:p>
                    <a:p>
                      <a:pPr indent="-269875">
                        <a:lnSpc>
                          <a:spcPct val="115000"/>
                        </a:lnSpc>
                        <a:spcAft>
                          <a:spcPts val="0"/>
                        </a:spcAft>
                        <a:tabLst>
                          <a:tab pos="270510" algn="l"/>
                        </a:tabLst>
                      </a:pPr>
                      <a:r>
                        <a:rPr lang="es-ES" sz="1100">
                          <a:effectLst/>
                        </a:rPr>
                        <a:t>    ¿De qué manera  las </a:t>
                      </a:r>
                      <a:endParaRPr lang="es-MX" sz="1100">
                        <a:effectLst/>
                      </a:endParaRPr>
                    </a:p>
                    <a:p>
                      <a:pPr indent="-269875">
                        <a:lnSpc>
                          <a:spcPct val="115000"/>
                        </a:lnSpc>
                        <a:spcAft>
                          <a:spcPts val="0"/>
                        </a:spcAft>
                        <a:tabLst>
                          <a:tab pos="270510" algn="l"/>
                        </a:tabLst>
                      </a:pPr>
                      <a:r>
                        <a:rPr lang="es-ES" sz="1100">
                          <a:effectLst/>
                        </a:rPr>
                        <a:t>     conclusiones de cada disciplina</a:t>
                      </a:r>
                      <a:endParaRPr lang="es-MX" sz="1100">
                        <a:effectLst/>
                      </a:endParaRPr>
                    </a:p>
                    <a:p>
                      <a:pPr indent="-269875">
                        <a:lnSpc>
                          <a:spcPct val="115000"/>
                        </a:lnSpc>
                        <a:spcAft>
                          <a:spcPts val="0"/>
                        </a:spcAft>
                        <a:tabLst>
                          <a:tab pos="270510" algn="l"/>
                        </a:tabLst>
                      </a:pPr>
                      <a:r>
                        <a:rPr lang="es-ES" sz="1100">
                          <a:effectLst/>
                        </a:rPr>
                        <a:t>     se vincularán, para dar respuesta</a:t>
                      </a:r>
                      <a:endParaRPr lang="es-MX" sz="1100">
                        <a:effectLst/>
                      </a:endParaRPr>
                    </a:p>
                    <a:p>
                      <a:pPr indent="-269875">
                        <a:lnSpc>
                          <a:spcPct val="115000"/>
                        </a:lnSpc>
                        <a:spcAft>
                          <a:spcPts val="0"/>
                        </a:spcAft>
                        <a:tabLst>
                          <a:tab pos="270510" algn="l"/>
                        </a:tabLst>
                      </a:pPr>
                      <a:r>
                        <a:rPr lang="es-ES" sz="1100">
                          <a:effectLst/>
                        </a:rPr>
                        <a:t>     a  la pregunta disparadora del</a:t>
                      </a:r>
                      <a:endParaRPr lang="es-MX" sz="1100">
                        <a:effectLst/>
                      </a:endParaRPr>
                    </a:p>
                    <a:p>
                      <a:pPr indent="-269875">
                        <a:lnSpc>
                          <a:spcPct val="115000"/>
                        </a:lnSpc>
                        <a:spcAft>
                          <a:spcPts val="0"/>
                        </a:spcAft>
                        <a:tabLst>
                          <a:tab pos="270510" algn="l"/>
                        </a:tabLst>
                      </a:pPr>
                      <a:r>
                        <a:rPr lang="es-ES" sz="1100">
                          <a:effectLst/>
                        </a:rPr>
                        <a:t>     proyecto? </a:t>
                      </a:r>
                      <a:endParaRPr lang="es-MX" sz="1100">
                        <a:effectLst/>
                      </a:endParaRPr>
                    </a:p>
                    <a:p>
                      <a:pPr indent="-269875">
                        <a:lnSpc>
                          <a:spcPct val="115000"/>
                        </a:lnSpc>
                        <a:spcAft>
                          <a:spcPts val="0"/>
                        </a:spcAft>
                        <a:tabLst>
                          <a:tab pos="270510" algn="l"/>
                        </a:tabLst>
                      </a:pPr>
                      <a:r>
                        <a:rPr lang="es-ES" sz="1100">
                          <a:effectLst/>
                        </a:rPr>
                        <a:t>     ¿Cuál será la   estrategia o</a:t>
                      </a:r>
                      <a:endParaRPr lang="es-MX" sz="1100">
                        <a:effectLst/>
                      </a:endParaRPr>
                    </a:p>
                    <a:p>
                      <a:pPr indent="-269875">
                        <a:lnSpc>
                          <a:spcPct val="115000"/>
                        </a:lnSpc>
                        <a:spcAft>
                          <a:spcPts val="0"/>
                        </a:spcAft>
                        <a:tabLst>
                          <a:tab pos="270510" algn="l"/>
                        </a:tabLst>
                      </a:pPr>
                      <a:r>
                        <a:rPr lang="es-ES" sz="1100">
                          <a:effectLst/>
                        </a:rPr>
                        <a:t>     actividad  que se utilizará para </a:t>
                      </a:r>
                      <a:endParaRPr lang="es-MX" sz="1100">
                        <a:effectLst/>
                      </a:endParaRPr>
                    </a:p>
                    <a:p>
                      <a:pPr indent="-269875">
                        <a:lnSpc>
                          <a:spcPct val="115000"/>
                        </a:lnSpc>
                        <a:spcAft>
                          <a:spcPts val="0"/>
                        </a:spcAft>
                        <a:tabLst>
                          <a:tab pos="270510" algn="l"/>
                        </a:tabLst>
                      </a:pPr>
                      <a:r>
                        <a:rPr lang="es-ES" sz="1100">
                          <a:effectLst/>
                        </a:rPr>
                        <a:t>     lograr que haya conciencia de </a:t>
                      </a:r>
                      <a:endParaRPr lang="es-MX" sz="1100">
                        <a:effectLst/>
                      </a:endParaRPr>
                    </a:p>
                    <a:p>
                      <a:pPr marL="270510" indent="-180340">
                        <a:lnSpc>
                          <a:spcPct val="115000"/>
                        </a:lnSpc>
                        <a:spcAft>
                          <a:spcPts val="0"/>
                        </a:spcAft>
                        <a:tabLst>
                          <a:tab pos="270510" algn="l"/>
                        </a:tabLst>
                      </a:pPr>
                      <a:r>
                        <a:rPr lang="es-ES" sz="1100">
                          <a:effectLst/>
                        </a:rPr>
                        <a:t>     ello?</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38034" marR="38034" marT="38034" marB="38034"/>
                </a:tc>
                <a:tc gridSpan="3">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r>
                        <a:rPr lang="es-ES" sz="1100" dirty="0" smtClean="0">
                          <a:effectLst/>
                        </a:rPr>
                        <a:t>La interacción del</a:t>
                      </a:r>
                      <a:r>
                        <a:rPr lang="es-ES" sz="1100" baseline="0" dirty="0" smtClean="0">
                          <a:effectLst/>
                        </a:rPr>
                        <a:t> alumno en la vida cotidiana con su entorno natural, hace posible </a:t>
                      </a:r>
                      <a:r>
                        <a:rPr lang="es-ES" sz="1100" baseline="0" dirty="0" err="1" smtClean="0">
                          <a:effectLst/>
                        </a:rPr>
                        <a:t>introspectar</a:t>
                      </a:r>
                      <a:r>
                        <a:rPr lang="es-ES" sz="1100" baseline="0" dirty="0" smtClean="0">
                          <a:effectLst/>
                        </a:rPr>
                        <a:t> acerca de sus necesidades familiares, sociales y económicas pero con conocimiento de respeto y cumplimiento a las leyes jurídicas y ambientales.</a:t>
                      </a:r>
                    </a:p>
                    <a:p>
                      <a:pPr>
                        <a:lnSpc>
                          <a:spcPct val="115000"/>
                        </a:lnSpc>
                        <a:spcAft>
                          <a:spcPts val="0"/>
                        </a:spcAft>
                      </a:pPr>
                      <a:r>
                        <a:rPr lang="es-ES" sz="1100" baseline="0" dirty="0" smtClean="0">
                          <a:effectLst/>
                        </a:rPr>
                        <a:t>El alumno puede lograr lo anterior mediante un proyecto viable de proceso económico en el que vincule el medio natural que le aporte el recurso, el uso de personal en un ambiente cordial y cómo es regido bajo un cuadro legal bien estructurado.</a:t>
                      </a:r>
                    </a:p>
                    <a:p>
                      <a:pPr>
                        <a:lnSpc>
                          <a:spcPct val="115000"/>
                        </a:lnSpc>
                        <a:spcAft>
                          <a:spcPts val="0"/>
                        </a:spcAft>
                      </a:pPr>
                      <a:endParaRPr lang="es-ES" sz="1100" baseline="0" dirty="0" smtClean="0">
                        <a:effectLst/>
                      </a:endParaRPr>
                    </a:p>
                    <a:p>
                      <a:pPr>
                        <a:lnSpc>
                          <a:spcPct val="115000"/>
                        </a:lnSpc>
                        <a:spcAft>
                          <a:spcPts val="0"/>
                        </a:spcAft>
                      </a:pP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hMerge="1">
                  <a:txBody>
                    <a:bodyPr/>
                    <a:lstStyle/>
                    <a:p>
                      <a:endParaRPr lang="es-MX"/>
                    </a:p>
                  </a:txBody>
                  <a:tcPr/>
                </a:tc>
                <a:tc hMerge="1">
                  <a:txBody>
                    <a:bodyPr/>
                    <a:lstStyle/>
                    <a:p>
                      <a:endParaRPr lang="es-MX"/>
                    </a:p>
                  </a:txBody>
                  <a:tcPr/>
                </a:tc>
              </a:tr>
              <a:tr h="961131">
                <a:tc>
                  <a:txBody>
                    <a:bodyPr/>
                    <a:lstStyle/>
                    <a:p>
                      <a:pPr>
                        <a:lnSpc>
                          <a:spcPct val="115000"/>
                        </a:lnSpc>
                        <a:spcAft>
                          <a:spcPts val="0"/>
                        </a:spcAft>
                      </a:pPr>
                      <a:r>
                        <a:rPr lang="es-ES" sz="1100">
                          <a:effectLst/>
                        </a:rPr>
                        <a:t>  7. Evaluar la información generada.</a:t>
                      </a:r>
                      <a:endParaRPr lang="es-MX" sz="1100">
                        <a:effectLst/>
                      </a:endParaRPr>
                    </a:p>
                    <a:p>
                      <a:pPr marL="270510">
                        <a:lnSpc>
                          <a:spcPct val="115000"/>
                        </a:lnSpc>
                        <a:spcAft>
                          <a:spcPts val="0"/>
                        </a:spcAft>
                      </a:pPr>
                      <a:r>
                        <a:rPr lang="es-ES" sz="1100">
                          <a:effectLst/>
                        </a:rPr>
                        <a:t>¿Qué otras investigaciones o asignaturas se pueden  proponer para complementar el proyecto?</a:t>
                      </a:r>
                      <a:endParaRPr lang="es-MX" sz="1100">
                        <a:effectLst/>
                      </a:endParaRPr>
                    </a:p>
                    <a:p>
                      <a:pPr marL="270510">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38034" marR="38034" marT="38034" marB="38034"/>
                </a:tc>
                <a:tc gridSpan="3">
                  <a:txBody>
                    <a:bodyPr/>
                    <a:lstStyle/>
                    <a:p>
                      <a:pPr>
                        <a:lnSpc>
                          <a:spcPct val="115000"/>
                        </a:lnSpc>
                        <a:spcAft>
                          <a:spcPts val="0"/>
                        </a:spcAft>
                      </a:pPr>
                      <a:r>
                        <a:rPr lang="es-MX" sz="1100" dirty="0" smtClean="0">
                          <a:solidFill>
                            <a:srgbClr val="000000"/>
                          </a:solidFill>
                          <a:effectLst/>
                          <a:latin typeface="Arial" panose="020B0604020202020204" pitchFamily="34" charset="0"/>
                          <a:ea typeface="Arial" panose="020B0604020202020204" pitchFamily="34" charset="0"/>
                        </a:rPr>
                        <a:t>Mediante el apoyo de investigadores y docentes como químicos, biólogos e</a:t>
                      </a:r>
                      <a:r>
                        <a:rPr lang="es-MX" sz="1100" baseline="0" dirty="0" smtClean="0">
                          <a:solidFill>
                            <a:srgbClr val="000000"/>
                          </a:solidFill>
                          <a:effectLst/>
                          <a:latin typeface="Arial" panose="020B0604020202020204" pitchFamily="34" charset="0"/>
                          <a:ea typeface="Arial" panose="020B0604020202020204" pitchFamily="34" charset="0"/>
                        </a:rPr>
                        <a:t> historiadores.</a:t>
                      </a:r>
                      <a:endParaRPr lang="es-MX" sz="1100" dirty="0">
                        <a:solidFill>
                          <a:srgbClr val="000000"/>
                        </a:solidFill>
                        <a:effectLst/>
                        <a:latin typeface="Arial" panose="020B0604020202020204" pitchFamily="34" charset="0"/>
                        <a:ea typeface="Arial" panose="020B0604020202020204" pitchFamily="34" charset="0"/>
                      </a:endParaRPr>
                    </a:p>
                  </a:txBody>
                  <a:tcPr marL="38034" marR="38034" marT="38034" marB="38034"/>
                </a:tc>
                <a:tc hMerge="1">
                  <a:txBody>
                    <a:bodyPr/>
                    <a:lstStyle/>
                    <a:p>
                      <a:endParaRPr lang="es-MX"/>
                    </a:p>
                  </a:txBody>
                  <a:tcPr/>
                </a:tc>
                <a:tc hMerge="1">
                  <a:txBody>
                    <a:bodyPr/>
                    <a:lstStyle/>
                    <a:p>
                      <a:endParaRPr lang="es-MX" dirty="0"/>
                    </a:p>
                  </a:txBody>
                  <a:tcPr/>
                </a:tc>
              </a:tr>
            </a:tbl>
          </a:graphicData>
        </a:graphic>
      </p:graphicFrame>
    </p:spTree>
    <p:extLst>
      <p:ext uri="{BB962C8B-B14F-4D97-AF65-F5344CB8AC3E}">
        <p14:creationId xmlns:p14="http://schemas.microsoft.com/office/powerpoint/2010/main" val="17357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únel azul digital 16 × 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8_TF02895261_TF02895261.potx" id="{408D3025-4796-40C5-A420-4B86355D8C1A}" vid="{9B9A56E1-CA61-4AB5-B8B3-A8E151813968}"/>
    </a:ext>
  </a:extLst>
</a:theme>
</file>

<file path=ppt/theme/theme2.xml><?xml version="1.0" encoding="utf-8"?>
<a:theme xmlns:a="http://schemas.openxmlformats.org/drawingml/2006/main" name="Tema de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00E41224-0370-4595-877C-23316CD80004}">
  <ds:schemaRefs>
    <ds:schemaRef ds:uri="http://schemas.microsoft.com/office/infopath/2007/PartnerControls"/>
    <ds:schemaRef ds:uri="http://purl.org/dc/dcmitype/"/>
    <ds:schemaRef ds:uri="http://purl.org/dc/terms/"/>
    <ds:schemaRef ds:uri="http://purl.org/dc/elements/1.1/"/>
    <ds:schemaRef ds:uri="http://schemas.microsoft.com/office/2006/documentManagement/types"/>
    <ds:schemaRef ds:uri="http://www.w3.org/XML/1998/namespace"/>
    <ds:schemaRef ds:uri="http://schemas.openxmlformats.org/package/2006/metadata/core-properties"/>
    <ds:schemaRef ds:uri="4873beb7-5857-4685-be1f-d57550cc96cc"/>
    <ds:schemaRef ds:uri="http://schemas.microsoft.com/office/2006/metadata/properties"/>
  </ds:schemaRefs>
</ds:datastoreItem>
</file>

<file path=customXml/itemProps3.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Presentación de túnel azul digital empresarial (panorámica)</Template>
  <TotalTime>0</TotalTime>
  <Words>1352</Words>
  <Application>Microsoft Office PowerPoint</Application>
  <PresentationFormat>Personalizado</PresentationFormat>
  <Paragraphs>277</Paragraphs>
  <Slides>19</Slides>
  <Notes>10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Century Gothic</vt:lpstr>
      <vt:lpstr>Corbel</vt:lpstr>
      <vt:lpstr>Túnel azul digital 16 × 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2018-02-25T21:19:49Z</dcterms:created>
  <dcterms:modified xsi:type="dcterms:W3CDTF">2018-02-26T19:17:20Z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