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2" r:id="rId16"/>
    <p:sldId id="271" r:id="rId17"/>
    <p:sldId id="283" r:id="rId18"/>
    <p:sldId id="285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7" r:id="rId32"/>
    <p:sldId id="294" r:id="rId33"/>
    <p:sldId id="291" r:id="rId34"/>
    <p:sldId id="292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88" r:id="rId43"/>
    <p:sldId id="289" r:id="rId44"/>
    <p:sldId id="290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 varScale="1">
        <p:scale>
          <a:sx n="81" d="100"/>
          <a:sy n="81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39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40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53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80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52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05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8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1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5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FA68-FB34-4F28-B64A-4CB5AC4EB0AC}" type="datetimeFigureOut">
              <a:rPr lang="es-ES" smtClean="0"/>
              <a:t>21/02/2018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330A3-8C6B-40CB-A224-9CA9667D5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7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Equipo 10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3381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41338" y="1484784"/>
            <a:ext cx="8221662" cy="474139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n-US" sz="2800" dirty="0" smtClean="0">
                <a:solidFill>
                  <a:schemeClr val="tx2"/>
                </a:solidFill>
                <a:latin typeface="Helvetica Light" charset="0"/>
                <a:cs typeface="Helvetica Light" charset="0"/>
              </a:rPr>
              <a:t> </a:t>
            </a:r>
            <a:endParaRPr lang="es-MX" altLang="en-US" sz="2400" dirty="0" smtClean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s-MX" altLang="en-US" sz="2400" i="1" dirty="0" smtClean="0">
                <a:solidFill>
                  <a:srgbClr val="002060"/>
                </a:solidFill>
                <a:latin typeface="Helvetica Light" charset="0"/>
                <a:cs typeface="Helvetica Light" charset="0"/>
              </a:rPr>
              <a:t>                </a:t>
            </a:r>
            <a:r>
              <a:rPr lang="es-MX" altLang="en-US" i="1" dirty="0" smtClean="0">
                <a:solidFill>
                  <a:srgbClr val="002060"/>
                </a:solidFill>
                <a:latin typeface="Helvetica Light" charset="0"/>
                <a:cs typeface="Helvetica Light" charset="0"/>
              </a:rPr>
              <a:t>¿</a:t>
            </a:r>
            <a:r>
              <a:rPr lang="es-MX" altLang="en-US" i="1" dirty="0">
                <a:solidFill>
                  <a:srgbClr val="002060"/>
                </a:solidFill>
                <a:latin typeface="Helvetica Light" charset="0"/>
                <a:cs typeface="Helvetica Light" charset="0"/>
              </a:rPr>
              <a:t>Conoces tu alimentación?</a:t>
            </a:r>
          </a:p>
          <a:p>
            <a:pPr marL="0" indent="0"/>
            <a:endParaRPr lang="es-MX" altLang="en-US" sz="2400" dirty="0" smtClean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sz="2400" dirty="0" smtClean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>
              <a:buNone/>
            </a:pP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1</a:t>
            </a:r>
            <a:r>
              <a:rPr lang="es-MX" altLang="en-US" sz="2000" dirty="0">
                <a:solidFill>
                  <a:schemeClr val="accent3"/>
                </a:solidFill>
                <a:latin typeface="Helvetica Light" charset="0"/>
                <a:cs typeface="Helvetica Light" charset="0"/>
              </a:rPr>
              <a:t>.- Ávalos 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Flores Anabel         	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 	(</a:t>
            </a:r>
            <a:r>
              <a:rPr lang="es-MX" altLang="en-US" sz="2000" dirty="0">
                <a:solidFill>
                  <a:srgbClr val="0070C0"/>
                </a:solidFill>
                <a:latin typeface="Helvetica Light" charset="0"/>
                <a:cs typeface="Helvetica Light" charset="0"/>
              </a:rPr>
              <a:t>I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nglés)</a:t>
            </a:r>
          </a:p>
          <a:p>
            <a:pPr marL="0" indent="0">
              <a:buNone/>
            </a:pP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2.- </a:t>
            </a:r>
            <a:r>
              <a:rPr lang="es-MX" altLang="en-US" sz="2000" dirty="0">
                <a:solidFill>
                  <a:schemeClr val="accent3"/>
                </a:solidFill>
                <a:latin typeface="Helvetica Light" charset="0"/>
                <a:cs typeface="Helvetica Light" charset="0"/>
              </a:rPr>
              <a:t>Muñoz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 González Guadalupe 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	(</a:t>
            </a:r>
            <a:r>
              <a:rPr lang="es-MX" altLang="en-US" sz="2000" dirty="0">
                <a:solidFill>
                  <a:schemeClr val="accent2"/>
                </a:solidFill>
                <a:latin typeface="Helvetica Light" charset="0"/>
                <a:cs typeface="Helvetica Light" charset="0"/>
              </a:rPr>
              <a:t>Q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uímica)</a:t>
            </a:r>
          </a:p>
          <a:p>
            <a:pPr marL="0" indent="0">
              <a:buNone/>
            </a:pP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3.- </a:t>
            </a:r>
            <a:r>
              <a:rPr lang="es-MX" altLang="en-US" sz="2000" dirty="0">
                <a:solidFill>
                  <a:schemeClr val="accent3"/>
                </a:solidFill>
                <a:latin typeface="Helvetica Light" charset="0"/>
                <a:cs typeface="Helvetica Light" charset="0"/>
              </a:rPr>
              <a:t>Ramírez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 </a:t>
            </a:r>
            <a:r>
              <a:rPr lang="es-MX" altLang="en-US" sz="2000" dirty="0" err="1">
                <a:solidFill>
                  <a:srgbClr val="404040"/>
                </a:solidFill>
                <a:latin typeface="Helvetica Light" charset="0"/>
                <a:cs typeface="Helvetica Light" charset="0"/>
              </a:rPr>
              <a:t>Morato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 Sergio          	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(</a:t>
            </a:r>
            <a:r>
              <a:rPr lang="es-MX" altLang="en-US" sz="2000" dirty="0">
                <a:solidFill>
                  <a:srgbClr val="00B050"/>
                </a:solidFill>
                <a:latin typeface="Helvetica Light" charset="0"/>
                <a:cs typeface="Helvetica Light" charset="0"/>
              </a:rPr>
              <a:t>É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tica)) </a:t>
            </a:r>
          </a:p>
          <a:p>
            <a:pPr marL="0" indent="0">
              <a:buNone/>
            </a:pP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4.- </a:t>
            </a:r>
            <a:r>
              <a:rPr lang="es-MX" altLang="en-US" sz="2000" dirty="0">
                <a:solidFill>
                  <a:schemeClr val="accent3"/>
                </a:solidFill>
                <a:latin typeface="Helvetica Light" charset="0"/>
                <a:cs typeface="Helvetica Light" charset="0"/>
              </a:rPr>
              <a:t>Ruano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 Vázquez Jesús           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	(</a:t>
            </a:r>
            <a:r>
              <a:rPr lang="es-MX" altLang="en-US" sz="2000" dirty="0">
                <a:solidFill>
                  <a:srgbClr val="7030A0"/>
                </a:solidFill>
                <a:latin typeface="Helvetica Light" charset="0"/>
                <a:cs typeface="Helvetica Light" charset="0"/>
              </a:rPr>
              <a:t>E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ducación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física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)</a:t>
            </a:r>
          </a:p>
          <a:p>
            <a:pPr marL="0" indent="0">
              <a:buNone/>
            </a:pP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5.- </a:t>
            </a:r>
            <a:r>
              <a:rPr lang="es-MX" altLang="en-US" sz="2000" dirty="0">
                <a:solidFill>
                  <a:schemeClr val="accent3"/>
                </a:solidFill>
                <a:latin typeface="Helvetica Light" charset="0"/>
                <a:cs typeface="Helvetica Light" charset="0"/>
              </a:rPr>
              <a:t>Vivas</a:t>
            </a:r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 López Ma. Ernestina     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	(</a:t>
            </a:r>
            <a:r>
              <a:rPr lang="es-MX" altLang="en-US" sz="2000" dirty="0" smtClean="0">
                <a:solidFill>
                  <a:srgbClr val="00B0F0"/>
                </a:solidFill>
                <a:latin typeface="Helvetica Light" charset="0"/>
                <a:cs typeface="Helvetica Light" charset="0"/>
              </a:rPr>
              <a:t>B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iología)</a:t>
            </a:r>
          </a:p>
          <a:p>
            <a:pPr marL="0" indent="0">
              <a:buNone/>
            </a:pP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 algn="r">
              <a:buNone/>
            </a:pPr>
            <a:r>
              <a:rPr lang="es-MX" altLang="en-US" sz="16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Ciclo escolar: 2018-2019</a:t>
            </a:r>
          </a:p>
          <a:p>
            <a:pPr marL="0" indent="0"/>
            <a:endParaRPr lang="es-MX" altLang="en-US" sz="2000" dirty="0" smtClean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 smtClean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ernanda\Pictures\IMG_50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0986" cy="56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r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Producto 4  Preguntas esenciales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1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s-ES" sz="1100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El arte de formular preguntas intenta transcender o transformar lo ordinario</a:t>
            </a:r>
            <a:endParaRPr lang="es-ES" sz="1100" dirty="0"/>
          </a:p>
          <a:p>
            <a:pPr>
              <a:spcAft>
                <a:spcPts val="0"/>
              </a:spcAft>
            </a:pP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                                                                       </a:t>
            </a: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esenciales son la clave para </a:t>
            </a: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el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pensamiento productivo, así como el aprendizaje profundo.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cs typeface="Arial" pitchFamily="34" charset="0"/>
              </a:rPr>
              <a:t/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analíticas: El éxito de pensar depende de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nuestra habilidad para identificar los componentes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 de </a:t>
            </a: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pensar al hacer preguntas esenciales.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cs typeface="Arial" pitchFamily="34" charset="0"/>
              </a:rPr>
              <a:t/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de un sistema, sin sistema, y de sistemas en conflicto: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se generan con el propósito de analizar y una manera es enfocar el tipo de razonamiento que requiere la pregunta.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cs typeface="Arial" pitchFamily="34" charset="0"/>
              </a:rPr>
              <a:t/>
            </a:r>
            <a:br>
              <a:rPr lang="es-ES" sz="1100" dirty="0">
                <a:latin typeface="Arial" pitchFamily="34" charset="0"/>
                <a:cs typeface="Arial" pitchFamily="34" charset="0"/>
              </a:rPr>
            </a:b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sobre el absolutismo dogmático y el relativismo subjetivo: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Parte de que ninguna pregunta tiene una  contestación correcta o incorrecta sino que todas las preguntas son asuntos de opinión.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    Ni </a:t>
            </a: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los absolutistas ni los relativistas dejan lugar para lo que es crucial al éxito de la vida humana: asuntos de juicio razonado.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 smtClean="0">
                <a:latin typeface="Arial" pitchFamily="34" charset="0"/>
                <a:ea typeface="Calibri"/>
                <a:cs typeface="Arial" pitchFamily="34" charset="0"/>
              </a:rPr>
              <a:t>Las </a:t>
            </a: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empíricas son preguntas que se contestan por medio de la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determinación de hechos. Hechos relevantes obtenidos por experiencia personal, investigación u otra manera.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Se usan cuando necesitamos el conocimiento sobre el mundo y cómo funcionan las cosas en él.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empíricas resueltas, aquellas para las que la contestación y otro tipo, las no resueltas.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Preguntas conceptuales son aquellas que se contestan por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s-ES" sz="1100" dirty="0">
                <a:latin typeface="Arial" pitchFamily="34" charset="0"/>
                <a:ea typeface="Calibri"/>
                <a:cs typeface="Arial" pitchFamily="34" charset="0"/>
              </a:rPr>
              <a:t>medio de los criterios implícitos en una definición normal de una palabra o frase</a:t>
            </a:r>
            <a:r>
              <a:rPr lang="es-ES" sz="1050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endParaRPr lang="es-ES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Resultado de imagen para el arte de formular preguntas 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2955" cy="97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7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6" y="476672"/>
            <a:ext cx="82571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136905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1124744"/>
            <a:ext cx="24873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6083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r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Producto 5 Proceso de indagación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2960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r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Producto 6 A.M.E. General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1050"/>
            <a:ext cx="8784976" cy="54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5781"/>
            <a:ext cx="8928992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93681"/>
            <a:ext cx="8856984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6" y="692696"/>
            <a:ext cx="8928992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9" y="332656"/>
            <a:ext cx="52578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1" y="5227613"/>
            <a:ext cx="5267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Arial Narrow" pitchFamily="34" charset="0"/>
              </a:rPr>
              <a:t>Motivar a los estudiantes a tener una alimentación sana y balanceada, partiendo del conocimiento de las macromoléculas contenidas en los alimentos y las necesidades energéticas requeridas en diferentes actividades físicas o intelectuales.</a:t>
            </a:r>
          </a:p>
          <a:p>
            <a:pPr marL="0" indent="0"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</a:p>
          <a:p>
            <a:r>
              <a:rPr lang="es-ES" dirty="0" smtClean="0">
                <a:latin typeface="Arial Narrow" pitchFamily="34" charset="0"/>
              </a:rPr>
              <a:t>Contribuir a que los hábitos alimenticios de los estudiantes, de ser necesario, se modifiquen y se encaminen a  mantener un cuerpo sano que les facilite desarrollarse como jóvenes plenos y conocedores de sus requerimientos energéticos  dependiendo de sus actividades.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1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r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Producto 7 E.I.P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3983"/>
            <a:ext cx="8229600" cy="55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0" y="188640"/>
            <a:ext cx="88392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7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9875"/>
            <a:ext cx="8839200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3738"/>
            <a:ext cx="88392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550"/>
            <a:ext cx="8839200" cy="59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8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807"/>
            <a:ext cx="8839200" cy="9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6617"/>
            <a:ext cx="8839200" cy="540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913"/>
            <a:ext cx="8839200" cy="62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"/>
            <a:ext cx="8839200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250"/>
            <a:ext cx="88392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r"/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Producto 8 E.I.P. Elaboración del Proyecto</a:t>
            </a:r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Nombre </a:t>
            </a:r>
            <a:r>
              <a:rPr lang="es-ES" dirty="0"/>
              <a:t>del proyecto: </a:t>
            </a:r>
            <a:r>
              <a:rPr lang="es-ES" dirty="0" smtClean="0"/>
              <a:t>    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</a:t>
            </a:r>
          </a:p>
          <a:p>
            <a:pPr marL="0" indent="0">
              <a:buNone/>
            </a:pPr>
            <a:r>
              <a:rPr lang="es-ES" sz="3600" i="1" dirty="0"/>
              <a:t> </a:t>
            </a:r>
            <a:r>
              <a:rPr lang="es-ES" sz="3600" i="1" dirty="0" smtClean="0"/>
              <a:t>                                    ¿</a:t>
            </a:r>
            <a:r>
              <a:rPr lang="es-ES" sz="3600" i="1" dirty="0"/>
              <a:t>Conoces tu alimentación</a:t>
            </a:r>
            <a:r>
              <a:rPr lang="es-ES" sz="3600" i="1" dirty="0" smtClean="0"/>
              <a:t>?­­­­­­­­­­­­­</a:t>
            </a:r>
          </a:p>
          <a:p>
            <a:pPr marL="0" indent="0">
              <a:buNone/>
            </a:pPr>
            <a:endParaRPr lang="es-ES" b="1" u="sng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Nombre de los profesores participantes y asignaturas: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1.	</a:t>
            </a:r>
            <a:r>
              <a:rPr lang="es-MX" dirty="0"/>
              <a:t>Ávalos Flores Anabel         		</a:t>
            </a:r>
            <a:r>
              <a:rPr lang="es-MX" dirty="0" smtClean="0"/>
              <a:t>     (</a:t>
            </a:r>
            <a:r>
              <a:rPr lang="es-MX" dirty="0"/>
              <a:t>Inglés)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2.	Muñoz González Guadalupe         	</a:t>
            </a:r>
            <a:r>
              <a:rPr lang="es-MX" dirty="0" smtClean="0"/>
              <a:t>     (</a:t>
            </a:r>
            <a:r>
              <a:rPr lang="es-MX" dirty="0"/>
              <a:t>Química)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3.	Ramírez </a:t>
            </a:r>
            <a:r>
              <a:rPr lang="es-MX" dirty="0" err="1"/>
              <a:t>Morato</a:t>
            </a:r>
            <a:r>
              <a:rPr lang="es-MX" dirty="0"/>
              <a:t> Sergio          		</a:t>
            </a:r>
            <a:r>
              <a:rPr lang="es-MX" dirty="0" smtClean="0"/>
              <a:t>     (</a:t>
            </a:r>
            <a:r>
              <a:rPr lang="es-MX" dirty="0"/>
              <a:t>Ética)) 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4.	Ruano Vázquez Jesús                    </a:t>
            </a:r>
            <a:r>
              <a:rPr lang="es-MX" dirty="0" smtClean="0"/>
              <a:t>                    (</a:t>
            </a:r>
            <a:r>
              <a:rPr lang="es-MX" dirty="0"/>
              <a:t>Educación Física)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5.	Vivas López Ma. Ernestina                  	</a:t>
            </a:r>
            <a:r>
              <a:rPr lang="es-MX" dirty="0" smtClean="0"/>
              <a:t>     (</a:t>
            </a:r>
            <a:r>
              <a:rPr lang="es-MX" dirty="0"/>
              <a:t>Biología)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" y="14821"/>
            <a:ext cx="23415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6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88" y="3792761"/>
            <a:ext cx="1526106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45798"/>
            <a:ext cx="1527911" cy="69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84784"/>
            <a:ext cx="1080566" cy="7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038985" cy="77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Estrategias de aprendizajes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47500" lnSpcReduction="20000"/>
          </a:bodyPr>
          <a:lstStyle/>
          <a:p>
            <a:r>
              <a:rPr lang="es-ES" sz="3400" dirty="0" smtClean="0"/>
              <a:t>Elaborarán investigación sobre las propiedades bioquímicas de las macromoléculas. Utilizarán los libros de texto de las asignaturas involucradas.</a:t>
            </a:r>
          </a:p>
          <a:p>
            <a:endParaRPr lang="es-ES" sz="3400" dirty="0" smtClean="0"/>
          </a:p>
          <a:p>
            <a:r>
              <a:rPr lang="es-ES" sz="3400" dirty="0" smtClean="0"/>
              <a:t>Diseñarán situaciones que les permitirá resolver problemas sobre las necesidades energéticas  contenidas en los alimentos. </a:t>
            </a:r>
          </a:p>
          <a:p>
            <a:endParaRPr lang="es-ES" sz="3400" dirty="0" smtClean="0"/>
          </a:p>
          <a:p>
            <a:r>
              <a:rPr lang="es-ES" sz="3400" dirty="0" smtClean="0"/>
              <a:t>Elaborarán y presentarán platillos internacionales que posea a las macromoléculas necesarias y demostrarán que conocen las propiedades calóricas de los ingredientes utilizados.</a:t>
            </a:r>
          </a:p>
          <a:p>
            <a:endParaRPr lang="es-ES" sz="3400" dirty="0" smtClean="0"/>
          </a:p>
          <a:p>
            <a:r>
              <a:rPr lang="es-ES" sz="3400" dirty="0" smtClean="0"/>
              <a:t>Reflejarán que han comprendido la necesidad de consumir alimentos sanos, incluidos en el plato del buen comer.</a:t>
            </a:r>
          </a:p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Comprobarán que realizar diferentes actividades físicas las necesidades energéticas también son diferentes. </a:t>
            </a:r>
          </a:p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Diferenciarán a los alimentos en dos grupos: los que les proporcionan calorías de consumo inmediato y en los que facilitan que éstas se almacenen.</a:t>
            </a:r>
          </a:p>
          <a:p>
            <a:endParaRPr lang="es-ES" sz="3400" dirty="0" smtClean="0"/>
          </a:p>
          <a:p>
            <a:r>
              <a:rPr lang="es-ES" sz="3400" dirty="0" smtClean="0"/>
              <a:t>Identificarán químicamente algunos alimentos que contienen macromoléculas:</a:t>
            </a:r>
          </a:p>
          <a:p>
            <a:pPr marL="0" indent="0">
              <a:buNone/>
            </a:pPr>
            <a:r>
              <a:rPr lang="es-ES" sz="3400" dirty="0" smtClean="0"/>
              <a:t>      carbohidratos, proteínas y lípidos.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0" y="620688"/>
            <a:ext cx="900335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975"/>
            <a:ext cx="88392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8" y="404664"/>
            <a:ext cx="8839200" cy="27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1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81"/>
            <a:ext cx="88392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656"/>
            <a:ext cx="88392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8825"/>
            <a:ext cx="88392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725"/>
            <a:ext cx="8839200" cy="617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025"/>
            <a:ext cx="88392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1800"/>
            <a:ext cx="88392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500"/>
            <a:ext cx="8839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Fernanda\Desktop\IMG-4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1660" y="-783468"/>
            <a:ext cx="6120680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0775"/>
            <a:ext cx="88392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4638"/>
            <a:ext cx="883920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Producto 9. Fotografías de los momentos de trabajo. 2 RT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Fernanda\Desktop\IMG-5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9805">
            <a:off x="4224570" y="1643921"/>
            <a:ext cx="4168338" cy="41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ernanda\Desktop\IMG-5839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630">
            <a:off x="485587" y="777843"/>
            <a:ext cx="3534763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rnanda\Desktop\IMG-5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7269">
            <a:off x="463952" y="2303970"/>
            <a:ext cx="5894695" cy="33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7" name="Picture 3" descr="C:\Users\Fernanda\Desktop\IMG-5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81">
            <a:off x="5509076" y="263772"/>
            <a:ext cx="3240360" cy="35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rnanda\Desktop\IMG-5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Fernanda\Desktop\C.A.I.A.C.-conclusiones generales_Págin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5" y="1600200"/>
            <a:ext cx="58549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ernanda\Desktop\C.A.I.A.C.-conclusiones generales_Pági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2" y="96131"/>
            <a:ext cx="8625074" cy="66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C:\Users\Fernanda\Desktop\C.A.I.A.C.-conclusiones generales_Página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5" y="1600200"/>
            <a:ext cx="58549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ernanda\Desktop\C.A.I.A.C.-conclusiones generales_Págin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Fernanda\Desktop\C.A.I.A.C.-conclusiones generales_Págin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rnanda\Desktop\IMG_5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2" y="1124744"/>
            <a:ext cx="7189941" cy="43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ernanda\Desktop\IMG-4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6" y="839244"/>
            <a:ext cx="8378151" cy="53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272</Words>
  <Application>Microsoft Office PowerPoint</Application>
  <PresentationFormat>Presentación en pantalla (4:3)</PresentationFormat>
  <Paragraphs>74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Equipo 10</vt:lpstr>
      <vt:lpstr>Objetivos</vt:lpstr>
      <vt:lpstr>Estrategias de aprendizajes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4  Preguntas esenciales</vt:lpstr>
      <vt:lpstr>Presentación de PowerPoint</vt:lpstr>
      <vt:lpstr>Presentación de PowerPoint</vt:lpstr>
      <vt:lpstr>Presentación de PowerPoint</vt:lpstr>
      <vt:lpstr>Producto 5 Proceso de indagación</vt:lpstr>
      <vt:lpstr>Producto 6 A.M.E. General</vt:lpstr>
      <vt:lpstr>Presentación de PowerPoint</vt:lpstr>
      <vt:lpstr>Presentación de PowerPoint</vt:lpstr>
      <vt:lpstr>Presentación de PowerPoint</vt:lpstr>
      <vt:lpstr>Producto 7 E.I.P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8 E.I.P. Elaboración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9. Fotografías de los momentos de trabajo. 2 RT.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Preparatoria Universidad La Salle</dc:title>
  <dc:creator>Fernanda</dc:creator>
  <cp:lastModifiedBy>Fernanda</cp:lastModifiedBy>
  <cp:revision>22</cp:revision>
  <dcterms:created xsi:type="dcterms:W3CDTF">2018-02-21T03:04:45Z</dcterms:created>
  <dcterms:modified xsi:type="dcterms:W3CDTF">2018-02-22T00:55:35Z</dcterms:modified>
</cp:coreProperties>
</file>