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50" r:id="rId1"/>
  </p:sldMasterIdLst>
  <p:notesMasterIdLst>
    <p:notesMasterId r:id="rId33"/>
  </p:notesMasterIdLst>
  <p:sldIdLst>
    <p:sldId id="290" r:id="rId2"/>
    <p:sldId id="282" r:id="rId3"/>
    <p:sldId id="284" r:id="rId4"/>
    <p:sldId id="285" r:id="rId5"/>
    <p:sldId id="286" r:id="rId6"/>
    <p:sldId id="287" r:id="rId7"/>
    <p:sldId id="288" r:id="rId8"/>
    <p:sldId id="289" r:id="rId9"/>
    <p:sldId id="258" r:id="rId10"/>
    <p:sldId id="256" r:id="rId11"/>
    <p:sldId id="257" r:id="rId12"/>
    <p:sldId id="259" r:id="rId13"/>
    <p:sldId id="261" r:id="rId14"/>
    <p:sldId id="262" r:id="rId15"/>
    <p:sldId id="263"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9120" autoAdjust="0"/>
  </p:normalViewPr>
  <p:slideViewPr>
    <p:cSldViewPr snapToGrid="0">
      <p:cViewPr>
        <p:scale>
          <a:sx n="111" d="100"/>
          <a:sy n="111" d="100"/>
        </p:scale>
        <p:origin x="-492"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79B81-9E83-402E-A61A-08D839A98892}" type="datetimeFigureOut">
              <a:rPr lang="en-US" smtClean="0"/>
              <a:pPr/>
              <a:t>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B40E7-A11C-467F-9D8F-3B6D0076DE80}" type="slidenum">
              <a:rPr lang="en-US" smtClean="0"/>
              <a:pPr/>
              <a:t>‹Nº›</a:t>
            </a:fld>
            <a:endParaRPr lang="en-US"/>
          </a:p>
        </p:txBody>
      </p:sp>
    </p:spTree>
    <p:extLst>
      <p:ext uri="{BB962C8B-B14F-4D97-AF65-F5344CB8AC3E}">
        <p14:creationId xmlns:p14="http://schemas.microsoft.com/office/powerpoint/2010/main" val="3579590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B40E7-A11C-467F-9D8F-3B6D0076DE80}" type="slidenum">
              <a:rPr lang="en-US" smtClean="0"/>
              <a:pPr/>
              <a:t>19</a:t>
            </a:fld>
            <a:endParaRPr lang="en-US"/>
          </a:p>
        </p:txBody>
      </p:sp>
    </p:spTree>
    <p:extLst>
      <p:ext uri="{BB962C8B-B14F-4D97-AF65-F5344CB8AC3E}">
        <p14:creationId xmlns:p14="http://schemas.microsoft.com/office/powerpoint/2010/main" val="232491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B40E7-A11C-467F-9D8F-3B6D0076DE80}" type="slidenum">
              <a:rPr lang="en-US" smtClean="0"/>
              <a:pPr/>
              <a:t>22</a:t>
            </a:fld>
            <a:endParaRPr lang="en-US"/>
          </a:p>
        </p:txBody>
      </p:sp>
    </p:spTree>
    <p:extLst>
      <p:ext uri="{BB962C8B-B14F-4D97-AF65-F5344CB8AC3E}">
        <p14:creationId xmlns:p14="http://schemas.microsoft.com/office/powerpoint/2010/main" val="152082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8B40E7-A11C-467F-9D8F-3B6D0076DE80}" type="slidenum">
              <a:rPr lang="en-US" smtClean="0"/>
              <a:pPr/>
              <a:t>27</a:t>
            </a:fld>
            <a:endParaRPr lang="en-US"/>
          </a:p>
        </p:txBody>
      </p:sp>
    </p:spTree>
    <p:extLst>
      <p:ext uri="{BB962C8B-B14F-4D97-AF65-F5344CB8AC3E}">
        <p14:creationId xmlns:p14="http://schemas.microsoft.com/office/powerpoint/2010/main" val="148471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8027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754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04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66814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9" name="Title 8"/>
          <p:cNvSpPr>
            <a:spLocks noGrp="1"/>
          </p:cNvSpPr>
          <p:nvPr>
            <p:ph type="title"/>
          </p:nvPr>
        </p:nvSpPr>
        <p:spPr>
          <a:xfrm>
            <a:off x="722001" y="630018"/>
            <a:ext cx="10961315" cy="813772"/>
          </a:xfrm>
        </p:spPr>
        <p:txBody>
          <a:bodyPr>
            <a:noAutofit/>
          </a:bodyPr>
          <a:lstStyle>
            <a:lvl1pPr algn="l">
              <a:defRPr sz="3200" b="0" i="0">
                <a:solidFill>
                  <a:schemeClr val="tx1">
                    <a:lumMod val="60000"/>
                    <a:lumOff val="40000"/>
                  </a:schemeClr>
                </a:solidFill>
                <a:latin typeface="Helvetica Light"/>
                <a:cs typeface="Helvetica Light"/>
              </a:defRPr>
            </a:lvl1pPr>
          </a:lstStyle>
          <a:p>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title</a:t>
            </a:r>
            <a:r>
              <a:rPr lang="es-ES_tradnl" dirty="0"/>
              <a:t> style</a:t>
            </a:r>
            <a:endParaRPr lang="en-US" dirty="0"/>
          </a:p>
        </p:txBody>
      </p:sp>
      <p:sp>
        <p:nvSpPr>
          <p:cNvPr id="20" name="Text Placeholder 19"/>
          <p:cNvSpPr>
            <a:spLocks noGrp="1"/>
          </p:cNvSpPr>
          <p:nvPr>
            <p:ph type="body" sz="quarter" idx="12"/>
          </p:nvPr>
        </p:nvSpPr>
        <p:spPr>
          <a:xfrm>
            <a:off x="722001" y="1391065"/>
            <a:ext cx="10961315" cy="355600"/>
          </a:xfrm>
        </p:spPr>
        <p:txBody>
          <a:bodyPr>
            <a:noAutofit/>
          </a:bodyPr>
          <a:lstStyle>
            <a:lvl1pPr>
              <a:defRPr sz="1600" spc="140">
                <a:solidFill>
                  <a:schemeClr val="bg1">
                    <a:lumMod val="75000"/>
                  </a:schemeClr>
                </a:solidFill>
              </a:defRPr>
            </a:lvl1pPr>
            <a:lvl2pPr>
              <a:defRPr sz="1600" spc="140">
                <a:solidFill>
                  <a:schemeClr val="bg1">
                    <a:lumMod val="75000"/>
                  </a:schemeClr>
                </a:solidFill>
              </a:defRPr>
            </a:lvl2pPr>
            <a:lvl3pPr>
              <a:defRPr sz="1600" spc="140">
                <a:solidFill>
                  <a:schemeClr val="bg1">
                    <a:lumMod val="75000"/>
                  </a:schemeClr>
                </a:solidFill>
              </a:defRPr>
            </a:lvl3pPr>
            <a:lvl4pPr>
              <a:defRPr sz="1600" spc="140">
                <a:solidFill>
                  <a:schemeClr val="bg1">
                    <a:lumMod val="75000"/>
                  </a:schemeClr>
                </a:solidFill>
              </a:defRPr>
            </a:lvl4pPr>
            <a:lvl5pPr>
              <a:defRPr sz="1600" spc="140">
                <a:solidFill>
                  <a:schemeClr val="bg1">
                    <a:lumMod val="75000"/>
                  </a:schemeClr>
                </a:solidFill>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5" name="Content Placeholder 4"/>
          <p:cNvSpPr>
            <a:spLocks noGrp="1"/>
          </p:cNvSpPr>
          <p:nvPr>
            <p:ph sz="quarter" idx="13"/>
          </p:nvPr>
        </p:nvSpPr>
        <p:spPr>
          <a:xfrm>
            <a:off x="722003" y="2120197"/>
            <a:ext cx="10961315" cy="4106333"/>
          </a:xfrm>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Tree>
    <p:extLst>
      <p:ext uri="{BB962C8B-B14F-4D97-AF65-F5344CB8AC3E}">
        <p14:creationId xmlns:p14="http://schemas.microsoft.com/office/powerpoint/2010/main" val="294544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551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822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135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18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073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6032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853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2/21/2018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635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2/21/2018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924536"/>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hoto&#10;&#10;Description generated with high confidence">
            <a:extLst>
              <a:ext uri="{FF2B5EF4-FFF2-40B4-BE49-F238E27FC236}">
                <a16:creationId xmlns="" xmlns:a16="http://schemas.microsoft.com/office/drawing/2014/main" id="{B4992481-6327-4E5F-84F6-ACCE61C06D12}"/>
              </a:ext>
            </a:extLst>
          </p:cNvPr>
          <p:cNvPicPr>
            <a:picLocks noChangeAspect="1"/>
          </p:cNvPicPr>
          <p:nvPr/>
        </p:nvPicPr>
        <p:blipFill>
          <a:blip r:embed="rId2"/>
          <a:stretch>
            <a:fillRect/>
          </a:stretch>
        </p:blipFill>
        <p:spPr>
          <a:xfrm>
            <a:off x="1289902" y="1901061"/>
            <a:ext cx="2699540" cy="3055879"/>
          </a:xfrm>
          <a:prstGeom prst="rect">
            <a:avLst/>
          </a:prstGeom>
        </p:spPr>
      </p:pic>
      <p:sp>
        <p:nvSpPr>
          <p:cNvPr id="2" name="Title 1">
            <a:extLst>
              <a:ext uri="{FF2B5EF4-FFF2-40B4-BE49-F238E27FC236}">
                <a16:creationId xmlns="" xmlns:a16="http://schemas.microsoft.com/office/drawing/2014/main" id="{A7988FF4-B9CD-4174-B3D9-5D62B6992566}"/>
              </a:ext>
            </a:extLst>
          </p:cNvPr>
          <p:cNvSpPr>
            <a:spLocks noGrp="1"/>
          </p:cNvSpPr>
          <p:nvPr>
            <p:ph type="title"/>
          </p:nvPr>
        </p:nvSpPr>
        <p:spPr>
          <a:xfrm>
            <a:off x="5486400" y="1674976"/>
            <a:ext cx="6062262" cy="4127618"/>
          </a:xfrm>
          <a:noFill/>
          <a:ln w="19050">
            <a:noFill/>
            <a:prstDash val="dash"/>
          </a:ln>
        </p:spPr>
        <p:txBody>
          <a:bodyPr vert="horz" lIns="91440" tIns="45720" rIns="91440" bIns="45720" rtlCol="0" anchor="b">
            <a:normAutofit fontScale="90000"/>
          </a:bodyPr>
          <a:lstStyle/>
          <a:p>
            <a:pPr algn="ctr"/>
            <a:r>
              <a:rPr lang="en-US" sz="1600" b="1" dirty="0"/>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r>
              <a:rPr lang="en-US" sz="1600" b="1" dirty="0" smtClean="0">
                <a:solidFill>
                  <a:schemeClr val="accent4">
                    <a:lumMod val="75000"/>
                  </a:schemeClr>
                </a:solidFill>
              </a:rPr>
              <a:t>PROYECTO: </a:t>
            </a:r>
            <a:br>
              <a:rPr lang="en-US" sz="1600" b="1" dirty="0" smtClean="0">
                <a:solidFill>
                  <a:schemeClr val="accent4">
                    <a:lumMod val="75000"/>
                  </a:schemeClr>
                </a:solidFill>
              </a:rPr>
            </a:br>
            <a:r>
              <a:rPr lang="en-US" sz="1600" b="1" dirty="0" smtClean="0">
                <a:solidFill>
                  <a:schemeClr val="accent4">
                    <a:lumMod val="75000"/>
                  </a:schemeClr>
                </a:solidFill>
              </a:rPr>
              <a:t>“</a:t>
            </a:r>
            <a:r>
              <a:rPr lang="en-US" sz="1600" b="1" i="1" dirty="0" smtClean="0">
                <a:solidFill>
                  <a:schemeClr val="accent4">
                    <a:lumMod val="75000"/>
                  </a:schemeClr>
                </a:solidFill>
              </a:rPr>
              <a:t>ME QUIERO MORIR</a:t>
            </a:r>
            <a:r>
              <a:rPr lang="en-US" sz="1600" b="1" dirty="0" smtClean="0">
                <a:solidFill>
                  <a:schemeClr val="accent4">
                    <a:lumMod val="75000"/>
                  </a:schemeClr>
                </a:solidFill>
              </a:rPr>
              <a:t>”</a:t>
            </a:r>
            <a:br>
              <a:rPr lang="en-US" sz="1600" b="1" dirty="0" smtClean="0">
                <a:solidFill>
                  <a:schemeClr val="accent4">
                    <a:lumMod val="75000"/>
                  </a:schemeClr>
                </a:solidFill>
              </a:rPr>
            </a:br>
            <a:r>
              <a:rPr lang="en-US" sz="1600" b="1" dirty="0" smtClean="0">
                <a:solidFill>
                  <a:schemeClr val="accent4">
                    <a:lumMod val="75000"/>
                  </a:schemeClr>
                </a:solidFill>
              </a:rPr>
              <a:t>¿CÓMO EVITAR EL SUICIDIO EN ADOLESCENTES?” </a:t>
            </a:r>
            <a:r>
              <a:rPr lang="en-US" sz="1600" dirty="0">
                <a:solidFill>
                  <a:schemeClr val="accent4">
                    <a:lumMod val="75000"/>
                  </a:schemeClr>
                </a:solidFill>
              </a:rPr>
              <a:t/>
            </a:r>
            <a:br>
              <a:rPr lang="en-US" sz="1600" dirty="0">
                <a:solidFill>
                  <a:schemeClr val="accent4">
                    <a:lumMod val="75000"/>
                  </a:schemeClr>
                </a:solidFill>
              </a:rPr>
            </a:br>
            <a:r>
              <a:rPr lang="en-US" sz="1600" b="1" dirty="0">
                <a:solidFill>
                  <a:schemeClr val="accent4">
                    <a:lumMod val="75000"/>
                  </a:schemeClr>
                </a:solidFill>
              </a:rPr>
              <a:t/>
            </a:r>
            <a:br>
              <a:rPr lang="en-US" sz="1600" b="1" dirty="0">
                <a:solidFill>
                  <a:schemeClr val="accent4">
                    <a:lumMod val="75000"/>
                  </a:schemeClr>
                </a:solidFill>
              </a:rPr>
            </a:br>
            <a:r>
              <a:rPr lang="en-US" sz="1600" b="1" dirty="0"/>
              <a:t/>
            </a:r>
            <a:br>
              <a:rPr lang="en-US" sz="1600" b="1" dirty="0"/>
            </a:br>
            <a:r>
              <a:rPr lang="en-US" sz="1600" b="1" dirty="0" err="1">
                <a:solidFill>
                  <a:schemeClr val="accent2">
                    <a:lumMod val="75000"/>
                  </a:schemeClr>
                </a:solidFill>
              </a:rPr>
              <a:t>Equipo</a:t>
            </a:r>
            <a:r>
              <a:rPr lang="en-US" sz="1600" b="1" dirty="0">
                <a:solidFill>
                  <a:schemeClr val="accent2">
                    <a:lumMod val="75000"/>
                  </a:schemeClr>
                </a:solidFill>
              </a:rPr>
              <a:t> 22 </a:t>
            </a:r>
            <a:r>
              <a:rPr lang="en-US" sz="1600" b="1" dirty="0" err="1">
                <a:solidFill>
                  <a:schemeClr val="accent2">
                    <a:lumMod val="75000"/>
                  </a:schemeClr>
                </a:solidFill>
              </a:rPr>
              <a:t>sección</a:t>
            </a:r>
            <a:r>
              <a:rPr lang="en-US" sz="1600" b="1" dirty="0">
                <a:solidFill>
                  <a:schemeClr val="accent2">
                    <a:lumMod val="75000"/>
                  </a:schemeClr>
                </a:solidFill>
              </a:rPr>
              <a:t> </a:t>
            </a:r>
            <a:r>
              <a:rPr lang="en-US" sz="1600" b="1" dirty="0" smtClean="0">
                <a:solidFill>
                  <a:schemeClr val="accent2">
                    <a:lumMod val="75000"/>
                  </a:schemeClr>
                </a:solidFill>
              </a:rPr>
              <a:t>11. </a:t>
            </a:r>
            <a:r>
              <a:rPr lang="en-US" sz="1600" b="1" dirty="0">
                <a:solidFill>
                  <a:schemeClr val="accent2">
                    <a:lumMod val="75000"/>
                  </a:schemeClr>
                </a:solidFill>
              </a:rPr>
              <a:t/>
            </a:r>
            <a:br>
              <a:rPr lang="en-US" sz="1600" b="1" dirty="0">
                <a:solidFill>
                  <a:schemeClr val="accent2">
                    <a:lumMod val="75000"/>
                  </a:schemeClr>
                </a:solidFill>
              </a:rPr>
            </a:br>
            <a:r>
              <a:rPr lang="en-US" sz="1600" b="1" dirty="0">
                <a:solidFill>
                  <a:schemeClr val="accent2">
                    <a:lumMod val="75000"/>
                  </a:schemeClr>
                </a:solidFill>
              </a:rPr>
              <a:t/>
            </a:r>
            <a:br>
              <a:rPr lang="en-US" sz="1600" b="1" dirty="0">
                <a:solidFill>
                  <a:schemeClr val="accent2">
                    <a:lumMod val="75000"/>
                  </a:schemeClr>
                </a:solidFill>
              </a:rPr>
            </a:br>
            <a:r>
              <a:rPr lang="en-US" sz="1600" b="1" dirty="0"/>
              <a:t/>
            </a:r>
            <a:br>
              <a:rPr lang="en-US" sz="1600" b="1" dirty="0"/>
            </a:br>
            <a:r>
              <a:rPr lang="en-US" sz="1600" b="1" dirty="0" err="1"/>
              <a:t>Integrantes</a:t>
            </a:r>
            <a:r>
              <a:rPr lang="en-US" sz="1600" b="1" dirty="0"/>
              <a:t>:</a:t>
            </a:r>
            <a:br>
              <a:rPr lang="en-US" sz="1600" b="1" dirty="0"/>
            </a:br>
            <a:r>
              <a:rPr lang="en-US" sz="1600" b="1" dirty="0">
                <a:solidFill>
                  <a:schemeClr val="accent4">
                    <a:lumMod val="50000"/>
                  </a:schemeClr>
                </a:solidFill>
              </a:rPr>
              <a:t>LAURA ELENA LUNA LÓPEZ</a:t>
            </a:r>
            <a:br>
              <a:rPr lang="en-US" sz="1600" b="1" dirty="0">
                <a:solidFill>
                  <a:schemeClr val="accent4">
                    <a:lumMod val="50000"/>
                  </a:schemeClr>
                </a:solidFill>
              </a:rPr>
            </a:br>
            <a:r>
              <a:rPr lang="en-US" sz="1600" b="1" dirty="0">
                <a:solidFill>
                  <a:schemeClr val="accent4">
                    <a:lumMod val="50000"/>
                  </a:schemeClr>
                </a:solidFill>
              </a:rPr>
              <a:t>CARLOS ENRIQUE </a:t>
            </a:r>
            <a:r>
              <a:rPr lang="en-US" sz="1600" b="1" dirty="0" smtClean="0">
                <a:solidFill>
                  <a:schemeClr val="accent4">
                    <a:lumMod val="50000"/>
                  </a:schemeClr>
                </a:solidFill>
              </a:rPr>
              <a:t>GUILBERT </a:t>
            </a:r>
            <a:r>
              <a:rPr lang="en-US" sz="1600" b="1" dirty="0">
                <a:solidFill>
                  <a:schemeClr val="accent4">
                    <a:lumMod val="50000"/>
                  </a:schemeClr>
                </a:solidFill>
              </a:rPr>
              <a:t>GALVÁN</a:t>
            </a:r>
            <a:br>
              <a:rPr lang="en-US" sz="1600" b="1" dirty="0">
                <a:solidFill>
                  <a:schemeClr val="accent4">
                    <a:lumMod val="50000"/>
                  </a:schemeClr>
                </a:solidFill>
              </a:rPr>
            </a:br>
            <a:r>
              <a:rPr lang="en-US" sz="1600" b="1" dirty="0">
                <a:solidFill>
                  <a:schemeClr val="accent4">
                    <a:lumMod val="50000"/>
                  </a:schemeClr>
                </a:solidFill>
              </a:rPr>
              <a:t>JONATHAN </a:t>
            </a:r>
            <a:r>
              <a:rPr lang="en-US" sz="1600" b="1" dirty="0" err="1" smtClean="0">
                <a:solidFill>
                  <a:schemeClr val="accent4">
                    <a:lumMod val="50000"/>
                  </a:schemeClr>
                </a:solidFill>
              </a:rPr>
              <a:t>ARMENDARiZ</a:t>
            </a:r>
            <a:r>
              <a:rPr lang="en-US" sz="1600" b="1" dirty="0" smtClean="0">
                <a:solidFill>
                  <a:schemeClr val="accent4">
                    <a:lumMod val="50000"/>
                  </a:schemeClr>
                </a:solidFill>
              </a:rPr>
              <a:t> </a:t>
            </a:r>
            <a:r>
              <a:rPr lang="en-US" sz="1600" b="1" dirty="0">
                <a:solidFill>
                  <a:schemeClr val="accent4">
                    <a:lumMod val="50000"/>
                  </a:schemeClr>
                </a:solidFill>
              </a:rPr>
              <a:t>HOYOS</a:t>
            </a:r>
            <a:br>
              <a:rPr lang="en-US" sz="1600" b="1" dirty="0">
                <a:solidFill>
                  <a:schemeClr val="accent4">
                    <a:lumMod val="50000"/>
                  </a:schemeClr>
                </a:solidFill>
              </a:rPr>
            </a:br>
            <a:r>
              <a:rPr lang="en-US" sz="1600" b="1" dirty="0">
                <a:solidFill>
                  <a:schemeClr val="accent4">
                    <a:lumMod val="50000"/>
                  </a:schemeClr>
                </a:solidFill>
              </a:rPr>
              <a:t>PERLA ERIKA MUÑOZ MOLINA</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err="1">
                <a:solidFill>
                  <a:schemeClr val="accent4">
                    <a:lumMod val="50000"/>
                  </a:schemeClr>
                </a:solidFill>
              </a:rPr>
              <a:t>Febrero</a:t>
            </a:r>
            <a:r>
              <a:rPr lang="en-US" sz="1600" b="1" dirty="0">
                <a:solidFill>
                  <a:schemeClr val="accent4">
                    <a:lumMod val="50000"/>
                  </a:schemeClr>
                </a:solidFill>
              </a:rPr>
              <a:t> 2018</a:t>
            </a:r>
            <a:r>
              <a:rPr lang="en-US" sz="1600" b="1" dirty="0"/>
              <a:t/>
            </a:r>
            <a:br>
              <a:rPr lang="en-US" sz="1600" b="1" dirty="0"/>
            </a:br>
            <a:endParaRPr lang="en-US" sz="1600" dirty="0"/>
          </a:p>
        </p:txBody>
      </p:sp>
      <p:sp>
        <p:nvSpPr>
          <p:cNvPr id="5" name="Title 1"/>
          <p:cNvSpPr txBox="1">
            <a:spLocks/>
          </p:cNvSpPr>
          <p:nvPr/>
        </p:nvSpPr>
        <p:spPr>
          <a:xfrm>
            <a:off x="721784" y="630238"/>
            <a:ext cx="10962216" cy="8128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s-MX" altLang="en-US" smtClean="0">
                <a:cs typeface="Helvetica"/>
              </a:rPr>
              <a:t>PREPARATORIA UNIVERSIDAD LA SALLE</a:t>
            </a:r>
            <a:endParaRPr lang="es-MX" altLang="en-US" dirty="0" smtClean="0">
              <a:cs typeface="Helvetica"/>
            </a:endParaRPr>
          </a:p>
        </p:txBody>
      </p:sp>
    </p:spTree>
    <p:extLst>
      <p:ext uri="{BB962C8B-B14F-4D97-AF65-F5344CB8AC3E}">
        <p14:creationId xmlns:p14="http://schemas.microsoft.com/office/powerpoint/2010/main" val="33582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E5EC65-FDC6-471F-857E-7060A1795F74}"/>
              </a:ext>
            </a:extLst>
          </p:cNvPr>
          <p:cNvSpPr>
            <a:spLocks noGrp="1"/>
          </p:cNvSpPr>
          <p:nvPr>
            <p:ph type="ctrTitle"/>
          </p:nvPr>
        </p:nvSpPr>
        <p:spPr>
          <a:xfrm>
            <a:off x="1291590" y="331470"/>
            <a:ext cx="8618220" cy="811531"/>
          </a:xfrm>
        </p:spPr>
        <p:txBody>
          <a:bodyPr>
            <a:noAutofit/>
          </a:bodyPr>
          <a:lstStyle/>
          <a:p>
            <a:r>
              <a:rPr lang="es-MX" sz="1200" dirty="0"/>
              <a:t/>
            </a:r>
            <a:br>
              <a:rPr lang="es-MX" sz="1200" dirty="0"/>
            </a:br>
            <a:r>
              <a:rPr lang="es-MX" sz="1200" dirty="0"/>
              <a:t/>
            </a:r>
            <a:br>
              <a:rPr lang="es-MX" sz="1200" dirty="0"/>
            </a:br>
            <a:endParaRPr lang="en-US" sz="1200" dirty="0"/>
          </a:p>
        </p:txBody>
      </p:sp>
      <p:sp>
        <p:nvSpPr>
          <p:cNvPr id="3" name="Subtitle 2">
            <a:extLst>
              <a:ext uri="{FF2B5EF4-FFF2-40B4-BE49-F238E27FC236}">
                <a16:creationId xmlns="" xmlns:a16="http://schemas.microsoft.com/office/drawing/2014/main" id="{3EA21DF6-7290-4B26-94EC-AFE9BFFE271A}"/>
              </a:ext>
            </a:extLst>
          </p:cNvPr>
          <p:cNvSpPr>
            <a:spLocks noGrp="1"/>
          </p:cNvSpPr>
          <p:nvPr>
            <p:ph type="subTitle" idx="1"/>
          </p:nvPr>
        </p:nvSpPr>
        <p:spPr>
          <a:xfrm>
            <a:off x="640080" y="960120"/>
            <a:ext cx="10180320" cy="5669280"/>
          </a:xfrm>
        </p:spPr>
        <p:txBody>
          <a:bodyPr>
            <a:normAutofit fontScale="77500" lnSpcReduction="20000"/>
          </a:bodyPr>
          <a:lstStyle/>
          <a:p>
            <a:pPr algn="ctr"/>
            <a:r>
              <a:rPr lang="es-ES" sz="2300" b="1" dirty="0">
                <a:latin typeface="+mj-lt"/>
              </a:rPr>
              <a:t>Estructura Inicial de Planeación</a:t>
            </a:r>
            <a:endParaRPr lang="en-US" sz="2300" dirty="0">
              <a:latin typeface="+mj-lt"/>
            </a:endParaRPr>
          </a:p>
          <a:p>
            <a:pPr algn="ctr"/>
            <a:r>
              <a:rPr lang="es-ES" sz="2300" b="1" dirty="0">
                <a:latin typeface="+mj-lt"/>
              </a:rPr>
              <a:t>E.I.P. Análisis PRODUCTO 7</a:t>
            </a:r>
            <a:endParaRPr lang="en-US" sz="2300" dirty="0">
              <a:latin typeface="+mj-lt"/>
            </a:endParaRPr>
          </a:p>
          <a:p>
            <a:r>
              <a:rPr lang="es-ES" sz="2300" b="1" dirty="0">
                <a:latin typeface="+mj-lt"/>
              </a:rPr>
              <a:t> </a:t>
            </a:r>
            <a:endParaRPr lang="en-US" sz="2300" dirty="0">
              <a:latin typeface="+mj-lt"/>
            </a:endParaRPr>
          </a:p>
          <a:p>
            <a:pPr algn="l"/>
            <a:r>
              <a:rPr lang="es-ES" sz="1500" b="1" dirty="0">
                <a:solidFill>
                  <a:schemeClr val="accent5">
                    <a:lumMod val="75000"/>
                  </a:schemeClr>
                </a:solidFill>
                <a:latin typeface="+mj-lt"/>
              </a:rPr>
              <a:t>El equipo heterogéneo:</a:t>
            </a:r>
            <a:endParaRPr lang="en-US" sz="1500" dirty="0">
              <a:solidFill>
                <a:schemeClr val="accent5">
                  <a:lumMod val="75000"/>
                </a:schemeClr>
              </a:solidFill>
              <a:latin typeface="+mj-lt"/>
            </a:endParaRPr>
          </a:p>
          <a:p>
            <a:pPr lvl="0" algn="l"/>
            <a:r>
              <a:rPr lang="es-ES" sz="1500" dirty="0">
                <a:solidFill>
                  <a:schemeClr val="accent5">
                    <a:lumMod val="75000"/>
                  </a:schemeClr>
                </a:solidFill>
                <a:latin typeface="+mj-lt"/>
              </a:rPr>
              <a:t>Elige un mínimo de tres Experiencias Exitosas. </a:t>
            </a:r>
            <a:endParaRPr lang="en-US" sz="1500" dirty="0">
              <a:solidFill>
                <a:schemeClr val="accent5">
                  <a:lumMod val="75000"/>
                </a:schemeClr>
              </a:solidFill>
              <a:latin typeface="+mj-lt"/>
            </a:endParaRPr>
          </a:p>
          <a:p>
            <a:pPr lvl="0" algn="l"/>
            <a:r>
              <a:rPr lang="es-ES" sz="1500" dirty="0">
                <a:solidFill>
                  <a:schemeClr val="accent5">
                    <a:lumMod val="75000"/>
                  </a:schemeClr>
                </a:solidFill>
                <a:latin typeface="+mj-lt"/>
              </a:rPr>
              <a:t>Analiza cada una de las Experiencias Exitosas elegidas. Para ello se toman en cuenta los apartados del presente documento.</a:t>
            </a:r>
            <a:endParaRPr lang="en-US" sz="1500" dirty="0">
              <a:solidFill>
                <a:schemeClr val="accent5">
                  <a:lumMod val="75000"/>
                </a:schemeClr>
              </a:solidFill>
              <a:latin typeface="+mj-lt"/>
            </a:endParaRPr>
          </a:p>
          <a:p>
            <a:pPr lvl="0" algn="l"/>
            <a:r>
              <a:rPr lang="es-ES" sz="1500" dirty="0">
                <a:solidFill>
                  <a:schemeClr val="accent5">
                    <a:lumMod val="75000"/>
                  </a:schemeClr>
                </a:solidFill>
                <a:latin typeface="+mj-lt"/>
              </a:rPr>
              <a:t>Lleva a cabo el registro de cada análisis, en una copia del presente documento (tres documentos, 1 para cada </a:t>
            </a:r>
            <a:r>
              <a:rPr lang="es-ES" sz="1500" dirty="0" err="1">
                <a:solidFill>
                  <a:schemeClr val="accent5">
                    <a:lumMod val="75000"/>
                  </a:schemeClr>
                </a:solidFill>
                <a:latin typeface="+mj-lt"/>
              </a:rPr>
              <a:t>Ex.Ex</a:t>
            </a:r>
            <a:r>
              <a:rPr lang="es-ES" sz="1500" dirty="0">
                <a:solidFill>
                  <a:schemeClr val="accent5">
                    <a:lumMod val="75000"/>
                  </a:schemeClr>
                </a:solidFill>
                <a:latin typeface="+mj-lt"/>
              </a:rPr>
              <a:t>.).</a:t>
            </a:r>
            <a:endParaRPr lang="en-US" sz="1500" dirty="0">
              <a:solidFill>
                <a:schemeClr val="accent5">
                  <a:lumMod val="75000"/>
                </a:schemeClr>
              </a:solidFill>
              <a:latin typeface="+mj-lt"/>
            </a:endParaRPr>
          </a:p>
          <a:p>
            <a:pPr algn="l"/>
            <a:r>
              <a:rPr lang="es-ES" sz="1500" b="1" dirty="0">
                <a:solidFill>
                  <a:schemeClr val="accent5">
                    <a:lumMod val="75000"/>
                  </a:schemeClr>
                </a:solidFill>
                <a:latin typeface="+mj-lt"/>
              </a:rPr>
              <a:t> </a:t>
            </a:r>
            <a:endParaRPr lang="en-US" sz="1500" dirty="0">
              <a:solidFill>
                <a:schemeClr val="accent5">
                  <a:lumMod val="75000"/>
                </a:schemeClr>
              </a:solidFill>
              <a:latin typeface="+mj-lt"/>
            </a:endParaRPr>
          </a:p>
          <a:p>
            <a:pPr lvl="0" algn="l"/>
            <a:r>
              <a:rPr lang="es-ES" sz="2300" b="1" i="1" dirty="0">
                <a:effectLst>
                  <a:outerShdw blurRad="38100" dist="38100" dir="2700000" algn="tl">
                    <a:srgbClr val="000000">
                      <a:alpha val="43137"/>
                    </a:srgbClr>
                  </a:outerShdw>
                </a:effectLst>
                <a:latin typeface="+mj-lt"/>
              </a:rPr>
              <a:t>Nombre del proyecto </a:t>
            </a:r>
            <a:endParaRPr lang="en-US" sz="2300" i="1" dirty="0">
              <a:effectLst>
                <a:outerShdw blurRad="38100" dist="38100" dir="2700000" algn="tl">
                  <a:srgbClr val="000000">
                    <a:alpha val="43137"/>
                  </a:srgbClr>
                </a:outerShdw>
              </a:effectLst>
              <a:latin typeface="+mj-lt"/>
            </a:endParaRPr>
          </a:p>
          <a:p>
            <a:pPr algn="l"/>
            <a:r>
              <a:rPr lang="es-ES" sz="2300" b="1" i="1" dirty="0">
                <a:effectLst>
                  <a:outerShdw blurRad="38100" dist="38100" dir="2700000" algn="tl">
                    <a:srgbClr val="000000">
                      <a:alpha val="43137"/>
                    </a:srgbClr>
                  </a:outerShdw>
                </a:effectLst>
                <a:latin typeface="+mj-lt"/>
              </a:rPr>
              <a:t>1.- “Combatiendo asertivamente la violencia intrafamiliar, a través de medios de comunicación eficientes en la actualidad”.</a:t>
            </a:r>
            <a:endParaRPr lang="en-US" sz="2300" i="1" dirty="0">
              <a:effectLst>
                <a:outerShdw blurRad="38100" dist="38100" dir="2700000" algn="tl">
                  <a:srgbClr val="000000">
                    <a:alpha val="43137"/>
                  </a:srgbClr>
                </a:outerShdw>
              </a:effectLst>
              <a:latin typeface="+mj-lt"/>
            </a:endParaRPr>
          </a:p>
          <a:p>
            <a:pPr algn="l"/>
            <a:r>
              <a:rPr lang="es-ES" sz="2300" b="1" i="1" dirty="0">
                <a:effectLst>
                  <a:outerShdw blurRad="38100" dist="38100" dir="2700000" algn="tl">
                    <a:srgbClr val="000000">
                      <a:alpha val="43137"/>
                    </a:srgbClr>
                  </a:outerShdw>
                </a:effectLst>
                <a:latin typeface="+mj-lt"/>
              </a:rPr>
              <a:t>2.- “Tacones: belleza o salud”</a:t>
            </a:r>
            <a:endParaRPr lang="en-US" sz="2300" i="1" dirty="0">
              <a:effectLst>
                <a:outerShdw blurRad="38100" dist="38100" dir="2700000" algn="tl">
                  <a:srgbClr val="000000">
                    <a:alpha val="43137"/>
                  </a:srgbClr>
                </a:outerShdw>
              </a:effectLst>
              <a:latin typeface="+mj-lt"/>
            </a:endParaRPr>
          </a:p>
          <a:p>
            <a:pPr algn="l"/>
            <a:r>
              <a:rPr lang="es-ES" sz="2300" b="1" i="1" dirty="0">
                <a:effectLst>
                  <a:outerShdw blurRad="38100" dist="38100" dir="2700000" algn="tl">
                    <a:srgbClr val="000000">
                      <a:alpha val="43137"/>
                    </a:srgbClr>
                  </a:outerShdw>
                </a:effectLst>
                <a:latin typeface="+mj-lt"/>
              </a:rPr>
              <a:t>3.- “Los diferentes ángulos de la guerra”</a:t>
            </a:r>
            <a:endParaRPr lang="en-US" sz="2300" i="1" dirty="0">
              <a:effectLst>
                <a:outerShdw blurRad="38100" dist="38100" dir="2700000" algn="tl">
                  <a:srgbClr val="000000">
                    <a:alpha val="43137"/>
                  </a:srgbClr>
                </a:outerShdw>
              </a:effectLst>
              <a:latin typeface="+mj-lt"/>
            </a:endParaRPr>
          </a:p>
          <a:p>
            <a:r>
              <a:rPr lang="es-ES" sz="2300" dirty="0">
                <a:latin typeface="+mj-lt"/>
              </a:rPr>
              <a:t> </a:t>
            </a:r>
            <a:endParaRPr lang="en-US" sz="2300" dirty="0">
              <a:latin typeface="+mj-lt"/>
            </a:endParaRPr>
          </a:p>
          <a:p>
            <a:endParaRPr lang="en-US" dirty="0"/>
          </a:p>
        </p:txBody>
      </p:sp>
      <p:sp>
        <p:nvSpPr>
          <p:cNvPr id="4" name="Title 1"/>
          <p:cNvSpPr txBox="1">
            <a:spLocks/>
          </p:cNvSpPr>
          <p:nvPr/>
        </p:nvSpPr>
        <p:spPr>
          <a:xfrm>
            <a:off x="721784" y="223838"/>
            <a:ext cx="10962216" cy="81280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6600" b="0" i="0" kern="1200" cap="all">
                <a:solidFill>
                  <a:schemeClr val="tx1"/>
                </a:solidFill>
                <a:effectLst/>
                <a:latin typeface="+mj-lt"/>
                <a:ea typeface="+mj-ea"/>
                <a:cs typeface="+mj-cs"/>
              </a:defRPr>
            </a:lvl1pPr>
          </a:lstStyle>
          <a:p>
            <a:pPr algn="ctr"/>
            <a:r>
              <a:rPr lang="es-MX" altLang="en-US" sz="3200" dirty="0" smtClean="0">
                <a:cs typeface="Helvetica"/>
              </a:rPr>
              <a:t>PREPARATORIA UNIVERSIDAD LA SALLE</a:t>
            </a:r>
            <a:endParaRPr lang="es-MX" altLang="en-US" sz="3200" dirty="0" smtClean="0">
              <a:cs typeface="Helvetica"/>
            </a:endParaRPr>
          </a:p>
        </p:txBody>
      </p:sp>
    </p:spTree>
    <p:extLst>
      <p:ext uri="{BB962C8B-B14F-4D97-AF65-F5344CB8AC3E}">
        <p14:creationId xmlns:p14="http://schemas.microsoft.com/office/powerpoint/2010/main" val="854955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EB9EA8C-6CA0-44CA-A674-44D06EC1547E}"/>
              </a:ext>
            </a:extLst>
          </p:cNvPr>
          <p:cNvSpPr/>
          <p:nvPr/>
        </p:nvSpPr>
        <p:spPr>
          <a:xfrm>
            <a:off x="537210" y="548640"/>
            <a:ext cx="10995660" cy="5182957"/>
          </a:xfrm>
          <a:prstGeom prst="rect">
            <a:avLst/>
          </a:prstGeom>
        </p:spPr>
        <p:txBody>
          <a:bodyPr wrap="square">
            <a:spAutoFit/>
          </a:bodyPr>
          <a:lstStyle/>
          <a:p>
            <a:pPr marL="400050" indent="-400050">
              <a:buAutoNum type="romanUcPeriod"/>
            </a:pPr>
            <a:r>
              <a:rPr lang="es-ES" b="1" dirty="0"/>
              <a:t>Contexto. </a:t>
            </a:r>
            <a:r>
              <a:rPr lang="es-ES" dirty="0"/>
              <a:t>Justifica las circunstancias o elementos de la realidad en la que se da el problema o propuesta. </a:t>
            </a:r>
            <a:r>
              <a:rPr lang="es-ES" b="1" dirty="0"/>
              <a:t>Introducción y/o justificación del proyecto.</a:t>
            </a:r>
          </a:p>
          <a:p>
            <a:pPr marL="400050" indent="-400050">
              <a:buAutoNum type="romanUcPeriod"/>
            </a:pPr>
            <a:endParaRPr lang="es-ES" b="1" dirty="0"/>
          </a:p>
          <a:p>
            <a:pPr algn="just"/>
            <a:r>
              <a:rPr lang="es-ES" sz="1600" b="1" i="1" dirty="0">
                <a:solidFill>
                  <a:schemeClr val="accent4">
                    <a:lumMod val="50000"/>
                  </a:schemeClr>
                </a:solidFill>
                <a:effectLst>
                  <a:outerShdw blurRad="38100" dist="38100" dir="2700000" algn="tl">
                    <a:srgbClr val="000000">
                      <a:alpha val="43137"/>
                    </a:srgbClr>
                  </a:outerShdw>
                </a:effectLst>
                <a:highlight>
                  <a:srgbClr val="00FFFF"/>
                </a:highlight>
              </a:rPr>
              <a:t>Respondiendo a la crisis que actualmente se presenta entre los adolescentes a nivel mundial, el suicidio es una de las principales causas de muerte que afectan la esfera social y que se determina por diversos factores, este proyecto busca a través de la interdisciplinariedad otorgar las herramientas necesarias de análisis y de reflexión a los alumnos para conocer cuáles son las causas que lo generan y las consecuencias en las que se pueden ver inmersos.</a:t>
            </a: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nSpc>
                <a:spcPct val="115000"/>
              </a:lnSpc>
            </a:pPr>
            <a:r>
              <a:rPr lang="es-ES" sz="1600" b="1" dirty="0">
                <a:solidFill>
                  <a:srgbClr val="000000"/>
                </a:solidFill>
                <a:latin typeface="Century Gothic" panose="020B0502020202020204" pitchFamily="34" charset="0"/>
                <a:ea typeface="Century Gothic" panose="020B0502020202020204" pitchFamily="34" charset="0"/>
                <a:cs typeface="Century Gothic" panose="020B0502020202020204" pitchFamily="34" charset="0"/>
              </a:rPr>
              <a:t>II. Intención. </a:t>
            </a:r>
            <a:r>
              <a:rPr lang="es-ES" sz="1600" b="1" dirty="0">
                <a:solidFill>
                  <a:srgbClr val="3D85C6"/>
                </a:solidFill>
                <a:latin typeface="Century Gothic" panose="020B0502020202020204" pitchFamily="34" charset="0"/>
                <a:ea typeface="Century Gothic" panose="020B0502020202020204" pitchFamily="34" charset="0"/>
                <a:cs typeface="Century Gothic" panose="020B0502020202020204" pitchFamily="34" charset="0"/>
              </a:rPr>
              <a:t>Sólo una de las propuestas da nombre al proyecto</a:t>
            </a:r>
            <a:r>
              <a:rPr lang="es-ES" sz="1600" dirty="0">
                <a:solidFill>
                  <a:srgbClr val="3D85C6"/>
                </a:solidFill>
                <a:latin typeface="Century Gothic" panose="020B0502020202020204" pitchFamily="34" charset="0"/>
                <a:ea typeface="Century Gothic" panose="020B0502020202020204" pitchFamily="34" charset="0"/>
                <a:cs typeface="Century Gothic" panose="020B0502020202020204" pitchFamily="34" charset="0"/>
              </a:rPr>
              <a:t>. </a:t>
            </a:r>
          </a:p>
          <a:p>
            <a:pPr>
              <a:lnSpc>
                <a:spcPct val="115000"/>
              </a:lnSpc>
            </a:pPr>
            <a:endParaRPr lang="en-US" sz="1600" dirty="0">
              <a:solidFill>
                <a:srgbClr val="000000"/>
              </a:solidFill>
              <a:latin typeface="Arial" panose="020B0604020202020204" pitchFamily="34" charset="0"/>
              <a:ea typeface="Arial" panose="020B0604020202020204" pitchFamily="34" charset="0"/>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s-ES" sz="1600" b="1" i="1" dirty="0">
              <a:solidFill>
                <a:schemeClr val="accent4">
                  <a:lumMod val="50000"/>
                </a:schemeClr>
              </a:solidFill>
              <a:effectLst>
                <a:outerShdw blurRad="38100" dist="38100" dir="2700000" algn="tl">
                  <a:srgbClr val="000000">
                    <a:alpha val="43137"/>
                  </a:srgbClr>
                </a:outerShdw>
              </a:effectLst>
            </a:endParaRPr>
          </a:p>
          <a:p>
            <a:pPr algn="just"/>
            <a:endParaRPr lang="en-US" sz="1600" b="1" i="1" dirty="0">
              <a:solidFill>
                <a:schemeClr val="accent4">
                  <a:lumMod val="50000"/>
                </a:schemeClr>
              </a:solidFill>
              <a:effectLst>
                <a:outerShdw blurRad="38100" dist="38100" dir="2700000" algn="tl">
                  <a:srgbClr val="000000">
                    <a:alpha val="43137"/>
                  </a:srgbClr>
                </a:outerShdw>
              </a:effectLst>
            </a:endParaRPr>
          </a:p>
        </p:txBody>
      </p:sp>
      <p:graphicFrame>
        <p:nvGraphicFramePr>
          <p:cNvPr id="5" name="Table 4">
            <a:extLst>
              <a:ext uri="{FF2B5EF4-FFF2-40B4-BE49-F238E27FC236}">
                <a16:creationId xmlns="" xmlns:a16="http://schemas.microsoft.com/office/drawing/2014/main" id="{2C346385-69BB-42DA-8868-D6BE4920DA50}"/>
              </a:ext>
            </a:extLst>
          </p:cNvPr>
          <p:cNvGraphicFramePr>
            <a:graphicFrameLocks noGrp="1"/>
          </p:cNvGraphicFramePr>
          <p:nvPr>
            <p:extLst>
              <p:ext uri="{D42A27DB-BD31-4B8C-83A1-F6EECF244321}">
                <p14:modId xmlns:p14="http://schemas.microsoft.com/office/powerpoint/2010/main" val="2905681072"/>
              </p:ext>
            </p:extLst>
          </p:nvPr>
        </p:nvGraphicFramePr>
        <p:xfrm>
          <a:off x="754380" y="3177540"/>
          <a:ext cx="10321290" cy="3280409"/>
        </p:xfrm>
        <a:graphic>
          <a:graphicData uri="http://schemas.openxmlformats.org/drawingml/2006/table">
            <a:tbl>
              <a:tblPr>
                <a:tableStyleId>{5C22544A-7EE6-4342-B048-85BDC9FD1C3A}</a:tableStyleId>
              </a:tblPr>
              <a:tblGrid>
                <a:gridCol w="2447805">
                  <a:extLst>
                    <a:ext uri="{9D8B030D-6E8A-4147-A177-3AD203B41FA5}">
                      <a16:colId xmlns="" xmlns:a16="http://schemas.microsoft.com/office/drawing/2014/main" val="3961522063"/>
                    </a:ext>
                  </a:extLst>
                </a:gridCol>
                <a:gridCol w="2644322">
                  <a:extLst>
                    <a:ext uri="{9D8B030D-6E8A-4147-A177-3AD203B41FA5}">
                      <a16:colId xmlns="" xmlns:a16="http://schemas.microsoft.com/office/drawing/2014/main" val="156021849"/>
                    </a:ext>
                  </a:extLst>
                </a:gridCol>
                <a:gridCol w="2561499">
                  <a:extLst>
                    <a:ext uri="{9D8B030D-6E8A-4147-A177-3AD203B41FA5}">
                      <a16:colId xmlns="" xmlns:a16="http://schemas.microsoft.com/office/drawing/2014/main" val="3730217360"/>
                    </a:ext>
                  </a:extLst>
                </a:gridCol>
                <a:gridCol w="2667664">
                  <a:extLst>
                    <a:ext uri="{9D8B030D-6E8A-4147-A177-3AD203B41FA5}">
                      <a16:colId xmlns="" xmlns:a16="http://schemas.microsoft.com/office/drawing/2014/main" val="3151967213"/>
                    </a:ext>
                  </a:extLst>
                </a:gridCol>
              </a:tblGrid>
              <a:tr h="1211883">
                <a:tc>
                  <a:txBody>
                    <a:bodyPr/>
                    <a:lstStyle/>
                    <a:p>
                      <a:pPr marL="0" marR="0" algn="ctr">
                        <a:lnSpc>
                          <a:spcPct val="115000"/>
                        </a:lnSpc>
                        <a:spcBef>
                          <a:spcPts val="0"/>
                        </a:spcBef>
                        <a:spcAft>
                          <a:spcPts val="0"/>
                        </a:spcAft>
                      </a:pPr>
                      <a:r>
                        <a:rPr lang="es-ES" sz="1100" dirty="0">
                          <a:effectLst/>
                        </a:rPr>
                        <a:t>Dar explicación</a:t>
                      </a:r>
                      <a:endParaRPr lang="en-US" sz="1100" dirty="0">
                        <a:effectLst/>
                      </a:endParaRPr>
                    </a:p>
                    <a:p>
                      <a:pPr marL="0" marR="0" algn="ctr">
                        <a:lnSpc>
                          <a:spcPct val="115000"/>
                        </a:lnSpc>
                        <a:spcBef>
                          <a:spcPts val="0"/>
                        </a:spcBef>
                        <a:spcAft>
                          <a:spcPts val="0"/>
                        </a:spcAft>
                      </a:pPr>
                      <a:r>
                        <a:rPr lang="es-ES" sz="1100" dirty="0">
                          <a:effectLst/>
                        </a:rPr>
                        <a:t>¿Por qué algo es cómo es?</a:t>
                      </a:r>
                      <a:endParaRPr lang="en-US" sz="1100" dirty="0">
                        <a:effectLst/>
                      </a:endParaRPr>
                    </a:p>
                    <a:p>
                      <a:pPr marL="0" marR="0" algn="ctr">
                        <a:lnSpc>
                          <a:spcPct val="115000"/>
                        </a:lnSpc>
                        <a:spcBef>
                          <a:spcPts val="0"/>
                        </a:spcBef>
                        <a:spcAft>
                          <a:spcPts val="0"/>
                        </a:spcAft>
                      </a:pPr>
                      <a:r>
                        <a:rPr lang="es-ES" sz="1100" dirty="0">
                          <a:effectLst/>
                        </a:rPr>
                        <a:t>Determinar las razones que generan el problema o la situación.</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Resolver un problema</a:t>
                      </a:r>
                      <a:endParaRPr lang="en-US" sz="1100">
                        <a:effectLst/>
                      </a:endParaRPr>
                    </a:p>
                    <a:p>
                      <a:pPr marL="0" marR="0" algn="ctr">
                        <a:lnSpc>
                          <a:spcPct val="115000"/>
                        </a:lnSpc>
                        <a:spcBef>
                          <a:spcPts val="0"/>
                        </a:spcBef>
                        <a:spcAft>
                          <a:spcPts val="0"/>
                        </a:spcAft>
                      </a:pPr>
                      <a:r>
                        <a:rPr lang="es-ES" sz="1100">
                          <a:effectLst/>
                        </a:rPr>
                        <a:t>Explicar de manera detallada cómo se puede abordar y/o solucionar el problema.</a:t>
                      </a:r>
                      <a:endParaRPr lang="en-US" sz="1100">
                        <a:effectLst/>
                      </a:endParaRPr>
                    </a:p>
                    <a:p>
                      <a:pPr marL="0" marR="0" algn="ctr">
                        <a:lnSpc>
                          <a:spcPct val="115000"/>
                        </a:lnSpc>
                        <a:spcBef>
                          <a:spcPts val="0"/>
                        </a:spcBef>
                        <a:spcAft>
                          <a:spcPts val="0"/>
                        </a:spcAft>
                      </a:pPr>
                      <a:r>
                        <a:rPr lang="es-ES"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Hacer más eficiente o mejorar algo</a:t>
                      </a:r>
                      <a:endParaRPr lang="en-US" sz="1100">
                        <a:effectLst/>
                      </a:endParaRPr>
                    </a:p>
                    <a:p>
                      <a:pPr marL="0" marR="0" algn="ctr">
                        <a:lnSpc>
                          <a:spcPct val="115000"/>
                        </a:lnSpc>
                        <a:spcBef>
                          <a:spcPts val="0"/>
                        </a:spcBef>
                        <a:spcAft>
                          <a:spcPts val="0"/>
                        </a:spcAft>
                      </a:pPr>
                      <a:r>
                        <a:rPr lang="es-ES" sz="1100">
                          <a:effectLst/>
                        </a:rPr>
                        <a:t>Explicar de qué manera se pueden optimizar los procesos para alcanzar el objetivo.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Inventar, innovar, diseñar o crear algo nuevo</a:t>
                      </a:r>
                      <a:endParaRPr lang="en-US" sz="1100">
                        <a:effectLst/>
                      </a:endParaRPr>
                    </a:p>
                    <a:p>
                      <a:pPr marL="0" marR="0" algn="ctr">
                        <a:lnSpc>
                          <a:spcPct val="115000"/>
                        </a:lnSpc>
                        <a:spcBef>
                          <a:spcPts val="0"/>
                        </a:spcBef>
                        <a:spcAft>
                          <a:spcPts val="0"/>
                        </a:spcAft>
                      </a:pPr>
                      <a:r>
                        <a:rPr lang="es-ES" sz="1100">
                          <a:effectLst/>
                        </a:rPr>
                        <a:t>¿Cómo podría ser diferente?</a:t>
                      </a:r>
                      <a:endParaRPr lang="en-US" sz="1100">
                        <a:effectLst/>
                      </a:endParaRPr>
                    </a:p>
                    <a:p>
                      <a:pPr marL="0" marR="0" algn="ctr">
                        <a:lnSpc>
                          <a:spcPct val="115000"/>
                        </a:lnSpc>
                        <a:spcBef>
                          <a:spcPts val="0"/>
                        </a:spcBef>
                        <a:spcAft>
                          <a:spcPts val="0"/>
                        </a:spcAft>
                      </a:pPr>
                      <a:r>
                        <a:rPr lang="es-ES" sz="1100">
                          <a:effectLst/>
                        </a:rPr>
                        <a:t>¿Qué nuevo producto o propuesta puedo hacer?</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4088460836"/>
                  </a:ext>
                </a:extLst>
              </a:tr>
              <a:tr h="2068526">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La falta de atención familiar, la carencia económica, las relaciones de pareja, falta de autoestima es una constante en la toma de decisiones de los jóvenes.</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s-ES" sz="1100">
                          <a:effectLst/>
                        </a:rPr>
                        <a:t>A través de las diversas hipótesis y estadísticas planteadas en este proyecto los alumnos podrán encontrar las diversas soluciones que pueden aplicar a la detección temprana de la comisión de un suicidio.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s-ES" sz="1100">
                          <a:effectLst/>
                        </a:rPr>
                        <a:t>Será necesario que el alumno desarrolle un razonamiento lógico y adquiera los conocimientos generales para autodeterminar los casos que producen el suicidio.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nchor="ctr"/>
                </a:tc>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Capacidad de análisis de la información para generar múltiples decisiones racionales innovadoras frente a sus problemáticas de vida.</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nchor="ctr"/>
                </a:tc>
                <a:extLst>
                  <a:ext uri="{0D108BD9-81ED-4DB2-BD59-A6C34878D82A}">
                    <a16:rowId xmlns="" xmlns:a16="http://schemas.microsoft.com/office/drawing/2014/main" val="2029557992"/>
                  </a:ext>
                </a:extLst>
              </a:tr>
            </a:tbl>
          </a:graphicData>
        </a:graphic>
      </p:graphicFrame>
    </p:spTree>
    <p:extLst>
      <p:ext uri="{BB962C8B-B14F-4D97-AF65-F5344CB8AC3E}">
        <p14:creationId xmlns:p14="http://schemas.microsoft.com/office/powerpoint/2010/main" val="52647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85DF73-D056-4956-B15D-8C3FEDE99866}"/>
              </a:ext>
            </a:extLst>
          </p:cNvPr>
          <p:cNvSpPr>
            <a:spLocks noGrp="1"/>
          </p:cNvSpPr>
          <p:nvPr>
            <p:ph type="ctrTitle"/>
          </p:nvPr>
        </p:nvSpPr>
        <p:spPr>
          <a:xfrm>
            <a:off x="1371600" y="594361"/>
            <a:ext cx="9448800" cy="1337309"/>
          </a:xfrm>
        </p:spPr>
        <p:txBody>
          <a:bodyPr>
            <a:normAutofit/>
          </a:bodyPr>
          <a:lstStyle/>
          <a:p>
            <a:r>
              <a:rPr lang="es-ES" sz="1600" b="1" dirty="0">
                <a:solidFill>
                  <a:schemeClr val="accent4">
                    <a:lumMod val="50000"/>
                  </a:schemeClr>
                </a:solidFill>
              </a:rPr>
              <a:t>III. Objetivo general del proyecto. Toma en cuenta todas las asignaturas involucradas</a:t>
            </a:r>
            <a:r>
              <a:rPr lang="es-ES" sz="1400" b="1" dirty="0">
                <a:solidFill>
                  <a:schemeClr val="accent4">
                    <a:lumMod val="50000"/>
                  </a:schemeClr>
                </a:solidFill>
              </a:rPr>
              <a:t>.</a:t>
            </a:r>
            <a:r>
              <a:rPr lang="en-US" sz="1400" dirty="0">
                <a:solidFill>
                  <a:schemeClr val="accent4">
                    <a:lumMod val="50000"/>
                  </a:schemeClr>
                </a:solidFill>
              </a:rPr>
              <a:t/>
            </a:r>
            <a:br>
              <a:rPr lang="en-US" sz="1400" dirty="0">
                <a:solidFill>
                  <a:schemeClr val="accent4">
                    <a:lumMod val="50000"/>
                  </a:schemeClr>
                </a:solidFill>
              </a:rPr>
            </a:br>
            <a:endParaRPr lang="en-US" sz="1400" dirty="0">
              <a:solidFill>
                <a:schemeClr val="accent4">
                  <a:lumMod val="50000"/>
                </a:schemeClr>
              </a:solidFill>
            </a:endParaRPr>
          </a:p>
        </p:txBody>
      </p:sp>
      <p:sp>
        <p:nvSpPr>
          <p:cNvPr id="3" name="Subtitle 2">
            <a:extLst>
              <a:ext uri="{FF2B5EF4-FFF2-40B4-BE49-F238E27FC236}">
                <a16:creationId xmlns="" xmlns:a16="http://schemas.microsoft.com/office/drawing/2014/main" id="{1D226C63-1884-4C4D-BB44-501904488A6E}"/>
              </a:ext>
            </a:extLst>
          </p:cNvPr>
          <p:cNvSpPr>
            <a:spLocks noGrp="1"/>
          </p:cNvSpPr>
          <p:nvPr>
            <p:ph type="subTitle" idx="1"/>
          </p:nvPr>
        </p:nvSpPr>
        <p:spPr>
          <a:xfrm>
            <a:off x="1371600" y="1405890"/>
            <a:ext cx="9448800" cy="4594860"/>
          </a:xfrm>
        </p:spPr>
        <p:txBody>
          <a:bodyPr/>
          <a:lstStyle/>
          <a:p>
            <a:endParaRPr lang="es-MX" dirty="0"/>
          </a:p>
          <a:p>
            <a:endParaRPr lang="es-MX" dirty="0"/>
          </a:p>
          <a:p>
            <a:endParaRPr lang="es-MX" dirty="0"/>
          </a:p>
          <a:p>
            <a:endParaRPr lang="es-MX" dirty="0"/>
          </a:p>
          <a:p>
            <a:endParaRPr lang="es-MX" dirty="0"/>
          </a:p>
          <a:p>
            <a:endParaRPr lang="es-ES" sz="1600" b="1" dirty="0">
              <a:solidFill>
                <a:schemeClr val="accent4">
                  <a:lumMod val="50000"/>
                </a:schemeClr>
              </a:solidFill>
            </a:endParaRPr>
          </a:p>
          <a:p>
            <a:endParaRPr lang="en-US" sz="1600" dirty="0">
              <a:solidFill>
                <a:schemeClr val="accent4">
                  <a:lumMod val="50000"/>
                </a:schemeClr>
              </a:solidFill>
            </a:endParaRPr>
          </a:p>
          <a:p>
            <a:endParaRPr lang="en-US" dirty="0"/>
          </a:p>
        </p:txBody>
      </p:sp>
      <p:graphicFrame>
        <p:nvGraphicFramePr>
          <p:cNvPr id="4" name="Table 3">
            <a:extLst>
              <a:ext uri="{FF2B5EF4-FFF2-40B4-BE49-F238E27FC236}">
                <a16:creationId xmlns="" xmlns:a16="http://schemas.microsoft.com/office/drawing/2014/main" id="{AC23EC3B-4CC2-4B7F-89A2-F6888BDBA601}"/>
              </a:ext>
            </a:extLst>
          </p:cNvPr>
          <p:cNvGraphicFramePr>
            <a:graphicFrameLocks noGrp="1"/>
          </p:cNvGraphicFramePr>
          <p:nvPr>
            <p:extLst>
              <p:ext uri="{D42A27DB-BD31-4B8C-83A1-F6EECF244321}">
                <p14:modId xmlns:p14="http://schemas.microsoft.com/office/powerpoint/2010/main" val="1720477726"/>
              </p:ext>
            </p:extLst>
          </p:nvPr>
        </p:nvGraphicFramePr>
        <p:xfrm>
          <a:off x="1028700" y="1931670"/>
          <a:ext cx="9791700" cy="3024124"/>
        </p:xfrm>
        <a:graphic>
          <a:graphicData uri="http://schemas.openxmlformats.org/drawingml/2006/table">
            <a:tbl>
              <a:tblPr>
                <a:tableStyleId>{5C22544A-7EE6-4342-B048-85BDC9FD1C3A}</a:tableStyleId>
              </a:tblPr>
              <a:tblGrid>
                <a:gridCol w="9791700">
                  <a:extLst>
                    <a:ext uri="{9D8B030D-6E8A-4147-A177-3AD203B41FA5}">
                      <a16:colId xmlns="" xmlns:a16="http://schemas.microsoft.com/office/drawing/2014/main" val="1733125243"/>
                    </a:ext>
                  </a:extLst>
                </a:gridCol>
              </a:tblGrid>
              <a:tr h="2857564">
                <a:tc>
                  <a:txBody>
                    <a:bodyPr/>
                    <a:lstStyle/>
                    <a:p>
                      <a:pPr marL="0" marR="114300">
                        <a:lnSpc>
                          <a:spcPct val="115000"/>
                        </a:lnSpc>
                        <a:spcBef>
                          <a:spcPts val="370"/>
                        </a:spcBef>
                        <a:spcAft>
                          <a:spcPts val="0"/>
                        </a:spcAft>
                      </a:pPr>
                      <a:r>
                        <a:rPr lang="es-ES" sz="1800" dirty="0">
                          <a:effectLst/>
                        </a:rPr>
                        <a:t>El proyecto pretende plantear situaciones hipotéticas de problemáticas que tendrán que ser resueltas por los alumnos a través de una toma de decisiones racionales que tengan los siguientes elementos:</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Conceptos que describen al suicidio</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Características de la personalidad del sujeto suicida</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Diagramas de flujo y condicionales</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Representación gráfica del suicidio</a:t>
                      </a:r>
                      <a:endParaRPr lang="en-US" sz="1800" dirty="0">
                        <a:effectLst/>
                      </a:endParaRPr>
                    </a:p>
                    <a:p>
                      <a:pPr marL="342900" marR="114300" lvl="0" indent="-342900">
                        <a:spcBef>
                          <a:spcPts val="370"/>
                        </a:spcBef>
                        <a:spcAft>
                          <a:spcPts val="0"/>
                        </a:spcAft>
                        <a:buFont typeface="Symbol" panose="05050102010706020507" pitchFamily="18" charset="2"/>
                        <a:buChar char=""/>
                      </a:pPr>
                      <a:r>
                        <a:rPr lang="es-ES" sz="1800" dirty="0">
                          <a:effectLst/>
                        </a:rPr>
                        <a:t>Habilidades de razonamiento lógico matemático para analizar la información estadística relacionada con el suicidio.</a:t>
                      </a:r>
                      <a:endParaRPr lang="en-US" sz="1800" dirty="0">
                        <a:effectLst/>
                      </a:endParaRPr>
                    </a:p>
                    <a:p>
                      <a:pPr marL="0" marR="114300">
                        <a:lnSpc>
                          <a:spcPct val="115000"/>
                        </a:lnSpc>
                        <a:spcBef>
                          <a:spcPts val="370"/>
                        </a:spcBef>
                        <a:spcAft>
                          <a:spcPts val="0"/>
                        </a:spcAft>
                      </a:pPr>
                      <a:r>
                        <a:rPr lang="es-ES" sz="1800" dirty="0">
                          <a:effectLst/>
                        </a:rPr>
                        <a:t> </a:t>
                      </a:r>
                      <a:endParaRPr lang="en-US" sz="18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379507545"/>
                  </a:ext>
                </a:extLst>
              </a:tr>
            </a:tbl>
          </a:graphicData>
        </a:graphic>
      </p:graphicFrame>
    </p:spTree>
    <p:extLst>
      <p:ext uri="{BB962C8B-B14F-4D97-AF65-F5344CB8AC3E}">
        <p14:creationId xmlns:p14="http://schemas.microsoft.com/office/powerpoint/2010/main" val="421760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575F8BC-319D-4614-B74C-1A9DDB7D5333}"/>
              </a:ext>
            </a:extLst>
          </p:cNvPr>
          <p:cNvSpPr>
            <a:spLocks noGrp="1"/>
          </p:cNvSpPr>
          <p:nvPr>
            <p:ph type="subTitle" idx="1"/>
          </p:nvPr>
        </p:nvSpPr>
        <p:spPr>
          <a:xfrm>
            <a:off x="902970" y="160020"/>
            <a:ext cx="9917430" cy="6377940"/>
          </a:xfrm>
        </p:spPr>
        <p:txBody>
          <a:bodyPr/>
          <a:lstStyle/>
          <a:p>
            <a:pPr algn="ctr"/>
            <a:r>
              <a:rPr lang="es-ES" b="1" dirty="0">
                <a:solidFill>
                  <a:schemeClr val="accent4">
                    <a:lumMod val="50000"/>
                  </a:schemeClr>
                </a:solidFill>
              </a:rPr>
              <a:t>IV. Disciplinas involucradas en el trabajo interdisciplinario.</a:t>
            </a:r>
          </a:p>
          <a:p>
            <a:pPr algn="ctr"/>
            <a:endParaRPr lang="en-US" dirty="0"/>
          </a:p>
        </p:txBody>
      </p:sp>
      <p:graphicFrame>
        <p:nvGraphicFramePr>
          <p:cNvPr id="5" name="Table 4">
            <a:extLst>
              <a:ext uri="{FF2B5EF4-FFF2-40B4-BE49-F238E27FC236}">
                <a16:creationId xmlns="" xmlns:a16="http://schemas.microsoft.com/office/drawing/2014/main" id="{0F7B8206-825B-40E9-A416-DB8C3C8F2CED}"/>
              </a:ext>
            </a:extLst>
          </p:cNvPr>
          <p:cNvGraphicFramePr>
            <a:graphicFrameLocks noGrp="1"/>
          </p:cNvGraphicFramePr>
          <p:nvPr>
            <p:extLst>
              <p:ext uri="{D42A27DB-BD31-4B8C-83A1-F6EECF244321}">
                <p14:modId xmlns:p14="http://schemas.microsoft.com/office/powerpoint/2010/main" val="560441491"/>
              </p:ext>
            </p:extLst>
          </p:nvPr>
        </p:nvGraphicFramePr>
        <p:xfrm>
          <a:off x="902970" y="571500"/>
          <a:ext cx="9635490" cy="6099505"/>
        </p:xfrm>
        <a:graphic>
          <a:graphicData uri="http://schemas.openxmlformats.org/drawingml/2006/table">
            <a:tbl>
              <a:tblPr>
                <a:tableStyleId>{5C22544A-7EE6-4342-B048-85BDC9FD1C3A}</a:tableStyleId>
              </a:tblPr>
              <a:tblGrid>
                <a:gridCol w="2275147">
                  <a:extLst>
                    <a:ext uri="{9D8B030D-6E8A-4147-A177-3AD203B41FA5}">
                      <a16:colId xmlns="" xmlns:a16="http://schemas.microsoft.com/office/drawing/2014/main" val="3094790924"/>
                    </a:ext>
                  </a:extLst>
                </a:gridCol>
                <a:gridCol w="2407041">
                  <a:extLst>
                    <a:ext uri="{9D8B030D-6E8A-4147-A177-3AD203B41FA5}">
                      <a16:colId xmlns="" xmlns:a16="http://schemas.microsoft.com/office/drawing/2014/main" val="2356722579"/>
                    </a:ext>
                  </a:extLst>
                </a:gridCol>
                <a:gridCol w="2385059">
                  <a:extLst>
                    <a:ext uri="{9D8B030D-6E8A-4147-A177-3AD203B41FA5}">
                      <a16:colId xmlns="" xmlns:a16="http://schemas.microsoft.com/office/drawing/2014/main" val="3781535341"/>
                    </a:ext>
                  </a:extLst>
                </a:gridCol>
                <a:gridCol w="2568243">
                  <a:extLst>
                    <a:ext uri="{9D8B030D-6E8A-4147-A177-3AD203B41FA5}">
                      <a16:colId xmlns="" xmlns:a16="http://schemas.microsoft.com/office/drawing/2014/main" val="1485459508"/>
                    </a:ext>
                  </a:extLst>
                </a:gridCol>
              </a:tblGrid>
              <a:tr h="225971">
                <a:tc>
                  <a:txBody>
                    <a:bodyPr/>
                    <a:lstStyle/>
                    <a:p>
                      <a:pPr marL="0" marR="0" algn="ctr">
                        <a:lnSpc>
                          <a:spcPct val="115000"/>
                        </a:lnSpc>
                        <a:spcBef>
                          <a:spcPts val="0"/>
                        </a:spcBef>
                        <a:spcAft>
                          <a:spcPts val="0"/>
                        </a:spcAft>
                      </a:pPr>
                      <a:r>
                        <a:rPr lang="es-ES" sz="900" dirty="0">
                          <a:effectLst/>
                        </a:rPr>
                        <a:t>Disciplinas: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gn="ctr">
                        <a:lnSpc>
                          <a:spcPct val="115000"/>
                        </a:lnSpc>
                        <a:spcBef>
                          <a:spcPts val="0"/>
                        </a:spcBef>
                        <a:spcAft>
                          <a:spcPts val="0"/>
                        </a:spcAft>
                      </a:pPr>
                      <a:r>
                        <a:rPr lang="es-ES" sz="900">
                          <a:effectLst/>
                        </a:rPr>
                        <a:t>Disciplina 1. Psicología</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gn="ctr">
                        <a:lnSpc>
                          <a:spcPct val="115000"/>
                        </a:lnSpc>
                        <a:spcBef>
                          <a:spcPts val="0"/>
                        </a:spcBef>
                        <a:spcAft>
                          <a:spcPts val="0"/>
                        </a:spcAft>
                      </a:pPr>
                      <a:r>
                        <a:rPr lang="es-ES" sz="900">
                          <a:effectLst/>
                        </a:rPr>
                        <a:t>Disciplina 2. derecho</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gn="ctr">
                        <a:lnSpc>
                          <a:spcPct val="115000"/>
                        </a:lnSpc>
                        <a:spcBef>
                          <a:spcPts val="0"/>
                        </a:spcBef>
                        <a:spcAft>
                          <a:spcPts val="0"/>
                        </a:spcAft>
                      </a:pPr>
                      <a:r>
                        <a:rPr lang="es-ES" sz="900">
                          <a:effectLst/>
                        </a:rPr>
                        <a:t>Disciplina 3. Matemáticas</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 xmlns:a16="http://schemas.microsoft.com/office/drawing/2014/main" val="1385456086"/>
                  </a:ext>
                </a:extLst>
              </a:tr>
              <a:tr h="1056863">
                <a:tc>
                  <a:txBody>
                    <a:bodyPr/>
                    <a:lstStyle/>
                    <a:p>
                      <a:pPr marL="0" marR="0">
                        <a:lnSpc>
                          <a:spcPct val="115000"/>
                        </a:lnSpc>
                        <a:spcBef>
                          <a:spcPts val="0"/>
                        </a:spcBef>
                        <a:spcAft>
                          <a:spcPts val="0"/>
                        </a:spcAft>
                      </a:pPr>
                      <a:r>
                        <a:rPr lang="es-ES" sz="900" dirty="0">
                          <a:effectLst/>
                        </a:rPr>
                        <a:t>1. Contenidos / Temas</a:t>
                      </a:r>
                      <a:endParaRPr lang="en-US" sz="900" dirty="0">
                        <a:effectLst/>
                      </a:endParaRPr>
                    </a:p>
                    <a:p>
                      <a:pPr marL="0" marR="0">
                        <a:lnSpc>
                          <a:spcPct val="115000"/>
                        </a:lnSpc>
                        <a:spcBef>
                          <a:spcPts val="0"/>
                        </a:spcBef>
                        <a:spcAft>
                          <a:spcPts val="0"/>
                        </a:spcAft>
                      </a:pPr>
                      <a:r>
                        <a:rPr lang="es-ES" sz="900" dirty="0">
                          <a:effectLst/>
                        </a:rPr>
                        <a:t>     involucrados</a:t>
                      </a:r>
                      <a:endParaRPr lang="en-US" sz="900" dirty="0">
                        <a:effectLst/>
                      </a:endParaRPr>
                    </a:p>
                    <a:p>
                      <a:pPr marL="0" marR="0" algn="ctr">
                        <a:lnSpc>
                          <a:spcPct val="115000"/>
                        </a:lnSpc>
                        <a:spcBef>
                          <a:spcPts val="0"/>
                        </a:spcBef>
                        <a:spcAft>
                          <a:spcPts val="0"/>
                        </a:spcAft>
                      </a:pPr>
                      <a:r>
                        <a:rPr lang="es-ES" sz="900" dirty="0">
                          <a:effectLst/>
                        </a:rPr>
                        <a:t>  ¿Qué temas y contenidos del programa están considerados?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Crear conciencia en los alumnos de su formación como persona como ser social y su compromiso comunitario.</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Uso de manejo de lenguaje jurídico y argumentativo.</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Metodología de solución de problemas y análisis de información numérica</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 xmlns:a16="http://schemas.microsoft.com/office/drawing/2014/main" val="787650710"/>
                  </a:ext>
                </a:extLst>
              </a:tr>
              <a:tr h="2315725">
                <a:tc>
                  <a:txBody>
                    <a:bodyPr/>
                    <a:lstStyle/>
                    <a:p>
                      <a:pPr marL="0" marR="0">
                        <a:lnSpc>
                          <a:spcPct val="115000"/>
                        </a:lnSpc>
                        <a:spcBef>
                          <a:spcPts val="0"/>
                        </a:spcBef>
                        <a:spcAft>
                          <a:spcPts val="0"/>
                        </a:spcAft>
                      </a:pPr>
                      <a:r>
                        <a:rPr lang="es-ES" sz="900" dirty="0">
                          <a:effectLst/>
                        </a:rPr>
                        <a:t>2. Conceptos clave,</a:t>
                      </a:r>
                      <a:endParaRPr lang="en-US" sz="900" dirty="0">
                        <a:effectLst/>
                      </a:endParaRPr>
                    </a:p>
                    <a:p>
                      <a:pPr marL="0" marR="0">
                        <a:lnSpc>
                          <a:spcPct val="115000"/>
                        </a:lnSpc>
                        <a:spcBef>
                          <a:spcPts val="0"/>
                        </a:spcBef>
                        <a:spcAft>
                          <a:spcPts val="0"/>
                        </a:spcAft>
                      </a:pPr>
                      <a:r>
                        <a:rPr lang="es-ES" sz="900" dirty="0">
                          <a:effectLst/>
                        </a:rPr>
                        <a:t>     trascendentales .</a:t>
                      </a:r>
                      <a:endParaRPr lang="en-US" sz="900" dirty="0">
                        <a:effectLst/>
                      </a:endParaRPr>
                    </a:p>
                    <a:p>
                      <a:pPr marL="176530" marR="0">
                        <a:lnSpc>
                          <a:spcPct val="115000"/>
                        </a:lnSpc>
                        <a:spcBef>
                          <a:spcPts val="0"/>
                        </a:spcBef>
                        <a:spcAft>
                          <a:spcPts val="0"/>
                        </a:spcAft>
                      </a:pPr>
                      <a:r>
                        <a:rPr lang="es-ES" sz="900" dirty="0">
                          <a:effectLst/>
                        </a:rPr>
                        <a:t>¿Cuáles son los conceptos básicos que surgen del proyecto, permiten la comprensión del mismo y trascienden a otros ámbitos?</a:t>
                      </a:r>
                      <a:endParaRPr lang="en-US" sz="900" dirty="0">
                        <a:effectLst/>
                      </a:endParaRPr>
                    </a:p>
                    <a:p>
                      <a:pPr marL="176530" marR="0">
                        <a:lnSpc>
                          <a:spcPct val="115000"/>
                        </a:lnSpc>
                        <a:spcBef>
                          <a:spcPts val="0"/>
                        </a:spcBef>
                        <a:spcAft>
                          <a:spcPts val="0"/>
                        </a:spcAft>
                      </a:pPr>
                      <a:r>
                        <a:rPr lang="es-ES" sz="900" dirty="0">
                          <a:effectLst/>
                        </a:rPr>
                        <a:t>Forman parte de un  Glosario.</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 </a:t>
                      </a:r>
                      <a:endParaRPr lang="en-US" sz="900">
                        <a:effectLst/>
                      </a:endParaRPr>
                    </a:p>
                    <a:p>
                      <a:pPr marL="342900" marR="0" lvl="0" indent="-342900">
                        <a:lnSpc>
                          <a:spcPct val="115000"/>
                        </a:lnSpc>
                        <a:spcBef>
                          <a:spcPts val="0"/>
                        </a:spcBef>
                        <a:spcAft>
                          <a:spcPts val="0"/>
                        </a:spcAft>
                        <a:buFont typeface="Symbol" panose="05050102010706020507" pitchFamily="18" charset="2"/>
                        <a:buChar char=""/>
                      </a:pPr>
                      <a:r>
                        <a:rPr lang="es-ES" sz="900">
                          <a:effectLst/>
                        </a:rPr>
                        <a:t>Conflictos mentales  por los que pasa un adolescente normal y cuando ya es psicopatológico o anormal.</a:t>
                      </a:r>
                      <a:endParaRPr lang="en-US" sz="900">
                        <a:effectLst/>
                      </a:endParaRPr>
                    </a:p>
                    <a:p>
                      <a:pPr marL="342900" marR="0" lvl="0" indent="-342900">
                        <a:lnSpc>
                          <a:spcPct val="115000"/>
                        </a:lnSpc>
                        <a:spcBef>
                          <a:spcPts val="0"/>
                        </a:spcBef>
                        <a:spcAft>
                          <a:spcPts val="0"/>
                        </a:spcAft>
                        <a:buFont typeface="Symbol" panose="05050102010706020507" pitchFamily="18" charset="2"/>
                        <a:buChar char=""/>
                      </a:pPr>
                      <a:r>
                        <a:rPr lang="es-ES" sz="900">
                          <a:effectLst/>
                        </a:rPr>
                        <a:t>Etapas de la adolescencia.</a:t>
                      </a:r>
                      <a:endParaRPr lang="en-US" sz="900">
                        <a:effectLst/>
                      </a:endParaRPr>
                    </a:p>
                    <a:p>
                      <a:pPr marL="342900" marR="0" lvl="0" indent="-342900">
                        <a:lnSpc>
                          <a:spcPct val="115000"/>
                        </a:lnSpc>
                        <a:spcBef>
                          <a:spcPts val="0"/>
                        </a:spcBef>
                        <a:spcAft>
                          <a:spcPts val="0"/>
                        </a:spcAft>
                        <a:buFont typeface="Symbol" panose="05050102010706020507" pitchFamily="18" charset="2"/>
                        <a:buChar char=""/>
                      </a:pPr>
                      <a:r>
                        <a:rPr lang="es-ES" sz="900">
                          <a:effectLst/>
                        </a:rPr>
                        <a:t>Trastornos de personalidad, psicosis y depresión.</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342900" lvl="0" indent="-342900">
                        <a:spcBef>
                          <a:spcPts val="0"/>
                        </a:spcBef>
                        <a:spcAft>
                          <a:spcPts val="0"/>
                        </a:spcAft>
                        <a:buFont typeface="Symbol" panose="05050102010706020507" pitchFamily="18" charset="2"/>
                        <a:buChar char=""/>
                      </a:pPr>
                      <a:r>
                        <a:rPr lang="es-ES" sz="900">
                          <a:effectLst/>
                        </a:rPr>
                        <a:t>Consecuencias que conlleva la implicación de un tercero en la comisión de un suicidio.</a:t>
                      </a:r>
                      <a:endParaRPr lang="en-US" sz="900">
                        <a:effectLst/>
                      </a:endParaRPr>
                    </a:p>
                    <a:p>
                      <a:pPr marL="342900" lvl="0" indent="-342900">
                        <a:spcBef>
                          <a:spcPts val="0"/>
                        </a:spcBef>
                        <a:spcAft>
                          <a:spcPts val="0"/>
                        </a:spcAft>
                        <a:buFont typeface="Symbol" panose="05050102010706020507" pitchFamily="18" charset="2"/>
                        <a:buChar char=""/>
                      </a:pPr>
                      <a:r>
                        <a:rPr lang="es-ES" sz="900">
                          <a:effectLst/>
                        </a:rPr>
                        <a:t>Tráfico de drogas o consumo de alcohol que influyen como algunos aspectos secundarios del suicidio</a:t>
                      </a:r>
                      <a:endParaRPr lang="en-US" sz="900">
                        <a:effectLst/>
                        <a:latin typeface="Arial" panose="020B0604020202020204" pitchFamily="34" charset="0"/>
                      </a:endParaRPr>
                    </a:p>
                  </a:txBody>
                  <a:tcPr marL="33734" marR="33734" marT="33734" marB="33734"/>
                </a:tc>
                <a:tc>
                  <a:txBody>
                    <a:bodyPr/>
                    <a:lstStyle/>
                    <a:p>
                      <a:pPr marL="342900" lvl="0" indent="-342900">
                        <a:spcBef>
                          <a:spcPts val="0"/>
                        </a:spcBef>
                        <a:spcAft>
                          <a:spcPts val="0"/>
                        </a:spcAft>
                        <a:buFont typeface="Symbol" panose="05050102010706020507" pitchFamily="18" charset="2"/>
                        <a:buChar char=""/>
                      </a:pPr>
                      <a:r>
                        <a:rPr lang="es-ES" sz="900">
                          <a:effectLst/>
                        </a:rPr>
                        <a:t>Análisis de información estadística.</a:t>
                      </a:r>
                      <a:endParaRPr lang="en-US" sz="900">
                        <a:effectLst/>
                      </a:endParaRPr>
                    </a:p>
                    <a:p>
                      <a:pPr marL="342900" lvl="0" indent="-342900">
                        <a:spcBef>
                          <a:spcPts val="0"/>
                        </a:spcBef>
                        <a:spcAft>
                          <a:spcPts val="0"/>
                        </a:spcAft>
                        <a:buFont typeface="Symbol" panose="05050102010706020507" pitchFamily="18" charset="2"/>
                        <a:buChar char=""/>
                      </a:pPr>
                      <a:r>
                        <a:rPr lang="es-ES" sz="900">
                          <a:effectLst/>
                        </a:rPr>
                        <a:t>Aplicaciones de la derivada (velocidad como variación de una variable con respecto del tiempo)</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 xmlns:a16="http://schemas.microsoft.com/office/drawing/2014/main" val="2404966228"/>
                  </a:ext>
                </a:extLst>
              </a:tr>
              <a:tr h="1056863">
                <a:tc>
                  <a:txBody>
                    <a:bodyPr/>
                    <a:lstStyle/>
                    <a:p>
                      <a:pPr marL="0" marR="0">
                        <a:lnSpc>
                          <a:spcPct val="115000"/>
                        </a:lnSpc>
                        <a:spcBef>
                          <a:spcPts val="0"/>
                        </a:spcBef>
                        <a:spcAft>
                          <a:spcPts val="0"/>
                        </a:spcAft>
                      </a:pPr>
                      <a:r>
                        <a:rPr lang="es-ES" sz="900" dirty="0">
                          <a:effectLst/>
                        </a:rPr>
                        <a:t>3. Objetivos o propósitos</a:t>
                      </a:r>
                      <a:endParaRPr lang="en-US" sz="900" dirty="0">
                        <a:effectLst/>
                      </a:endParaRPr>
                    </a:p>
                    <a:p>
                      <a:pPr marL="0" marR="0">
                        <a:lnSpc>
                          <a:spcPct val="115000"/>
                        </a:lnSpc>
                        <a:spcBef>
                          <a:spcPts val="0"/>
                        </a:spcBef>
                        <a:spcAft>
                          <a:spcPts val="0"/>
                        </a:spcAft>
                      </a:pPr>
                      <a:r>
                        <a:rPr lang="es-ES" sz="900" dirty="0">
                          <a:effectLst/>
                        </a:rPr>
                        <a:t>    alcanzados.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Vincular el análisis clínico de los conceptos claves estudiados al análisis de su propia circunstancia de vida.</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Procedimiento y uso correcto de los elementos en la creación de conceptos de derecho</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a:effectLst/>
                        </a:rPr>
                        <a:t>Análisis de los datos numéricos relacionados con el suicidio los cuales nos permitan tomar mejores decisiones frente a este problema</a:t>
                      </a:r>
                      <a:endParaRPr lang="en-US" sz="90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 xmlns:a16="http://schemas.microsoft.com/office/drawing/2014/main" val="2971383416"/>
                  </a:ext>
                </a:extLst>
              </a:tr>
              <a:tr h="1196737">
                <a:tc>
                  <a:txBody>
                    <a:bodyPr/>
                    <a:lstStyle/>
                    <a:p>
                      <a:pPr marL="0" marR="0">
                        <a:lnSpc>
                          <a:spcPct val="115000"/>
                        </a:lnSpc>
                        <a:spcBef>
                          <a:spcPts val="0"/>
                        </a:spcBef>
                        <a:spcAft>
                          <a:spcPts val="0"/>
                        </a:spcAft>
                      </a:pPr>
                      <a:r>
                        <a:rPr lang="es-ES" sz="900" dirty="0">
                          <a:effectLst/>
                        </a:rPr>
                        <a:t>4. Evaluación.</a:t>
                      </a:r>
                      <a:endParaRPr lang="en-US" sz="900" dirty="0">
                        <a:effectLst/>
                      </a:endParaRPr>
                    </a:p>
                    <a:p>
                      <a:pPr marL="0" marR="0">
                        <a:lnSpc>
                          <a:spcPct val="115000"/>
                        </a:lnSpc>
                        <a:spcBef>
                          <a:spcPts val="0"/>
                        </a:spcBef>
                        <a:spcAft>
                          <a:spcPts val="0"/>
                        </a:spcAft>
                      </a:pPr>
                      <a:r>
                        <a:rPr lang="es-ES" sz="900" dirty="0">
                          <a:effectLst/>
                        </a:rPr>
                        <a:t>    Productos /evidencias</a:t>
                      </a:r>
                      <a:endParaRPr lang="en-US" sz="900" dirty="0">
                        <a:effectLst/>
                      </a:endParaRPr>
                    </a:p>
                    <a:p>
                      <a:pPr marL="0" marR="0">
                        <a:lnSpc>
                          <a:spcPct val="115000"/>
                        </a:lnSpc>
                        <a:spcBef>
                          <a:spcPts val="0"/>
                        </a:spcBef>
                        <a:spcAft>
                          <a:spcPts val="0"/>
                        </a:spcAft>
                      </a:pPr>
                      <a:r>
                        <a:rPr lang="es-ES" sz="900" dirty="0">
                          <a:effectLst/>
                        </a:rPr>
                        <a:t>    de aprendizaje.</a:t>
                      </a:r>
                      <a:endParaRPr lang="en-US" sz="900" dirty="0">
                        <a:effectLst/>
                      </a:endParaRPr>
                    </a:p>
                    <a:p>
                      <a:pPr marL="0" marR="0">
                        <a:lnSpc>
                          <a:spcPct val="115000"/>
                        </a:lnSpc>
                        <a:spcBef>
                          <a:spcPts val="0"/>
                        </a:spcBef>
                        <a:spcAft>
                          <a:spcPts val="0"/>
                        </a:spcAft>
                      </a:pPr>
                      <a:r>
                        <a:rPr lang="es-ES" sz="900" dirty="0">
                          <a:effectLst/>
                        </a:rPr>
                        <a:t>    ¿Cómo se demuestra</a:t>
                      </a:r>
                      <a:endParaRPr lang="en-US" sz="900" dirty="0">
                        <a:effectLst/>
                      </a:endParaRPr>
                    </a:p>
                    <a:p>
                      <a:pPr marL="0" marR="0">
                        <a:lnSpc>
                          <a:spcPct val="115000"/>
                        </a:lnSpc>
                        <a:spcBef>
                          <a:spcPts val="0"/>
                        </a:spcBef>
                        <a:spcAft>
                          <a:spcPts val="0"/>
                        </a:spcAft>
                      </a:pPr>
                      <a:r>
                        <a:rPr lang="es-ES" sz="900" dirty="0">
                          <a:effectLst/>
                        </a:rPr>
                        <a:t>    que se avanza en el</a:t>
                      </a:r>
                      <a:endParaRPr lang="en-US" sz="900" dirty="0">
                        <a:effectLst/>
                      </a:endParaRPr>
                    </a:p>
                    <a:p>
                      <a:pPr marL="0" marR="0">
                        <a:lnSpc>
                          <a:spcPct val="115000"/>
                        </a:lnSpc>
                        <a:spcBef>
                          <a:spcPts val="0"/>
                        </a:spcBef>
                        <a:spcAft>
                          <a:spcPts val="0"/>
                        </a:spcAft>
                      </a:pPr>
                      <a:r>
                        <a:rPr lang="es-ES" sz="900" dirty="0">
                          <a:effectLst/>
                        </a:rPr>
                        <a:t>    proceso y que se</a:t>
                      </a:r>
                      <a:endParaRPr lang="en-US" sz="900" dirty="0">
                        <a:effectLst/>
                      </a:endParaRPr>
                    </a:p>
                    <a:p>
                      <a:pPr marL="0" marR="0">
                        <a:lnSpc>
                          <a:spcPct val="115000"/>
                        </a:lnSpc>
                        <a:spcBef>
                          <a:spcPts val="0"/>
                        </a:spcBef>
                        <a:spcAft>
                          <a:spcPts val="0"/>
                        </a:spcAft>
                      </a:pPr>
                      <a:r>
                        <a:rPr lang="es-ES" sz="900" dirty="0">
                          <a:effectLst/>
                        </a:rPr>
                        <a:t>    alcanza el objetivo</a:t>
                      </a:r>
                      <a:endParaRPr lang="en-US" sz="900" dirty="0">
                        <a:effectLst/>
                      </a:endParaRPr>
                    </a:p>
                    <a:p>
                      <a:pPr marL="0" marR="0">
                        <a:lnSpc>
                          <a:spcPct val="115000"/>
                        </a:lnSpc>
                        <a:spcBef>
                          <a:spcPts val="0"/>
                        </a:spcBef>
                        <a:spcAft>
                          <a:spcPts val="0"/>
                        </a:spcAft>
                      </a:pPr>
                      <a:r>
                        <a:rPr lang="es-ES" sz="900" dirty="0">
                          <a:effectLst/>
                        </a:rPr>
                        <a:t>    propuesto?</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dirty="0">
                          <a:effectLst/>
                        </a:rPr>
                        <a:t>Producción en forma escrita, oral, casos clínicos, prácticas de laboratorio o campo, observación de películas.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dirty="0">
                          <a:effectLst/>
                        </a:rPr>
                        <a:t>Producción en forma escrita, oral, análisis de casos, análisis de noticias, estadísticas e índices de suicidios.</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tc>
                  <a:txBody>
                    <a:bodyPr/>
                    <a:lstStyle/>
                    <a:p>
                      <a:pPr marL="0" marR="0">
                        <a:lnSpc>
                          <a:spcPct val="115000"/>
                        </a:lnSpc>
                        <a:spcBef>
                          <a:spcPts val="0"/>
                        </a:spcBef>
                        <a:spcAft>
                          <a:spcPts val="0"/>
                        </a:spcAft>
                      </a:pPr>
                      <a:r>
                        <a:rPr lang="es-ES" sz="900" dirty="0">
                          <a:effectLst/>
                        </a:rPr>
                        <a:t>Producción en forma escrita donde se analice la información numérica recabada y se puedan plantear conclusiones desde el punto de vista matemático. </a:t>
                      </a:r>
                      <a:endParaRPr lang="en-US" sz="900" dirty="0">
                        <a:solidFill>
                          <a:srgbClr val="000000"/>
                        </a:solidFill>
                        <a:effectLst/>
                        <a:latin typeface="Arial" panose="020B0604020202020204" pitchFamily="34" charset="0"/>
                        <a:ea typeface="Arial" panose="020B0604020202020204" pitchFamily="34" charset="0"/>
                      </a:endParaRPr>
                    </a:p>
                  </a:txBody>
                  <a:tcPr marL="33734" marR="33734" marT="33734" marB="33734"/>
                </a:tc>
                <a:extLst>
                  <a:ext uri="{0D108BD9-81ED-4DB2-BD59-A6C34878D82A}">
                    <a16:rowId xmlns="" xmlns:a16="http://schemas.microsoft.com/office/drawing/2014/main" val="1144746262"/>
                  </a:ext>
                </a:extLst>
              </a:tr>
            </a:tbl>
          </a:graphicData>
        </a:graphic>
      </p:graphicFrame>
    </p:spTree>
    <p:extLst>
      <p:ext uri="{BB962C8B-B14F-4D97-AF65-F5344CB8AC3E}">
        <p14:creationId xmlns:p14="http://schemas.microsoft.com/office/powerpoint/2010/main" val="49154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FBC6E235-8C7F-4C78-BE46-C0196B7A843D}"/>
              </a:ext>
            </a:extLst>
          </p:cNvPr>
          <p:cNvSpPr>
            <a:spLocks noGrp="1"/>
          </p:cNvSpPr>
          <p:nvPr>
            <p:ph type="subTitle" idx="1"/>
          </p:nvPr>
        </p:nvSpPr>
        <p:spPr>
          <a:xfrm>
            <a:off x="175260" y="331471"/>
            <a:ext cx="11266170" cy="6412230"/>
          </a:xfrm>
        </p:spPr>
        <p:txBody>
          <a:bodyPr/>
          <a:lstStyle/>
          <a:p>
            <a:endParaRPr lang="es-MX" dirty="0"/>
          </a:p>
          <a:p>
            <a:endParaRPr lang="es-MX" dirty="0"/>
          </a:p>
          <a:p>
            <a:pPr algn="l"/>
            <a:r>
              <a:rPr lang="es-ES" sz="1400" b="1" dirty="0">
                <a:solidFill>
                  <a:schemeClr val="accent4">
                    <a:lumMod val="50000"/>
                  </a:schemeClr>
                </a:solidFill>
              </a:rPr>
              <a:t>V. Esquema del proceso de construcción del proyecto por disciplinas.</a:t>
            </a:r>
            <a:endParaRPr lang="en-US" sz="1400" dirty="0">
              <a:solidFill>
                <a:schemeClr val="accent4">
                  <a:lumMod val="50000"/>
                </a:schemeClr>
              </a:solidFill>
            </a:endParaRPr>
          </a:p>
        </p:txBody>
      </p:sp>
      <p:graphicFrame>
        <p:nvGraphicFramePr>
          <p:cNvPr id="4" name="Table 3">
            <a:extLst>
              <a:ext uri="{FF2B5EF4-FFF2-40B4-BE49-F238E27FC236}">
                <a16:creationId xmlns="" xmlns:a16="http://schemas.microsoft.com/office/drawing/2014/main" id="{B1F080BB-D886-4A63-BBEC-4F6C593C4575}"/>
              </a:ext>
            </a:extLst>
          </p:cNvPr>
          <p:cNvGraphicFramePr>
            <a:graphicFrameLocks noGrp="1"/>
          </p:cNvGraphicFramePr>
          <p:nvPr>
            <p:extLst>
              <p:ext uri="{D42A27DB-BD31-4B8C-83A1-F6EECF244321}">
                <p14:modId xmlns:p14="http://schemas.microsoft.com/office/powerpoint/2010/main" val="1471140923"/>
              </p:ext>
            </p:extLst>
          </p:nvPr>
        </p:nvGraphicFramePr>
        <p:xfrm>
          <a:off x="643893" y="0"/>
          <a:ext cx="10942319" cy="1090930"/>
        </p:xfrm>
        <a:graphic>
          <a:graphicData uri="http://schemas.openxmlformats.org/drawingml/2006/table">
            <a:tbl>
              <a:tblPr>
                <a:tableStyleId>{5C22544A-7EE6-4342-B048-85BDC9FD1C3A}</a:tableStyleId>
              </a:tblPr>
              <a:tblGrid>
                <a:gridCol w="2583718">
                  <a:extLst>
                    <a:ext uri="{9D8B030D-6E8A-4147-A177-3AD203B41FA5}">
                      <a16:colId xmlns="" xmlns:a16="http://schemas.microsoft.com/office/drawing/2014/main" val="575857258"/>
                    </a:ext>
                  </a:extLst>
                </a:gridCol>
                <a:gridCol w="2733499">
                  <a:extLst>
                    <a:ext uri="{9D8B030D-6E8A-4147-A177-3AD203B41FA5}">
                      <a16:colId xmlns="" xmlns:a16="http://schemas.microsoft.com/office/drawing/2014/main" val="1939396200"/>
                    </a:ext>
                  </a:extLst>
                </a:gridCol>
                <a:gridCol w="2708537">
                  <a:extLst>
                    <a:ext uri="{9D8B030D-6E8A-4147-A177-3AD203B41FA5}">
                      <a16:colId xmlns="" xmlns:a16="http://schemas.microsoft.com/office/drawing/2014/main" val="2625871219"/>
                    </a:ext>
                  </a:extLst>
                </a:gridCol>
                <a:gridCol w="2916565">
                  <a:extLst>
                    <a:ext uri="{9D8B030D-6E8A-4147-A177-3AD203B41FA5}">
                      <a16:colId xmlns="" xmlns:a16="http://schemas.microsoft.com/office/drawing/2014/main" val="3403313416"/>
                    </a:ext>
                  </a:extLst>
                </a:gridCol>
              </a:tblGrid>
              <a:tr h="907296">
                <a:tc>
                  <a:txBody>
                    <a:bodyPr/>
                    <a:lstStyle/>
                    <a:p>
                      <a:pPr marL="0" marR="0">
                        <a:lnSpc>
                          <a:spcPct val="115000"/>
                        </a:lnSpc>
                        <a:spcBef>
                          <a:spcPts val="0"/>
                        </a:spcBef>
                        <a:spcAft>
                          <a:spcPts val="0"/>
                        </a:spcAft>
                      </a:pPr>
                      <a:r>
                        <a:rPr lang="es-ES" sz="1100" dirty="0">
                          <a:effectLst/>
                        </a:rPr>
                        <a:t>5. ¿Qué tipos de </a:t>
                      </a:r>
                      <a:endParaRPr lang="en-US" sz="1100" dirty="0">
                        <a:effectLst/>
                      </a:endParaRPr>
                    </a:p>
                    <a:p>
                      <a:pPr marL="0" marR="0">
                        <a:lnSpc>
                          <a:spcPct val="115000"/>
                        </a:lnSpc>
                        <a:spcBef>
                          <a:spcPts val="0"/>
                        </a:spcBef>
                        <a:spcAft>
                          <a:spcPts val="0"/>
                        </a:spcAft>
                      </a:pPr>
                      <a:r>
                        <a:rPr lang="es-ES" sz="1100" dirty="0">
                          <a:effectLst/>
                        </a:rPr>
                        <a:t>    Evaluación emplean?</a:t>
                      </a:r>
                      <a:endParaRPr lang="en-US" sz="1100" dirty="0">
                        <a:effectLst/>
                      </a:endParaRPr>
                    </a:p>
                    <a:p>
                      <a:pPr marL="0" marR="0">
                        <a:lnSpc>
                          <a:spcPct val="115000"/>
                        </a:lnSpc>
                        <a:spcBef>
                          <a:spcPts val="0"/>
                        </a:spcBef>
                        <a:spcAft>
                          <a:spcPts val="0"/>
                        </a:spcAft>
                      </a:pPr>
                      <a:r>
                        <a:rPr lang="es-ES" sz="1100" dirty="0">
                          <a:effectLst/>
                        </a:rPr>
                        <a:t>    ¿Qué herramientas se</a:t>
                      </a:r>
                      <a:endParaRPr lang="en-US" sz="1100" dirty="0">
                        <a:effectLst/>
                      </a:endParaRPr>
                    </a:p>
                    <a:p>
                      <a:pPr marL="0" marR="0">
                        <a:lnSpc>
                          <a:spcPct val="115000"/>
                        </a:lnSpc>
                        <a:spcBef>
                          <a:spcPts val="0"/>
                        </a:spcBef>
                        <a:spcAft>
                          <a:spcPts val="0"/>
                        </a:spcAft>
                        <a:tabLst>
                          <a:tab pos="171450" algn="l"/>
                        </a:tabLst>
                      </a:pPr>
                      <a:r>
                        <a:rPr lang="es-ES" sz="1100" dirty="0">
                          <a:effectLst/>
                        </a:rPr>
                        <a:t>     utilizan para ello?</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Rúbrica</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Examen escrito, oral, casos prácticos, análisis de artículos contemplados en el Código Penal y </a:t>
                      </a:r>
                      <a:r>
                        <a:rPr lang="es-ES" sz="1100" dirty="0" err="1">
                          <a:effectLst/>
                        </a:rPr>
                        <a:t>Rúbicas</a:t>
                      </a:r>
                      <a:r>
                        <a:rPr lang="es-ES" sz="1100" dirty="0">
                          <a:effectLst/>
                        </a:rPr>
                        <a:t>.</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Rúbrica</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4087524741"/>
                  </a:ext>
                </a:extLst>
              </a:tr>
            </a:tbl>
          </a:graphicData>
        </a:graphic>
      </p:graphicFrame>
      <p:graphicFrame>
        <p:nvGraphicFramePr>
          <p:cNvPr id="5" name="Table 4">
            <a:extLst>
              <a:ext uri="{FF2B5EF4-FFF2-40B4-BE49-F238E27FC236}">
                <a16:creationId xmlns="" xmlns:a16="http://schemas.microsoft.com/office/drawing/2014/main" id="{54B05D96-4827-4A9E-ADE9-8831C71596A2}"/>
              </a:ext>
            </a:extLst>
          </p:cNvPr>
          <p:cNvGraphicFramePr>
            <a:graphicFrameLocks noGrp="1"/>
          </p:cNvGraphicFramePr>
          <p:nvPr>
            <p:extLst>
              <p:ext uri="{D42A27DB-BD31-4B8C-83A1-F6EECF244321}">
                <p14:modId xmlns:p14="http://schemas.microsoft.com/office/powerpoint/2010/main" val="414018520"/>
              </p:ext>
            </p:extLst>
          </p:nvPr>
        </p:nvGraphicFramePr>
        <p:xfrm>
          <a:off x="320040" y="1589170"/>
          <a:ext cx="11266171" cy="5041123"/>
        </p:xfrm>
        <a:graphic>
          <a:graphicData uri="http://schemas.openxmlformats.org/drawingml/2006/table">
            <a:tbl>
              <a:tblPr>
                <a:tableStyleId>{5C22544A-7EE6-4342-B048-85BDC9FD1C3A}</a:tableStyleId>
              </a:tblPr>
              <a:tblGrid>
                <a:gridCol w="4071285">
                  <a:extLst>
                    <a:ext uri="{9D8B030D-6E8A-4147-A177-3AD203B41FA5}">
                      <a16:colId xmlns="" xmlns:a16="http://schemas.microsoft.com/office/drawing/2014/main" val="3481775259"/>
                    </a:ext>
                  </a:extLst>
                </a:gridCol>
                <a:gridCol w="2659788">
                  <a:extLst>
                    <a:ext uri="{9D8B030D-6E8A-4147-A177-3AD203B41FA5}">
                      <a16:colId xmlns="" xmlns:a16="http://schemas.microsoft.com/office/drawing/2014/main" val="889943893"/>
                    </a:ext>
                  </a:extLst>
                </a:gridCol>
                <a:gridCol w="2590158">
                  <a:extLst>
                    <a:ext uri="{9D8B030D-6E8A-4147-A177-3AD203B41FA5}">
                      <a16:colId xmlns="" xmlns:a16="http://schemas.microsoft.com/office/drawing/2014/main" val="1545157414"/>
                    </a:ext>
                  </a:extLst>
                </a:gridCol>
                <a:gridCol w="1944940">
                  <a:extLst>
                    <a:ext uri="{9D8B030D-6E8A-4147-A177-3AD203B41FA5}">
                      <a16:colId xmlns="" xmlns:a16="http://schemas.microsoft.com/office/drawing/2014/main" val="558796766"/>
                    </a:ext>
                  </a:extLst>
                </a:gridCol>
              </a:tblGrid>
              <a:tr h="357736">
                <a:tc>
                  <a:txBody>
                    <a:bodyPr/>
                    <a:lstStyle/>
                    <a:p>
                      <a:pPr marL="0" marR="0">
                        <a:lnSpc>
                          <a:spcPct val="115000"/>
                        </a:lnSpc>
                        <a:spcBef>
                          <a:spcPts val="0"/>
                        </a:spcBef>
                        <a:spcAft>
                          <a:spcPts val="0"/>
                        </a:spcAft>
                      </a:pPr>
                      <a:r>
                        <a:rPr lang="es-ES" sz="700" dirty="0">
                          <a:effectLst/>
                        </a:rPr>
                        <a:t> </a:t>
                      </a:r>
                      <a:endParaRPr lang="en-US" sz="7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gn="ctr">
                        <a:lnSpc>
                          <a:spcPct val="115000"/>
                        </a:lnSpc>
                        <a:spcBef>
                          <a:spcPts val="0"/>
                        </a:spcBef>
                        <a:spcAft>
                          <a:spcPts val="0"/>
                        </a:spcAft>
                      </a:pPr>
                      <a:r>
                        <a:rPr lang="es-ES" sz="1100" dirty="0">
                          <a:effectLst/>
                        </a:rPr>
                        <a:t>Disciplina 1.</a:t>
                      </a:r>
                      <a:endParaRPr lang="en-US" sz="11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gn="ctr">
                        <a:lnSpc>
                          <a:spcPct val="115000"/>
                        </a:lnSpc>
                        <a:spcBef>
                          <a:spcPts val="0"/>
                        </a:spcBef>
                        <a:spcAft>
                          <a:spcPts val="0"/>
                        </a:spcAft>
                      </a:pPr>
                      <a:r>
                        <a:rPr lang="es-ES" sz="1100" dirty="0">
                          <a:effectLst/>
                        </a:rPr>
                        <a:t>Disciplina 2.</a:t>
                      </a:r>
                      <a:endParaRPr lang="en-US" sz="11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gn="ctr">
                        <a:lnSpc>
                          <a:spcPct val="115000"/>
                        </a:lnSpc>
                        <a:spcBef>
                          <a:spcPts val="0"/>
                        </a:spcBef>
                        <a:spcAft>
                          <a:spcPts val="0"/>
                        </a:spcAft>
                      </a:pPr>
                      <a:r>
                        <a:rPr lang="es-ES" sz="700">
                          <a:effectLst/>
                        </a:rPr>
                        <a:t>Disciplina 3.</a:t>
                      </a:r>
                      <a:endParaRPr lang="en-US" sz="700">
                        <a:solidFill>
                          <a:srgbClr val="000000"/>
                        </a:solidFill>
                        <a:effectLst/>
                        <a:latin typeface="Arial" panose="020B0604020202020204" pitchFamily="34" charset="0"/>
                        <a:ea typeface="Arial" panose="020B0604020202020204" pitchFamily="34" charset="0"/>
                      </a:endParaRPr>
                    </a:p>
                  </a:txBody>
                  <a:tcPr marL="38271" marR="38271" marT="38271" marB="38271"/>
                </a:tc>
                <a:extLst>
                  <a:ext uri="{0D108BD9-81ED-4DB2-BD59-A6C34878D82A}">
                    <a16:rowId xmlns="" xmlns:a16="http://schemas.microsoft.com/office/drawing/2014/main" val="2002239445"/>
                  </a:ext>
                </a:extLst>
              </a:tr>
              <a:tr h="2479761">
                <a:tc>
                  <a:txBody>
                    <a:bodyPr/>
                    <a:lstStyle/>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1. Preguntar y cuestionar.</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¿Cuál es o cuáles son las preguntas que dirigen la Investigación Interdisciplinaria?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8271" marR="38271" marT="38271" marB="38271"/>
                </a:tc>
                <a:tc gridSpan="3">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¿Cuál es el eje transversal de las cuatro disciplinas?</a:t>
                      </a:r>
                      <a:endParaRPr lang="en-US" sz="1100" dirty="0">
                        <a:effectLst/>
                      </a:endParaRPr>
                    </a:p>
                    <a:p>
                      <a:pPr marL="0" marR="0">
                        <a:lnSpc>
                          <a:spcPct val="115000"/>
                        </a:lnSpc>
                        <a:spcBef>
                          <a:spcPts val="0"/>
                        </a:spcBef>
                        <a:spcAft>
                          <a:spcPts val="0"/>
                        </a:spcAft>
                      </a:pPr>
                      <a:r>
                        <a:rPr lang="es-ES" sz="1100" dirty="0">
                          <a:effectLst/>
                        </a:rPr>
                        <a:t>¿Qué inherencia tienen los contenidos de cada materia en el análisis de vida y toma de decisiones de los estudiantes?</a:t>
                      </a:r>
                      <a:endParaRPr lang="en-US" sz="1100" dirty="0">
                        <a:effectLst/>
                      </a:endParaRPr>
                    </a:p>
                    <a:p>
                      <a:pPr marL="0" marR="0">
                        <a:lnSpc>
                          <a:spcPct val="115000"/>
                        </a:lnSpc>
                        <a:spcBef>
                          <a:spcPts val="0"/>
                        </a:spcBef>
                        <a:spcAft>
                          <a:spcPts val="0"/>
                        </a:spcAft>
                      </a:pPr>
                      <a:r>
                        <a:rPr lang="es-ES" sz="1100" dirty="0">
                          <a:effectLst/>
                        </a:rPr>
                        <a:t>¿Cuál es la forma de organización que hace posible la interdisciplinariedad?</a:t>
                      </a:r>
                      <a:endParaRPr lang="en-US" sz="1100" dirty="0">
                        <a:effectLst/>
                      </a:endParaRPr>
                    </a:p>
                    <a:p>
                      <a:pPr marL="0" marR="0">
                        <a:lnSpc>
                          <a:spcPct val="115000"/>
                        </a:lnSpc>
                        <a:spcBef>
                          <a:spcPts val="0"/>
                        </a:spcBef>
                        <a:spcAft>
                          <a:spcPts val="0"/>
                        </a:spcAft>
                      </a:pPr>
                      <a:r>
                        <a:rPr lang="es-ES" sz="1100" dirty="0">
                          <a:effectLst/>
                        </a:rPr>
                        <a:t>¿Cuál es el objeto de estudio?</a:t>
                      </a:r>
                      <a:endParaRPr lang="en-US" sz="1100" dirty="0">
                        <a:effectLst/>
                      </a:endParaRPr>
                    </a:p>
                    <a:p>
                      <a:pPr marL="0" marR="0">
                        <a:lnSpc>
                          <a:spcPct val="115000"/>
                        </a:lnSpc>
                        <a:spcBef>
                          <a:spcPts val="0"/>
                        </a:spcBef>
                        <a:spcAft>
                          <a:spcPts val="0"/>
                        </a:spcAft>
                      </a:pPr>
                      <a:r>
                        <a:rPr lang="es-ES" sz="1100" dirty="0">
                          <a:effectLst/>
                        </a:rPr>
                        <a:t>¿Cuál es el marco conceptual del proyecto?</a:t>
                      </a:r>
                      <a:endParaRPr lang="en-US" sz="1100" dirty="0">
                        <a:effectLst/>
                      </a:endParaRPr>
                    </a:p>
                    <a:p>
                      <a:pPr marL="0" marR="0">
                        <a:lnSpc>
                          <a:spcPct val="115000"/>
                        </a:lnSpc>
                        <a:spcBef>
                          <a:spcPts val="0"/>
                        </a:spcBef>
                        <a:spcAft>
                          <a:spcPts val="0"/>
                        </a:spcAft>
                      </a:pPr>
                      <a:r>
                        <a:rPr lang="es-ES" sz="1100" dirty="0">
                          <a:effectLst/>
                        </a:rPr>
                        <a:t>¿Cuáles son las propiedades del sistema del proyecto?</a:t>
                      </a:r>
                      <a:endParaRPr lang="en-US" sz="1100" dirty="0">
                        <a:effectLst/>
                      </a:endParaRPr>
                    </a:p>
                    <a:p>
                      <a:pPr marL="0" marR="0">
                        <a:lnSpc>
                          <a:spcPct val="115000"/>
                        </a:lnSpc>
                        <a:spcBef>
                          <a:spcPts val="0"/>
                        </a:spcBef>
                        <a:spcAft>
                          <a:spcPts val="0"/>
                        </a:spcAft>
                      </a:pPr>
                      <a:r>
                        <a:rPr lang="es-ES" sz="1100" dirty="0">
                          <a:effectLst/>
                        </a:rPr>
                        <a:t>¿Cuál es la dinámica de los componentes del proyecto?</a:t>
                      </a:r>
                      <a:endParaRPr lang="en-US" sz="1100" dirty="0">
                        <a:effectLst/>
                      </a:endParaRPr>
                    </a:p>
                    <a:p>
                      <a:pPr marL="0" marR="0">
                        <a:lnSpc>
                          <a:spcPct val="115000"/>
                        </a:lnSpc>
                        <a:spcBef>
                          <a:spcPts val="0"/>
                        </a:spcBef>
                        <a:spcAft>
                          <a:spcPts val="0"/>
                        </a:spcAft>
                      </a:pPr>
                      <a:r>
                        <a:rPr lang="es-ES" sz="1100" dirty="0">
                          <a:effectLst/>
                        </a:rPr>
                        <a:t>¿Cuál es el diagnóstico del sistema?</a:t>
                      </a:r>
                      <a:endParaRPr lang="en-US" sz="1100" dirty="0">
                        <a:effectLst/>
                      </a:endParaRPr>
                    </a:p>
                    <a:p>
                      <a:pPr marL="0" marR="0">
                        <a:lnSpc>
                          <a:spcPct val="115000"/>
                        </a:lnSpc>
                        <a:spcBef>
                          <a:spcPts val="0"/>
                        </a:spcBef>
                        <a:spcAft>
                          <a:spcPts val="0"/>
                        </a:spcAft>
                      </a:pPr>
                      <a:r>
                        <a:rPr lang="es-ES" sz="1100" dirty="0">
                          <a:effectLst/>
                        </a:rPr>
                        <a:t>¿Cuál es el modelo de la realidad que se está estudiando</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38271" marR="38271" marT="38271" marB="38271"/>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980612046"/>
                  </a:ext>
                </a:extLst>
              </a:tr>
              <a:tr h="830708">
                <a:tc>
                  <a:txBody>
                    <a:bodyPr/>
                    <a:lstStyle/>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2. Despertar el interés (detonar).</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¿Cómo se involucra a los estudiantes con la problemática planteada, en el salón de clase?</a:t>
                      </a:r>
                      <a:endParaRPr lang="en-US" sz="900" b="1" dirty="0">
                        <a:solidFill>
                          <a:schemeClr val="accent4">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8271" marR="38271" marT="38271" marB="38271"/>
                </a:tc>
                <a:tc gridSpan="3">
                  <a:txBody>
                    <a:bodyPr/>
                    <a:lstStyle/>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1.- Cuestionamiento y análisis de problemáticas cotidianas y personales.</a:t>
                      </a:r>
                      <a:endParaRPr lang="en-US" sz="900" dirty="0">
                        <a:effectLst/>
                      </a:endParaRPr>
                    </a:p>
                    <a:p>
                      <a:pPr marL="0" marR="0">
                        <a:lnSpc>
                          <a:spcPct val="115000"/>
                        </a:lnSpc>
                        <a:spcBef>
                          <a:spcPts val="0"/>
                        </a:spcBef>
                        <a:spcAft>
                          <a:spcPts val="0"/>
                        </a:spcAft>
                      </a:pPr>
                      <a:r>
                        <a:rPr lang="es-ES" sz="900" dirty="0">
                          <a:effectLst/>
                        </a:rPr>
                        <a:t>2.- Acercamiento a la realidad a través de prácticas sociales.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79455104"/>
                  </a:ext>
                </a:extLst>
              </a:tr>
              <a:tr h="1285039">
                <a:tc>
                  <a:txBody>
                    <a:bodyPr/>
                    <a:lstStyle/>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3. Recopilar información a través de la investigación.</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¿Qué se investiga y en qué fuentes?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900" b="1" dirty="0">
                          <a:solidFill>
                            <a:schemeClr val="accent4">
                              <a:lumMod val="50000"/>
                            </a:schemeClr>
                          </a:solidFill>
                          <a:effectLst>
                            <a:outerShdw blurRad="38100" dist="38100" dir="2700000" algn="tl">
                              <a:srgbClr val="000000">
                                <a:alpha val="43137"/>
                              </a:srgbClr>
                            </a:outerShdw>
                          </a:effectLst>
                        </a:rPr>
                        <a:t> </a:t>
                      </a:r>
                      <a:endParaRPr lang="en-US" sz="900" b="1" dirty="0">
                        <a:solidFill>
                          <a:schemeClr val="accent4">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8271" marR="38271" marT="38271" marB="38271"/>
                </a:tc>
                <a:tc>
                  <a:txBody>
                    <a:bodyPr/>
                    <a:lstStyle/>
                    <a:p>
                      <a:pPr marL="0" marR="0">
                        <a:lnSpc>
                          <a:spcPct val="115000"/>
                        </a:lnSpc>
                        <a:spcBef>
                          <a:spcPts val="0"/>
                        </a:spcBef>
                        <a:spcAft>
                          <a:spcPts val="0"/>
                        </a:spcAft>
                      </a:pPr>
                      <a:r>
                        <a:rPr lang="es-ES" sz="900" dirty="0">
                          <a:effectLst/>
                        </a:rPr>
                        <a:t>Libro de texto, alumnos mismos, uso de material real a través de videos, revistas y redes sociales. Casos clínicos y películas.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nSpc>
                          <a:spcPct val="115000"/>
                        </a:lnSpc>
                        <a:spcBef>
                          <a:spcPts val="0"/>
                        </a:spcBef>
                        <a:spcAft>
                          <a:spcPts val="0"/>
                        </a:spcAft>
                      </a:pPr>
                      <a:r>
                        <a:rPr lang="es-ES" sz="900" dirty="0">
                          <a:effectLst/>
                        </a:rPr>
                        <a:t>Libro de texto, alumnos mismos, uso de material real a través de videos, revistas y redes sociales.</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tc>
                  <a:txBody>
                    <a:bodyPr/>
                    <a:lstStyle/>
                    <a:p>
                      <a:pPr marL="0" marR="0">
                        <a:lnSpc>
                          <a:spcPct val="115000"/>
                        </a:lnSpc>
                        <a:spcBef>
                          <a:spcPts val="0"/>
                        </a:spcBef>
                        <a:spcAft>
                          <a:spcPts val="0"/>
                        </a:spcAft>
                      </a:pPr>
                      <a:r>
                        <a:rPr lang="es-ES" sz="900" dirty="0">
                          <a:effectLst/>
                        </a:rPr>
                        <a:t>Libro de texto, alumnos mismos, uso de material real a través de videos, revistas y redes sociales</a:t>
                      </a:r>
                      <a:endParaRPr lang="en-US" sz="900" dirty="0">
                        <a:solidFill>
                          <a:srgbClr val="000000"/>
                        </a:solidFill>
                        <a:effectLst/>
                        <a:latin typeface="Arial" panose="020B0604020202020204" pitchFamily="34" charset="0"/>
                        <a:ea typeface="Arial" panose="020B0604020202020204" pitchFamily="34" charset="0"/>
                      </a:endParaRPr>
                    </a:p>
                  </a:txBody>
                  <a:tcPr marL="38271" marR="38271" marT="38271" marB="38271"/>
                </a:tc>
                <a:extLst>
                  <a:ext uri="{0D108BD9-81ED-4DB2-BD59-A6C34878D82A}">
                    <a16:rowId xmlns="" xmlns:a16="http://schemas.microsoft.com/office/drawing/2014/main" val="1748038152"/>
                  </a:ext>
                </a:extLst>
              </a:tr>
            </a:tbl>
          </a:graphicData>
        </a:graphic>
      </p:graphicFrame>
    </p:spTree>
    <p:extLst>
      <p:ext uri="{BB962C8B-B14F-4D97-AF65-F5344CB8AC3E}">
        <p14:creationId xmlns:p14="http://schemas.microsoft.com/office/powerpoint/2010/main" val="3896439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E6D2E27-125B-4A8D-B8D5-FC0194FBC90E}"/>
              </a:ext>
            </a:extLst>
          </p:cNvPr>
          <p:cNvSpPr>
            <a:spLocks noGrp="1"/>
          </p:cNvSpPr>
          <p:nvPr>
            <p:ph type="subTitle" idx="1"/>
          </p:nvPr>
        </p:nvSpPr>
        <p:spPr>
          <a:xfrm>
            <a:off x="354330" y="54066"/>
            <a:ext cx="11837670" cy="6803934"/>
          </a:xfrm>
        </p:spPr>
        <p:txBody>
          <a:bodyPr/>
          <a:lstStyle/>
          <a:p>
            <a:endParaRPr lang="en-US" dirty="0"/>
          </a:p>
        </p:txBody>
      </p:sp>
      <p:graphicFrame>
        <p:nvGraphicFramePr>
          <p:cNvPr id="4" name="Table 3">
            <a:extLst>
              <a:ext uri="{FF2B5EF4-FFF2-40B4-BE49-F238E27FC236}">
                <a16:creationId xmlns="" xmlns:a16="http://schemas.microsoft.com/office/drawing/2014/main" id="{57CDBE7E-71DA-4A19-A881-369ED53C82A1}"/>
              </a:ext>
            </a:extLst>
          </p:cNvPr>
          <p:cNvGraphicFramePr>
            <a:graphicFrameLocks noGrp="1"/>
          </p:cNvGraphicFramePr>
          <p:nvPr>
            <p:extLst>
              <p:ext uri="{D42A27DB-BD31-4B8C-83A1-F6EECF244321}">
                <p14:modId xmlns:p14="http://schemas.microsoft.com/office/powerpoint/2010/main" val="3164477988"/>
              </p:ext>
            </p:extLst>
          </p:nvPr>
        </p:nvGraphicFramePr>
        <p:xfrm>
          <a:off x="0" y="54066"/>
          <a:ext cx="12192001" cy="3990572"/>
        </p:xfrm>
        <a:graphic>
          <a:graphicData uri="http://schemas.openxmlformats.org/drawingml/2006/table">
            <a:tbl>
              <a:tblPr>
                <a:tableStyleId>{5C22544A-7EE6-4342-B048-85BDC9FD1C3A}</a:tableStyleId>
              </a:tblPr>
              <a:tblGrid>
                <a:gridCol w="4534950">
                  <a:extLst>
                    <a:ext uri="{9D8B030D-6E8A-4147-A177-3AD203B41FA5}">
                      <a16:colId xmlns="" xmlns:a16="http://schemas.microsoft.com/office/drawing/2014/main" val="1091971602"/>
                    </a:ext>
                  </a:extLst>
                </a:gridCol>
                <a:gridCol w="2830638">
                  <a:extLst>
                    <a:ext uri="{9D8B030D-6E8A-4147-A177-3AD203B41FA5}">
                      <a16:colId xmlns="" xmlns:a16="http://schemas.microsoft.com/office/drawing/2014/main" val="829578580"/>
                    </a:ext>
                  </a:extLst>
                </a:gridCol>
                <a:gridCol w="2756539">
                  <a:extLst>
                    <a:ext uri="{9D8B030D-6E8A-4147-A177-3AD203B41FA5}">
                      <a16:colId xmlns="" xmlns:a16="http://schemas.microsoft.com/office/drawing/2014/main" val="678473224"/>
                    </a:ext>
                  </a:extLst>
                </a:gridCol>
                <a:gridCol w="2069874">
                  <a:extLst>
                    <a:ext uri="{9D8B030D-6E8A-4147-A177-3AD203B41FA5}">
                      <a16:colId xmlns="" xmlns:a16="http://schemas.microsoft.com/office/drawing/2014/main" val="1949444164"/>
                    </a:ext>
                  </a:extLst>
                </a:gridCol>
              </a:tblGrid>
              <a:tr h="2344937">
                <a:tc>
                  <a:txBody>
                    <a:bodyPr/>
                    <a:lstStyle/>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4. Organizar la información.</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Implica:</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Clasificación de datos obtenidos,</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Análisis de los datos obtenidos,            Registro de la información.</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Conclusiones por disciplina,</a:t>
                      </a:r>
                      <a:endParaRPr lang="en-US" sz="1000" b="1" dirty="0">
                        <a:solidFill>
                          <a:schemeClr val="accent6">
                            <a:lumMod val="50000"/>
                          </a:schemeClr>
                        </a:solidFill>
                        <a:effectLst>
                          <a:outerShdw blurRad="38100" dist="38100" dir="2700000" algn="tl">
                            <a:srgbClr val="000000">
                              <a:alpha val="43137"/>
                            </a:srgbClr>
                          </a:outerShdw>
                        </a:effectLst>
                      </a:endParaRPr>
                    </a:p>
                    <a:p>
                      <a:pPr marL="275590" marR="0" indent="-18034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    conclusiones conjuntas.</a:t>
                      </a:r>
                      <a:endParaRPr lang="en-US" sz="1000" b="1" dirty="0">
                        <a:solidFill>
                          <a:schemeClr val="accent6">
                            <a:lumMod val="50000"/>
                          </a:schemeClr>
                        </a:solidFill>
                        <a:effectLst>
                          <a:outerShdw blurRad="38100" dist="38100" dir="2700000" algn="tl">
                            <a:srgbClr val="000000">
                              <a:alpha val="43137"/>
                            </a:srgbClr>
                          </a:outerShdw>
                        </a:effectLst>
                      </a:endParaRPr>
                    </a:p>
                    <a:p>
                      <a:pPr marL="271780" marR="0">
                        <a:lnSpc>
                          <a:spcPct val="115000"/>
                        </a:lnSpc>
                        <a:spcBef>
                          <a:spcPts val="0"/>
                        </a:spcBef>
                        <a:spcAft>
                          <a:spcPts val="0"/>
                        </a:spcAft>
                      </a:pPr>
                      <a:r>
                        <a:rPr lang="es-ES" sz="1000" b="1" dirty="0">
                          <a:solidFill>
                            <a:schemeClr val="accent6">
                              <a:lumMod val="50000"/>
                            </a:schemeClr>
                          </a:solidFill>
                          <a:effectLst>
                            <a:outerShdw blurRad="38100" dist="38100" dir="2700000" algn="tl">
                              <a:srgbClr val="000000">
                                <a:alpha val="43137"/>
                              </a:srgbClr>
                            </a:outerShdw>
                          </a:effectLst>
                        </a:rPr>
                        <a:t>¿Cuál es el orden?</a:t>
                      </a:r>
                      <a:endParaRPr lang="en-US" sz="10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Fase 1. Recopilación de información (datos numéricos).</a:t>
                      </a:r>
                      <a:endParaRPr lang="en-US" sz="1000" dirty="0">
                        <a:effectLst/>
                      </a:endParaRPr>
                    </a:p>
                    <a:p>
                      <a:pPr marL="0" marR="0" algn="just">
                        <a:lnSpc>
                          <a:spcPct val="115000"/>
                        </a:lnSpc>
                        <a:spcBef>
                          <a:spcPts val="0"/>
                        </a:spcBef>
                        <a:spcAft>
                          <a:spcPts val="0"/>
                        </a:spcAft>
                      </a:pPr>
                      <a:r>
                        <a:rPr lang="es-ES" sz="1000" dirty="0">
                          <a:effectLst/>
                        </a:rPr>
                        <a:t>Fase 2. Análisis de la información recopilada a través del uso de las Matemáticas.</a:t>
                      </a:r>
                      <a:endParaRPr lang="en-US" sz="1000" dirty="0">
                        <a:effectLst/>
                      </a:endParaRPr>
                    </a:p>
                    <a:p>
                      <a:pPr marL="0" marR="0" algn="just">
                        <a:lnSpc>
                          <a:spcPct val="115000"/>
                        </a:lnSpc>
                        <a:spcBef>
                          <a:spcPts val="0"/>
                        </a:spcBef>
                        <a:spcAft>
                          <a:spcPts val="0"/>
                        </a:spcAft>
                      </a:pPr>
                      <a:r>
                        <a:rPr lang="es-ES" sz="1000" dirty="0">
                          <a:effectLst/>
                        </a:rPr>
                        <a:t>Fase 3. Conclusiones.</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extLst>
                  <a:ext uri="{0D108BD9-81ED-4DB2-BD59-A6C34878D82A}">
                    <a16:rowId xmlns="" xmlns:a16="http://schemas.microsoft.com/office/drawing/2014/main" val="3956840660"/>
                  </a:ext>
                </a:extLst>
              </a:tr>
              <a:tr h="1361467">
                <a:tc>
                  <a:txBody>
                    <a:bodyPr/>
                    <a:lstStyle/>
                    <a:p>
                      <a:pPr marL="0" marR="0" algn="just">
                        <a:lnSpc>
                          <a:spcPct val="115000"/>
                        </a:lnSpc>
                        <a:spcBef>
                          <a:spcPts val="0"/>
                        </a:spcBef>
                        <a:spcAft>
                          <a:spcPts val="0"/>
                        </a:spcAft>
                      </a:pPr>
                      <a:r>
                        <a:rPr lang="es-ES" sz="1000" b="1" dirty="0">
                          <a:solidFill>
                            <a:schemeClr val="accent6">
                              <a:lumMod val="50000"/>
                            </a:schemeClr>
                          </a:solidFill>
                          <a:effectLst/>
                        </a:rPr>
                        <a:t>  </a:t>
                      </a:r>
                      <a:r>
                        <a:rPr lang="es-ES" sz="900" b="1" dirty="0">
                          <a:solidFill>
                            <a:schemeClr val="accent6">
                              <a:lumMod val="50000"/>
                            </a:schemeClr>
                          </a:solidFill>
                          <a:effectLst>
                            <a:outerShdw blurRad="38100" dist="38100" dir="2700000" algn="tl">
                              <a:srgbClr val="000000">
                                <a:alpha val="43137"/>
                              </a:srgbClr>
                            </a:outerShdw>
                          </a:effectLst>
                        </a:rPr>
                        <a:t>5. Llegar a conclusiones parciales </a:t>
                      </a:r>
                      <a:endParaRPr lang="en-US" sz="900" b="1" dirty="0">
                        <a:solidFill>
                          <a:schemeClr val="accent6">
                            <a:lumMod val="50000"/>
                          </a:schemeClr>
                        </a:solidFill>
                        <a:effectLst>
                          <a:outerShdw blurRad="38100" dist="38100" dir="2700000" algn="tl">
                            <a:srgbClr val="000000">
                              <a:alpha val="43137"/>
                            </a:srgbClr>
                          </a:outerShdw>
                        </a:effectLst>
                      </a:endParaRPr>
                    </a:p>
                    <a:p>
                      <a:pPr marL="270510" marR="0" indent="-270510" algn="just">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útiles para el  proyecto, de tal  forma que lo aclaran, describen o descifran  (fruto de la reflexión colaborativa de los estudiantes).</a:t>
                      </a:r>
                      <a:endParaRPr lang="en-US" sz="900" b="1" dirty="0">
                        <a:solidFill>
                          <a:schemeClr val="accent6">
                            <a:lumMod val="50000"/>
                          </a:schemeClr>
                        </a:solidFill>
                        <a:effectLst>
                          <a:outerShdw blurRad="38100" dist="38100" dir="2700000" algn="tl">
                            <a:srgbClr val="000000">
                              <a:alpha val="43137"/>
                            </a:srgbClr>
                          </a:outerShdw>
                        </a:effectLst>
                      </a:endParaRPr>
                    </a:p>
                    <a:p>
                      <a:pPr marL="270510" marR="0" indent="-270510" algn="just">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¿Cómo se logran?</a:t>
                      </a:r>
                      <a:endParaRPr lang="en-US" sz="9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Uso adecuado de conectores lógicos y lenguaje proposicional. El alumno pensará la situación del adolescente actual, sus psicopatologías, sus relaciones, y sus decisiones.</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El alumno comprenderá los conceptos de libertad responsabilidad y persona y podrá vincularlos a la toma de decisiones.</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tc>
                  <a:txBody>
                    <a:bodyPr/>
                    <a:lstStyle/>
                    <a:p>
                      <a:pPr marL="0" marR="0">
                        <a:lnSpc>
                          <a:spcPct val="115000"/>
                        </a:lnSpc>
                        <a:spcBef>
                          <a:spcPts val="0"/>
                        </a:spcBef>
                        <a:spcAft>
                          <a:spcPts val="0"/>
                        </a:spcAft>
                      </a:pPr>
                      <a:r>
                        <a:rPr lang="es-ES" sz="1000" dirty="0">
                          <a:effectLst/>
                        </a:rPr>
                        <a:t>El alumno comprenderá la utilidad del análisis matemático de un problema de la vida real lo cual le ayudará a comprender y plantear mejores soluciones.</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3713" marR="33713" marT="33713" marB="33713"/>
                </a:tc>
                <a:extLst>
                  <a:ext uri="{0D108BD9-81ED-4DB2-BD59-A6C34878D82A}">
                    <a16:rowId xmlns="" xmlns:a16="http://schemas.microsoft.com/office/drawing/2014/main" val="3086187087"/>
                  </a:ext>
                </a:extLst>
              </a:tr>
            </a:tbl>
          </a:graphicData>
        </a:graphic>
      </p:graphicFrame>
      <p:graphicFrame>
        <p:nvGraphicFramePr>
          <p:cNvPr id="5" name="Table 4">
            <a:extLst>
              <a:ext uri="{FF2B5EF4-FFF2-40B4-BE49-F238E27FC236}">
                <a16:creationId xmlns="" xmlns:a16="http://schemas.microsoft.com/office/drawing/2014/main" id="{2F3EFDFD-4562-4F81-AE66-958ECDC4C2FB}"/>
              </a:ext>
            </a:extLst>
          </p:cNvPr>
          <p:cNvGraphicFramePr>
            <a:graphicFrameLocks noGrp="1"/>
          </p:cNvGraphicFramePr>
          <p:nvPr>
            <p:extLst>
              <p:ext uri="{D42A27DB-BD31-4B8C-83A1-F6EECF244321}">
                <p14:modId xmlns:p14="http://schemas.microsoft.com/office/powerpoint/2010/main" val="2459494951"/>
              </p:ext>
            </p:extLst>
          </p:nvPr>
        </p:nvGraphicFramePr>
        <p:xfrm>
          <a:off x="1" y="3273818"/>
          <a:ext cx="12192000" cy="3979708"/>
        </p:xfrm>
        <a:graphic>
          <a:graphicData uri="http://schemas.openxmlformats.org/drawingml/2006/table">
            <a:tbl>
              <a:tblPr>
                <a:tableStyleId>{5C22544A-7EE6-4342-B048-85BDC9FD1C3A}</a:tableStyleId>
              </a:tblPr>
              <a:tblGrid>
                <a:gridCol w="4534951">
                  <a:extLst>
                    <a:ext uri="{9D8B030D-6E8A-4147-A177-3AD203B41FA5}">
                      <a16:colId xmlns="" xmlns:a16="http://schemas.microsoft.com/office/drawing/2014/main" val="1710579160"/>
                    </a:ext>
                  </a:extLst>
                </a:gridCol>
                <a:gridCol w="7657049">
                  <a:extLst>
                    <a:ext uri="{9D8B030D-6E8A-4147-A177-3AD203B41FA5}">
                      <a16:colId xmlns="" xmlns:a16="http://schemas.microsoft.com/office/drawing/2014/main" val="3442303870"/>
                    </a:ext>
                  </a:extLst>
                </a:gridCol>
              </a:tblGrid>
              <a:tr h="1650034">
                <a:tc>
                  <a:txBody>
                    <a:bodyPr/>
                    <a:lstStyle/>
                    <a:p>
                      <a:pPr marL="0" marR="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6. Conectar.</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tabLst>
                          <a:tab pos="270510" algn="l"/>
                        </a:tabLst>
                      </a:pPr>
                      <a:r>
                        <a:rPr lang="es-ES" sz="900" b="1" dirty="0">
                          <a:solidFill>
                            <a:schemeClr val="accent6">
                              <a:lumMod val="50000"/>
                            </a:schemeClr>
                          </a:solidFill>
                          <a:effectLst>
                            <a:outerShdw blurRad="38100" dist="38100" dir="2700000" algn="tl">
                              <a:srgbClr val="000000">
                                <a:alpha val="43137"/>
                              </a:srgbClr>
                            </a:outerShdw>
                          </a:effectLst>
                        </a:rPr>
                        <a:t>       ¿De qué manera  las </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conclusiones de cada disciplina</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dan respuesta  o se vinculan con</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la pregunta  disparadora del</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proyecto? </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¿Cuál es la estrategia o</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actividad para lograr que haya</a:t>
                      </a:r>
                      <a:endParaRPr lang="en-US" sz="900" b="1" dirty="0">
                        <a:solidFill>
                          <a:schemeClr val="accent6">
                            <a:lumMod val="50000"/>
                          </a:schemeClr>
                        </a:solidFill>
                        <a:effectLst>
                          <a:outerShdw blurRad="38100" dist="38100" dir="2700000" algn="tl">
                            <a:srgbClr val="000000">
                              <a:alpha val="43137"/>
                            </a:srgbClr>
                          </a:outerShdw>
                        </a:effectLst>
                      </a:endParaRPr>
                    </a:p>
                    <a:p>
                      <a:pPr marL="204470" marR="0" indent="-276225">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conciencia de ello?</a:t>
                      </a:r>
                      <a:endParaRPr lang="en-US" sz="900" b="1" dirty="0">
                        <a:solidFill>
                          <a:schemeClr val="accent6">
                            <a:lumMod val="50000"/>
                          </a:schemeClr>
                        </a:solidFill>
                        <a:effectLst>
                          <a:outerShdw blurRad="38100" dist="38100" dir="2700000" algn="tl">
                            <a:srgbClr val="000000">
                              <a:alpha val="43137"/>
                            </a:srgbClr>
                          </a:outerShdw>
                        </a:effectLst>
                      </a:endParaRPr>
                    </a:p>
                    <a:p>
                      <a:pPr marL="0" marR="0">
                        <a:lnSpc>
                          <a:spcPct val="115000"/>
                        </a:lnSpc>
                        <a:spcBef>
                          <a:spcPts val="0"/>
                        </a:spcBef>
                        <a:spcAft>
                          <a:spcPts val="0"/>
                        </a:spcAft>
                        <a:tabLst>
                          <a:tab pos="270510" algn="l"/>
                        </a:tabLst>
                      </a:pPr>
                      <a:r>
                        <a:rPr lang="es-ES" sz="900" b="1" dirty="0">
                          <a:solidFill>
                            <a:schemeClr val="accent6">
                              <a:lumMod val="50000"/>
                            </a:schemeClr>
                          </a:solidFill>
                          <a:effectLst>
                            <a:outerShdw blurRad="38100" dist="38100" dir="2700000" algn="tl">
                              <a:srgbClr val="000000">
                                <a:alpha val="43137"/>
                              </a:srgbClr>
                            </a:outerShdw>
                          </a:effectLst>
                        </a:rPr>
                        <a:t> </a:t>
                      </a:r>
                      <a:endParaRPr lang="en-US" sz="9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48523" marR="48523" marT="48523" marB="48523"/>
                </a:tc>
                <a:tc>
                  <a:txBody>
                    <a:bodyPr/>
                    <a:lstStyle/>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Análisis de un caso o representación y la solución del mismo con diversos supuestos, los alumnos podrán ejemplificar con personajes ficticios que demuestren contribuyan a la resolución del caso.</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48523" marR="48523" marT="48523" marB="48523"/>
                </a:tc>
                <a:extLst>
                  <a:ext uri="{0D108BD9-81ED-4DB2-BD59-A6C34878D82A}">
                    <a16:rowId xmlns="" xmlns:a16="http://schemas.microsoft.com/office/drawing/2014/main" val="4184464740"/>
                  </a:ext>
                </a:extLst>
              </a:tr>
              <a:tr h="1934148">
                <a:tc>
                  <a:txBody>
                    <a:bodyPr/>
                    <a:lstStyle/>
                    <a:p>
                      <a:pPr marL="0" marR="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7. Evaluar la información generada.</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indent="-18034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¿La información obtenida cubre las necesidades para la solución del problema?</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¿Qué otras investigaciones se pueden llevar a cabo para complementar el proyecto? </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indent="-18034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a:t>
                      </a:r>
                      <a:endParaRPr lang="en-US" sz="900" b="1" dirty="0">
                        <a:solidFill>
                          <a:schemeClr val="accent6">
                            <a:lumMod val="50000"/>
                          </a:schemeClr>
                        </a:solidFill>
                        <a:effectLst>
                          <a:outerShdw blurRad="38100" dist="38100" dir="2700000" algn="tl">
                            <a:srgbClr val="000000">
                              <a:alpha val="43137"/>
                            </a:srgbClr>
                          </a:outerShdw>
                        </a:effectLst>
                      </a:endParaRPr>
                    </a:p>
                    <a:p>
                      <a:pPr marL="180340" marR="0" indent="-180340">
                        <a:lnSpc>
                          <a:spcPct val="115000"/>
                        </a:lnSpc>
                        <a:spcBef>
                          <a:spcPts val="0"/>
                        </a:spcBef>
                        <a:spcAft>
                          <a:spcPts val="0"/>
                        </a:spcAft>
                      </a:pPr>
                      <a:r>
                        <a:rPr lang="es-ES" sz="900" b="1" dirty="0">
                          <a:solidFill>
                            <a:schemeClr val="accent6">
                              <a:lumMod val="50000"/>
                            </a:schemeClr>
                          </a:solidFill>
                          <a:effectLst>
                            <a:outerShdw blurRad="38100" dist="38100" dir="2700000" algn="tl">
                              <a:srgbClr val="000000">
                                <a:alpha val="43137"/>
                              </a:srgbClr>
                            </a:outerShdw>
                          </a:effectLst>
                        </a:rPr>
                        <a:t> </a:t>
                      </a:r>
                      <a:endParaRPr lang="en-US" sz="9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48523" marR="48523" marT="48523" marB="48523"/>
                </a:tc>
                <a:tc>
                  <a:txBody>
                    <a:bodyPr/>
                    <a:lstStyle/>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Rubrica de indicadores de solución de problemas.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Investigación sobre la solución de problemas y toma de decisiones, análisis de películas o videos.</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48523" marR="48523" marT="48523" marB="48523"/>
                </a:tc>
                <a:extLst>
                  <a:ext uri="{0D108BD9-81ED-4DB2-BD59-A6C34878D82A}">
                    <a16:rowId xmlns="" xmlns:a16="http://schemas.microsoft.com/office/drawing/2014/main" val="4109529925"/>
                  </a:ext>
                </a:extLst>
              </a:tr>
            </a:tbl>
          </a:graphicData>
        </a:graphic>
      </p:graphicFrame>
    </p:spTree>
    <p:extLst>
      <p:ext uri="{BB962C8B-B14F-4D97-AF65-F5344CB8AC3E}">
        <p14:creationId xmlns:p14="http://schemas.microsoft.com/office/powerpoint/2010/main" val="238846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2EA01-F8EF-471B-8D99-C892648D3570}"/>
              </a:ext>
            </a:extLst>
          </p:cNvPr>
          <p:cNvSpPr>
            <a:spLocks noGrp="1"/>
          </p:cNvSpPr>
          <p:nvPr>
            <p:ph type="title"/>
          </p:nvPr>
        </p:nvSpPr>
        <p:spPr>
          <a:xfrm>
            <a:off x="617220" y="240030"/>
            <a:ext cx="10915650" cy="2137410"/>
          </a:xfrm>
        </p:spPr>
        <p:txBody>
          <a:bodyPr>
            <a:normAutofit fontScale="90000"/>
          </a:bodyPr>
          <a:lstStyle/>
          <a:p>
            <a:pPr algn="ctr"/>
            <a:r>
              <a:rPr lang="es-ES" sz="1100" dirty="0">
                <a:solidFill>
                  <a:schemeClr val="accent4">
                    <a:lumMod val="50000"/>
                  </a:schemeClr>
                </a:solidFill>
                <a:effectLst>
                  <a:outerShdw blurRad="38100" dist="38100" dir="2700000" algn="tl">
                    <a:srgbClr val="000000">
                      <a:alpha val="43137"/>
                    </a:srgbClr>
                  </a:outerShdw>
                </a:effectLst>
              </a:rPr>
              <a:t>VI. División del tiempo.                                                                        VII. Presentación.</a:t>
            </a:r>
            <a:r>
              <a:rPr lang="en-US" dirty="0">
                <a:solidFill>
                  <a:schemeClr val="accent4">
                    <a:lumMod val="50000"/>
                  </a:schemeClr>
                </a:solidFill>
                <a:effectLst>
                  <a:outerShdw blurRad="38100" dist="38100" dir="2700000" algn="tl">
                    <a:srgbClr val="000000">
                      <a:alpha val="43137"/>
                    </a:srgbClr>
                  </a:outerShdw>
                </a:effectLst>
              </a:rPr>
              <a:t/>
            </a:r>
            <a:br>
              <a:rPr lang="en-US" dirty="0">
                <a:solidFill>
                  <a:schemeClr val="accent4">
                    <a:lumMod val="50000"/>
                  </a:schemeClr>
                </a:solidFill>
                <a:effectLst>
                  <a:outerShdw blurRad="38100" dist="38100" dir="2700000" algn="tl">
                    <a:srgbClr val="000000">
                      <a:alpha val="43137"/>
                    </a:srgbClr>
                  </a:outerShdw>
                </a:effectLst>
              </a:rPr>
            </a:br>
            <a:r>
              <a:rPr lang="en-US" dirty="0">
                <a:solidFill>
                  <a:schemeClr val="accent4">
                    <a:lumMod val="50000"/>
                  </a:schemeClr>
                </a:solidFill>
                <a:effectLst>
                  <a:outerShdw blurRad="38100" dist="38100" dir="2700000" algn="tl">
                    <a:srgbClr val="000000">
                      <a:alpha val="43137"/>
                    </a:srgbClr>
                  </a:outerShdw>
                </a:effectLst>
              </a:rPr>
              <a:t/>
            </a:r>
            <a:br>
              <a:rPr lang="en-US" dirty="0">
                <a:solidFill>
                  <a:schemeClr val="accent4">
                    <a:lumMod val="50000"/>
                  </a:schemeClr>
                </a:solidFill>
                <a:effectLst>
                  <a:outerShdw blurRad="38100" dist="38100" dir="2700000" algn="tl">
                    <a:srgbClr val="000000">
                      <a:alpha val="43137"/>
                    </a:srgbClr>
                  </a:outerShdw>
                </a:effectLst>
              </a:rPr>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 xmlns:a16="http://schemas.microsoft.com/office/drawing/2014/main" id="{3EEB9076-1CE7-4391-93FC-6188663AB168}"/>
              </a:ext>
            </a:extLst>
          </p:cNvPr>
          <p:cNvSpPr>
            <a:spLocks noGrp="1"/>
          </p:cNvSpPr>
          <p:nvPr>
            <p:ph type="body" idx="1"/>
          </p:nvPr>
        </p:nvSpPr>
        <p:spPr>
          <a:xfrm>
            <a:off x="1024467" y="1681735"/>
            <a:ext cx="10144654" cy="4936235"/>
          </a:xfrm>
        </p:spPr>
        <p:txBody>
          <a:bodyPr>
            <a:normAutofit/>
          </a:bodyPr>
          <a:lstStyle/>
          <a:p>
            <a:pPr algn="ctr"/>
            <a:r>
              <a:rPr lang="es-MX" sz="1100" dirty="0"/>
              <a:t>                                                                                                                                        </a:t>
            </a:r>
            <a:endParaRPr lang="en-US" sz="1000" dirty="0"/>
          </a:p>
          <a:p>
            <a:endParaRPr lang="en-US" sz="1100" dirty="0"/>
          </a:p>
        </p:txBody>
      </p:sp>
      <p:graphicFrame>
        <p:nvGraphicFramePr>
          <p:cNvPr id="6" name="Table 5">
            <a:extLst>
              <a:ext uri="{FF2B5EF4-FFF2-40B4-BE49-F238E27FC236}">
                <a16:creationId xmlns="" xmlns:a16="http://schemas.microsoft.com/office/drawing/2014/main" id="{D8FF25BE-0FA0-4333-A3A5-B6D9A488C211}"/>
              </a:ext>
            </a:extLst>
          </p:cNvPr>
          <p:cNvGraphicFramePr>
            <a:graphicFrameLocks noGrp="1"/>
          </p:cNvGraphicFramePr>
          <p:nvPr>
            <p:extLst>
              <p:ext uri="{D42A27DB-BD31-4B8C-83A1-F6EECF244321}">
                <p14:modId xmlns:p14="http://schemas.microsoft.com/office/powerpoint/2010/main" val="4183569653"/>
              </p:ext>
            </p:extLst>
          </p:nvPr>
        </p:nvGraphicFramePr>
        <p:xfrm>
          <a:off x="659131" y="651510"/>
          <a:ext cx="10915650" cy="5749290"/>
        </p:xfrm>
        <a:graphic>
          <a:graphicData uri="http://schemas.openxmlformats.org/drawingml/2006/table">
            <a:tbl>
              <a:tblPr>
                <a:tableStyleId>{5C22544A-7EE6-4342-B048-85BDC9FD1C3A}</a:tableStyleId>
              </a:tblPr>
              <a:tblGrid>
                <a:gridCol w="5478779">
                  <a:extLst>
                    <a:ext uri="{9D8B030D-6E8A-4147-A177-3AD203B41FA5}">
                      <a16:colId xmlns="" xmlns:a16="http://schemas.microsoft.com/office/drawing/2014/main" val="1890289056"/>
                    </a:ext>
                  </a:extLst>
                </a:gridCol>
                <a:gridCol w="5436871">
                  <a:extLst>
                    <a:ext uri="{9D8B030D-6E8A-4147-A177-3AD203B41FA5}">
                      <a16:colId xmlns="" xmlns:a16="http://schemas.microsoft.com/office/drawing/2014/main" val="1292960448"/>
                    </a:ext>
                  </a:extLst>
                </a:gridCol>
              </a:tblGrid>
              <a:tr h="5749290">
                <a:tc>
                  <a:txBody>
                    <a:bodyPr/>
                    <a:lstStyle/>
                    <a:p>
                      <a:pPr marL="0" marR="0" algn="ctr">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1. Tiempos dedicados al proyecto cada semana.</a:t>
                      </a:r>
                      <a:endParaRPr lang="en-US" sz="1100" b="1" dirty="0">
                        <a:solidFill>
                          <a:schemeClr val="tx1"/>
                        </a:solidFill>
                        <a:effectLst>
                          <a:outerShdw blurRad="38100" dist="38100" dir="2700000" algn="tl">
                            <a:srgbClr val="000000">
                              <a:alpha val="43137"/>
                            </a:srgbClr>
                          </a:outerShdw>
                        </a:effectLst>
                      </a:endParaRPr>
                    </a:p>
                    <a:p>
                      <a:pPr marL="0" marR="0">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      ¿Qué momentos se destinan al Proyecto?</a:t>
                      </a:r>
                      <a:endParaRPr lang="en-US" sz="1100" b="1" dirty="0">
                        <a:solidFill>
                          <a:schemeClr val="tx1"/>
                        </a:solidFill>
                        <a:effectLst>
                          <a:outerShdw blurRad="38100" dist="38100" dir="2700000" algn="tl">
                            <a:srgbClr val="000000">
                              <a:alpha val="43137"/>
                            </a:srgbClr>
                          </a:outerShdw>
                        </a:effectLst>
                      </a:endParaRPr>
                    </a:p>
                    <a:p>
                      <a:pPr marL="0" marR="0" algn="ctr">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     ¿Cuántas horas se trabajan de manera disciplinaria y cuántas de manera interdisciplinaria?</a:t>
                      </a:r>
                      <a:endParaRPr lang="en-US" sz="11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63500" marR="63500" marT="63500" marB="63500"/>
                </a:tc>
                <a:tc>
                  <a:txBody>
                    <a:bodyPr/>
                    <a:lstStyle/>
                    <a:p>
                      <a:pPr marL="0" marR="0" algn="l">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2. Presentación del proyecto (producto).</a:t>
                      </a:r>
                      <a:endParaRPr lang="en-US" sz="1100" b="1" dirty="0">
                        <a:solidFill>
                          <a:schemeClr val="tx1"/>
                        </a:solidFill>
                        <a:effectLst>
                          <a:outerShdw blurRad="38100" dist="38100" dir="2700000" algn="tl">
                            <a:srgbClr val="000000">
                              <a:alpha val="43137"/>
                            </a:srgbClr>
                          </a:outerShdw>
                        </a:effectLst>
                      </a:endParaRPr>
                    </a:p>
                    <a:p>
                      <a:pPr marL="0" marR="0" algn="l">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Características de la presentación. </a:t>
                      </a:r>
                      <a:endParaRPr lang="en-US" sz="1100" b="1" dirty="0">
                        <a:solidFill>
                          <a:schemeClr val="tx1"/>
                        </a:solidFill>
                        <a:effectLst>
                          <a:outerShdw blurRad="38100" dist="38100" dir="2700000" algn="tl">
                            <a:srgbClr val="000000">
                              <a:alpha val="43137"/>
                            </a:srgbClr>
                          </a:outerShdw>
                        </a:effectLst>
                      </a:endParaRPr>
                    </a:p>
                    <a:p>
                      <a:pPr marL="0" marR="0" algn="l">
                        <a:lnSpc>
                          <a:spcPct val="115000"/>
                        </a:lnSpc>
                        <a:spcBef>
                          <a:spcPts val="0"/>
                        </a:spcBef>
                        <a:spcAft>
                          <a:spcPts val="0"/>
                        </a:spcAft>
                      </a:pPr>
                      <a:r>
                        <a:rPr lang="es-ES" sz="1100" b="1" dirty="0">
                          <a:solidFill>
                            <a:schemeClr val="tx1"/>
                          </a:solidFill>
                          <a:effectLst>
                            <a:outerShdw blurRad="38100" dist="38100" dir="2700000" algn="tl">
                              <a:srgbClr val="000000">
                                <a:alpha val="43137"/>
                              </a:srgbClr>
                            </a:outerShdw>
                          </a:effectLst>
                        </a:rPr>
                        <a:t>¿Quién? ¿Cómo? ¿Cuándo? ¿Dónde? ¿Con qué? ¿Para qué? ¿A quién?</a:t>
                      </a:r>
                    </a:p>
                    <a:p>
                      <a:pPr marL="0" marR="0" algn="l">
                        <a:lnSpc>
                          <a:spcPct val="115000"/>
                        </a:lnSpc>
                        <a:spcBef>
                          <a:spcPts val="0"/>
                        </a:spcBef>
                        <a:spcAft>
                          <a:spcPts val="0"/>
                        </a:spcAft>
                      </a:pPr>
                      <a:endParaRPr lang="es-ES" sz="11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p>
                      <a:pPr marL="0" marR="0" algn="l">
                        <a:lnSpc>
                          <a:spcPct val="115000"/>
                        </a:lnSpc>
                        <a:spcBef>
                          <a:spcPts val="0"/>
                        </a:spcBef>
                        <a:spcAft>
                          <a:spcPts val="0"/>
                        </a:spcAft>
                      </a:pPr>
                      <a:endParaRPr lang="es-ES" sz="1100" dirty="0">
                        <a:solidFill>
                          <a:srgbClr val="000000"/>
                        </a:solidFill>
                        <a:effectLst/>
                        <a:latin typeface="Arial" panose="020B0604020202020204" pitchFamily="34" charset="0"/>
                        <a:ea typeface="Arial" panose="020B0604020202020204" pitchFamily="34" charset="0"/>
                      </a:endParaRPr>
                    </a:p>
                    <a:p>
                      <a:pPr marL="0" marR="0" algn="l">
                        <a:lnSpc>
                          <a:spcPct val="115000"/>
                        </a:lnSpc>
                        <a:spcBef>
                          <a:spcPts val="0"/>
                        </a:spcBef>
                        <a:spcAft>
                          <a:spcPts val="0"/>
                        </a:spcAft>
                      </a:pPr>
                      <a:endParaRPr lang="es-ES" sz="1100" dirty="0">
                        <a:solidFill>
                          <a:srgbClr val="000000"/>
                        </a:solidFill>
                        <a:effectLst/>
                        <a:latin typeface="Arial" panose="020B0604020202020204" pitchFamily="34" charset="0"/>
                        <a:ea typeface="Arial" panose="020B0604020202020204" pitchFamily="34" charset="0"/>
                      </a:endParaRPr>
                    </a:p>
                    <a:p>
                      <a:pPr lvl="2"/>
                      <a:endParaRPr lang="es-ES" sz="1050" u="none" strike="noStrike" kern="1200" dirty="0">
                        <a:solidFill>
                          <a:schemeClr val="dk1"/>
                        </a:solidFill>
                        <a:effectLst/>
                        <a:latin typeface="+mn-lt"/>
                        <a:ea typeface="+mn-ea"/>
                        <a:cs typeface="+mn-cs"/>
                      </a:endParaRPr>
                    </a:p>
                    <a:p>
                      <a:pPr lvl="2"/>
                      <a:endParaRPr lang="es-ES" sz="1050" u="none" strike="noStrike" kern="1200" dirty="0">
                        <a:solidFill>
                          <a:schemeClr val="dk1"/>
                        </a:solidFill>
                        <a:effectLst/>
                        <a:latin typeface="+mn-lt"/>
                        <a:ea typeface="+mn-ea"/>
                        <a:cs typeface="+mn-cs"/>
                      </a:endParaRPr>
                    </a:p>
                    <a:p>
                      <a:pPr lvl="2"/>
                      <a:endParaRPr lang="es-ES" sz="1050" u="none" strike="noStrike" kern="1200" dirty="0">
                        <a:solidFill>
                          <a:schemeClr val="dk1"/>
                        </a:solidFill>
                        <a:effectLst/>
                        <a:latin typeface="+mn-lt"/>
                        <a:ea typeface="+mn-ea"/>
                        <a:cs typeface="+mn-cs"/>
                      </a:endParaRPr>
                    </a:p>
                    <a:p>
                      <a:pPr lvl="2"/>
                      <a:r>
                        <a:rPr lang="es-ES" sz="1050" u="none" strike="noStrike" kern="1200" dirty="0">
                          <a:solidFill>
                            <a:schemeClr val="dk1"/>
                          </a:solidFill>
                          <a:effectLst/>
                          <a:latin typeface="+mn-lt"/>
                          <a:ea typeface="+mn-ea"/>
                          <a:cs typeface="+mn-cs"/>
                        </a:rPr>
                        <a:t>Introducción</a:t>
                      </a:r>
                      <a:endParaRPr lang="en-US" sz="1050" u="none" strike="noStrike" dirty="0">
                        <a:effectLst/>
                      </a:endParaRPr>
                    </a:p>
                    <a:p>
                      <a:pPr lvl="2"/>
                      <a:r>
                        <a:rPr lang="es-ES" sz="1050" u="none" strike="noStrike" kern="1200" dirty="0">
                          <a:solidFill>
                            <a:schemeClr val="dk1"/>
                          </a:solidFill>
                          <a:effectLst/>
                          <a:latin typeface="+mn-lt"/>
                          <a:ea typeface="+mn-ea"/>
                          <a:cs typeface="+mn-cs"/>
                        </a:rPr>
                        <a:t>Objetivos</a:t>
                      </a:r>
                      <a:endParaRPr lang="en-US" sz="1050" u="none" strike="noStrike" dirty="0">
                        <a:effectLst/>
                      </a:endParaRPr>
                    </a:p>
                    <a:p>
                      <a:pPr lvl="2"/>
                      <a:r>
                        <a:rPr lang="es-ES" sz="1050" u="none" strike="noStrike" kern="1200" dirty="0">
                          <a:solidFill>
                            <a:schemeClr val="dk1"/>
                          </a:solidFill>
                          <a:effectLst/>
                          <a:latin typeface="+mn-lt"/>
                          <a:ea typeface="+mn-ea"/>
                          <a:cs typeface="+mn-cs"/>
                        </a:rPr>
                        <a:t>Desarrollo / Estrategias</a:t>
                      </a:r>
                      <a:endParaRPr lang="en-US" sz="1050" u="none" strike="noStrike" dirty="0">
                        <a:effectLst/>
                      </a:endParaRPr>
                    </a:p>
                    <a:p>
                      <a:pPr lvl="2"/>
                      <a:r>
                        <a:rPr lang="es-ES" sz="1050" u="none" strike="noStrike" kern="1200" dirty="0">
                          <a:solidFill>
                            <a:schemeClr val="dk1"/>
                          </a:solidFill>
                          <a:effectLst/>
                          <a:latin typeface="+mn-lt"/>
                          <a:ea typeface="+mn-ea"/>
                          <a:cs typeface="+mn-cs"/>
                        </a:rPr>
                        <a:t>Evidencias</a:t>
                      </a:r>
                      <a:endParaRPr lang="en-US" sz="1050" u="none" strike="noStrike" dirty="0">
                        <a:effectLst/>
                      </a:endParaRPr>
                    </a:p>
                    <a:p>
                      <a:pPr lvl="2"/>
                      <a:r>
                        <a:rPr lang="es-ES" sz="1050" u="none" strike="noStrike" kern="1200" dirty="0">
                          <a:solidFill>
                            <a:schemeClr val="dk1"/>
                          </a:solidFill>
                          <a:effectLst/>
                          <a:latin typeface="+mn-lt"/>
                          <a:ea typeface="+mn-ea"/>
                          <a:cs typeface="+mn-cs"/>
                        </a:rPr>
                        <a:t>Evaluación</a:t>
                      </a:r>
                      <a:endParaRPr lang="en-US" sz="1050" u="none" strike="noStrike" dirty="0">
                        <a:effectLst/>
                      </a:endParaRPr>
                    </a:p>
                    <a:p>
                      <a:pPr lvl="2"/>
                      <a:r>
                        <a:rPr lang="es-ES" sz="1050" u="none" strike="noStrike" kern="1200" dirty="0">
                          <a:solidFill>
                            <a:schemeClr val="dk1"/>
                          </a:solidFill>
                          <a:effectLst/>
                          <a:latin typeface="+mn-lt"/>
                          <a:ea typeface="+mn-ea"/>
                          <a:cs typeface="+mn-cs"/>
                        </a:rPr>
                        <a:t>Conclusiones / Producto</a:t>
                      </a:r>
                      <a:endParaRPr lang="en-US" sz="1050" u="none" strike="noStrike" dirty="0">
                        <a:effectLst/>
                      </a:endParaRPr>
                    </a:p>
                    <a:p>
                      <a:r>
                        <a:rPr lang="es-ES" sz="1050" kern="1200" dirty="0">
                          <a:solidFill>
                            <a:schemeClr val="dk1"/>
                          </a:solidFill>
                          <a:effectLst/>
                          <a:latin typeface="+mn-lt"/>
                          <a:ea typeface="+mn-ea"/>
                          <a:cs typeface="+mn-cs"/>
                        </a:rPr>
                        <a:t> </a:t>
                      </a:r>
                      <a:endParaRPr lang="en-US" sz="1050" kern="1200" dirty="0">
                        <a:solidFill>
                          <a:schemeClr val="dk1"/>
                        </a:solidFill>
                        <a:effectLst/>
                        <a:latin typeface="+mn-lt"/>
                        <a:ea typeface="+mn-ea"/>
                        <a:cs typeface="+mn-cs"/>
                      </a:endParaRPr>
                    </a:p>
                    <a:p>
                      <a:r>
                        <a:rPr lang="es-ES" sz="1050" kern="1200" dirty="0">
                          <a:solidFill>
                            <a:schemeClr val="dk1"/>
                          </a:solidFill>
                          <a:effectLst/>
                          <a:latin typeface="+mn-lt"/>
                          <a:ea typeface="+mn-ea"/>
                          <a:cs typeface="+mn-cs"/>
                        </a:rPr>
                        <a:t>Análisis de un caso o representación  y la solución del mismo, en la que los alumnos creen personajes, un detonante un conflicto y sus posibles soluciones.</a:t>
                      </a:r>
                      <a:endParaRPr lang="en-US" sz="1050" kern="1200" dirty="0">
                        <a:solidFill>
                          <a:schemeClr val="dk1"/>
                        </a:solidFill>
                        <a:effectLst/>
                        <a:latin typeface="+mn-lt"/>
                        <a:ea typeface="+mn-ea"/>
                        <a:cs typeface="+mn-cs"/>
                      </a:endParaRPr>
                    </a:p>
                    <a:p>
                      <a:r>
                        <a:rPr lang="es-ES" sz="1050" kern="1200" dirty="0">
                          <a:solidFill>
                            <a:schemeClr val="dk1"/>
                          </a:solidFill>
                          <a:effectLst/>
                          <a:latin typeface="+mn-lt"/>
                          <a:ea typeface="+mn-ea"/>
                          <a:cs typeface="+mn-cs"/>
                        </a:rPr>
                        <a:t> </a:t>
                      </a:r>
                      <a:endParaRPr lang="en-US" sz="1050" kern="1200" dirty="0">
                        <a:solidFill>
                          <a:schemeClr val="dk1"/>
                        </a:solidFill>
                        <a:effectLst/>
                        <a:latin typeface="+mn-lt"/>
                        <a:ea typeface="+mn-ea"/>
                        <a:cs typeface="+mn-cs"/>
                      </a:endParaRPr>
                    </a:p>
                    <a:p>
                      <a:r>
                        <a:rPr lang="es-ES" sz="1050" kern="1200" dirty="0">
                          <a:solidFill>
                            <a:schemeClr val="dk1"/>
                          </a:solidFill>
                          <a:effectLst/>
                          <a:latin typeface="+mn-lt"/>
                          <a:ea typeface="+mn-ea"/>
                          <a:cs typeface="+mn-cs"/>
                        </a:rPr>
                        <a:t>Entregar una copia a cada maestro de la asignatura que participa en dicho proyecto con las especificaciones que cada uno te indique y fechas solicitadas.</a:t>
                      </a:r>
                      <a:endParaRPr lang="en-US" sz="1050" kern="1200" dirty="0">
                        <a:solidFill>
                          <a:schemeClr val="dk1"/>
                        </a:solidFill>
                        <a:effectLst/>
                        <a:latin typeface="+mn-lt"/>
                        <a:ea typeface="+mn-ea"/>
                        <a:cs typeface="+mn-cs"/>
                      </a:endParaRPr>
                    </a:p>
                    <a:p>
                      <a:pPr marL="0" marR="0" algn="l">
                        <a:lnSpc>
                          <a:spcPct val="115000"/>
                        </a:lnSpc>
                        <a:spcBef>
                          <a:spcPts val="0"/>
                        </a:spcBef>
                        <a:spcAft>
                          <a:spcPts val="0"/>
                        </a:spcAft>
                      </a:pP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058446719"/>
                  </a:ext>
                </a:extLst>
              </a:tr>
            </a:tbl>
          </a:graphicData>
        </a:graphic>
      </p:graphicFrame>
      <p:graphicFrame>
        <p:nvGraphicFramePr>
          <p:cNvPr id="8" name="Table 7">
            <a:extLst>
              <a:ext uri="{FF2B5EF4-FFF2-40B4-BE49-F238E27FC236}">
                <a16:creationId xmlns="" xmlns:a16="http://schemas.microsoft.com/office/drawing/2014/main" id="{CBAAD4E0-7BBF-4FEF-8351-E1B5A4A32899}"/>
              </a:ext>
            </a:extLst>
          </p:cNvPr>
          <p:cNvGraphicFramePr>
            <a:graphicFrameLocks noGrp="1"/>
          </p:cNvGraphicFramePr>
          <p:nvPr>
            <p:extLst>
              <p:ext uri="{D42A27DB-BD31-4B8C-83A1-F6EECF244321}">
                <p14:modId xmlns:p14="http://schemas.microsoft.com/office/powerpoint/2010/main" val="4107931486"/>
              </p:ext>
            </p:extLst>
          </p:nvPr>
        </p:nvGraphicFramePr>
        <p:xfrm>
          <a:off x="1021319" y="1681735"/>
          <a:ext cx="5162311" cy="4107560"/>
        </p:xfrm>
        <a:graphic>
          <a:graphicData uri="http://schemas.openxmlformats.org/drawingml/2006/table">
            <a:tbl>
              <a:tblPr firstRow="1" firstCol="1" bandRow="1">
                <a:tableStyleId>{5C22544A-7EE6-4342-B048-85BDC9FD1C3A}</a:tableStyleId>
              </a:tblPr>
              <a:tblGrid>
                <a:gridCol w="1197840">
                  <a:extLst>
                    <a:ext uri="{9D8B030D-6E8A-4147-A177-3AD203B41FA5}">
                      <a16:colId xmlns="" xmlns:a16="http://schemas.microsoft.com/office/drawing/2014/main" val="3329647579"/>
                    </a:ext>
                  </a:extLst>
                </a:gridCol>
                <a:gridCol w="945914">
                  <a:extLst>
                    <a:ext uri="{9D8B030D-6E8A-4147-A177-3AD203B41FA5}">
                      <a16:colId xmlns="" xmlns:a16="http://schemas.microsoft.com/office/drawing/2014/main" val="2480667376"/>
                    </a:ext>
                  </a:extLst>
                </a:gridCol>
                <a:gridCol w="1067917">
                  <a:extLst>
                    <a:ext uri="{9D8B030D-6E8A-4147-A177-3AD203B41FA5}">
                      <a16:colId xmlns="" xmlns:a16="http://schemas.microsoft.com/office/drawing/2014/main" val="2251345088"/>
                    </a:ext>
                  </a:extLst>
                </a:gridCol>
                <a:gridCol w="945914">
                  <a:extLst>
                    <a:ext uri="{9D8B030D-6E8A-4147-A177-3AD203B41FA5}">
                      <a16:colId xmlns="" xmlns:a16="http://schemas.microsoft.com/office/drawing/2014/main" val="4178030126"/>
                    </a:ext>
                  </a:extLst>
                </a:gridCol>
                <a:gridCol w="1004726">
                  <a:extLst>
                    <a:ext uri="{9D8B030D-6E8A-4147-A177-3AD203B41FA5}">
                      <a16:colId xmlns="" xmlns:a16="http://schemas.microsoft.com/office/drawing/2014/main" val="4216649213"/>
                    </a:ext>
                  </a:extLst>
                </a:gridCol>
              </a:tblGrid>
              <a:tr h="694567">
                <a:tc>
                  <a:txBody>
                    <a:bodyPr/>
                    <a:lstStyle/>
                    <a:p>
                      <a:pPr marL="0" marR="0" algn="ctr">
                        <a:lnSpc>
                          <a:spcPct val="115000"/>
                        </a:lnSpc>
                        <a:spcBef>
                          <a:spcPts val="0"/>
                        </a:spcBef>
                        <a:spcAft>
                          <a:spcPts val="0"/>
                        </a:spcAft>
                      </a:pPr>
                      <a:r>
                        <a:rPr lang="es-ES" sz="900" dirty="0">
                          <a:effectLst/>
                        </a:rPr>
                        <a:t>1</a:t>
                      </a: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a:effectLst/>
                        </a:rPr>
                        <a:t>Psicología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a:effectLst/>
                        </a:rPr>
                        <a:t>Derecho</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nSpc>
                          <a:spcPct val="115000"/>
                        </a:lnSpc>
                        <a:spcBef>
                          <a:spcPts val="0"/>
                        </a:spcBef>
                        <a:spcAft>
                          <a:spcPts val="0"/>
                        </a:spcAft>
                      </a:pPr>
                      <a:r>
                        <a:rPr lang="es-ES" sz="800">
                          <a:effectLst/>
                        </a:rPr>
                        <a:t>Matemática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dirty="0">
                          <a:effectLst/>
                        </a:rPr>
                        <a:t>Dibujo</a:t>
                      </a: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tc>
                <a:extLst>
                  <a:ext uri="{0D108BD9-81ED-4DB2-BD59-A6C34878D82A}">
                    <a16:rowId xmlns="" xmlns:a16="http://schemas.microsoft.com/office/drawing/2014/main" val="1614947952"/>
                  </a:ext>
                </a:extLst>
              </a:tr>
              <a:tr h="694567">
                <a:tc>
                  <a:txBody>
                    <a:bodyPr/>
                    <a:lstStyle/>
                    <a:p>
                      <a:pPr marL="0" marR="0">
                        <a:lnSpc>
                          <a:spcPct val="115000"/>
                        </a:lnSpc>
                        <a:spcBef>
                          <a:spcPts val="0"/>
                        </a:spcBef>
                        <a:spcAft>
                          <a:spcPts val="0"/>
                        </a:spcAft>
                      </a:pPr>
                      <a:r>
                        <a:rPr lang="es-ES" sz="900">
                          <a:effectLst/>
                        </a:rPr>
                        <a:t>Proyecto</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gridSpan="4">
                  <a:txBody>
                    <a:bodyPr/>
                    <a:lstStyle/>
                    <a:p>
                      <a:pPr marL="0" marR="0" algn="ctr">
                        <a:lnSpc>
                          <a:spcPct val="115000"/>
                        </a:lnSpc>
                        <a:spcBef>
                          <a:spcPts val="0"/>
                        </a:spcBef>
                        <a:spcAft>
                          <a:spcPts val="0"/>
                        </a:spcAft>
                      </a:pPr>
                      <a:r>
                        <a:rPr lang="es-ES" sz="900" b="1" dirty="0">
                          <a:solidFill>
                            <a:schemeClr val="tx1"/>
                          </a:solidFill>
                          <a:effectLst>
                            <a:outerShdw blurRad="38100" dist="38100" dir="2700000" algn="tl">
                              <a:srgbClr val="000000">
                                <a:alpha val="43137"/>
                              </a:srgbClr>
                            </a:outerShdw>
                          </a:effectLst>
                        </a:rPr>
                        <a:t>1 hora cada quince días</a:t>
                      </a:r>
                      <a:endParaRPr lang="en-US" sz="1100" b="1" dirty="0">
                        <a:solidFill>
                          <a:schemeClr val="tx1"/>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316939721"/>
                  </a:ext>
                </a:extLst>
              </a:tr>
              <a:tr h="1329294">
                <a:tc>
                  <a:txBody>
                    <a:bodyPr/>
                    <a:lstStyle/>
                    <a:p>
                      <a:pPr marL="0" marR="0">
                        <a:lnSpc>
                          <a:spcPct val="115000"/>
                        </a:lnSpc>
                        <a:spcBef>
                          <a:spcPts val="0"/>
                        </a:spcBef>
                        <a:spcAft>
                          <a:spcPts val="0"/>
                        </a:spcAft>
                      </a:pPr>
                      <a:r>
                        <a:rPr lang="es-ES" sz="900">
                          <a:effectLst/>
                        </a:rPr>
                        <a:t>Disciplina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s-ES" sz="900">
                          <a:effectLst/>
                        </a:rPr>
                        <a:t>1 hrs x semana</a:t>
                      </a:r>
                      <a:endParaRPr lang="en-US" sz="1100">
                        <a:solidFill>
                          <a:srgbClr val="000000"/>
                        </a:solidFill>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 xmlns:a16="http://schemas.microsoft.com/office/drawing/2014/main" val="864171175"/>
                  </a:ext>
                </a:extLst>
              </a:tr>
              <a:tr h="1389132">
                <a:tc>
                  <a:txBody>
                    <a:bodyPr/>
                    <a:lstStyle/>
                    <a:p>
                      <a:pPr marL="0" marR="0">
                        <a:lnSpc>
                          <a:spcPct val="115000"/>
                        </a:lnSpc>
                        <a:spcBef>
                          <a:spcPts val="0"/>
                        </a:spcBef>
                        <a:spcAft>
                          <a:spcPts val="0"/>
                        </a:spcAft>
                      </a:pPr>
                      <a:r>
                        <a:rPr lang="es-ES" sz="900" dirty="0">
                          <a:effectLst/>
                        </a:rPr>
                        <a:t>Interdisciplinario</a:t>
                      </a:r>
                      <a:endParaRPr lang="en-US" sz="1100" dirty="0">
                        <a:solidFill>
                          <a:srgbClr val="000000"/>
                        </a:solidFill>
                        <a:effectLst/>
                        <a:latin typeface="Arial" panose="020B0604020202020204" pitchFamily="34" charset="0"/>
                        <a:ea typeface="Arial" panose="020B0604020202020204" pitchFamily="34" charset="0"/>
                      </a:endParaRPr>
                    </a:p>
                  </a:txBody>
                  <a:tcPr marL="68580" marR="68580" marT="0" marB="0"/>
                </a:tc>
                <a:tc gridSpan="4">
                  <a:txBody>
                    <a:bodyPr/>
                    <a:lstStyle/>
                    <a:p>
                      <a:pPr marL="0" marR="0" algn="ctr">
                        <a:lnSpc>
                          <a:spcPct val="115000"/>
                        </a:lnSpc>
                        <a:spcBef>
                          <a:spcPts val="0"/>
                        </a:spcBef>
                        <a:spcAft>
                          <a:spcPts val="0"/>
                        </a:spcAft>
                      </a:pPr>
                      <a:r>
                        <a:rPr lang="es-ES" sz="900" b="1" dirty="0">
                          <a:effectLst>
                            <a:outerShdw blurRad="38100" dist="38100" dir="2700000" algn="tl">
                              <a:srgbClr val="000000">
                                <a:alpha val="43137"/>
                              </a:srgbClr>
                            </a:outerShdw>
                          </a:effectLst>
                        </a:rPr>
                        <a:t>1 hora cada quince días</a:t>
                      </a:r>
                      <a:endParaRPr lang="en-US" sz="1100" b="1" dirty="0">
                        <a:solidFill>
                          <a:srgbClr val="000000"/>
                        </a:solidFill>
                        <a:effectLst>
                          <a:outerShdw blurRad="38100" dist="38100" dir="2700000" algn="tl">
                            <a:srgbClr val="000000">
                              <a:alpha val="43137"/>
                            </a:srgbClr>
                          </a:outerShdw>
                        </a:effectLst>
                        <a:latin typeface="Arial" panose="020B0604020202020204" pitchFamily="34" charset="0"/>
                        <a:ea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731913"/>
                  </a:ext>
                </a:extLst>
              </a:tr>
            </a:tbl>
          </a:graphicData>
        </a:graphic>
      </p:graphicFrame>
    </p:spTree>
    <p:extLst>
      <p:ext uri="{BB962C8B-B14F-4D97-AF65-F5344CB8AC3E}">
        <p14:creationId xmlns:p14="http://schemas.microsoft.com/office/powerpoint/2010/main" val="284263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D3450BF8-E12C-4F86-9C67-B7E81E42D384}"/>
              </a:ext>
            </a:extLst>
          </p:cNvPr>
          <p:cNvGraphicFramePr>
            <a:graphicFrameLocks noGrp="1"/>
          </p:cNvGraphicFramePr>
          <p:nvPr>
            <p:extLst>
              <p:ext uri="{D42A27DB-BD31-4B8C-83A1-F6EECF244321}">
                <p14:modId xmlns:p14="http://schemas.microsoft.com/office/powerpoint/2010/main" val="2988338304"/>
              </p:ext>
            </p:extLst>
          </p:nvPr>
        </p:nvGraphicFramePr>
        <p:xfrm>
          <a:off x="865506" y="1359746"/>
          <a:ext cx="9684384" cy="4778164"/>
        </p:xfrm>
        <a:graphic>
          <a:graphicData uri="http://schemas.openxmlformats.org/drawingml/2006/table">
            <a:tbl>
              <a:tblPr>
                <a:tableStyleId>{5C22544A-7EE6-4342-B048-85BDC9FD1C3A}</a:tableStyleId>
              </a:tblPr>
              <a:tblGrid>
                <a:gridCol w="3386846">
                  <a:extLst>
                    <a:ext uri="{9D8B030D-6E8A-4147-A177-3AD203B41FA5}">
                      <a16:colId xmlns="" xmlns:a16="http://schemas.microsoft.com/office/drawing/2014/main" val="1274247558"/>
                    </a:ext>
                  </a:extLst>
                </a:gridCol>
                <a:gridCol w="3247342">
                  <a:extLst>
                    <a:ext uri="{9D8B030D-6E8A-4147-A177-3AD203B41FA5}">
                      <a16:colId xmlns="" xmlns:a16="http://schemas.microsoft.com/office/drawing/2014/main" val="20039995"/>
                    </a:ext>
                  </a:extLst>
                </a:gridCol>
                <a:gridCol w="3050196">
                  <a:extLst>
                    <a:ext uri="{9D8B030D-6E8A-4147-A177-3AD203B41FA5}">
                      <a16:colId xmlns="" xmlns:a16="http://schemas.microsoft.com/office/drawing/2014/main" val="3363252465"/>
                    </a:ext>
                  </a:extLst>
                </a:gridCol>
              </a:tblGrid>
              <a:tr h="804856">
                <a:tc>
                  <a:txBody>
                    <a:bodyPr/>
                    <a:lstStyle/>
                    <a:p>
                      <a:pPr marL="0" marR="0" algn="ctr">
                        <a:lnSpc>
                          <a:spcPct val="115000"/>
                        </a:lnSpc>
                        <a:spcBef>
                          <a:spcPts val="0"/>
                        </a:spcBef>
                        <a:spcAft>
                          <a:spcPts val="0"/>
                        </a:spcAft>
                      </a:pPr>
                      <a:r>
                        <a:rPr lang="es-ES" sz="1100">
                          <a:effectLst/>
                        </a:rPr>
                        <a:t>1. ¿Qué aspectos se evalúan del proyecto?</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dirty="0">
                          <a:effectLst/>
                        </a:rPr>
                        <a:t>2. ¿Cuáles son los criterios que se utilizan para evaluar cada aspecto?</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3. Herramientas e instrumentos de evaluación que se utilizan.</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2028509876"/>
                  </a:ext>
                </a:extLst>
              </a:tr>
              <a:tr h="3973308">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Toma de decisiones</a:t>
                      </a:r>
                      <a:endParaRPr lang="en-US" sz="1100" dirty="0">
                        <a:effectLst/>
                      </a:endParaRPr>
                    </a:p>
                    <a:p>
                      <a:pPr marL="0" marR="0">
                        <a:lnSpc>
                          <a:spcPct val="115000"/>
                        </a:lnSpc>
                        <a:spcBef>
                          <a:spcPts val="0"/>
                        </a:spcBef>
                        <a:spcAft>
                          <a:spcPts val="0"/>
                        </a:spcAft>
                      </a:pPr>
                      <a:r>
                        <a:rPr lang="es-ES" sz="1100" dirty="0">
                          <a:effectLst/>
                        </a:rPr>
                        <a:t>Solución de conflictos</a:t>
                      </a:r>
                      <a:endParaRPr lang="en-US" sz="1100" dirty="0">
                        <a:effectLst/>
                      </a:endParaRPr>
                    </a:p>
                    <a:p>
                      <a:pPr marL="0" marR="0">
                        <a:lnSpc>
                          <a:spcPct val="115000"/>
                        </a:lnSpc>
                        <a:spcBef>
                          <a:spcPts val="0"/>
                        </a:spcBef>
                        <a:spcAft>
                          <a:spcPts val="0"/>
                        </a:spcAft>
                      </a:pPr>
                      <a:r>
                        <a:rPr lang="es-ES" sz="1100" dirty="0">
                          <a:effectLst/>
                        </a:rPr>
                        <a:t>Capacidad de análisis</a:t>
                      </a:r>
                      <a:endParaRPr lang="en-US" sz="1100" dirty="0">
                        <a:effectLst/>
                      </a:endParaRPr>
                    </a:p>
                    <a:p>
                      <a:pPr marL="0" marR="0">
                        <a:lnSpc>
                          <a:spcPct val="115000"/>
                        </a:lnSpc>
                        <a:spcBef>
                          <a:spcPts val="0"/>
                        </a:spcBef>
                        <a:spcAft>
                          <a:spcPts val="0"/>
                        </a:spcAft>
                      </a:pPr>
                      <a:r>
                        <a:rPr lang="es-ES" sz="1100" dirty="0">
                          <a:effectLst/>
                        </a:rPr>
                        <a:t>Uso de herramientas informáticas, lógicas, conceptos éticos y de comunicación según los conceptos básicos del derecho</a:t>
                      </a:r>
                      <a:endParaRPr lang="en-US" sz="1100" dirty="0">
                        <a:effectLst/>
                      </a:endParaRPr>
                    </a:p>
                    <a:p>
                      <a:pPr marL="0" marR="0">
                        <a:lnSpc>
                          <a:spcPct val="115000"/>
                        </a:lnSpc>
                        <a:spcBef>
                          <a:spcPts val="0"/>
                        </a:spcBef>
                        <a:spcAft>
                          <a:spcPts val="0"/>
                        </a:spcAft>
                      </a:pPr>
                      <a:r>
                        <a:rPr lang="es-ES" sz="1100" dirty="0">
                          <a:effectLst/>
                        </a:rPr>
                        <a:t>Expresión oral y escrita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Eficiencia</a:t>
                      </a:r>
                      <a:endParaRPr lang="en-US" sz="1100" dirty="0">
                        <a:effectLst/>
                      </a:endParaRPr>
                    </a:p>
                    <a:p>
                      <a:pPr marL="0" marR="0">
                        <a:lnSpc>
                          <a:spcPct val="115000"/>
                        </a:lnSpc>
                        <a:spcBef>
                          <a:spcPts val="0"/>
                        </a:spcBef>
                        <a:spcAft>
                          <a:spcPts val="0"/>
                        </a:spcAft>
                      </a:pPr>
                      <a:r>
                        <a:rPr lang="es-ES" sz="1100" dirty="0">
                          <a:effectLst/>
                        </a:rPr>
                        <a:t>Actitud</a:t>
                      </a:r>
                      <a:endParaRPr lang="en-US" sz="1100" dirty="0">
                        <a:effectLst/>
                      </a:endParaRPr>
                    </a:p>
                    <a:p>
                      <a:pPr marL="0" marR="0">
                        <a:lnSpc>
                          <a:spcPct val="115000"/>
                        </a:lnSpc>
                        <a:spcBef>
                          <a:spcPts val="0"/>
                        </a:spcBef>
                        <a:spcAft>
                          <a:spcPts val="0"/>
                        </a:spcAft>
                      </a:pPr>
                      <a:r>
                        <a:rPr lang="es-ES" sz="1100" dirty="0">
                          <a:effectLst/>
                        </a:rPr>
                        <a:t>Asertividad</a:t>
                      </a:r>
                      <a:endParaRPr lang="en-US" sz="1100" dirty="0">
                        <a:effectLst/>
                      </a:endParaRPr>
                    </a:p>
                    <a:p>
                      <a:pPr marL="0" marR="0">
                        <a:lnSpc>
                          <a:spcPct val="115000"/>
                        </a:lnSpc>
                        <a:spcBef>
                          <a:spcPts val="0"/>
                        </a:spcBef>
                        <a:spcAft>
                          <a:spcPts val="0"/>
                        </a:spcAft>
                      </a:pPr>
                      <a:r>
                        <a:rPr lang="es-ES" sz="1100" dirty="0">
                          <a:effectLst/>
                        </a:rPr>
                        <a:t>Usos especifico de estructuras previamente acordadas </a:t>
                      </a:r>
                      <a:endParaRPr lang="en-US" sz="1100" dirty="0">
                        <a:effectLst/>
                      </a:endParaRPr>
                    </a:p>
                    <a:p>
                      <a:pPr marL="0" marR="0">
                        <a:lnSpc>
                          <a:spcPct val="115000"/>
                        </a:lnSpc>
                        <a:spcBef>
                          <a:spcPts val="0"/>
                        </a:spcBef>
                        <a:spcAft>
                          <a:spcPts val="0"/>
                        </a:spcAft>
                      </a:pPr>
                      <a:r>
                        <a:rPr lang="es-ES" sz="1100" dirty="0">
                          <a:effectLst/>
                        </a:rPr>
                        <a:t>Coherencia de pensamiento. </a:t>
                      </a:r>
                      <a:endParaRPr lang="en-US" sz="1100" dirty="0">
                        <a:effectLst/>
                      </a:endParaRPr>
                    </a:p>
                    <a:p>
                      <a:pPr marL="0" marR="0">
                        <a:lnSpc>
                          <a:spcPct val="115000"/>
                        </a:lnSpc>
                        <a:spcBef>
                          <a:spcPts val="0"/>
                        </a:spcBef>
                        <a:spcAft>
                          <a:spcPts val="0"/>
                        </a:spcAft>
                      </a:pPr>
                      <a:r>
                        <a:rPr lang="es-ES" sz="1100" dirty="0">
                          <a:effectLst/>
                        </a:rPr>
                        <a:t>Lógica de programación.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342900" lvl="0" indent="-342900">
                        <a:spcBef>
                          <a:spcPts val="0"/>
                        </a:spcBef>
                        <a:spcAft>
                          <a:spcPts val="0"/>
                        </a:spcAft>
                        <a:buFont typeface="Symbol" panose="05050102010706020507" pitchFamily="18" charset="2"/>
                        <a:buChar char=""/>
                      </a:pPr>
                      <a:r>
                        <a:rPr lang="es-ES" sz="1000" dirty="0">
                          <a:effectLst/>
                        </a:rPr>
                        <a:t>Rúbricas de indicadores, exámenes escritos y orales.</a:t>
                      </a:r>
                      <a:endParaRPr lang="en-US" sz="1000" dirty="0">
                        <a:effectLst/>
                      </a:endParaRPr>
                    </a:p>
                    <a:p>
                      <a:pPr marL="342900" lvl="0" indent="-342900">
                        <a:spcBef>
                          <a:spcPts val="0"/>
                        </a:spcBef>
                        <a:spcAft>
                          <a:spcPts val="0"/>
                        </a:spcAft>
                        <a:buFont typeface="Symbol" panose="05050102010706020507" pitchFamily="18" charset="2"/>
                        <a:buChar char=""/>
                      </a:pPr>
                      <a:r>
                        <a:rPr lang="es-ES" sz="1000" dirty="0">
                          <a:effectLst/>
                        </a:rPr>
                        <a:t>Juego de roles</a:t>
                      </a:r>
                      <a:endParaRPr lang="en-US" sz="1000" dirty="0">
                        <a:effectLst/>
                      </a:endParaRPr>
                    </a:p>
                    <a:p>
                      <a:pPr marL="342900" lvl="0" indent="-342900">
                        <a:spcBef>
                          <a:spcPts val="0"/>
                        </a:spcBef>
                        <a:spcAft>
                          <a:spcPts val="0"/>
                        </a:spcAft>
                        <a:buFont typeface="Symbol" panose="05050102010706020507" pitchFamily="18" charset="2"/>
                        <a:buChar char=""/>
                      </a:pPr>
                      <a:r>
                        <a:rPr lang="es-ES" sz="1000" dirty="0">
                          <a:effectLst/>
                        </a:rPr>
                        <a:t>Diagramas de flujo</a:t>
                      </a:r>
                      <a:endParaRPr lang="en-US" sz="1000" dirty="0">
                        <a:effectLst/>
                      </a:endParaRPr>
                    </a:p>
                    <a:p>
                      <a:pPr marL="0" marR="0">
                        <a:lnSpc>
                          <a:spcPct val="115000"/>
                        </a:lnSpc>
                        <a:spcBef>
                          <a:spcPts val="0"/>
                        </a:spcBef>
                        <a:spcAft>
                          <a:spcPts val="0"/>
                        </a:spcAft>
                      </a:pPr>
                      <a:r>
                        <a:rPr lang="es-ES" sz="1100" dirty="0">
                          <a:effectLst/>
                        </a:rPr>
                        <a:t>Elaboración de estrategia detonadoras por parte de los alumnos</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623867380"/>
                  </a:ext>
                </a:extLst>
              </a:tr>
            </a:tbl>
          </a:graphicData>
        </a:graphic>
      </p:graphicFrame>
      <p:sp>
        <p:nvSpPr>
          <p:cNvPr id="4" name="Rectangle 1">
            <a:extLst>
              <a:ext uri="{FF2B5EF4-FFF2-40B4-BE49-F238E27FC236}">
                <a16:creationId xmlns="" xmlns:a16="http://schemas.microsoft.com/office/drawing/2014/main" id="{72D9416F-230D-4498-AB38-21C7FBDB24B6}"/>
              </a:ext>
            </a:extLst>
          </p:cNvPr>
          <p:cNvSpPr>
            <a:spLocks noGrp="1" noChangeArrowheads="1"/>
          </p:cNvSpPr>
          <p:nvPr>
            <p:ph type="title"/>
          </p:nvPr>
        </p:nvSpPr>
        <p:spPr bwMode="auto">
          <a:xfrm>
            <a:off x="411163" y="3354293"/>
            <a:ext cx="184731"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a:extLst>
              <a:ext uri="{FF2B5EF4-FFF2-40B4-BE49-F238E27FC236}">
                <a16:creationId xmlns="" xmlns:a16="http://schemas.microsoft.com/office/drawing/2014/main" id="{6B7DA634-98CC-4F3E-9A93-09F5D9C861A3}"/>
              </a:ext>
            </a:extLst>
          </p:cNvPr>
          <p:cNvGraphicFramePr>
            <a:graphicFrameLocks noGrp="1"/>
          </p:cNvGraphicFramePr>
          <p:nvPr>
            <p:extLst>
              <p:ext uri="{D42A27DB-BD31-4B8C-83A1-F6EECF244321}">
                <p14:modId xmlns:p14="http://schemas.microsoft.com/office/powerpoint/2010/main" val="1902005760"/>
              </p:ext>
            </p:extLst>
          </p:nvPr>
        </p:nvGraphicFramePr>
        <p:xfrm>
          <a:off x="865505" y="719666"/>
          <a:ext cx="9684385" cy="640080"/>
        </p:xfrm>
        <a:graphic>
          <a:graphicData uri="http://schemas.openxmlformats.org/drawingml/2006/table">
            <a:tbl>
              <a:tblPr firstRow="1" bandRow="1">
                <a:tableStyleId>{5C22544A-7EE6-4342-B048-85BDC9FD1C3A}</a:tableStyleId>
              </a:tblPr>
              <a:tblGrid>
                <a:gridCol w="9684385">
                  <a:extLst>
                    <a:ext uri="{9D8B030D-6E8A-4147-A177-3AD203B41FA5}">
                      <a16:colId xmlns="" xmlns:a16="http://schemas.microsoft.com/office/drawing/2014/main" val="509639200"/>
                    </a:ext>
                  </a:extLst>
                </a:gridCol>
              </a:tblGrid>
              <a:tr h="606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lt1"/>
                          </a:solidFill>
                          <a:effectLst/>
                          <a:latin typeface="+mn-lt"/>
                          <a:ea typeface="+mn-ea"/>
                          <a:cs typeface="+mn-cs"/>
                        </a:rPr>
                        <a:t>VIII. Evaluación del Proyecto.</a:t>
                      </a:r>
                      <a:endParaRPr lang="en-US" sz="1800" b="1" kern="1200" dirty="0">
                        <a:solidFill>
                          <a:schemeClr val="lt1"/>
                        </a:solidFill>
                        <a:effectLst/>
                        <a:latin typeface="+mn-lt"/>
                        <a:ea typeface="+mn-ea"/>
                        <a:cs typeface="+mn-cs"/>
                      </a:endParaRPr>
                    </a:p>
                    <a:p>
                      <a:endParaRPr lang="en-US" dirty="0"/>
                    </a:p>
                  </a:txBody>
                  <a:tcPr/>
                </a:tc>
                <a:extLst>
                  <a:ext uri="{0D108BD9-81ED-4DB2-BD59-A6C34878D82A}">
                    <a16:rowId xmlns="" xmlns:a16="http://schemas.microsoft.com/office/drawing/2014/main" val="2355736562"/>
                  </a:ext>
                </a:extLst>
              </a:tr>
            </a:tbl>
          </a:graphicData>
        </a:graphic>
      </p:graphicFrame>
    </p:spTree>
    <p:extLst>
      <p:ext uri="{BB962C8B-B14F-4D97-AF65-F5344CB8AC3E}">
        <p14:creationId xmlns:p14="http://schemas.microsoft.com/office/powerpoint/2010/main" val="390205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8" name="Rectangle 8">
            <a:extLst>
              <a:ext uri="{FF2B5EF4-FFF2-40B4-BE49-F238E27FC236}">
                <a16:creationId xmlns="" xmlns:a16="http://schemas.microsoft.com/office/drawing/2014/main" id="{0CABCAE3-64FC-4149-819F-2C1812824154}"/>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10" descr="A picture containing indoor, furniture&#10;&#10;Description generated with high confidence">
            <a:extLst>
              <a:ext uri="{FF2B5EF4-FFF2-40B4-BE49-F238E27FC236}">
                <a16:creationId xmlns="" xmlns:a16="http://schemas.microsoft.com/office/drawing/2014/main" id="{012FDCFE-9AD2-4D8A-8CBF-B3AA37EBF6DD}"/>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12">
            <a:extLst>
              <a:ext uri="{FF2B5EF4-FFF2-40B4-BE49-F238E27FC236}">
                <a16:creationId xmlns="" xmlns:a16="http://schemas.microsoft.com/office/drawing/2014/main" id="{FBD463FC-4CA8-4FF4-85A3-AF9F4B98D210}"/>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
            <a:extLst>
              <a:ext uri="{FF2B5EF4-FFF2-40B4-BE49-F238E27FC236}">
                <a16:creationId xmlns="" xmlns:a16="http://schemas.microsoft.com/office/drawing/2014/main" id="{BECF35C3-8B44-4F4B-BD25-4C01823DB22A}"/>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4" name="Rectangle 16">
            <a:extLst>
              <a:ext uri="{FF2B5EF4-FFF2-40B4-BE49-F238E27FC236}">
                <a16:creationId xmlns="" xmlns:a16="http://schemas.microsoft.com/office/drawing/2014/main" id="{56412368-7E6B-4064-B6FA-72DF6DA0C2DB}"/>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8">
            <a:extLst>
              <a:ext uri="{FF2B5EF4-FFF2-40B4-BE49-F238E27FC236}">
                <a16:creationId xmlns="" xmlns:a16="http://schemas.microsoft.com/office/drawing/2014/main" id="{8014FE20-9BCC-4219-A8AD-B1C110BD558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6" name="Picture 20" descr="A picture containing indoor, furniture&#10;&#10;Description generated with high confidence">
            <a:extLst>
              <a:ext uri="{FF2B5EF4-FFF2-40B4-BE49-F238E27FC236}">
                <a16:creationId xmlns="" xmlns:a16="http://schemas.microsoft.com/office/drawing/2014/main" id="{6DF84359-5DD6-461B-9519-90AA2F46C1BE}"/>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22">
            <a:extLst>
              <a:ext uri="{FF2B5EF4-FFF2-40B4-BE49-F238E27FC236}">
                <a16:creationId xmlns="" xmlns:a16="http://schemas.microsoft.com/office/drawing/2014/main" id="{E90BC892-CE86-41EE-8A3B-2178D5170C7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38" name="Group 24">
            <a:extLst>
              <a:ext uri="{FF2B5EF4-FFF2-40B4-BE49-F238E27FC236}">
                <a16:creationId xmlns="" xmlns:a16="http://schemas.microsoft.com/office/drawing/2014/main" id="{36439133-030D-427C-AADE-2B48B1991785}"/>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7477388" y="482171"/>
            <a:ext cx="4074533" cy="5149101"/>
            <a:chOff x="7477388" y="482171"/>
            <a:chExt cx="4074533" cy="5149101"/>
          </a:xfrm>
        </p:grpSpPr>
        <p:sp>
          <p:nvSpPr>
            <p:cNvPr id="26" name="Rectangle 25">
              <a:extLst>
                <a:ext uri="{FF2B5EF4-FFF2-40B4-BE49-F238E27FC236}">
                  <a16:creationId xmlns="" xmlns:a16="http://schemas.microsoft.com/office/drawing/2014/main" id="{2C11378B-6628-411A-9A79-CF10232D7DFD}"/>
                </a:ext>
              </a:extLst>
            </p:cNvPr>
            <p:cNvSpPr/>
            <p:nvPr>
              <p:extLst>
                <p:ext uri="{386F3935-93C4-4BCD-93E2-E3B085C9AB24}">
                  <p16:designElem xmlns=""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08E6BF6A-26B8-45E6-887E-FE78A7984F48}"/>
                </a:ext>
              </a:extLst>
            </p:cNvPr>
            <p:cNvSpPr/>
            <p:nvPr>
              <p:extLst>
                <p:ext uri="{386F3935-93C4-4BCD-93E2-E3B085C9AB24}">
                  <p16:designElem xmlns=""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 xmlns:a16="http://schemas.microsoft.com/office/drawing/2014/main" id="{82388B0B-738B-4313-8674-79D97E74A00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 xmlns:a16="http://schemas.microsoft.com/office/drawing/2014/main" id="{A661C966-C6C8-4667-903D-E68521C357FC}"/>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452618" y="3528543"/>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 name="Picture 3" descr="A picture containing photo&#10;&#10;Description generated with high confidence">
            <a:extLst>
              <a:ext uri="{FF2B5EF4-FFF2-40B4-BE49-F238E27FC236}">
                <a16:creationId xmlns="" xmlns:a16="http://schemas.microsoft.com/office/drawing/2014/main" id="{35C8F623-E750-4DA2-B90B-D39DA0A39C39}"/>
              </a:ext>
            </a:extLst>
          </p:cNvPr>
          <p:cNvPicPr>
            <a:picLocks noChangeAspect="1"/>
          </p:cNvPicPr>
          <p:nvPr/>
        </p:nvPicPr>
        <p:blipFill>
          <a:blip r:embed="rId3"/>
          <a:stretch>
            <a:fillRect/>
          </a:stretch>
        </p:blipFill>
        <p:spPr>
          <a:xfrm>
            <a:off x="8116373" y="1465139"/>
            <a:ext cx="2799103" cy="3168584"/>
          </a:xfrm>
          <a:prstGeom prst="rect">
            <a:avLst/>
          </a:prstGeom>
        </p:spPr>
      </p:pic>
      <p:sp>
        <p:nvSpPr>
          <p:cNvPr id="2" name="Title 1">
            <a:extLst>
              <a:ext uri="{FF2B5EF4-FFF2-40B4-BE49-F238E27FC236}">
                <a16:creationId xmlns="" xmlns:a16="http://schemas.microsoft.com/office/drawing/2014/main" id="{449E8806-82B3-4A08-80C0-2C97B7A146C8}"/>
              </a:ext>
            </a:extLst>
          </p:cNvPr>
          <p:cNvSpPr>
            <a:spLocks noGrp="1"/>
          </p:cNvSpPr>
          <p:nvPr>
            <p:ph type="title"/>
          </p:nvPr>
        </p:nvSpPr>
        <p:spPr>
          <a:xfrm>
            <a:off x="1452617" y="976508"/>
            <a:ext cx="5525305" cy="2550971"/>
          </a:xfrm>
        </p:spPr>
        <p:txBody>
          <a:bodyPr vert="horz" lIns="91440" tIns="45720" rIns="91440" bIns="0" rtlCol="0" anchor="b">
            <a:normAutofit fontScale="90000"/>
          </a:bodyPr>
          <a:lstStyle/>
          <a:p>
            <a:pPr algn="ctr"/>
            <a:r>
              <a:rPr lang="en-US" sz="1800" dirty="0" err="1">
                <a:solidFill>
                  <a:srgbClr val="0070C0"/>
                </a:solidFill>
              </a:rPr>
              <a:t>Estructura</a:t>
            </a:r>
            <a:r>
              <a:rPr lang="en-US" sz="1800" dirty="0">
                <a:solidFill>
                  <a:srgbClr val="0070C0"/>
                </a:solidFill>
              </a:rPr>
              <a:t> </a:t>
            </a:r>
            <a:r>
              <a:rPr lang="en-US" sz="1800" dirty="0" err="1">
                <a:solidFill>
                  <a:srgbClr val="0070C0"/>
                </a:solidFill>
              </a:rPr>
              <a:t>Inicial</a:t>
            </a:r>
            <a:r>
              <a:rPr lang="en-US" sz="1800" dirty="0">
                <a:solidFill>
                  <a:srgbClr val="0070C0"/>
                </a:solidFill>
              </a:rPr>
              <a:t> de </a:t>
            </a:r>
            <a:r>
              <a:rPr lang="en-US" sz="1800" dirty="0" err="1">
                <a:solidFill>
                  <a:srgbClr val="0070C0"/>
                </a:solidFill>
              </a:rPr>
              <a:t>Planeación</a:t>
            </a:r>
            <a:r>
              <a:rPr lang="en-US" sz="1800" dirty="0">
                <a:solidFill>
                  <a:schemeClr val="accent1"/>
                </a:solidFill>
              </a:rPr>
              <a:t/>
            </a:r>
            <a:br>
              <a:rPr lang="en-US" sz="1800" dirty="0">
                <a:solidFill>
                  <a:schemeClr val="accent1"/>
                </a:solidFill>
              </a:rPr>
            </a:br>
            <a:r>
              <a:rPr lang="en-US" sz="1800" b="1" dirty="0" err="1">
                <a:solidFill>
                  <a:schemeClr val="accent1"/>
                </a:solidFill>
              </a:rPr>
              <a:t>Elaboración</a:t>
            </a:r>
            <a:r>
              <a:rPr lang="en-US" sz="1800" b="1" dirty="0">
                <a:solidFill>
                  <a:schemeClr val="accent1"/>
                </a:solidFill>
              </a:rPr>
              <a:t> del Proyecto  (</a:t>
            </a:r>
            <a:r>
              <a:rPr lang="en-US" sz="1800" b="1" dirty="0" err="1">
                <a:solidFill>
                  <a:schemeClr val="accent1"/>
                </a:solidFill>
              </a:rPr>
              <a:t>Producto</a:t>
            </a:r>
            <a:r>
              <a:rPr lang="en-US" sz="1800" b="1" dirty="0">
                <a:solidFill>
                  <a:schemeClr val="accent1"/>
                </a:solidFill>
              </a:rPr>
              <a:t> 8)</a:t>
            </a:r>
            <a:br>
              <a:rPr lang="en-US" sz="1800" b="1" dirty="0">
                <a:solidFill>
                  <a:schemeClr val="accent1"/>
                </a:solidFill>
              </a:rPr>
            </a:br>
            <a:r>
              <a:rPr lang="en-US" sz="1800" b="1" dirty="0"/>
              <a:t> </a:t>
            </a:r>
            <a:br>
              <a:rPr lang="en-US" sz="1800" b="1" dirty="0"/>
            </a:br>
            <a:r>
              <a:rPr lang="en-US" sz="1800" dirty="0" err="1"/>
              <a:t>Nombre</a:t>
            </a:r>
            <a:r>
              <a:rPr lang="en-US" sz="1800" dirty="0"/>
              <a:t> del </a:t>
            </a:r>
            <a:r>
              <a:rPr lang="en-US" sz="1800" dirty="0" err="1"/>
              <a:t>proyecto</a:t>
            </a:r>
            <a:r>
              <a:rPr lang="en-US" sz="1800" dirty="0"/>
              <a:t>:  </a:t>
            </a:r>
            <a:r>
              <a:rPr lang="en-US" sz="1800" b="1" i="1" dirty="0">
                <a:solidFill>
                  <a:schemeClr val="accent4">
                    <a:lumMod val="50000"/>
                  </a:schemeClr>
                </a:solidFill>
              </a:rPr>
              <a:t>¿</a:t>
            </a:r>
            <a:r>
              <a:rPr lang="en-US" sz="1800" b="1" i="1" dirty="0" err="1">
                <a:solidFill>
                  <a:schemeClr val="accent4">
                    <a:lumMod val="50000"/>
                  </a:schemeClr>
                </a:solidFill>
              </a:rPr>
              <a:t>Cómo</a:t>
            </a:r>
            <a:r>
              <a:rPr lang="en-US" sz="1800" b="1" i="1" dirty="0">
                <a:solidFill>
                  <a:schemeClr val="accent4">
                    <a:lumMod val="50000"/>
                  </a:schemeClr>
                </a:solidFill>
              </a:rPr>
              <a:t> </a:t>
            </a:r>
            <a:r>
              <a:rPr lang="en-US" sz="1800" b="1" i="1" dirty="0" err="1">
                <a:solidFill>
                  <a:schemeClr val="accent4">
                    <a:lumMod val="50000"/>
                  </a:schemeClr>
                </a:solidFill>
              </a:rPr>
              <a:t>evitar</a:t>
            </a:r>
            <a:r>
              <a:rPr lang="en-US" sz="1800" b="1" i="1" dirty="0">
                <a:solidFill>
                  <a:schemeClr val="accent4">
                    <a:lumMod val="50000"/>
                  </a:schemeClr>
                </a:solidFill>
              </a:rPr>
              <a:t> el </a:t>
            </a:r>
            <a:r>
              <a:rPr lang="en-US" sz="1800" b="1" i="1" dirty="0" err="1">
                <a:solidFill>
                  <a:schemeClr val="accent4">
                    <a:lumMod val="50000"/>
                  </a:schemeClr>
                </a:solidFill>
              </a:rPr>
              <a:t>suicidio</a:t>
            </a:r>
            <a:r>
              <a:rPr lang="en-US" sz="1800" b="1" i="1" dirty="0">
                <a:solidFill>
                  <a:schemeClr val="accent4">
                    <a:lumMod val="50000"/>
                  </a:schemeClr>
                </a:solidFill>
              </a:rPr>
              <a:t> </a:t>
            </a:r>
            <a:r>
              <a:rPr lang="en-US" sz="1800" b="1" i="1" dirty="0" err="1">
                <a:solidFill>
                  <a:schemeClr val="accent4">
                    <a:lumMod val="50000"/>
                  </a:schemeClr>
                </a:solidFill>
              </a:rPr>
              <a:t>en</a:t>
            </a:r>
            <a:r>
              <a:rPr lang="en-US" sz="1800" b="1" i="1" dirty="0">
                <a:solidFill>
                  <a:schemeClr val="accent4">
                    <a:lumMod val="50000"/>
                  </a:schemeClr>
                </a:solidFill>
              </a:rPr>
              <a:t> el </a:t>
            </a:r>
            <a:r>
              <a:rPr lang="en-US" sz="1800" b="1" i="1" dirty="0" err="1">
                <a:solidFill>
                  <a:schemeClr val="accent4">
                    <a:lumMod val="50000"/>
                  </a:schemeClr>
                </a:solidFill>
              </a:rPr>
              <a:t>adolescente</a:t>
            </a:r>
            <a:r>
              <a:rPr lang="en-US" sz="1800" b="1" i="1" dirty="0">
                <a:solidFill>
                  <a:schemeClr val="accent4">
                    <a:lumMod val="50000"/>
                  </a:schemeClr>
                </a:solidFill>
              </a:rPr>
              <a:t>?</a:t>
            </a:r>
            <a:br>
              <a:rPr lang="en-US" sz="1800" b="1" i="1" dirty="0">
                <a:solidFill>
                  <a:schemeClr val="accent4">
                    <a:lumMod val="50000"/>
                  </a:schemeClr>
                </a:solidFill>
              </a:rPr>
            </a:br>
            <a:r>
              <a:rPr lang="en-US" sz="1800" dirty="0">
                <a:solidFill>
                  <a:schemeClr val="accent3"/>
                </a:solidFill>
              </a:rPr>
              <a:t/>
            </a:r>
            <a:br>
              <a:rPr lang="en-US" sz="1800" dirty="0">
                <a:solidFill>
                  <a:schemeClr val="accent3"/>
                </a:solidFill>
              </a:rPr>
            </a:br>
            <a:r>
              <a:rPr lang="en-US" sz="1800" dirty="0" err="1"/>
              <a:t>Nombre</a:t>
            </a:r>
            <a:r>
              <a:rPr lang="en-US" sz="1800" dirty="0"/>
              <a:t> de </a:t>
            </a:r>
            <a:r>
              <a:rPr lang="en-US" sz="1800" dirty="0" err="1"/>
              <a:t>los</a:t>
            </a:r>
            <a:r>
              <a:rPr lang="en-US" sz="1800" dirty="0"/>
              <a:t> </a:t>
            </a:r>
            <a:r>
              <a:rPr lang="en-US" sz="1800" dirty="0" err="1"/>
              <a:t>profesores</a:t>
            </a:r>
            <a:r>
              <a:rPr lang="en-US" sz="1800" dirty="0"/>
              <a:t> </a:t>
            </a:r>
            <a:r>
              <a:rPr lang="en-US" sz="1800" dirty="0" err="1"/>
              <a:t>participantes</a:t>
            </a:r>
            <a:r>
              <a:rPr lang="en-US" sz="1800" dirty="0"/>
              <a:t> : </a:t>
            </a:r>
            <a:r>
              <a:rPr lang="en-US" sz="1800" b="1" dirty="0">
                <a:solidFill>
                  <a:schemeClr val="accent5">
                    <a:lumMod val="75000"/>
                  </a:schemeClr>
                </a:solidFill>
              </a:rPr>
              <a:t>Jonathan Armendariz </a:t>
            </a:r>
            <a:r>
              <a:rPr lang="en-US" sz="1800" b="1" dirty="0" err="1">
                <a:solidFill>
                  <a:schemeClr val="accent5">
                    <a:lumMod val="75000"/>
                  </a:schemeClr>
                </a:solidFill>
              </a:rPr>
              <a:t>Hoyos</a:t>
            </a:r>
            <a:r>
              <a:rPr lang="en-US" sz="1800" b="1" dirty="0">
                <a:solidFill>
                  <a:schemeClr val="accent5">
                    <a:lumMod val="75000"/>
                  </a:schemeClr>
                </a:solidFill>
              </a:rPr>
              <a:t>, Laura Elena Luna López, Carlos Enrique </a:t>
            </a:r>
            <a:r>
              <a:rPr lang="en-US" sz="1800" b="1" dirty="0" err="1">
                <a:solidFill>
                  <a:schemeClr val="accent5">
                    <a:lumMod val="75000"/>
                  </a:schemeClr>
                </a:solidFill>
              </a:rPr>
              <a:t>Guilbert</a:t>
            </a:r>
            <a:r>
              <a:rPr lang="en-US" sz="1800" b="1" dirty="0">
                <a:solidFill>
                  <a:schemeClr val="accent5">
                    <a:lumMod val="75000"/>
                  </a:schemeClr>
                </a:solidFill>
              </a:rPr>
              <a:t> </a:t>
            </a:r>
            <a:r>
              <a:rPr lang="en-US" sz="1800" b="1" dirty="0" err="1">
                <a:solidFill>
                  <a:schemeClr val="accent5">
                    <a:lumMod val="75000"/>
                  </a:schemeClr>
                </a:solidFill>
              </a:rPr>
              <a:t>Galván</a:t>
            </a:r>
            <a:r>
              <a:rPr lang="en-US" sz="1800" b="1" dirty="0">
                <a:solidFill>
                  <a:schemeClr val="accent5">
                    <a:lumMod val="75000"/>
                  </a:schemeClr>
                </a:solidFill>
              </a:rPr>
              <a:t>, Perla Erika Muñoz Molina</a:t>
            </a:r>
          </a:p>
        </p:txBody>
      </p:sp>
    </p:spTree>
    <p:extLst>
      <p:ext uri="{BB962C8B-B14F-4D97-AF65-F5344CB8AC3E}">
        <p14:creationId xmlns:p14="http://schemas.microsoft.com/office/powerpoint/2010/main" val="359524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9A3E5F-3CA1-49EC-8E52-254B41EAA290}"/>
              </a:ext>
            </a:extLst>
          </p:cNvPr>
          <p:cNvSpPr>
            <a:spLocks noGrp="1"/>
          </p:cNvSpPr>
          <p:nvPr>
            <p:ph type="title"/>
          </p:nvPr>
        </p:nvSpPr>
        <p:spPr>
          <a:xfrm>
            <a:off x="1451579" y="804519"/>
            <a:ext cx="9603275" cy="715671"/>
          </a:xfrm>
        </p:spPr>
        <p:txBody>
          <a:bodyPr>
            <a:noAutofit/>
          </a:bodyPr>
          <a:lstStyle/>
          <a:p>
            <a:pPr lvl="0" algn="ctr"/>
            <a:r>
              <a:rPr lang="es-ES" sz="1600" b="1" dirty="0">
                <a:solidFill>
                  <a:srgbClr val="0070C0"/>
                </a:solidFill>
              </a:rPr>
              <a:t>I.- Contexto.  </a:t>
            </a:r>
            <a:r>
              <a:rPr lang="es-ES" sz="1600" dirty="0">
                <a:solidFill>
                  <a:srgbClr val="0070C0"/>
                </a:solidFill>
              </a:rPr>
              <a:t>Justifica las circunstancias o elementos de la realidad en los que se da el problema.</a:t>
            </a:r>
            <a:r>
              <a:rPr lang="es-ES" sz="1600" b="1" dirty="0">
                <a:solidFill>
                  <a:srgbClr val="0070C0"/>
                </a:solidFill>
              </a:rPr>
              <a:t> </a:t>
            </a:r>
            <a:r>
              <a:rPr lang="en-US" sz="1600" dirty="0">
                <a:solidFill>
                  <a:srgbClr val="0070C0"/>
                </a:solidFill>
              </a:rPr>
              <a:t/>
            </a:r>
            <a:br>
              <a:rPr lang="en-US" sz="1600" dirty="0">
                <a:solidFill>
                  <a:srgbClr val="0070C0"/>
                </a:solidFill>
              </a:rPr>
            </a:br>
            <a:r>
              <a:rPr lang="es-ES" sz="1600" b="1" dirty="0">
                <a:solidFill>
                  <a:srgbClr val="0070C0"/>
                </a:solidFill>
              </a:rPr>
              <a:t>      Introducción y/o justificación del proyecto.</a:t>
            </a:r>
            <a:endParaRPr lang="en-US" sz="1600" dirty="0">
              <a:solidFill>
                <a:srgbClr val="0070C0"/>
              </a:solidFill>
            </a:endParaRPr>
          </a:p>
        </p:txBody>
      </p:sp>
      <p:graphicFrame>
        <p:nvGraphicFramePr>
          <p:cNvPr id="6" name="Content Placeholder 5">
            <a:extLst>
              <a:ext uri="{FF2B5EF4-FFF2-40B4-BE49-F238E27FC236}">
                <a16:creationId xmlns="" xmlns:a16="http://schemas.microsoft.com/office/drawing/2014/main" id="{F2E8E12F-C244-4E3F-BF2F-61EE438F8B50}"/>
              </a:ext>
            </a:extLst>
          </p:cNvPr>
          <p:cNvGraphicFramePr>
            <a:graphicFrameLocks noGrp="1"/>
          </p:cNvGraphicFramePr>
          <p:nvPr>
            <p:ph idx="1"/>
            <p:extLst>
              <p:ext uri="{D42A27DB-BD31-4B8C-83A1-F6EECF244321}">
                <p14:modId xmlns:p14="http://schemas.microsoft.com/office/powerpoint/2010/main" val="1918327956"/>
              </p:ext>
            </p:extLst>
          </p:nvPr>
        </p:nvGraphicFramePr>
        <p:xfrm>
          <a:off x="1764406" y="1996226"/>
          <a:ext cx="9290448" cy="2987898"/>
        </p:xfrm>
        <a:graphic>
          <a:graphicData uri="http://schemas.openxmlformats.org/drawingml/2006/table">
            <a:tbl>
              <a:tblPr>
                <a:tableStyleId>{5C22544A-7EE6-4342-B048-85BDC9FD1C3A}</a:tableStyleId>
              </a:tblPr>
              <a:tblGrid>
                <a:gridCol w="9290448">
                  <a:extLst>
                    <a:ext uri="{9D8B030D-6E8A-4147-A177-3AD203B41FA5}">
                      <a16:colId xmlns="" xmlns:a16="http://schemas.microsoft.com/office/drawing/2014/main" val="4133629441"/>
                    </a:ext>
                  </a:extLst>
                </a:gridCol>
              </a:tblGrid>
              <a:tr h="2987898">
                <a:tc>
                  <a:txBody>
                    <a:bodyPr/>
                    <a:lstStyle/>
                    <a:p>
                      <a:pPr marL="0" marR="114300">
                        <a:lnSpc>
                          <a:spcPct val="115000"/>
                        </a:lnSpc>
                        <a:spcBef>
                          <a:spcPts val="370"/>
                        </a:spcBef>
                        <a:spcAft>
                          <a:spcPts val="0"/>
                        </a:spcAft>
                      </a:pPr>
                      <a:endParaRPr lang="es-ES" sz="1600" dirty="0">
                        <a:effectLst/>
                        <a:highlight>
                          <a:srgbClr val="C0C0C0"/>
                        </a:highlight>
                      </a:endParaRPr>
                    </a:p>
                    <a:p>
                      <a:pPr marL="0" marR="114300" algn="just">
                        <a:lnSpc>
                          <a:spcPct val="115000"/>
                        </a:lnSpc>
                        <a:spcBef>
                          <a:spcPts val="370"/>
                        </a:spcBef>
                        <a:spcAft>
                          <a:spcPts val="0"/>
                        </a:spcAft>
                      </a:pPr>
                      <a:r>
                        <a:rPr lang="es-ES" sz="1600" dirty="0">
                          <a:solidFill>
                            <a:schemeClr val="accent2">
                              <a:lumMod val="50000"/>
                            </a:schemeClr>
                          </a:solidFill>
                          <a:effectLst/>
                          <a:highlight>
                            <a:srgbClr val="C0C0C0"/>
                          </a:highlight>
                        </a:rPr>
                        <a:t>En las últimas décadas el índice de suicidios entre los adolescentes ha ido incrementando notoriamente siendo una de las principales causas en el mundo de muerte, gran parte de éste contexto implica el abandono por parte de los padres, la falta de capacidad, el consumo de drogas o alcohol, las amistades entre otros aspectos psicosociales. Nuestro proyecto abarca principalmente el vincular desde el punto de vista psicológico, jurídico, visual y lógico matemático como los problemas pueden llegar a resolverse preventivamente desde las aulas</a:t>
                      </a:r>
                      <a:endParaRPr lang="en-US" sz="900" dirty="0">
                        <a:solidFill>
                          <a:schemeClr val="accent2">
                            <a:lumMod val="50000"/>
                          </a:schemeClr>
                        </a:solidFill>
                        <a:effectLst/>
                        <a:highlight>
                          <a:srgbClr val="C0C0C0"/>
                        </a:highlight>
                        <a:latin typeface="Arial" panose="020B0604020202020204" pitchFamily="34" charset="0"/>
                        <a:ea typeface="Arial" panose="020B0604020202020204" pitchFamily="34" charset="0"/>
                      </a:endParaRPr>
                    </a:p>
                  </a:txBody>
                  <a:tcPr marL="63500" marR="63500" marT="52479" marB="52479"/>
                </a:tc>
                <a:extLst>
                  <a:ext uri="{0D108BD9-81ED-4DB2-BD59-A6C34878D82A}">
                    <a16:rowId xmlns="" xmlns:a16="http://schemas.microsoft.com/office/drawing/2014/main" val="3370955860"/>
                  </a:ext>
                </a:extLst>
              </a:tr>
            </a:tbl>
          </a:graphicData>
        </a:graphic>
      </p:graphicFrame>
    </p:spTree>
    <p:extLst>
      <p:ext uri="{BB962C8B-B14F-4D97-AF65-F5344CB8AC3E}">
        <p14:creationId xmlns:p14="http://schemas.microsoft.com/office/powerpoint/2010/main" val="272185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721784" y="630238"/>
            <a:ext cx="10962216" cy="812800"/>
          </a:xfrm>
        </p:spPr>
        <p:txBody>
          <a:bodyPr/>
          <a:lstStyle/>
          <a:p>
            <a:pPr algn="ctr"/>
            <a:r>
              <a:rPr lang="es-MX" altLang="en-US" dirty="0" smtClean="0">
                <a:solidFill>
                  <a:schemeClr val="tx1"/>
                </a:solidFill>
                <a:cs typeface="Helvetica"/>
              </a:rPr>
              <a:t>PREPARATORIA UNIVERSIDAD LA SALLE</a:t>
            </a:r>
            <a:endParaRPr lang="es-MX" altLang="en-US" dirty="0" smtClean="0">
              <a:solidFill>
                <a:schemeClr val="tx1"/>
              </a:solidFill>
              <a:cs typeface="Helvetica"/>
            </a:endParaRPr>
          </a:p>
        </p:txBody>
      </p:sp>
      <p:sp>
        <p:nvSpPr>
          <p:cNvPr id="3" name="Text Placeholder 2"/>
          <p:cNvSpPr>
            <a:spLocks noGrp="1"/>
          </p:cNvSpPr>
          <p:nvPr>
            <p:ph type="body" sz="quarter" idx="12"/>
          </p:nvPr>
        </p:nvSpPr>
        <p:spPr>
          <a:xfrm>
            <a:off x="721784" y="1443038"/>
            <a:ext cx="10962216" cy="355600"/>
          </a:xfrm>
        </p:spPr>
        <p:txBody>
          <a:bodyPr/>
          <a:lstStyle/>
          <a:p>
            <a:pPr marL="0" indent="0" algn="ctr">
              <a:defRPr/>
            </a:pPr>
            <a:r>
              <a:rPr lang="es-MX" altLang="en-US" dirty="0" smtClean="0">
                <a:solidFill>
                  <a:srgbClr val="404040"/>
                </a:solidFill>
                <a:latin typeface="Helvetica Light" charset="0"/>
              </a:rPr>
              <a:t>Clave 1006</a:t>
            </a:r>
            <a:endParaRPr lang="es-MX" altLang="en-US" dirty="0">
              <a:solidFill>
                <a:srgbClr val="404040"/>
              </a:solidFill>
              <a:latin typeface="Helvetica Light" charset="0"/>
            </a:endParaRPr>
          </a:p>
        </p:txBody>
      </p:sp>
      <p:sp>
        <p:nvSpPr>
          <p:cNvPr id="4100" name="Content Placeholder 3"/>
          <p:cNvSpPr>
            <a:spLocks noGrp="1"/>
          </p:cNvSpPr>
          <p:nvPr>
            <p:ph sz="quarter" idx="13"/>
          </p:nvPr>
        </p:nvSpPr>
        <p:spPr>
          <a:xfrm>
            <a:off x="721784" y="2120901"/>
            <a:ext cx="10962216" cy="4105275"/>
          </a:xfrm>
        </p:spPr>
        <p:txBody>
          <a:bodyPr/>
          <a:lstStyle/>
          <a:p>
            <a:pPr marL="0" indent="0"/>
            <a:r>
              <a:rPr lang="es-MX" altLang="en-US" sz="2800" dirty="0" smtClean="0">
                <a:solidFill>
                  <a:srgbClr val="404040"/>
                </a:solidFill>
              </a:rPr>
              <a:t>Integrantes y disciplinas</a:t>
            </a:r>
            <a:endParaRPr lang="es-MX" altLang="en-US" sz="2800" dirty="0" smtClean="0">
              <a:solidFill>
                <a:srgbClr val="404040"/>
              </a:solidFill>
            </a:endParaRPr>
          </a:p>
          <a:p>
            <a:pPr marL="0" indent="0"/>
            <a:endParaRPr lang="es-MX" altLang="en-US" sz="2800" dirty="0" smtClean="0">
              <a:solidFill>
                <a:srgbClr val="404040"/>
              </a:solidFill>
            </a:endParaRPr>
          </a:p>
          <a:p>
            <a:pPr marL="0" indent="0"/>
            <a:r>
              <a:rPr lang="es-MX" altLang="en-US" sz="2000" dirty="0" smtClean="0">
                <a:solidFill>
                  <a:srgbClr val="404040"/>
                </a:solidFill>
              </a:rPr>
              <a:t>1.- </a:t>
            </a:r>
            <a:r>
              <a:rPr lang="es-MX" altLang="en-US" sz="2000" dirty="0" err="1" smtClean="0">
                <a:solidFill>
                  <a:srgbClr val="404040"/>
                </a:solidFill>
              </a:rPr>
              <a:t>Armendariz</a:t>
            </a:r>
            <a:r>
              <a:rPr lang="es-MX" altLang="en-US" sz="2000" dirty="0" smtClean="0">
                <a:solidFill>
                  <a:srgbClr val="404040"/>
                </a:solidFill>
              </a:rPr>
              <a:t> Hoyos Jonathan			Dibujo</a:t>
            </a:r>
          </a:p>
          <a:p>
            <a:pPr marL="0" indent="0"/>
            <a:r>
              <a:rPr lang="es-MX" altLang="en-US" sz="2000" dirty="0" smtClean="0">
                <a:solidFill>
                  <a:srgbClr val="404040"/>
                </a:solidFill>
              </a:rPr>
              <a:t>2.- </a:t>
            </a:r>
            <a:r>
              <a:rPr lang="es-MX" altLang="en-US" sz="2000" dirty="0" err="1" smtClean="0">
                <a:solidFill>
                  <a:srgbClr val="404040"/>
                </a:solidFill>
              </a:rPr>
              <a:t>Guilbert</a:t>
            </a:r>
            <a:r>
              <a:rPr lang="es-MX" altLang="en-US" sz="2000" dirty="0" smtClean="0">
                <a:solidFill>
                  <a:srgbClr val="404040"/>
                </a:solidFill>
              </a:rPr>
              <a:t> Galván Carlos Enrique		Matemáticas</a:t>
            </a:r>
          </a:p>
          <a:p>
            <a:pPr marL="0" indent="0"/>
            <a:r>
              <a:rPr lang="es-MX" altLang="en-US" sz="2000" dirty="0" smtClean="0">
                <a:solidFill>
                  <a:srgbClr val="404040"/>
                </a:solidFill>
              </a:rPr>
              <a:t>3.- Luna López Laura Elena			</a:t>
            </a:r>
            <a:r>
              <a:rPr lang="es-MX" altLang="en-US" sz="2000" dirty="0" smtClean="0">
                <a:solidFill>
                  <a:srgbClr val="404040"/>
                </a:solidFill>
              </a:rPr>
              <a:t>Psicología</a:t>
            </a:r>
            <a:endParaRPr lang="es-MX" altLang="en-US" sz="2000" dirty="0" smtClean="0">
              <a:solidFill>
                <a:srgbClr val="404040"/>
              </a:solidFill>
            </a:endParaRPr>
          </a:p>
          <a:p>
            <a:pPr marL="0" indent="0"/>
            <a:r>
              <a:rPr lang="es-MX" altLang="en-US" sz="2000" dirty="0" smtClean="0">
                <a:solidFill>
                  <a:srgbClr val="404040"/>
                </a:solidFill>
              </a:rPr>
              <a:t>4.- Muñoz Molina Perla Erika			Derecho</a:t>
            </a:r>
          </a:p>
          <a:p>
            <a:pPr marL="0" indent="0"/>
            <a:r>
              <a:rPr lang="es-MX" altLang="en-US" sz="2000" dirty="0" smtClean="0">
                <a:solidFill>
                  <a:srgbClr val="404040"/>
                </a:solidFill>
              </a:rPr>
              <a:t>5.- </a:t>
            </a:r>
            <a:r>
              <a:rPr lang="es-MX" altLang="en-US" sz="2000" dirty="0" err="1" smtClean="0">
                <a:solidFill>
                  <a:srgbClr val="404040"/>
                </a:solidFill>
              </a:rPr>
              <a:t>Náder</a:t>
            </a:r>
            <a:r>
              <a:rPr lang="es-MX" altLang="en-US" sz="2000" dirty="0" smtClean="0">
                <a:solidFill>
                  <a:srgbClr val="404040"/>
                </a:solidFill>
              </a:rPr>
              <a:t> García Mario Julián			Filosofía</a:t>
            </a:r>
          </a:p>
          <a:p>
            <a:pPr marL="0" indent="0"/>
            <a:endParaRPr lang="es-MX" altLang="en-US" sz="2000" dirty="0" smtClean="0">
              <a:solidFill>
                <a:srgbClr val="404040"/>
              </a:solidFill>
            </a:endParaRPr>
          </a:p>
          <a:p>
            <a:pPr marL="0" indent="0"/>
            <a:endParaRPr lang="es-MX" altLang="en-US" sz="2000" dirty="0" smtClean="0">
              <a:solidFill>
                <a:srgbClr val="404040"/>
              </a:solidFill>
            </a:endParaRPr>
          </a:p>
          <a:p>
            <a:pPr marL="0" indent="0"/>
            <a:endParaRPr lang="es-MX" altLang="en-US" dirty="0" smtClean="0">
              <a:solidFill>
                <a:srgbClr val="404040"/>
              </a:solidFill>
            </a:endParaRPr>
          </a:p>
          <a:p>
            <a:pPr marL="0" indent="0"/>
            <a:endParaRPr lang="es-MX" altLang="en-US" dirty="0" smtClean="0">
              <a:solidFill>
                <a:srgbClr val="404040"/>
              </a:solidFill>
            </a:endParaRPr>
          </a:p>
        </p:txBody>
      </p:sp>
    </p:spTree>
    <p:extLst>
      <p:ext uri="{BB962C8B-B14F-4D97-AF65-F5344CB8AC3E}">
        <p14:creationId xmlns:p14="http://schemas.microsoft.com/office/powerpoint/2010/main" val="1873234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614ED476-0E61-47C5-913F-729123495E56}"/>
              </a:ext>
            </a:extLst>
          </p:cNvPr>
          <p:cNvGraphicFramePr>
            <a:graphicFrameLocks noGrp="1"/>
          </p:cNvGraphicFramePr>
          <p:nvPr>
            <p:ph idx="1"/>
            <p:extLst>
              <p:ext uri="{D42A27DB-BD31-4B8C-83A1-F6EECF244321}">
                <p14:modId xmlns:p14="http://schemas.microsoft.com/office/powerpoint/2010/main" val="3645859298"/>
              </p:ext>
            </p:extLst>
          </p:nvPr>
        </p:nvGraphicFramePr>
        <p:xfrm>
          <a:off x="1074420" y="1326524"/>
          <a:ext cx="10652760" cy="4958366"/>
        </p:xfrm>
        <a:graphic>
          <a:graphicData uri="http://schemas.openxmlformats.org/drawingml/2006/table">
            <a:tbl>
              <a:tblPr>
                <a:tableStyleId>{5C22544A-7EE6-4342-B048-85BDC9FD1C3A}</a:tableStyleId>
              </a:tblPr>
              <a:tblGrid>
                <a:gridCol w="2526417">
                  <a:extLst>
                    <a:ext uri="{9D8B030D-6E8A-4147-A177-3AD203B41FA5}">
                      <a16:colId xmlns="" xmlns:a16="http://schemas.microsoft.com/office/drawing/2014/main" val="1220518691"/>
                    </a:ext>
                  </a:extLst>
                </a:gridCol>
                <a:gridCol w="2526417">
                  <a:extLst>
                    <a:ext uri="{9D8B030D-6E8A-4147-A177-3AD203B41FA5}">
                      <a16:colId xmlns="" xmlns:a16="http://schemas.microsoft.com/office/drawing/2014/main" val="4098724912"/>
                    </a:ext>
                  </a:extLst>
                </a:gridCol>
                <a:gridCol w="2527193">
                  <a:extLst>
                    <a:ext uri="{9D8B030D-6E8A-4147-A177-3AD203B41FA5}">
                      <a16:colId xmlns="" xmlns:a16="http://schemas.microsoft.com/office/drawing/2014/main" val="2071425202"/>
                    </a:ext>
                  </a:extLst>
                </a:gridCol>
                <a:gridCol w="3072733">
                  <a:extLst>
                    <a:ext uri="{9D8B030D-6E8A-4147-A177-3AD203B41FA5}">
                      <a16:colId xmlns="" xmlns:a16="http://schemas.microsoft.com/office/drawing/2014/main" val="121262409"/>
                    </a:ext>
                  </a:extLst>
                </a:gridCol>
              </a:tblGrid>
              <a:tr h="1248546">
                <a:tc>
                  <a:txBody>
                    <a:bodyPr/>
                    <a:lstStyle/>
                    <a:p>
                      <a:pPr marL="0" marR="0" algn="ctr">
                        <a:lnSpc>
                          <a:spcPct val="115000"/>
                        </a:lnSpc>
                        <a:spcBef>
                          <a:spcPts val="0"/>
                        </a:spcBef>
                        <a:spcAft>
                          <a:spcPts val="0"/>
                        </a:spcAft>
                      </a:pPr>
                      <a:r>
                        <a:rPr lang="es-ES" sz="1200" dirty="0">
                          <a:effectLst/>
                        </a:rPr>
                        <a:t>Dar explicación</a:t>
                      </a:r>
                      <a:endParaRPr lang="en-US" sz="1200" dirty="0">
                        <a:effectLst/>
                      </a:endParaRPr>
                    </a:p>
                    <a:p>
                      <a:pPr marL="0" marR="0" algn="ctr">
                        <a:lnSpc>
                          <a:spcPct val="115000"/>
                        </a:lnSpc>
                        <a:spcBef>
                          <a:spcPts val="0"/>
                        </a:spcBef>
                        <a:spcAft>
                          <a:spcPts val="0"/>
                        </a:spcAft>
                      </a:pPr>
                      <a:r>
                        <a:rPr lang="es-ES" sz="1200" dirty="0">
                          <a:effectLst/>
                        </a:rPr>
                        <a:t>¿Por qué algo es cómo es?</a:t>
                      </a:r>
                      <a:endParaRPr lang="en-US" sz="1200" dirty="0">
                        <a:effectLst/>
                      </a:endParaRPr>
                    </a:p>
                    <a:p>
                      <a:pPr marL="0" marR="0" algn="ctr">
                        <a:lnSpc>
                          <a:spcPct val="115000"/>
                        </a:lnSpc>
                        <a:spcBef>
                          <a:spcPts val="0"/>
                        </a:spcBef>
                        <a:spcAft>
                          <a:spcPts val="0"/>
                        </a:spcAft>
                      </a:pPr>
                      <a:r>
                        <a:rPr lang="es-ES" sz="1200" dirty="0">
                          <a:effectLst/>
                        </a:rPr>
                        <a:t>Determinar las razones que generan el problema o la situación.</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200" dirty="0">
                          <a:effectLst/>
                        </a:rPr>
                        <a:t>Resolver un problema</a:t>
                      </a:r>
                      <a:endParaRPr lang="en-US" sz="1200" dirty="0">
                        <a:effectLst/>
                      </a:endParaRPr>
                    </a:p>
                    <a:p>
                      <a:pPr marL="0" marR="0" algn="ctr">
                        <a:lnSpc>
                          <a:spcPct val="115000"/>
                        </a:lnSpc>
                        <a:spcBef>
                          <a:spcPts val="0"/>
                        </a:spcBef>
                        <a:spcAft>
                          <a:spcPts val="0"/>
                        </a:spcAft>
                      </a:pPr>
                      <a:r>
                        <a:rPr lang="es-ES" sz="1200" dirty="0">
                          <a:effectLst/>
                        </a:rPr>
                        <a:t>Explicar de manera detallada cómo se puede abordar y/o solucionar el problema.</a:t>
                      </a:r>
                      <a:endParaRPr lang="en-US" sz="1200" dirty="0">
                        <a:effectLst/>
                      </a:endParaRPr>
                    </a:p>
                    <a:p>
                      <a:pPr marL="0" marR="0" algn="ctr">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200" dirty="0">
                          <a:effectLst/>
                        </a:rPr>
                        <a:t>Hacer más eficiente o mejorar algo</a:t>
                      </a:r>
                      <a:endParaRPr lang="en-US" sz="1200" dirty="0">
                        <a:effectLst/>
                      </a:endParaRPr>
                    </a:p>
                    <a:p>
                      <a:pPr marL="0" marR="0" algn="ctr">
                        <a:lnSpc>
                          <a:spcPct val="115000"/>
                        </a:lnSpc>
                        <a:spcBef>
                          <a:spcPts val="0"/>
                        </a:spcBef>
                        <a:spcAft>
                          <a:spcPts val="0"/>
                        </a:spcAft>
                      </a:pPr>
                      <a:r>
                        <a:rPr lang="es-ES" sz="1200" dirty="0">
                          <a:effectLst/>
                        </a:rPr>
                        <a:t>¿De qué manera se pueden optimizar los procesos para alcanzar el objetivo propuesto?</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200">
                          <a:effectLst/>
                        </a:rPr>
                        <a:t>Inventar, innovar, diseñar o crear algo nuevo</a:t>
                      </a:r>
                      <a:endParaRPr lang="en-US" sz="1200">
                        <a:effectLst/>
                      </a:endParaRPr>
                    </a:p>
                    <a:p>
                      <a:pPr marL="0" marR="0" algn="ctr">
                        <a:lnSpc>
                          <a:spcPct val="115000"/>
                        </a:lnSpc>
                        <a:spcBef>
                          <a:spcPts val="0"/>
                        </a:spcBef>
                        <a:spcAft>
                          <a:spcPts val="0"/>
                        </a:spcAft>
                      </a:pPr>
                      <a:r>
                        <a:rPr lang="es-ES" sz="1200">
                          <a:effectLst/>
                        </a:rPr>
                        <a:t>¿Cómo podría ser diferente?</a:t>
                      </a:r>
                      <a:endParaRPr lang="en-US" sz="1200">
                        <a:effectLst/>
                      </a:endParaRPr>
                    </a:p>
                    <a:p>
                      <a:pPr marL="0" marR="0" algn="ctr">
                        <a:lnSpc>
                          <a:spcPct val="115000"/>
                        </a:lnSpc>
                        <a:spcBef>
                          <a:spcPts val="0"/>
                        </a:spcBef>
                        <a:spcAft>
                          <a:spcPts val="0"/>
                        </a:spcAft>
                      </a:pPr>
                      <a:r>
                        <a:rPr lang="es-ES" sz="1200">
                          <a:effectLst/>
                        </a:rPr>
                        <a:t>¿Qué nuevo producto o propuesta puedo hacer?</a:t>
                      </a:r>
                      <a:endParaRPr lang="en-US" sz="12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656628994"/>
                  </a:ext>
                </a:extLst>
              </a:tr>
              <a:tr h="3709820">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La falta de amor, de atención, el mal empleo de los medios de comunicación, las amistades, los recursos internos entre otros aspectos inducen en muchas ocasiones a que los jóvenes no alcancen a dar explicación a todos sus dudas o sentimientos.</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1.-Observar el entorno familiar y social del alumno</a:t>
                      </a:r>
                      <a:endParaRPr lang="en-US" sz="1200" dirty="0">
                        <a:effectLst/>
                      </a:endParaRPr>
                    </a:p>
                    <a:p>
                      <a:pPr marL="0" marR="0" algn="just">
                        <a:lnSpc>
                          <a:spcPct val="115000"/>
                        </a:lnSpc>
                        <a:spcBef>
                          <a:spcPts val="0"/>
                        </a:spcBef>
                        <a:spcAft>
                          <a:spcPts val="0"/>
                        </a:spcAft>
                      </a:pPr>
                      <a:r>
                        <a:rPr lang="es-ES" sz="1200" dirty="0">
                          <a:effectLst/>
                        </a:rPr>
                        <a:t>2.- Ver su integración con los demás compañeros.</a:t>
                      </a:r>
                      <a:endParaRPr lang="en-US" sz="1200" dirty="0">
                        <a:effectLst/>
                      </a:endParaRPr>
                    </a:p>
                    <a:p>
                      <a:pPr marL="0" marR="0" algn="just">
                        <a:lnSpc>
                          <a:spcPct val="115000"/>
                        </a:lnSpc>
                        <a:spcBef>
                          <a:spcPts val="0"/>
                        </a:spcBef>
                        <a:spcAft>
                          <a:spcPts val="0"/>
                        </a:spcAft>
                      </a:pPr>
                      <a:r>
                        <a:rPr lang="es-ES" sz="1200" dirty="0">
                          <a:effectLst/>
                        </a:rPr>
                        <a:t>3.- Las posibles causas de bajo rendimiento.</a:t>
                      </a:r>
                      <a:endParaRPr lang="en-US" sz="1200" dirty="0">
                        <a:effectLst/>
                      </a:endParaRPr>
                    </a:p>
                    <a:p>
                      <a:pPr marL="0" marR="0" algn="just">
                        <a:lnSpc>
                          <a:spcPct val="115000"/>
                        </a:lnSpc>
                        <a:spcBef>
                          <a:spcPts val="0"/>
                        </a:spcBef>
                        <a:spcAft>
                          <a:spcPts val="0"/>
                        </a:spcAft>
                      </a:pPr>
                      <a:r>
                        <a:rPr lang="es-ES" sz="1200" dirty="0">
                          <a:effectLst/>
                        </a:rPr>
                        <a:t>4.- problemas físicos o de salud mental.</a:t>
                      </a:r>
                      <a:endParaRPr lang="en-US" sz="1200" dirty="0">
                        <a:effectLst/>
                      </a:endParaRPr>
                    </a:p>
                    <a:p>
                      <a:pPr marL="0" marR="0" algn="just">
                        <a:lnSpc>
                          <a:spcPct val="115000"/>
                        </a:lnSpc>
                        <a:spcBef>
                          <a:spcPts val="0"/>
                        </a:spcBef>
                        <a:spcAft>
                          <a:spcPts val="0"/>
                        </a:spcAft>
                      </a:pPr>
                      <a:r>
                        <a:rPr lang="es-ES" sz="1200" dirty="0">
                          <a:effectLst/>
                        </a:rPr>
                        <a:t>5.- Poca atención y habilidad en las áreas lógico matemático.</a:t>
                      </a:r>
                      <a:endParaRPr lang="en-US" sz="1200" dirty="0">
                        <a:effectLst/>
                      </a:endParaRPr>
                    </a:p>
                    <a:p>
                      <a:pPr marL="0" marR="0" algn="just">
                        <a:lnSpc>
                          <a:spcPct val="115000"/>
                        </a:lnSpc>
                        <a:spcBef>
                          <a:spcPts val="0"/>
                        </a:spcBef>
                        <a:spcAft>
                          <a:spcPts val="0"/>
                        </a:spcAft>
                      </a:pPr>
                      <a:r>
                        <a:rPr lang="es-ES" sz="1200" dirty="0">
                          <a:effectLst/>
                        </a:rPr>
                        <a:t>6.- Resolución de conflictos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A través del desarrollo de un razonamiento lógica-causal.</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Por medio de apoyo y orientación psicológica.</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Conocer sus derechos y obligaciones como persona y los alcances legales en que pueden incurrir en caso de producir o inducir un suicidio. Privación de la vida.</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200" dirty="0">
                          <a:effectLst/>
                        </a:rPr>
                        <a:t> </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Aceptación de sí mismo y su entorno.</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Trabajar la confianza y proponer nuevos caminos de desarrollo personal.</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Reconocer logros </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Establecer retos a corto, mediano y largo plazo.</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Establecer vínculos entre las diversas áreas interdisciplinarias.</a:t>
                      </a:r>
                      <a:endParaRPr lang="en-US" sz="1200" dirty="0">
                        <a:effectLst/>
                      </a:endParaRPr>
                    </a:p>
                    <a:p>
                      <a:pPr marL="342900" marR="0" lvl="0" indent="-342900" algn="just">
                        <a:lnSpc>
                          <a:spcPct val="115000"/>
                        </a:lnSpc>
                        <a:spcBef>
                          <a:spcPts val="0"/>
                        </a:spcBef>
                        <a:spcAft>
                          <a:spcPts val="0"/>
                        </a:spcAft>
                        <a:buFont typeface="+mj-lt"/>
                        <a:buAutoNum type="arabicPeriod"/>
                      </a:pPr>
                      <a:r>
                        <a:rPr lang="es-ES" sz="1200" dirty="0">
                          <a:effectLst/>
                        </a:rPr>
                        <a:t>Capacidad de análisis de la información para generar múltiples decisiones racionales innovadoras frente a sus problemáticas de vida.</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54435777"/>
                  </a:ext>
                </a:extLst>
              </a:tr>
            </a:tbl>
          </a:graphicData>
        </a:graphic>
      </p:graphicFrame>
      <p:graphicFrame>
        <p:nvGraphicFramePr>
          <p:cNvPr id="5" name="Table 4">
            <a:extLst>
              <a:ext uri="{FF2B5EF4-FFF2-40B4-BE49-F238E27FC236}">
                <a16:creationId xmlns="" xmlns:a16="http://schemas.microsoft.com/office/drawing/2014/main" id="{7F4FFB39-5277-4830-B8DB-9375EFE3B658}"/>
              </a:ext>
            </a:extLst>
          </p:cNvPr>
          <p:cNvGraphicFramePr>
            <a:graphicFrameLocks noGrp="1"/>
          </p:cNvGraphicFramePr>
          <p:nvPr>
            <p:extLst>
              <p:ext uri="{D42A27DB-BD31-4B8C-83A1-F6EECF244321}">
                <p14:modId xmlns:p14="http://schemas.microsoft.com/office/powerpoint/2010/main" val="2556882420"/>
              </p:ext>
            </p:extLst>
          </p:nvPr>
        </p:nvGraphicFramePr>
        <p:xfrm>
          <a:off x="1803042" y="437883"/>
          <a:ext cx="8924344" cy="843566"/>
        </p:xfrm>
        <a:graphic>
          <a:graphicData uri="http://schemas.openxmlformats.org/drawingml/2006/table">
            <a:tbl>
              <a:tblPr firstRow="1" bandRow="1">
                <a:tableStyleId>{5C22544A-7EE6-4342-B048-85BDC9FD1C3A}</a:tableStyleId>
              </a:tblPr>
              <a:tblGrid>
                <a:gridCol w="8924344">
                  <a:extLst>
                    <a:ext uri="{9D8B030D-6E8A-4147-A177-3AD203B41FA5}">
                      <a16:colId xmlns="" xmlns:a16="http://schemas.microsoft.com/office/drawing/2014/main" val="1605471375"/>
                    </a:ext>
                  </a:extLst>
                </a:gridCol>
              </a:tblGrid>
              <a:tr h="843566">
                <a:tc>
                  <a:txBody>
                    <a:bodyPr/>
                    <a:lstStyle/>
                    <a:p>
                      <a:pPr algn="ctr"/>
                      <a:r>
                        <a:rPr lang="es-ES" sz="1800" b="1" kern="1200" dirty="0">
                          <a:solidFill>
                            <a:srgbClr val="0070C0"/>
                          </a:solidFill>
                          <a:effectLst/>
                          <a:latin typeface="+mn-lt"/>
                          <a:ea typeface="+mn-ea"/>
                          <a:cs typeface="+mn-cs"/>
                        </a:rPr>
                        <a:t>II. Intención. </a:t>
                      </a:r>
                      <a:r>
                        <a:rPr lang="es-ES" sz="1800" kern="1200" dirty="0">
                          <a:solidFill>
                            <a:srgbClr val="0070C0"/>
                          </a:solidFill>
                          <a:effectLst/>
                          <a:latin typeface="+mn-lt"/>
                          <a:ea typeface="+mn-ea"/>
                          <a:cs typeface="+mn-cs"/>
                        </a:rPr>
                        <a:t> </a:t>
                      </a:r>
                      <a:r>
                        <a:rPr lang="es-ES" sz="1800" b="1" kern="1200" dirty="0">
                          <a:solidFill>
                            <a:srgbClr val="0070C0"/>
                          </a:solidFill>
                          <a:effectLst/>
                          <a:latin typeface="+mn-lt"/>
                          <a:ea typeface="+mn-ea"/>
                          <a:cs typeface="+mn-cs"/>
                        </a:rPr>
                        <a:t>Sólo una de las propuestas da nombre al proyecto. </a:t>
                      </a:r>
                      <a:r>
                        <a:rPr lang="es-ES" sz="1800" kern="1200" dirty="0">
                          <a:solidFill>
                            <a:srgbClr val="0070C0"/>
                          </a:solidFill>
                          <a:effectLst/>
                          <a:latin typeface="+mn-lt"/>
                          <a:ea typeface="+mn-ea"/>
                          <a:cs typeface="+mn-cs"/>
                        </a:rPr>
                        <a:t>Redactar como pregunta o premisa problematizadora.</a:t>
                      </a:r>
                      <a:endParaRPr lang="en-US" dirty="0"/>
                    </a:p>
                  </a:txBody>
                  <a:tcPr>
                    <a:solidFill>
                      <a:schemeClr val="accent2">
                        <a:lumMod val="20000"/>
                        <a:lumOff val="80000"/>
                      </a:schemeClr>
                    </a:solidFill>
                  </a:tcPr>
                </a:tc>
                <a:extLst>
                  <a:ext uri="{0D108BD9-81ED-4DB2-BD59-A6C34878D82A}">
                    <a16:rowId xmlns="" xmlns:a16="http://schemas.microsoft.com/office/drawing/2014/main" val="1445988246"/>
                  </a:ext>
                </a:extLst>
              </a:tr>
            </a:tbl>
          </a:graphicData>
        </a:graphic>
      </p:graphicFrame>
    </p:spTree>
    <p:extLst>
      <p:ext uri="{BB962C8B-B14F-4D97-AF65-F5344CB8AC3E}">
        <p14:creationId xmlns:p14="http://schemas.microsoft.com/office/powerpoint/2010/main" val="4139573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613271-3FED-4984-822F-DDEC2B08E591}"/>
              </a:ext>
            </a:extLst>
          </p:cNvPr>
          <p:cNvSpPr>
            <a:spLocks noGrp="1"/>
          </p:cNvSpPr>
          <p:nvPr>
            <p:ph type="title"/>
          </p:nvPr>
        </p:nvSpPr>
        <p:spPr/>
        <p:txBody>
          <a:bodyPr>
            <a:normAutofit fontScale="90000"/>
          </a:bodyPr>
          <a:lstStyle/>
          <a:p>
            <a:pPr algn="ctr"/>
            <a:r>
              <a:rPr lang="es-ES" sz="2000" b="1" dirty="0">
                <a:solidFill>
                  <a:srgbClr val="0070C0"/>
                </a:solidFill>
              </a:rPr>
              <a:t>III. Objetivo general del proyecto. </a:t>
            </a:r>
            <a:r>
              <a:rPr lang="es-ES" sz="2000" dirty="0">
                <a:solidFill>
                  <a:srgbClr val="0070C0"/>
                </a:solidFill>
              </a:rPr>
              <a:t>Tomar en cuenta todas las asignaturas  involucradas</a:t>
            </a:r>
            <a:r>
              <a:rPr lang="es-ES" dirty="0"/>
              <a:t>.</a:t>
            </a:r>
            <a:r>
              <a:rPr lang="en-US" dirty="0"/>
              <a:t/>
            </a:r>
            <a:br>
              <a:rPr lang="en-US" dirty="0"/>
            </a:br>
            <a:r>
              <a:rPr lang="es-ES" dirty="0"/>
              <a:t> </a:t>
            </a:r>
            <a:r>
              <a:rPr lang="en-US" dirty="0"/>
              <a:t/>
            </a:r>
            <a:br>
              <a:rPr lang="en-US" dirty="0"/>
            </a:br>
            <a:endParaRPr lang="en-US" dirty="0"/>
          </a:p>
        </p:txBody>
      </p:sp>
      <p:graphicFrame>
        <p:nvGraphicFramePr>
          <p:cNvPr id="4" name="Content Placeholder 3">
            <a:extLst>
              <a:ext uri="{FF2B5EF4-FFF2-40B4-BE49-F238E27FC236}">
                <a16:creationId xmlns="" xmlns:a16="http://schemas.microsoft.com/office/drawing/2014/main" id="{FA9AD2B8-CCB4-4A94-AC94-6662694557C8}"/>
              </a:ext>
            </a:extLst>
          </p:cNvPr>
          <p:cNvGraphicFramePr>
            <a:graphicFrameLocks noGrp="1"/>
          </p:cNvGraphicFramePr>
          <p:nvPr>
            <p:ph idx="1"/>
            <p:extLst>
              <p:ext uri="{D42A27DB-BD31-4B8C-83A1-F6EECF244321}">
                <p14:modId xmlns:p14="http://schemas.microsoft.com/office/powerpoint/2010/main" val="418759309"/>
              </p:ext>
            </p:extLst>
          </p:nvPr>
        </p:nvGraphicFramePr>
        <p:xfrm>
          <a:off x="1451579" y="2021983"/>
          <a:ext cx="9748678" cy="2903554"/>
        </p:xfrm>
        <a:graphic>
          <a:graphicData uri="http://schemas.openxmlformats.org/drawingml/2006/table">
            <a:tbl>
              <a:tblPr>
                <a:tableStyleId>{5C22544A-7EE6-4342-B048-85BDC9FD1C3A}</a:tableStyleId>
              </a:tblPr>
              <a:tblGrid>
                <a:gridCol w="9748678">
                  <a:extLst>
                    <a:ext uri="{9D8B030D-6E8A-4147-A177-3AD203B41FA5}">
                      <a16:colId xmlns="" xmlns:a16="http://schemas.microsoft.com/office/drawing/2014/main" val="202287163"/>
                    </a:ext>
                  </a:extLst>
                </a:gridCol>
              </a:tblGrid>
              <a:tr h="2903554">
                <a:tc>
                  <a:txBody>
                    <a:bodyPr/>
                    <a:lstStyle/>
                    <a:p>
                      <a:pPr marL="0" marR="114300" algn="just">
                        <a:lnSpc>
                          <a:spcPct val="115000"/>
                        </a:lnSpc>
                        <a:spcBef>
                          <a:spcPts val="370"/>
                        </a:spcBef>
                        <a:spcAft>
                          <a:spcPts val="0"/>
                        </a:spcAft>
                      </a:pPr>
                      <a:r>
                        <a:rPr lang="es-ES" sz="1600" dirty="0">
                          <a:effectLst/>
                        </a:rPr>
                        <a:t>El proyecto pretende plantear situaciones hipotéticas problemáticas que tendrán que ser resueltas por los alumnos a través de una toma de decisiones racionales que tengan los siguientes elementos:</a:t>
                      </a:r>
                      <a:endParaRPr lang="en-US" sz="1600" dirty="0">
                        <a:effectLst/>
                      </a:endParaRPr>
                    </a:p>
                    <a:p>
                      <a:pPr marL="0" marR="114300" algn="just">
                        <a:lnSpc>
                          <a:spcPct val="115000"/>
                        </a:lnSpc>
                        <a:spcBef>
                          <a:spcPts val="370"/>
                        </a:spcBef>
                        <a:spcAft>
                          <a:spcPts val="0"/>
                        </a:spcAft>
                      </a:pPr>
                      <a:r>
                        <a:rPr lang="es-ES" sz="1600" dirty="0">
                          <a:effectLst/>
                        </a:rPr>
                        <a:t> </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Análisis de un caso concreto “El suicidio” desde la psicología.</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Consecuencias sociales, jurídicas y económicas que conlleva “El suicidio” en la sociedad.</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Estadística que conforma “El suicidio” en la Ciudad de México y a nivel mundial.</a:t>
                      </a:r>
                      <a:endParaRPr lang="en-US" sz="1600" dirty="0">
                        <a:effectLst/>
                      </a:endParaRPr>
                    </a:p>
                    <a:p>
                      <a:pPr marL="342900" marR="114300" lvl="0" indent="-342900" algn="just">
                        <a:lnSpc>
                          <a:spcPct val="115000"/>
                        </a:lnSpc>
                        <a:spcBef>
                          <a:spcPts val="370"/>
                        </a:spcBef>
                        <a:spcAft>
                          <a:spcPts val="0"/>
                        </a:spcAft>
                        <a:buFont typeface="Wingdings" panose="05000000000000000000" pitchFamily="2" charset="2"/>
                        <a:buChar char=""/>
                      </a:pPr>
                      <a:r>
                        <a:rPr lang="es-ES" sz="1600" dirty="0">
                          <a:effectLst/>
                        </a:rPr>
                        <a:t>Expresión visual de ¿Cómo los adolescentes observan el suicidio? </a:t>
                      </a:r>
                      <a:endParaRPr lang="en-US" sz="1600" dirty="0">
                        <a:effectLst/>
                      </a:endParaRPr>
                    </a:p>
                    <a:p>
                      <a:pPr marL="0" marR="114300">
                        <a:lnSpc>
                          <a:spcPct val="115000"/>
                        </a:lnSpc>
                        <a:spcBef>
                          <a:spcPts val="370"/>
                        </a:spcBef>
                        <a:spcAft>
                          <a:spcPts val="0"/>
                        </a:spcAft>
                      </a:pPr>
                      <a:r>
                        <a:rPr lang="es-E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416907210"/>
                  </a:ext>
                </a:extLst>
              </a:tr>
            </a:tbl>
          </a:graphicData>
        </a:graphic>
      </p:graphicFrame>
    </p:spTree>
    <p:extLst>
      <p:ext uri="{BB962C8B-B14F-4D97-AF65-F5344CB8AC3E}">
        <p14:creationId xmlns:p14="http://schemas.microsoft.com/office/powerpoint/2010/main" val="100624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3DC7AD-8BD2-481A-8947-22325EFAB5F9}"/>
              </a:ext>
            </a:extLst>
          </p:cNvPr>
          <p:cNvSpPr>
            <a:spLocks noGrp="1"/>
          </p:cNvSpPr>
          <p:nvPr>
            <p:ph type="title"/>
          </p:nvPr>
        </p:nvSpPr>
        <p:spPr>
          <a:xfrm>
            <a:off x="1451579" y="1"/>
            <a:ext cx="9603275" cy="321972"/>
          </a:xfrm>
        </p:spPr>
        <p:txBody>
          <a:bodyPr>
            <a:normAutofit fontScale="90000"/>
          </a:bodyPr>
          <a:lstStyle/>
          <a:p>
            <a:pPr algn="ctr"/>
            <a:r>
              <a:rPr lang="es-ES" sz="2000" b="1" dirty="0">
                <a:solidFill>
                  <a:srgbClr val="0070C0"/>
                </a:solidFill>
              </a:rPr>
              <a:t>IV. Disciplinas involucradas en el  trabajo interdisciplinario.</a:t>
            </a:r>
            <a:r>
              <a:rPr lang="en-US" sz="2000" dirty="0">
                <a:solidFill>
                  <a:srgbClr val="0070C0"/>
                </a:solidFill>
              </a:rPr>
              <a:t/>
            </a:r>
            <a:br>
              <a:rPr lang="en-US" sz="2000" dirty="0">
                <a:solidFill>
                  <a:srgbClr val="0070C0"/>
                </a:solidFill>
              </a:rPr>
            </a:br>
            <a:endParaRPr lang="en-US" sz="2000" dirty="0">
              <a:solidFill>
                <a:srgbClr val="0070C0"/>
              </a:solidFill>
            </a:endParaRPr>
          </a:p>
        </p:txBody>
      </p:sp>
      <p:graphicFrame>
        <p:nvGraphicFramePr>
          <p:cNvPr id="4" name="Content Placeholder 3">
            <a:extLst>
              <a:ext uri="{FF2B5EF4-FFF2-40B4-BE49-F238E27FC236}">
                <a16:creationId xmlns="" xmlns:a16="http://schemas.microsoft.com/office/drawing/2014/main" id="{06D53939-7DD9-443D-8A91-E1F77A9827A6}"/>
              </a:ext>
            </a:extLst>
          </p:cNvPr>
          <p:cNvGraphicFramePr>
            <a:graphicFrameLocks noGrp="1"/>
          </p:cNvGraphicFramePr>
          <p:nvPr>
            <p:ph idx="1"/>
            <p:extLst>
              <p:ext uri="{D42A27DB-BD31-4B8C-83A1-F6EECF244321}">
                <p14:modId xmlns:p14="http://schemas.microsoft.com/office/powerpoint/2010/main" val="2652262637"/>
              </p:ext>
            </p:extLst>
          </p:nvPr>
        </p:nvGraphicFramePr>
        <p:xfrm>
          <a:off x="-3" y="321973"/>
          <a:ext cx="12192003" cy="7170276"/>
        </p:xfrm>
        <a:graphic>
          <a:graphicData uri="http://schemas.openxmlformats.org/drawingml/2006/table">
            <a:tbl>
              <a:tblPr>
                <a:tableStyleId>{5C22544A-7EE6-4342-B048-85BDC9FD1C3A}</a:tableStyleId>
              </a:tblPr>
              <a:tblGrid>
                <a:gridCol w="2594666">
                  <a:extLst>
                    <a:ext uri="{9D8B030D-6E8A-4147-A177-3AD203B41FA5}">
                      <a16:colId xmlns="" xmlns:a16="http://schemas.microsoft.com/office/drawing/2014/main" val="223638943"/>
                    </a:ext>
                  </a:extLst>
                </a:gridCol>
                <a:gridCol w="2452604">
                  <a:extLst>
                    <a:ext uri="{9D8B030D-6E8A-4147-A177-3AD203B41FA5}">
                      <a16:colId xmlns="" xmlns:a16="http://schemas.microsoft.com/office/drawing/2014/main" val="522187948"/>
                    </a:ext>
                  </a:extLst>
                </a:gridCol>
                <a:gridCol w="2481853">
                  <a:extLst>
                    <a:ext uri="{9D8B030D-6E8A-4147-A177-3AD203B41FA5}">
                      <a16:colId xmlns="" xmlns:a16="http://schemas.microsoft.com/office/drawing/2014/main" val="2154585191"/>
                    </a:ext>
                  </a:extLst>
                </a:gridCol>
                <a:gridCol w="2331440">
                  <a:extLst>
                    <a:ext uri="{9D8B030D-6E8A-4147-A177-3AD203B41FA5}">
                      <a16:colId xmlns="" xmlns:a16="http://schemas.microsoft.com/office/drawing/2014/main" val="1331513955"/>
                    </a:ext>
                  </a:extLst>
                </a:gridCol>
                <a:gridCol w="2331440">
                  <a:extLst>
                    <a:ext uri="{9D8B030D-6E8A-4147-A177-3AD203B41FA5}">
                      <a16:colId xmlns="" xmlns:a16="http://schemas.microsoft.com/office/drawing/2014/main" val="3734502206"/>
                    </a:ext>
                  </a:extLst>
                </a:gridCol>
              </a:tblGrid>
              <a:tr h="143832">
                <a:tc>
                  <a:txBody>
                    <a:bodyPr/>
                    <a:lstStyle/>
                    <a:p>
                      <a:pPr marL="0" marR="0" algn="ctr">
                        <a:lnSpc>
                          <a:spcPct val="115000"/>
                        </a:lnSpc>
                        <a:spcBef>
                          <a:spcPts val="0"/>
                        </a:spcBef>
                        <a:spcAft>
                          <a:spcPts val="0"/>
                        </a:spcAft>
                      </a:pPr>
                      <a:r>
                        <a:rPr lang="es-ES" sz="900" dirty="0">
                          <a:effectLst/>
                        </a:rPr>
                        <a:t>Disciplinas:</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a:effectLst/>
                        </a:rPr>
                        <a:t>Disciplina 1.</a:t>
                      </a:r>
                      <a:endParaRPr lang="en-US" sz="900">
                        <a:effectLst/>
                      </a:endParaRPr>
                    </a:p>
                    <a:p>
                      <a:pPr marL="0" marR="0" algn="ctr">
                        <a:lnSpc>
                          <a:spcPct val="115000"/>
                        </a:lnSpc>
                        <a:spcBef>
                          <a:spcPts val="0"/>
                        </a:spcBef>
                        <a:spcAft>
                          <a:spcPts val="0"/>
                        </a:spcAft>
                      </a:pPr>
                      <a:r>
                        <a:rPr lang="es-ES" sz="900">
                          <a:effectLst/>
                        </a:rPr>
                        <a:t>PSICOLOGÍA</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dirty="0">
                          <a:effectLst/>
                        </a:rPr>
                        <a:t>Disciplina 2. </a:t>
                      </a:r>
                      <a:endParaRPr lang="en-US" sz="900" dirty="0">
                        <a:effectLst/>
                      </a:endParaRPr>
                    </a:p>
                    <a:p>
                      <a:pPr marL="0" marR="0" algn="ctr">
                        <a:lnSpc>
                          <a:spcPct val="115000"/>
                        </a:lnSpc>
                        <a:spcBef>
                          <a:spcPts val="0"/>
                        </a:spcBef>
                        <a:spcAft>
                          <a:spcPts val="0"/>
                        </a:spcAft>
                      </a:pPr>
                      <a:r>
                        <a:rPr lang="es-ES" sz="900" dirty="0">
                          <a:effectLst/>
                        </a:rPr>
                        <a:t>MATEMÁTICAS</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a:effectLst/>
                        </a:rPr>
                        <a:t>Disciplina 3.</a:t>
                      </a:r>
                      <a:endParaRPr lang="en-US" sz="900">
                        <a:effectLst/>
                      </a:endParaRPr>
                    </a:p>
                    <a:p>
                      <a:pPr marL="0" marR="0" algn="ctr">
                        <a:lnSpc>
                          <a:spcPct val="115000"/>
                        </a:lnSpc>
                        <a:spcBef>
                          <a:spcPts val="0"/>
                        </a:spcBef>
                        <a:spcAft>
                          <a:spcPts val="0"/>
                        </a:spcAft>
                      </a:pPr>
                      <a:r>
                        <a:rPr lang="es-ES" sz="900">
                          <a:effectLst/>
                        </a:rPr>
                        <a:t> DERECHO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ctr">
                        <a:lnSpc>
                          <a:spcPct val="115000"/>
                        </a:lnSpc>
                        <a:spcBef>
                          <a:spcPts val="0"/>
                        </a:spcBef>
                        <a:spcAft>
                          <a:spcPts val="0"/>
                        </a:spcAft>
                      </a:pPr>
                      <a:r>
                        <a:rPr lang="es-ES" sz="900" dirty="0">
                          <a:effectLst/>
                        </a:rPr>
                        <a:t>Disciplina 4.</a:t>
                      </a:r>
                      <a:endParaRPr lang="en-US" sz="900" dirty="0">
                        <a:effectLst/>
                      </a:endParaRPr>
                    </a:p>
                    <a:p>
                      <a:pPr marL="0" marR="0" algn="ctr">
                        <a:lnSpc>
                          <a:spcPct val="115000"/>
                        </a:lnSpc>
                        <a:spcBef>
                          <a:spcPts val="0"/>
                        </a:spcBef>
                        <a:spcAft>
                          <a:spcPts val="0"/>
                        </a:spcAft>
                      </a:pPr>
                      <a:r>
                        <a:rPr lang="es-ES" sz="900" dirty="0">
                          <a:effectLst/>
                        </a:rPr>
                        <a:t>DIBUJO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 xmlns:a16="http://schemas.microsoft.com/office/drawing/2014/main" val="674640246"/>
                  </a:ext>
                </a:extLst>
              </a:tr>
              <a:tr h="1427124">
                <a:tc>
                  <a:txBody>
                    <a:bodyPr/>
                    <a:lstStyle/>
                    <a:p>
                      <a:pPr marL="0" marR="0" algn="just">
                        <a:lnSpc>
                          <a:spcPct val="115000"/>
                        </a:lnSpc>
                        <a:spcBef>
                          <a:spcPts val="0"/>
                        </a:spcBef>
                        <a:spcAft>
                          <a:spcPts val="0"/>
                        </a:spcAft>
                      </a:pPr>
                      <a:r>
                        <a:rPr lang="es-ES" sz="900" dirty="0">
                          <a:effectLst/>
                        </a:rPr>
                        <a:t>1. Contenidos/Temas y contenidos    Involucrados</a:t>
                      </a:r>
                      <a:endParaRPr lang="en-US" sz="900" dirty="0">
                        <a:effectLst/>
                      </a:endParaRPr>
                    </a:p>
                    <a:p>
                      <a:pPr marL="180340" marR="0" algn="just">
                        <a:lnSpc>
                          <a:spcPct val="115000"/>
                        </a:lnSpc>
                        <a:spcBef>
                          <a:spcPts val="0"/>
                        </a:spcBef>
                        <a:spcAft>
                          <a:spcPts val="0"/>
                        </a:spcAft>
                      </a:pPr>
                      <a:r>
                        <a:rPr lang="es-ES" sz="900" dirty="0">
                          <a:effectLst/>
                        </a:rPr>
                        <a:t>del  programa, que se consideran.</a:t>
                      </a:r>
                      <a:endParaRPr lang="en-US" sz="900" dirty="0">
                        <a:effectLst/>
                      </a:endParaRPr>
                    </a:p>
                    <a:p>
                      <a:pPr marL="180340" marR="0" algn="just">
                        <a:lnSpc>
                          <a:spcPct val="115000"/>
                        </a:lnSpc>
                        <a:spcBef>
                          <a:spcPts val="0"/>
                        </a:spcBef>
                        <a:spcAft>
                          <a:spcPts val="0"/>
                        </a:spcAft>
                      </a:pPr>
                      <a:r>
                        <a:rPr lang="es-ES" sz="900" dirty="0">
                          <a:effectLst/>
                        </a:rPr>
                        <a:t> </a:t>
                      </a:r>
                      <a:endParaRPr lang="en-US" sz="900" dirty="0">
                        <a:effectLst/>
                      </a:endParaRPr>
                    </a:p>
                    <a:p>
                      <a:pPr marL="180340" marR="0" algn="just">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Trastornos de personalidad, teorías de la personalidad, alteraciones a nivel percepción, neurotransmisores, teorías de la motivación, emociones, psicología social. Terapias</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Metodología de solución de problemas y análisis de información numérica</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just">
                        <a:lnSpc>
                          <a:spcPct val="115000"/>
                        </a:lnSpc>
                        <a:spcBef>
                          <a:spcPts val="0"/>
                        </a:spcBef>
                        <a:spcAft>
                          <a:spcPts val="0"/>
                        </a:spcAft>
                      </a:pPr>
                      <a:r>
                        <a:rPr lang="es-ES" sz="900">
                          <a:effectLst/>
                        </a:rPr>
                        <a:t>Análisis del código penal para el Distrito Federal, causas de privación de la vida, inducción de la muerte, jurisprudencia sobre casos especiales como formas de inducción.</a:t>
                      </a:r>
                      <a:endParaRPr lang="en-US" sz="900">
                        <a:effectLst/>
                      </a:endParaRPr>
                    </a:p>
                    <a:p>
                      <a:pPr marL="0" marR="0" algn="just">
                        <a:lnSpc>
                          <a:spcPct val="115000"/>
                        </a:lnSpc>
                        <a:spcBef>
                          <a:spcPts val="0"/>
                        </a:spcBef>
                        <a:spcAft>
                          <a:spcPts val="0"/>
                        </a:spcAft>
                      </a:pPr>
                      <a:r>
                        <a:rPr lang="es-ES" sz="900">
                          <a:effectLst/>
                        </a:rPr>
                        <a:t>El suicidio como parte de una subcultura de adolescentes</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Introducción a las alternativas de representación visual.</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Producción audiovisual</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 xmlns:a16="http://schemas.microsoft.com/office/drawing/2014/main" val="196790757"/>
                  </a:ext>
                </a:extLst>
              </a:tr>
              <a:tr h="1582854">
                <a:tc>
                  <a:txBody>
                    <a:bodyPr/>
                    <a:lstStyle/>
                    <a:p>
                      <a:pPr marL="0" marR="0">
                        <a:lnSpc>
                          <a:spcPct val="115000"/>
                        </a:lnSpc>
                        <a:spcBef>
                          <a:spcPts val="0"/>
                        </a:spcBef>
                        <a:spcAft>
                          <a:spcPts val="0"/>
                        </a:spcAft>
                      </a:pPr>
                      <a:r>
                        <a:rPr lang="es-ES" sz="900" dirty="0">
                          <a:effectLst/>
                        </a:rPr>
                        <a:t>2. Conceptos clave,</a:t>
                      </a:r>
                      <a:endParaRPr lang="en-US" sz="900" dirty="0">
                        <a:effectLst/>
                      </a:endParaRPr>
                    </a:p>
                    <a:p>
                      <a:pPr marL="0" marR="0">
                        <a:lnSpc>
                          <a:spcPct val="115000"/>
                        </a:lnSpc>
                        <a:spcBef>
                          <a:spcPts val="0"/>
                        </a:spcBef>
                        <a:spcAft>
                          <a:spcPts val="0"/>
                        </a:spcAft>
                      </a:pPr>
                      <a:r>
                        <a:rPr lang="es-ES" sz="900" dirty="0">
                          <a:effectLst/>
                        </a:rPr>
                        <a:t>     Trascendentales.</a:t>
                      </a:r>
                      <a:endParaRPr lang="en-US" sz="900" dirty="0">
                        <a:effectLst/>
                      </a:endParaRPr>
                    </a:p>
                    <a:p>
                      <a:pPr marL="176530" marR="0">
                        <a:lnSpc>
                          <a:spcPct val="115000"/>
                        </a:lnSpc>
                        <a:spcBef>
                          <a:spcPts val="0"/>
                        </a:spcBef>
                        <a:spcAft>
                          <a:spcPts val="0"/>
                        </a:spcAft>
                      </a:pPr>
                      <a:r>
                        <a:rPr lang="es-ES" sz="900" dirty="0">
                          <a:effectLst/>
                        </a:rPr>
                        <a:t>Conceptos básicos que surgen  del proyecto,  permiten la comprensión del mismo y  pueden ser transferibles a otros ámbitos.</a:t>
                      </a:r>
                      <a:endParaRPr lang="en-US" sz="900" dirty="0">
                        <a:effectLst/>
                      </a:endParaRPr>
                    </a:p>
                    <a:p>
                      <a:pPr marL="176530" marR="0">
                        <a:lnSpc>
                          <a:spcPct val="115000"/>
                        </a:lnSpc>
                        <a:spcBef>
                          <a:spcPts val="0"/>
                        </a:spcBef>
                        <a:spcAft>
                          <a:spcPts val="0"/>
                        </a:spcAft>
                      </a:pPr>
                      <a:r>
                        <a:rPr lang="es-ES" sz="900" dirty="0">
                          <a:effectLst/>
                        </a:rPr>
                        <a:t>Se consideran parte de un  Glosario.</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Personalidad, </a:t>
                      </a:r>
                      <a:endParaRPr lang="en-US" sz="900">
                        <a:effectLst/>
                      </a:endParaRPr>
                    </a:p>
                    <a:p>
                      <a:pPr marL="0" marR="0">
                        <a:lnSpc>
                          <a:spcPct val="115000"/>
                        </a:lnSpc>
                        <a:spcBef>
                          <a:spcPts val="0"/>
                        </a:spcBef>
                        <a:spcAft>
                          <a:spcPts val="0"/>
                        </a:spcAft>
                      </a:pPr>
                      <a:r>
                        <a:rPr lang="es-ES" sz="900">
                          <a:effectLst/>
                        </a:rPr>
                        <a:t>Etapas del desarrollo de la personalidad.</a:t>
                      </a:r>
                      <a:endParaRPr lang="en-US" sz="900">
                        <a:effectLst/>
                      </a:endParaRPr>
                    </a:p>
                    <a:p>
                      <a:pPr marL="0" marR="0">
                        <a:lnSpc>
                          <a:spcPct val="115000"/>
                        </a:lnSpc>
                        <a:spcBef>
                          <a:spcPts val="0"/>
                        </a:spcBef>
                        <a:spcAft>
                          <a:spcPts val="0"/>
                        </a:spcAft>
                      </a:pPr>
                      <a:r>
                        <a:rPr lang="es-ES" sz="900">
                          <a:effectLst/>
                        </a:rPr>
                        <a:t>Trastornos de la personalidad</a:t>
                      </a:r>
                      <a:endParaRPr lang="en-US" sz="900">
                        <a:effectLst/>
                      </a:endParaRPr>
                    </a:p>
                    <a:p>
                      <a:pPr marL="0" marR="0">
                        <a:lnSpc>
                          <a:spcPct val="115000"/>
                        </a:lnSpc>
                        <a:spcBef>
                          <a:spcPts val="0"/>
                        </a:spcBef>
                        <a:spcAft>
                          <a:spcPts val="0"/>
                        </a:spcAft>
                      </a:pPr>
                      <a:r>
                        <a:rPr lang="es-ES" sz="900">
                          <a:effectLst/>
                        </a:rPr>
                        <a:t>Depresión</a:t>
                      </a:r>
                      <a:endParaRPr lang="en-US" sz="900">
                        <a:effectLst/>
                      </a:endParaRPr>
                    </a:p>
                    <a:p>
                      <a:pPr marL="0" marR="0">
                        <a:lnSpc>
                          <a:spcPct val="115000"/>
                        </a:lnSpc>
                        <a:spcBef>
                          <a:spcPts val="0"/>
                        </a:spcBef>
                        <a:spcAft>
                          <a:spcPts val="0"/>
                        </a:spcAft>
                      </a:pPr>
                      <a:r>
                        <a:rPr lang="es-ES" sz="900">
                          <a:effectLst/>
                        </a:rPr>
                        <a:t>Melancolía</a:t>
                      </a:r>
                      <a:endParaRPr lang="en-US" sz="900">
                        <a:effectLst/>
                      </a:endParaRPr>
                    </a:p>
                    <a:p>
                      <a:pPr marL="0" marR="0">
                        <a:lnSpc>
                          <a:spcPct val="115000"/>
                        </a:lnSpc>
                        <a:spcBef>
                          <a:spcPts val="0"/>
                        </a:spcBef>
                        <a:spcAft>
                          <a:spcPts val="0"/>
                        </a:spcAft>
                      </a:pPr>
                      <a:r>
                        <a:rPr lang="es-ES" sz="900">
                          <a:effectLst/>
                        </a:rPr>
                        <a:t>Psicosis (alteraciones a nivel percepción)</a:t>
                      </a:r>
                      <a:endParaRPr lang="en-US" sz="900">
                        <a:effectLst/>
                      </a:endParaRPr>
                    </a:p>
                    <a:p>
                      <a:pPr marL="0" marR="0">
                        <a:lnSpc>
                          <a:spcPct val="115000"/>
                        </a:lnSpc>
                        <a:spcBef>
                          <a:spcPts val="0"/>
                        </a:spcBef>
                        <a:spcAft>
                          <a:spcPts val="0"/>
                        </a:spcAft>
                      </a:pPr>
                      <a:r>
                        <a:rPr lang="es-ES" sz="900">
                          <a:effectLst/>
                        </a:rPr>
                        <a:t>Motivación</a:t>
                      </a:r>
                      <a:endParaRPr lang="en-US" sz="900">
                        <a:effectLst/>
                      </a:endParaRPr>
                    </a:p>
                    <a:p>
                      <a:pPr marL="0" marR="0">
                        <a:lnSpc>
                          <a:spcPct val="115000"/>
                        </a:lnSpc>
                        <a:spcBef>
                          <a:spcPts val="0"/>
                        </a:spcBef>
                        <a:spcAft>
                          <a:spcPts val="0"/>
                        </a:spcAft>
                      </a:pPr>
                      <a:r>
                        <a:rPr lang="es-ES" sz="900">
                          <a:effectLst/>
                        </a:rPr>
                        <a:t>Emociones</a:t>
                      </a:r>
                      <a:endParaRPr lang="en-US" sz="900">
                        <a:effectLst/>
                      </a:endParaRPr>
                    </a:p>
                    <a:p>
                      <a:pPr marL="0" marR="0">
                        <a:lnSpc>
                          <a:spcPct val="115000"/>
                        </a:lnSpc>
                        <a:spcBef>
                          <a:spcPts val="0"/>
                        </a:spcBef>
                        <a:spcAft>
                          <a:spcPts val="0"/>
                        </a:spcAft>
                      </a:pPr>
                      <a:r>
                        <a:rPr lang="es-ES" sz="900">
                          <a:effectLst/>
                        </a:rPr>
                        <a:t>Neurotransmisores </a:t>
                      </a:r>
                      <a:endParaRPr lang="en-US" sz="900">
                        <a:effectLst/>
                      </a:endParaRPr>
                    </a:p>
                    <a:p>
                      <a:pPr marL="0" marR="0">
                        <a:lnSpc>
                          <a:spcPct val="115000"/>
                        </a:lnSpc>
                        <a:spcBef>
                          <a:spcPts val="0"/>
                        </a:spcBef>
                        <a:spcAft>
                          <a:spcPts val="0"/>
                        </a:spcAft>
                      </a:pPr>
                      <a:r>
                        <a:rPr lang="es-ES" sz="900">
                          <a:effectLst/>
                        </a:rPr>
                        <a:t>Terapias</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Análisis de información estadística.</a:t>
                      </a:r>
                      <a:endParaRPr lang="en-US" sz="900" dirty="0">
                        <a:effectLst/>
                      </a:endParaRPr>
                    </a:p>
                    <a:p>
                      <a:pPr marL="0" marR="0">
                        <a:lnSpc>
                          <a:spcPct val="115000"/>
                        </a:lnSpc>
                        <a:spcBef>
                          <a:spcPts val="0"/>
                        </a:spcBef>
                        <a:spcAft>
                          <a:spcPts val="0"/>
                        </a:spcAft>
                      </a:pPr>
                      <a:r>
                        <a:rPr lang="es-ES" sz="900" dirty="0">
                          <a:effectLst/>
                        </a:rPr>
                        <a:t>Aplicaciones de la derivada (velocidad como variación de una variable con respecto del tiempo)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Suicidio.</a:t>
                      </a:r>
                      <a:endParaRPr lang="en-US" sz="900">
                        <a:effectLst/>
                      </a:endParaRPr>
                    </a:p>
                    <a:p>
                      <a:pPr marL="0" marR="0">
                        <a:lnSpc>
                          <a:spcPct val="115000"/>
                        </a:lnSpc>
                        <a:spcBef>
                          <a:spcPts val="0"/>
                        </a:spcBef>
                        <a:spcAft>
                          <a:spcPts val="0"/>
                        </a:spcAft>
                      </a:pPr>
                      <a:r>
                        <a:rPr lang="es-ES" sz="900">
                          <a:effectLst/>
                        </a:rPr>
                        <a:t>Inducción.</a:t>
                      </a:r>
                      <a:endParaRPr lang="en-US" sz="900">
                        <a:effectLst/>
                      </a:endParaRPr>
                    </a:p>
                    <a:p>
                      <a:pPr marL="0" marR="0">
                        <a:lnSpc>
                          <a:spcPct val="115000"/>
                        </a:lnSpc>
                        <a:spcBef>
                          <a:spcPts val="0"/>
                        </a:spcBef>
                        <a:spcAft>
                          <a:spcPts val="0"/>
                        </a:spcAft>
                      </a:pPr>
                      <a:r>
                        <a:rPr lang="es-ES" sz="900">
                          <a:effectLst/>
                        </a:rPr>
                        <a:t>Subcultura.</a:t>
                      </a:r>
                      <a:endParaRPr lang="en-US" sz="900">
                        <a:effectLst/>
                      </a:endParaRPr>
                    </a:p>
                    <a:p>
                      <a:pPr marL="0" marR="0">
                        <a:lnSpc>
                          <a:spcPct val="115000"/>
                        </a:lnSpc>
                        <a:spcBef>
                          <a:spcPts val="0"/>
                        </a:spcBef>
                        <a:spcAft>
                          <a:spcPts val="0"/>
                        </a:spcAft>
                      </a:pPr>
                      <a:r>
                        <a:rPr lang="es-ES" sz="900">
                          <a:effectLst/>
                        </a:rPr>
                        <a:t>Sanciones o penas por inducir al suicidio.</a:t>
                      </a:r>
                      <a:endParaRPr lang="en-US" sz="900">
                        <a:effectLst/>
                      </a:endParaRPr>
                    </a:p>
                    <a:p>
                      <a:pPr marL="0" marR="0">
                        <a:lnSpc>
                          <a:spcPct val="115000"/>
                        </a:lnSpc>
                        <a:spcBef>
                          <a:spcPts val="0"/>
                        </a:spcBef>
                        <a:spcAft>
                          <a:spcPts val="0"/>
                        </a:spcAft>
                      </a:pPr>
                      <a:r>
                        <a:rPr lang="es-ES" sz="900">
                          <a:effectLst/>
                        </a:rPr>
                        <a:t>Causas económicas y sociales que conlleva el suicidio.</a:t>
                      </a:r>
                      <a:endParaRPr lang="en-US" sz="900">
                        <a:effectLst/>
                      </a:endParaRPr>
                    </a:p>
                    <a:p>
                      <a:pPr marL="0" marR="0">
                        <a:lnSpc>
                          <a:spcPct val="115000"/>
                        </a:lnSpc>
                        <a:spcBef>
                          <a:spcPts val="0"/>
                        </a:spcBef>
                        <a:spcAft>
                          <a:spcPts val="0"/>
                        </a:spcAft>
                      </a:pPr>
                      <a:r>
                        <a:rPr lang="es-ES" sz="900">
                          <a:effectLst/>
                        </a:rPr>
                        <a:t>Privación de la vida.</a:t>
                      </a:r>
                      <a:endParaRPr lang="en-US" sz="900">
                        <a:effectLst/>
                      </a:endParaRPr>
                    </a:p>
                    <a:p>
                      <a:pPr marL="0" marR="0">
                        <a:lnSpc>
                          <a:spcPct val="115000"/>
                        </a:lnSpc>
                        <a:spcBef>
                          <a:spcPts val="0"/>
                        </a:spcBef>
                        <a:spcAft>
                          <a:spcPts val="0"/>
                        </a:spcAft>
                      </a:pPr>
                      <a:r>
                        <a:rPr lang="es-ES" sz="900">
                          <a:effectLst/>
                        </a:rPr>
                        <a:t>Jurisprudencia en materia de suicidio como un DERECHO.</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Comunicación visual</a:t>
                      </a:r>
                      <a:endParaRPr lang="en-US" sz="900">
                        <a:effectLst/>
                      </a:endParaRPr>
                    </a:p>
                    <a:p>
                      <a:pPr marL="0" marR="0">
                        <a:lnSpc>
                          <a:spcPct val="115000"/>
                        </a:lnSpc>
                        <a:spcBef>
                          <a:spcPts val="0"/>
                        </a:spcBef>
                        <a:spcAft>
                          <a:spcPts val="0"/>
                        </a:spcAft>
                      </a:pPr>
                      <a:r>
                        <a:rPr lang="es-ES" sz="900">
                          <a:effectLst/>
                        </a:rPr>
                        <a:t>Brief de diseño</a:t>
                      </a:r>
                      <a:endParaRPr lang="en-US" sz="900">
                        <a:effectLst/>
                      </a:endParaRPr>
                    </a:p>
                    <a:p>
                      <a:pPr marL="0" marR="0">
                        <a:lnSpc>
                          <a:spcPct val="115000"/>
                        </a:lnSpc>
                        <a:spcBef>
                          <a:spcPts val="0"/>
                        </a:spcBef>
                        <a:spcAft>
                          <a:spcPts val="0"/>
                        </a:spcAft>
                      </a:pPr>
                      <a:r>
                        <a:rPr lang="es-ES" sz="900">
                          <a:effectLst/>
                        </a:rPr>
                        <a:t>Story board</a:t>
                      </a:r>
                      <a:endParaRPr lang="en-US" sz="900">
                        <a:effectLst/>
                      </a:endParaRPr>
                    </a:p>
                    <a:p>
                      <a:pPr marL="0" marR="0">
                        <a:lnSpc>
                          <a:spcPct val="115000"/>
                        </a:lnSpc>
                        <a:spcBef>
                          <a:spcPts val="0"/>
                        </a:spcBef>
                        <a:spcAft>
                          <a:spcPts val="0"/>
                        </a:spcAft>
                      </a:pPr>
                      <a:r>
                        <a:rPr lang="es-ES" sz="900">
                          <a:effectLst/>
                        </a:rPr>
                        <a:t>Boceto</a:t>
                      </a:r>
                      <a:endParaRPr lang="en-US" sz="900">
                        <a:effectLst/>
                      </a:endParaRPr>
                    </a:p>
                    <a:p>
                      <a:pPr marL="0" marR="0">
                        <a:lnSpc>
                          <a:spcPct val="115000"/>
                        </a:lnSpc>
                        <a:spcBef>
                          <a:spcPts val="0"/>
                        </a:spcBef>
                        <a:spcAft>
                          <a:spcPts val="0"/>
                        </a:spcAft>
                      </a:pPr>
                      <a:r>
                        <a:rPr lang="es-ES" sz="900">
                          <a:effectLst/>
                        </a:rPr>
                        <a:t>Producción audiovisual</a:t>
                      </a:r>
                      <a:endParaRPr lang="en-US" sz="900">
                        <a:effectLst/>
                      </a:endParaRPr>
                    </a:p>
                    <a:p>
                      <a:pPr marL="0" marR="0">
                        <a:lnSpc>
                          <a:spcPct val="115000"/>
                        </a:lnSpc>
                        <a:spcBef>
                          <a:spcPts val="0"/>
                        </a:spcBef>
                        <a:spcAft>
                          <a:spcPts val="0"/>
                        </a:spcAft>
                      </a:pPr>
                      <a:r>
                        <a:rPr lang="es-ES" sz="900">
                          <a:effectLst/>
                        </a:rPr>
                        <a:t>Concientización social</a:t>
                      </a:r>
                      <a:endParaRPr lang="en-US" sz="900">
                        <a:effectLst/>
                      </a:endParaRPr>
                    </a:p>
                    <a:p>
                      <a:pPr marL="0" marR="0">
                        <a:lnSpc>
                          <a:spcPct val="115000"/>
                        </a:lnSpc>
                        <a:spcBef>
                          <a:spcPts val="0"/>
                        </a:spcBef>
                        <a:spcAft>
                          <a:spcPts val="0"/>
                        </a:spcAft>
                      </a:pPr>
                      <a:r>
                        <a:rPr lang="es-ES" sz="900">
                          <a:effectLst/>
                        </a:rPr>
                        <a:t>Responsabilidad social</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 xmlns:a16="http://schemas.microsoft.com/office/drawing/2014/main" val="3761977522"/>
                  </a:ext>
                </a:extLst>
              </a:tr>
              <a:tr h="1115665">
                <a:tc>
                  <a:txBody>
                    <a:bodyPr/>
                    <a:lstStyle/>
                    <a:p>
                      <a:pPr marL="342900" lvl="0" indent="-342900">
                        <a:buFont typeface="+mj-lt"/>
                        <a:buAutoNum type="arabicPeriod" startAt="3"/>
                      </a:pPr>
                      <a:r>
                        <a:rPr lang="es-ES" sz="900" dirty="0">
                          <a:effectLst/>
                        </a:rPr>
                        <a:t>Objetivos o propósitos</a:t>
                      </a:r>
                      <a:endParaRPr lang="en-US" sz="900" dirty="0">
                        <a:effectLst/>
                      </a:endParaRPr>
                    </a:p>
                    <a:p>
                      <a:pPr marL="180340" marR="0">
                        <a:lnSpc>
                          <a:spcPct val="115000"/>
                        </a:lnSpc>
                        <a:spcBef>
                          <a:spcPts val="0"/>
                        </a:spcBef>
                        <a:spcAft>
                          <a:spcPts val="0"/>
                        </a:spcAft>
                      </a:pPr>
                      <a:r>
                        <a:rPr lang="es-ES" sz="900" dirty="0">
                          <a:effectLst/>
                        </a:rPr>
                        <a:t>a alcanzar. </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effectLst/>
                      </a:endParaRPr>
                    </a:p>
                    <a:p>
                      <a:pPr marL="0" marR="0" algn="just">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Analizar sobre la realidad interna, psicopatologías, conformación de la personalidad, problemas neurológicos, formas de solucionar conflicos mentales.</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Análisis de los datos numéricos relacionados con el suicidio los cuales nos permitan tomar mejores decisiones frente a este problema</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gn="just">
                        <a:lnSpc>
                          <a:spcPct val="115000"/>
                        </a:lnSpc>
                        <a:spcBef>
                          <a:spcPts val="0"/>
                        </a:spcBef>
                        <a:spcAft>
                          <a:spcPts val="0"/>
                        </a:spcAft>
                      </a:pPr>
                      <a:r>
                        <a:rPr lang="es-ES" sz="900">
                          <a:effectLst/>
                        </a:rPr>
                        <a:t>Analizar y conceptualizar el concepto de suicidio desde el punto de vista legal, es un Derecho o una violación a las garantías individuales.</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El alumno valorará la importancia de la comunicación visual para la transmisión de mensajes y como medio para la resolución o concientización de problemas de su entorno y contexto</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 xmlns:a16="http://schemas.microsoft.com/office/drawing/2014/main" val="2714377644"/>
                  </a:ext>
                </a:extLst>
              </a:tr>
              <a:tr h="1271394">
                <a:tc>
                  <a:txBody>
                    <a:bodyPr/>
                    <a:lstStyle/>
                    <a:p>
                      <a:pPr marL="0" marR="0">
                        <a:lnSpc>
                          <a:spcPct val="115000"/>
                        </a:lnSpc>
                        <a:spcBef>
                          <a:spcPts val="0"/>
                        </a:spcBef>
                        <a:spcAft>
                          <a:spcPts val="0"/>
                        </a:spcAft>
                      </a:pPr>
                      <a:r>
                        <a:rPr lang="es-ES" sz="900" dirty="0">
                          <a:effectLst/>
                        </a:rPr>
                        <a:t>4. Evaluación.</a:t>
                      </a:r>
                      <a:endParaRPr lang="en-US" sz="900" dirty="0">
                        <a:effectLst/>
                      </a:endParaRPr>
                    </a:p>
                    <a:p>
                      <a:pPr marL="0" marR="0">
                        <a:lnSpc>
                          <a:spcPct val="115000"/>
                        </a:lnSpc>
                        <a:spcBef>
                          <a:spcPts val="0"/>
                        </a:spcBef>
                        <a:spcAft>
                          <a:spcPts val="0"/>
                        </a:spcAft>
                      </a:pPr>
                      <a:r>
                        <a:rPr lang="es-ES" sz="900" dirty="0">
                          <a:effectLst/>
                        </a:rPr>
                        <a:t>    Productos /evidencias</a:t>
                      </a:r>
                      <a:endParaRPr lang="en-US" sz="900" dirty="0">
                        <a:effectLst/>
                      </a:endParaRPr>
                    </a:p>
                    <a:p>
                      <a:pPr marL="0" marR="0">
                        <a:lnSpc>
                          <a:spcPct val="115000"/>
                        </a:lnSpc>
                        <a:spcBef>
                          <a:spcPts val="0"/>
                        </a:spcBef>
                        <a:spcAft>
                          <a:spcPts val="0"/>
                        </a:spcAft>
                      </a:pPr>
                      <a:r>
                        <a:rPr lang="es-ES" sz="900" dirty="0">
                          <a:effectLst/>
                        </a:rPr>
                        <a:t>    de aprendizaje para </a:t>
                      </a:r>
                      <a:endParaRPr lang="en-US" sz="900" dirty="0">
                        <a:effectLst/>
                      </a:endParaRPr>
                    </a:p>
                    <a:p>
                      <a:pPr marL="0" marR="0">
                        <a:lnSpc>
                          <a:spcPct val="115000"/>
                        </a:lnSpc>
                        <a:spcBef>
                          <a:spcPts val="0"/>
                        </a:spcBef>
                        <a:spcAft>
                          <a:spcPts val="0"/>
                        </a:spcAft>
                      </a:pPr>
                      <a:r>
                        <a:rPr lang="es-ES" sz="900" dirty="0">
                          <a:effectLst/>
                        </a:rPr>
                        <a:t>    demostrar el</a:t>
                      </a:r>
                      <a:endParaRPr lang="en-US" sz="900" dirty="0">
                        <a:effectLst/>
                      </a:endParaRPr>
                    </a:p>
                    <a:p>
                      <a:pPr marL="0" marR="0">
                        <a:lnSpc>
                          <a:spcPct val="115000"/>
                        </a:lnSpc>
                        <a:spcBef>
                          <a:spcPts val="0"/>
                        </a:spcBef>
                        <a:spcAft>
                          <a:spcPts val="0"/>
                        </a:spcAft>
                      </a:pPr>
                      <a:r>
                        <a:rPr lang="es-ES" sz="900" dirty="0">
                          <a:effectLst/>
                        </a:rPr>
                        <a:t>    avance del  proceso  y </a:t>
                      </a:r>
                      <a:endParaRPr lang="en-US" sz="900" dirty="0">
                        <a:effectLst/>
                      </a:endParaRPr>
                    </a:p>
                    <a:p>
                      <a:pPr marL="0" marR="0">
                        <a:lnSpc>
                          <a:spcPct val="115000"/>
                        </a:lnSpc>
                        <a:spcBef>
                          <a:spcPts val="0"/>
                        </a:spcBef>
                        <a:spcAft>
                          <a:spcPts val="0"/>
                        </a:spcAft>
                      </a:pPr>
                      <a:r>
                        <a:rPr lang="es-ES" sz="900" dirty="0">
                          <a:effectLst/>
                        </a:rPr>
                        <a:t>    el logro del  objetivo</a:t>
                      </a:r>
                      <a:endParaRPr lang="en-US" sz="900" dirty="0">
                        <a:effectLst/>
                      </a:endParaRPr>
                    </a:p>
                    <a:p>
                      <a:pPr marL="0" marR="0">
                        <a:lnSpc>
                          <a:spcPct val="115000"/>
                        </a:lnSpc>
                        <a:spcBef>
                          <a:spcPts val="0"/>
                        </a:spcBef>
                        <a:spcAft>
                          <a:spcPts val="0"/>
                        </a:spcAft>
                      </a:pPr>
                      <a:r>
                        <a:rPr lang="es-ES" sz="900" dirty="0">
                          <a:effectLst/>
                        </a:rPr>
                        <a:t>    propuesto.</a:t>
                      </a:r>
                      <a:endParaRPr lang="en-US" sz="900" dirty="0">
                        <a:effectLst/>
                      </a:endParaRPr>
                    </a:p>
                    <a:p>
                      <a:pPr marL="0" marR="0">
                        <a:lnSpc>
                          <a:spcPct val="115000"/>
                        </a:lnSpc>
                        <a:spcBef>
                          <a:spcPts val="0"/>
                        </a:spcBef>
                        <a:spcAft>
                          <a:spcPts val="0"/>
                        </a:spcAft>
                        <a:tabLst>
                          <a:tab pos="1844675" algn="r"/>
                        </a:tabLs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Que los alumnos puedan aterrizar en casos clínicos los temas vistos. Examen de conocimientos básicos de personalidad, emociones, motivaciones, neurología y psicología social.</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Producción en forma escrita donde se analice la información numérica recabada y se puedan plantear conclusiones desde el punto de vista matemático.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Investigación de diversas tesis en materia penal que aprueban el suicidio.</a:t>
                      </a:r>
                      <a:endParaRPr lang="en-US" sz="900">
                        <a:effectLst/>
                      </a:endParaRPr>
                    </a:p>
                    <a:p>
                      <a:pPr marL="0" marR="0">
                        <a:lnSpc>
                          <a:spcPct val="115000"/>
                        </a:lnSpc>
                        <a:spcBef>
                          <a:spcPts val="0"/>
                        </a:spcBef>
                        <a:spcAft>
                          <a:spcPts val="0"/>
                        </a:spcAft>
                      </a:pPr>
                      <a:r>
                        <a:rPr lang="es-ES" sz="900">
                          <a:effectLst/>
                        </a:rPr>
                        <a:t>Examen de conocimientos básicos sobre legislación que prohíbe la práctica del suicidio.</a:t>
                      </a:r>
                      <a:endParaRPr lang="en-US" sz="900">
                        <a:effectLst/>
                      </a:endParaRPr>
                    </a:p>
                    <a:p>
                      <a:pPr marL="0" marR="0">
                        <a:lnSpc>
                          <a:spcPct val="115000"/>
                        </a:lnSpc>
                        <a:spcBef>
                          <a:spcPts val="0"/>
                        </a:spcBef>
                        <a:spcAft>
                          <a:spcPts val="0"/>
                        </a:spcAft>
                      </a:pPr>
                      <a:r>
                        <a:rPr lang="es-ES" sz="900">
                          <a:effectLst/>
                        </a:rPr>
                        <a:t>Estadística o índice de suicidios en México.</a:t>
                      </a:r>
                      <a:endParaRPr lang="en-US" sz="900">
                        <a:effectLst/>
                      </a:endParaRPr>
                    </a:p>
                    <a:p>
                      <a:pPr marL="0" marR="0">
                        <a:lnSpc>
                          <a:spcPct val="115000"/>
                        </a:lnSpc>
                        <a:spcBef>
                          <a:spcPts val="0"/>
                        </a:spcBef>
                        <a:spcAft>
                          <a:spcPts val="0"/>
                        </a:spcAft>
                      </a:pPr>
                      <a:r>
                        <a:rPr lang="es-ES" sz="900">
                          <a:effectLst/>
                        </a:rPr>
                        <a:t>Características psicológicas que determinan la conducta del sujeto.</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a:effectLst/>
                        </a:rPr>
                        <a:t>Brief de diseño</a:t>
                      </a:r>
                      <a:endParaRPr lang="en-US" sz="900">
                        <a:effectLst/>
                      </a:endParaRPr>
                    </a:p>
                    <a:p>
                      <a:pPr marL="0" marR="0">
                        <a:lnSpc>
                          <a:spcPct val="115000"/>
                        </a:lnSpc>
                        <a:spcBef>
                          <a:spcPts val="0"/>
                        </a:spcBef>
                        <a:spcAft>
                          <a:spcPts val="0"/>
                        </a:spcAft>
                      </a:pPr>
                      <a:r>
                        <a:rPr lang="es-ES" sz="900">
                          <a:effectLst/>
                        </a:rPr>
                        <a:t>Story board</a:t>
                      </a:r>
                      <a:endParaRPr lang="en-US" sz="900">
                        <a:effectLst/>
                      </a:endParaRPr>
                    </a:p>
                    <a:p>
                      <a:pPr marL="0" marR="0">
                        <a:lnSpc>
                          <a:spcPct val="115000"/>
                        </a:lnSpc>
                        <a:spcBef>
                          <a:spcPts val="0"/>
                        </a:spcBef>
                        <a:spcAft>
                          <a:spcPts val="0"/>
                        </a:spcAft>
                      </a:pPr>
                      <a:r>
                        <a:rPr lang="es-ES" sz="900">
                          <a:effectLst/>
                        </a:rPr>
                        <a:t>Produccion audiovisual terminada</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effectLst/>
                      </a:endParaRPr>
                    </a:p>
                    <a:p>
                      <a:pPr marL="0" marR="0">
                        <a:lnSpc>
                          <a:spcPct val="115000"/>
                        </a:lnSpc>
                        <a:spcBef>
                          <a:spcPts val="0"/>
                        </a:spcBef>
                        <a:spcAft>
                          <a:spcPts val="0"/>
                        </a:spcAft>
                      </a:pPr>
                      <a:r>
                        <a:rPr lang="es-ES" sz="900">
                          <a:effectLst/>
                        </a:rPr>
                        <a:t> </a:t>
                      </a:r>
                      <a:endParaRPr lang="en-US" sz="90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 xmlns:a16="http://schemas.microsoft.com/office/drawing/2014/main" val="907410498"/>
                  </a:ext>
                </a:extLst>
              </a:tr>
              <a:tr h="1271394">
                <a:tc>
                  <a:txBody>
                    <a:bodyPr/>
                    <a:lstStyle/>
                    <a:p>
                      <a:pPr marL="0" marR="0">
                        <a:lnSpc>
                          <a:spcPct val="115000"/>
                        </a:lnSpc>
                        <a:spcBef>
                          <a:spcPts val="0"/>
                        </a:spcBef>
                        <a:spcAft>
                          <a:spcPts val="0"/>
                        </a:spcAft>
                      </a:pPr>
                      <a:r>
                        <a:rPr lang="es-ES" sz="900" dirty="0">
                          <a:effectLst/>
                        </a:rPr>
                        <a:t>5. Tipos y herramientas de </a:t>
                      </a:r>
                      <a:endParaRPr lang="en-US" sz="900" dirty="0">
                        <a:effectLst/>
                      </a:endParaRPr>
                    </a:p>
                    <a:p>
                      <a:pPr marL="0" marR="0">
                        <a:lnSpc>
                          <a:spcPct val="115000"/>
                        </a:lnSpc>
                        <a:spcBef>
                          <a:spcPts val="0"/>
                        </a:spcBef>
                        <a:spcAft>
                          <a:spcPts val="0"/>
                        </a:spcAft>
                      </a:pPr>
                      <a:r>
                        <a:rPr lang="es-ES" sz="900" dirty="0">
                          <a:effectLst/>
                        </a:rPr>
                        <a:t>    evaluación.</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Rúbrica</a:t>
                      </a:r>
                      <a:endParaRPr lang="en-US" sz="900" dirty="0">
                        <a:effectLst/>
                      </a:endParaRPr>
                    </a:p>
                    <a:p>
                      <a:pPr marL="0" marR="0">
                        <a:lnSpc>
                          <a:spcPct val="115000"/>
                        </a:lnSpc>
                        <a:spcBef>
                          <a:spcPts val="0"/>
                        </a:spcBef>
                        <a:spcAft>
                          <a:spcPts val="0"/>
                        </a:spcAft>
                      </a:pPr>
                      <a:r>
                        <a:rPr lang="es-ES" sz="900" dirty="0">
                          <a:effectLst/>
                        </a:rPr>
                        <a:t>Exámenes</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Rubrica</a:t>
                      </a:r>
                      <a:endParaRPr lang="en-US" sz="900" dirty="0">
                        <a:effectLst/>
                      </a:endParaRPr>
                    </a:p>
                    <a:p>
                      <a:pPr marL="0" marR="0">
                        <a:lnSpc>
                          <a:spcPct val="115000"/>
                        </a:lnSpc>
                        <a:spcBef>
                          <a:spcPts val="0"/>
                        </a:spcBef>
                        <a:spcAft>
                          <a:spcPts val="0"/>
                        </a:spcAft>
                      </a:pPr>
                      <a:r>
                        <a:rPr lang="es-ES" sz="900" dirty="0">
                          <a:effectLst/>
                        </a:rPr>
                        <a:t>Exposición del trabajo realizado</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Rubrica</a:t>
                      </a:r>
                      <a:endParaRPr lang="en-US" sz="900" dirty="0">
                        <a:effectLst/>
                      </a:endParaRPr>
                    </a:p>
                    <a:p>
                      <a:pPr marL="0" marR="0">
                        <a:lnSpc>
                          <a:spcPct val="115000"/>
                        </a:lnSpc>
                        <a:spcBef>
                          <a:spcPts val="0"/>
                        </a:spcBef>
                        <a:spcAft>
                          <a:spcPts val="0"/>
                        </a:spcAft>
                      </a:pPr>
                      <a:r>
                        <a:rPr lang="es-ES" sz="900" dirty="0">
                          <a:effectLst/>
                        </a:rPr>
                        <a:t>Exámenes </a:t>
                      </a:r>
                      <a:endParaRPr lang="en-US" sz="900" dirty="0">
                        <a:effectLst/>
                      </a:endParaRPr>
                    </a:p>
                    <a:p>
                      <a:pPr marL="0" marR="0">
                        <a:lnSpc>
                          <a:spcPct val="115000"/>
                        </a:lnSpc>
                        <a:spcBef>
                          <a:spcPts val="0"/>
                        </a:spcBef>
                        <a:spcAft>
                          <a:spcPts val="0"/>
                        </a:spcAft>
                      </a:pPr>
                      <a:r>
                        <a:rPr lang="es-ES" sz="900" dirty="0">
                          <a:effectLst/>
                        </a:rPr>
                        <a:t>Cuestionarios</a:t>
                      </a:r>
                      <a:endParaRPr lang="en-US" sz="900" dirty="0">
                        <a:effectLst/>
                      </a:endParaRPr>
                    </a:p>
                    <a:p>
                      <a:pPr marL="0" marR="0">
                        <a:lnSpc>
                          <a:spcPct val="115000"/>
                        </a:lnSpc>
                        <a:spcBef>
                          <a:spcPts val="0"/>
                        </a:spcBef>
                        <a:spcAft>
                          <a:spcPts val="0"/>
                        </a:spcAft>
                      </a:pPr>
                      <a:r>
                        <a:rPr lang="es-ES" sz="900" dirty="0">
                          <a:effectLst/>
                        </a:rPr>
                        <a:t>Glosarios</a:t>
                      </a:r>
                      <a:endParaRPr lang="en-US" sz="900" dirty="0">
                        <a:effectLst/>
                      </a:endParaRPr>
                    </a:p>
                    <a:p>
                      <a:pPr marL="0" marR="0">
                        <a:lnSpc>
                          <a:spcPct val="115000"/>
                        </a:lnSpc>
                        <a:spcBef>
                          <a:spcPts val="0"/>
                        </a:spcBef>
                        <a:spcAft>
                          <a:spcPts val="0"/>
                        </a:spcAft>
                      </a:pPr>
                      <a:r>
                        <a:rPr lang="es-ES" sz="900" dirty="0">
                          <a:effectLst/>
                        </a:rPr>
                        <a:t>Investigación de campo</a:t>
                      </a:r>
                      <a:endParaRPr lang="en-US" sz="900" dirty="0">
                        <a:effectLst/>
                      </a:endParaRPr>
                    </a:p>
                    <a:p>
                      <a:pPr marL="0" marR="0">
                        <a:lnSpc>
                          <a:spcPct val="115000"/>
                        </a:lnSpc>
                        <a:spcBef>
                          <a:spcPts val="0"/>
                        </a:spcBef>
                        <a:spcAft>
                          <a:spcPts val="0"/>
                        </a:spcAft>
                      </a:pPr>
                      <a:r>
                        <a:rPr lang="es-ES" sz="900" dirty="0">
                          <a:effectLst/>
                        </a:rPr>
                        <a:t>Exposición de temas</a:t>
                      </a:r>
                      <a:endParaRPr lang="en-US" sz="900" dirty="0">
                        <a:effectLst/>
                      </a:endParaRPr>
                    </a:p>
                    <a:p>
                      <a:pPr marL="0" marR="0">
                        <a:lnSpc>
                          <a:spcPct val="115000"/>
                        </a:lnSpc>
                        <a:spcBef>
                          <a:spcPts val="0"/>
                        </a:spcBef>
                        <a:spcAft>
                          <a:spcPts val="0"/>
                        </a:spcAft>
                      </a:pPr>
                      <a:r>
                        <a:rPr lang="es-ES" sz="900" dirty="0">
                          <a:effectLst/>
                        </a:rPr>
                        <a:t>Análisis de noticias </a:t>
                      </a:r>
                      <a:endParaRPr lang="en-US" sz="900" dirty="0">
                        <a:effectLst/>
                      </a:endParaRPr>
                    </a:p>
                    <a:p>
                      <a:pPr marL="0" marR="0">
                        <a:lnSpc>
                          <a:spcPct val="115000"/>
                        </a:lnSpc>
                        <a:spcBef>
                          <a:spcPts val="0"/>
                        </a:spcBef>
                        <a:spcAft>
                          <a:spcPts val="0"/>
                        </a:spcAft>
                      </a:pPr>
                      <a:r>
                        <a:rPr lang="es-ES" sz="900" dirty="0">
                          <a:effectLst/>
                        </a:rPr>
                        <a:t> </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tc>
                  <a:txBody>
                    <a:bodyPr/>
                    <a:lstStyle/>
                    <a:p>
                      <a:pPr marL="0" marR="0">
                        <a:lnSpc>
                          <a:spcPct val="115000"/>
                        </a:lnSpc>
                        <a:spcBef>
                          <a:spcPts val="0"/>
                        </a:spcBef>
                        <a:spcAft>
                          <a:spcPts val="0"/>
                        </a:spcAft>
                      </a:pPr>
                      <a:r>
                        <a:rPr lang="es-ES" sz="900" dirty="0">
                          <a:effectLst/>
                        </a:rPr>
                        <a:t>Portafolio de evidencias</a:t>
                      </a:r>
                      <a:endParaRPr lang="en-US" sz="900" dirty="0">
                        <a:effectLst/>
                      </a:endParaRPr>
                    </a:p>
                    <a:p>
                      <a:pPr marL="0" marR="0">
                        <a:lnSpc>
                          <a:spcPct val="115000"/>
                        </a:lnSpc>
                        <a:spcBef>
                          <a:spcPts val="0"/>
                        </a:spcBef>
                        <a:spcAft>
                          <a:spcPts val="0"/>
                        </a:spcAft>
                      </a:pPr>
                      <a:r>
                        <a:rPr lang="es-ES" sz="900" dirty="0">
                          <a:effectLst/>
                        </a:rPr>
                        <a:t>Rubrica</a:t>
                      </a:r>
                      <a:endParaRPr lang="en-US" sz="900" dirty="0">
                        <a:solidFill>
                          <a:srgbClr val="000000"/>
                        </a:solidFill>
                        <a:effectLst/>
                        <a:latin typeface="Arial" panose="020B0604020202020204" pitchFamily="34" charset="0"/>
                        <a:ea typeface="Arial" panose="020B0604020202020204" pitchFamily="34" charset="0"/>
                      </a:endParaRPr>
                    </a:p>
                  </a:txBody>
                  <a:tcPr marL="19165" marR="19165" marT="19165" marB="19165"/>
                </a:tc>
                <a:extLst>
                  <a:ext uri="{0D108BD9-81ED-4DB2-BD59-A6C34878D82A}">
                    <a16:rowId xmlns="" xmlns:a16="http://schemas.microsoft.com/office/drawing/2014/main" val="3918245052"/>
                  </a:ext>
                </a:extLst>
              </a:tr>
            </a:tbl>
          </a:graphicData>
        </a:graphic>
      </p:graphicFrame>
    </p:spTree>
    <p:extLst>
      <p:ext uri="{BB962C8B-B14F-4D97-AF65-F5344CB8AC3E}">
        <p14:creationId xmlns:p14="http://schemas.microsoft.com/office/powerpoint/2010/main" val="714942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1680EF28-9D70-427C-9014-74F660556D4E}"/>
              </a:ext>
            </a:extLst>
          </p:cNvPr>
          <p:cNvGraphicFramePr>
            <a:graphicFrameLocks noGrp="1"/>
          </p:cNvGraphicFramePr>
          <p:nvPr>
            <p:ph idx="1"/>
            <p:extLst>
              <p:ext uri="{D42A27DB-BD31-4B8C-83A1-F6EECF244321}">
                <p14:modId xmlns:p14="http://schemas.microsoft.com/office/powerpoint/2010/main" val="1897318648"/>
              </p:ext>
            </p:extLst>
          </p:nvPr>
        </p:nvGraphicFramePr>
        <p:xfrm>
          <a:off x="206063" y="489397"/>
          <a:ext cx="11578106" cy="6194738"/>
        </p:xfrm>
        <a:graphic>
          <a:graphicData uri="http://schemas.openxmlformats.org/drawingml/2006/table">
            <a:tbl>
              <a:tblPr>
                <a:tableStyleId>{5C22544A-7EE6-4342-B048-85BDC9FD1C3A}</a:tableStyleId>
              </a:tblPr>
              <a:tblGrid>
                <a:gridCol w="3665071">
                  <a:extLst>
                    <a:ext uri="{9D8B030D-6E8A-4147-A177-3AD203B41FA5}">
                      <a16:colId xmlns="" xmlns:a16="http://schemas.microsoft.com/office/drawing/2014/main" val="3369540291"/>
                    </a:ext>
                  </a:extLst>
                </a:gridCol>
                <a:gridCol w="2020179">
                  <a:extLst>
                    <a:ext uri="{9D8B030D-6E8A-4147-A177-3AD203B41FA5}">
                      <a16:colId xmlns="" xmlns:a16="http://schemas.microsoft.com/office/drawing/2014/main" val="2652635589"/>
                    </a:ext>
                  </a:extLst>
                </a:gridCol>
                <a:gridCol w="1868466">
                  <a:extLst>
                    <a:ext uri="{9D8B030D-6E8A-4147-A177-3AD203B41FA5}">
                      <a16:colId xmlns="" xmlns:a16="http://schemas.microsoft.com/office/drawing/2014/main" val="861064246"/>
                    </a:ext>
                  </a:extLst>
                </a:gridCol>
                <a:gridCol w="2012195">
                  <a:extLst>
                    <a:ext uri="{9D8B030D-6E8A-4147-A177-3AD203B41FA5}">
                      <a16:colId xmlns="" xmlns:a16="http://schemas.microsoft.com/office/drawing/2014/main" val="3712451636"/>
                    </a:ext>
                  </a:extLst>
                </a:gridCol>
                <a:gridCol w="2012195">
                  <a:extLst>
                    <a:ext uri="{9D8B030D-6E8A-4147-A177-3AD203B41FA5}">
                      <a16:colId xmlns="" xmlns:a16="http://schemas.microsoft.com/office/drawing/2014/main" val="2774265367"/>
                    </a:ext>
                  </a:extLst>
                </a:gridCol>
              </a:tblGrid>
              <a:tr h="366040">
                <a:tc>
                  <a:txBody>
                    <a:bodyPr/>
                    <a:lstStyle/>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1.</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2.</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3.</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100">
                          <a:effectLst/>
                        </a:rPr>
                        <a:t>Disciplina 4.</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4252682810"/>
                  </a:ext>
                </a:extLst>
              </a:tr>
              <a:tr h="4304336">
                <a:tc>
                  <a:txBody>
                    <a:bodyPr/>
                    <a:lstStyle/>
                    <a:p>
                      <a:pPr marL="275590" marR="0" indent="-180340">
                        <a:lnSpc>
                          <a:spcPct val="115000"/>
                        </a:lnSpc>
                        <a:spcBef>
                          <a:spcPts val="0"/>
                        </a:spcBef>
                        <a:spcAft>
                          <a:spcPts val="0"/>
                        </a:spcAft>
                      </a:pPr>
                      <a:r>
                        <a:rPr lang="es-ES" sz="1100" dirty="0">
                          <a:effectLst/>
                        </a:rPr>
                        <a:t>1.  Preguntar y cuestionar.</a:t>
                      </a:r>
                      <a:endParaRPr lang="en-US" sz="1100" dirty="0">
                        <a:effectLst/>
                      </a:endParaRPr>
                    </a:p>
                    <a:p>
                      <a:pPr marL="275590" marR="0" indent="-180340">
                        <a:lnSpc>
                          <a:spcPct val="115000"/>
                        </a:lnSpc>
                        <a:spcBef>
                          <a:spcPts val="0"/>
                        </a:spcBef>
                        <a:spcAft>
                          <a:spcPts val="0"/>
                        </a:spcAft>
                      </a:pPr>
                      <a:r>
                        <a:rPr lang="es-ES" sz="1100" dirty="0">
                          <a:effectLst/>
                        </a:rPr>
                        <a:t>     Preguntas para dirigir  la Investigación Interdisciplinaria.</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gridSpan="3">
                  <a:txBody>
                    <a:bodyPr/>
                    <a:lstStyle/>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1.-¿Cuál es el eje transversal de las cuatro disciplinas?</a:t>
                      </a:r>
                      <a:endParaRPr lang="en-US" sz="1100" dirty="0">
                        <a:effectLst/>
                      </a:endParaRPr>
                    </a:p>
                    <a:p>
                      <a:pPr marL="0" marR="0">
                        <a:lnSpc>
                          <a:spcPct val="115000"/>
                        </a:lnSpc>
                        <a:spcBef>
                          <a:spcPts val="0"/>
                        </a:spcBef>
                        <a:spcAft>
                          <a:spcPts val="0"/>
                        </a:spcAft>
                      </a:pPr>
                      <a:r>
                        <a:rPr lang="es-ES" sz="1100" dirty="0">
                          <a:effectLst/>
                        </a:rPr>
                        <a:t>2.-¿Qué inherencia tienen los contenidos de cada materia en el análisis de vida y toma de decisiones de los estudiantes?</a:t>
                      </a:r>
                      <a:endParaRPr lang="en-US" sz="1100" dirty="0">
                        <a:effectLst/>
                      </a:endParaRPr>
                    </a:p>
                    <a:p>
                      <a:pPr marL="0" marR="0">
                        <a:lnSpc>
                          <a:spcPct val="115000"/>
                        </a:lnSpc>
                        <a:spcBef>
                          <a:spcPts val="0"/>
                        </a:spcBef>
                        <a:spcAft>
                          <a:spcPts val="0"/>
                        </a:spcAft>
                      </a:pPr>
                      <a:r>
                        <a:rPr lang="es-ES" sz="1100" dirty="0">
                          <a:effectLst/>
                        </a:rPr>
                        <a:t>3.-¿Cuál es la forma de organización que hace posible la interdisciplinariedad?</a:t>
                      </a:r>
                      <a:endParaRPr lang="en-US" sz="1100" dirty="0">
                        <a:effectLst/>
                      </a:endParaRPr>
                    </a:p>
                    <a:p>
                      <a:pPr marL="0" marR="0">
                        <a:lnSpc>
                          <a:spcPct val="115000"/>
                        </a:lnSpc>
                        <a:spcBef>
                          <a:spcPts val="0"/>
                        </a:spcBef>
                        <a:spcAft>
                          <a:spcPts val="0"/>
                        </a:spcAft>
                      </a:pPr>
                      <a:r>
                        <a:rPr lang="es-ES" sz="1100" dirty="0">
                          <a:effectLst/>
                        </a:rPr>
                        <a:t>4.- ¿Cuál es el objeto de estudio?</a:t>
                      </a:r>
                      <a:endParaRPr lang="en-US" sz="1100" dirty="0">
                        <a:effectLst/>
                      </a:endParaRPr>
                    </a:p>
                    <a:p>
                      <a:pPr marL="0" marR="0">
                        <a:lnSpc>
                          <a:spcPct val="115000"/>
                        </a:lnSpc>
                        <a:spcBef>
                          <a:spcPts val="0"/>
                        </a:spcBef>
                        <a:spcAft>
                          <a:spcPts val="0"/>
                        </a:spcAft>
                      </a:pPr>
                      <a:r>
                        <a:rPr lang="es-ES" sz="1100" dirty="0">
                          <a:effectLst/>
                        </a:rPr>
                        <a:t>5.- ¿Cuál es el marco conceptual del proyecto?</a:t>
                      </a:r>
                      <a:endParaRPr lang="en-US" sz="1100" dirty="0">
                        <a:effectLst/>
                      </a:endParaRPr>
                    </a:p>
                    <a:p>
                      <a:pPr marL="0" marR="0">
                        <a:lnSpc>
                          <a:spcPct val="115000"/>
                        </a:lnSpc>
                        <a:spcBef>
                          <a:spcPts val="0"/>
                        </a:spcBef>
                        <a:spcAft>
                          <a:spcPts val="0"/>
                        </a:spcAft>
                      </a:pPr>
                      <a:r>
                        <a:rPr lang="es-ES" sz="1100" dirty="0">
                          <a:effectLst/>
                        </a:rPr>
                        <a:t>6.- ¿Cuáles son las propiedades del sistema del proyecto?</a:t>
                      </a:r>
                      <a:endParaRPr lang="en-US" sz="1100" dirty="0">
                        <a:effectLst/>
                      </a:endParaRPr>
                    </a:p>
                    <a:p>
                      <a:pPr marL="0" marR="0">
                        <a:lnSpc>
                          <a:spcPct val="115000"/>
                        </a:lnSpc>
                        <a:spcBef>
                          <a:spcPts val="0"/>
                        </a:spcBef>
                        <a:spcAft>
                          <a:spcPts val="0"/>
                        </a:spcAft>
                      </a:pPr>
                      <a:r>
                        <a:rPr lang="es-ES" sz="1100" dirty="0">
                          <a:effectLst/>
                        </a:rPr>
                        <a:t>7.- ¿Cuál es la dinámica de los componentes del proyecto?</a:t>
                      </a:r>
                      <a:endParaRPr lang="en-US" sz="1100" dirty="0">
                        <a:effectLst/>
                      </a:endParaRPr>
                    </a:p>
                    <a:p>
                      <a:pPr marL="0" marR="0">
                        <a:lnSpc>
                          <a:spcPct val="115000"/>
                        </a:lnSpc>
                        <a:spcBef>
                          <a:spcPts val="0"/>
                        </a:spcBef>
                        <a:spcAft>
                          <a:spcPts val="0"/>
                        </a:spcAft>
                      </a:pPr>
                      <a:r>
                        <a:rPr lang="es-ES" sz="1100" dirty="0">
                          <a:effectLst/>
                        </a:rPr>
                        <a:t>8.- ¿Cuál es el diagnóstico del problema?</a:t>
                      </a:r>
                      <a:endParaRPr lang="en-US" sz="1100" dirty="0">
                        <a:effectLst/>
                      </a:endParaRPr>
                    </a:p>
                    <a:p>
                      <a:pPr marL="0" marR="0">
                        <a:lnSpc>
                          <a:spcPct val="115000"/>
                        </a:lnSpc>
                        <a:spcBef>
                          <a:spcPts val="0"/>
                        </a:spcBef>
                        <a:spcAft>
                          <a:spcPts val="0"/>
                        </a:spcAft>
                      </a:pPr>
                      <a:r>
                        <a:rPr lang="es-ES" sz="1100" dirty="0">
                          <a:effectLst/>
                        </a:rPr>
                        <a:t>9.- ¿Cuál es el modelo de la realidad que se está estudiando?</a:t>
                      </a:r>
                      <a:endParaRPr lang="en-US" sz="1100" dirty="0">
                        <a:effectLst/>
                      </a:endParaRPr>
                    </a:p>
                    <a:p>
                      <a:pPr marL="0" marR="0">
                        <a:lnSpc>
                          <a:spcPct val="115000"/>
                        </a:lnSpc>
                        <a:spcBef>
                          <a:spcPts val="0"/>
                        </a:spcBef>
                        <a:spcAft>
                          <a:spcPts val="0"/>
                        </a:spcAft>
                      </a:pPr>
                      <a:r>
                        <a:rPr lang="es-ES" sz="1100" dirty="0">
                          <a:effectLst/>
                        </a:rPr>
                        <a:t>10.-¿Cómo podremos prevenir el suicidio?</a:t>
                      </a:r>
                      <a:endParaRPr lang="en-US" sz="1100" dirty="0">
                        <a:effectLst/>
                      </a:endParaRPr>
                    </a:p>
                    <a:p>
                      <a:pPr marL="0" marR="0">
                        <a:lnSpc>
                          <a:spcPct val="115000"/>
                        </a:lnSpc>
                        <a:spcBef>
                          <a:spcPts val="0"/>
                        </a:spcBef>
                        <a:spcAft>
                          <a:spcPts val="0"/>
                        </a:spcAft>
                      </a:pPr>
                      <a:r>
                        <a:rPr lang="es-ES" sz="1100" dirty="0">
                          <a:effectLst/>
                        </a:rPr>
                        <a:t>11¿ Cómo podemos ayudarnos de la Comunicación visual para transmitir una idea o mensaje sobre la problemática?</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effectLst/>
                      </a:endParaRPr>
                    </a:p>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s-ES"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1984942947"/>
                  </a:ext>
                </a:extLst>
              </a:tr>
              <a:tr h="1524362">
                <a:tc>
                  <a:txBody>
                    <a:bodyPr/>
                    <a:lstStyle/>
                    <a:p>
                      <a:pPr marL="275590" marR="0" indent="-180340">
                        <a:lnSpc>
                          <a:spcPct val="115000"/>
                        </a:lnSpc>
                        <a:spcBef>
                          <a:spcPts val="0"/>
                        </a:spcBef>
                        <a:spcAft>
                          <a:spcPts val="0"/>
                        </a:spcAft>
                      </a:pPr>
                      <a:r>
                        <a:rPr lang="es-ES" sz="1100">
                          <a:effectLst/>
                        </a:rPr>
                        <a:t>2. Despertar el interés (detonar).</a:t>
                      </a:r>
                      <a:endParaRPr lang="en-US" sz="1100">
                        <a:effectLst/>
                      </a:endParaRPr>
                    </a:p>
                    <a:p>
                      <a:pPr marL="270510" marR="0" indent="-180340">
                        <a:lnSpc>
                          <a:spcPct val="115000"/>
                        </a:lnSpc>
                        <a:spcBef>
                          <a:spcPts val="0"/>
                        </a:spcBef>
                        <a:spcAft>
                          <a:spcPts val="0"/>
                        </a:spcAft>
                      </a:pPr>
                      <a:r>
                        <a:rPr lang="es-ES" sz="1100">
                          <a:effectLst/>
                        </a:rPr>
                        <a:t>    Estrategias para involucrar a los estudiantes con la problemática planteada, en el salón de clase</a:t>
                      </a:r>
                      <a:endParaRPr lang="en-US" sz="1100">
                        <a:effectLst/>
                      </a:endParaRPr>
                    </a:p>
                    <a:p>
                      <a:pPr marL="275590" marR="0" indent="-180340">
                        <a:lnSpc>
                          <a:spcPct val="115000"/>
                        </a:lnSpc>
                        <a:spcBef>
                          <a:spcPts val="0"/>
                        </a:spcBef>
                        <a:spcAft>
                          <a:spcPts val="0"/>
                        </a:spcAft>
                      </a:pPr>
                      <a:r>
                        <a:rPr lang="es-ES" sz="1100">
                          <a:effectLst/>
                        </a:rPr>
                        <a:t>    </a:t>
                      </a:r>
                      <a:endParaRPr lang="en-US" sz="1100">
                        <a:effectLst/>
                      </a:endParaRPr>
                    </a:p>
                    <a:p>
                      <a:pPr marL="275590" marR="0" indent="-180340">
                        <a:lnSpc>
                          <a:spcPct val="115000"/>
                        </a:lnSpc>
                        <a:spcBef>
                          <a:spcPts val="0"/>
                        </a:spcBef>
                        <a:spcAft>
                          <a:spcPts val="0"/>
                        </a:spcAft>
                      </a:pPr>
                      <a:r>
                        <a:rPr lang="es-ES" sz="1100">
                          <a:effectLst/>
                        </a:rPr>
                        <a:t> </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gridSpan="3">
                  <a:txBody>
                    <a:bodyPr/>
                    <a:lstStyle/>
                    <a:p>
                      <a:pPr marL="0" marR="0">
                        <a:lnSpc>
                          <a:spcPct val="115000"/>
                        </a:lnSpc>
                        <a:spcBef>
                          <a:spcPts val="0"/>
                        </a:spcBef>
                        <a:spcAft>
                          <a:spcPts val="0"/>
                        </a:spcAft>
                      </a:pPr>
                      <a:r>
                        <a:rPr lang="es-ES" sz="1100">
                          <a:effectLst/>
                        </a:rPr>
                        <a:t>1.- Planteamiento del problema del suicidio.</a:t>
                      </a:r>
                      <a:endParaRPr lang="en-US" sz="1100">
                        <a:effectLst/>
                      </a:endParaRPr>
                    </a:p>
                    <a:p>
                      <a:pPr marL="0" marR="0">
                        <a:lnSpc>
                          <a:spcPct val="115000"/>
                        </a:lnSpc>
                        <a:spcBef>
                          <a:spcPts val="0"/>
                        </a:spcBef>
                        <a:spcAft>
                          <a:spcPts val="0"/>
                        </a:spcAft>
                      </a:pPr>
                      <a:r>
                        <a:rPr lang="es-ES" sz="1100">
                          <a:effectLst/>
                        </a:rPr>
                        <a:t>2.- Casos reales, a través de análisis de noticias o película</a:t>
                      </a:r>
                      <a:endParaRPr lang="en-US" sz="1100">
                        <a:effectLst/>
                      </a:endParaRPr>
                    </a:p>
                    <a:p>
                      <a:pPr marL="0" marR="0">
                        <a:lnSpc>
                          <a:spcPct val="115000"/>
                        </a:lnSpc>
                        <a:spcBef>
                          <a:spcPts val="0"/>
                        </a:spcBef>
                        <a:spcAft>
                          <a:spcPts val="0"/>
                        </a:spcAft>
                      </a:pPr>
                      <a:r>
                        <a:rPr lang="es-ES" sz="1100">
                          <a:effectLst/>
                        </a:rPr>
                        <a:t>3.- Estadísticas reales de suicidios en el Distrito federal y en el Mundo.</a:t>
                      </a:r>
                      <a:endParaRPr lang="en-US" sz="1100">
                        <a:effectLst/>
                      </a:endParaRPr>
                    </a:p>
                    <a:p>
                      <a:pPr marL="0" marR="0">
                        <a:lnSpc>
                          <a:spcPct val="115000"/>
                        </a:lnSpc>
                        <a:spcBef>
                          <a:spcPts val="0"/>
                        </a:spcBef>
                        <a:spcAft>
                          <a:spcPts val="0"/>
                        </a:spcAft>
                      </a:pPr>
                      <a:r>
                        <a:rPr lang="es-ES" sz="1100">
                          <a:effectLst/>
                        </a:rPr>
                        <a:t>4.- Cuestionamiento y análisis de problemáticas cotidianas y personales.</a:t>
                      </a:r>
                      <a:endParaRPr lang="en-US" sz="1100">
                        <a:effectLst/>
                      </a:endParaRPr>
                    </a:p>
                    <a:p>
                      <a:pPr marL="0" marR="0">
                        <a:lnSpc>
                          <a:spcPct val="115000"/>
                        </a:lnSpc>
                        <a:spcBef>
                          <a:spcPts val="0"/>
                        </a:spcBef>
                        <a:spcAft>
                          <a:spcPts val="0"/>
                        </a:spcAft>
                      </a:pPr>
                      <a:r>
                        <a:rPr lang="es-ES" sz="1100">
                          <a:effectLst/>
                        </a:rPr>
                        <a:t>5. Análisis e investigación gráfica y audiovisual</a:t>
                      </a:r>
                      <a:endParaRPr lang="en-US" sz="1100">
                        <a:solidFill>
                          <a:srgbClr val="000000"/>
                        </a:solidFill>
                        <a:effectLst/>
                        <a:latin typeface="Arial" panose="020B0604020202020204" pitchFamily="34" charset="0"/>
                        <a:ea typeface="Arial" panose="020B0604020202020204" pitchFamily="34" charset="0"/>
                      </a:endParaRPr>
                    </a:p>
                  </a:txBody>
                  <a:tcPr marL="63500" marR="63500" marT="63500" marB="63500"/>
                </a:tc>
                <a:tc hMerge="1">
                  <a:txBody>
                    <a:bodyPr/>
                    <a:lstStyle/>
                    <a:p>
                      <a:endParaRPr lang="en-US"/>
                    </a:p>
                  </a:txBody>
                  <a:tcPr/>
                </a:tc>
                <a:tc hMerge="1">
                  <a:txBody>
                    <a:bodyPr/>
                    <a:lstStyle/>
                    <a:p>
                      <a:endParaRPr lang="en-US"/>
                    </a:p>
                  </a:txBody>
                  <a:tcPr/>
                </a:tc>
                <a:tc>
                  <a:txBody>
                    <a:bodyPr/>
                    <a:lstStyle/>
                    <a:p>
                      <a:pPr marL="0" marR="0">
                        <a:lnSpc>
                          <a:spcPct val="115000"/>
                        </a:lnSpc>
                        <a:spcBef>
                          <a:spcPts val="0"/>
                        </a:spcBef>
                        <a:spcAft>
                          <a:spcPts val="0"/>
                        </a:spcAft>
                      </a:pPr>
                      <a:r>
                        <a:rPr lang="es-ES" sz="1100" dirty="0">
                          <a:effectLst/>
                        </a:rPr>
                        <a:t> </a:t>
                      </a:r>
                      <a:endParaRPr lang="en-US"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2438729158"/>
                  </a:ext>
                </a:extLst>
              </a:tr>
            </a:tbl>
          </a:graphicData>
        </a:graphic>
      </p:graphicFrame>
      <p:sp>
        <p:nvSpPr>
          <p:cNvPr id="5" name="Rectangle 1">
            <a:extLst>
              <a:ext uri="{FF2B5EF4-FFF2-40B4-BE49-F238E27FC236}">
                <a16:creationId xmlns="" xmlns:a16="http://schemas.microsoft.com/office/drawing/2014/main" id="{9A1E48DF-6A13-431F-8DA0-E829F75EB78C}"/>
              </a:ext>
            </a:extLst>
          </p:cNvPr>
          <p:cNvSpPr>
            <a:spLocks noChangeArrowheads="1"/>
          </p:cNvSpPr>
          <p:nvPr/>
        </p:nvSpPr>
        <p:spPr bwMode="auto">
          <a:xfrm>
            <a:off x="3278583" y="-16201"/>
            <a:ext cx="699999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n-US" sz="1200" b="1" i="0" u="none" strike="noStrike" cap="none" normalizeH="0" baseline="0" dirty="0">
                <a:ln>
                  <a:noFill/>
                </a:ln>
                <a:solidFill>
                  <a:srgbClr val="1C4587"/>
                </a:solidFill>
                <a:effectLst/>
                <a:latin typeface="Arial" panose="020B0604020202020204" pitchFamily="34" charset="0"/>
                <a:ea typeface="Century Gothic" panose="020B0502020202020204" pitchFamily="34" charset="0"/>
                <a:cs typeface="Century Gothic" panose="020B0502020202020204" pitchFamily="34" charset="0"/>
              </a:rPr>
              <a:t>V. Esquema del proceso de construcción del proyecto por disciplinas.</a:t>
            </a:r>
            <a:endParaRPr kumimoji="0" lang="en-US" altLang="en-US" sz="12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4727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A4A94D20-611A-4005-BC58-03905DE1CF5F}"/>
              </a:ext>
            </a:extLst>
          </p:cNvPr>
          <p:cNvGraphicFramePr>
            <a:graphicFrameLocks noGrp="1"/>
          </p:cNvGraphicFramePr>
          <p:nvPr>
            <p:ph idx="1"/>
            <p:extLst>
              <p:ext uri="{D42A27DB-BD31-4B8C-83A1-F6EECF244321}">
                <p14:modId xmlns:p14="http://schemas.microsoft.com/office/powerpoint/2010/main" val="1171011665"/>
              </p:ext>
            </p:extLst>
          </p:nvPr>
        </p:nvGraphicFramePr>
        <p:xfrm>
          <a:off x="0" y="141667"/>
          <a:ext cx="12192001" cy="6438068"/>
        </p:xfrm>
        <a:graphic>
          <a:graphicData uri="http://schemas.openxmlformats.org/drawingml/2006/table">
            <a:tbl>
              <a:tblPr>
                <a:tableStyleId>{5C22544A-7EE6-4342-B048-85BDC9FD1C3A}</a:tableStyleId>
              </a:tblPr>
              <a:tblGrid>
                <a:gridCol w="3859399">
                  <a:extLst>
                    <a:ext uri="{9D8B030D-6E8A-4147-A177-3AD203B41FA5}">
                      <a16:colId xmlns="" xmlns:a16="http://schemas.microsoft.com/office/drawing/2014/main" val="1651446909"/>
                    </a:ext>
                  </a:extLst>
                </a:gridCol>
                <a:gridCol w="2127293">
                  <a:extLst>
                    <a:ext uri="{9D8B030D-6E8A-4147-A177-3AD203B41FA5}">
                      <a16:colId xmlns="" xmlns:a16="http://schemas.microsoft.com/office/drawing/2014/main" val="3814994174"/>
                    </a:ext>
                  </a:extLst>
                </a:gridCol>
                <a:gridCol w="1967537">
                  <a:extLst>
                    <a:ext uri="{9D8B030D-6E8A-4147-A177-3AD203B41FA5}">
                      <a16:colId xmlns="" xmlns:a16="http://schemas.microsoft.com/office/drawing/2014/main" val="3686001819"/>
                    </a:ext>
                  </a:extLst>
                </a:gridCol>
                <a:gridCol w="2118886">
                  <a:extLst>
                    <a:ext uri="{9D8B030D-6E8A-4147-A177-3AD203B41FA5}">
                      <a16:colId xmlns="" xmlns:a16="http://schemas.microsoft.com/office/drawing/2014/main" val="3141867239"/>
                    </a:ext>
                  </a:extLst>
                </a:gridCol>
                <a:gridCol w="2118886">
                  <a:extLst>
                    <a:ext uri="{9D8B030D-6E8A-4147-A177-3AD203B41FA5}">
                      <a16:colId xmlns="" xmlns:a16="http://schemas.microsoft.com/office/drawing/2014/main" val="3715239699"/>
                    </a:ext>
                  </a:extLst>
                </a:gridCol>
              </a:tblGrid>
              <a:tr h="1600455">
                <a:tc>
                  <a:txBody>
                    <a:bodyPr/>
                    <a:lstStyle/>
                    <a:p>
                      <a:pPr marL="275590" marR="0" indent="-180340">
                        <a:lnSpc>
                          <a:spcPct val="115000"/>
                        </a:lnSpc>
                        <a:spcBef>
                          <a:spcPts val="0"/>
                        </a:spcBef>
                        <a:spcAft>
                          <a:spcPts val="0"/>
                        </a:spcAft>
                      </a:pPr>
                      <a:r>
                        <a:rPr lang="es-ES" sz="1000" dirty="0">
                          <a:effectLst/>
                        </a:rPr>
                        <a:t>3. Recopilar información a través de la investigación.</a:t>
                      </a:r>
                      <a:endParaRPr lang="en-US" sz="1000" dirty="0">
                        <a:effectLst/>
                      </a:endParaRPr>
                    </a:p>
                    <a:p>
                      <a:pPr marL="270510" marR="0" indent="-175260">
                        <a:lnSpc>
                          <a:spcPct val="115000"/>
                        </a:lnSpc>
                        <a:spcBef>
                          <a:spcPts val="0"/>
                        </a:spcBef>
                        <a:spcAft>
                          <a:spcPts val="0"/>
                        </a:spcAft>
                      </a:pPr>
                      <a:r>
                        <a:rPr lang="es-ES" sz="1000" dirty="0">
                          <a:effectLst/>
                        </a:rPr>
                        <a:t>    Propuestas a investigar y sus fuentes.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a:effectLst/>
                        </a:rPr>
                        <a:t>Libro de texto,  uso de material real a través de videos, revistas y redes sociales, investigación en hemerotecas, bibliotecas.</a:t>
                      </a:r>
                      <a:endParaRPr lang="en-US" sz="1000">
                        <a:effectLst/>
                      </a:endParaRPr>
                    </a:p>
                    <a:p>
                      <a:pPr marL="0" marR="0" algn="just">
                        <a:lnSpc>
                          <a:spcPct val="115000"/>
                        </a:lnSpc>
                        <a:spcBef>
                          <a:spcPts val="0"/>
                        </a:spcBef>
                        <a:spcAft>
                          <a:spcPts val="0"/>
                        </a:spcAft>
                      </a:pPr>
                      <a:r>
                        <a:rPr lang="es-ES" sz="1000">
                          <a:effectLst/>
                        </a:rPr>
                        <a:t> </a:t>
                      </a:r>
                      <a:endParaRPr lang="en-US" sz="1000">
                        <a:effectLst/>
                      </a:endParaRPr>
                    </a:p>
                    <a:p>
                      <a:pPr marL="0" marR="0" algn="just">
                        <a:lnSpc>
                          <a:spcPct val="115000"/>
                        </a:lnSpc>
                        <a:spcBef>
                          <a:spcPts val="0"/>
                        </a:spcBef>
                        <a:spcAft>
                          <a:spcPts val="0"/>
                        </a:spcAft>
                      </a:pPr>
                      <a:r>
                        <a:rPr lang="es-ES" sz="1000">
                          <a:effectLst/>
                        </a:rPr>
                        <a:t> </a:t>
                      </a:r>
                      <a:endParaRPr lang="en-US" sz="100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Noticias</a:t>
                      </a:r>
                      <a:endParaRPr lang="en-US" sz="1000" dirty="0">
                        <a:effectLst/>
                      </a:endParaRPr>
                    </a:p>
                    <a:p>
                      <a:pPr marL="0" marR="0" algn="just">
                        <a:lnSpc>
                          <a:spcPct val="115000"/>
                        </a:lnSpc>
                        <a:spcBef>
                          <a:spcPts val="0"/>
                        </a:spcBef>
                        <a:spcAft>
                          <a:spcPts val="0"/>
                        </a:spcAft>
                      </a:pPr>
                      <a:r>
                        <a:rPr lang="es-ES" sz="1000" dirty="0">
                          <a:effectLst/>
                        </a:rPr>
                        <a:t>Internet</a:t>
                      </a:r>
                      <a:endParaRPr lang="en-US" sz="1000" dirty="0">
                        <a:effectLst/>
                      </a:endParaRPr>
                    </a:p>
                    <a:p>
                      <a:pPr marL="0" marR="0" algn="just">
                        <a:lnSpc>
                          <a:spcPct val="115000"/>
                        </a:lnSpc>
                        <a:spcBef>
                          <a:spcPts val="0"/>
                        </a:spcBef>
                        <a:spcAft>
                          <a:spcPts val="0"/>
                        </a:spcAft>
                      </a:pPr>
                      <a:r>
                        <a:rPr lang="es-ES" sz="1000" dirty="0">
                          <a:effectLst/>
                        </a:rPr>
                        <a:t>Encuestas</a:t>
                      </a:r>
                      <a:endParaRPr lang="en-US" sz="1000" dirty="0">
                        <a:effectLst/>
                      </a:endParaRPr>
                    </a:p>
                    <a:p>
                      <a:pPr marL="0" marR="0" algn="just">
                        <a:lnSpc>
                          <a:spcPct val="115000"/>
                        </a:lnSpc>
                        <a:spcBef>
                          <a:spcPts val="0"/>
                        </a:spcBef>
                        <a:spcAft>
                          <a:spcPts val="0"/>
                        </a:spcAft>
                      </a:pPr>
                      <a:r>
                        <a:rPr lang="es-ES" sz="1000" dirty="0">
                          <a:effectLst/>
                        </a:rPr>
                        <a:t>CNDH</a:t>
                      </a:r>
                      <a:endParaRPr lang="en-US" sz="1000" dirty="0">
                        <a:effectLst/>
                      </a:endParaRPr>
                    </a:p>
                    <a:p>
                      <a:pPr marL="0" marR="0" algn="just">
                        <a:lnSpc>
                          <a:spcPct val="115000"/>
                        </a:lnSpc>
                        <a:spcBef>
                          <a:spcPts val="0"/>
                        </a:spcBef>
                        <a:spcAft>
                          <a:spcPts val="0"/>
                        </a:spcAft>
                      </a:pPr>
                      <a:r>
                        <a:rPr lang="es-ES" sz="1000" dirty="0">
                          <a:effectLst/>
                        </a:rPr>
                        <a:t>INEGI</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a:effectLst/>
                        </a:rPr>
                        <a:t>*Código Penal para el Distrito federal.</a:t>
                      </a:r>
                      <a:endParaRPr lang="en-US" sz="1000">
                        <a:effectLst/>
                      </a:endParaRPr>
                    </a:p>
                    <a:p>
                      <a:pPr marL="0" marR="0" algn="just">
                        <a:lnSpc>
                          <a:spcPct val="115000"/>
                        </a:lnSpc>
                        <a:spcBef>
                          <a:spcPts val="0"/>
                        </a:spcBef>
                        <a:spcAft>
                          <a:spcPts val="0"/>
                        </a:spcAft>
                      </a:pPr>
                      <a:r>
                        <a:rPr lang="es-ES" sz="1000">
                          <a:effectLst/>
                        </a:rPr>
                        <a:t>*Agencias investigadoras en el Distrito federal.</a:t>
                      </a:r>
                      <a:endParaRPr lang="en-US" sz="1000">
                        <a:effectLst/>
                      </a:endParaRPr>
                    </a:p>
                    <a:p>
                      <a:pPr marL="0" marR="0" algn="just">
                        <a:lnSpc>
                          <a:spcPct val="115000"/>
                        </a:lnSpc>
                        <a:spcBef>
                          <a:spcPts val="0"/>
                        </a:spcBef>
                        <a:spcAft>
                          <a:spcPts val="0"/>
                        </a:spcAft>
                      </a:pPr>
                      <a:r>
                        <a:rPr lang="es-ES" sz="1000">
                          <a:effectLst/>
                        </a:rPr>
                        <a:t>*Semefo (casos)</a:t>
                      </a:r>
                      <a:endParaRPr lang="en-US" sz="1000">
                        <a:effectLst/>
                      </a:endParaRPr>
                    </a:p>
                    <a:p>
                      <a:pPr marL="0" marR="0" algn="just">
                        <a:lnSpc>
                          <a:spcPct val="115000"/>
                        </a:lnSpc>
                        <a:spcBef>
                          <a:spcPts val="0"/>
                        </a:spcBef>
                        <a:spcAft>
                          <a:spcPts val="0"/>
                        </a:spcAft>
                      </a:pPr>
                      <a:r>
                        <a:rPr lang="es-ES" sz="1000">
                          <a:effectLst/>
                        </a:rPr>
                        <a:t>*Noticias.</a:t>
                      </a:r>
                      <a:endParaRPr lang="en-US" sz="1000">
                        <a:effectLst/>
                      </a:endParaRPr>
                    </a:p>
                    <a:p>
                      <a:pPr marL="0" marR="0" algn="just">
                        <a:lnSpc>
                          <a:spcPct val="115000"/>
                        </a:lnSpc>
                        <a:spcBef>
                          <a:spcPts val="0"/>
                        </a:spcBef>
                        <a:spcAft>
                          <a:spcPts val="0"/>
                        </a:spcAft>
                      </a:pPr>
                      <a:r>
                        <a:rPr lang="es-ES" sz="1000">
                          <a:effectLst/>
                        </a:rPr>
                        <a:t>*Libro de texto electrónico.</a:t>
                      </a:r>
                      <a:endParaRPr lang="en-US" sz="1000">
                        <a:effectLst/>
                      </a:endParaRPr>
                    </a:p>
                    <a:p>
                      <a:pPr marL="0" marR="0" algn="just">
                        <a:lnSpc>
                          <a:spcPct val="115000"/>
                        </a:lnSpc>
                        <a:spcBef>
                          <a:spcPts val="0"/>
                        </a:spcBef>
                        <a:spcAft>
                          <a:spcPts val="0"/>
                        </a:spcAft>
                      </a:pPr>
                      <a:r>
                        <a:rPr lang="es-ES" sz="1000">
                          <a:effectLst/>
                        </a:rPr>
                        <a:t>*Jurisprudencia.*</a:t>
                      </a:r>
                      <a:endParaRPr lang="en-US" sz="1000">
                        <a:effectLst/>
                      </a:endParaRPr>
                    </a:p>
                    <a:p>
                      <a:pPr marL="0" marR="0" algn="just">
                        <a:lnSpc>
                          <a:spcPct val="115000"/>
                        </a:lnSpc>
                        <a:spcBef>
                          <a:spcPts val="0"/>
                        </a:spcBef>
                        <a:spcAft>
                          <a:spcPts val="0"/>
                        </a:spcAft>
                      </a:pPr>
                      <a:r>
                        <a:rPr lang="es-ES" sz="1000">
                          <a:effectLst/>
                        </a:rPr>
                        <a:t>*Internet.</a:t>
                      </a:r>
                      <a:endParaRPr lang="en-US" sz="1000">
                        <a:effectLst/>
                      </a:endParaRPr>
                    </a:p>
                    <a:p>
                      <a:pPr marL="0" marR="0" algn="just">
                        <a:lnSpc>
                          <a:spcPct val="115000"/>
                        </a:lnSpc>
                        <a:spcBef>
                          <a:spcPts val="0"/>
                        </a:spcBef>
                        <a:spcAft>
                          <a:spcPts val="0"/>
                        </a:spcAft>
                      </a:pPr>
                      <a:r>
                        <a:rPr lang="es-ES" sz="1000">
                          <a:effectLst/>
                        </a:rPr>
                        <a:t>*Bibliotecas virtuales.</a:t>
                      </a:r>
                      <a:endParaRPr lang="en-US" sz="1000">
                        <a:effectLst/>
                      </a:endParaRPr>
                    </a:p>
                    <a:p>
                      <a:pPr marL="0" marR="0" algn="just">
                        <a:lnSpc>
                          <a:spcPct val="115000"/>
                        </a:lnSpc>
                        <a:spcBef>
                          <a:spcPts val="0"/>
                        </a:spcBef>
                        <a:spcAft>
                          <a:spcPts val="0"/>
                        </a:spcAft>
                      </a:pPr>
                      <a:r>
                        <a:rPr lang="es-ES" sz="1000">
                          <a:effectLst/>
                        </a:rPr>
                        <a:t>*Comisión de Derechos Humanos.</a:t>
                      </a:r>
                      <a:endParaRPr lang="en-US" sz="100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a:effectLst/>
                        </a:rPr>
                        <a:t>Libro de texto, alumnos mismos, uso de material real a través de videos, revistas y redes sociales</a:t>
                      </a:r>
                      <a:endParaRPr lang="en-US" sz="1000">
                        <a:solidFill>
                          <a:srgbClr val="000000"/>
                        </a:solidFill>
                        <a:effectLst/>
                        <a:latin typeface="Arial" panose="020B0604020202020204" pitchFamily="34" charset="0"/>
                        <a:ea typeface="Arial" panose="020B0604020202020204" pitchFamily="34" charset="0"/>
                      </a:endParaRPr>
                    </a:p>
                  </a:txBody>
                  <a:tcPr marL="32177" marR="32177" marT="32177" marB="32177"/>
                </a:tc>
                <a:extLst>
                  <a:ext uri="{0D108BD9-81ED-4DB2-BD59-A6C34878D82A}">
                    <a16:rowId xmlns="" xmlns:a16="http://schemas.microsoft.com/office/drawing/2014/main" val="3821277054"/>
                  </a:ext>
                </a:extLst>
              </a:tr>
              <a:tr h="4220796">
                <a:tc>
                  <a:txBody>
                    <a:bodyPr/>
                    <a:lstStyle/>
                    <a:p>
                      <a:pPr marL="275590" marR="0" indent="-180340">
                        <a:lnSpc>
                          <a:spcPct val="115000"/>
                        </a:lnSpc>
                        <a:spcBef>
                          <a:spcPts val="0"/>
                        </a:spcBef>
                        <a:spcAft>
                          <a:spcPts val="0"/>
                        </a:spcAft>
                      </a:pPr>
                      <a:r>
                        <a:rPr lang="es-ES" sz="1000" dirty="0">
                          <a:effectLst/>
                        </a:rPr>
                        <a:t>4. Organizar la información.</a:t>
                      </a:r>
                      <a:endParaRPr lang="en-US" sz="1000" dirty="0">
                        <a:effectLst/>
                      </a:endParaRPr>
                    </a:p>
                    <a:p>
                      <a:pPr marL="275590" marR="0" indent="-180340">
                        <a:lnSpc>
                          <a:spcPct val="115000"/>
                        </a:lnSpc>
                        <a:spcBef>
                          <a:spcPts val="0"/>
                        </a:spcBef>
                        <a:spcAft>
                          <a:spcPts val="0"/>
                        </a:spcAft>
                      </a:pPr>
                      <a:r>
                        <a:rPr lang="es-ES" sz="1000" dirty="0">
                          <a:effectLst/>
                        </a:rPr>
                        <a:t>    Implica:</a:t>
                      </a:r>
                      <a:endParaRPr lang="en-US" sz="1000" dirty="0">
                        <a:effectLst/>
                      </a:endParaRPr>
                    </a:p>
                    <a:p>
                      <a:pPr marL="275590" marR="0" indent="-180340">
                        <a:lnSpc>
                          <a:spcPct val="115000"/>
                        </a:lnSpc>
                        <a:spcBef>
                          <a:spcPts val="0"/>
                        </a:spcBef>
                        <a:spcAft>
                          <a:spcPts val="0"/>
                        </a:spcAft>
                      </a:pPr>
                      <a:r>
                        <a:rPr lang="es-ES" sz="1000" dirty="0">
                          <a:effectLst/>
                        </a:rPr>
                        <a:t>    clasificación de datos obtenidos,</a:t>
                      </a:r>
                      <a:endParaRPr lang="en-US" sz="1000" dirty="0">
                        <a:effectLst/>
                      </a:endParaRPr>
                    </a:p>
                    <a:p>
                      <a:pPr marL="275590" marR="0" indent="-180340">
                        <a:lnSpc>
                          <a:spcPct val="115000"/>
                        </a:lnSpc>
                        <a:spcBef>
                          <a:spcPts val="0"/>
                        </a:spcBef>
                        <a:spcAft>
                          <a:spcPts val="0"/>
                        </a:spcAft>
                      </a:pPr>
                      <a:r>
                        <a:rPr lang="es-ES" sz="1000" dirty="0">
                          <a:effectLst/>
                        </a:rPr>
                        <a:t>    análisis de los datos obtenidos,            registro de la información.</a:t>
                      </a:r>
                      <a:endParaRPr lang="en-US" sz="1000" dirty="0">
                        <a:effectLst/>
                      </a:endParaRPr>
                    </a:p>
                    <a:p>
                      <a:pPr marL="275590" marR="0" indent="-180340">
                        <a:lnSpc>
                          <a:spcPct val="115000"/>
                        </a:lnSpc>
                        <a:spcBef>
                          <a:spcPts val="0"/>
                        </a:spcBef>
                        <a:spcAft>
                          <a:spcPts val="0"/>
                        </a:spcAft>
                      </a:pPr>
                      <a:r>
                        <a:rPr lang="es-ES" sz="1000" dirty="0">
                          <a:effectLst/>
                        </a:rPr>
                        <a:t>    conclusiones por disciplina,</a:t>
                      </a:r>
                      <a:endParaRPr lang="en-US" sz="1000" dirty="0">
                        <a:effectLst/>
                      </a:endParaRPr>
                    </a:p>
                    <a:p>
                      <a:pPr marL="275590" marR="0" indent="-180340">
                        <a:lnSpc>
                          <a:spcPct val="115000"/>
                        </a:lnSpc>
                        <a:spcBef>
                          <a:spcPts val="0"/>
                        </a:spcBef>
                        <a:spcAft>
                          <a:spcPts val="0"/>
                        </a:spcAft>
                      </a:pPr>
                      <a:r>
                        <a:rPr lang="es-ES" sz="1000" dirty="0">
                          <a:effectLst/>
                        </a:rPr>
                        <a:t>    conclusiones conjuntas.</a:t>
                      </a:r>
                      <a:endParaRPr lang="en-US" sz="1000" dirty="0">
                        <a:effectLst/>
                      </a:endParaRPr>
                    </a:p>
                    <a:p>
                      <a:pPr marL="275590" marR="0" indent="-18034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tc>
                  <a:txBody>
                    <a:bodyPr/>
                    <a:lstStyle/>
                    <a:p>
                      <a:pPr marL="0" marR="0" algn="just">
                        <a:lnSpc>
                          <a:spcPct val="115000"/>
                        </a:lnSpc>
                        <a:spcBef>
                          <a:spcPts val="0"/>
                        </a:spcBef>
                        <a:spcAft>
                          <a:spcPts val="0"/>
                        </a:spcAft>
                      </a:pPr>
                      <a:r>
                        <a:rPr lang="es-ES" sz="1000" dirty="0">
                          <a:effectLst/>
                        </a:rPr>
                        <a:t>**Articulación de contenidos teóricos y prácticos que realizarán los alumnos con base en el marco conceptual y la dinámica establecida.</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1. Teoría (contenidos)</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2. Revisión de fuentes de consulta (textos, videos y entrevistas)  </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3. Análisis de la información</a:t>
                      </a:r>
                      <a:endParaRPr lang="en-US" sz="1000" dirty="0">
                        <a:effectLst/>
                      </a:endParaRPr>
                    </a:p>
                    <a:p>
                      <a:pPr marL="0" marR="0" algn="just">
                        <a:lnSpc>
                          <a:spcPct val="115000"/>
                        </a:lnSpc>
                        <a:spcBef>
                          <a:spcPts val="0"/>
                        </a:spcBef>
                        <a:spcAft>
                          <a:spcPts val="0"/>
                        </a:spcAft>
                      </a:pPr>
                      <a:r>
                        <a:rPr lang="es-ES" sz="1000" dirty="0">
                          <a:effectLst/>
                        </a:rPr>
                        <a:t>Fase 4. Elaboración de planteamientos hipotéticos y la solución a través de las diferentes herramientas con el uso de un eje transversal.</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5. Evaluación</a:t>
                      </a:r>
                      <a:endParaRPr lang="en-US" sz="1000" dirty="0">
                        <a:effectLst/>
                      </a:endParaRPr>
                    </a:p>
                    <a:p>
                      <a:pPr marL="0" marR="0" algn="just">
                        <a:lnSpc>
                          <a:spcPct val="115000"/>
                        </a:lnSpc>
                        <a:spcBef>
                          <a:spcPts val="0"/>
                        </a:spcBef>
                        <a:spcAft>
                          <a:spcPts val="0"/>
                        </a:spcAft>
                      </a:pPr>
                      <a:r>
                        <a:rPr lang="es-ES" sz="1000" dirty="0">
                          <a:effectLst/>
                        </a:rPr>
                        <a:t> </a:t>
                      </a:r>
                      <a:endParaRPr lang="en-US" sz="1000" dirty="0">
                        <a:effectLst/>
                      </a:endParaRPr>
                    </a:p>
                    <a:p>
                      <a:pPr marL="0" marR="0" algn="just">
                        <a:lnSpc>
                          <a:spcPct val="115000"/>
                        </a:lnSpc>
                        <a:spcBef>
                          <a:spcPts val="0"/>
                        </a:spcBef>
                        <a:spcAft>
                          <a:spcPts val="0"/>
                        </a:spcAft>
                      </a:pPr>
                      <a:r>
                        <a:rPr lang="es-ES" sz="1000" dirty="0">
                          <a:effectLst/>
                        </a:rPr>
                        <a:t>Fase 6. Conclusiones  </a:t>
                      </a:r>
                      <a:endParaRPr lang="en-US" sz="1000" dirty="0">
                        <a:effectLst/>
                      </a:endParaRPr>
                    </a:p>
                    <a:p>
                      <a:pPr marL="0" marR="0">
                        <a:lnSpc>
                          <a:spcPct val="115000"/>
                        </a:lnSpc>
                        <a:spcBef>
                          <a:spcPts val="0"/>
                        </a:spcBef>
                        <a:spcAft>
                          <a:spcPts val="0"/>
                        </a:spcAft>
                      </a:pPr>
                      <a:r>
                        <a:rPr lang="es-E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32177" marR="32177" marT="32177" marB="32177"/>
                </a:tc>
                <a:extLst>
                  <a:ext uri="{0D108BD9-81ED-4DB2-BD59-A6C34878D82A}">
                    <a16:rowId xmlns="" xmlns:a16="http://schemas.microsoft.com/office/drawing/2014/main" val="2726939539"/>
                  </a:ext>
                </a:extLst>
              </a:tr>
            </a:tbl>
          </a:graphicData>
        </a:graphic>
      </p:graphicFrame>
    </p:spTree>
    <p:extLst>
      <p:ext uri="{BB962C8B-B14F-4D97-AF65-F5344CB8AC3E}">
        <p14:creationId xmlns:p14="http://schemas.microsoft.com/office/powerpoint/2010/main" val="2718317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DC90A7-55E9-48CA-B72B-E61BF30D58C0}"/>
              </a:ext>
            </a:extLst>
          </p:cNvPr>
          <p:cNvSpPr>
            <a:spLocks noGrp="1"/>
          </p:cNvSpPr>
          <p:nvPr>
            <p:ph type="title"/>
          </p:nvPr>
        </p:nvSpPr>
        <p:spPr>
          <a:xfrm>
            <a:off x="1451579" y="804519"/>
            <a:ext cx="9603275" cy="5415977"/>
          </a:xfrm>
        </p:spPr>
        <p:txBody>
          <a:bodyPr/>
          <a:lstStyle/>
          <a:p>
            <a:endParaRPr lang="en-US" dirty="0"/>
          </a:p>
        </p:txBody>
      </p:sp>
      <p:graphicFrame>
        <p:nvGraphicFramePr>
          <p:cNvPr id="3" name="Table 2">
            <a:extLst>
              <a:ext uri="{FF2B5EF4-FFF2-40B4-BE49-F238E27FC236}">
                <a16:creationId xmlns="" xmlns:a16="http://schemas.microsoft.com/office/drawing/2014/main" id="{588D7C42-81B0-4D17-9ACA-2B1E1A351CAD}"/>
              </a:ext>
            </a:extLst>
          </p:cNvPr>
          <p:cNvGraphicFramePr>
            <a:graphicFrameLocks noGrp="1"/>
          </p:cNvGraphicFramePr>
          <p:nvPr>
            <p:extLst>
              <p:ext uri="{D42A27DB-BD31-4B8C-83A1-F6EECF244321}">
                <p14:modId xmlns:p14="http://schemas.microsoft.com/office/powerpoint/2010/main" val="401368711"/>
              </p:ext>
            </p:extLst>
          </p:nvPr>
        </p:nvGraphicFramePr>
        <p:xfrm>
          <a:off x="1451579" y="804520"/>
          <a:ext cx="9603274" cy="5415976"/>
        </p:xfrm>
        <a:graphic>
          <a:graphicData uri="http://schemas.openxmlformats.org/drawingml/2006/table">
            <a:tbl>
              <a:tblPr>
                <a:tableStyleId>{5C22544A-7EE6-4342-B048-85BDC9FD1C3A}</a:tableStyleId>
              </a:tblPr>
              <a:tblGrid>
                <a:gridCol w="3039934">
                  <a:extLst>
                    <a:ext uri="{9D8B030D-6E8A-4147-A177-3AD203B41FA5}">
                      <a16:colId xmlns="" xmlns:a16="http://schemas.microsoft.com/office/drawing/2014/main" val="1301008266"/>
                    </a:ext>
                  </a:extLst>
                </a:gridCol>
                <a:gridCol w="1675606">
                  <a:extLst>
                    <a:ext uri="{9D8B030D-6E8A-4147-A177-3AD203B41FA5}">
                      <a16:colId xmlns="" xmlns:a16="http://schemas.microsoft.com/office/drawing/2014/main" val="2387393168"/>
                    </a:ext>
                  </a:extLst>
                </a:gridCol>
                <a:gridCol w="1549770">
                  <a:extLst>
                    <a:ext uri="{9D8B030D-6E8A-4147-A177-3AD203B41FA5}">
                      <a16:colId xmlns="" xmlns:a16="http://schemas.microsoft.com/office/drawing/2014/main" val="3471395533"/>
                    </a:ext>
                  </a:extLst>
                </a:gridCol>
                <a:gridCol w="1668982">
                  <a:extLst>
                    <a:ext uri="{9D8B030D-6E8A-4147-A177-3AD203B41FA5}">
                      <a16:colId xmlns="" xmlns:a16="http://schemas.microsoft.com/office/drawing/2014/main" val="183634224"/>
                    </a:ext>
                  </a:extLst>
                </a:gridCol>
                <a:gridCol w="1668982">
                  <a:extLst>
                    <a:ext uri="{9D8B030D-6E8A-4147-A177-3AD203B41FA5}">
                      <a16:colId xmlns="" xmlns:a16="http://schemas.microsoft.com/office/drawing/2014/main" val="238967172"/>
                    </a:ext>
                  </a:extLst>
                </a:gridCol>
              </a:tblGrid>
              <a:tr h="5415976">
                <a:tc>
                  <a:txBody>
                    <a:bodyPr/>
                    <a:lstStyle/>
                    <a:p>
                      <a:pPr marL="90170" marR="0">
                        <a:lnSpc>
                          <a:spcPct val="115000"/>
                        </a:lnSpc>
                        <a:spcBef>
                          <a:spcPts val="0"/>
                        </a:spcBef>
                        <a:spcAft>
                          <a:spcPts val="0"/>
                        </a:spcAft>
                        <a:tabLst>
                          <a:tab pos="270510" algn="l"/>
                        </a:tabLst>
                      </a:pPr>
                      <a:r>
                        <a:rPr lang="es-ES" sz="1200" dirty="0">
                          <a:effectLst/>
                        </a:rPr>
                        <a:t>5.  Llegar a conclusiones parciales</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(por disciplina).</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Preguntas útiles para el </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proyecto, de tal forma que lo </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aclaren, describan o descifren  </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(para la  reflexión colaborativa</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de los estudiantes).</a:t>
                      </a:r>
                      <a:endParaRPr lang="en-US" sz="1200" dirty="0">
                        <a:effectLst/>
                      </a:endParaRPr>
                    </a:p>
                    <a:p>
                      <a:pPr marL="90170" marR="0" algn="just">
                        <a:lnSpc>
                          <a:spcPct val="115000"/>
                        </a:lnSpc>
                        <a:spcBef>
                          <a:spcPts val="0"/>
                        </a:spcBef>
                        <a:spcAft>
                          <a:spcPts val="0"/>
                        </a:spcAft>
                        <a:tabLst>
                          <a:tab pos="360045" algn="l"/>
                        </a:tabLst>
                      </a:pPr>
                      <a:r>
                        <a:rPr lang="es-ES" sz="1200" dirty="0">
                          <a:effectLst/>
                        </a:rPr>
                        <a:t>     ¿Cómo se lograrán?</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Dentro de la psicología el alumno comprenderá los conceptos de personalidad, neurología, el individuo y su medio ambiente y enfermedades mentales.</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El alumno aplicará sus conocimientos Matemáticos para analizar la información relacionada con el suicidio de forma tal que estos le apoyen para identificar las principales causas y efectos relacionados con el tema.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El alumno utilizará los términos legales adecuados para citar al suicidio como una prerrogativa dentro de la comisión de derechos humanos, ubicando la libertad, la responsabilidad de su vida y las categorías que el ser humano puede contraer ante la ley.</a:t>
                      </a:r>
                      <a:endParaRPr lang="en-US" sz="1200" dirty="0">
                        <a:effectLst/>
                      </a:endParaRPr>
                    </a:p>
                    <a:p>
                      <a:pPr marL="0" marR="0">
                        <a:lnSpc>
                          <a:spcPct val="115000"/>
                        </a:lnSpc>
                        <a:spcBef>
                          <a:spcPts val="0"/>
                        </a:spcBef>
                        <a:spcAft>
                          <a:spcPts val="0"/>
                        </a:spcAft>
                      </a:pPr>
                      <a:r>
                        <a:rPr lang="es-ES" sz="1200" dirty="0">
                          <a:effectLst/>
                        </a:rPr>
                        <a:t>Estableciendo margen de limitación o prohibición para la ejecución del suicidio.</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tc>
                  <a:txBody>
                    <a:bodyPr/>
                    <a:lstStyle/>
                    <a:p>
                      <a:pPr marL="0" marR="0">
                        <a:lnSpc>
                          <a:spcPct val="115000"/>
                        </a:lnSpc>
                        <a:spcBef>
                          <a:spcPts val="0"/>
                        </a:spcBef>
                        <a:spcAft>
                          <a:spcPts val="0"/>
                        </a:spcAft>
                      </a:pPr>
                      <a:r>
                        <a:rPr lang="es-ES" sz="1200" dirty="0">
                          <a:effectLst/>
                        </a:rPr>
                        <a:t>El alumno reconocerá la importancia de la cv en la resolución de problemas sociales</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7798" marR="57798" marT="57798" marB="57798"/>
                </a:tc>
                <a:extLst>
                  <a:ext uri="{0D108BD9-81ED-4DB2-BD59-A6C34878D82A}">
                    <a16:rowId xmlns="" xmlns:a16="http://schemas.microsoft.com/office/drawing/2014/main" val="364286940"/>
                  </a:ext>
                </a:extLst>
              </a:tr>
            </a:tbl>
          </a:graphicData>
        </a:graphic>
      </p:graphicFrame>
    </p:spTree>
    <p:extLst>
      <p:ext uri="{BB962C8B-B14F-4D97-AF65-F5344CB8AC3E}">
        <p14:creationId xmlns:p14="http://schemas.microsoft.com/office/powerpoint/2010/main" val="102536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20F67-F9E3-482E-8706-4E73A26DECB2}"/>
              </a:ext>
            </a:extLst>
          </p:cNvPr>
          <p:cNvSpPr>
            <a:spLocks noGrp="1"/>
          </p:cNvSpPr>
          <p:nvPr>
            <p:ph type="title"/>
          </p:nvPr>
        </p:nvSpPr>
        <p:spPr>
          <a:xfrm>
            <a:off x="1451579" y="804519"/>
            <a:ext cx="9603275" cy="5119763"/>
          </a:xfrm>
        </p:spPr>
        <p:txBody>
          <a:bodyPr/>
          <a:lstStyle/>
          <a:p>
            <a:endParaRPr lang="en-US" dirty="0"/>
          </a:p>
        </p:txBody>
      </p:sp>
      <p:graphicFrame>
        <p:nvGraphicFramePr>
          <p:cNvPr id="3" name="Table 2">
            <a:extLst>
              <a:ext uri="{FF2B5EF4-FFF2-40B4-BE49-F238E27FC236}">
                <a16:creationId xmlns="" xmlns:a16="http://schemas.microsoft.com/office/drawing/2014/main" id="{B502232F-F881-4699-A441-52C34F5DF80D}"/>
              </a:ext>
            </a:extLst>
          </p:cNvPr>
          <p:cNvGraphicFramePr>
            <a:graphicFrameLocks noGrp="1"/>
          </p:cNvGraphicFramePr>
          <p:nvPr>
            <p:extLst>
              <p:ext uri="{D42A27DB-BD31-4B8C-83A1-F6EECF244321}">
                <p14:modId xmlns:p14="http://schemas.microsoft.com/office/powerpoint/2010/main" val="2488088738"/>
              </p:ext>
            </p:extLst>
          </p:nvPr>
        </p:nvGraphicFramePr>
        <p:xfrm>
          <a:off x="1451579" y="804519"/>
          <a:ext cx="9603275" cy="5119763"/>
        </p:xfrm>
        <a:graphic>
          <a:graphicData uri="http://schemas.openxmlformats.org/drawingml/2006/table">
            <a:tbl>
              <a:tblPr>
                <a:tableStyleId>{5C22544A-7EE6-4342-B048-85BDC9FD1C3A}</a:tableStyleId>
              </a:tblPr>
              <a:tblGrid>
                <a:gridCol w="3679385">
                  <a:extLst>
                    <a:ext uri="{9D8B030D-6E8A-4147-A177-3AD203B41FA5}">
                      <a16:colId xmlns="" xmlns:a16="http://schemas.microsoft.com/office/drawing/2014/main" val="1240864412"/>
                    </a:ext>
                  </a:extLst>
                </a:gridCol>
                <a:gridCol w="5923890">
                  <a:extLst>
                    <a:ext uri="{9D8B030D-6E8A-4147-A177-3AD203B41FA5}">
                      <a16:colId xmlns="" xmlns:a16="http://schemas.microsoft.com/office/drawing/2014/main" val="3598930438"/>
                    </a:ext>
                  </a:extLst>
                </a:gridCol>
              </a:tblGrid>
              <a:tr h="2966840">
                <a:tc>
                  <a:txBody>
                    <a:bodyPr/>
                    <a:lstStyle/>
                    <a:p>
                      <a:pPr marL="360045" marR="0" indent="-269875">
                        <a:lnSpc>
                          <a:spcPct val="115000"/>
                        </a:lnSpc>
                        <a:spcBef>
                          <a:spcPts val="0"/>
                        </a:spcBef>
                        <a:spcAft>
                          <a:spcPts val="0"/>
                        </a:spcAft>
                      </a:pPr>
                      <a:r>
                        <a:rPr lang="es-ES" sz="1200" dirty="0">
                          <a:effectLst/>
                        </a:rPr>
                        <a:t>6. Conectar.</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¿De qué manera  las </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conclusiones de cada disciplina</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se vincularán, para dar respuesta</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a  la pregunta disparadora del</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proyecto? </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¿Cuál será la   estrategia o</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actividad  que se utilizará para </a:t>
                      </a:r>
                      <a:endParaRPr lang="en-US" sz="1200" dirty="0">
                        <a:effectLst/>
                      </a:endParaRPr>
                    </a:p>
                    <a:p>
                      <a:pPr marL="360045" marR="0" indent="-269875">
                        <a:lnSpc>
                          <a:spcPct val="115000"/>
                        </a:lnSpc>
                        <a:spcBef>
                          <a:spcPts val="0"/>
                        </a:spcBef>
                        <a:spcAft>
                          <a:spcPts val="0"/>
                        </a:spcAft>
                        <a:tabLst>
                          <a:tab pos="270510" algn="l"/>
                        </a:tabLst>
                      </a:pPr>
                      <a:r>
                        <a:rPr lang="es-ES" sz="1200" dirty="0">
                          <a:effectLst/>
                        </a:rPr>
                        <a:t>     lograr que haya conciencia de </a:t>
                      </a:r>
                      <a:endParaRPr lang="en-US" sz="1200" dirty="0">
                        <a:effectLst/>
                      </a:endParaRPr>
                    </a:p>
                    <a:p>
                      <a:pPr marL="270510" marR="0" indent="-180340">
                        <a:lnSpc>
                          <a:spcPct val="115000"/>
                        </a:lnSpc>
                        <a:spcBef>
                          <a:spcPts val="0"/>
                        </a:spcBef>
                        <a:spcAft>
                          <a:spcPts val="0"/>
                        </a:spcAft>
                        <a:tabLst>
                          <a:tab pos="270510" algn="l"/>
                        </a:tabLst>
                      </a:pPr>
                      <a:r>
                        <a:rPr lang="es-ES" sz="1200" dirty="0">
                          <a:effectLst/>
                        </a:rPr>
                        <a:t>     ello?</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5924" marR="55924" marT="55924" marB="55924"/>
                </a:tc>
                <a:tc>
                  <a:txBody>
                    <a:bodyPr/>
                    <a:lstStyle/>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gn="just">
                        <a:lnSpc>
                          <a:spcPct val="115000"/>
                        </a:lnSpc>
                        <a:spcBef>
                          <a:spcPts val="0"/>
                        </a:spcBef>
                        <a:spcAft>
                          <a:spcPts val="0"/>
                        </a:spcAft>
                      </a:pPr>
                      <a:r>
                        <a:rPr lang="es-ES" sz="1200">
                          <a:effectLst/>
                        </a:rPr>
                        <a:t>Se llevará a cabo una representación de un caso de suicidio, estableciendo los índices, flujos o estadísticas reales entre los diversos sectores sociales, a través de dibujos o imágenes elaboradas por ellos mismos podrán recrear el caso.</a:t>
                      </a:r>
                      <a:endParaRPr lang="en-US" sz="1200">
                        <a:effectLst/>
                      </a:endParaRPr>
                    </a:p>
                    <a:p>
                      <a:pPr marL="0" marR="0" algn="just">
                        <a:lnSpc>
                          <a:spcPct val="115000"/>
                        </a:lnSpc>
                        <a:spcBef>
                          <a:spcPts val="0"/>
                        </a:spcBef>
                        <a:spcAft>
                          <a:spcPts val="0"/>
                        </a:spcAft>
                      </a:pPr>
                      <a:r>
                        <a:rPr lang="es-ES" sz="1200">
                          <a:effectLst/>
                        </a:rPr>
                        <a:t> </a:t>
                      </a:r>
                      <a:endParaRPr lang="en-US" sz="1200">
                        <a:effectLst/>
                      </a:endParaRPr>
                    </a:p>
                    <a:p>
                      <a:pPr marL="0" marR="0" algn="just">
                        <a:lnSpc>
                          <a:spcPct val="115000"/>
                        </a:lnSpc>
                        <a:spcBef>
                          <a:spcPts val="0"/>
                        </a:spcBef>
                        <a:spcAft>
                          <a:spcPts val="0"/>
                        </a:spcAft>
                      </a:pPr>
                      <a:r>
                        <a:rPr lang="es-ES" sz="1200">
                          <a:effectLst/>
                        </a:rPr>
                        <a:t>Realización de un video elaborado por los propios alumnos citando un caso de suicidio.</a:t>
                      </a:r>
                      <a:endParaRPr lang="en-US" sz="1200">
                        <a:effectLst/>
                      </a:endParaRPr>
                    </a:p>
                    <a:p>
                      <a:pPr marL="0" marR="0">
                        <a:lnSpc>
                          <a:spcPct val="115000"/>
                        </a:lnSpc>
                        <a:spcBef>
                          <a:spcPts val="0"/>
                        </a:spcBef>
                        <a:spcAft>
                          <a:spcPts val="0"/>
                        </a:spcAft>
                      </a:pPr>
                      <a:r>
                        <a:rPr lang="es-ES" sz="1200">
                          <a:effectLst/>
                        </a:rPr>
                        <a:t> </a:t>
                      </a:r>
                      <a:endParaRPr lang="en-US" sz="1200">
                        <a:solidFill>
                          <a:srgbClr val="000000"/>
                        </a:solidFill>
                        <a:effectLst/>
                        <a:latin typeface="Arial" panose="020B0604020202020204" pitchFamily="34" charset="0"/>
                        <a:ea typeface="Arial" panose="020B0604020202020204" pitchFamily="34" charset="0"/>
                      </a:endParaRPr>
                    </a:p>
                  </a:txBody>
                  <a:tcPr marL="55924" marR="55924" marT="55924" marB="55924"/>
                </a:tc>
                <a:extLst>
                  <a:ext uri="{0D108BD9-81ED-4DB2-BD59-A6C34878D82A}">
                    <a16:rowId xmlns="" xmlns:a16="http://schemas.microsoft.com/office/drawing/2014/main" val="705041615"/>
                  </a:ext>
                </a:extLst>
              </a:tr>
              <a:tr h="2152923">
                <a:tc>
                  <a:txBody>
                    <a:bodyPr/>
                    <a:lstStyle/>
                    <a:p>
                      <a:pPr marL="0" marR="0">
                        <a:lnSpc>
                          <a:spcPct val="115000"/>
                        </a:lnSpc>
                        <a:spcBef>
                          <a:spcPts val="0"/>
                        </a:spcBef>
                        <a:spcAft>
                          <a:spcPts val="0"/>
                        </a:spcAft>
                      </a:pPr>
                      <a:r>
                        <a:rPr lang="es-ES" sz="1200" dirty="0">
                          <a:effectLst/>
                        </a:rPr>
                        <a:t>  7. Evaluar la información generada.</a:t>
                      </a:r>
                      <a:endParaRPr lang="en-US" sz="1200" dirty="0">
                        <a:effectLst/>
                      </a:endParaRPr>
                    </a:p>
                    <a:p>
                      <a:pPr marL="270510" marR="0">
                        <a:lnSpc>
                          <a:spcPct val="115000"/>
                        </a:lnSpc>
                        <a:spcBef>
                          <a:spcPts val="0"/>
                        </a:spcBef>
                        <a:spcAft>
                          <a:spcPts val="0"/>
                        </a:spcAft>
                      </a:pPr>
                      <a:r>
                        <a:rPr lang="es-ES" sz="1200" dirty="0">
                          <a:effectLst/>
                        </a:rPr>
                        <a:t>¿Qué otras investigaciones o asignaturas se pueden  proponer para complementar el proyecto?</a:t>
                      </a:r>
                      <a:endParaRPr lang="en-US" sz="1200" dirty="0">
                        <a:effectLst/>
                      </a:endParaRPr>
                    </a:p>
                    <a:p>
                      <a:pPr marL="27051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5924" marR="55924" marT="55924" marB="55924"/>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****Se puede generar la rúbrica de indicadores de solución de problemas.</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Hay otras asignaturas que podemos integran tal es el caso de literatura, introducción a las ciencias sociales, problemas sociales y económicos de México, humanidades y filosofía.</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solidFill>
                          <a:srgbClr val="000000"/>
                        </a:solidFill>
                        <a:effectLst/>
                        <a:latin typeface="Arial" panose="020B0604020202020204" pitchFamily="34" charset="0"/>
                        <a:ea typeface="Arial" panose="020B0604020202020204" pitchFamily="34" charset="0"/>
                      </a:endParaRPr>
                    </a:p>
                  </a:txBody>
                  <a:tcPr marL="55924" marR="55924" marT="55924" marB="55924"/>
                </a:tc>
                <a:extLst>
                  <a:ext uri="{0D108BD9-81ED-4DB2-BD59-A6C34878D82A}">
                    <a16:rowId xmlns="" xmlns:a16="http://schemas.microsoft.com/office/drawing/2014/main" val="3736587030"/>
                  </a:ext>
                </a:extLst>
              </a:tr>
            </a:tbl>
          </a:graphicData>
        </a:graphic>
      </p:graphicFrame>
    </p:spTree>
    <p:extLst>
      <p:ext uri="{BB962C8B-B14F-4D97-AF65-F5344CB8AC3E}">
        <p14:creationId xmlns:p14="http://schemas.microsoft.com/office/powerpoint/2010/main" val="1987654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BD54CED3-BDAA-485B-BDEC-2B18DC06929F}"/>
              </a:ext>
            </a:extLst>
          </p:cNvPr>
          <p:cNvGraphicFramePr>
            <a:graphicFrameLocks noGrp="1"/>
          </p:cNvGraphicFramePr>
          <p:nvPr>
            <p:extLst>
              <p:ext uri="{D42A27DB-BD31-4B8C-83A1-F6EECF244321}">
                <p14:modId xmlns:p14="http://schemas.microsoft.com/office/powerpoint/2010/main" val="2061335197"/>
              </p:ext>
            </p:extLst>
          </p:nvPr>
        </p:nvGraphicFramePr>
        <p:xfrm>
          <a:off x="1558344" y="1957588"/>
          <a:ext cx="9646276" cy="3899408"/>
        </p:xfrm>
        <a:graphic>
          <a:graphicData uri="http://schemas.openxmlformats.org/drawingml/2006/table">
            <a:tbl>
              <a:tblPr>
                <a:tableStyleId>{5C22544A-7EE6-4342-B048-85BDC9FD1C3A}</a:tableStyleId>
              </a:tblPr>
              <a:tblGrid>
                <a:gridCol w="4739399">
                  <a:extLst>
                    <a:ext uri="{9D8B030D-6E8A-4147-A177-3AD203B41FA5}">
                      <a16:colId xmlns="" xmlns:a16="http://schemas.microsoft.com/office/drawing/2014/main" val="1208447030"/>
                    </a:ext>
                  </a:extLst>
                </a:gridCol>
                <a:gridCol w="4906877">
                  <a:extLst>
                    <a:ext uri="{9D8B030D-6E8A-4147-A177-3AD203B41FA5}">
                      <a16:colId xmlns="" xmlns:a16="http://schemas.microsoft.com/office/drawing/2014/main" val="1269747097"/>
                    </a:ext>
                  </a:extLst>
                </a:gridCol>
              </a:tblGrid>
              <a:tr h="762381">
                <a:tc>
                  <a:txBody>
                    <a:bodyPr/>
                    <a:lstStyle/>
                    <a:p>
                      <a:pPr marL="342900" lvl="0" indent="-342900" algn="ctr">
                        <a:spcBef>
                          <a:spcPts val="0"/>
                        </a:spcBef>
                        <a:spcAft>
                          <a:spcPts val="0"/>
                        </a:spcAft>
                        <a:buFont typeface="+mj-lt"/>
                        <a:buAutoNum type="arabicPeriod"/>
                      </a:pPr>
                      <a:r>
                        <a:rPr lang="es-ES" sz="1600" dirty="0">
                          <a:effectLst/>
                        </a:rPr>
                        <a:t>¿Cuántas horas se trabajarán de manera  </a:t>
                      </a:r>
                      <a:endParaRPr lang="en-US" sz="1600" dirty="0">
                        <a:effectLst/>
                      </a:endParaRPr>
                    </a:p>
                    <a:p>
                      <a:pPr marL="0" marR="0" algn="ctr">
                        <a:lnSpc>
                          <a:spcPct val="115000"/>
                        </a:lnSpc>
                        <a:spcBef>
                          <a:spcPts val="0"/>
                        </a:spcBef>
                        <a:spcAft>
                          <a:spcPts val="0"/>
                        </a:spcAft>
                      </a:pPr>
                      <a:r>
                        <a:rPr lang="es-ES" sz="1600" dirty="0">
                          <a:effectLst/>
                        </a:rPr>
                        <a:t>disciplinaria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gn="ctr">
                        <a:lnSpc>
                          <a:spcPct val="115000"/>
                        </a:lnSpc>
                        <a:spcBef>
                          <a:spcPts val="0"/>
                        </a:spcBef>
                        <a:spcAft>
                          <a:spcPts val="0"/>
                        </a:spcAft>
                      </a:pPr>
                      <a:r>
                        <a:rPr lang="es-ES" sz="1600">
                          <a:effectLst/>
                        </a:rPr>
                        <a:t>2.  ¿Cuántas horas se trabajarán de manera interdisciplinaria?</a:t>
                      </a:r>
                      <a:endParaRPr lang="en-US" sz="1600">
                        <a:effectLst/>
                      </a:endParaRPr>
                    </a:p>
                    <a:p>
                      <a:pPr marL="0" marR="0" algn="ctr">
                        <a:lnSpc>
                          <a:spcPct val="115000"/>
                        </a:lnSpc>
                        <a:spcBef>
                          <a:spcPts val="0"/>
                        </a:spcBef>
                        <a:spcAft>
                          <a:spcPts val="0"/>
                        </a:spcAft>
                      </a:pPr>
                      <a:r>
                        <a:rPr lang="es-ES" sz="1600">
                          <a:effectLst/>
                        </a:rPr>
                        <a:t> </a:t>
                      </a:r>
                      <a:endParaRPr lang="en-US" sz="160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3024461946"/>
                  </a:ext>
                </a:extLst>
              </a:tr>
              <a:tr h="2830824">
                <a:tc>
                  <a:txBody>
                    <a:bodyPr/>
                    <a:lstStyle/>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Se trabajarán 1 hora por semana, ubicando los horarios en que las cuatro disciplinas podemos coincidir, consideramos utilizar recursos tales como correos, video web, para realizar nuestro proyecto. Comunicación entre semana por </a:t>
                      </a:r>
                      <a:r>
                        <a:rPr lang="es-ES" sz="1600" dirty="0" err="1">
                          <a:effectLst/>
                        </a:rPr>
                        <a:t>whatsup</a:t>
                      </a:r>
                      <a:endParaRPr lang="en-US" sz="1600" dirty="0">
                        <a:effectLst/>
                      </a:endParaRPr>
                    </a:p>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a:lnSpc>
                          <a:spcPct val="115000"/>
                        </a:lnSpc>
                        <a:spcBef>
                          <a:spcPts val="0"/>
                        </a:spcBef>
                        <a:spcAft>
                          <a:spcPts val="0"/>
                        </a:spcAft>
                      </a:pPr>
                      <a:r>
                        <a:rPr lang="es-ES" sz="1600" dirty="0">
                          <a:effectLst/>
                        </a:rPr>
                        <a:t> </a:t>
                      </a:r>
                      <a:endParaRPr lang="en-US" sz="1600" dirty="0">
                        <a:effectLst/>
                      </a:endParaRPr>
                    </a:p>
                    <a:p>
                      <a:pPr marL="0" marR="0">
                        <a:lnSpc>
                          <a:spcPct val="115000"/>
                        </a:lnSpc>
                        <a:spcBef>
                          <a:spcPts val="0"/>
                        </a:spcBef>
                        <a:spcAft>
                          <a:spcPts val="0"/>
                        </a:spcAft>
                      </a:pPr>
                      <a:r>
                        <a:rPr lang="es-ES" sz="1600" dirty="0">
                          <a:effectLst/>
                        </a:rPr>
                        <a:t>Se trabajará en total 1 hora cada quince días, considerando los medios de comunicación cotidianos.</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2333725988"/>
                  </a:ext>
                </a:extLst>
              </a:tr>
            </a:tbl>
          </a:graphicData>
        </a:graphic>
      </p:graphicFrame>
      <p:sp>
        <p:nvSpPr>
          <p:cNvPr id="5" name="Rectangle 1">
            <a:extLst>
              <a:ext uri="{FF2B5EF4-FFF2-40B4-BE49-F238E27FC236}">
                <a16:creationId xmlns="" xmlns:a16="http://schemas.microsoft.com/office/drawing/2014/main" id="{62A6FA12-6085-46BB-B60A-FA8F30E6F7B5}"/>
              </a:ext>
            </a:extLst>
          </p:cNvPr>
          <p:cNvSpPr>
            <a:spLocks noGrp="1" noChangeArrowheads="1"/>
          </p:cNvSpPr>
          <p:nvPr>
            <p:ph type="title"/>
          </p:nvPr>
        </p:nvSpPr>
        <p:spPr bwMode="auto">
          <a:xfrm>
            <a:off x="1695673" y="793890"/>
            <a:ext cx="870585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 xmlns:a16="http://schemas.microsoft.com/office/drawing/2014/main" id="{C2E31D83-FA2B-4E36-88D6-663024E40B73}"/>
              </a:ext>
            </a:extLst>
          </p:cNvPr>
          <p:cNvGraphicFramePr>
            <a:graphicFrameLocks noGrp="1"/>
          </p:cNvGraphicFramePr>
          <p:nvPr>
            <p:extLst>
              <p:ext uri="{D42A27DB-BD31-4B8C-83A1-F6EECF244321}">
                <p14:modId xmlns:p14="http://schemas.microsoft.com/office/powerpoint/2010/main" val="3497218047"/>
              </p:ext>
            </p:extLst>
          </p:nvPr>
        </p:nvGraphicFramePr>
        <p:xfrm>
          <a:off x="2032000" y="719666"/>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 xmlns:a16="http://schemas.microsoft.com/office/drawing/2014/main" val="31322508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kern="1200" dirty="0">
                          <a:solidFill>
                            <a:schemeClr val="lt1"/>
                          </a:solidFill>
                          <a:effectLst/>
                          <a:latin typeface="+mn-lt"/>
                          <a:ea typeface="+mn-ea"/>
                          <a:cs typeface="+mn-cs"/>
                        </a:rPr>
                        <a:t>VI. Tiempos que se dedicarán al proyecto cada semana. </a:t>
                      </a:r>
                      <a:endParaRPr lang="en-US" sz="1800" b="1" kern="1200" dirty="0">
                        <a:solidFill>
                          <a:schemeClr val="lt1"/>
                        </a:solidFill>
                        <a:effectLst/>
                        <a:latin typeface="+mn-lt"/>
                        <a:ea typeface="+mn-ea"/>
                        <a:cs typeface="+mn-cs"/>
                      </a:endParaRPr>
                    </a:p>
                    <a:p>
                      <a:endParaRPr lang="en-US" dirty="0"/>
                    </a:p>
                  </a:txBody>
                  <a:tcPr/>
                </a:tc>
                <a:extLst>
                  <a:ext uri="{0D108BD9-81ED-4DB2-BD59-A6C34878D82A}">
                    <a16:rowId xmlns="" xmlns:a16="http://schemas.microsoft.com/office/drawing/2014/main" val="2435753"/>
                  </a:ext>
                </a:extLst>
              </a:tr>
            </a:tbl>
          </a:graphicData>
        </a:graphic>
      </p:graphicFrame>
    </p:spTree>
    <p:extLst>
      <p:ext uri="{BB962C8B-B14F-4D97-AF65-F5344CB8AC3E}">
        <p14:creationId xmlns:p14="http://schemas.microsoft.com/office/powerpoint/2010/main" val="367189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BB7CFBBB-9ABA-4723-9C32-75E1F923D44C}"/>
              </a:ext>
            </a:extLst>
          </p:cNvPr>
          <p:cNvGraphicFramePr>
            <a:graphicFrameLocks noGrp="1"/>
          </p:cNvGraphicFramePr>
          <p:nvPr>
            <p:extLst>
              <p:ext uri="{D42A27DB-BD31-4B8C-83A1-F6EECF244321}">
                <p14:modId xmlns:p14="http://schemas.microsoft.com/office/powerpoint/2010/main" val="1397905721"/>
              </p:ext>
            </p:extLst>
          </p:nvPr>
        </p:nvGraphicFramePr>
        <p:xfrm>
          <a:off x="1137146" y="1853754"/>
          <a:ext cx="10337929" cy="3886748"/>
        </p:xfrm>
        <a:graphic>
          <a:graphicData uri="http://schemas.openxmlformats.org/drawingml/2006/table">
            <a:tbl>
              <a:tblPr>
                <a:tableStyleId>{5C22544A-7EE6-4342-B048-85BDC9FD1C3A}</a:tableStyleId>
              </a:tblPr>
              <a:tblGrid>
                <a:gridCol w="10337929">
                  <a:extLst>
                    <a:ext uri="{9D8B030D-6E8A-4147-A177-3AD203B41FA5}">
                      <a16:colId xmlns="" xmlns:a16="http://schemas.microsoft.com/office/drawing/2014/main" val="1712522830"/>
                    </a:ext>
                  </a:extLst>
                </a:gridCol>
              </a:tblGrid>
              <a:tr h="675172">
                <a:tc>
                  <a:txBody>
                    <a:bodyPr/>
                    <a:lstStyle/>
                    <a:p>
                      <a:pPr marL="342900" lvl="0" indent="-342900" algn="ctr">
                        <a:spcBef>
                          <a:spcPts val="0"/>
                        </a:spcBef>
                        <a:spcAft>
                          <a:spcPts val="0"/>
                        </a:spcAft>
                        <a:buFont typeface="+mj-lt"/>
                        <a:buAutoNum type="arabicPeriod"/>
                      </a:pPr>
                      <a:r>
                        <a:rPr lang="es-ES" sz="1600" u="none" strike="noStrike" dirty="0">
                          <a:effectLst/>
                        </a:rPr>
                        <a:t>¿Qué se presentará?   2. ¿Cuándo?   3. ¿Cómo?  4. ¿Dónde?   4. ¿Con qué?</a:t>
                      </a:r>
                      <a:endParaRPr lang="en-US" sz="1600" u="none" strike="noStrike" dirty="0">
                        <a:effectLst/>
                      </a:endParaRPr>
                    </a:p>
                    <a:p>
                      <a:pPr marL="457200" algn="ctr"/>
                      <a:r>
                        <a:rPr lang="es-ES" sz="1600" dirty="0">
                          <a:effectLst/>
                        </a:rPr>
                        <a:t>5. ¿A quién, por qué y para qué?  </a:t>
                      </a:r>
                      <a:endParaRPr lang="en-US" sz="1600" dirty="0">
                        <a:effectLst/>
                        <a:latin typeface="Arial" panose="020B0604020202020204" pitchFamily="34" charset="0"/>
                      </a:endParaRPr>
                    </a:p>
                  </a:txBody>
                  <a:tcPr marL="63500" marR="63500" marT="63500" marB="63500"/>
                </a:tc>
                <a:extLst>
                  <a:ext uri="{0D108BD9-81ED-4DB2-BD59-A6C34878D82A}">
                    <a16:rowId xmlns="" xmlns:a16="http://schemas.microsoft.com/office/drawing/2014/main" val="276732096"/>
                  </a:ext>
                </a:extLst>
              </a:tr>
              <a:tr h="3189294">
                <a:tc>
                  <a:txBody>
                    <a:bodyPr/>
                    <a:lstStyle/>
                    <a:p>
                      <a:pPr marL="0" marR="0">
                        <a:lnSpc>
                          <a:spcPct val="115000"/>
                        </a:lnSpc>
                        <a:spcBef>
                          <a:spcPts val="0"/>
                        </a:spcBef>
                        <a:spcAft>
                          <a:spcPts val="0"/>
                        </a:spcAft>
                      </a:pPr>
                      <a:r>
                        <a:rPr lang="es-ES" sz="1600" dirty="0">
                          <a:effectLst/>
                        </a:rPr>
                        <a:t>1.- Se presentará un caso de suicidio (la ballena azul secta), para su análisis e investigación.</a:t>
                      </a:r>
                      <a:endParaRPr lang="en-US" sz="1600" dirty="0">
                        <a:effectLst/>
                      </a:endParaRPr>
                    </a:p>
                    <a:p>
                      <a:pPr marL="0" marR="0">
                        <a:lnSpc>
                          <a:spcPct val="115000"/>
                        </a:lnSpc>
                        <a:spcBef>
                          <a:spcPts val="0"/>
                        </a:spcBef>
                        <a:spcAft>
                          <a:spcPts val="0"/>
                        </a:spcAft>
                      </a:pPr>
                      <a:r>
                        <a:rPr lang="es-ES" sz="1600" dirty="0">
                          <a:effectLst/>
                        </a:rPr>
                        <a:t>2.- Se establecerá como parte del programa indicativo para el ciclo 2017-2018</a:t>
                      </a:r>
                      <a:endParaRPr lang="en-US" sz="1600" dirty="0">
                        <a:effectLst/>
                      </a:endParaRPr>
                    </a:p>
                    <a:p>
                      <a:pPr marL="0" marR="0">
                        <a:lnSpc>
                          <a:spcPct val="115000"/>
                        </a:lnSpc>
                        <a:spcBef>
                          <a:spcPts val="0"/>
                        </a:spcBef>
                        <a:spcAft>
                          <a:spcPts val="0"/>
                        </a:spcAft>
                      </a:pPr>
                      <a:r>
                        <a:rPr lang="es-ES" sz="1600" dirty="0">
                          <a:effectLst/>
                        </a:rPr>
                        <a:t>3.- Los profesores tendrán previamente copias de la investigación sobre el suicidio con las especificaciones que cada uno indique así como se establecerán las fechas de trabajo y desarrollo de proyecto dentro de su horario de clase.</a:t>
                      </a:r>
                      <a:endParaRPr lang="en-US" sz="1600" dirty="0">
                        <a:effectLst/>
                      </a:endParaRPr>
                    </a:p>
                    <a:p>
                      <a:pPr marL="0" marR="0">
                        <a:lnSpc>
                          <a:spcPct val="115000"/>
                        </a:lnSpc>
                        <a:spcBef>
                          <a:spcPts val="0"/>
                        </a:spcBef>
                        <a:spcAft>
                          <a:spcPts val="0"/>
                        </a:spcAft>
                      </a:pPr>
                      <a:r>
                        <a:rPr lang="es-ES" sz="1600" dirty="0">
                          <a:effectLst/>
                        </a:rPr>
                        <a:t>4.- Utilizaremos diversos recursos didácticos como videos, películas, noticias, libros de consulta, ejercicios, diseños, imágenes.</a:t>
                      </a:r>
                      <a:endParaRPr lang="en-US" sz="1600" dirty="0">
                        <a:effectLst/>
                      </a:endParaRPr>
                    </a:p>
                    <a:p>
                      <a:pPr marL="0" marR="0">
                        <a:lnSpc>
                          <a:spcPct val="115000"/>
                        </a:lnSpc>
                        <a:spcBef>
                          <a:spcPts val="0"/>
                        </a:spcBef>
                        <a:spcAft>
                          <a:spcPts val="0"/>
                        </a:spcAft>
                      </a:pPr>
                      <a:r>
                        <a:rPr lang="es-ES" sz="1600" dirty="0">
                          <a:effectLst/>
                        </a:rPr>
                        <a:t>5.- Se presentará el proyecto a los alumnos y profesores involucrados, porque son ellos los que se verán involucrados en el desarrollo del proyecto con el fin de obtener una interdisciplinariedad y conectar el tema actual.</a:t>
                      </a:r>
                      <a:endParaRPr lang="en-US" sz="1600" dirty="0">
                        <a:effectLst/>
                      </a:endParaRPr>
                    </a:p>
                    <a:p>
                      <a:pPr marL="0" marR="0">
                        <a:lnSpc>
                          <a:spcPct val="115000"/>
                        </a:lnSpc>
                        <a:spcBef>
                          <a:spcPts val="0"/>
                        </a:spcBef>
                        <a:spcAft>
                          <a:spcPts val="0"/>
                        </a:spcAft>
                      </a:pPr>
                      <a:r>
                        <a:rPr lang="es-ES" sz="1600" dirty="0">
                          <a:effectLst/>
                        </a:rPr>
                        <a:t> Los pasos que se seguirán:</a:t>
                      </a:r>
                      <a:endParaRPr lang="en-US" sz="1600" dirty="0">
                        <a:effectLst/>
                      </a:endParaRPr>
                    </a:p>
                    <a:p>
                      <a:pPr marL="349250" marR="0">
                        <a:lnSpc>
                          <a:spcPct val="115000"/>
                        </a:lnSpc>
                        <a:spcBef>
                          <a:spcPts val="0"/>
                        </a:spcBef>
                        <a:spcAft>
                          <a:spcPts val="0"/>
                        </a:spcAft>
                      </a:pPr>
                      <a:r>
                        <a:rPr lang="es-ES" sz="1600" dirty="0">
                          <a:effectLst/>
                        </a:rPr>
                        <a:t>1.-Introducción  2. -Objetivos 3.Desarrollo / Estrategias 4.- Evidencias 5.- Evaluación 6.- Conclusiones / Producto</a:t>
                      </a:r>
                      <a:endParaRPr lang="en-US" sz="1600" dirty="0">
                        <a:effectLst/>
                      </a:endParaRPr>
                    </a:p>
                    <a:p>
                      <a:pPr marL="0" marR="0">
                        <a:lnSpc>
                          <a:spcPct val="115000"/>
                        </a:lnSpc>
                        <a:spcBef>
                          <a:spcPts val="0"/>
                        </a:spcBef>
                        <a:spcAft>
                          <a:spcPts val="0"/>
                        </a:spcAft>
                      </a:pPr>
                      <a:r>
                        <a:rPr lang="es-ES" sz="1600" dirty="0">
                          <a:effectLst/>
                        </a:rPr>
                        <a:t> </a:t>
                      </a:r>
                      <a:endParaRPr lang="en-US" sz="1600" dirty="0">
                        <a:solidFill>
                          <a:srgbClr val="00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 xmlns:a16="http://schemas.microsoft.com/office/drawing/2014/main" val="4290415886"/>
                  </a:ext>
                </a:extLst>
              </a:tr>
            </a:tbl>
          </a:graphicData>
        </a:graphic>
      </p:graphicFrame>
      <p:sp>
        <p:nvSpPr>
          <p:cNvPr id="6" name="Title 5">
            <a:extLst>
              <a:ext uri="{FF2B5EF4-FFF2-40B4-BE49-F238E27FC236}">
                <a16:creationId xmlns="" xmlns:a16="http://schemas.microsoft.com/office/drawing/2014/main" id="{AAA8E596-58FB-4ED5-A828-D31A1525AD40}"/>
              </a:ext>
            </a:extLst>
          </p:cNvPr>
          <p:cNvSpPr>
            <a:spLocks noGrp="1"/>
          </p:cNvSpPr>
          <p:nvPr>
            <p:ph type="title"/>
          </p:nvPr>
        </p:nvSpPr>
        <p:spPr>
          <a:xfrm>
            <a:off x="1451579" y="804519"/>
            <a:ext cx="9603275" cy="753825"/>
          </a:xfrm>
        </p:spPr>
        <p:txBody>
          <a:bodyPr>
            <a:normAutofit fontScale="90000"/>
          </a:bodyPr>
          <a:lstStyle/>
          <a:p>
            <a:pPr algn="ctr"/>
            <a:r>
              <a:rPr lang="es-ES" sz="2200" b="1" dirty="0">
                <a:solidFill>
                  <a:srgbClr val="0070C0"/>
                </a:solidFill>
              </a:rPr>
              <a:t>VII. Presentación del proyecto (producto).</a:t>
            </a:r>
            <a:r>
              <a:rPr lang="en-US" dirty="0"/>
              <a:t/>
            </a:r>
            <a:br>
              <a:rPr lang="en-US" dirty="0"/>
            </a:br>
            <a:endParaRPr lang="en-US" dirty="0"/>
          </a:p>
        </p:txBody>
      </p:sp>
    </p:spTree>
    <p:extLst>
      <p:ext uri="{BB962C8B-B14F-4D97-AF65-F5344CB8AC3E}">
        <p14:creationId xmlns:p14="http://schemas.microsoft.com/office/powerpoint/2010/main" val="15859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A14F6F-4EDC-4335-9F70-7C0A3E72388E}"/>
              </a:ext>
            </a:extLst>
          </p:cNvPr>
          <p:cNvSpPr>
            <a:spLocks noGrp="1"/>
          </p:cNvSpPr>
          <p:nvPr>
            <p:ph type="title"/>
          </p:nvPr>
        </p:nvSpPr>
        <p:spPr>
          <a:xfrm>
            <a:off x="1451579" y="804519"/>
            <a:ext cx="9603275" cy="5609160"/>
          </a:xfrm>
        </p:spPr>
        <p:txBody>
          <a:bodyPr/>
          <a:lstStyle/>
          <a:p>
            <a:pPr algn="ctr"/>
            <a:r>
              <a:rPr lang="es-ES" sz="2000" b="1" dirty="0">
                <a:solidFill>
                  <a:srgbClr val="0070C0"/>
                </a:solidFill>
              </a:rPr>
              <a:t>VIII. Evaluación del Proyecto</a:t>
            </a:r>
            <a:r>
              <a:rPr lang="es-ES" b="1" dirty="0"/>
              <a:t>.</a:t>
            </a:r>
            <a:r>
              <a:rPr lang="en-US" dirty="0"/>
              <a:t/>
            </a:r>
            <a:br>
              <a:rPr lang="en-US" dirty="0"/>
            </a:br>
            <a:endParaRPr lang="en-US" dirty="0"/>
          </a:p>
        </p:txBody>
      </p:sp>
      <p:graphicFrame>
        <p:nvGraphicFramePr>
          <p:cNvPr id="3" name="Table 2">
            <a:extLst>
              <a:ext uri="{FF2B5EF4-FFF2-40B4-BE49-F238E27FC236}">
                <a16:creationId xmlns="" xmlns:a16="http://schemas.microsoft.com/office/drawing/2014/main" id="{3B5682AF-C2C2-4D36-9185-1D0828FF372E}"/>
              </a:ext>
            </a:extLst>
          </p:cNvPr>
          <p:cNvGraphicFramePr>
            <a:graphicFrameLocks noGrp="1"/>
          </p:cNvGraphicFramePr>
          <p:nvPr>
            <p:extLst>
              <p:ext uri="{D42A27DB-BD31-4B8C-83A1-F6EECF244321}">
                <p14:modId xmlns:p14="http://schemas.microsoft.com/office/powerpoint/2010/main" val="1205051109"/>
              </p:ext>
            </p:extLst>
          </p:nvPr>
        </p:nvGraphicFramePr>
        <p:xfrm>
          <a:off x="1451579" y="1403798"/>
          <a:ext cx="9603276" cy="5009882"/>
        </p:xfrm>
        <a:graphic>
          <a:graphicData uri="http://schemas.openxmlformats.org/drawingml/2006/table">
            <a:tbl>
              <a:tblPr>
                <a:tableStyleId>{5C22544A-7EE6-4342-B048-85BDC9FD1C3A}</a:tableStyleId>
              </a:tblPr>
              <a:tblGrid>
                <a:gridCol w="3026419">
                  <a:extLst>
                    <a:ext uri="{9D8B030D-6E8A-4147-A177-3AD203B41FA5}">
                      <a16:colId xmlns="" xmlns:a16="http://schemas.microsoft.com/office/drawing/2014/main" val="915469367"/>
                    </a:ext>
                  </a:extLst>
                </a:gridCol>
                <a:gridCol w="3026419">
                  <a:extLst>
                    <a:ext uri="{9D8B030D-6E8A-4147-A177-3AD203B41FA5}">
                      <a16:colId xmlns="" xmlns:a16="http://schemas.microsoft.com/office/drawing/2014/main" val="2514709901"/>
                    </a:ext>
                  </a:extLst>
                </a:gridCol>
                <a:gridCol w="3550438">
                  <a:extLst>
                    <a:ext uri="{9D8B030D-6E8A-4147-A177-3AD203B41FA5}">
                      <a16:colId xmlns="" xmlns:a16="http://schemas.microsoft.com/office/drawing/2014/main" val="2518103162"/>
                    </a:ext>
                  </a:extLst>
                </a:gridCol>
              </a:tblGrid>
              <a:tr h="591720">
                <a:tc>
                  <a:txBody>
                    <a:bodyPr/>
                    <a:lstStyle/>
                    <a:p>
                      <a:pPr marL="0" marR="0" algn="ctr">
                        <a:lnSpc>
                          <a:spcPct val="115000"/>
                        </a:lnSpc>
                        <a:spcBef>
                          <a:spcPts val="0"/>
                        </a:spcBef>
                        <a:spcAft>
                          <a:spcPts val="0"/>
                        </a:spcAft>
                      </a:pPr>
                      <a:r>
                        <a:rPr lang="es-ES" sz="1200" dirty="0">
                          <a:effectLst/>
                        </a:rPr>
                        <a:t>1. ¿Qué aspectos se evaluarán?</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gn="ctr">
                        <a:lnSpc>
                          <a:spcPct val="115000"/>
                        </a:lnSpc>
                        <a:spcBef>
                          <a:spcPts val="0"/>
                        </a:spcBef>
                        <a:spcAft>
                          <a:spcPts val="0"/>
                        </a:spcAft>
                      </a:pPr>
                      <a:r>
                        <a:rPr lang="es-ES" sz="1200" dirty="0">
                          <a:effectLst/>
                        </a:rPr>
                        <a:t>2. ¿Cuáles son los criterios que se utilizarán para evaluar cada aspecto?</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gn="ctr">
                        <a:lnSpc>
                          <a:spcPct val="115000"/>
                        </a:lnSpc>
                        <a:spcBef>
                          <a:spcPts val="0"/>
                        </a:spcBef>
                        <a:spcAft>
                          <a:spcPts val="0"/>
                        </a:spcAft>
                      </a:pPr>
                      <a:r>
                        <a:rPr lang="es-ES" sz="1200">
                          <a:effectLst/>
                        </a:rPr>
                        <a:t>3. Herramientas e instrumentos de evaluación que se utilizarán.</a:t>
                      </a:r>
                      <a:endParaRPr lang="en-US" sz="1200">
                        <a:solidFill>
                          <a:srgbClr val="000000"/>
                        </a:solidFill>
                        <a:effectLst/>
                        <a:latin typeface="Arial" panose="020B0604020202020204" pitchFamily="34" charset="0"/>
                        <a:ea typeface="Arial" panose="020B0604020202020204" pitchFamily="34" charset="0"/>
                      </a:endParaRPr>
                    </a:p>
                  </a:txBody>
                  <a:tcPr marL="48504" marR="48504" marT="48504" marB="48504"/>
                </a:tc>
                <a:extLst>
                  <a:ext uri="{0D108BD9-81ED-4DB2-BD59-A6C34878D82A}">
                    <a16:rowId xmlns="" xmlns:a16="http://schemas.microsoft.com/office/drawing/2014/main" val="462472399"/>
                  </a:ext>
                </a:extLst>
              </a:tr>
              <a:tr h="4418162">
                <a:tc>
                  <a:txBody>
                    <a:bodyPr/>
                    <a:lstStyle/>
                    <a:p>
                      <a:pPr marL="0" marR="0">
                        <a:lnSpc>
                          <a:spcPct val="115000"/>
                        </a:lnSpc>
                        <a:spcBef>
                          <a:spcPts val="0"/>
                        </a:spcBef>
                        <a:spcAft>
                          <a:spcPts val="0"/>
                        </a:spcAft>
                      </a:pPr>
                      <a:r>
                        <a:rPr lang="es-ES" sz="1200">
                          <a:effectLst/>
                        </a:rPr>
                        <a:t> </a:t>
                      </a:r>
                      <a:endParaRPr lang="en-US" sz="1200">
                        <a:effectLst/>
                      </a:endParaRPr>
                    </a:p>
                    <a:p>
                      <a:pPr marL="0" marR="0" algn="just">
                        <a:lnSpc>
                          <a:spcPct val="115000"/>
                        </a:lnSpc>
                        <a:spcBef>
                          <a:spcPts val="0"/>
                        </a:spcBef>
                        <a:spcAft>
                          <a:spcPts val="0"/>
                        </a:spcAft>
                      </a:pPr>
                      <a:r>
                        <a:rPr lang="es-ES" sz="1200">
                          <a:effectLst/>
                        </a:rPr>
                        <a:t>*forma de investigación</a:t>
                      </a:r>
                      <a:endParaRPr lang="en-US" sz="1200">
                        <a:effectLst/>
                      </a:endParaRPr>
                    </a:p>
                    <a:p>
                      <a:pPr marL="0" marR="0" algn="just">
                        <a:lnSpc>
                          <a:spcPct val="115000"/>
                        </a:lnSpc>
                        <a:spcBef>
                          <a:spcPts val="0"/>
                        </a:spcBef>
                        <a:spcAft>
                          <a:spcPts val="0"/>
                        </a:spcAft>
                      </a:pPr>
                      <a:r>
                        <a:rPr lang="es-ES" sz="1200">
                          <a:effectLst/>
                        </a:rPr>
                        <a:t>*Responsabilidad en el manejo del proyecto.</a:t>
                      </a:r>
                      <a:endParaRPr lang="en-US" sz="1200">
                        <a:effectLst/>
                      </a:endParaRPr>
                    </a:p>
                    <a:p>
                      <a:pPr marL="0" marR="0" algn="just">
                        <a:lnSpc>
                          <a:spcPct val="115000"/>
                        </a:lnSpc>
                        <a:spcBef>
                          <a:spcPts val="0"/>
                        </a:spcBef>
                        <a:spcAft>
                          <a:spcPts val="0"/>
                        </a:spcAft>
                      </a:pPr>
                      <a:r>
                        <a:rPr lang="es-ES" sz="1200">
                          <a:effectLst/>
                        </a:rPr>
                        <a:t>*Toma de decisiones</a:t>
                      </a:r>
                      <a:endParaRPr lang="en-US" sz="1200">
                        <a:effectLst/>
                      </a:endParaRPr>
                    </a:p>
                    <a:p>
                      <a:pPr marL="0" marR="0" algn="just">
                        <a:lnSpc>
                          <a:spcPct val="115000"/>
                        </a:lnSpc>
                        <a:spcBef>
                          <a:spcPts val="0"/>
                        </a:spcBef>
                        <a:spcAft>
                          <a:spcPts val="0"/>
                        </a:spcAft>
                      </a:pPr>
                      <a:r>
                        <a:rPr lang="es-ES" sz="1200">
                          <a:effectLst/>
                        </a:rPr>
                        <a:t>*Solución de conflictos</a:t>
                      </a:r>
                      <a:endParaRPr lang="en-US" sz="1200">
                        <a:effectLst/>
                      </a:endParaRPr>
                    </a:p>
                    <a:p>
                      <a:pPr marL="0" marR="0" algn="just">
                        <a:lnSpc>
                          <a:spcPct val="115000"/>
                        </a:lnSpc>
                        <a:spcBef>
                          <a:spcPts val="0"/>
                        </a:spcBef>
                        <a:spcAft>
                          <a:spcPts val="0"/>
                        </a:spcAft>
                      </a:pPr>
                      <a:r>
                        <a:rPr lang="es-ES" sz="1200">
                          <a:effectLst/>
                        </a:rPr>
                        <a:t>*Capacidad de análisis</a:t>
                      </a:r>
                      <a:endParaRPr lang="en-US" sz="1200">
                        <a:effectLst/>
                      </a:endParaRPr>
                    </a:p>
                    <a:p>
                      <a:pPr marL="0" marR="0" algn="just">
                        <a:lnSpc>
                          <a:spcPct val="115000"/>
                        </a:lnSpc>
                        <a:spcBef>
                          <a:spcPts val="0"/>
                        </a:spcBef>
                        <a:spcAft>
                          <a:spcPts val="0"/>
                        </a:spcAft>
                      </a:pPr>
                      <a:r>
                        <a:rPr lang="es-ES" sz="1200">
                          <a:effectLst/>
                        </a:rPr>
                        <a:t>*Uso de herramientas informáticas, lógicas, conceptos psicológicos y terminología en materia de derecho, elaboración de diseños, imágenes, carteles, posters, etc.</a:t>
                      </a:r>
                      <a:endParaRPr lang="en-US" sz="1200">
                        <a:effectLst/>
                      </a:endParaRPr>
                    </a:p>
                    <a:p>
                      <a:pPr marL="0" marR="0" algn="just">
                        <a:lnSpc>
                          <a:spcPct val="115000"/>
                        </a:lnSpc>
                        <a:spcBef>
                          <a:spcPts val="0"/>
                        </a:spcBef>
                        <a:spcAft>
                          <a:spcPts val="0"/>
                        </a:spcAft>
                      </a:pPr>
                      <a:r>
                        <a:rPr lang="es-ES" sz="1200">
                          <a:effectLst/>
                        </a:rPr>
                        <a:t>*Expresión oral y escrita.</a:t>
                      </a:r>
                      <a:endParaRPr lang="en-US" sz="1200">
                        <a:effectLst/>
                      </a:endParaRPr>
                    </a:p>
                    <a:p>
                      <a:pPr marL="0" marR="0" algn="just">
                        <a:lnSpc>
                          <a:spcPct val="115000"/>
                        </a:lnSpc>
                        <a:spcBef>
                          <a:spcPts val="0"/>
                        </a:spcBef>
                        <a:spcAft>
                          <a:spcPts val="0"/>
                        </a:spcAft>
                      </a:pPr>
                      <a:r>
                        <a:rPr lang="es-ES" sz="1200">
                          <a:effectLst/>
                        </a:rPr>
                        <a:t>*Entrega puntual del proyecto. </a:t>
                      </a:r>
                      <a:endParaRPr lang="en-US" sz="1200">
                        <a:effectLst/>
                      </a:endParaRPr>
                    </a:p>
                    <a:p>
                      <a:pPr marL="0" marR="0" algn="just">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effectLst/>
                      </a:endParaRPr>
                    </a:p>
                    <a:p>
                      <a:pPr marL="0" marR="0">
                        <a:lnSpc>
                          <a:spcPct val="115000"/>
                        </a:lnSpc>
                        <a:spcBef>
                          <a:spcPts val="0"/>
                        </a:spcBef>
                        <a:spcAft>
                          <a:spcPts val="0"/>
                        </a:spcAft>
                      </a:pPr>
                      <a:r>
                        <a:rPr lang="es-ES" sz="1200">
                          <a:effectLst/>
                        </a:rPr>
                        <a:t> </a:t>
                      </a:r>
                      <a:endParaRPr lang="en-US" sz="120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gn="just">
                        <a:lnSpc>
                          <a:spcPct val="115000"/>
                        </a:lnSpc>
                        <a:spcBef>
                          <a:spcPts val="0"/>
                        </a:spcBef>
                        <a:spcAft>
                          <a:spcPts val="0"/>
                        </a:spcAft>
                      </a:pPr>
                      <a:r>
                        <a:rPr lang="es-ES" sz="1200" dirty="0">
                          <a:effectLst/>
                        </a:rPr>
                        <a:t>***Eficiencia</a:t>
                      </a:r>
                      <a:endParaRPr lang="en-US" sz="1200" dirty="0">
                        <a:effectLst/>
                      </a:endParaRPr>
                    </a:p>
                    <a:p>
                      <a:pPr marL="0" marR="0" algn="just">
                        <a:lnSpc>
                          <a:spcPct val="115000"/>
                        </a:lnSpc>
                        <a:spcBef>
                          <a:spcPts val="0"/>
                        </a:spcBef>
                        <a:spcAft>
                          <a:spcPts val="0"/>
                        </a:spcAft>
                      </a:pPr>
                      <a:r>
                        <a:rPr lang="es-ES" sz="1200" dirty="0">
                          <a:effectLst/>
                        </a:rPr>
                        <a:t>***Actitud</a:t>
                      </a:r>
                      <a:endParaRPr lang="en-US" sz="1200" dirty="0">
                        <a:effectLst/>
                      </a:endParaRPr>
                    </a:p>
                    <a:p>
                      <a:pPr marL="0" marR="0" algn="just">
                        <a:lnSpc>
                          <a:spcPct val="115000"/>
                        </a:lnSpc>
                        <a:spcBef>
                          <a:spcPts val="0"/>
                        </a:spcBef>
                        <a:spcAft>
                          <a:spcPts val="0"/>
                        </a:spcAft>
                      </a:pPr>
                      <a:r>
                        <a:rPr lang="es-ES" sz="1200" dirty="0">
                          <a:effectLst/>
                        </a:rPr>
                        <a:t>***Responsabilidad</a:t>
                      </a:r>
                      <a:endParaRPr lang="en-US" sz="1200" dirty="0">
                        <a:effectLst/>
                      </a:endParaRPr>
                    </a:p>
                    <a:p>
                      <a:pPr marL="0" marR="0" algn="just">
                        <a:lnSpc>
                          <a:spcPct val="115000"/>
                        </a:lnSpc>
                        <a:spcBef>
                          <a:spcPts val="0"/>
                        </a:spcBef>
                        <a:spcAft>
                          <a:spcPts val="0"/>
                        </a:spcAft>
                      </a:pPr>
                      <a:r>
                        <a:rPr lang="es-ES" sz="1200" dirty="0">
                          <a:effectLst/>
                        </a:rPr>
                        <a:t>****Información de fuentes fidedignas</a:t>
                      </a:r>
                      <a:endParaRPr lang="en-US" sz="1200" dirty="0">
                        <a:effectLst/>
                      </a:endParaRPr>
                    </a:p>
                    <a:p>
                      <a:pPr marL="0" marR="0" algn="just">
                        <a:lnSpc>
                          <a:spcPct val="115000"/>
                        </a:lnSpc>
                        <a:spcBef>
                          <a:spcPts val="0"/>
                        </a:spcBef>
                        <a:spcAft>
                          <a:spcPts val="0"/>
                        </a:spcAft>
                      </a:pPr>
                      <a:r>
                        <a:rPr lang="es-ES" sz="1200" dirty="0">
                          <a:effectLst/>
                        </a:rPr>
                        <a:t>***Asertividad</a:t>
                      </a:r>
                      <a:endParaRPr lang="en-US" sz="1200" dirty="0">
                        <a:effectLst/>
                      </a:endParaRPr>
                    </a:p>
                    <a:p>
                      <a:pPr marL="0" marR="0" algn="just">
                        <a:lnSpc>
                          <a:spcPct val="115000"/>
                        </a:lnSpc>
                        <a:spcBef>
                          <a:spcPts val="0"/>
                        </a:spcBef>
                        <a:spcAft>
                          <a:spcPts val="0"/>
                        </a:spcAft>
                      </a:pPr>
                      <a:r>
                        <a:rPr lang="es-ES" sz="1200" dirty="0">
                          <a:effectLst/>
                        </a:rPr>
                        <a:t>***Usos especifico de estructuras previamente acordadas</a:t>
                      </a:r>
                      <a:endParaRPr lang="en-US" sz="1200" dirty="0">
                        <a:effectLst/>
                      </a:endParaRPr>
                    </a:p>
                    <a:p>
                      <a:pPr marL="0" marR="0" algn="just">
                        <a:lnSpc>
                          <a:spcPct val="115000"/>
                        </a:lnSpc>
                        <a:spcBef>
                          <a:spcPts val="0"/>
                        </a:spcBef>
                        <a:spcAft>
                          <a:spcPts val="0"/>
                        </a:spcAft>
                      </a:pPr>
                      <a:r>
                        <a:rPr lang="es-ES" sz="1200" dirty="0">
                          <a:effectLst/>
                        </a:rPr>
                        <a:t>***Herramientas y uso de internet, redes sociales, programas de diseño. </a:t>
                      </a:r>
                      <a:endParaRPr lang="en-US" sz="1200" dirty="0">
                        <a:effectLst/>
                      </a:endParaRPr>
                    </a:p>
                    <a:p>
                      <a:pPr marL="0" marR="0" algn="just">
                        <a:lnSpc>
                          <a:spcPct val="115000"/>
                        </a:lnSpc>
                        <a:spcBef>
                          <a:spcPts val="0"/>
                        </a:spcBef>
                        <a:spcAft>
                          <a:spcPts val="0"/>
                        </a:spcAft>
                      </a:pPr>
                      <a:r>
                        <a:rPr lang="es-ES" sz="1200" dirty="0">
                          <a:effectLst/>
                        </a:rPr>
                        <a:t>***Coherencia de pensamiento. </a:t>
                      </a:r>
                      <a:endParaRPr lang="en-US" sz="1200" dirty="0">
                        <a:effectLst/>
                      </a:endParaRPr>
                    </a:p>
                    <a:p>
                      <a:pPr marL="0" marR="0" algn="just">
                        <a:lnSpc>
                          <a:spcPct val="115000"/>
                        </a:lnSpc>
                        <a:spcBef>
                          <a:spcPts val="0"/>
                        </a:spcBef>
                        <a:spcAft>
                          <a:spcPts val="0"/>
                        </a:spcAft>
                      </a:pPr>
                      <a:r>
                        <a:rPr lang="es-ES" sz="1200" dirty="0">
                          <a:effectLst/>
                        </a:rPr>
                        <a:t>****Lógica de programación</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tc>
                  <a:txBody>
                    <a:bodyPr/>
                    <a:lstStyle/>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0" marR="0">
                        <a:lnSpc>
                          <a:spcPct val="115000"/>
                        </a:lnSpc>
                        <a:spcBef>
                          <a:spcPts val="0"/>
                        </a:spcBef>
                        <a:spcAft>
                          <a:spcPts val="0"/>
                        </a:spcAft>
                      </a:pPr>
                      <a:r>
                        <a:rPr lang="es-ES" sz="1200" dirty="0">
                          <a:effectLst/>
                        </a:rPr>
                        <a:t> </a:t>
                      </a:r>
                      <a:endParaRPr lang="en-US" sz="1200" dirty="0">
                        <a:effectLst/>
                      </a:endParaRPr>
                    </a:p>
                    <a:p>
                      <a:pPr marL="342900" lvl="0" indent="-342900">
                        <a:buFont typeface="Wingdings" panose="05000000000000000000" pitchFamily="2" charset="2"/>
                        <a:buChar char=""/>
                      </a:pPr>
                      <a:r>
                        <a:rPr lang="es-ES" sz="1200" dirty="0">
                          <a:effectLst/>
                        </a:rPr>
                        <a:t>Rúbricas individuales y grupales</a:t>
                      </a:r>
                      <a:endParaRPr lang="en-US" sz="1200" dirty="0">
                        <a:effectLst/>
                      </a:endParaRPr>
                    </a:p>
                    <a:p>
                      <a:pPr marL="342900" lvl="0" indent="-342900">
                        <a:buFont typeface="Wingdings" panose="05000000000000000000" pitchFamily="2" charset="2"/>
                        <a:buChar char=""/>
                      </a:pPr>
                      <a:r>
                        <a:rPr lang="es-ES" sz="1200" dirty="0">
                          <a:effectLst/>
                        </a:rPr>
                        <a:t>Exámenes escritos y orales.</a:t>
                      </a:r>
                      <a:endParaRPr lang="en-US" sz="1200" dirty="0">
                        <a:effectLst/>
                      </a:endParaRPr>
                    </a:p>
                    <a:p>
                      <a:pPr marL="342900" lvl="0" indent="-342900">
                        <a:buFont typeface="Wingdings" panose="05000000000000000000" pitchFamily="2" charset="2"/>
                        <a:buChar char=""/>
                      </a:pPr>
                      <a:r>
                        <a:rPr lang="es-ES" sz="1200" dirty="0">
                          <a:effectLst/>
                        </a:rPr>
                        <a:t>Escenificación de un caso</a:t>
                      </a:r>
                      <a:endParaRPr lang="en-US" sz="1200" dirty="0">
                        <a:effectLst/>
                      </a:endParaRPr>
                    </a:p>
                    <a:p>
                      <a:pPr marL="342900" lvl="0" indent="-342900">
                        <a:buFont typeface="Wingdings" panose="05000000000000000000" pitchFamily="2" charset="2"/>
                        <a:buChar char=""/>
                      </a:pPr>
                      <a:r>
                        <a:rPr lang="es-ES" sz="1200" dirty="0">
                          <a:effectLst/>
                        </a:rPr>
                        <a:t>Planteamiento de problemas varios escenarios.</a:t>
                      </a:r>
                      <a:endParaRPr lang="en-US" sz="1200" dirty="0">
                        <a:effectLst/>
                      </a:endParaRPr>
                    </a:p>
                    <a:p>
                      <a:pPr marL="342900" lvl="0" indent="-342900">
                        <a:buFont typeface="Wingdings" panose="05000000000000000000" pitchFamily="2" charset="2"/>
                        <a:buChar char=""/>
                      </a:pPr>
                      <a:r>
                        <a:rPr lang="es-ES" sz="1200" dirty="0">
                          <a:effectLst/>
                        </a:rPr>
                        <a:t>Preparación de tema</a:t>
                      </a:r>
                      <a:endParaRPr lang="en-US" sz="1200" dirty="0">
                        <a:effectLst/>
                      </a:endParaRPr>
                    </a:p>
                    <a:p>
                      <a:pPr marL="342900" marR="0" lvl="0" indent="-342900">
                        <a:lnSpc>
                          <a:spcPct val="115000"/>
                        </a:lnSpc>
                        <a:spcBef>
                          <a:spcPts val="0"/>
                        </a:spcBef>
                        <a:spcAft>
                          <a:spcPts val="0"/>
                        </a:spcAft>
                        <a:buFont typeface="Wingdings" panose="05000000000000000000" pitchFamily="2" charset="2"/>
                        <a:buChar char=""/>
                      </a:pPr>
                      <a:r>
                        <a:rPr lang="es-ES" sz="1200" dirty="0">
                          <a:effectLst/>
                        </a:rPr>
                        <a:t>Elaboración de estrategia detonadoras por parte de los alumnos</a:t>
                      </a:r>
                      <a:endParaRPr lang="en-US" sz="1200" dirty="0">
                        <a:solidFill>
                          <a:srgbClr val="000000"/>
                        </a:solidFill>
                        <a:effectLst/>
                        <a:latin typeface="Arial" panose="020B0604020202020204" pitchFamily="34" charset="0"/>
                        <a:ea typeface="Arial" panose="020B0604020202020204" pitchFamily="34" charset="0"/>
                      </a:endParaRPr>
                    </a:p>
                  </a:txBody>
                  <a:tcPr marL="48504" marR="48504" marT="48504" marB="48504"/>
                </a:tc>
                <a:extLst>
                  <a:ext uri="{0D108BD9-81ED-4DB2-BD59-A6C34878D82A}">
                    <a16:rowId xmlns="" xmlns:a16="http://schemas.microsoft.com/office/drawing/2014/main" val="3973423929"/>
                  </a:ext>
                </a:extLst>
              </a:tr>
            </a:tbl>
          </a:graphicData>
        </a:graphic>
      </p:graphicFrame>
    </p:spTree>
    <p:extLst>
      <p:ext uri="{BB962C8B-B14F-4D97-AF65-F5344CB8AC3E}">
        <p14:creationId xmlns:p14="http://schemas.microsoft.com/office/powerpoint/2010/main" val="76400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3"/>
          <p:cNvSpPr>
            <a:spLocks noGrp="1"/>
          </p:cNvSpPr>
          <p:nvPr>
            <p:ph sz="quarter" idx="13"/>
          </p:nvPr>
        </p:nvSpPr>
        <p:spPr>
          <a:xfrm>
            <a:off x="721784" y="2120901"/>
            <a:ext cx="10962216" cy="4105275"/>
          </a:xfrm>
        </p:spPr>
        <p:txBody>
          <a:bodyPr/>
          <a:lstStyle/>
          <a:p>
            <a:pPr marL="0" indent="0" algn="ctr">
              <a:buNone/>
            </a:pPr>
            <a:r>
              <a:rPr lang="en-US" sz="2400" b="1" dirty="0" err="1">
                <a:solidFill>
                  <a:schemeClr val="accent4">
                    <a:lumMod val="75000"/>
                  </a:schemeClr>
                </a:solidFill>
              </a:rPr>
              <a:t>Í</a:t>
            </a:r>
            <a:r>
              <a:rPr lang="en-US" sz="2400" b="1" dirty="0" err="1" smtClean="0">
                <a:solidFill>
                  <a:schemeClr val="accent4">
                    <a:lumMod val="75000"/>
                  </a:schemeClr>
                </a:solidFill>
              </a:rPr>
              <a:t>ndice</a:t>
            </a:r>
            <a:endParaRPr lang="es-MX" altLang="en-US" sz="2400" dirty="0" smtClean="0">
              <a:solidFill>
                <a:srgbClr val="404040"/>
              </a:solidFill>
            </a:endParaRPr>
          </a:p>
          <a:p>
            <a:pPr marL="0" indent="0"/>
            <a:r>
              <a:rPr lang="en-US" sz="2400" b="1" dirty="0" smtClean="0">
                <a:solidFill>
                  <a:schemeClr val="accent4">
                    <a:lumMod val="75000"/>
                  </a:schemeClr>
                </a:solidFill>
              </a:rPr>
              <a:t>1. CAIAC </a:t>
            </a:r>
            <a:r>
              <a:rPr lang="en-US" sz="2400" b="1" dirty="0" err="1" smtClean="0">
                <a:solidFill>
                  <a:schemeClr val="accent4">
                    <a:lumMod val="75000"/>
                  </a:schemeClr>
                </a:solidFill>
              </a:rPr>
              <a:t>Conclusiones</a:t>
            </a:r>
            <a:r>
              <a:rPr lang="en-US" sz="2400" b="1" dirty="0" smtClean="0">
                <a:solidFill>
                  <a:schemeClr val="accent4">
                    <a:lumMod val="75000"/>
                  </a:schemeClr>
                </a:solidFill>
              </a:rPr>
              <a:t> </a:t>
            </a:r>
            <a:r>
              <a:rPr lang="en-US" sz="2400" b="1" dirty="0" err="1" smtClean="0">
                <a:solidFill>
                  <a:schemeClr val="accent4">
                    <a:lumMod val="75000"/>
                  </a:schemeClr>
                </a:solidFill>
              </a:rPr>
              <a:t>Generales</a:t>
            </a:r>
            <a:endParaRPr lang="en-US" sz="2400" b="1" dirty="0" smtClean="0">
              <a:solidFill>
                <a:schemeClr val="accent4">
                  <a:lumMod val="75000"/>
                </a:schemeClr>
              </a:solidFill>
            </a:endParaRPr>
          </a:p>
          <a:p>
            <a:pPr marL="0" indent="0"/>
            <a:r>
              <a:rPr lang="en-US" sz="2400" b="1" dirty="0" smtClean="0">
                <a:solidFill>
                  <a:schemeClr val="accent4">
                    <a:lumMod val="75000"/>
                  </a:schemeClr>
                </a:solidFill>
              </a:rPr>
              <a:t>2. </a:t>
            </a:r>
            <a:r>
              <a:rPr lang="en-US" sz="2400" b="1" dirty="0" err="1" smtClean="0">
                <a:solidFill>
                  <a:schemeClr val="accent4">
                    <a:lumMod val="75000"/>
                  </a:schemeClr>
                </a:solidFill>
              </a:rPr>
              <a:t>Fotografías</a:t>
            </a:r>
            <a:r>
              <a:rPr lang="en-US" sz="2400" b="1" dirty="0" smtClean="0">
                <a:solidFill>
                  <a:schemeClr val="accent4">
                    <a:lumMod val="75000"/>
                  </a:schemeClr>
                </a:solidFill>
              </a:rPr>
              <a:t> de la </a:t>
            </a:r>
            <a:r>
              <a:rPr lang="en-US" sz="2400" b="1" dirty="0" err="1" smtClean="0">
                <a:solidFill>
                  <a:schemeClr val="accent4">
                    <a:lumMod val="75000"/>
                  </a:schemeClr>
                </a:solidFill>
              </a:rPr>
              <a:t>sesión</a:t>
            </a:r>
            <a:endParaRPr lang="en-US" sz="2400" b="1" dirty="0" smtClean="0">
              <a:solidFill>
                <a:schemeClr val="accent4">
                  <a:lumMod val="75000"/>
                </a:schemeClr>
              </a:solidFill>
            </a:endParaRPr>
          </a:p>
          <a:p>
            <a:pPr marL="0" indent="0"/>
            <a:r>
              <a:rPr lang="en-US" sz="2400" b="1" dirty="0" smtClean="0">
                <a:solidFill>
                  <a:schemeClr val="accent4">
                    <a:lumMod val="75000"/>
                  </a:schemeClr>
                </a:solidFill>
              </a:rPr>
              <a:t>3. </a:t>
            </a:r>
            <a:r>
              <a:rPr lang="en-US" sz="2400" b="1" dirty="0" err="1" smtClean="0">
                <a:solidFill>
                  <a:schemeClr val="accent4">
                    <a:lumMod val="75000"/>
                  </a:schemeClr>
                </a:solidFill>
              </a:rPr>
              <a:t>Fotografía</a:t>
            </a:r>
            <a:r>
              <a:rPr lang="en-US" sz="2400" b="1" dirty="0" smtClean="0">
                <a:solidFill>
                  <a:schemeClr val="accent4">
                    <a:lumMod val="75000"/>
                  </a:schemeClr>
                </a:solidFill>
              </a:rPr>
              <a:t> del </a:t>
            </a:r>
            <a:r>
              <a:rPr lang="en-US" sz="2400" b="1" dirty="0" err="1" smtClean="0">
                <a:solidFill>
                  <a:schemeClr val="accent4">
                    <a:lumMod val="75000"/>
                  </a:schemeClr>
                </a:solidFill>
              </a:rPr>
              <a:t>organizador</a:t>
            </a:r>
            <a:r>
              <a:rPr lang="en-US" sz="2400" b="1" dirty="0" smtClean="0">
                <a:solidFill>
                  <a:schemeClr val="accent4">
                    <a:lumMod val="75000"/>
                  </a:schemeClr>
                </a:solidFill>
              </a:rPr>
              <a:t> </a:t>
            </a:r>
            <a:r>
              <a:rPr lang="en-US" sz="2400" b="1" dirty="0" err="1" smtClean="0">
                <a:solidFill>
                  <a:schemeClr val="accent4">
                    <a:lumMod val="75000"/>
                  </a:schemeClr>
                </a:solidFill>
              </a:rPr>
              <a:t>gráfico</a:t>
            </a:r>
            <a:endParaRPr lang="en-US" sz="2400" b="1" dirty="0" smtClean="0">
              <a:solidFill>
                <a:schemeClr val="accent4">
                  <a:lumMod val="75000"/>
                </a:schemeClr>
              </a:solidFill>
            </a:endParaRPr>
          </a:p>
          <a:p>
            <a:pPr marL="0" indent="0"/>
            <a:r>
              <a:rPr lang="en-US" sz="2400" b="1" dirty="0" smtClean="0">
                <a:solidFill>
                  <a:schemeClr val="accent4">
                    <a:lumMod val="75000"/>
                  </a:schemeClr>
                </a:solidFill>
              </a:rPr>
              <a:t>4. </a:t>
            </a:r>
            <a:r>
              <a:rPr lang="en-US" sz="2400" b="1" dirty="0" err="1" smtClean="0">
                <a:solidFill>
                  <a:schemeClr val="accent4">
                    <a:lumMod val="75000"/>
                  </a:schemeClr>
                </a:solidFill>
              </a:rPr>
              <a:t>Estructura</a:t>
            </a:r>
            <a:r>
              <a:rPr lang="en-US" sz="2400" b="1" dirty="0" smtClean="0">
                <a:solidFill>
                  <a:schemeClr val="accent4">
                    <a:lumMod val="75000"/>
                  </a:schemeClr>
                </a:solidFill>
              </a:rPr>
              <a:t> </a:t>
            </a:r>
            <a:r>
              <a:rPr lang="en-US" sz="2400" b="1" dirty="0" err="1" smtClean="0">
                <a:solidFill>
                  <a:schemeClr val="accent4">
                    <a:lumMod val="75000"/>
                  </a:schemeClr>
                </a:solidFill>
              </a:rPr>
              <a:t>Inicial</a:t>
            </a:r>
            <a:r>
              <a:rPr lang="en-US" sz="2400" b="1" dirty="0" smtClean="0">
                <a:solidFill>
                  <a:schemeClr val="accent4">
                    <a:lumMod val="75000"/>
                  </a:schemeClr>
                </a:solidFill>
              </a:rPr>
              <a:t> de </a:t>
            </a:r>
            <a:r>
              <a:rPr lang="en-US" sz="2400" b="1" dirty="0" err="1" smtClean="0">
                <a:solidFill>
                  <a:schemeClr val="accent4">
                    <a:lumMod val="75000"/>
                  </a:schemeClr>
                </a:solidFill>
              </a:rPr>
              <a:t>Planeación</a:t>
            </a:r>
            <a:endParaRPr lang="en-US" sz="2400" b="1" dirty="0" smtClean="0">
              <a:solidFill>
                <a:schemeClr val="accent4">
                  <a:lumMod val="75000"/>
                </a:schemeClr>
              </a:solidFill>
            </a:endParaRPr>
          </a:p>
          <a:p>
            <a:pPr marL="0" indent="0"/>
            <a:r>
              <a:rPr lang="en-US" altLang="en-US" sz="2400" b="1" dirty="0" smtClean="0">
                <a:solidFill>
                  <a:schemeClr val="accent4">
                    <a:lumMod val="75000"/>
                  </a:schemeClr>
                </a:solidFill>
              </a:rPr>
              <a:t>5. </a:t>
            </a:r>
            <a:r>
              <a:rPr lang="en-US" altLang="en-US" sz="2400" b="1" dirty="0" err="1" smtClean="0">
                <a:solidFill>
                  <a:schemeClr val="accent4">
                    <a:lumMod val="75000"/>
                  </a:schemeClr>
                </a:solidFill>
              </a:rPr>
              <a:t>Evidencias</a:t>
            </a:r>
            <a:r>
              <a:rPr lang="en-US" altLang="en-US" sz="2400" b="1" dirty="0" smtClean="0">
                <a:solidFill>
                  <a:schemeClr val="accent4">
                    <a:lumMod val="75000"/>
                  </a:schemeClr>
                </a:solidFill>
              </a:rPr>
              <a:t> del Proyecto</a:t>
            </a:r>
            <a:endParaRPr lang="es-MX" altLang="en-US" dirty="0" smtClean="0">
              <a:solidFill>
                <a:srgbClr val="404040"/>
              </a:solidFill>
            </a:endParaRPr>
          </a:p>
          <a:p>
            <a:pPr marL="0" indent="0"/>
            <a:endParaRPr lang="es-MX" altLang="en-US" dirty="0" smtClean="0">
              <a:solidFill>
                <a:srgbClr val="404040"/>
              </a:solidFill>
            </a:endParaRPr>
          </a:p>
        </p:txBody>
      </p:sp>
      <p:sp>
        <p:nvSpPr>
          <p:cNvPr id="6147" name="Title 1"/>
          <p:cNvSpPr>
            <a:spLocks noGrp="1"/>
          </p:cNvSpPr>
          <p:nvPr>
            <p:ph type="title"/>
          </p:nvPr>
        </p:nvSpPr>
        <p:spPr>
          <a:xfrm>
            <a:off x="721784" y="630238"/>
            <a:ext cx="10962216" cy="812800"/>
          </a:xfrm>
        </p:spPr>
        <p:txBody>
          <a:bodyPr/>
          <a:lstStyle/>
          <a:p>
            <a:pPr algn="ctr"/>
            <a:r>
              <a:rPr lang="es-MX" altLang="en-US" smtClean="0">
                <a:solidFill>
                  <a:schemeClr val="tx1"/>
                </a:solidFill>
                <a:cs typeface="Helvetica"/>
              </a:rPr>
              <a:t>Preparatoria Universidad La Salle</a:t>
            </a:r>
          </a:p>
        </p:txBody>
      </p:sp>
      <p:sp>
        <p:nvSpPr>
          <p:cNvPr id="8" name="Text Placeholder 2">
            <a:extLst>
              <a:ext uri="{FF2B5EF4-FFF2-40B4-BE49-F238E27FC236}"/>
            </a:extLst>
          </p:cNvPr>
          <p:cNvSpPr>
            <a:spLocks noGrp="1"/>
          </p:cNvSpPr>
          <p:nvPr>
            <p:ph type="body" sz="quarter" idx="12"/>
          </p:nvPr>
        </p:nvSpPr>
        <p:spPr>
          <a:xfrm>
            <a:off x="721784" y="1443038"/>
            <a:ext cx="10962216" cy="355600"/>
          </a:xfrm>
        </p:spPr>
        <p:txBody>
          <a:bodyPr/>
          <a:lstStyle/>
          <a:p>
            <a:pPr marL="0" indent="0" algn="ctr">
              <a:defRPr/>
            </a:pPr>
            <a:r>
              <a:rPr lang="es-MX" altLang="en-US" dirty="0">
                <a:solidFill>
                  <a:srgbClr val="404040"/>
                </a:solidFill>
                <a:latin typeface="Helvetica Light" charset="0"/>
              </a:rPr>
              <a:t>1006</a:t>
            </a:r>
          </a:p>
        </p:txBody>
      </p:sp>
    </p:spTree>
    <p:extLst>
      <p:ext uri="{BB962C8B-B14F-4D97-AF65-F5344CB8AC3E}">
        <p14:creationId xmlns:p14="http://schemas.microsoft.com/office/powerpoint/2010/main" val="1989865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ermont\AppData\Local\Temp\IMG-20180220-WA0016.jpg"/>
          <p:cNvPicPr>
            <a:picLocks noChangeAspect="1" noChangeArrowheads="1"/>
          </p:cNvPicPr>
          <p:nvPr/>
        </p:nvPicPr>
        <p:blipFill>
          <a:blip r:embed="rId2"/>
          <a:srcRect/>
          <a:stretch>
            <a:fillRect/>
          </a:stretch>
        </p:blipFill>
        <p:spPr bwMode="auto">
          <a:xfrm>
            <a:off x="7551174" y="3143107"/>
            <a:ext cx="4336026" cy="3449422"/>
          </a:xfrm>
          <a:prstGeom prst="rect">
            <a:avLst/>
          </a:prstGeom>
          <a:noFill/>
        </p:spPr>
      </p:pic>
      <p:sp>
        <p:nvSpPr>
          <p:cNvPr id="1028" name="AutoShape 4" descr="https://attachment.outlook.office.net/owa/pemm_0123@hotmail.com/service.svc/s/GetFileAttachment?id=AQMkADAwATZiZmYAZC1hZDc3AC1jMGY1LTAwAi0wMAoARgAAAwuuF5xoBxxEnX2qA9zpd%2BwHAF8KJQ7Eg5RGodsGLTir278AAAIBDAAAAF8KJQ7Eg5RGodsGLTir278AAU1rUaQAAAABEgAQAAQTsSzsVq5BuurBSkdqhZs%3D&amp;X-OWA-CANARY=OHaCOayOmEiYMbElffJocwC33VDgeNUY6bOIKvSS_YYNDz8qy9P3qFJbj_dK7-Zlc75EyDuFl4o.&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5MTAzMDY1NDlcIixcInB1aWRcIjpcIjE4OTk5NDYxMTgyMDE1ODlcIixcIm9pZFwiOlwiMDAwNmJmZmQtYWQ3Ny1jMGY1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E4NjM4MSwibmJmIjoxNTE5MTg1NzgxfQ.Dztpsb4VvfDHY_sXr5zmITneq7SMgkNojfbJYjpscBCifRZz3SG26NUrjLwDzixJAFCx3dqbU82FZVlz4v1KtToopQo7c6b72J1bth7wNbwBbhOYV2VQTxIbI0a3hfESmGp9JRhqyAp8Lv1fUZ8gTBptSuzIWMN8FRsJwLy-FHh0Sg-RRPRh_jZtHshr8PIXs3EGcxX3YYaGlwO2MEmmrISqnTwA5Ax4zZRn46sNpv29Td1d6iKHFBc7STre5G7erLStvCo4dlwIFgtNOOUYBb-4A2M8u5BezLCKVHKlIud-ATnzbn7CS1TcEwphLTz5UhVuWP2vHCxw8UYSFR18-Q&amp;owa=outlook.live.com&amp;isc=1&amp;isImagePreview=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outlook.office.net/owa/pemm_0123@hotmail.com/service.svc/s/GetAttachmentThumbnail?id=AQMkADAwATZiZmYAZC1hZDc3AC1jMGY1LTAwAi0wMAoARgAAAwuuF5xoBxxEnX2qA9zpd%2BwHAF8KJQ7Eg5RGodsGLTir278AAAIBDAAAAF8KJQ7Eg5RGodsGLTir278AAU1rUaQAAAABEgAQANaZdSE1CwxEqjzlquzSW0M%3D&amp;thumbnailType=2&amp;X-OWA-CANARY=ekvDlkgGGUiiDX-lqeWNNTBwT4LgeNUYpBewwAA3BxRDyu5DbEjeXgTWIDBExy6uHjEMiPX-lUE.&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DQyMzY1LTI5MTAzMDY1NDlcIixcInB1aWRcIjpcIjE4OTk5NDYxMTgyMDE1ODlcIixcIm9pZFwiOlwiMDAwNmJmZmQtYWQ3Ny1jMGY1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OTE4NjM4MSwibmJmIjoxNTE5MTg1NzgxfQ.Dztpsb4VvfDHY_sXr5zmITneq7SMgkNojfbJYjpscBCifRZz3SG26NUrjLwDzixJAFCx3dqbU82FZVlz4v1KtToopQo7c6b72J1bth7wNbwBbhOYV2VQTxIbI0a3hfESmGp9JRhqyAp8Lv1fUZ8gTBptSuzIWMN8FRsJwLy-FHh0Sg-RRPRh_jZtHshr8PIXs3EGcxX3YYaGlwO2MEmmrISqnTwA5Ax4zZRn46sNpv29Td1d6iKHFBc7STre5G7erLStvCo4dlwIFgtNOOUYBb-4A2M8u5BezLCKVHKlIud-ATnzbn7CS1TcEwphLTz5UhVuWP2vHCxw8UYSFR18-Q&amp;owa=outlook.live.com&amp;i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5" name="4 Tabla"/>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tblGrid>
              <a:tr h="370840">
                <a:tc>
                  <a:txBody>
                    <a:bodyPr/>
                    <a:lstStyle/>
                    <a:p>
                      <a:pPr algn="ctr"/>
                      <a:r>
                        <a:rPr lang="es-MX" dirty="0" smtClean="0"/>
                        <a:t>EVIDENCIA</a:t>
                      </a:r>
                      <a:r>
                        <a:rPr lang="es-MX" baseline="0" dirty="0" smtClean="0"/>
                        <a:t>S DEL PROYECTO</a:t>
                      </a:r>
                      <a:endParaRPr lang="en-US" dirty="0"/>
                    </a:p>
                  </a:txBody>
                  <a:tcPr>
                    <a:solidFill>
                      <a:srgbClr val="92D050"/>
                    </a:solidFill>
                  </a:tcPr>
                </a:tc>
              </a:tr>
            </a:tbl>
          </a:graphicData>
        </a:graphic>
      </p:graphicFrame>
      <p:sp>
        <p:nvSpPr>
          <p:cNvPr id="40962" name="AutoShape 2" descr="Image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63" name="Picture 3" descr="C:\Users\Vermont\AppData\Local\Temp\IMG-20180220-WA0015.jpg"/>
          <p:cNvPicPr>
            <a:picLocks noChangeAspect="1" noChangeArrowheads="1"/>
          </p:cNvPicPr>
          <p:nvPr/>
        </p:nvPicPr>
        <p:blipFill>
          <a:blip r:embed="rId3"/>
          <a:srcRect/>
          <a:stretch>
            <a:fillRect/>
          </a:stretch>
        </p:blipFill>
        <p:spPr bwMode="auto">
          <a:xfrm>
            <a:off x="368710" y="1848330"/>
            <a:ext cx="5958347" cy="409527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Vermont\AppData\Local\Temp\IMG-20180219-WA0012.jpg"/>
          <p:cNvPicPr>
            <a:picLocks noChangeAspect="1" noChangeArrowheads="1"/>
          </p:cNvPicPr>
          <p:nvPr/>
        </p:nvPicPr>
        <p:blipFill>
          <a:blip r:embed="rId2"/>
          <a:srcRect/>
          <a:stretch>
            <a:fillRect/>
          </a:stretch>
        </p:blipFill>
        <p:spPr bwMode="auto">
          <a:xfrm>
            <a:off x="6459795" y="1887795"/>
            <a:ext cx="5214826" cy="4243706"/>
          </a:xfrm>
          <a:prstGeom prst="rect">
            <a:avLst/>
          </a:prstGeom>
          <a:noFill/>
        </p:spPr>
      </p:pic>
      <p:pic>
        <p:nvPicPr>
          <p:cNvPr id="41987" name="Picture 3" descr="C:\Users\Vermont\AppData\Local\Temp\IMG-20180219-WA0013.jpg"/>
          <p:cNvPicPr>
            <a:picLocks noChangeAspect="1" noChangeArrowheads="1"/>
          </p:cNvPicPr>
          <p:nvPr/>
        </p:nvPicPr>
        <p:blipFill>
          <a:blip r:embed="rId3"/>
          <a:srcRect/>
          <a:stretch>
            <a:fillRect/>
          </a:stretch>
        </p:blipFill>
        <p:spPr bwMode="auto">
          <a:xfrm>
            <a:off x="671345" y="1770772"/>
            <a:ext cx="5272255" cy="4380736"/>
          </a:xfrm>
          <a:prstGeom prst="rect">
            <a:avLst/>
          </a:prstGeom>
          <a:noFill/>
        </p:spPr>
      </p:pic>
      <p:graphicFrame>
        <p:nvGraphicFramePr>
          <p:cNvPr id="4" name="3 Tabla"/>
          <p:cNvGraphicFramePr>
            <a:graphicFrameLocks noGrp="1"/>
          </p:cNvGraphicFramePr>
          <p:nvPr/>
        </p:nvGraphicFramePr>
        <p:xfrm>
          <a:off x="2032000" y="719666"/>
          <a:ext cx="8128000" cy="370840"/>
        </p:xfrm>
        <a:graphic>
          <a:graphicData uri="http://schemas.openxmlformats.org/drawingml/2006/table">
            <a:tbl>
              <a:tblPr firstRow="1" bandRow="1">
                <a:tableStyleId>{5C22544A-7EE6-4342-B048-85BDC9FD1C3A}</a:tableStyleId>
              </a:tblPr>
              <a:tblGrid>
                <a:gridCol w="8128000"/>
              </a:tblGrid>
              <a:tr h="370840">
                <a:tc>
                  <a:txBody>
                    <a:bodyPr/>
                    <a:lstStyle/>
                    <a:p>
                      <a:pPr algn="ctr"/>
                      <a:r>
                        <a:rPr lang="es-MX" dirty="0" smtClean="0"/>
                        <a:t>EVIDENCIAS DEL PROYECTO</a:t>
                      </a:r>
                      <a:endParaRPr lang="en-US" dirty="0"/>
                    </a:p>
                  </a:txBody>
                  <a:tcPr>
                    <a:solidFill>
                      <a:srgbClr val="92D050"/>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3"/>
          <p:cNvSpPr>
            <a:spLocks noGrp="1"/>
          </p:cNvSpPr>
          <p:nvPr>
            <p:ph sz="quarter" idx="13"/>
          </p:nvPr>
        </p:nvSpPr>
        <p:spPr>
          <a:xfrm>
            <a:off x="721785" y="1077914"/>
            <a:ext cx="10407649" cy="676275"/>
          </a:xfrm>
        </p:spPr>
        <p:txBody>
          <a:bodyPr/>
          <a:lstStyle/>
          <a:p>
            <a:pPr marL="0" indent="0"/>
            <a:r>
              <a:rPr lang="en-US" sz="2400" b="1" dirty="0">
                <a:solidFill>
                  <a:schemeClr val="accent4">
                    <a:lumMod val="75000"/>
                  </a:schemeClr>
                </a:solidFill>
              </a:rPr>
              <a:t>1. CAIAC </a:t>
            </a:r>
            <a:r>
              <a:rPr lang="en-US" sz="2400" b="1" dirty="0" err="1">
                <a:solidFill>
                  <a:schemeClr val="accent4">
                    <a:lumMod val="75000"/>
                  </a:schemeClr>
                </a:solidFill>
              </a:rPr>
              <a:t>Conclusiones</a:t>
            </a:r>
            <a:r>
              <a:rPr lang="en-US" sz="2400" b="1" dirty="0">
                <a:solidFill>
                  <a:schemeClr val="accent4">
                    <a:lumMod val="75000"/>
                  </a:schemeClr>
                </a:solidFill>
              </a:rPr>
              <a:t> </a:t>
            </a:r>
            <a:r>
              <a:rPr lang="en-US" sz="2400" b="1" dirty="0" err="1">
                <a:solidFill>
                  <a:schemeClr val="accent4">
                    <a:lumMod val="75000"/>
                  </a:schemeClr>
                </a:solidFill>
              </a:rPr>
              <a:t>Generales</a:t>
            </a:r>
            <a:endParaRPr lang="en-US" sz="2400" b="1" dirty="0">
              <a:solidFill>
                <a:schemeClr val="accent4">
                  <a:lumMod val="75000"/>
                </a:schemeClr>
              </a:solidFill>
            </a:endParaRPr>
          </a:p>
          <a:p>
            <a:pPr marL="0" indent="0">
              <a:buNone/>
            </a:pPr>
            <a:endParaRPr lang="es-MX" altLang="en-US" dirty="0" smtClean="0">
              <a:solidFill>
                <a:srgbClr val="404040"/>
              </a:solidFill>
            </a:endParaRPr>
          </a:p>
          <a:p>
            <a:pPr marL="0" indent="0"/>
            <a:endParaRPr lang="es-MX" altLang="en-US" dirty="0" smtClean="0">
              <a:solidFill>
                <a:srgbClr val="404040"/>
              </a:solidFill>
            </a:endParaRPr>
          </a:p>
        </p:txBody>
      </p:sp>
      <p:sp>
        <p:nvSpPr>
          <p:cNvPr id="7171" name="Title 1"/>
          <p:cNvSpPr>
            <a:spLocks noGrp="1"/>
          </p:cNvSpPr>
          <p:nvPr>
            <p:ph type="title"/>
          </p:nvPr>
        </p:nvSpPr>
        <p:spPr>
          <a:xfrm>
            <a:off x="721784" y="46038"/>
            <a:ext cx="10962216" cy="812800"/>
          </a:xfrm>
        </p:spPr>
        <p:txBody>
          <a:bodyPr/>
          <a:lstStyle/>
          <a:p>
            <a:pPr algn="ctr"/>
            <a:r>
              <a:rPr lang="es-MX" altLang="en-US" smtClean="0">
                <a:solidFill>
                  <a:schemeClr val="tx1"/>
                </a:solidFill>
                <a:cs typeface="Helvetica"/>
              </a:rPr>
              <a:t>Preparatoria Universidad La Salle</a:t>
            </a:r>
          </a:p>
        </p:txBody>
      </p:sp>
      <p:sp>
        <p:nvSpPr>
          <p:cNvPr id="8" name="Text Placeholder 2">
            <a:extLst>
              <a:ext uri="{FF2B5EF4-FFF2-40B4-BE49-F238E27FC236}"/>
            </a:extLst>
          </p:cNvPr>
          <p:cNvSpPr>
            <a:spLocks noGrp="1"/>
          </p:cNvSpPr>
          <p:nvPr>
            <p:ph type="body" sz="quarter" idx="12"/>
          </p:nvPr>
        </p:nvSpPr>
        <p:spPr>
          <a:xfrm>
            <a:off x="721784" y="722313"/>
            <a:ext cx="10962216" cy="355600"/>
          </a:xfrm>
        </p:spPr>
        <p:txBody>
          <a:bodyPr/>
          <a:lstStyle/>
          <a:p>
            <a:pPr marL="0" indent="0" algn="ctr">
              <a:defRPr/>
            </a:pPr>
            <a:r>
              <a:rPr lang="es-MX" altLang="en-US" dirty="0">
                <a:solidFill>
                  <a:srgbClr val="404040"/>
                </a:solidFill>
                <a:latin typeface="Helvetica Light" charset="0"/>
              </a:rPr>
              <a:t>1006</a:t>
            </a:r>
          </a:p>
        </p:txBody>
      </p:sp>
      <p:pic>
        <p:nvPicPr>
          <p:cNvPr id="7173"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1754189"/>
            <a:ext cx="909108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50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3"/>
          <p:cNvSpPr>
            <a:spLocks noGrp="1"/>
          </p:cNvSpPr>
          <p:nvPr>
            <p:ph sz="quarter" idx="13"/>
          </p:nvPr>
        </p:nvSpPr>
        <p:spPr>
          <a:xfrm>
            <a:off x="721785" y="1077914"/>
            <a:ext cx="10407649" cy="676275"/>
          </a:xfrm>
        </p:spPr>
        <p:txBody>
          <a:bodyPr/>
          <a:lstStyle/>
          <a:p>
            <a:pPr marL="0" indent="0"/>
            <a:r>
              <a:rPr lang="es-MX" altLang="en-US" sz="2400" smtClean="0">
                <a:solidFill>
                  <a:srgbClr val="404040"/>
                </a:solidFill>
              </a:rPr>
              <a:t>1.- Producto 1 CAIAC conclusiones generales</a:t>
            </a:r>
          </a:p>
          <a:p>
            <a:pPr marL="0" indent="0"/>
            <a:endParaRPr lang="es-MX" altLang="en-US" smtClean="0">
              <a:solidFill>
                <a:srgbClr val="404040"/>
              </a:solidFill>
            </a:endParaRPr>
          </a:p>
          <a:p>
            <a:pPr marL="0" indent="0"/>
            <a:endParaRPr lang="es-MX" altLang="en-US" smtClean="0">
              <a:solidFill>
                <a:srgbClr val="404040"/>
              </a:solidFill>
            </a:endParaRPr>
          </a:p>
        </p:txBody>
      </p:sp>
      <p:sp>
        <p:nvSpPr>
          <p:cNvPr id="8195" name="Title 1"/>
          <p:cNvSpPr>
            <a:spLocks noGrp="1"/>
          </p:cNvSpPr>
          <p:nvPr>
            <p:ph type="title"/>
          </p:nvPr>
        </p:nvSpPr>
        <p:spPr>
          <a:xfrm>
            <a:off x="721784" y="46038"/>
            <a:ext cx="10962216" cy="812800"/>
          </a:xfrm>
        </p:spPr>
        <p:txBody>
          <a:bodyPr/>
          <a:lstStyle/>
          <a:p>
            <a:pPr algn="ctr"/>
            <a:r>
              <a:rPr lang="es-MX" altLang="en-US" smtClean="0">
                <a:solidFill>
                  <a:schemeClr val="tx1"/>
                </a:solidFill>
                <a:cs typeface="Helvetica"/>
              </a:rPr>
              <a:t>Preparatoria Universidad La Salle</a:t>
            </a:r>
          </a:p>
        </p:txBody>
      </p:sp>
      <p:sp>
        <p:nvSpPr>
          <p:cNvPr id="8" name="Text Placeholder 2">
            <a:extLst>
              <a:ext uri="{FF2B5EF4-FFF2-40B4-BE49-F238E27FC236}"/>
            </a:extLst>
          </p:cNvPr>
          <p:cNvSpPr>
            <a:spLocks noGrp="1"/>
          </p:cNvSpPr>
          <p:nvPr>
            <p:ph type="body" sz="quarter" idx="12"/>
          </p:nvPr>
        </p:nvSpPr>
        <p:spPr>
          <a:xfrm>
            <a:off x="721784" y="722313"/>
            <a:ext cx="10962216" cy="355600"/>
          </a:xfrm>
        </p:spPr>
        <p:txBody>
          <a:bodyPr/>
          <a:lstStyle/>
          <a:p>
            <a:pPr marL="0" indent="0" algn="ctr">
              <a:defRPr/>
            </a:pPr>
            <a:r>
              <a:rPr lang="es-MX" altLang="en-US" dirty="0">
                <a:solidFill>
                  <a:srgbClr val="404040"/>
                </a:solidFill>
                <a:latin typeface="Helvetica Light" charset="0"/>
              </a:rPr>
              <a:t>1006</a:t>
            </a:r>
          </a:p>
        </p:txBody>
      </p:sp>
      <p:pic>
        <p:nvPicPr>
          <p:cNvPr id="819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654176"/>
            <a:ext cx="9281584"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12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p:cNvSpPr>
            <a:spLocks noGrp="1"/>
          </p:cNvSpPr>
          <p:nvPr>
            <p:ph sz="quarter" idx="13"/>
          </p:nvPr>
        </p:nvSpPr>
        <p:spPr>
          <a:xfrm>
            <a:off x="721785" y="1077914"/>
            <a:ext cx="10407649" cy="676275"/>
          </a:xfrm>
        </p:spPr>
        <p:txBody>
          <a:bodyPr/>
          <a:lstStyle/>
          <a:p>
            <a:pPr marL="0" indent="0"/>
            <a:r>
              <a:rPr lang="es-MX" altLang="en-US" sz="2400" smtClean="0">
                <a:solidFill>
                  <a:srgbClr val="404040"/>
                </a:solidFill>
              </a:rPr>
              <a:t>1.- Producto 1 CAIAC conclusiones generales</a:t>
            </a:r>
          </a:p>
          <a:p>
            <a:pPr marL="0" indent="0"/>
            <a:endParaRPr lang="es-MX" altLang="en-US" smtClean="0">
              <a:solidFill>
                <a:srgbClr val="404040"/>
              </a:solidFill>
            </a:endParaRPr>
          </a:p>
          <a:p>
            <a:pPr marL="0" indent="0"/>
            <a:endParaRPr lang="es-MX" altLang="en-US" smtClean="0">
              <a:solidFill>
                <a:srgbClr val="404040"/>
              </a:solidFill>
            </a:endParaRPr>
          </a:p>
        </p:txBody>
      </p:sp>
      <p:sp>
        <p:nvSpPr>
          <p:cNvPr id="9219" name="Title 1"/>
          <p:cNvSpPr>
            <a:spLocks noGrp="1"/>
          </p:cNvSpPr>
          <p:nvPr>
            <p:ph type="title"/>
          </p:nvPr>
        </p:nvSpPr>
        <p:spPr>
          <a:xfrm>
            <a:off x="721784" y="46038"/>
            <a:ext cx="10962216" cy="812800"/>
          </a:xfrm>
        </p:spPr>
        <p:txBody>
          <a:bodyPr/>
          <a:lstStyle/>
          <a:p>
            <a:pPr algn="ctr"/>
            <a:r>
              <a:rPr lang="es-MX" altLang="en-US" smtClean="0">
                <a:solidFill>
                  <a:schemeClr val="tx1"/>
                </a:solidFill>
                <a:cs typeface="Helvetica"/>
              </a:rPr>
              <a:t>Preparatoria Universidad La Salle</a:t>
            </a:r>
          </a:p>
        </p:txBody>
      </p:sp>
      <p:sp>
        <p:nvSpPr>
          <p:cNvPr id="8" name="Text Placeholder 2">
            <a:extLst>
              <a:ext uri="{FF2B5EF4-FFF2-40B4-BE49-F238E27FC236}"/>
            </a:extLst>
          </p:cNvPr>
          <p:cNvSpPr>
            <a:spLocks noGrp="1"/>
          </p:cNvSpPr>
          <p:nvPr>
            <p:ph type="body" sz="quarter" idx="12"/>
          </p:nvPr>
        </p:nvSpPr>
        <p:spPr>
          <a:xfrm>
            <a:off x="721784" y="722313"/>
            <a:ext cx="10962216" cy="355600"/>
          </a:xfrm>
        </p:spPr>
        <p:txBody>
          <a:bodyPr/>
          <a:lstStyle/>
          <a:p>
            <a:pPr marL="0" indent="0" algn="ctr">
              <a:defRPr/>
            </a:pPr>
            <a:r>
              <a:rPr lang="es-MX" altLang="en-US" dirty="0">
                <a:solidFill>
                  <a:srgbClr val="404040"/>
                </a:solidFill>
                <a:latin typeface="Helvetica Light" charset="0"/>
              </a:rPr>
              <a:t>1006</a:t>
            </a:r>
          </a:p>
        </p:txBody>
      </p:sp>
      <p:pic>
        <p:nvPicPr>
          <p:cNvPr id="9221"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2318" y="1754188"/>
            <a:ext cx="9160933"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38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3"/>
          <p:cNvSpPr>
            <a:spLocks noGrp="1"/>
          </p:cNvSpPr>
          <p:nvPr>
            <p:ph sz="quarter" idx="13"/>
          </p:nvPr>
        </p:nvSpPr>
        <p:spPr>
          <a:xfrm>
            <a:off x="696385" y="2055814"/>
            <a:ext cx="10543116" cy="452437"/>
          </a:xfrm>
        </p:spPr>
        <p:txBody>
          <a:bodyPr>
            <a:normAutofit fontScale="92500" lnSpcReduction="20000"/>
          </a:bodyPr>
          <a:lstStyle/>
          <a:p>
            <a:pPr marL="0" indent="0"/>
            <a:r>
              <a:rPr lang="en-US" sz="2400" b="1" dirty="0">
                <a:solidFill>
                  <a:schemeClr val="accent4">
                    <a:lumMod val="75000"/>
                  </a:schemeClr>
                </a:solidFill>
              </a:rPr>
              <a:t>2. </a:t>
            </a:r>
            <a:r>
              <a:rPr lang="en-US" sz="2400" b="1" dirty="0" err="1">
                <a:solidFill>
                  <a:schemeClr val="accent4">
                    <a:lumMod val="75000"/>
                  </a:schemeClr>
                </a:solidFill>
              </a:rPr>
              <a:t>Fotografías</a:t>
            </a:r>
            <a:r>
              <a:rPr lang="en-US" sz="2400" b="1" dirty="0">
                <a:solidFill>
                  <a:schemeClr val="accent4">
                    <a:lumMod val="75000"/>
                  </a:schemeClr>
                </a:solidFill>
              </a:rPr>
              <a:t> de la </a:t>
            </a:r>
            <a:r>
              <a:rPr lang="en-US" sz="2400" b="1" dirty="0" err="1" smtClean="0">
                <a:solidFill>
                  <a:schemeClr val="accent4">
                    <a:lumMod val="75000"/>
                  </a:schemeClr>
                </a:solidFill>
              </a:rPr>
              <a:t>sesión</a:t>
            </a:r>
            <a:endParaRPr lang="es-MX" altLang="en-US" dirty="0" smtClean="0">
              <a:solidFill>
                <a:srgbClr val="404040"/>
              </a:solidFill>
            </a:endParaRPr>
          </a:p>
          <a:p>
            <a:pPr marL="0" indent="0"/>
            <a:endParaRPr lang="es-MX" altLang="en-US" dirty="0" smtClean="0">
              <a:solidFill>
                <a:srgbClr val="404040"/>
              </a:solidFill>
            </a:endParaRPr>
          </a:p>
        </p:txBody>
      </p:sp>
      <p:sp>
        <p:nvSpPr>
          <p:cNvPr id="10243" name="Title 1"/>
          <p:cNvSpPr>
            <a:spLocks noGrp="1"/>
          </p:cNvSpPr>
          <p:nvPr>
            <p:ph type="title"/>
          </p:nvPr>
        </p:nvSpPr>
        <p:spPr>
          <a:xfrm>
            <a:off x="721784" y="630238"/>
            <a:ext cx="10962216" cy="812800"/>
          </a:xfrm>
        </p:spPr>
        <p:txBody>
          <a:bodyPr/>
          <a:lstStyle/>
          <a:p>
            <a:pPr algn="ctr"/>
            <a:r>
              <a:rPr lang="es-MX" altLang="en-US" smtClean="0">
                <a:solidFill>
                  <a:schemeClr val="tx1"/>
                </a:solidFill>
                <a:cs typeface="Helvetica"/>
              </a:rPr>
              <a:t>Preparatoria Universidad La Salle</a:t>
            </a:r>
          </a:p>
        </p:txBody>
      </p:sp>
      <p:sp>
        <p:nvSpPr>
          <p:cNvPr id="8" name="Text Placeholder 2">
            <a:extLst>
              <a:ext uri="{FF2B5EF4-FFF2-40B4-BE49-F238E27FC236}"/>
            </a:extLst>
          </p:cNvPr>
          <p:cNvSpPr>
            <a:spLocks noGrp="1"/>
          </p:cNvSpPr>
          <p:nvPr>
            <p:ph type="body" sz="quarter" idx="12"/>
          </p:nvPr>
        </p:nvSpPr>
        <p:spPr>
          <a:xfrm>
            <a:off x="721784" y="1443038"/>
            <a:ext cx="10962216" cy="355600"/>
          </a:xfrm>
        </p:spPr>
        <p:txBody>
          <a:bodyPr/>
          <a:lstStyle/>
          <a:p>
            <a:pPr marL="0" indent="0" algn="ctr">
              <a:defRPr/>
            </a:pPr>
            <a:r>
              <a:rPr lang="es-MX" altLang="en-US" dirty="0">
                <a:solidFill>
                  <a:srgbClr val="404040"/>
                </a:solidFill>
                <a:latin typeface="Helvetica Light" charset="0"/>
              </a:rPr>
              <a:t>1006</a:t>
            </a:r>
          </a:p>
        </p:txBody>
      </p:sp>
      <p:pic>
        <p:nvPicPr>
          <p:cNvPr id="10245"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8385" y="4676775"/>
            <a:ext cx="239183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2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9784" y="4725988"/>
            <a:ext cx="2427816"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4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07967" y="4725988"/>
            <a:ext cx="2362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9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58384" y="2803525"/>
            <a:ext cx="240241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10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6285" y="2759075"/>
            <a:ext cx="2491316"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11 Imag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48700" y="2811464"/>
            <a:ext cx="2421467"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85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3"/>
          <p:cNvSpPr>
            <a:spLocks noGrp="1"/>
          </p:cNvSpPr>
          <p:nvPr>
            <p:ph sz="quarter" idx="13"/>
          </p:nvPr>
        </p:nvSpPr>
        <p:spPr>
          <a:xfrm>
            <a:off x="721785" y="1798639"/>
            <a:ext cx="10466916" cy="458787"/>
          </a:xfrm>
        </p:spPr>
        <p:txBody>
          <a:bodyPr>
            <a:normAutofit fontScale="92500" lnSpcReduction="20000"/>
          </a:bodyPr>
          <a:lstStyle/>
          <a:p>
            <a:pPr marL="0" indent="0"/>
            <a:r>
              <a:rPr lang="en-US" sz="2400" b="1" dirty="0">
                <a:solidFill>
                  <a:schemeClr val="accent4">
                    <a:lumMod val="75000"/>
                  </a:schemeClr>
                </a:solidFill>
              </a:rPr>
              <a:t>3. </a:t>
            </a:r>
            <a:r>
              <a:rPr lang="en-US" sz="2400" b="1" dirty="0" err="1">
                <a:solidFill>
                  <a:schemeClr val="accent4">
                    <a:lumMod val="75000"/>
                  </a:schemeClr>
                </a:solidFill>
              </a:rPr>
              <a:t>Fotografía</a:t>
            </a:r>
            <a:r>
              <a:rPr lang="en-US" sz="2400" b="1" dirty="0">
                <a:solidFill>
                  <a:schemeClr val="accent4">
                    <a:lumMod val="75000"/>
                  </a:schemeClr>
                </a:solidFill>
              </a:rPr>
              <a:t> del </a:t>
            </a:r>
            <a:r>
              <a:rPr lang="en-US" sz="2400" b="1" dirty="0" err="1">
                <a:solidFill>
                  <a:schemeClr val="accent4">
                    <a:lumMod val="75000"/>
                  </a:schemeClr>
                </a:solidFill>
              </a:rPr>
              <a:t>organizador</a:t>
            </a:r>
            <a:r>
              <a:rPr lang="en-US" sz="2400" b="1" dirty="0">
                <a:solidFill>
                  <a:schemeClr val="accent4">
                    <a:lumMod val="75000"/>
                  </a:schemeClr>
                </a:solidFill>
              </a:rPr>
              <a:t> </a:t>
            </a:r>
            <a:r>
              <a:rPr lang="en-US" sz="2400" b="1" dirty="0" err="1" smtClean="0">
                <a:solidFill>
                  <a:schemeClr val="accent4">
                    <a:lumMod val="75000"/>
                  </a:schemeClr>
                </a:solidFill>
              </a:rPr>
              <a:t>gráfico</a:t>
            </a:r>
            <a:endParaRPr lang="es-MX" altLang="en-US" dirty="0" smtClean="0">
              <a:solidFill>
                <a:srgbClr val="404040"/>
              </a:solidFill>
            </a:endParaRPr>
          </a:p>
          <a:p>
            <a:pPr marL="0" indent="0"/>
            <a:endParaRPr lang="es-MX" altLang="en-US" dirty="0" smtClean="0">
              <a:solidFill>
                <a:srgbClr val="404040"/>
              </a:solidFill>
            </a:endParaRPr>
          </a:p>
        </p:txBody>
      </p:sp>
      <p:sp>
        <p:nvSpPr>
          <p:cNvPr id="11267" name="Title 1"/>
          <p:cNvSpPr>
            <a:spLocks noGrp="1"/>
          </p:cNvSpPr>
          <p:nvPr>
            <p:ph type="title"/>
          </p:nvPr>
        </p:nvSpPr>
        <p:spPr>
          <a:xfrm>
            <a:off x="721784" y="630238"/>
            <a:ext cx="10962216" cy="812800"/>
          </a:xfrm>
        </p:spPr>
        <p:txBody>
          <a:bodyPr/>
          <a:lstStyle/>
          <a:p>
            <a:pPr algn="ctr"/>
            <a:r>
              <a:rPr lang="es-MX" altLang="en-US" smtClean="0">
                <a:solidFill>
                  <a:schemeClr val="tx1"/>
                </a:solidFill>
                <a:cs typeface="Helvetica"/>
              </a:rPr>
              <a:t>Preparatoria Universidad La Salle</a:t>
            </a:r>
          </a:p>
        </p:txBody>
      </p:sp>
      <p:sp>
        <p:nvSpPr>
          <p:cNvPr id="8" name="Text Placeholder 2">
            <a:extLst>
              <a:ext uri="{FF2B5EF4-FFF2-40B4-BE49-F238E27FC236}"/>
            </a:extLst>
          </p:cNvPr>
          <p:cNvSpPr>
            <a:spLocks noGrp="1"/>
          </p:cNvSpPr>
          <p:nvPr>
            <p:ph type="body" sz="quarter" idx="12"/>
          </p:nvPr>
        </p:nvSpPr>
        <p:spPr>
          <a:xfrm>
            <a:off x="721784" y="1443038"/>
            <a:ext cx="10962216" cy="355600"/>
          </a:xfrm>
        </p:spPr>
        <p:txBody>
          <a:bodyPr/>
          <a:lstStyle/>
          <a:p>
            <a:pPr marL="0" indent="0" algn="ctr">
              <a:defRPr/>
            </a:pPr>
            <a:r>
              <a:rPr lang="es-MX" altLang="en-US" dirty="0">
                <a:solidFill>
                  <a:srgbClr val="404040"/>
                </a:solidFill>
                <a:latin typeface="Helvetica Light" charset="0"/>
              </a:rPr>
              <a:t>1006</a:t>
            </a:r>
          </a:p>
        </p:txBody>
      </p:sp>
      <p:pic>
        <p:nvPicPr>
          <p:cNvPr id="11269" name="1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2590801"/>
            <a:ext cx="7484533"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65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hoto&#10;&#10;Description generated with high confidence">
            <a:extLst>
              <a:ext uri="{FF2B5EF4-FFF2-40B4-BE49-F238E27FC236}">
                <a16:creationId xmlns="" xmlns:a16="http://schemas.microsoft.com/office/drawing/2014/main" id="{B4992481-6327-4E5F-84F6-ACCE61C06D12}"/>
              </a:ext>
            </a:extLst>
          </p:cNvPr>
          <p:cNvPicPr>
            <a:picLocks noChangeAspect="1"/>
          </p:cNvPicPr>
          <p:nvPr/>
        </p:nvPicPr>
        <p:blipFill>
          <a:blip r:embed="rId2"/>
          <a:stretch>
            <a:fillRect/>
          </a:stretch>
        </p:blipFill>
        <p:spPr>
          <a:xfrm>
            <a:off x="1289902" y="1901061"/>
            <a:ext cx="2699540" cy="3055879"/>
          </a:xfrm>
          <a:prstGeom prst="rect">
            <a:avLst/>
          </a:prstGeom>
        </p:spPr>
      </p:pic>
      <p:sp>
        <p:nvSpPr>
          <p:cNvPr id="2" name="Title 1">
            <a:extLst>
              <a:ext uri="{FF2B5EF4-FFF2-40B4-BE49-F238E27FC236}">
                <a16:creationId xmlns="" xmlns:a16="http://schemas.microsoft.com/office/drawing/2014/main" id="{A7988FF4-B9CD-4174-B3D9-5D62B6992566}"/>
              </a:ext>
            </a:extLst>
          </p:cNvPr>
          <p:cNvSpPr>
            <a:spLocks noGrp="1"/>
          </p:cNvSpPr>
          <p:nvPr>
            <p:ph type="title"/>
          </p:nvPr>
        </p:nvSpPr>
        <p:spPr>
          <a:xfrm>
            <a:off x="5486400" y="1563329"/>
            <a:ext cx="6062262" cy="3934501"/>
          </a:xfrm>
          <a:noFill/>
          <a:ln w="19050">
            <a:noFill/>
            <a:prstDash val="dash"/>
          </a:ln>
        </p:spPr>
        <p:txBody>
          <a:bodyPr vert="horz" lIns="91440" tIns="45720" rIns="91440" bIns="45720" rtlCol="0" anchor="b">
            <a:normAutofit fontScale="90000"/>
          </a:bodyPr>
          <a:lstStyle/>
          <a:p>
            <a:pPr algn="ctr"/>
            <a:r>
              <a:rPr lang="en-US" sz="1600" b="1" dirty="0"/>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r>
              <a:rPr lang="en-US" sz="1600" b="1" dirty="0"/>
              <a:t/>
            </a:r>
            <a:br>
              <a:rPr lang="en-US" sz="1600" b="1" dirty="0"/>
            </a:br>
            <a:r>
              <a:rPr lang="en-US" sz="1600" b="1" dirty="0" err="1">
                <a:solidFill>
                  <a:schemeClr val="accent4">
                    <a:lumMod val="75000"/>
                  </a:schemeClr>
                </a:solidFill>
              </a:rPr>
              <a:t>Estructura</a:t>
            </a:r>
            <a:r>
              <a:rPr lang="en-US" sz="1600" b="1" dirty="0">
                <a:solidFill>
                  <a:schemeClr val="accent4">
                    <a:lumMod val="75000"/>
                  </a:schemeClr>
                </a:solidFill>
              </a:rPr>
              <a:t> </a:t>
            </a:r>
            <a:r>
              <a:rPr lang="en-US" sz="1600" b="1" dirty="0" err="1">
                <a:solidFill>
                  <a:schemeClr val="accent4">
                    <a:lumMod val="75000"/>
                  </a:schemeClr>
                </a:solidFill>
              </a:rPr>
              <a:t>Inicial</a:t>
            </a:r>
            <a:r>
              <a:rPr lang="en-US" sz="1600" b="1" dirty="0">
                <a:solidFill>
                  <a:schemeClr val="accent4">
                    <a:lumMod val="75000"/>
                  </a:schemeClr>
                </a:solidFill>
              </a:rPr>
              <a:t> de </a:t>
            </a:r>
            <a:r>
              <a:rPr lang="en-US" sz="1600" b="1" dirty="0" err="1">
                <a:solidFill>
                  <a:schemeClr val="accent4">
                    <a:lumMod val="75000"/>
                  </a:schemeClr>
                </a:solidFill>
              </a:rPr>
              <a:t>Planeación</a:t>
            </a:r>
            <a:r>
              <a:rPr lang="en-US" sz="1600" dirty="0">
                <a:solidFill>
                  <a:schemeClr val="accent4">
                    <a:lumMod val="75000"/>
                  </a:schemeClr>
                </a:solidFill>
              </a:rPr>
              <a:t/>
            </a:r>
            <a:br>
              <a:rPr lang="en-US" sz="1600" dirty="0">
                <a:solidFill>
                  <a:schemeClr val="accent4">
                    <a:lumMod val="75000"/>
                  </a:schemeClr>
                </a:solidFill>
              </a:rPr>
            </a:br>
            <a:r>
              <a:rPr lang="en-US" sz="1600" b="1" dirty="0">
                <a:solidFill>
                  <a:schemeClr val="accent4">
                    <a:lumMod val="75000"/>
                  </a:schemeClr>
                </a:solidFill>
              </a:rPr>
              <a:t>E.I.P.  </a:t>
            </a:r>
            <a:r>
              <a:rPr lang="en-US" sz="1600" b="1" dirty="0" err="1">
                <a:solidFill>
                  <a:schemeClr val="accent4">
                    <a:lumMod val="75000"/>
                  </a:schemeClr>
                </a:solidFill>
              </a:rPr>
              <a:t>Análisis</a:t>
            </a:r>
            <a:r>
              <a:rPr lang="en-US" sz="1600" b="1" dirty="0">
                <a:solidFill>
                  <a:schemeClr val="accent4">
                    <a:lumMod val="75000"/>
                  </a:schemeClr>
                </a:solidFill>
              </a:rPr>
              <a:t> </a:t>
            </a:r>
            <a:r>
              <a:rPr lang="en-US" sz="1600" b="1" dirty="0">
                <a:solidFill>
                  <a:srgbClr val="FF0000"/>
                </a:solidFill>
              </a:rPr>
              <a:t>PRODUCTO 7</a:t>
            </a:r>
            <a:r>
              <a:rPr lang="en-US" sz="1600" b="1" dirty="0">
                <a:solidFill>
                  <a:schemeClr val="accent4">
                    <a:lumMod val="75000"/>
                  </a:schemeClr>
                </a:solidFill>
              </a:rPr>
              <a:t/>
            </a:r>
            <a:br>
              <a:rPr lang="en-US" sz="1600" b="1" dirty="0">
                <a:solidFill>
                  <a:schemeClr val="accent4">
                    <a:lumMod val="75000"/>
                  </a:schemeClr>
                </a:solidFill>
              </a:rPr>
            </a:br>
            <a:r>
              <a:rPr lang="en-US" sz="1600" b="1" dirty="0"/>
              <a:t/>
            </a:r>
            <a:br>
              <a:rPr lang="en-US" sz="1600" b="1" dirty="0"/>
            </a:br>
            <a:r>
              <a:rPr lang="en-US" sz="1600" b="1" dirty="0" err="1">
                <a:solidFill>
                  <a:schemeClr val="accent2">
                    <a:lumMod val="75000"/>
                  </a:schemeClr>
                </a:solidFill>
              </a:rPr>
              <a:t>Equipo</a:t>
            </a:r>
            <a:r>
              <a:rPr lang="en-US" sz="1600" b="1" dirty="0">
                <a:solidFill>
                  <a:schemeClr val="accent2">
                    <a:lumMod val="75000"/>
                  </a:schemeClr>
                </a:solidFill>
              </a:rPr>
              <a:t> 22 </a:t>
            </a:r>
            <a:r>
              <a:rPr lang="en-US" sz="1600" b="1" dirty="0" err="1">
                <a:solidFill>
                  <a:schemeClr val="accent2">
                    <a:lumMod val="75000"/>
                  </a:schemeClr>
                </a:solidFill>
              </a:rPr>
              <a:t>sección</a:t>
            </a:r>
            <a:r>
              <a:rPr lang="en-US" sz="1600" b="1" dirty="0">
                <a:solidFill>
                  <a:schemeClr val="accent2">
                    <a:lumMod val="75000"/>
                  </a:schemeClr>
                </a:solidFill>
              </a:rPr>
              <a:t> </a:t>
            </a:r>
            <a:r>
              <a:rPr lang="en-US" sz="1600" b="1" dirty="0" smtClean="0">
                <a:solidFill>
                  <a:schemeClr val="accent2">
                    <a:lumMod val="75000"/>
                  </a:schemeClr>
                </a:solidFill>
              </a:rPr>
              <a:t>11. </a:t>
            </a:r>
            <a:r>
              <a:rPr lang="en-US" sz="1600" b="1" dirty="0">
                <a:solidFill>
                  <a:schemeClr val="accent2">
                    <a:lumMod val="75000"/>
                  </a:schemeClr>
                </a:solidFill>
              </a:rPr>
              <a:t/>
            </a:r>
            <a:br>
              <a:rPr lang="en-US" sz="1600" b="1" dirty="0">
                <a:solidFill>
                  <a:schemeClr val="accent2">
                    <a:lumMod val="75000"/>
                  </a:schemeClr>
                </a:solidFill>
              </a:rPr>
            </a:br>
            <a:r>
              <a:rPr lang="en-US" sz="1600" b="1" dirty="0">
                <a:solidFill>
                  <a:schemeClr val="accent2">
                    <a:lumMod val="75000"/>
                  </a:schemeClr>
                </a:solidFill>
              </a:rPr>
              <a:t/>
            </a:r>
            <a:br>
              <a:rPr lang="en-US" sz="1600" b="1" dirty="0">
                <a:solidFill>
                  <a:schemeClr val="accent2">
                    <a:lumMod val="75000"/>
                  </a:schemeClr>
                </a:solidFill>
              </a:rPr>
            </a:br>
            <a:r>
              <a:rPr lang="en-US" sz="1600" b="1" dirty="0"/>
              <a:t/>
            </a:r>
            <a:br>
              <a:rPr lang="en-US" sz="1600" b="1" dirty="0"/>
            </a:br>
            <a:r>
              <a:rPr lang="en-US" sz="1600" b="1" dirty="0" err="1"/>
              <a:t>Integrantes</a:t>
            </a:r>
            <a:r>
              <a:rPr lang="en-US" sz="1600" b="1" dirty="0"/>
              <a:t>:</a:t>
            </a:r>
            <a:br>
              <a:rPr lang="en-US" sz="1600" b="1" dirty="0"/>
            </a:br>
            <a:r>
              <a:rPr lang="en-US" sz="1600" b="1" dirty="0">
                <a:solidFill>
                  <a:schemeClr val="accent4">
                    <a:lumMod val="50000"/>
                  </a:schemeClr>
                </a:solidFill>
              </a:rPr>
              <a:t>LAURA ELENA LUNA LÓPEZ</a:t>
            </a:r>
            <a:br>
              <a:rPr lang="en-US" sz="1600" b="1" dirty="0">
                <a:solidFill>
                  <a:schemeClr val="accent4">
                    <a:lumMod val="50000"/>
                  </a:schemeClr>
                </a:solidFill>
              </a:rPr>
            </a:br>
            <a:r>
              <a:rPr lang="en-US" sz="1600" b="1" dirty="0">
                <a:solidFill>
                  <a:schemeClr val="accent4">
                    <a:lumMod val="50000"/>
                  </a:schemeClr>
                </a:solidFill>
              </a:rPr>
              <a:t>CARLOS ENRIQUE </a:t>
            </a:r>
            <a:r>
              <a:rPr lang="en-US" sz="1600" b="1" dirty="0" smtClean="0">
                <a:solidFill>
                  <a:schemeClr val="accent4">
                    <a:lumMod val="50000"/>
                  </a:schemeClr>
                </a:solidFill>
              </a:rPr>
              <a:t>GUILBERT </a:t>
            </a:r>
            <a:r>
              <a:rPr lang="en-US" sz="1600" b="1" dirty="0">
                <a:solidFill>
                  <a:schemeClr val="accent4">
                    <a:lumMod val="50000"/>
                  </a:schemeClr>
                </a:solidFill>
              </a:rPr>
              <a:t>GALVÁN</a:t>
            </a:r>
            <a:br>
              <a:rPr lang="en-US" sz="1600" b="1" dirty="0">
                <a:solidFill>
                  <a:schemeClr val="accent4">
                    <a:lumMod val="50000"/>
                  </a:schemeClr>
                </a:solidFill>
              </a:rPr>
            </a:br>
            <a:r>
              <a:rPr lang="en-US" sz="1600" b="1" dirty="0">
                <a:solidFill>
                  <a:schemeClr val="accent4">
                    <a:lumMod val="50000"/>
                  </a:schemeClr>
                </a:solidFill>
              </a:rPr>
              <a:t>JONATHAN </a:t>
            </a:r>
            <a:r>
              <a:rPr lang="en-US" sz="1600" b="1" dirty="0" err="1" smtClean="0">
                <a:solidFill>
                  <a:schemeClr val="accent4">
                    <a:lumMod val="50000"/>
                  </a:schemeClr>
                </a:solidFill>
              </a:rPr>
              <a:t>ARMENDARiZ</a:t>
            </a:r>
            <a:r>
              <a:rPr lang="en-US" sz="1600" b="1" dirty="0" smtClean="0">
                <a:solidFill>
                  <a:schemeClr val="accent4">
                    <a:lumMod val="50000"/>
                  </a:schemeClr>
                </a:solidFill>
              </a:rPr>
              <a:t> </a:t>
            </a:r>
            <a:r>
              <a:rPr lang="en-US" sz="1600" b="1" dirty="0">
                <a:solidFill>
                  <a:schemeClr val="accent4">
                    <a:lumMod val="50000"/>
                  </a:schemeClr>
                </a:solidFill>
              </a:rPr>
              <a:t>HOYOS</a:t>
            </a:r>
            <a:br>
              <a:rPr lang="en-US" sz="1600" b="1" dirty="0">
                <a:solidFill>
                  <a:schemeClr val="accent4">
                    <a:lumMod val="50000"/>
                  </a:schemeClr>
                </a:solidFill>
              </a:rPr>
            </a:br>
            <a:r>
              <a:rPr lang="en-US" sz="1600" b="1" dirty="0">
                <a:solidFill>
                  <a:schemeClr val="accent4">
                    <a:lumMod val="50000"/>
                  </a:schemeClr>
                </a:solidFill>
              </a:rPr>
              <a:t>PERLA ERIKA MUÑOZ MOLINA</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a:solidFill>
                  <a:schemeClr val="accent4">
                    <a:lumMod val="50000"/>
                  </a:schemeClr>
                </a:solidFill>
              </a:rPr>
              <a:t/>
            </a:r>
            <a:br>
              <a:rPr lang="en-US" sz="1600" b="1" dirty="0">
                <a:solidFill>
                  <a:schemeClr val="accent4">
                    <a:lumMod val="50000"/>
                  </a:schemeClr>
                </a:solidFill>
              </a:rPr>
            </a:br>
            <a:r>
              <a:rPr lang="en-US" sz="1600" b="1" dirty="0" err="1">
                <a:solidFill>
                  <a:schemeClr val="accent4">
                    <a:lumMod val="50000"/>
                  </a:schemeClr>
                </a:solidFill>
              </a:rPr>
              <a:t>Febrero</a:t>
            </a:r>
            <a:r>
              <a:rPr lang="en-US" sz="1600" b="1" dirty="0">
                <a:solidFill>
                  <a:schemeClr val="accent4">
                    <a:lumMod val="50000"/>
                  </a:schemeClr>
                </a:solidFill>
              </a:rPr>
              <a:t> 2018</a:t>
            </a:r>
            <a:r>
              <a:rPr lang="en-US" sz="1600" b="1" dirty="0"/>
              <a:t/>
            </a:r>
            <a:br>
              <a:rPr lang="en-US" sz="1600" b="1" dirty="0"/>
            </a:br>
            <a:endParaRPr lang="en-US" sz="1600" dirty="0"/>
          </a:p>
        </p:txBody>
      </p:sp>
      <p:sp>
        <p:nvSpPr>
          <p:cNvPr id="5" name="Title 1"/>
          <p:cNvSpPr txBox="1">
            <a:spLocks/>
          </p:cNvSpPr>
          <p:nvPr/>
        </p:nvSpPr>
        <p:spPr>
          <a:xfrm>
            <a:off x="721784" y="630238"/>
            <a:ext cx="10962216" cy="8128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s-MX" altLang="en-US" dirty="0" smtClean="0">
                <a:cs typeface="Helvetica"/>
              </a:rPr>
              <a:t>PREPARATORIA UNIVERSIDAD LA SALLE</a:t>
            </a:r>
            <a:endParaRPr lang="es-MX" altLang="en-US" dirty="0" smtClean="0">
              <a:cs typeface="Helvetica"/>
            </a:endParaRPr>
          </a:p>
        </p:txBody>
      </p:sp>
    </p:spTree>
    <p:extLst>
      <p:ext uri="{BB962C8B-B14F-4D97-AF65-F5344CB8AC3E}">
        <p14:creationId xmlns:p14="http://schemas.microsoft.com/office/powerpoint/2010/main" val="19188533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186</TotalTime>
  <Words>3138</Words>
  <Application>Microsoft Office PowerPoint</Application>
  <PresentationFormat>Personalizado</PresentationFormat>
  <Paragraphs>752</Paragraphs>
  <Slides>31</Slides>
  <Notes>3</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Gallery</vt:lpstr>
      <vt:lpstr>     PROYECTO:  “ME QUIERO MORIR” ¿CÓMO EVITAR EL SUICIDIO EN ADOLESCENTES?”    Equipo 22 sección 11.    Integrantes: LAURA ELENA LUNA LÓPEZ CARLOS ENRIQUE GUILBERT GALVÁN JONATHAN ARMENDARiZ HOYOS PERLA ERIKA MUÑOZ MOLINA      Febrero 2018 </vt:lpstr>
      <vt:lpstr>PREPARATORIA UNIVERSIDAD LA SALLE</vt:lpstr>
      <vt:lpstr>Preparatoria Universidad La Salle</vt:lpstr>
      <vt:lpstr>Preparatoria Universidad La Salle</vt:lpstr>
      <vt:lpstr>Preparatoria Universidad La Salle</vt:lpstr>
      <vt:lpstr>Preparatoria Universidad La Salle</vt:lpstr>
      <vt:lpstr>Preparatoria Universidad La Salle</vt:lpstr>
      <vt:lpstr>Preparatoria Universidad La Salle</vt:lpstr>
      <vt:lpstr>     Estructura Inicial de Planeación E.I.P.  Análisis PRODUCTO 7  Equipo 22 sección 11.    Integrantes: LAURA ELENA LUNA LÓPEZ CARLOS ENRIQUE GUILBERT GALVÁN JONATHAN ARMENDARiZ HOYOS PERLA ERIKA MUÑOZ MOLINA      Febrero 2018 </vt:lpstr>
      <vt:lpstr>  </vt:lpstr>
      <vt:lpstr>Presentación de PowerPoint</vt:lpstr>
      <vt:lpstr>III. Objetivo general del proyecto. Toma en cuenta todas las asignaturas involucradas. </vt:lpstr>
      <vt:lpstr>Presentación de PowerPoint</vt:lpstr>
      <vt:lpstr>Presentación de PowerPoint</vt:lpstr>
      <vt:lpstr>Presentación de PowerPoint</vt:lpstr>
      <vt:lpstr>VI. División del tiempo.                                                                        VII. Presentación.    </vt:lpstr>
      <vt:lpstr> </vt:lpstr>
      <vt:lpstr>Estructura Inicial de Planeación Elaboración del Proyecto  (Producto 8)   Nombre del proyecto:  ¿Cómo evitar el suicidio en el adolescente?  Nombre de los profesores participantes : Jonathan Armendariz Hoyos, Laura Elena Luna López, Carlos Enrique Guilbert Galván, Perla Erika Muñoz Molina</vt:lpstr>
      <vt:lpstr>I.- Contexto.  Justifica las circunstancias o elementos de la realidad en los que se da el problema.        Introducción y/o justificación del proyecto.</vt:lpstr>
      <vt:lpstr>Presentación de PowerPoint</vt:lpstr>
      <vt:lpstr>III. Objetivo general del proyecto. Tomar en cuenta todas las asignaturas  involucradas.   </vt:lpstr>
      <vt:lpstr>IV. Disciplinas involucradas en el  trabajo interdisciplinario. </vt:lpstr>
      <vt:lpstr>Presentación de PowerPoint</vt:lpstr>
      <vt:lpstr>Presentación de PowerPoint</vt:lpstr>
      <vt:lpstr>Presentación de PowerPoint</vt:lpstr>
      <vt:lpstr>Presentación de PowerPoint</vt:lpstr>
      <vt:lpstr> </vt:lpstr>
      <vt:lpstr>VII. Presentación del proyecto (producto). </vt:lpstr>
      <vt:lpstr>VIII. Evaluación del Proyecto. </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Vermont</dc:creator>
  <cp:lastModifiedBy>hdadmins</cp:lastModifiedBy>
  <cp:revision>30</cp:revision>
  <dcterms:created xsi:type="dcterms:W3CDTF">2018-02-21T01:15:23Z</dcterms:created>
  <dcterms:modified xsi:type="dcterms:W3CDTF">2018-02-21T15:28:48Z</dcterms:modified>
</cp:coreProperties>
</file>