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6" r:id="rId2"/>
  </p:sldMasterIdLst>
  <p:notesMasterIdLst>
    <p:notesMasterId r:id="rId34"/>
  </p:notesMasterIdLst>
  <p:handoutMasterIdLst>
    <p:handoutMasterId r:id="rId35"/>
  </p:handoutMasterIdLst>
  <p:sldIdLst>
    <p:sldId id="262" r:id="rId3"/>
    <p:sldId id="264" r:id="rId4"/>
    <p:sldId id="265" r:id="rId5"/>
    <p:sldId id="266" r:id="rId6"/>
    <p:sldId id="268" r:id="rId7"/>
    <p:sldId id="273" r:id="rId8"/>
    <p:sldId id="271" r:id="rId9"/>
    <p:sldId id="270" r:id="rId10"/>
    <p:sldId id="275" r:id="rId11"/>
    <p:sldId id="274" r:id="rId12"/>
    <p:sldId id="277" r:id="rId13"/>
    <p:sldId id="276" r:id="rId14"/>
    <p:sldId id="282" r:id="rId15"/>
    <p:sldId id="302" r:id="rId16"/>
    <p:sldId id="297" r:id="rId17"/>
    <p:sldId id="298" r:id="rId18"/>
    <p:sldId id="299" r:id="rId19"/>
    <p:sldId id="300" r:id="rId20"/>
    <p:sldId id="278" r:id="rId21"/>
    <p:sldId id="279" r:id="rId22"/>
    <p:sldId id="280" r:id="rId23"/>
    <p:sldId id="281" r:id="rId24"/>
    <p:sldId id="301" r:id="rId25"/>
    <p:sldId id="256" r:id="rId26"/>
    <p:sldId id="257" r:id="rId27"/>
    <p:sldId id="258" r:id="rId28"/>
    <p:sldId id="259" r:id="rId29"/>
    <p:sldId id="306" r:id="rId30"/>
    <p:sldId id="305" r:id="rId31"/>
    <p:sldId id="303" r:id="rId32"/>
    <p:sldId id="304" r:id="rId3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729"/>
    <a:srgbClr val="00006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70" autoAdjust="0"/>
  </p:normalViewPr>
  <p:slideViewPr>
    <p:cSldViewPr snapToGrid="0" snapToObjects="1">
      <p:cViewPr>
        <p:scale>
          <a:sx n="60" d="100"/>
          <a:sy n="60" d="100"/>
        </p:scale>
        <p:origin x="168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MS PGothic" charset="0"/>
                <a:cs typeface="MS PGothic" charset="0"/>
              </a:defRPr>
            </a:lvl1pPr>
          </a:lstStyle>
          <a:p>
            <a:pPr>
              <a:defRPr/>
            </a:pPr>
            <a:endParaRPr lang="es-E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BE0EDC52-26D2-430F-AC2B-7F5AB3176C2D}" type="datetimeFigureOut">
              <a:rPr lang="en-US" altLang="en-US"/>
              <a:pPr>
                <a:defRPr/>
              </a:pPr>
              <a:t>8/6/2018</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MS PGothic" charset="0"/>
                <a:cs typeface="MS PGothic" charset="0"/>
              </a:defRPr>
            </a:lvl1pPr>
          </a:lstStyle>
          <a:p>
            <a:pPr>
              <a:defRPr/>
            </a:pPr>
            <a:endParaRPr lang="es-E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B25FFE8-AF7E-4693-A899-8AF520AFA647}"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MS PGothic" charset="0"/>
                <a:cs typeface="MS PGothic" charset="0"/>
              </a:defRPr>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BED4C62-22C8-4E88-8A16-50E81AD47D9C}" type="datetimeFigureOut">
              <a:rPr lang="en-US" altLang="en-US"/>
              <a:pPr>
                <a:defRPr/>
              </a:pPr>
              <a:t>8/6/2018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MS PGothic" charset="0"/>
                <a:cs typeface="MS PGothic" charset="0"/>
              </a:defRPr>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67DA8EB-8300-47F8-84DF-F3E0B2308944}"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RTADA_LASALLE_MX_2014">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71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3E6507FC-4E88-4CFA-89C4-D9160FC08532}" type="datetimeFigureOut">
              <a:rPr lang="es-ES" altLang="en-US"/>
              <a:pPr>
                <a:defRPr/>
              </a:pPr>
              <a:t>06/08/2018</a:t>
            </a:fld>
            <a:endParaRPr lang="es-ES" altLang="en-U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3A58897A-68F8-4234-8556-1AA0B91B0970}" type="slidenum">
              <a:rPr lang="es-ES" altLang="en-US"/>
              <a:pPr>
                <a:defRPr/>
              </a:pPr>
              <a:t>‹Nº›</a:t>
            </a:fld>
            <a:endParaRPr lang="es-ES" altLang="en-US"/>
          </a:p>
        </p:txBody>
      </p:sp>
    </p:spTree>
    <p:extLst>
      <p:ext uri="{BB962C8B-B14F-4D97-AF65-F5344CB8AC3E}">
        <p14:creationId xmlns:p14="http://schemas.microsoft.com/office/powerpoint/2010/main" val="223653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4551B22A-6C7A-4ACE-BDE0-E30A9759D893}" type="datetimeFigureOut">
              <a:rPr lang="es-ES" altLang="en-US"/>
              <a:pPr>
                <a:defRPr/>
              </a:pPr>
              <a:t>06/08/2018</a:t>
            </a:fld>
            <a:endParaRPr lang="es-ES" altLang="en-U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1BE5B6C8-CFFA-4982-91DD-BC7BA946950A}" type="slidenum">
              <a:rPr lang="es-ES" altLang="en-US"/>
              <a:pPr>
                <a:defRPr/>
              </a:pPr>
              <a:t>‹Nº›</a:t>
            </a:fld>
            <a:endParaRPr lang="es-ES" altLang="en-US"/>
          </a:p>
        </p:txBody>
      </p:sp>
    </p:spTree>
    <p:extLst>
      <p:ext uri="{BB962C8B-B14F-4D97-AF65-F5344CB8AC3E}">
        <p14:creationId xmlns:p14="http://schemas.microsoft.com/office/powerpoint/2010/main" val="195160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1EBA37F5-3D80-4CC1-93C3-D48B92A96B8D}" type="datetimeFigureOut">
              <a:rPr lang="es-ES" altLang="en-US"/>
              <a:pPr>
                <a:defRPr/>
              </a:pPr>
              <a:t>06/08/2018</a:t>
            </a:fld>
            <a:endParaRPr lang="es-ES" altLang="en-U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6266EF70-E656-4DBB-8833-A550DE2049E4}" type="slidenum">
              <a:rPr lang="es-ES" altLang="en-US"/>
              <a:pPr>
                <a:defRPr/>
              </a:pPr>
              <a:t>‹Nº›</a:t>
            </a:fld>
            <a:endParaRPr lang="es-ES" altLang="en-US"/>
          </a:p>
        </p:txBody>
      </p:sp>
    </p:spTree>
    <p:extLst>
      <p:ext uri="{BB962C8B-B14F-4D97-AF65-F5344CB8AC3E}">
        <p14:creationId xmlns:p14="http://schemas.microsoft.com/office/powerpoint/2010/main" val="301617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0E131598-BF9A-45FC-B7D1-936ABB7043E4}" type="datetimeFigureOut">
              <a:rPr lang="es-ES" altLang="en-US"/>
              <a:pPr>
                <a:defRPr/>
              </a:pPr>
              <a:t>06/08/2018</a:t>
            </a:fld>
            <a:endParaRPr lang="es-ES" altLang="en-U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55BF4AD7-C9FB-4874-A4D5-6165171BBD63}" type="slidenum">
              <a:rPr lang="es-ES" altLang="en-US"/>
              <a:pPr>
                <a:defRPr/>
              </a:pPr>
              <a:t>‹Nº›</a:t>
            </a:fld>
            <a:endParaRPr lang="es-ES" altLang="en-US"/>
          </a:p>
        </p:txBody>
      </p:sp>
    </p:spTree>
    <p:extLst>
      <p:ext uri="{BB962C8B-B14F-4D97-AF65-F5344CB8AC3E}">
        <p14:creationId xmlns:p14="http://schemas.microsoft.com/office/powerpoint/2010/main" val="230184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55BF224F-E58C-4A7B-BC1A-47B80378E73B}" type="datetimeFigureOut">
              <a:rPr lang="es-ES" altLang="en-US"/>
              <a:pPr>
                <a:defRPr/>
              </a:pPr>
              <a:t>06/08/2018</a:t>
            </a:fld>
            <a:endParaRPr lang="es-ES" altLang="en-U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B369B527-9939-4CBF-A256-87F831087A01}" type="slidenum">
              <a:rPr lang="es-ES" altLang="en-US"/>
              <a:pPr>
                <a:defRPr/>
              </a:pPr>
              <a:t>‹Nº›</a:t>
            </a:fld>
            <a:endParaRPr lang="es-ES" altLang="en-US"/>
          </a:p>
        </p:txBody>
      </p:sp>
    </p:spTree>
    <p:extLst>
      <p:ext uri="{BB962C8B-B14F-4D97-AF65-F5344CB8AC3E}">
        <p14:creationId xmlns:p14="http://schemas.microsoft.com/office/powerpoint/2010/main" val="76591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A3FB80B-A181-4F92-8FEC-BD6C9CCC0B2B}" type="datetimeFigureOut">
              <a:rPr lang="es-ES" altLang="en-US"/>
              <a:pPr>
                <a:defRPr/>
              </a:pPr>
              <a:t>06/08/2018</a:t>
            </a:fld>
            <a:endParaRPr lang="es-ES" altLang="en-U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1EE3C896-5A71-4FEA-9CC6-93E894BEA00E}" type="slidenum">
              <a:rPr lang="es-ES" altLang="en-US"/>
              <a:pPr>
                <a:defRPr/>
              </a:pPr>
              <a:t>‹Nº›</a:t>
            </a:fld>
            <a:endParaRPr lang="es-ES" altLang="en-US"/>
          </a:p>
        </p:txBody>
      </p:sp>
    </p:spTree>
    <p:extLst>
      <p:ext uri="{BB962C8B-B14F-4D97-AF65-F5344CB8AC3E}">
        <p14:creationId xmlns:p14="http://schemas.microsoft.com/office/powerpoint/2010/main" val="1565533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24C6ECB-92E4-4363-8363-92190851A69E}" type="datetimeFigureOut">
              <a:rPr lang="es-ES" altLang="en-US"/>
              <a:pPr>
                <a:defRPr/>
              </a:pPr>
              <a:t>06/08/2018</a:t>
            </a:fld>
            <a:endParaRPr lang="es-ES" altLang="en-U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03829110-9109-49CE-B49C-9E9D29E87E0C}" type="slidenum">
              <a:rPr lang="es-ES" altLang="en-US"/>
              <a:pPr>
                <a:defRPr/>
              </a:pPr>
              <a:t>‹Nº›</a:t>
            </a:fld>
            <a:endParaRPr lang="es-ES" altLang="en-US"/>
          </a:p>
        </p:txBody>
      </p:sp>
    </p:spTree>
    <p:extLst>
      <p:ext uri="{BB962C8B-B14F-4D97-AF65-F5344CB8AC3E}">
        <p14:creationId xmlns:p14="http://schemas.microsoft.com/office/powerpoint/2010/main" val="461189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CC34BB7C-1A29-455F-8AE4-34314899E436}" type="datetimeFigureOut">
              <a:rPr lang="es-ES" altLang="en-US"/>
              <a:pPr>
                <a:defRPr/>
              </a:pPr>
              <a:t>06/08/2018</a:t>
            </a:fld>
            <a:endParaRPr lang="es-ES" altLang="en-U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E547A65E-1EAB-4F76-AE88-02A7C64C2DDA}" type="slidenum">
              <a:rPr lang="es-ES" altLang="en-US"/>
              <a:pPr>
                <a:defRPr/>
              </a:pPr>
              <a:t>‹Nº›</a:t>
            </a:fld>
            <a:endParaRPr lang="es-ES" altLang="en-US"/>
          </a:p>
        </p:txBody>
      </p:sp>
    </p:spTree>
    <p:extLst>
      <p:ext uri="{BB962C8B-B14F-4D97-AF65-F5344CB8AC3E}">
        <p14:creationId xmlns:p14="http://schemas.microsoft.com/office/powerpoint/2010/main" val="3499276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017A1F2B-F893-439C-B0AA-7372BCA82089}" type="datetimeFigureOut">
              <a:rPr lang="es-ES" altLang="en-US"/>
              <a:pPr>
                <a:defRPr/>
              </a:pPr>
              <a:t>06/08/2018</a:t>
            </a:fld>
            <a:endParaRPr lang="es-ES" altLang="en-U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81456B37-989B-4A25-A8FC-D27D7AFAE1F4}" type="slidenum">
              <a:rPr lang="es-ES" altLang="en-US"/>
              <a:pPr>
                <a:defRPr/>
              </a:pPr>
              <a:t>‹Nº›</a:t>
            </a:fld>
            <a:endParaRPr lang="es-ES" altLang="en-US"/>
          </a:p>
        </p:txBody>
      </p:sp>
    </p:spTree>
    <p:extLst>
      <p:ext uri="{BB962C8B-B14F-4D97-AF65-F5344CB8AC3E}">
        <p14:creationId xmlns:p14="http://schemas.microsoft.com/office/powerpoint/2010/main" val="2993507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9A26381D-9408-43C7-8DD6-C351099199C0}" type="datetimeFigureOut">
              <a:rPr lang="es-ES" altLang="en-US"/>
              <a:pPr>
                <a:defRPr/>
              </a:pPr>
              <a:t>06/08/2018</a:t>
            </a:fld>
            <a:endParaRPr lang="es-ES" altLang="en-U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1FBC9A10-1D17-4D2F-978F-B817C4885F90}" type="slidenum">
              <a:rPr lang="es-ES" altLang="en-US"/>
              <a:pPr>
                <a:defRPr/>
              </a:pPr>
              <a:t>‹Nº›</a:t>
            </a:fld>
            <a:endParaRPr lang="es-ES" altLang="en-US"/>
          </a:p>
        </p:txBody>
      </p:sp>
    </p:spTree>
    <p:extLst>
      <p:ext uri="{BB962C8B-B14F-4D97-AF65-F5344CB8AC3E}">
        <p14:creationId xmlns:p14="http://schemas.microsoft.com/office/powerpoint/2010/main" val="259919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EMADESTACADO_LASALLE_MX_2014">
    <p:bg>
      <p:bgPr>
        <a:solidFill>
          <a:srgbClr val="D9D9D9">
            <a:alpha val="2196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s-ES_tradnl"/>
              <a:t>Click to edit Master title style</a:t>
            </a:r>
            <a:endParaRPr lang="en-US" dirty="0"/>
          </a:p>
        </p:txBody>
      </p:sp>
      <p:sp>
        <p:nvSpPr>
          <p:cNvPr id="3" name="Text Placeholder 2"/>
          <p:cNvSpPr>
            <a:spLocks noGrp="1"/>
          </p:cNvSpPr>
          <p:nvPr>
            <p:ph type="body" idx="1"/>
          </p:nvPr>
        </p:nvSpPr>
        <p:spPr>
          <a:xfrm>
            <a:off x="722313" y="290671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Tree>
    <p:extLst>
      <p:ext uri="{BB962C8B-B14F-4D97-AF65-F5344CB8AC3E}">
        <p14:creationId xmlns:p14="http://schemas.microsoft.com/office/powerpoint/2010/main" val="79368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Title 8"/>
          <p:cNvSpPr>
            <a:spLocks noGrp="1"/>
          </p:cNvSpPr>
          <p:nvPr>
            <p:ph type="title"/>
          </p:nvPr>
        </p:nvSpPr>
        <p:spPr>
          <a:xfrm>
            <a:off x="541501" y="630018"/>
            <a:ext cx="8220986" cy="813772"/>
          </a:xfrm>
        </p:spPr>
        <p:txBody>
          <a:bodyPr>
            <a:noAutofit/>
          </a:bodyPr>
          <a:lstStyle>
            <a:lvl1pPr algn="l">
              <a:defRPr sz="3200" b="0" i="0">
                <a:solidFill>
                  <a:schemeClr val="tx1">
                    <a:lumMod val="60000"/>
                    <a:lumOff val="40000"/>
                  </a:schemeClr>
                </a:solidFill>
                <a:latin typeface="Helvetica Light"/>
                <a:cs typeface="Helvetica Light"/>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style</a:t>
            </a:r>
            <a:endParaRPr lang="en-US" dirty="0"/>
          </a:p>
        </p:txBody>
      </p:sp>
      <p:sp>
        <p:nvSpPr>
          <p:cNvPr id="20" name="Text Placeholder 19"/>
          <p:cNvSpPr>
            <a:spLocks noGrp="1"/>
          </p:cNvSpPr>
          <p:nvPr>
            <p:ph type="body" sz="quarter" idx="12"/>
          </p:nvPr>
        </p:nvSpPr>
        <p:spPr>
          <a:xfrm>
            <a:off x="541501" y="1391065"/>
            <a:ext cx="8220986" cy="355600"/>
          </a:xfrm>
        </p:spPr>
        <p:txBody>
          <a:bodyPr>
            <a:noAutofit/>
          </a:bodyPr>
          <a:lstStyle>
            <a:lvl1pPr>
              <a:defRPr sz="1600" spc="140">
                <a:solidFill>
                  <a:schemeClr val="bg1">
                    <a:lumMod val="75000"/>
                  </a:schemeClr>
                </a:solidFill>
              </a:defRPr>
            </a:lvl1pPr>
            <a:lvl2pPr>
              <a:defRPr sz="1600" spc="140">
                <a:solidFill>
                  <a:schemeClr val="bg1">
                    <a:lumMod val="75000"/>
                  </a:schemeClr>
                </a:solidFill>
              </a:defRPr>
            </a:lvl2pPr>
            <a:lvl3pPr>
              <a:defRPr sz="1600" spc="140">
                <a:solidFill>
                  <a:schemeClr val="bg1">
                    <a:lumMod val="75000"/>
                  </a:schemeClr>
                </a:solidFill>
              </a:defRPr>
            </a:lvl3pPr>
            <a:lvl4pPr>
              <a:defRPr sz="1600" spc="140">
                <a:solidFill>
                  <a:schemeClr val="bg1">
                    <a:lumMod val="75000"/>
                  </a:schemeClr>
                </a:solidFill>
              </a:defRPr>
            </a:lvl4pPr>
            <a:lvl5pPr>
              <a:defRPr sz="1600" spc="140">
                <a:solidFill>
                  <a:schemeClr val="bg1">
                    <a:lumMod val="75000"/>
                  </a:schemeClr>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5" name="Content Placeholder 4"/>
          <p:cNvSpPr>
            <a:spLocks noGrp="1"/>
          </p:cNvSpPr>
          <p:nvPr>
            <p:ph sz="quarter" idx="13"/>
          </p:nvPr>
        </p:nvSpPr>
        <p:spPr>
          <a:xfrm>
            <a:off x="541502" y="2120196"/>
            <a:ext cx="8220986" cy="4106333"/>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extLst>
      <p:ext uri="{BB962C8B-B14F-4D97-AF65-F5344CB8AC3E}">
        <p14:creationId xmlns:p14="http://schemas.microsoft.com/office/powerpoint/2010/main" val="35902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ADESTACADO2_LASALLE_MX_201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460655" y="3806355"/>
            <a:ext cx="4391025" cy="485639"/>
          </a:xfrm>
        </p:spPr>
        <p:txBody>
          <a:bodyPr>
            <a:noAutofit/>
          </a:bodyPr>
          <a:lstStyle>
            <a:lvl1pPr>
              <a:defRPr sz="2000" b="0" i="0">
                <a:solidFill>
                  <a:schemeClr val="bg1"/>
                </a:solidFill>
                <a:latin typeface="Helvetica Light"/>
                <a:cs typeface="Helvetica Light"/>
              </a:defRPr>
            </a:lvl1pPr>
            <a:lvl2pPr>
              <a:defRPr sz="2000" b="0" i="0">
                <a:solidFill>
                  <a:schemeClr val="bg1"/>
                </a:solidFill>
                <a:latin typeface="Helvetica Light"/>
                <a:cs typeface="Helvetica Light"/>
              </a:defRPr>
            </a:lvl2pPr>
            <a:lvl3pPr>
              <a:defRPr sz="2000" b="0" i="0">
                <a:solidFill>
                  <a:schemeClr val="bg1"/>
                </a:solidFill>
                <a:latin typeface="Helvetica Light"/>
                <a:cs typeface="Helvetica Light"/>
              </a:defRPr>
            </a:lvl3pPr>
            <a:lvl4pPr>
              <a:defRPr sz="2000" b="0" i="0">
                <a:solidFill>
                  <a:schemeClr val="bg1"/>
                </a:solidFill>
                <a:latin typeface="Helvetica Light"/>
                <a:cs typeface="Helvetica Light"/>
              </a:defRPr>
            </a:lvl4pPr>
            <a:lvl5pPr>
              <a:defRPr sz="2000" b="0" i="0">
                <a:solidFill>
                  <a:schemeClr val="bg1"/>
                </a:solidFill>
                <a:latin typeface="Helvetica Light"/>
                <a:cs typeface="Helvetica Light"/>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 name="Text Placeholder 8"/>
          <p:cNvSpPr>
            <a:spLocks noGrp="1"/>
          </p:cNvSpPr>
          <p:nvPr>
            <p:ph type="body" sz="quarter" idx="11"/>
          </p:nvPr>
        </p:nvSpPr>
        <p:spPr>
          <a:xfrm>
            <a:off x="2460655" y="1824426"/>
            <a:ext cx="4391025" cy="2008180"/>
          </a:xfrm>
        </p:spPr>
        <p:txBody>
          <a:bodyPr>
            <a:noAutofit/>
          </a:bodyPr>
          <a:lstStyle>
            <a:lvl1pPr>
              <a:defRPr sz="3200" b="1" i="0">
                <a:solidFill>
                  <a:schemeClr val="bg1"/>
                </a:solidFill>
                <a:latin typeface="Helvetica"/>
                <a:cs typeface="Helvetica"/>
              </a:defRPr>
            </a:lvl1pPr>
            <a:lvl2pPr>
              <a:defRPr sz="2000" b="0" i="0">
                <a:solidFill>
                  <a:schemeClr val="bg1"/>
                </a:solidFill>
                <a:latin typeface="Helvetica Light"/>
                <a:cs typeface="Helvetica Light"/>
              </a:defRPr>
            </a:lvl2pPr>
            <a:lvl3pPr>
              <a:defRPr sz="2000" b="0" i="0">
                <a:solidFill>
                  <a:schemeClr val="bg1"/>
                </a:solidFill>
                <a:latin typeface="Helvetica Light"/>
                <a:cs typeface="Helvetica Light"/>
              </a:defRPr>
            </a:lvl3pPr>
            <a:lvl4pPr>
              <a:defRPr sz="2000" b="0" i="0">
                <a:solidFill>
                  <a:schemeClr val="bg1"/>
                </a:solidFill>
                <a:latin typeface="Helvetica Light"/>
                <a:cs typeface="Helvetica Light"/>
              </a:defRPr>
            </a:lvl4pPr>
            <a:lvl5pPr>
              <a:defRPr sz="2000" b="0" i="0">
                <a:solidFill>
                  <a:schemeClr val="bg1"/>
                </a:solidFill>
                <a:latin typeface="Helvetica Light"/>
                <a:cs typeface="Helvetica Light"/>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136808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G-TXT_LASALLE_MX_2014">
    <p:spTree>
      <p:nvGrpSpPr>
        <p:cNvPr id="1" name=""/>
        <p:cNvGrpSpPr/>
        <p:nvPr/>
      </p:nvGrpSpPr>
      <p:grpSpPr>
        <a:xfrm>
          <a:off x="0" y="0"/>
          <a:ext cx="0" cy="0"/>
          <a:chOff x="0" y="0"/>
          <a:chExt cx="0" cy="0"/>
        </a:xfrm>
      </p:grpSpPr>
      <p:sp>
        <p:nvSpPr>
          <p:cNvPr id="2" name="Title 1"/>
          <p:cNvSpPr>
            <a:spLocks noGrp="1"/>
          </p:cNvSpPr>
          <p:nvPr>
            <p:ph type="title"/>
          </p:nvPr>
        </p:nvSpPr>
        <p:spPr>
          <a:xfrm>
            <a:off x="5611930" y="6076050"/>
            <a:ext cx="3276087" cy="338281"/>
          </a:xfrm>
        </p:spPr>
        <p:txBody>
          <a:bodyPr anchor="b">
            <a:noAutofit/>
          </a:bodyPr>
          <a:lstStyle>
            <a:lvl1pPr algn="r">
              <a:defRPr sz="1600" b="0" i="0">
                <a:latin typeface="Helvetica Light"/>
                <a:cs typeface="Helvetica Light"/>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style</a:t>
            </a:r>
            <a:endParaRPr lang="en-US" dirty="0"/>
          </a:p>
        </p:txBody>
      </p:sp>
      <p:sp>
        <p:nvSpPr>
          <p:cNvPr id="3" name="Picture Placeholder 2"/>
          <p:cNvSpPr>
            <a:spLocks noGrp="1"/>
          </p:cNvSpPr>
          <p:nvPr>
            <p:ph type="pic" idx="1"/>
          </p:nvPr>
        </p:nvSpPr>
        <p:spPr>
          <a:xfrm>
            <a:off x="0" y="-1"/>
            <a:ext cx="9144000" cy="59316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611930" y="6335579"/>
            <a:ext cx="3276087" cy="480607"/>
          </a:xfrm>
        </p:spPr>
        <p:txBody>
          <a:bodyPr>
            <a:normAutofit/>
          </a:bodyPr>
          <a:lstStyle>
            <a:lvl1pPr marL="0" indent="0" algn="r">
              <a:buNone/>
              <a:defRPr sz="11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val="306828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ERRE_LASALLE_MX_2014">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79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t>8/6/2018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362406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93346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F80CF5C-09EF-45A6-84AB-A75115379072}" type="datetimeFigureOut">
              <a:rPr lang="es-ES" altLang="en-US"/>
              <a:pPr>
                <a:defRPr/>
              </a:pPr>
              <a:t>06/08/2018</a:t>
            </a:fld>
            <a:endParaRPr lang="es-ES" altLang="en-U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C72FDE17-D042-4FD8-8B2C-83B865004E53}" type="slidenum">
              <a:rPr lang="es-ES" altLang="en-US"/>
              <a:pPr>
                <a:defRPr/>
              </a:pPr>
              <a:t>‹Nº›</a:t>
            </a:fld>
            <a:endParaRPr lang="es-ES" altLang="en-US"/>
          </a:p>
        </p:txBody>
      </p:sp>
    </p:spTree>
    <p:extLst>
      <p:ext uri="{BB962C8B-B14F-4D97-AF65-F5344CB8AC3E}">
        <p14:creationId xmlns:p14="http://schemas.microsoft.com/office/powerpoint/2010/main" val="32028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n-US"/>
              <a:t>Click to edit Master text styles</a:t>
            </a:r>
          </a:p>
          <a:p>
            <a:pPr lvl="1"/>
            <a:r>
              <a:rPr lang="es-ES_tradnl" altLang="en-US"/>
              <a:t>Second level</a:t>
            </a:r>
          </a:p>
          <a:p>
            <a:pPr lvl="2"/>
            <a:r>
              <a:rPr lang="es-ES_tradnl" altLang="en-US"/>
              <a:t>Third level</a:t>
            </a:r>
          </a:p>
          <a:p>
            <a:pPr lvl="3"/>
            <a:r>
              <a:rPr lang="es-ES_tradnl" altLang="en-US"/>
              <a:t>Fourth level</a:t>
            </a:r>
          </a:p>
          <a:p>
            <a:pPr lvl="4"/>
            <a:r>
              <a:rPr lang="es-ES_tradnl" altLang="en-US"/>
              <a:t>Fifth level</a:t>
            </a:r>
            <a:endParaRPr lang="en-US" alt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81" r:id="rId3"/>
    <p:sldLayoutId id="2147483896" r:id="rId4"/>
    <p:sldLayoutId id="2147483882" r:id="rId5"/>
    <p:sldLayoutId id="2147483897" r:id="rId6"/>
    <p:sldLayoutId id="2147483898" r:id="rId7"/>
    <p:sldLayoutId id="2147483899" r:id="rId8"/>
  </p:sldLayoutIdLst>
  <p:txStyles>
    <p:titleStyle>
      <a:lvl1pPr algn="ctr" defTabSz="457200" rtl="0" eaLnBrk="0" fontAlgn="base" hangingPunct="0">
        <a:spcBef>
          <a:spcPct val="0"/>
        </a:spcBef>
        <a:spcAft>
          <a:spcPct val="0"/>
        </a:spcAft>
        <a:defRPr sz="3200" kern="1200">
          <a:solidFill>
            <a:srgbClr val="9F9F9F"/>
          </a:solidFill>
          <a:latin typeface="Helvetica"/>
          <a:ea typeface="MS PGothic" pitchFamily="34" charset="-128"/>
          <a:cs typeface="Helvetica"/>
        </a:defRPr>
      </a:lvl1pPr>
      <a:lvl2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2pPr>
      <a:lvl3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3pPr>
      <a:lvl4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4pPr>
      <a:lvl5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5pPr>
      <a:lvl6pPr marL="457200" algn="ctr" defTabSz="457200" rtl="0" fontAlgn="base">
        <a:spcBef>
          <a:spcPct val="0"/>
        </a:spcBef>
        <a:spcAft>
          <a:spcPct val="0"/>
        </a:spcAft>
        <a:defRPr sz="3200">
          <a:solidFill>
            <a:srgbClr val="9F9F9F"/>
          </a:solidFill>
          <a:latin typeface="Helvetica" charset="0"/>
          <a:ea typeface="ＭＳ Ｐゴシック" charset="0"/>
        </a:defRPr>
      </a:lvl6pPr>
      <a:lvl7pPr marL="914400" algn="ctr" defTabSz="457200" rtl="0" fontAlgn="base">
        <a:spcBef>
          <a:spcPct val="0"/>
        </a:spcBef>
        <a:spcAft>
          <a:spcPct val="0"/>
        </a:spcAft>
        <a:defRPr sz="3200">
          <a:solidFill>
            <a:srgbClr val="9F9F9F"/>
          </a:solidFill>
          <a:latin typeface="Helvetica" charset="0"/>
          <a:ea typeface="ＭＳ Ｐゴシック" charset="0"/>
        </a:defRPr>
      </a:lvl7pPr>
      <a:lvl8pPr marL="1371600" algn="ctr" defTabSz="457200" rtl="0" fontAlgn="base">
        <a:spcBef>
          <a:spcPct val="0"/>
        </a:spcBef>
        <a:spcAft>
          <a:spcPct val="0"/>
        </a:spcAft>
        <a:defRPr sz="3200">
          <a:solidFill>
            <a:srgbClr val="9F9F9F"/>
          </a:solidFill>
          <a:latin typeface="Helvetica" charset="0"/>
          <a:ea typeface="ＭＳ Ｐゴシック" charset="0"/>
        </a:defRPr>
      </a:lvl8pPr>
      <a:lvl9pPr marL="1828800" algn="ctr" defTabSz="457200" rtl="0" fontAlgn="base">
        <a:spcBef>
          <a:spcPct val="0"/>
        </a:spcBef>
        <a:spcAft>
          <a:spcPct val="0"/>
        </a:spcAft>
        <a:defRPr sz="3200">
          <a:solidFill>
            <a:srgbClr val="9F9F9F"/>
          </a:solidFill>
          <a:latin typeface="Helvetica"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3200" kern="1200">
          <a:solidFill>
            <a:srgbClr val="7F7F7F"/>
          </a:solidFill>
          <a:latin typeface="Helvetica Light"/>
          <a:ea typeface="MS PGothic" pitchFamily="34" charset="-128"/>
          <a:cs typeface="Helvetica Light"/>
        </a:defRPr>
      </a:lvl1pPr>
      <a:lvl2pPr marL="457200" algn="l" defTabSz="457200" rtl="0" eaLnBrk="0" fontAlgn="base" hangingPunct="0">
        <a:spcBef>
          <a:spcPct val="20000"/>
        </a:spcBef>
        <a:spcAft>
          <a:spcPct val="0"/>
        </a:spcAft>
        <a:buFont typeface="Arial" panose="020B0604020202020204" pitchFamily="34" charset="0"/>
        <a:defRPr sz="2800" kern="1200">
          <a:solidFill>
            <a:srgbClr val="A6A6A6"/>
          </a:solidFill>
          <a:latin typeface="Helvetica Light"/>
          <a:ea typeface="MS PGothic" pitchFamily="34" charset="-128"/>
          <a:cs typeface="Helvetica Light"/>
        </a:defRPr>
      </a:lvl2pPr>
      <a:lvl3pPr marL="914400" algn="l" defTabSz="457200" rtl="0" eaLnBrk="0" fontAlgn="base" hangingPunct="0">
        <a:spcBef>
          <a:spcPct val="20000"/>
        </a:spcBef>
        <a:spcAft>
          <a:spcPct val="0"/>
        </a:spcAft>
        <a:buFont typeface="Arial" panose="020B0604020202020204" pitchFamily="34" charset="0"/>
        <a:defRPr sz="2400" kern="1200">
          <a:solidFill>
            <a:srgbClr val="A6A6A6"/>
          </a:solidFill>
          <a:latin typeface="Helvetica Light"/>
          <a:ea typeface="MS PGothic" pitchFamily="34" charset="-128"/>
          <a:cs typeface="Helvetica Light"/>
        </a:defRPr>
      </a:lvl3pPr>
      <a:lvl4pPr marL="1371600" algn="l" defTabSz="457200" rtl="0" eaLnBrk="0" fontAlgn="base" hangingPunct="0">
        <a:spcBef>
          <a:spcPct val="20000"/>
        </a:spcBef>
        <a:spcAft>
          <a:spcPct val="0"/>
        </a:spcAft>
        <a:buFont typeface="Arial" panose="020B0604020202020204" pitchFamily="34" charset="0"/>
        <a:defRPr sz="2000" kern="1200">
          <a:solidFill>
            <a:srgbClr val="A6A6A6"/>
          </a:solidFill>
          <a:latin typeface="Helvetica Light"/>
          <a:ea typeface="MS PGothic" pitchFamily="34" charset="-128"/>
          <a:cs typeface="Helvetica Light"/>
        </a:defRPr>
      </a:lvl4pPr>
      <a:lvl5pPr marL="1828800" algn="l" defTabSz="457200" rtl="0" eaLnBrk="0" fontAlgn="base" hangingPunct="0">
        <a:spcBef>
          <a:spcPct val="20000"/>
        </a:spcBef>
        <a:spcAft>
          <a:spcPct val="0"/>
        </a:spcAft>
        <a:buFont typeface="Arial" panose="020B0604020202020204" pitchFamily="34" charset="0"/>
        <a:defRPr sz="2000" kern="1200">
          <a:solidFill>
            <a:srgbClr val="A6A6A6"/>
          </a:solidFill>
          <a:latin typeface="Helvetica Light"/>
          <a:ea typeface="MS PGothic" pitchFamily="34" charset="-128"/>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n-US"/>
              <a:t>Clic para editar título</a:t>
            </a:r>
            <a:endParaRPr lang="es-ES" altLang="en-US"/>
          </a:p>
        </p:txBody>
      </p:sp>
      <p:sp>
        <p:nvSpPr>
          <p:cNvPr id="2051"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n-US"/>
              <a:t>Haga clic para modificar el estilo de texto del patrón</a:t>
            </a:r>
          </a:p>
          <a:p>
            <a:pPr lvl="1"/>
            <a:r>
              <a:rPr lang="es-ES_tradnl" altLang="en-US"/>
              <a:t>Segundo nivel</a:t>
            </a:r>
          </a:p>
          <a:p>
            <a:pPr lvl="2"/>
            <a:r>
              <a:rPr lang="es-ES_tradnl" altLang="en-US"/>
              <a:t>Tercer nivel</a:t>
            </a:r>
          </a:p>
          <a:p>
            <a:pPr lvl="3"/>
            <a:r>
              <a:rPr lang="es-ES_tradnl" altLang="en-US"/>
              <a:t>Cuarto nivel</a:t>
            </a:r>
          </a:p>
          <a:p>
            <a:pPr lvl="4"/>
            <a:r>
              <a:rPr lang="es-ES_tradnl" altLang="en-US"/>
              <a:t>Quinto nivel</a:t>
            </a:r>
            <a:endParaRPr lang="es-ES" altLang="en-US"/>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80748AD5-8612-4B92-90C2-23837BD71584}" type="datetimeFigureOut">
              <a:rPr lang="es-ES" altLang="en-US"/>
              <a:pPr>
                <a:defRPr/>
              </a:pPr>
              <a:t>06/08/2018</a:t>
            </a:fld>
            <a:endParaRPr lang="es-ES" altLang="en-U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ＭＳ Ｐゴシック" charset="0"/>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4132053-6672-4BAE-BC92-5C99C192C084}" type="slidenum">
              <a:rPr lang="es-ES" altLang="en-US"/>
              <a:pPr>
                <a:defRPr/>
              </a:pPr>
              <a:t>‹Nº›</a:t>
            </a:fld>
            <a:endParaRPr lang="es-ES" alt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41338" y="630238"/>
            <a:ext cx="8221662" cy="812800"/>
          </a:xfrm>
        </p:spPr>
        <p:txBody>
          <a:bodyPr/>
          <a:lstStyle/>
          <a:p>
            <a:pPr algn="ctr"/>
            <a:r>
              <a:rPr lang="es-MX" altLang="en-US" dirty="0">
                <a:solidFill>
                  <a:schemeClr val="tx1"/>
                </a:solidFill>
                <a:latin typeface="Helvetica Light" charset="0"/>
                <a:cs typeface="Helvetica" panose="020B0604020202020204" pitchFamily="34" charset="0"/>
              </a:rPr>
              <a:t>Preparatoria Universidad La Salle</a:t>
            </a:r>
          </a:p>
        </p:txBody>
      </p:sp>
      <p:sp>
        <p:nvSpPr>
          <p:cNvPr id="3" name="Text Placeholder 2"/>
          <p:cNvSpPr>
            <a:spLocks noGrp="1"/>
          </p:cNvSpPr>
          <p:nvPr>
            <p:ph type="body" sz="quarter" idx="12"/>
          </p:nvPr>
        </p:nvSpPr>
        <p:spPr>
          <a:xfrm>
            <a:off x="541338" y="1443038"/>
            <a:ext cx="8221662" cy="355600"/>
          </a:xfrm>
        </p:spPr>
        <p:txBody>
          <a:bodyPr/>
          <a:lstStyle/>
          <a:p>
            <a:pPr marL="0" indent="0" algn="ctr">
              <a:defRPr/>
            </a:pPr>
            <a:r>
              <a:rPr lang="es-MX" altLang="en-US" dirty="0">
                <a:solidFill>
                  <a:srgbClr val="404040"/>
                </a:solidFill>
                <a:latin typeface="Helvetica Light" charset="0"/>
              </a:rPr>
              <a:t>Clave:     1006</a:t>
            </a:r>
          </a:p>
        </p:txBody>
      </p:sp>
      <p:sp>
        <p:nvSpPr>
          <p:cNvPr id="9220" name="Content Placeholder 3"/>
          <p:cNvSpPr>
            <a:spLocks noGrp="1"/>
          </p:cNvSpPr>
          <p:nvPr>
            <p:ph sz="quarter" idx="13"/>
          </p:nvPr>
        </p:nvSpPr>
        <p:spPr>
          <a:xfrm>
            <a:off x="541338" y="2120900"/>
            <a:ext cx="8221662" cy="4105275"/>
          </a:xfrm>
        </p:spPr>
        <p:txBody>
          <a:bodyPr/>
          <a:lstStyle/>
          <a:p>
            <a:pPr marL="0" indent="0" algn="ctr"/>
            <a:r>
              <a:rPr lang="es-MX" altLang="en-US" sz="2800" dirty="0">
                <a:solidFill>
                  <a:srgbClr val="404040"/>
                </a:solidFill>
                <a:latin typeface="Helvetica Light" charset="0"/>
                <a:cs typeface="Helvetica Light" charset="0"/>
              </a:rPr>
              <a:t>Equipo 5</a:t>
            </a:r>
          </a:p>
          <a:p>
            <a:pPr marL="0" indent="0" algn="ctr"/>
            <a:endParaRPr lang="es-MX" altLang="en-US" sz="2800" dirty="0">
              <a:solidFill>
                <a:srgbClr val="404040"/>
              </a:solidFill>
              <a:latin typeface="Helvetica Light" charset="0"/>
              <a:cs typeface="Helvetica Light" charset="0"/>
            </a:endParaRPr>
          </a:p>
          <a:p>
            <a:pPr marL="0" indent="0"/>
            <a:r>
              <a:rPr lang="es-MX" altLang="en-US" sz="2000" dirty="0">
                <a:solidFill>
                  <a:srgbClr val="404040"/>
                </a:solidFill>
                <a:latin typeface="Helvetica Light" charset="0"/>
                <a:cs typeface="Helvetica Light" charset="0"/>
              </a:rPr>
              <a:t>1.- José Luis Carlos Campos Moreno         	(</a:t>
            </a:r>
            <a:r>
              <a:rPr lang="es-MX" altLang="en-US" sz="2000" b="1" dirty="0">
                <a:solidFill>
                  <a:srgbClr val="FF0000"/>
                </a:solidFill>
                <a:latin typeface="Helvetica Light" charset="0"/>
                <a:cs typeface="Helvetica Light" charset="0"/>
              </a:rPr>
              <a:t>M</a:t>
            </a:r>
            <a:r>
              <a:rPr lang="es-MX" altLang="en-US" sz="2000" dirty="0">
                <a:solidFill>
                  <a:srgbClr val="404040"/>
                </a:solidFill>
                <a:latin typeface="Helvetica Light" charset="0"/>
                <a:cs typeface="Helvetica Light" charset="0"/>
              </a:rPr>
              <a:t>atemáticas)</a:t>
            </a:r>
          </a:p>
          <a:p>
            <a:pPr marL="0" indent="0"/>
            <a:r>
              <a:rPr lang="es-MX" altLang="en-US" sz="2000" dirty="0">
                <a:solidFill>
                  <a:srgbClr val="404040"/>
                </a:solidFill>
                <a:latin typeface="Helvetica Light" charset="0"/>
                <a:cs typeface="Helvetica Light" charset="0"/>
              </a:rPr>
              <a:t>2.- </a:t>
            </a:r>
            <a:r>
              <a:rPr lang="es-MX" altLang="en-US" sz="2000" dirty="0" err="1">
                <a:solidFill>
                  <a:srgbClr val="404040"/>
                </a:solidFill>
                <a:latin typeface="Helvetica Light" charset="0"/>
                <a:cs typeface="Helvetica Light" charset="0"/>
              </a:rPr>
              <a:t>Kathya</a:t>
            </a:r>
            <a:r>
              <a:rPr lang="es-MX" altLang="en-US" sz="2000" dirty="0">
                <a:solidFill>
                  <a:srgbClr val="404040"/>
                </a:solidFill>
                <a:latin typeface="Helvetica Light" charset="0"/>
                <a:cs typeface="Helvetica Light" charset="0"/>
              </a:rPr>
              <a:t> </a:t>
            </a:r>
            <a:r>
              <a:rPr lang="es-MX" altLang="en-US" sz="2000" dirty="0" err="1">
                <a:solidFill>
                  <a:srgbClr val="404040"/>
                </a:solidFill>
                <a:latin typeface="Helvetica Light" charset="0"/>
                <a:cs typeface="Helvetica Light" charset="0"/>
              </a:rPr>
              <a:t>Stephania</a:t>
            </a:r>
            <a:r>
              <a:rPr lang="es-MX" altLang="en-US" sz="2000" dirty="0">
                <a:solidFill>
                  <a:srgbClr val="404040"/>
                </a:solidFill>
                <a:latin typeface="Helvetica Light" charset="0"/>
                <a:cs typeface="Helvetica Light" charset="0"/>
              </a:rPr>
              <a:t> Hernández García    	(</a:t>
            </a:r>
            <a:r>
              <a:rPr lang="es-MX" altLang="en-US" sz="2000" b="1" dirty="0">
                <a:solidFill>
                  <a:srgbClr val="FF0000"/>
                </a:solidFill>
                <a:latin typeface="Helvetica Light" charset="0"/>
                <a:cs typeface="Helvetica Light" charset="0"/>
              </a:rPr>
              <a:t>D</a:t>
            </a:r>
            <a:r>
              <a:rPr lang="es-MX" altLang="en-US" sz="2000" dirty="0">
                <a:solidFill>
                  <a:srgbClr val="404040"/>
                </a:solidFill>
                <a:latin typeface="Helvetica Light" charset="0"/>
                <a:cs typeface="Helvetica Light" charset="0"/>
              </a:rPr>
              <a:t>ibujo)</a:t>
            </a:r>
          </a:p>
          <a:p>
            <a:pPr marL="0" indent="0"/>
            <a:r>
              <a:rPr lang="es-MX" altLang="en-US" sz="2000" dirty="0">
                <a:solidFill>
                  <a:srgbClr val="404040"/>
                </a:solidFill>
                <a:latin typeface="Helvetica Light" charset="0"/>
                <a:cs typeface="Helvetica Light" charset="0"/>
              </a:rPr>
              <a:t>3.- María del Consuelo Pérez Tinoco    		(</a:t>
            </a:r>
            <a:r>
              <a:rPr lang="es-MX" altLang="en-US" sz="2000" b="1" dirty="0">
                <a:solidFill>
                  <a:srgbClr val="FF0000"/>
                </a:solidFill>
                <a:latin typeface="Helvetica Light" charset="0"/>
                <a:cs typeface="Helvetica Light" charset="0"/>
              </a:rPr>
              <a:t>G</a:t>
            </a:r>
            <a:r>
              <a:rPr lang="es-MX" altLang="en-US" sz="2000" dirty="0">
                <a:solidFill>
                  <a:srgbClr val="404040"/>
                </a:solidFill>
                <a:latin typeface="Helvetica Light" charset="0"/>
                <a:cs typeface="Helvetica Light" charset="0"/>
              </a:rPr>
              <a:t>eografía) </a:t>
            </a:r>
          </a:p>
          <a:p>
            <a:pPr marL="0" indent="0"/>
            <a:r>
              <a:rPr lang="es-MX" altLang="en-US" sz="2000" dirty="0">
                <a:solidFill>
                  <a:srgbClr val="404040"/>
                </a:solidFill>
                <a:latin typeface="Helvetica Light" charset="0"/>
                <a:cs typeface="Helvetica Light" charset="0"/>
              </a:rPr>
              <a:t>4.- María de los Ángeles Vega Merino         	(</a:t>
            </a:r>
            <a:r>
              <a:rPr lang="es-MX" altLang="en-US" sz="2000" b="1" dirty="0">
                <a:solidFill>
                  <a:srgbClr val="FF0000"/>
                </a:solidFill>
                <a:latin typeface="Helvetica Light" charset="0"/>
                <a:cs typeface="Helvetica Light" charset="0"/>
              </a:rPr>
              <a:t>I</a:t>
            </a:r>
            <a:r>
              <a:rPr lang="es-MX" altLang="en-US" sz="2000" dirty="0">
                <a:solidFill>
                  <a:srgbClr val="404040"/>
                </a:solidFill>
                <a:latin typeface="Helvetica Light" charset="0"/>
                <a:cs typeface="Helvetica Light" charset="0"/>
              </a:rPr>
              <a:t>nglés)</a:t>
            </a:r>
          </a:p>
          <a:p>
            <a:pPr marL="0" indent="0"/>
            <a:r>
              <a:rPr lang="es-MX" altLang="en-US" sz="2000" dirty="0">
                <a:solidFill>
                  <a:srgbClr val="404040"/>
                </a:solidFill>
                <a:latin typeface="Helvetica Light" charset="0"/>
                <a:cs typeface="Helvetica Light" charset="0"/>
              </a:rPr>
              <a:t>5.- José Luis Vera Castrejón					(</a:t>
            </a:r>
            <a:r>
              <a:rPr lang="es-MX" altLang="en-US" sz="2000" b="1" dirty="0">
                <a:solidFill>
                  <a:srgbClr val="FF0000"/>
                </a:solidFill>
                <a:latin typeface="Helvetica Light" charset="0"/>
                <a:cs typeface="Helvetica Light" charset="0"/>
              </a:rPr>
              <a:t>L</a:t>
            </a:r>
            <a:r>
              <a:rPr lang="es-MX" altLang="en-US" sz="2000" dirty="0">
                <a:solidFill>
                  <a:srgbClr val="404040"/>
                </a:solidFill>
                <a:latin typeface="Helvetica Light" charset="0"/>
                <a:cs typeface="Helvetica Light" charset="0"/>
              </a:rPr>
              <a:t>engua Española)</a:t>
            </a:r>
          </a:p>
          <a:p>
            <a:pPr marL="0" indent="0"/>
            <a:r>
              <a:rPr lang="es-MX" altLang="en-US" sz="2000" dirty="0">
                <a:solidFill>
                  <a:srgbClr val="404040"/>
                </a:solidFill>
                <a:latin typeface="Helvetica Light" charset="0"/>
                <a:cs typeface="Helvetica Light" charset="0"/>
              </a:rPr>
              <a:t>6.- Mónica Villaseñor Martínez				(</a:t>
            </a:r>
            <a:r>
              <a:rPr lang="es-MX" altLang="en-US" sz="2000" b="1" dirty="0">
                <a:solidFill>
                  <a:srgbClr val="FF0000"/>
                </a:solidFill>
                <a:latin typeface="Helvetica Light" charset="0"/>
                <a:cs typeface="Helvetica Light" charset="0"/>
              </a:rPr>
              <a:t>T</a:t>
            </a:r>
            <a:r>
              <a:rPr lang="es-MX" altLang="en-US" sz="2000" dirty="0">
                <a:solidFill>
                  <a:srgbClr val="404040"/>
                </a:solidFill>
                <a:latin typeface="Helvetica Light" charset="0"/>
                <a:cs typeface="Helvetica Light" charset="0"/>
              </a:rPr>
              <a:t>eatro)</a:t>
            </a:r>
          </a:p>
          <a:p>
            <a:pPr marL="0" indent="0"/>
            <a:endParaRPr lang="es-MX" altLang="en-US" sz="2000" dirty="0">
              <a:solidFill>
                <a:srgbClr val="404040"/>
              </a:solidFill>
              <a:latin typeface="Helvetica Light" charset="0"/>
              <a:cs typeface="Helvetica Light" charset="0"/>
            </a:endParaRPr>
          </a:p>
          <a:p>
            <a:pPr marL="0" indent="0"/>
            <a:endParaRPr lang="es-MX" altLang="en-US" dirty="0">
              <a:solidFill>
                <a:srgbClr val="404040"/>
              </a:solidFill>
              <a:latin typeface="Helvetica Light" charset="0"/>
              <a:cs typeface="Helvetica Light" charset="0"/>
            </a:endParaRPr>
          </a:p>
          <a:p>
            <a:pPr marL="0" indent="0"/>
            <a:endParaRPr lang="es-MX" altLang="en-US" dirty="0">
              <a:solidFill>
                <a:srgbClr val="404040"/>
              </a:solidFill>
              <a:latin typeface="Helvetica Light" charset="0"/>
              <a:cs typeface="Helvetica Light"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CA2449-CE01-4459-953C-CD0884CC7F28}"/>
              </a:ext>
            </a:extLst>
          </p:cNvPr>
          <p:cNvSpPr>
            <a:spLocks noGrp="1"/>
          </p:cNvSpPr>
          <p:nvPr>
            <p:ph type="title"/>
          </p:nvPr>
        </p:nvSpPr>
        <p:spPr>
          <a:xfrm>
            <a:off x="541501" y="630018"/>
            <a:ext cx="2478146" cy="675262"/>
          </a:xfrm>
          <a:solidFill>
            <a:schemeClr val="accent6">
              <a:lumMod val="20000"/>
              <a:lumOff val="80000"/>
            </a:schemeClr>
          </a:solidFill>
          <a:ln w="38100">
            <a:solidFill>
              <a:schemeClr val="accent3">
                <a:lumMod val="60000"/>
                <a:lumOff val="40000"/>
              </a:schemeClr>
            </a:solidFill>
          </a:ln>
        </p:spPr>
        <p:txBody>
          <a:bodyPr/>
          <a:lstStyle/>
          <a:p>
            <a:r>
              <a:rPr lang="es-MX" dirty="0"/>
              <a:t>Producto 5</a:t>
            </a:r>
          </a:p>
        </p:txBody>
      </p:sp>
      <p:sp>
        <p:nvSpPr>
          <p:cNvPr id="5" name="Rectángulo: esquinas redondeadas 4">
            <a:extLst>
              <a:ext uri="{FF2B5EF4-FFF2-40B4-BE49-F238E27FC236}">
                <a16:creationId xmlns:a16="http://schemas.microsoft.com/office/drawing/2014/main" id="{C40D2F02-7736-4671-B801-359EBA5C0993}"/>
              </a:ext>
            </a:extLst>
          </p:cNvPr>
          <p:cNvSpPr/>
          <p:nvPr/>
        </p:nvSpPr>
        <p:spPr>
          <a:xfrm>
            <a:off x="3469814" y="3191161"/>
            <a:ext cx="928467" cy="566225"/>
          </a:xfrm>
          <a:prstGeom prst="roundRect">
            <a:avLst/>
          </a:prstGeom>
          <a:solidFill>
            <a:schemeClr val="accent2"/>
          </a:solidFill>
        </p:spPr>
        <p:style>
          <a:lnRef idx="0">
            <a:schemeClr val="dk1"/>
          </a:lnRef>
          <a:fillRef idx="3">
            <a:schemeClr val="dk1"/>
          </a:fillRef>
          <a:effectRef idx="3">
            <a:schemeClr val="dk1"/>
          </a:effectRef>
          <a:fontRef idx="minor">
            <a:schemeClr val="lt1"/>
          </a:fontRef>
        </p:style>
        <p:txBody>
          <a:bodyPr rtlCol="0" anchor="ctr"/>
          <a:lstStyle/>
          <a:p>
            <a:pPr algn="ctr"/>
            <a:r>
              <a:rPr lang="es-MX" sz="1100" dirty="0"/>
              <a:t>Proceso de indagación</a:t>
            </a:r>
          </a:p>
        </p:txBody>
      </p:sp>
      <p:sp>
        <p:nvSpPr>
          <p:cNvPr id="6" name="Rectángulo: esquinas superiores redondeadas 5">
            <a:extLst>
              <a:ext uri="{FF2B5EF4-FFF2-40B4-BE49-F238E27FC236}">
                <a16:creationId xmlns:a16="http://schemas.microsoft.com/office/drawing/2014/main" id="{96ECFFB2-03C4-41FA-AD0F-DC73901D361B}"/>
              </a:ext>
            </a:extLst>
          </p:cNvPr>
          <p:cNvSpPr/>
          <p:nvPr/>
        </p:nvSpPr>
        <p:spPr>
          <a:xfrm>
            <a:off x="2495759" y="2434856"/>
            <a:ext cx="701749" cy="255181"/>
          </a:xfrm>
          <a:prstGeom prst="round2SameRect">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800" dirty="0"/>
              <a:t>Definición</a:t>
            </a:r>
          </a:p>
        </p:txBody>
      </p:sp>
      <p:sp>
        <p:nvSpPr>
          <p:cNvPr id="7" name="Elipse 6">
            <a:extLst>
              <a:ext uri="{FF2B5EF4-FFF2-40B4-BE49-F238E27FC236}">
                <a16:creationId xmlns:a16="http://schemas.microsoft.com/office/drawing/2014/main" id="{BCC26366-71EC-4C14-BC4B-556DF8782ABB}"/>
              </a:ext>
            </a:extLst>
          </p:cNvPr>
          <p:cNvSpPr/>
          <p:nvPr/>
        </p:nvSpPr>
        <p:spPr>
          <a:xfrm>
            <a:off x="3859620" y="1678544"/>
            <a:ext cx="1077322" cy="425303"/>
          </a:xfrm>
          <a:prstGeom prst="ellipse">
            <a:avLst/>
          </a:prstGeom>
          <a:solidFill>
            <a:schemeClr val="bg2">
              <a:lumMod val="75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800" b="1" dirty="0">
                <a:solidFill>
                  <a:schemeClr val="tx1"/>
                </a:solidFill>
              </a:rPr>
              <a:t>Habilidades requeridas</a:t>
            </a:r>
          </a:p>
        </p:txBody>
      </p:sp>
      <p:sp>
        <p:nvSpPr>
          <p:cNvPr id="8" name="Abrir llave 7">
            <a:extLst>
              <a:ext uri="{FF2B5EF4-FFF2-40B4-BE49-F238E27FC236}">
                <a16:creationId xmlns:a16="http://schemas.microsoft.com/office/drawing/2014/main" id="{30033B30-BD0F-44BB-8106-EC223FB8BEDD}"/>
              </a:ext>
            </a:extLst>
          </p:cNvPr>
          <p:cNvSpPr/>
          <p:nvPr/>
        </p:nvSpPr>
        <p:spPr>
          <a:xfrm>
            <a:off x="4967587" y="1110964"/>
            <a:ext cx="273011" cy="156046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9" name="CuadroTexto 8">
            <a:extLst>
              <a:ext uri="{FF2B5EF4-FFF2-40B4-BE49-F238E27FC236}">
                <a16:creationId xmlns:a16="http://schemas.microsoft.com/office/drawing/2014/main" id="{E9EFB12C-D977-4258-B6A3-CEDD4E10518F}"/>
              </a:ext>
            </a:extLst>
          </p:cNvPr>
          <p:cNvSpPr txBox="1"/>
          <p:nvPr/>
        </p:nvSpPr>
        <p:spPr>
          <a:xfrm>
            <a:off x="5209953" y="1089836"/>
            <a:ext cx="3157870" cy="215444"/>
          </a:xfrm>
          <a:prstGeom prst="rect">
            <a:avLst/>
          </a:prstGeom>
          <a:noFill/>
        </p:spPr>
        <p:txBody>
          <a:bodyPr wrap="square" rtlCol="0">
            <a:spAutoFit/>
          </a:bodyPr>
          <a:lstStyle/>
          <a:p>
            <a:r>
              <a:rPr lang="es-MX" sz="800" dirty="0"/>
              <a:t>Identificar, predecir, describir y analizar fenómenos</a:t>
            </a:r>
          </a:p>
        </p:txBody>
      </p:sp>
      <p:cxnSp>
        <p:nvCxnSpPr>
          <p:cNvPr id="11" name="Conector recto de flecha 10">
            <a:extLst>
              <a:ext uri="{FF2B5EF4-FFF2-40B4-BE49-F238E27FC236}">
                <a16:creationId xmlns:a16="http://schemas.microsoft.com/office/drawing/2014/main" id="{EF090A03-1177-4381-9DEF-BF4A19CEF3D5}"/>
              </a:ext>
            </a:extLst>
          </p:cNvPr>
          <p:cNvCxnSpPr>
            <a:cxnSpLocks/>
          </p:cNvCxnSpPr>
          <p:nvPr/>
        </p:nvCxnSpPr>
        <p:spPr>
          <a:xfrm flipV="1">
            <a:off x="3989935" y="2174356"/>
            <a:ext cx="285933" cy="994143"/>
          </a:xfrm>
          <a:prstGeom prst="straightConnector1">
            <a:avLst/>
          </a:prstGeom>
          <a:ln w="38100">
            <a:tailEnd type="triangle"/>
          </a:ln>
          <a:effectLst>
            <a:glow rad="63500">
              <a:schemeClr val="accent2">
                <a:satMod val="175000"/>
                <a:alpha val="40000"/>
              </a:schemeClr>
            </a:glow>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sp>
        <p:nvSpPr>
          <p:cNvPr id="12" name="CuadroTexto 11">
            <a:extLst>
              <a:ext uri="{FF2B5EF4-FFF2-40B4-BE49-F238E27FC236}">
                <a16:creationId xmlns:a16="http://schemas.microsoft.com/office/drawing/2014/main" id="{EDB03136-6735-4F49-A6E8-B2661DAD039F}"/>
              </a:ext>
            </a:extLst>
          </p:cNvPr>
          <p:cNvSpPr txBox="1"/>
          <p:nvPr/>
        </p:nvSpPr>
        <p:spPr>
          <a:xfrm>
            <a:off x="5209953" y="1336068"/>
            <a:ext cx="3318118" cy="215444"/>
          </a:xfrm>
          <a:prstGeom prst="rect">
            <a:avLst/>
          </a:prstGeom>
          <a:noFill/>
        </p:spPr>
        <p:txBody>
          <a:bodyPr wrap="square" rtlCol="0">
            <a:spAutoFit/>
          </a:bodyPr>
          <a:lstStyle/>
          <a:p>
            <a:r>
              <a:rPr lang="es-MX" sz="800" dirty="0"/>
              <a:t>Aplicar metodologías adecuadas para el análisis del caso</a:t>
            </a:r>
          </a:p>
        </p:txBody>
      </p:sp>
      <p:sp>
        <p:nvSpPr>
          <p:cNvPr id="13" name="CuadroTexto 12">
            <a:extLst>
              <a:ext uri="{FF2B5EF4-FFF2-40B4-BE49-F238E27FC236}">
                <a16:creationId xmlns:a16="http://schemas.microsoft.com/office/drawing/2014/main" id="{8F23C803-AB6D-4DD2-90BE-7B30C1A73946}"/>
              </a:ext>
            </a:extLst>
          </p:cNvPr>
          <p:cNvSpPr txBox="1"/>
          <p:nvPr/>
        </p:nvSpPr>
        <p:spPr>
          <a:xfrm>
            <a:off x="5209953" y="1618949"/>
            <a:ext cx="3211792" cy="215444"/>
          </a:xfrm>
          <a:prstGeom prst="rect">
            <a:avLst/>
          </a:prstGeom>
          <a:noFill/>
        </p:spPr>
        <p:txBody>
          <a:bodyPr wrap="square" rtlCol="0">
            <a:spAutoFit/>
          </a:bodyPr>
          <a:lstStyle/>
          <a:p>
            <a:r>
              <a:rPr lang="es-MX" sz="800" dirty="0"/>
              <a:t>Hacer una metacognición del proceso de investigación</a:t>
            </a:r>
          </a:p>
        </p:txBody>
      </p:sp>
      <p:sp>
        <p:nvSpPr>
          <p:cNvPr id="14" name="CuadroTexto 13">
            <a:extLst>
              <a:ext uri="{FF2B5EF4-FFF2-40B4-BE49-F238E27FC236}">
                <a16:creationId xmlns:a16="http://schemas.microsoft.com/office/drawing/2014/main" id="{05B1DAD7-DAC9-42E7-9782-EFCED9891C4E}"/>
              </a:ext>
            </a:extLst>
          </p:cNvPr>
          <p:cNvSpPr txBox="1"/>
          <p:nvPr/>
        </p:nvSpPr>
        <p:spPr>
          <a:xfrm>
            <a:off x="5209953" y="1891196"/>
            <a:ext cx="3040912" cy="215444"/>
          </a:xfrm>
          <a:prstGeom prst="rect">
            <a:avLst/>
          </a:prstGeom>
          <a:noFill/>
        </p:spPr>
        <p:txBody>
          <a:bodyPr wrap="square" rtlCol="0">
            <a:spAutoFit/>
          </a:bodyPr>
          <a:lstStyle/>
          <a:p>
            <a:r>
              <a:rPr lang="es-MX" sz="800" dirty="0"/>
              <a:t>Divulgación de resultados</a:t>
            </a:r>
          </a:p>
        </p:txBody>
      </p:sp>
      <p:sp>
        <p:nvSpPr>
          <p:cNvPr id="15" name="CuadroTexto 14">
            <a:extLst>
              <a:ext uri="{FF2B5EF4-FFF2-40B4-BE49-F238E27FC236}">
                <a16:creationId xmlns:a16="http://schemas.microsoft.com/office/drawing/2014/main" id="{C59944CC-62E0-4575-B4A9-1114DCD9210D}"/>
              </a:ext>
            </a:extLst>
          </p:cNvPr>
          <p:cNvSpPr txBox="1"/>
          <p:nvPr/>
        </p:nvSpPr>
        <p:spPr>
          <a:xfrm>
            <a:off x="5182992" y="2163443"/>
            <a:ext cx="3211792" cy="215444"/>
          </a:xfrm>
          <a:prstGeom prst="rect">
            <a:avLst/>
          </a:prstGeom>
          <a:noFill/>
        </p:spPr>
        <p:txBody>
          <a:bodyPr wrap="square" rtlCol="0">
            <a:spAutoFit/>
          </a:bodyPr>
          <a:lstStyle/>
          <a:p>
            <a:r>
              <a:rPr lang="es-MX" sz="800" dirty="0"/>
              <a:t>Planificar y ejecutar la investigación</a:t>
            </a:r>
          </a:p>
        </p:txBody>
      </p:sp>
      <p:sp>
        <p:nvSpPr>
          <p:cNvPr id="16" name="CuadroTexto 15">
            <a:extLst>
              <a:ext uri="{FF2B5EF4-FFF2-40B4-BE49-F238E27FC236}">
                <a16:creationId xmlns:a16="http://schemas.microsoft.com/office/drawing/2014/main" id="{71AF225D-CD3C-4C56-AE01-ABBB765173DF}"/>
              </a:ext>
            </a:extLst>
          </p:cNvPr>
          <p:cNvSpPr txBox="1"/>
          <p:nvPr/>
        </p:nvSpPr>
        <p:spPr>
          <a:xfrm>
            <a:off x="5209953" y="2434856"/>
            <a:ext cx="3318118" cy="215444"/>
          </a:xfrm>
          <a:prstGeom prst="rect">
            <a:avLst/>
          </a:prstGeom>
          <a:noFill/>
        </p:spPr>
        <p:txBody>
          <a:bodyPr wrap="square" rtlCol="0">
            <a:spAutoFit/>
          </a:bodyPr>
          <a:lstStyle/>
          <a:p>
            <a:r>
              <a:rPr lang="es-MX" sz="800" dirty="0"/>
              <a:t>Identificar campos de acción </a:t>
            </a:r>
          </a:p>
        </p:txBody>
      </p:sp>
      <p:cxnSp>
        <p:nvCxnSpPr>
          <p:cNvPr id="18" name="Conector recto de flecha 17">
            <a:extLst>
              <a:ext uri="{FF2B5EF4-FFF2-40B4-BE49-F238E27FC236}">
                <a16:creationId xmlns:a16="http://schemas.microsoft.com/office/drawing/2014/main" id="{7E80A559-B33D-4F67-A6DC-6961BED9EED1}"/>
              </a:ext>
            </a:extLst>
          </p:cNvPr>
          <p:cNvCxnSpPr/>
          <p:nvPr/>
        </p:nvCxnSpPr>
        <p:spPr>
          <a:xfrm flipH="1" flipV="1">
            <a:off x="3157870" y="2711302"/>
            <a:ext cx="311944" cy="479859"/>
          </a:xfrm>
          <a:prstGeom prst="straightConnector1">
            <a:avLst/>
          </a:prstGeom>
          <a:ln w="38100">
            <a:solidFill>
              <a:srgbClr val="002060"/>
            </a:solidFill>
            <a:tailEnd type="triangle"/>
          </a:ln>
          <a:effectLst>
            <a:glow rad="101600">
              <a:schemeClr val="accent3">
                <a:satMod val="175000"/>
                <a:alpha val="40000"/>
              </a:schemeClr>
            </a:glow>
            <a:outerShdw blurRad="40000" dist="20000" dir="5400000" rotWithShape="0">
              <a:srgbClr val="000000">
                <a:alpha val="38000"/>
              </a:srgbClr>
            </a:outerShdw>
          </a:effectLst>
          <a:scene3d>
            <a:camera prst="orthographicFront"/>
            <a:lightRig rig="threePt" dir="t"/>
          </a:scene3d>
          <a:sp3d>
            <a:bevelT prst="relaxedInset"/>
          </a:sp3d>
        </p:spPr>
        <p:style>
          <a:lnRef idx="2">
            <a:schemeClr val="accent1"/>
          </a:lnRef>
          <a:fillRef idx="0">
            <a:schemeClr val="accent1"/>
          </a:fillRef>
          <a:effectRef idx="1">
            <a:schemeClr val="accent1"/>
          </a:effectRef>
          <a:fontRef idx="minor">
            <a:schemeClr val="tx1"/>
          </a:fontRef>
        </p:style>
      </p:cxnSp>
      <p:sp>
        <p:nvSpPr>
          <p:cNvPr id="19" name="CuadroTexto 18">
            <a:extLst>
              <a:ext uri="{FF2B5EF4-FFF2-40B4-BE49-F238E27FC236}">
                <a16:creationId xmlns:a16="http://schemas.microsoft.com/office/drawing/2014/main" id="{CFD15149-443B-4833-B6E2-F09E864AEE6D}"/>
              </a:ext>
            </a:extLst>
          </p:cNvPr>
          <p:cNvSpPr txBox="1"/>
          <p:nvPr/>
        </p:nvSpPr>
        <p:spPr>
          <a:xfrm>
            <a:off x="510043" y="1381355"/>
            <a:ext cx="2756715" cy="707886"/>
          </a:xfrm>
          <a:prstGeom prst="rect">
            <a:avLst/>
          </a:prstGeom>
          <a:noFill/>
          <a:ln w="28575">
            <a:solidFill>
              <a:schemeClr val="accent6">
                <a:lumMod val="75000"/>
              </a:schemeClr>
            </a:solidFill>
            <a:prstDash val="sysDash"/>
          </a:ln>
          <a:effectLst>
            <a:softEdge rad="12700"/>
          </a:effectLst>
        </p:spPr>
        <p:txBody>
          <a:bodyPr wrap="square" rtlCol="0">
            <a:spAutoFit/>
          </a:bodyPr>
          <a:lstStyle/>
          <a:p>
            <a:r>
              <a:rPr lang="es-MX" sz="800" dirty="0"/>
              <a:t>Actividades necesarias para la aprehensión del conocimiento (planificadas desde el aprendizaje) que puede contener varias etapas no necesariamente implicadas: diseño del propio estudiante, asesoramiento del experto, una combinación de ambas o basada con un fin específico.</a:t>
            </a:r>
          </a:p>
        </p:txBody>
      </p:sp>
      <p:cxnSp>
        <p:nvCxnSpPr>
          <p:cNvPr id="21" name="Conector recto de flecha 20">
            <a:extLst>
              <a:ext uri="{FF2B5EF4-FFF2-40B4-BE49-F238E27FC236}">
                <a16:creationId xmlns:a16="http://schemas.microsoft.com/office/drawing/2014/main" id="{770CAAD7-2D9B-412F-A1A5-AF0EB2B325FF}"/>
              </a:ext>
            </a:extLst>
          </p:cNvPr>
          <p:cNvCxnSpPr/>
          <p:nvPr/>
        </p:nvCxnSpPr>
        <p:spPr>
          <a:xfrm flipH="1" flipV="1">
            <a:off x="2296633" y="2106640"/>
            <a:ext cx="199126" cy="3282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Rectángulo: una sola esquina cortada 21">
            <a:extLst>
              <a:ext uri="{FF2B5EF4-FFF2-40B4-BE49-F238E27FC236}">
                <a16:creationId xmlns:a16="http://schemas.microsoft.com/office/drawing/2014/main" id="{6530928E-EC43-4E7C-BDC4-5649100F9A8B}"/>
              </a:ext>
            </a:extLst>
          </p:cNvPr>
          <p:cNvSpPr/>
          <p:nvPr/>
        </p:nvSpPr>
        <p:spPr>
          <a:xfrm>
            <a:off x="2714359" y="4282758"/>
            <a:ext cx="928467" cy="290709"/>
          </a:xfrm>
          <a:prstGeom prst="snip1Rect">
            <a:avLst/>
          </a:prstGeom>
          <a:solidFill>
            <a:srgbClr val="FFC00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100" dirty="0"/>
              <a:t>Proceso</a:t>
            </a:r>
          </a:p>
        </p:txBody>
      </p:sp>
      <p:cxnSp>
        <p:nvCxnSpPr>
          <p:cNvPr id="24" name="Conector recto de flecha 23">
            <a:extLst>
              <a:ext uri="{FF2B5EF4-FFF2-40B4-BE49-F238E27FC236}">
                <a16:creationId xmlns:a16="http://schemas.microsoft.com/office/drawing/2014/main" id="{C7EE28FE-7814-4579-96D8-633F1B03EBF1}"/>
              </a:ext>
            </a:extLst>
          </p:cNvPr>
          <p:cNvCxnSpPr>
            <a:cxnSpLocks/>
            <a:endCxn id="22" idx="3"/>
          </p:cNvCxnSpPr>
          <p:nvPr/>
        </p:nvCxnSpPr>
        <p:spPr>
          <a:xfrm flipH="1">
            <a:off x="3178593" y="3790560"/>
            <a:ext cx="553436" cy="492198"/>
          </a:xfrm>
          <a:prstGeom prst="straightConnector1">
            <a:avLst/>
          </a:prstGeom>
          <a:ln w="38100">
            <a:solidFill>
              <a:srgbClr val="FFFF00"/>
            </a:solidFill>
            <a:tailEnd type="triangle"/>
          </a:ln>
          <a:effectLst>
            <a:innerShdw blurRad="63500" dist="50800" dir="16200000">
              <a:prstClr val="black">
                <a:alpha val="50000"/>
              </a:prstClr>
            </a:innerShdw>
          </a:effectLst>
        </p:spPr>
        <p:style>
          <a:lnRef idx="2">
            <a:schemeClr val="accent1"/>
          </a:lnRef>
          <a:fillRef idx="0">
            <a:schemeClr val="accent1"/>
          </a:fillRef>
          <a:effectRef idx="1">
            <a:schemeClr val="accent1"/>
          </a:effectRef>
          <a:fontRef idx="minor">
            <a:schemeClr val="tx1"/>
          </a:fontRef>
        </p:style>
      </p:cxnSp>
      <p:sp>
        <p:nvSpPr>
          <p:cNvPr id="25" name="CuadroTexto 24">
            <a:extLst>
              <a:ext uri="{FF2B5EF4-FFF2-40B4-BE49-F238E27FC236}">
                <a16:creationId xmlns:a16="http://schemas.microsoft.com/office/drawing/2014/main" id="{D1F72427-5C39-497B-AEC7-06E4AF026C4B}"/>
              </a:ext>
            </a:extLst>
          </p:cNvPr>
          <p:cNvSpPr txBox="1"/>
          <p:nvPr/>
        </p:nvSpPr>
        <p:spPr>
          <a:xfrm>
            <a:off x="382772" y="3429000"/>
            <a:ext cx="2112987" cy="215444"/>
          </a:xfrm>
          <a:prstGeom prst="rect">
            <a:avLst/>
          </a:prstGeom>
          <a:noFill/>
        </p:spPr>
        <p:txBody>
          <a:bodyPr wrap="square" rtlCol="0">
            <a:spAutoFit/>
          </a:bodyPr>
          <a:lstStyle/>
          <a:p>
            <a:r>
              <a:rPr lang="es-MX" sz="800" dirty="0"/>
              <a:t>Hacer preguntas pertinentes</a:t>
            </a:r>
          </a:p>
        </p:txBody>
      </p:sp>
      <p:sp>
        <p:nvSpPr>
          <p:cNvPr id="26" name="CuadroTexto 25">
            <a:extLst>
              <a:ext uri="{FF2B5EF4-FFF2-40B4-BE49-F238E27FC236}">
                <a16:creationId xmlns:a16="http://schemas.microsoft.com/office/drawing/2014/main" id="{821E8BCE-ED80-46BC-BEC3-03F8B66896F0}"/>
              </a:ext>
            </a:extLst>
          </p:cNvPr>
          <p:cNvSpPr txBox="1"/>
          <p:nvPr/>
        </p:nvSpPr>
        <p:spPr>
          <a:xfrm>
            <a:off x="382772" y="3644444"/>
            <a:ext cx="1414450" cy="215444"/>
          </a:xfrm>
          <a:prstGeom prst="rect">
            <a:avLst/>
          </a:prstGeom>
          <a:noFill/>
        </p:spPr>
        <p:txBody>
          <a:bodyPr wrap="square" rtlCol="0">
            <a:spAutoFit/>
          </a:bodyPr>
          <a:lstStyle/>
          <a:p>
            <a:r>
              <a:rPr lang="es-MX" sz="800" dirty="0"/>
              <a:t>Definir y analizar el problema</a:t>
            </a:r>
          </a:p>
        </p:txBody>
      </p:sp>
      <p:sp>
        <p:nvSpPr>
          <p:cNvPr id="27" name="CuadroTexto 26">
            <a:extLst>
              <a:ext uri="{FF2B5EF4-FFF2-40B4-BE49-F238E27FC236}">
                <a16:creationId xmlns:a16="http://schemas.microsoft.com/office/drawing/2014/main" id="{AA454C2E-CF02-49C4-AA70-1C38EEF8EC91}"/>
              </a:ext>
            </a:extLst>
          </p:cNvPr>
          <p:cNvSpPr txBox="1"/>
          <p:nvPr/>
        </p:nvSpPr>
        <p:spPr>
          <a:xfrm>
            <a:off x="382772" y="3860209"/>
            <a:ext cx="1903548" cy="215444"/>
          </a:xfrm>
          <a:prstGeom prst="rect">
            <a:avLst/>
          </a:prstGeom>
          <a:noFill/>
        </p:spPr>
        <p:txBody>
          <a:bodyPr wrap="square" rtlCol="0">
            <a:spAutoFit/>
          </a:bodyPr>
          <a:lstStyle/>
          <a:p>
            <a:r>
              <a:rPr lang="es-MX" sz="800" dirty="0"/>
              <a:t>Hacer una investigación documental</a:t>
            </a:r>
          </a:p>
        </p:txBody>
      </p:sp>
      <p:sp>
        <p:nvSpPr>
          <p:cNvPr id="28" name="CuadroTexto 27">
            <a:extLst>
              <a:ext uri="{FF2B5EF4-FFF2-40B4-BE49-F238E27FC236}">
                <a16:creationId xmlns:a16="http://schemas.microsoft.com/office/drawing/2014/main" id="{E81A13BF-5ECD-4102-BB90-4DC636754AD5}"/>
              </a:ext>
            </a:extLst>
          </p:cNvPr>
          <p:cNvSpPr txBox="1"/>
          <p:nvPr/>
        </p:nvSpPr>
        <p:spPr>
          <a:xfrm>
            <a:off x="382771" y="4075332"/>
            <a:ext cx="2112987" cy="338554"/>
          </a:xfrm>
          <a:prstGeom prst="rect">
            <a:avLst/>
          </a:prstGeom>
          <a:noFill/>
        </p:spPr>
        <p:txBody>
          <a:bodyPr wrap="square" rtlCol="0">
            <a:spAutoFit/>
          </a:bodyPr>
          <a:lstStyle/>
          <a:p>
            <a:r>
              <a:rPr lang="es-MX" sz="800" dirty="0"/>
              <a:t>Elaboración de hipótesis con base en evidencias probadas</a:t>
            </a:r>
          </a:p>
        </p:txBody>
      </p:sp>
      <p:sp>
        <p:nvSpPr>
          <p:cNvPr id="29" name="CuadroTexto 28">
            <a:extLst>
              <a:ext uri="{FF2B5EF4-FFF2-40B4-BE49-F238E27FC236}">
                <a16:creationId xmlns:a16="http://schemas.microsoft.com/office/drawing/2014/main" id="{2EADB3D1-E37B-4B02-8D87-3E172C332735}"/>
              </a:ext>
            </a:extLst>
          </p:cNvPr>
          <p:cNvSpPr txBox="1"/>
          <p:nvPr/>
        </p:nvSpPr>
        <p:spPr>
          <a:xfrm>
            <a:off x="382770" y="4413886"/>
            <a:ext cx="1786590" cy="338554"/>
          </a:xfrm>
          <a:prstGeom prst="rect">
            <a:avLst/>
          </a:prstGeom>
          <a:noFill/>
        </p:spPr>
        <p:txBody>
          <a:bodyPr wrap="square" rtlCol="0">
            <a:spAutoFit/>
          </a:bodyPr>
          <a:lstStyle/>
          <a:p>
            <a:r>
              <a:rPr lang="es-MX" sz="800" dirty="0"/>
              <a:t>Encontrar problemas cotidianos y soluciones diacrónicas importantes</a:t>
            </a:r>
          </a:p>
        </p:txBody>
      </p:sp>
      <p:sp>
        <p:nvSpPr>
          <p:cNvPr id="30" name="CuadroTexto 29">
            <a:extLst>
              <a:ext uri="{FF2B5EF4-FFF2-40B4-BE49-F238E27FC236}">
                <a16:creationId xmlns:a16="http://schemas.microsoft.com/office/drawing/2014/main" id="{C6B96B73-1974-4E8F-AB2A-9DAB2D99634E}"/>
              </a:ext>
            </a:extLst>
          </p:cNvPr>
          <p:cNvSpPr txBox="1"/>
          <p:nvPr/>
        </p:nvSpPr>
        <p:spPr>
          <a:xfrm>
            <a:off x="382772" y="4752440"/>
            <a:ext cx="2112986" cy="338554"/>
          </a:xfrm>
          <a:prstGeom prst="rect">
            <a:avLst/>
          </a:prstGeom>
          <a:noFill/>
        </p:spPr>
        <p:txBody>
          <a:bodyPr wrap="square" rtlCol="0">
            <a:spAutoFit/>
          </a:bodyPr>
          <a:lstStyle/>
          <a:p>
            <a:r>
              <a:rPr lang="es-MX" sz="800" dirty="0"/>
              <a:t>Diseño de la investigación y distribución de roles</a:t>
            </a:r>
          </a:p>
        </p:txBody>
      </p:sp>
      <p:sp>
        <p:nvSpPr>
          <p:cNvPr id="31" name="CuadroTexto 30">
            <a:extLst>
              <a:ext uri="{FF2B5EF4-FFF2-40B4-BE49-F238E27FC236}">
                <a16:creationId xmlns:a16="http://schemas.microsoft.com/office/drawing/2014/main" id="{3F70A388-3073-46AE-8984-906EE2B2AAC5}"/>
              </a:ext>
            </a:extLst>
          </p:cNvPr>
          <p:cNvSpPr txBox="1"/>
          <p:nvPr/>
        </p:nvSpPr>
        <p:spPr>
          <a:xfrm>
            <a:off x="382770" y="5088672"/>
            <a:ext cx="2112986" cy="338554"/>
          </a:xfrm>
          <a:prstGeom prst="rect">
            <a:avLst/>
          </a:prstGeom>
          <a:noFill/>
        </p:spPr>
        <p:txBody>
          <a:bodyPr wrap="square" rtlCol="0">
            <a:spAutoFit/>
          </a:bodyPr>
          <a:lstStyle/>
          <a:p>
            <a:r>
              <a:rPr lang="es-MX" sz="800" dirty="0"/>
              <a:t>Compartir los resultados y debatirlos para llegar a una conclusión</a:t>
            </a:r>
          </a:p>
        </p:txBody>
      </p:sp>
      <p:sp>
        <p:nvSpPr>
          <p:cNvPr id="32" name="Cerrar llave 31">
            <a:extLst>
              <a:ext uri="{FF2B5EF4-FFF2-40B4-BE49-F238E27FC236}">
                <a16:creationId xmlns:a16="http://schemas.microsoft.com/office/drawing/2014/main" id="{6CD50924-DD93-40B5-AB7A-7945C648E7AF}"/>
              </a:ext>
            </a:extLst>
          </p:cNvPr>
          <p:cNvSpPr/>
          <p:nvPr/>
        </p:nvSpPr>
        <p:spPr>
          <a:xfrm>
            <a:off x="2296633" y="3429000"/>
            <a:ext cx="382549" cy="1998226"/>
          </a:xfrm>
          <a:prstGeom prst="rightBrace">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34" name="Lágrima 33">
            <a:extLst>
              <a:ext uri="{FF2B5EF4-FFF2-40B4-BE49-F238E27FC236}">
                <a16:creationId xmlns:a16="http://schemas.microsoft.com/office/drawing/2014/main" id="{2BCA7C0D-2445-4D3F-91FA-FB90733A5587}"/>
              </a:ext>
            </a:extLst>
          </p:cNvPr>
          <p:cNvSpPr/>
          <p:nvPr/>
        </p:nvSpPr>
        <p:spPr>
          <a:xfrm>
            <a:off x="4706084" y="3734536"/>
            <a:ext cx="928467" cy="411035"/>
          </a:xfrm>
          <a:prstGeom prst="teardrop">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100" dirty="0"/>
              <a:t>Historia</a:t>
            </a:r>
          </a:p>
        </p:txBody>
      </p:sp>
      <p:cxnSp>
        <p:nvCxnSpPr>
          <p:cNvPr id="36" name="Conector recto de flecha 35">
            <a:extLst>
              <a:ext uri="{FF2B5EF4-FFF2-40B4-BE49-F238E27FC236}">
                <a16:creationId xmlns:a16="http://schemas.microsoft.com/office/drawing/2014/main" id="{A71E4E45-BD60-4E50-8917-50EAFD4392F2}"/>
              </a:ext>
            </a:extLst>
          </p:cNvPr>
          <p:cNvCxnSpPr>
            <a:endCxn id="34" idx="5"/>
          </p:cNvCxnSpPr>
          <p:nvPr/>
        </p:nvCxnSpPr>
        <p:spPr>
          <a:xfrm>
            <a:off x="4385607" y="3644444"/>
            <a:ext cx="456448" cy="150287"/>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7" name="CuadroTexto 36">
            <a:extLst>
              <a:ext uri="{FF2B5EF4-FFF2-40B4-BE49-F238E27FC236}">
                <a16:creationId xmlns:a16="http://schemas.microsoft.com/office/drawing/2014/main" id="{9A42A964-B42C-4324-B333-F38FA368C552}"/>
              </a:ext>
            </a:extLst>
          </p:cNvPr>
          <p:cNvSpPr txBox="1"/>
          <p:nvPr/>
        </p:nvSpPr>
        <p:spPr>
          <a:xfrm>
            <a:off x="5794744" y="3551274"/>
            <a:ext cx="2733327" cy="2169825"/>
          </a:xfrm>
          <a:prstGeom prst="rect">
            <a:avLst/>
          </a:prstGeom>
          <a:noFill/>
          <a:ln w="28575" cmpd="thinThick">
            <a:solidFill>
              <a:srgbClr val="92D050"/>
            </a:solidFill>
            <a:prstDash val="solid"/>
          </a:ln>
        </p:spPr>
        <p:txBody>
          <a:bodyPr wrap="square" rtlCol="0">
            <a:spAutoFit/>
          </a:bodyPr>
          <a:lstStyle/>
          <a:p>
            <a:pPr algn="just"/>
            <a:r>
              <a:rPr lang="es-MX" sz="900" dirty="0"/>
              <a:t>La ciencia era un conjunto discursivo que se transmitía verticalmente a través de un maestro, sin que el alumno pudiera contribuir a través de otras alternativas. A través del tiempo se dieron cuenta que se debía cambiar el paradigma, se necesitaba una visión que implicara a la ciencia como una metodología, no una mera acumulación de conocimientos, ahora el rol del maestro sería un guía, no una fuente; se requería de una dialéctica metodológica y propositiva. Desde finales del siglo pasado, esta última tendencia se ha considerado como estrategia de trasmisión de la ciencia en Estados Unidos de América y a partir del 2007 en Europa.</a:t>
            </a:r>
          </a:p>
          <a:p>
            <a:endParaRPr lang="es-MX" dirty="0"/>
          </a:p>
        </p:txBody>
      </p:sp>
      <p:cxnSp>
        <p:nvCxnSpPr>
          <p:cNvPr id="41" name="Conector recto de flecha 40">
            <a:extLst>
              <a:ext uri="{FF2B5EF4-FFF2-40B4-BE49-F238E27FC236}">
                <a16:creationId xmlns:a16="http://schemas.microsoft.com/office/drawing/2014/main" id="{013242C5-4EBE-4680-9337-E5984C376B54}"/>
              </a:ext>
            </a:extLst>
          </p:cNvPr>
          <p:cNvCxnSpPr>
            <a:stCxn id="34" idx="2"/>
          </p:cNvCxnSpPr>
          <p:nvPr/>
        </p:nvCxnSpPr>
        <p:spPr>
          <a:xfrm>
            <a:off x="5170318" y="4145571"/>
            <a:ext cx="624426" cy="713508"/>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51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70BDC5-9077-420F-BAA0-F6F05505F734}"/>
              </a:ext>
            </a:extLst>
          </p:cNvPr>
          <p:cNvSpPr>
            <a:spLocks noGrp="1"/>
          </p:cNvSpPr>
          <p:nvPr>
            <p:ph type="title"/>
          </p:nvPr>
        </p:nvSpPr>
        <p:spPr>
          <a:xfrm>
            <a:off x="541501" y="374836"/>
            <a:ext cx="2265494" cy="813772"/>
          </a:xfrm>
          <a:ln w="57150">
            <a:solidFill>
              <a:schemeClr val="accent2"/>
            </a:solidFill>
          </a:ln>
        </p:spPr>
        <p:txBody>
          <a:bodyPr/>
          <a:lstStyle/>
          <a:p>
            <a:r>
              <a:rPr lang="es-MX" dirty="0"/>
              <a:t>Producto 6</a:t>
            </a:r>
          </a:p>
        </p:txBody>
      </p:sp>
      <p:pic>
        <p:nvPicPr>
          <p:cNvPr id="7" name="Marcador de contenido 6">
            <a:extLst>
              <a:ext uri="{FF2B5EF4-FFF2-40B4-BE49-F238E27FC236}">
                <a16:creationId xmlns:a16="http://schemas.microsoft.com/office/drawing/2014/main" id="{9BB14930-C302-4745-99F7-A02E4FC8C013}"/>
              </a:ext>
            </a:extLst>
          </p:cNvPr>
          <p:cNvPicPr>
            <a:picLocks noGrp="1" noChangeAspect="1"/>
          </p:cNvPicPr>
          <p:nvPr>
            <p:ph sz="quarter" idx="13"/>
          </p:nvPr>
        </p:nvPicPr>
        <p:blipFill>
          <a:blip r:embed="rId2"/>
          <a:stretch>
            <a:fillRect/>
          </a:stretch>
        </p:blipFill>
        <p:spPr>
          <a:xfrm>
            <a:off x="381513" y="1858216"/>
            <a:ext cx="3850723" cy="2846187"/>
          </a:xfrm>
        </p:spPr>
      </p:pic>
      <p:pic>
        <p:nvPicPr>
          <p:cNvPr id="9" name="Imagen 8">
            <a:extLst>
              <a:ext uri="{FF2B5EF4-FFF2-40B4-BE49-F238E27FC236}">
                <a16:creationId xmlns:a16="http://schemas.microsoft.com/office/drawing/2014/main" id="{C3173202-FAC9-41DF-BD29-C7F82B6615D0}"/>
              </a:ext>
            </a:extLst>
          </p:cNvPr>
          <p:cNvPicPr>
            <a:picLocks noChangeAspect="1"/>
          </p:cNvPicPr>
          <p:nvPr/>
        </p:nvPicPr>
        <p:blipFill>
          <a:blip r:embed="rId3"/>
          <a:stretch>
            <a:fillRect/>
          </a:stretch>
        </p:blipFill>
        <p:spPr>
          <a:xfrm>
            <a:off x="4778644" y="1695955"/>
            <a:ext cx="3823855" cy="3008448"/>
          </a:xfrm>
          <a:prstGeom prst="rect">
            <a:avLst/>
          </a:prstGeom>
        </p:spPr>
      </p:pic>
    </p:spTree>
    <p:extLst>
      <p:ext uri="{BB962C8B-B14F-4D97-AF65-F5344CB8AC3E}">
        <p14:creationId xmlns:p14="http://schemas.microsoft.com/office/powerpoint/2010/main" val="122127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80B3AF-FF82-400E-BF34-A1C67809966A}"/>
              </a:ext>
            </a:extLst>
          </p:cNvPr>
          <p:cNvPicPr>
            <a:picLocks noChangeAspect="1"/>
          </p:cNvPicPr>
          <p:nvPr/>
        </p:nvPicPr>
        <p:blipFill>
          <a:blip r:embed="rId2"/>
          <a:stretch>
            <a:fillRect/>
          </a:stretch>
        </p:blipFill>
        <p:spPr>
          <a:xfrm>
            <a:off x="1444828" y="1308481"/>
            <a:ext cx="3823855" cy="2681648"/>
          </a:xfrm>
          <a:prstGeom prst="rect">
            <a:avLst/>
          </a:prstGeom>
        </p:spPr>
      </p:pic>
    </p:spTree>
    <p:extLst>
      <p:ext uri="{BB962C8B-B14F-4D97-AF65-F5344CB8AC3E}">
        <p14:creationId xmlns:p14="http://schemas.microsoft.com/office/powerpoint/2010/main" val="171362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2EC669E-CE54-4FB9-8E50-A1AF81DC3700}"/>
              </a:ext>
            </a:extLst>
          </p:cNvPr>
          <p:cNvSpPr txBox="1"/>
          <p:nvPr/>
        </p:nvSpPr>
        <p:spPr>
          <a:xfrm>
            <a:off x="382772" y="467833"/>
            <a:ext cx="1646053" cy="461665"/>
          </a:xfrm>
          <a:prstGeom prst="rect">
            <a:avLst/>
          </a:prstGeom>
          <a:noFill/>
          <a:ln w="28575">
            <a:solidFill>
              <a:schemeClr val="accent5"/>
            </a:solidFill>
          </a:ln>
        </p:spPr>
        <p:txBody>
          <a:bodyPr wrap="square" rtlCol="0">
            <a:spAutoFit/>
          </a:bodyPr>
          <a:lstStyle/>
          <a:p>
            <a:r>
              <a:rPr lang="es-MX" sz="2400" dirty="0"/>
              <a:t>Producto 7 </a:t>
            </a:r>
          </a:p>
        </p:txBody>
      </p:sp>
      <p:sp>
        <p:nvSpPr>
          <p:cNvPr id="6" name="Rectángulo 5"/>
          <p:cNvSpPr/>
          <p:nvPr/>
        </p:nvSpPr>
        <p:spPr>
          <a:xfrm>
            <a:off x="133349" y="1062366"/>
            <a:ext cx="8924925" cy="973087"/>
          </a:xfrm>
          <a:prstGeom prst="rect">
            <a:avLst/>
          </a:prstGeom>
        </p:spPr>
        <p:txBody>
          <a:bodyPr wrap="square">
            <a:spAutoFit/>
          </a:bodyPr>
          <a:lstStyle/>
          <a:p>
            <a:pPr marL="457200" algn="ctr">
              <a:lnSpc>
                <a:spcPct val="115000"/>
              </a:lnSpc>
              <a:spcAft>
                <a:spcPts val="0"/>
              </a:spcAft>
            </a:pPr>
            <a:r>
              <a:rPr lang="es-ES" sz="1200" b="1" dirty="0">
                <a:solidFill>
                  <a:srgbClr val="0070C0"/>
                </a:solidFill>
                <a:latin typeface="Century Gothic" panose="020B0502020202020204" pitchFamily="34" charset="0"/>
                <a:ea typeface="Century Gothic" panose="020B0502020202020204" pitchFamily="34" charset="0"/>
                <a:cs typeface="Century Gothic" panose="020B0502020202020204" pitchFamily="34" charset="0"/>
              </a:rPr>
              <a:t>Estructura Inicial de Planeación</a:t>
            </a:r>
            <a:endParaRPr lang="es-MX" sz="1100" dirty="0">
              <a:solidFill>
                <a:srgbClr val="000000"/>
              </a:solidFill>
              <a:latin typeface="Arial" panose="020B0604020202020204" pitchFamily="34" charset="0"/>
              <a:ea typeface="Arial" panose="020B0604020202020204" pitchFamily="34" charset="0"/>
            </a:endParaRPr>
          </a:p>
          <a:p>
            <a:pPr marL="457200" algn="ctr">
              <a:lnSpc>
                <a:spcPct val="115000"/>
              </a:lnSpc>
              <a:spcAft>
                <a:spcPts val="0"/>
              </a:spcAft>
            </a:pPr>
            <a:r>
              <a:rPr lang="es-ES" sz="1400" b="1" dirty="0">
                <a:solidFill>
                  <a:srgbClr val="0070C0"/>
                </a:solidFill>
                <a:latin typeface="Century Gothic" panose="020B0502020202020204" pitchFamily="34" charset="0"/>
                <a:ea typeface="Century Gothic" panose="020B0502020202020204" pitchFamily="34" charset="0"/>
                <a:cs typeface="Century Gothic" panose="020B0502020202020204" pitchFamily="34" charset="0"/>
              </a:rPr>
              <a:t>E.I.P. Resumen (Señalado. </a:t>
            </a:r>
            <a:r>
              <a:rPr lang="es-ES" sz="1400" b="1" dirty="0">
                <a:solidFill>
                  <a:srgbClr val="C00000"/>
                </a:solidFill>
                <a:latin typeface="Century Gothic" panose="020B0502020202020204" pitchFamily="34" charset="0"/>
                <a:ea typeface="Century Gothic" panose="020B0502020202020204" pitchFamily="34" charset="0"/>
                <a:cs typeface="Century Gothic" panose="020B0502020202020204" pitchFamily="34" charset="0"/>
              </a:rPr>
              <a:t>Producto7.</a:t>
            </a:r>
            <a:r>
              <a:rPr lang="es-ES" sz="1400" b="1" dirty="0">
                <a:solidFill>
                  <a:srgbClr val="0070C0"/>
                </a:solidFill>
                <a:latin typeface="Century Gothic" panose="020B0502020202020204" pitchFamily="34" charset="0"/>
                <a:ea typeface="Century Gothic" panose="020B0502020202020204" pitchFamily="34" charset="0"/>
                <a:cs typeface="Century Gothic" panose="020B0502020202020204" pitchFamily="34" charset="0"/>
              </a:rPr>
              <a:t>)</a:t>
            </a:r>
            <a:endParaRPr lang="es-MX" sz="1100" dirty="0">
              <a:solidFill>
                <a:srgbClr val="000000"/>
              </a:solidFill>
              <a:latin typeface="Arial" panose="020B0604020202020204" pitchFamily="34" charset="0"/>
              <a:ea typeface="Arial" panose="020B0604020202020204" pitchFamily="34" charset="0"/>
            </a:endParaRPr>
          </a:p>
          <a:p>
            <a:pPr marR="114300">
              <a:lnSpc>
                <a:spcPct val="200000"/>
              </a:lnSpc>
              <a:spcBef>
                <a:spcPts val="370"/>
              </a:spcBef>
              <a:spcAft>
                <a:spcPts val="0"/>
              </a:spcAft>
            </a:pPr>
            <a:r>
              <a:rPr lang="es-ES" sz="1100" b="1" dirty="0">
                <a:solidFill>
                  <a:srgbClr val="CC4125"/>
                </a:solidFill>
                <a:latin typeface="Century Gothic" panose="020B0502020202020204" pitchFamily="34" charset="0"/>
                <a:ea typeface="Century Gothic" panose="020B0502020202020204" pitchFamily="34" charset="0"/>
                <a:cs typeface="Century Gothic" panose="020B0502020202020204" pitchFamily="34" charset="0"/>
              </a:rPr>
              <a:t>El equipo heterogéneo:</a:t>
            </a:r>
            <a:endParaRPr lang="es-MX" sz="1100" dirty="0">
              <a:solidFill>
                <a:srgbClr val="000000"/>
              </a:solidFill>
              <a:effectLst/>
              <a:latin typeface="Arial" panose="020B0604020202020204" pitchFamily="34" charset="0"/>
              <a:ea typeface="Arial" panose="020B0604020202020204" pitchFamily="34" charset="0"/>
            </a:endParaRPr>
          </a:p>
        </p:txBody>
      </p:sp>
      <p:pic>
        <p:nvPicPr>
          <p:cNvPr id="10" name="Imagen 9"/>
          <p:cNvPicPr>
            <a:picLocks noChangeAspect="1"/>
          </p:cNvPicPr>
          <p:nvPr/>
        </p:nvPicPr>
        <p:blipFill>
          <a:blip r:embed="rId2"/>
          <a:stretch>
            <a:fillRect/>
          </a:stretch>
        </p:blipFill>
        <p:spPr>
          <a:xfrm>
            <a:off x="0" y="1959252"/>
            <a:ext cx="9058274" cy="1603098"/>
          </a:xfrm>
          <a:prstGeom prst="rect">
            <a:avLst/>
          </a:prstGeom>
        </p:spPr>
      </p:pic>
      <p:sp>
        <p:nvSpPr>
          <p:cNvPr id="11" name="Rectángulo 10"/>
          <p:cNvSpPr/>
          <p:nvPr/>
        </p:nvSpPr>
        <p:spPr>
          <a:xfrm>
            <a:off x="257175" y="3449945"/>
            <a:ext cx="7486650" cy="1440972"/>
          </a:xfrm>
          <a:prstGeom prst="rect">
            <a:avLst/>
          </a:prstGeom>
        </p:spPr>
        <p:txBody>
          <a:bodyPr wrap="square">
            <a:spAutoFit/>
          </a:bodyPr>
          <a:lstStyle/>
          <a:p>
            <a:pPr marL="342900" marR="114300" lvl="0" indent="-342900">
              <a:lnSpc>
                <a:spcPct val="200000"/>
              </a:lnSpc>
              <a:spcBef>
                <a:spcPts val="370"/>
              </a:spcBef>
              <a:buClr>
                <a:srgbClr val="349484"/>
              </a:buClr>
              <a:buFont typeface="+mj-lt"/>
              <a:buAutoNum type="alphaLcPeriod"/>
            </a:pPr>
            <a:r>
              <a:rPr lang="es-ES" sz="1050" b="1" dirty="0">
                <a:solidFill>
                  <a:srgbClr val="1155CC"/>
                </a:solidFill>
                <a:latin typeface="Century Gothic" panose="020B0502020202020204" pitchFamily="34" charset="0"/>
                <a:ea typeface="Century Gothic" panose="020B0502020202020204" pitchFamily="34" charset="0"/>
                <a:cs typeface="Century Gothic" panose="020B0502020202020204" pitchFamily="34" charset="0"/>
              </a:rPr>
              <a:t>Combatiendo asertivamente la violencia intrafamiliar, a través de medios de comunicación eficientes en la actualidad</a:t>
            </a:r>
            <a:endParaRPr lang="es-MX" sz="1050" dirty="0">
              <a:solidFill>
                <a:srgbClr val="1155CC"/>
              </a:solidFill>
            </a:endParaRPr>
          </a:p>
          <a:p>
            <a:pPr marL="342900" marR="114300" lvl="0" indent="-342900">
              <a:lnSpc>
                <a:spcPct val="200000"/>
              </a:lnSpc>
              <a:spcBef>
                <a:spcPts val="370"/>
              </a:spcBef>
              <a:buClr>
                <a:srgbClr val="349484"/>
              </a:buClr>
              <a:buFont typeface="+mj-lt"/>
              <a:buAutoNum type="alphaLcPeriod"/>
            </a:pPr>
            <a:r>
              <a:rPr lang="es-ES" sz="1050" b="1" dirty="0">
                <a:solidFill>
                  <a:srgbClr val="1155CC"/>
                </a:solidFill>
                <a:latin typeface="Century Gothic" panose="020B0502020202020204" pitchFamily="34" charset="0"/>
                <a:ea typeface="Century Gothic" panose="020B0502020202020204" pitchFamily="34" charset="0"/>
                <a:cs typeface="Century Gothic" panose="020B0502020202020204" pitchFamily="34" charset="0"/>
              </a:rPr>
              <a:t>Tacones: ¿Belleza o salud? </a:t>
            </a:r>
            <a:endParaRPr lang="es-MX" sz="1050" dirty="0">
              <a:solidFill>
                <a:srgbClr val="1155CC"/>
              </a:solidFill>
            </a:endParaRPr>
          </a:p>
          <a:p>
            <a:pPr marL="342900" marR="114300" lvl="0" indent="-342900">
              <a:lnSpc>
                <a:spcPct val="200000"/>
              </a:lnSpc>
              <a:spcBef>
                <a:spcPts val="370"/>
              </a:spcBef>
              <a:buClr>
                <a:srgbClr val="349484"/>
              </a:buClr>
              <a:buFont typeface="+mj-lt"/>
              <a:buAutoNum type="alphaLcPeriod"/>
            </a:pPr>
            <a:r>
              <a:rPr lang="es-ES" sz="1050" b="1" dirty="0">
                <a:solidFill>
                  <a:srgbClr val="1155CC"/>
                </a:solidFill>
                <a:latin typeface="Century Gothic" panose="020B0502020202020204" pitchFamily="34" charset="0"/>
                <a:ea typeface="Century Gothic" panose="020B0502020202020204" pitchFamily="34" charset="0"/>
                <a:cs typeface="Century Gothic" panose="020B0502020202020204" pitchFamily="34" charset="0"/>
              </a:rPr>
              <a:t>Combatiendo asertivamente la violencia familiar.</a:t>
            </a:r>
            <a:endParaRPr lang="es-MX" sz="1050" u="none" strike="noStrike" dirty="0">
              <a:solidFill>
                <a:srgbClr val="1155CC"/>
              </a:solidFill>
              <a:effectLst/>
            </a:endParaRPr>
          </a:p>
        </p:txBody>
      </p:sp>
      <p:sp>
        <p:nvSpPr>
          <p:cNvPr id="13" name="Rectángulo 12"/>
          <p:cNvSpPr/>
          <p:nvPr/>
        </p:nvSpPr>
        <p:spPr>
          <a:xfrm>
            <a:off x="257175" y="5079471"/>
            <a:ext cx="8534400" cy="676339"/>
          </a:xfrm>
          <a:prstGeom prst="rect">
            <a:avLst/>
          </a:prstGeom>
        </p:spPr>
        <p:txBody>
          <a:bodyPr wrap="square">
            <a:spAutoFit/>
          </a:bodyPr>
          <a:lstStyle/>
          <a:p>
            <a:pPr marL="342900" lvl="0" indent="-342900">
              <a:lnSpc>
                <a:spcPct val="115000"/>
              </a:lnSpc>
              <a:spcAft>
                <a:spcPts val="0"/>
              </a:spcAft>
              <a:buFont typeface="+mj-lt"/>
              <a:buAutoNum type="romanUcPeriod"/>
            </a:pPr>
            <a:r>
              <a:rPr lang="es-ES" sz="11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Contexto. </a:t>
            </a:r>
            <a:r>
              <a:rPr lang="es-ES" sz="1100" dirty="0">
                <a:solidFill>
                  <a:srgbClr val="000000"/>
                </a:solidFill>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Justifica las circunstancias o elementos de la realidad en la que se da el problema o propuesta.</a:t>
            </a:r>
            <a:endParaRPr lang="es-MX" sz="1100" dirty="0">
              <a:solidFill>
                <a:srgbClr val="000000"/>
              </a:solidFill>
              <a:latin typeface="Arial" panose="020B0604020202020204" pitchFamily="34" charset="0"/>
              <a:ea typeface="Arial" panose="020B0604020202020204" pitchFamily="34" charset="0"/>
            </a:endParaRPr>
          </a:p>
          <a:p>
            <a:pPr marL="180340" indent="-187325">
              <a:lnSpc>
                <a:spcPct val="115000"/>
              </a:lnSpc>
              <a:spcAft>
                <a:spcPts val="0"/>
              </a:spcAft>
            </a:pPr>
            <a:r>
              <a:rPr lang="es-ES" sz="1100" b="1" dirty="0">
                <a:solidFill>
                  <a:srgbClr val="1155CC"/>
                </a:solidFill>
                <a:latin typeface="Century Gothic" panose="020B0502020202020204" pitchFamily="34" charset="0"/>
                <a:ea typeface="Century Gothic" panose="020B0502020202020204" pitchFamily="34" charset="0"/>
                <a:cs typeface="Century Gothic" panose="020B0502020202020204" pitchFamily="34" charset="0"/>
              </a:rPr>
              <a:t>     Introducción y/o justificación del proyecto.</a:t>
            </a:r>
            <a:r>
              <a:rPr lang="es-ES" sz="1100" b="1" dirty="0">
                <a:solidFill>
                  <a:srgbClr val="1155CC"/>
                </a:solidFill>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latin typeface="Arial" panose="020B0604020202020204" pitchFamily="34" charset="0"/>
              <a:ea typeface="Arial" panose="020B0604020202020204" pitchFamily="34" charset="0"/>
            </a:endParaRPr>
          </a:p>
          <a:p>
            <a:pPr marL="180340" indent="-187325">
              <a:lnSpc>
                <a:spcPct val="115000"/>
              </a:lnSpc>
              <a:spcAft>
                <a:spcPts val="0"/>
              </a:spcAft>
            </a:pPr>
            <a:r>
              <a:rPr lang="es-ES" sz="1100" b="1" dirty="0">
                <a:solidFill>
                  <a:srgbClr val="000000"/>
                </a:solidFill>
                <a:highlight>
                  <a:srgbClr val="FFFFFF"/>
                </a:highligh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9777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524564650"/>
              </p:ext>
            </p:extLst>
          </p:nvPr>
        </p:nvGraphicFramePr>
        <p:xfrm>
          <a:off x="76199" y="1125286"/>
          <a:ext cx="8848725" cy="1722689"/>
        </p:xfrm>
        <a:graphic>
          <a:graphicData uri="http://schemas.openxmlformats.org/drawingml/2006/table">
            <a:tbl>
              <a:tblPr/>
              <a:tblGrid>
                <a:gridCol w="8848725">
                  <a:extLst>
                    <a:ext uri="{9D8B030D-6E8A-4147-A177-3AD203B41FA5}">
                      <a16:colId xmlns:a16="http://schemas.microsoft.com/office/drawing/2014/main" val="3799866849"/>
                    </a:ext>
                  </a:extLst>
                </a:gridCol>
              </a:tblGrid>
              <a:tr h="1722689">
                <a:tc>
                  <a:txBody>
                    <a:bodyPr/>
                    <a:lstStyle/>
                    <a:p>
                      <a:pPr marR="114300">
                        <a:lnSpc>
                          <a:spcPct val="115000"/>
                        </a:lnSpc>
                        <a:spcBef>
                          <a:spcPts val="370"/>
                        </a:spcBef>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proyecto se lleva a cabo en un lugar donde existe una polaridad social enorme, en donde por un lado se pueden encontrar grandes lujos y, por otro, gran pobreza; lo que se pretende por este proyecto es mejorar la vida de las personas, ya que se han detectado problemas de violencia intrafamiliar, por lo que se hará una campaña publicitaria para que se generen cambios en las familias.</a:t>
                      </a:r>
                      <a:endParaRPr lang="es-MX" sz="1000" dirty="0">
                        <a:solidFill>
                          <a:srgbClr val="000000"/>
                        </a:solidFill>
                        <a:effectLst/>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mirada que se tiene sobre la educación en nuestro país es un resultado de años de deterioro de la imagen del magisterio, bajos sueldos, mala influencia de los medios masivos de comunicación, en fin, son muchos factores que contribuyen negativamente al desarrollo escolar donde los más perjudicados, como siempre, son los alumnos. De tal forma de que incluirlos como administrador y generador de un proyecto escolar que les permita interactuar activamente en sus diversos aprendizajes formales, será mucho mejor que dejar que la educación permanezca en este estado.</a:t>
                      </a:r>
                      <a:r>
                        <a:rPr lang="es-ES" sz="1000" dirty="0">
                          <a:solidFill>
                            <a:srgbClr val="A4C2F4"/>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A4C2F4"/>
                      </a:solidFill>
                      <a:prstDash val="solid"/>
                      <a:round/>
                      <a:headEnd type="none" w="med" len="med"/>
                      <a:tailEnd type="none" w="med" len="med"/>
                    </a:lnL>
                    <a:lnR w="12700" cap="flat" cmpd="sng" algn="ctr">
                      <a:solidFill>
                        <a:srgbClr val="A4C2F4"/>
                      </a:solidFill>
                      <a:prstDash val="solid"/>
                      <a:round/>
                      <a:headEnd type="none" w="med" len="med"/>
                      <a:tailEnd type="none" w="med" len="med"/>
                    </a:lnR>
                    <a:lnT w="12700" cap="flat" cmpd="sng" algn="ctr">
                      <a:solidFill>
                        <a:srgbClr val="A4C2F4"/>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extLst>
                  <a:ext uri="{0D108BD9-81ED-4DB2-BD59-A6C34878D82A}">
                    <a16:rowId xmlns:a16="http://schemas.microsoft.com/office/drawing/2014/main" val="188963622"/>
                  </a:ext>
                </a:extLst>
              </a:tr>
            </a:tbl>
          </a:graphicData>
        </a:graphic>
      </p:graphicFrame>
      <p:sp>
        <p:nvSpPr>
          <p:cNvPr id="6" name="Rectángulo 5"/>
          <p:cNvSpPr/>
          <p:nvPr/>
        </p:nvSpPr>
        <p:spPr>
          <a:xfrm>
            <a:off x="76200" y="3064285"/>
            <a:ext cx="8591550" cy="286425"/>
          </a:xfrm>
          <a:prstGeom prst="rect">
            <a:avLst/>
          </a:prstGeom>
        </p:spPr>
        <p:txBody>
          <a:bodyPr wrap="square">
            <a:spAutoFit/>
          </a:bodyPr>
          <a:lstStyle/>
          <a:p>
            <a:pPr>
              <a:lnSpc>
                <a:spcPct val="115000"/>
              </a:lnSpc>
              <a:spcAft>
                <a:spcPts val="0"/>
              </a:spcAft>
            </a:pPr>
            <a:r>
              <a:rPr lang="es-ES" sz="12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II. Intención. </a:t>
            </a:r>
            <a:r>
              <a:rPr lang="es-ES" sz="1200" b="1" dirty="0">
                <a:solidFill>
                  <a:srgbClr val="1155CC"/>
                </a:solidFill>
                <a:latin typeface="Century Gothic" panose="020B0502020202020204" pitchFamily="34" charset="0"/>
                <a:ea typeface="Century Gothic" panose="020B0502020202020204" pitchFamily="34" charset="0"/>
                <a:cs typeface="Century Gothic" panose="020B0502020202020204" pitchFamily="34" charset="0"/>
              </a:rPr>
              <a:t>Sólo una de las propuestas da nombre al proyecto. </a:t>
            </a:r>
            <a:endParaRPr lang="es-MX" sz="1200" dirty="0">
              <a:solidFill>
                <a:srgbClr val="000000"/>
              </a:solidFill>
              <a:effectLst/>
              <a:latin typeface="Arial" panose="020B0604020202020204" pitchFamily="34" charset="0"/>
              <a:ea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947913485"/>
              </p:ext>
            </p:extLst>
          </p:nvPr>
        </p:nvGraphicFramePr>
        <p:xfrm>
          <a:off x="76200" y="3357277"/>
          <a:ext cx="8848724" cy="3440109"/>
        </p:xfrm>
        <a:graphic>
          <a:graphicData uri="http://schemas.openxmlformats.org/drawingml/2006/table">
            <a:tbl>
              <a:tblPr/>
              <a:tblGrid>
                <a:gridCol w="2098571">
                  <a:extLst>
                    <a:ext uri="{9D8B030D-6E8A-4147-A177-3AD203B41FA5}">
                      <a16:colId xmlns:a16="http://schemas.microsoft.com/office/drawing/2014/main" val="2065046882"/>
                    </a:ext>
                  </a:extLst>
                </a:gridCol>
                <a:gridCol w="2098571">
                  <a:extLst>
                    <a:ext uri="{9D8B030D-6E8A-4147-A177-3AD203B41FA5}">
                      <a16:colId xmlns:a16="http://schemas.microsoft.com/office/drawing/2014/main" val="1306281014"/>
                    </a:ext>
                  </a:extLst>
                </a:gridCol>
                <a:gridCol w="2099215">
                  <a:extLst>
                    <a:ext uri="{9D8B030D-6E8A-4147-A177-3AD203B41FA5}">
                      <a16:colId xmlns:a16="http://schemas.microsoft.com/office/drawing/2014/main" val="1356191429"/>
                    </a:ext>
                  </a:extLst>
                </a:gridCol>
                <a:gridCol w="2552367">
                  <a:extLst>
                    <a:ext uri="{9D8B030D-6E8A-4147-A177-3AD203B41FA5}">
                      <a16:colId xmlns:a16="http://schemas.microsoft.com/office/drawing/2014/main" val="279399808"/>
                    </a:ext>
                  </a:extLst>
                </a:gridCol>
              </a:tblGrid>
              <a:tr h="835130">
                <a:tc>
                  <a:txBody>
                    <a:bodyPr/>
                    <a:lstStyle/>
                    <a:p>
                      <a:pPr algn="ctr">
                        <a:lnSpc>
                          <a:spcPct val="115000"/>
                        </a:lnSpc>
                        <a:spcAft>
                          <a:spcPts val="0"/>
                        </a:spcAft>
                      </a:pPr>
                      <a:r>
                        <a:rPr lang="es-ES" sz="1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Dar explicación</a:t>
                      </a:r>
                      <a:endParaRPr lang="es-MX"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¿Por qué algo es cómo es?</a:t>
                      </a:r>
                      <a:endParaRPr lang="es-MX"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Determinar las razones que generan el problema o la situación.</a:t>
                      </a:r>
                      <a:endParaRPr lang="es-MX" sz="1000">
                        <a:solidFill>
                          <a:srgbClr val="000000"/>
                        </a:solidFill>
                        <a:effectLst/>
                        <a:latin typeface="Arial" panose="020B0604020202020204" pitchFamily="34" charset="0"/>
                        <a:ea typeface="Arial" panose="020B0604020202020204" pitchFamily="34" charset="0"/>
                      </a:endParaRPr>
                    </a:p>
                  </a:txBody>
                  <a:tcPr marL="56645" marR="56645" marT="56645" marB="5664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1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Resolver un problema</a:t>
                      </a:r>
                      <a:endParaRPr lang="es-MX"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Explicar de manera detallada cómo se puede abordar y/o solucionar el problema.</a:t>
                      </a:r>
                      <a:endParaRPr lang="es-MX"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a:solidFill>
                          <a:srgbClr val="000000"/>
                        </a:solidFill>
                        <a:effectLst/>
                        <a:latin typeface="Arial" panose="020B0604020202020204" pitchFamily="34" charset="0"/>
                        <a:ea typeface="Arial" panose="020B0604020202020204" pitchFamily="34" charset="0"/>
                      </a:endParaRPr>
                    </a:p>
                  </a:txBody>
                  <a:tcPr marL="56645" marR="56645" marT="56645" marB="5664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1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Hacer más eficiente o mejorar algo</a:t>
                      </a:r>
                      <a:endParaRPr lang="es-MX"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Explicar de qué manera se pueden optimizar los procesos para alcanzar el objetivo.</a:t>
                      </a:r>
                      <a:endParaRPr lang="es-MX" sz="1000">
                        <a:solidFill>
                          <a:srgbClr val="000000"/>
                        </a:solidFill>
                        <a:effectLst/>
                        <a:latin typeface="Arial" panose="020B0604020202020204" pitchFamily="34" charset="0"/>
                        <a:ea typeface="Arial" panose="020B0604020202020204" pitchFamily="34" charset="0"/>
                      </a:endParaRPr>
                    </a:p>
                  </a:txBody>
                  <a:tcPr marL="56645" marR="56645" marT="56645" marB="5664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10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Inventar, innovar,  diseñar o crear algo nuevo</a:t>
                      </a:r>
                      <a:endParaRPr lang="es-MX" sz="10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¿Cómo podría ser diferente?</a:t>
                      </a:r>
                      <a:endParaRPr lang="es-MX" sz="1000" dirty="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¿Qué nuevo producto o propuesta puedo hacer?</a:t>
                      </a:r>
                      <a:endParaRPr lang="es-MX" sz="1000" dirty="0">
                        <a:solidFill>
                          <a:srgbClr val="000000"/>
                        </a:solidFill>
                        <a:effectLst/>
                        <a:latin typeface="Arial" panose="020B0604020202020204" pitchFamily="34" charset="0"/>
                        <a:ea typeface="Arial" panose="020B0604020202020204" pitchFamily="34" charset="0"/>
                      </a:endParaRPr>
                    </a:p>
                  </a:txBody>
                  <a:tcPr marL="56645" marR="56645" marT="56645" marB="5664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3214286597"/>
                  </a:ext>
                </a:extLst>
              </a:tr>
              <a:tr h="2465568">
                <a:tc gridSpan="4">
                  <a:txBody>
                    <a:bodyPr/>
                    <a:lstStyle/>
                    <a:p>
                      <a:pPr>
                        <a:lnSpc>
                          <a:spcPct val="115000"/>
                        </a:lnSpc>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 México es un país donde la mayor parte de los habitantes tiene un bajo nivel educativo y piensa que asistir a la escuela, aprender, es algo inútil, pues hay otros recursos más efectivos para obtener trabajo, dinero o negocios, como las influencias o la extorsión.</a:t>
                      </a:r>
                      <a:endParaRPr lang="es-MX" sz="9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9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 Los alumnos apreciarán que un proyecto con planeación y participación activa desde diferentes puntos de vista, es mucho mejor que tener una educación tradicional donde te piden que vacíes información en un formato y luego te digan si es un producto digno o no sin antes haber recibido una capacitación adecuada. </a:t>
                      </a:r>
                      <a:endParaRPr lang="es-MX" sz="9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9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 La forma en que se percibe la acción educativa es la base para un cambio, sin este punto de partida todo resulta inútil. A partir de ahí cada persona podrá dar su mejor desempeño pues se encuentra en el lugar que quiere estar y aprenderá algo que se diseñó conforme a sus expectativas.</a:t>
                      </a:r>
                      <a:endParaRPr lang="es-MX" sz="9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9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 No, no será diferente de algo que se haya creado, pero tendrá pertenencia, pertinencia y sustentabilidad, por lo que los involucrados en el proceso verán que es algo suyo, que ellos participaron de manera activa y no como meros alumnos inscritos en un colegio a ver qué les daban.</a:t>
                      </a:r>
                      <a:endParaRPr lang="es-MX" sz="900" dirty="0">
                        <a:solidFill>
                          <a:srgbClr val="000000"/>
                        </a:solidFill>
                        <a:effectLst/>
                        <a:latin typeface="Arial" panose="020B0604020202020204" pitchFamily="34" charset="0"/>
                        <a:ea typeface="Arial" panose="020B0604020202020204" pitchFamily="34" charset="0"/>
                      </a:endParaRPr>
                    </a:p>
                  </a:txBody>
                  <a:tcPr marL="56645" marR="56645" marT="56645" marB="5664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7918171"/>
                  </a:ext>
                </a:extLst>
              </a:tr>
            </a:tbl>
          </a:graphicData>
        </a:graphic>
      </p:graphicFrame>
    </p:spTree>
    <p:extLst>
      <p:ext uri="{BB962C8B-B14F-4D97-AF65-F5344CB8AC3E}">
        <p14:creationId xmlns:p14="http://schemas.microsoft.com/office/powerpoint/2010/main" val="71993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4481" y="1077593"/>
            <a:ext cx="7687102" cy="278153"/>
          </a:xfrm>
          <a:prstGeom prst="rect">
            <a:avLst/>
          </a:prstGeom>
        </p:spPr>
        <p:txBody>
          <a:bodyPr wrap="square">
            <a:spAutoFit/>
          </a:bodyPr>
          <a:lstStyle/>
          <a:p>
            <a:pPr>
              <a:lnSpc>
                <a:spcPct val="115000"/>
              </a:lnSpc>
            </a:pPr>
            <a:r>
              <a:rPr lang="es-ES" sz="105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III. Objetivo general del proyecto. </a:t>
            </a:r>
            <a:r>
              <a:rPr lang="es-ES" sz="1050" b="1" dirty="0">
                <a:solidFill>
                  <a:srgbClr val="3D85C6"/>
                </a:solidFill>
                <a:latin typeface="Century Gothic" panose="020B0502020202020204" pitchFamily="34" charset="0"/>
                <a:ea typeface="Century Gothic" panose="020B0502020202020204" pitchFamily="34" charset="0"/>
                <a:cs typeface="Century Gothic" panose="020B0502020202020204" pitchFamily="34" charset="0"/>
              </a:rPr>
              <a:t>Toma en cuenta todas las asignaturas  involucradas.</a:t>
            </a:r>
            <a:endParaRPr lang="es-MX" sz="1050" dirty="0">
              <a:solidFill>
                <a:srgbClr val="000000"/>
              </a:solidFill>
              <a:latin typeface="Arial" panose="020B0604020202020204" pitchFamily="34" charset="0"/>
              <a:ea typeface="Arial" panose="020B0604020202020204" pitchFamily="34" charset="0"/>
            </a:endParaRPr>
          </a:p>
        </p:txBody>
      </p:sp>
      <p:graphicFrame>
        <p:nvGraphicFramePr>
          <p:cNvPr id="6" name="Objeto 5"/>
          <p:cNvGraphicFramePr>
            <a:graphicFrameLocks noChangeAspect="1"/>
          </p:cNvGraphicFramePr>
          <p:nvPr>
            <p:extLst/>
          </p:nvPr>
        </p:nvGraphicFramePr>
        <p:xfrm>
          <a:off x="194481" y="1407444"/>
          <a:ext cx="8710683" cy="582215"/>
        </p:xfrm>
        <a:graphic>
          <a:graphicData uri="http://schemas.openxmlformats.org/presentationml/2006/ole">
            <mc:AlternateContent xmlns:mc="http://schemas.openxmlformats.org/markup-compatibility/2006">
              <mc:Choice xmlns:v="urn:schemas-microsoft-com:vml" Requires="v">
                <p:oleObj spid="_x0000_s1073" name="Documento" r:id="rId3" imgW="8742481" imgH="776060" progId="Word.Document.12">
                  <p:embed/>
                </p:oleObj>
              </mc:Choice>
              <mc:Fallback>
                <p:oleObj name="Documento" r:id="rId3" imgW="8742481" imgH="776060" progId="Word.Document.12">
                  <p:embed/>
                  <p:pic>
                    <p:nvPicPr>
                      <p:cNvPr id="6" name="Objeto 5"/>
                      <p:cNvPicPr/>
                      <p:nvPr/>
                    </p:nvPicPr>
                    <p:blipFill>
                      <a:blip r:embed="rId4"/>
                      <a:stretch>
                        <a:fillRect/>
                      </a:stretch>
                    </p:blipFill>
                    <p:spPr>
                      <a:xfrm>
                        <a:off x="194481" y="1407444"/>
                        <a:ext cx="8710683" cy="582215"/>
                      </a:xfrm>
                      <a:prstGeom prst="rect">
                        <a:avLst/>
                      </a:prstGeom>
                    </p:spPr>
                  </p:pic>
                </p:oleObj>
              </mc:Fallback>
            </mc:AlternateContent>
          </a:graphicData>
        </a:graphic>
      </p:graphicFrame>
      <p:sp>
        <p:nvSpPr>
          <p:cNvPr id="7" name="Rectángulo 6"/>
          <p:cNvSpPr/>
          <p:nvPr/>
        </p:nvSpPr>
        <p:spPr>
          <a:xfrm>
            <a:off x="194481" y="1870155"/>
            <a:ext cx="6243851" cy="278153"/>
          </a:xfrm>
          <a:prstGeom prst="rect">
            <a:avLst/>
          </a:prstGeom>
        </p:spPr>
        <p:txBody>
          <a:bodyPr wrap="square">
            <a:spAutoFit/>
          </a:bodyPr>
          <a:lstStyle/>
          <a:p>
            <a:pPr>
              <a:lnSpc>
                <a:spcPct val="115000"/>
              </a:lnSpc>
            </a:pPr>
            <a:r>
              <a:rPr lang="es-ES" sz="105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IV. Disciplinas involucradas en el trabajo interdisciplinario.</a:t>
            </a:r>
            <a:endParaRPr lang="es-MX" sz="1050" dirty="0">
              <a:solidFill>
                <a:srgbClr val="000000"/>
              </a:solidFill>
              <a:latin typeface="Arial" panose="020B0604020202020204" pitchFamily="34" charset="0"/>
              <a:ea typeface="Arial" panose="020B0604020202020204" pitchFamily="34" charset="0"/>
            </a:endParaRPr>
          </a:p>
        </p:txBody>
      </p:sp>
      <p:graphicFrame>
        <p:nvGraphicFramePr>
          <p:cNvPr id="9" name="Tabla 8"/>
          <p:cNvGraphicFramePr>
            <a:graphicFrameLocks noGrp="1"/>
          </p:cNvGraphicFramePr>
          <p:nvPr>
            <p:extLst/>
          </p:nvPr>
        </p:nvGraphicFramePr>
        <p:xfrm>
          <a:off x="255896" y="2109162"/>
          <a:ext cx="8587854" cy="3805764"/>
        </p:xfrm>
        <a:graphic>
          <a:graphicData uri="http://schemas.openxmlformats.org/drawingml/2006/table">
            <a:tbl>
              <a:tblPr/>
              <a:tblGrid>
                <a:gridCol w="1945237">
                  <a:extLst>
                    <a:ext uri="{9D8B030D-6E8A-4147-A177-3AD203B41FA5}">
                      <a16:colId xmlns:a16="http://schemas.microsoft.com/office/drawing/2014/main" val="2981643586"/>
                    </a:ext>
                  </a:extLst>
                </a:gridCol>
                <a:gridCol w="2058001">
                  <a:extLst>
                    <a:ext uri="{9D8B030D-6E8A-4147-A177-3AD203B41FA5}">
                      <a16:colId xmlns:a16="http://schemas.microsoft.com/office/drawing/2014/main" val="542478521"/>
                    </a:ext>
                  </a:extLst>
                </a:gridCol>
                <a:gridCol w="2039207">
                  <a:extLst>
                    <a:ext uri="{9D8B030D-6E8A-4147-A177-3AD203B41FA5}">
                      <a16:colId xmlns:a16="http://schemas.microsoft.com/office/drawing/2014/main" val="4094329133"/>
                    </a:ext>
                  </a:extLst>
                </a:gridCol>
                <a:gridCol w="2545409">
                  <a:extLst>
                    <a:ext uri="{9D8B030D-6E8A-4147-A177-3AD203B41FA5}">
                      <a16:colId xmlns:a16="http://schemas.microsoft.com/office/drawing/2014/main" val="2690699312"/>
                    </a:ext>
                  </a:extLst>
                </a:gridCol>
              </a:tblGrid>
              <a:tr h="106323">
                <a:tc>
                  <a:txBody>
                    <a:bodyPr/>
                    <a:lstStyle/>
                    <a:p>
                      <a:pPr marL="0" marR="0" algn="ctr">
                        <a:lnSpc>
                          <a:spcPct val="115000"/>
                        </a:lnSpc>
                        <a:spcBef>
                          <a:spcPts val="0"/>
                        </a:spcBef>
                        <a:spcAft>
                          <a:spcPts val="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Disciplinas:</a:t>
                      </a:r>
                      <a:endParaRPr lang="es-MX" sz="4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Disciplina 1. Derecho </a:t>
                      </a:r>
                      <a:endParaRPr lang="es-MX" sz="4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4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Disciplina 2. Psicología </a:t>
                      </a:r>
                      <a:endParaRPr lang="es-MX" sz="4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4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Disciplina 3. Administración </a:t>
                      </a:r>
                      <a:endParaRPr lang="es-MX" sz="400" dirty="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826355010"/>
                  </a:ext>
                </a:extLst>
              </a:tr>
              <a:tr h="408647">
                <a:tc>
                  <a:txBody>
                    <a:bodyPr/>
                    <a:lstStyle/>
                    <a:p>
                      <a:pPr marL="0" marR="0">
                        <a:lnSpc>
                          <a:spcPct val="115000"/>
                        </a:lnSpc>
                        <a:spcBef>
                          <a:spcPts val="0"/>
                        </a:spcBef>
                        <a:spcAft>
                          <a:spcPts val="0"/>
                        </a:spcAft>
                      </a:pP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 Contenidos / Temas</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involucrados</a:t>
                      </a:r>
                      <a:endParaRPr lang="es-MX" sz="5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¿Qué temas y contenidos del programa están considerados?</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Documentos legales sobre la familia, la violencia y los derechos fundamentales </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Reconocer los elementos que generan violencia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 de financiamiento y búsqueda de patrocinadores y el personal para su generación.</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402887"/>
                  </a:ext>
                </a:extLst>
              </a:tr>
              <a:tr h="592670">
                <a:tc>
                  <a:txBody>
                    <a:bodyPr/>
                    <a:lstStyle/>
                    <a:p>
                      <a:pPr marL="0" marR="0">
                        <a:lnSpc>
                          <a:spcPct val="115000"/>
                        </a:lnSpc>
                        <a:spcBef>
                          <a:spcPts val="0"/>
                        </a:spcBef>
                        <a:spcAft>
                          <a:spcPts val="0"/>
                        </a:spcAft>
                      </a:pP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 Conceptos clave,</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trascendentales .</a:t>
                      </a:r>
                      <a:endParaRPr lang="es-MX" sz="500">
                        <a:solidFill>
                          <a:srgbClr val="000000"/>
                        </a:solidFill>
                        <a:effectLst/>
                        <a:latin typeface="Arial" panose="020B0604020202020204" pitchFamily="34" charset="0"/>
                        <a:ea typeface="Arial" panose="020B0604020202020204" pitchFamily="34" charset="0"/>
                      </a:endParaRPr>
                    </a:p>
                    <a:p>
                      <a:pPr marL="17653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¿Cuáles son los conceptos básicos que surgen del proyecto, permiten la comprensión del mismo y  trascienden a otros ámbitos?</a:t>
                      </a:r>
                      <a:endParaRPr lang="es-MX" sz="500">
                        <a:solidFill>
                          <a:srgbClr val="000000"/>
                        </a:solidFill>
                        <a:effectLst/>
                        <a:latin typeface="Arial" panose="020B0604020202020204" pitchFamily="34" charset="0"/>
                        <a:ea typeface="Arial" panose="020B0604020202020204" pitchFamily="34" charset="0"/>
                      </a:endParaRPr>
                    </a:p>
                    <a:p>
                      <a:pPr marL="17653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Forman parte de un  Glosario.</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Jurisprudencia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Obligaciones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Ley </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Motivación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Personalidad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Conducta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Violencia </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Financiamiento</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Mercadotecnia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Finanzas</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847074"/>
                  </a:ext>
                </a:extLst>
              </a:tr>
              <a:tr h="684681">
                <a:tc>
                  <a:txBody>
                    <a:bodyPr/>
                    <a:lstStyle/>
                    <a:p>
                      <a:pPr marL="0" marR="0">
                        <a:lnSpc>
                          <a:spcPct val="115000"/>
                        </a:lnSpc>
                        <a:spcBef>
                          <a:spcPts val="0"/>
                        </a:spcBef>
                        <a:spcAft>
                          <a:spcPts val="0"/>
                        </a:spcAft>
                      </a:pP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 Objetivos o propósitos</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alcanzados.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Adaptar la legislación tomando en cuenta los usos y costumbres de la sociedad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Ubicar en qué medida la legislación mexicana considera el bienestar emocional de los afectados en relaciones familiares violentas</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Poder explicar la violencia</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intrafamiliar en una sociedad como</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nuestra</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Financiar campañas publicitarias sobre el tema tomando en cuenta la legislación sobre salud pública. </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07107"/>
                  </a:ext>
                </a:extLst>
              </a:tr>
              <a:tr h="1512785">
                <a:tc>
                  <a:txBody>
                    <a:bodyPr/>
                    <a:lstStyle/>
                    <a:p>
                      <a:pPr marL="0" marR="0">
                        <a:lnSpc>
                          <a:spcPct val="115000"/>
                        </a:lnSpc>
                        <a:spcBef>
                          <a:spcPts val="0"/>
                        </a:spcBef>
                        <a:spcAft>
                          <a:spcPts val="0"/>
                        </a:spcAft>
                      </a:pP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 Evaluación.</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Productos /evidencias</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de aprendizaje.</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¿Cómo  se demuestra</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que se avanza en el</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proceso  y que se</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alcanza el objetivo</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propuesto?</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 empezaron a reconocer los elementos más</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importantes basándose en asuntos legales,</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 reconocen elementos</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importantes que debieran comunicarse en dicha campaña. y cómo poder dirigirse a un público en particular, desde una perspectiva de género y elementos culturales, etc.</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Comunicación Visual apoyó</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 elementos teóricos y</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prácticos para el diseño y</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elaboración del producto con</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base en principios de Cultura</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estética, sensibilidad y gusto</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estético. Y lograr el impacto</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apropiado en las personas a</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las que va dirigido</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Tecnología. apoyó con el</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aprendizaje del uso de las</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aplicaciones utilizadas en el</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producto.</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Indagaron en Tecnología sobre varias plataformas o aplicaciones electrónicas donde podrían apoyarse para</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realizar sus campañas. </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978660"/>
                  </a:ext>
                </a:extLst>
              </a:tr>
              <a:tr h="500658">
                <a:tc>
                  <a:txBody>
                    <a:bodyPr/>
                    <a:lstStyle/>
                    <a:p>
                      <a:pPr marL="0" marR="0">
                        <a:lnSpc>
                          <a:spcPct val="115000"/>
                        </a:lnSpc>
                        <a:spcBef>
                          <a:spcPts val="0"/>
                        </a:spcBef>
                        <a:spcAft>
                          <a:spcPts val="0"/>
                        </a:spcAft>
                      </a:pP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a:t>
                      </a: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¿Qué tipos de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Evaluación emplean?</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¿Qué herramientas se</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tabLst>
                          <a:tab pos="171450" algn="l"/>
                        </a:tabLs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utilizan para ello?</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Formativa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Ya que se buscan mejoras y ajustes sobre la marcha </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Formativa </a:t>
                      </a:r>
                      <a:endParaRPr lang="es-MX" sz="5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Ya que se buscan mejoras y ajustes sobre la marcha </a:t>
                      </a:r>
                      <a:endParaRPr lang="es-MX" sz="50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5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Formativa</a:t>
                      </a:r>
                      <a:endParaRPr lang="es-MX" sz="5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Ya que se buscan mejoras y ajustes sobre la marcha </a:t>
                      </a:r>
                      <a:endParaRPr lang="es-MX" sz="5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5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500" dirty="0">
                        <a:solidFill>
                          <a:srgbClr val="000000"/>
                        </a:solidFill>
                        <a:effectLst/>
                        <a:latin typeface="Arial" panose="020B0604020202020204" pitchFamily="34" charset="0"/>
                        <a:ea typeface="Arial" panose="020B0604020202020204" pitchFamily="34" charset="0"/>
                      </a:endParaRPr>
                    </a:p>
                  </a:txBody>
                  <a:tcPr marL="20300" marR="20300" marT="20300" marB="20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551204"/>
                  </a:ext>
                </a:extLst>
              </a:tr>
            </a:tbl>
          </a:graphicData>
        </a:graphic>
      </p:graphicFrame>
    </p:spTree>
    <p:extLst>
      <p:ext uri="{BB962C8B-B14F-4D97-AF65-F5344CB8AC3E}">
        <p14:creationId xmlns:p14="http://schemas.microsoft.com/office/powerpoint/2010/main" val="26362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3537" y="1026413"/>
            <a:ext cx="6008427" cy="278153"/>
          </a:xfrm>
          <a:prstGeom prst="rect">
            <a:avLst/>
          </a:prstGeom>
        </p:spPr>
        <p:txBody>
          <a:bodyPr wrap="square">
            <a:spAutoFit/>
          </a:bodyPr>
          <a:lstStyle/>
          <a:p>
            <a:pPr>
              <a:lnSpc>
                <a:spcPct val="115000"/>
              </a:lnSpc>
            </a:pPr>
            <a:r>
              <a:rPr lang="es-ES" sz="105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V. Esquema del proceso de construcción del proyecto por disciplinas.</a:t>
            </a:r>
            <a:endParaRPr lang="es-MX" sz="1050" dirty="0">
              <a:solidFill>
                <a:srgbClr val="000000"/>
              </a:solidFill>
              <a:latin typeface="Arial" panose="020B0604020202020204" pitchFamily="34" charset="0"/>
              <a:ea typeface="Arial" panose="020B0604020202020204" pitchFamily="34" charset="0"/>
            </a:endParaRPr>
          </a:p>
        </p:txBody>
      </p:sp>
      <p:graphicFrame>
        <p:nvGraphicFramePr>
          <p:cNvPr id="5" name="Tabla 4"/>
          <p:cNvGraphicFramePr>
            <a:graphicFrameLocks noGrp="1"/>
          </p:cNvGraphicFramePr>
          <p:nvPr>
            <p:extLst/>
          </p:nvPr>
        </p:nvGraphicFramePr>
        <p:xfrm>
          <a:off x="153537" y="1265421"/>
          <a:ext cx="8488188" cy="4851224"/>
        </p:xfrm>
        <a:graphic>
          <a:graphicData uri="http://schemas.openxmlformats.org/drawingml/2006/table">
            <a:tbl>
              <a:tblPr/>
              <a:tblGrid>
                <a:gridCol w="2842195">
                  <a:extLst>
                    <a:ext uri="{9D8B030D-6E8A-4147-A177-3AD203B41FA5}">
                      <a16:colId xmlns:a16="http://schemas.microsoft.com/office/drawing/2014/main" val="2805040651"/>
                    </a:ext>
                  </a:extLst>
                </a:gridCol>
                <a:gridCol w="1774048">
                  <a:extLst>
                    <a:ext uri="{9D8B030D-6E8A-4147-A177-3AD203B41FA5}">
                      <a16:colId xmlns:a16="http://schemas.microsoft.com/office/drawing/2014/main" val="3212326454"/>
                    </a:ext>
                  </a:extLst>
                </a:gridCol>
                <a:gridCol w="1727606">
                  <a:extLst>
                    <a:ext uri="{9D8B030D-6E8A-4147-A177-3AD203B41FA5}">
                      <a16:colId xmlns:a16="http://schemas.microsoft.com/office/drawing/2014/main" val="404191709"/>
                    </a:ext>
                  </a:extLst>
                </a:gridCol>
                <a:gridCol w="2144339">
                  <a:extLst>
                    <a:ext uri="{9D8B030D-6E8A-4147-A177-3AD203B41FA5}">
                      <a16:colId xmlns:a16="http://schemas.microsoft.com/office/drawing/2014/main" val="1912051314"/>
                    </a:ext>
                  </a:extLst>
                </a:gridCol>
              </a:tblGrid>
              <a:tr h="163128">
                <a:tc>
                  <a:txBody>
                    <a:bodyPr/>
                    <a:lstStyle/>
                    <a:p>
                      <a:pPr marL="0" marR="0">
                        <a:lnSpc>
                          <a:spcPct val="115000"/>
                        </a:lnSpc>
                        <a:spcBef>
                          <a:spcPts val="0"/>
                        </a:spcBef>
                        <a:spcAft>
                          <a:spcPts val="0"/>
                        </a:spcAft>
                      </a:pP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Disciplina 1.</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Disciplina 2.</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Disciplina 3.</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515182138"/>
                  </a:ext>
                </a:extLst>
              </a:tr>
              <a:tr h="456909">
                <a:tc>
                  <a:txBody>
                    <a:bodyPr/>
                    <a:lstStyle/>
                    <a:p>
                      <a:pPr marL="275590" marR="0" indent="-180340">
                        <a:lnSpc>
                          <a:spcPct val="115000"/>
                        </a:lnSpc>
                        <a:spcBef>
                          <a:spcPts val="0"/>
                        </a:spcBef>
                        <a:spcAft>
                          <a:spcPts val="0"/>
                        </a:spcAft>
                      </a:pP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 Preguntar y cuestionar.</a:t>
                      </a:r>
                      <a:endParaRPr lang="es-MX" sz="700">
                        <a:solidFill>
                          <a:srgbClr val="000000"/>
                        </a:solidFill>
                        <a:effectLst/>
                        <a:latin typeface="Arial" panose="020B0604020202020204" pitchFamily="34" charset="0"/>
                        <a:ea typeface="Arial" panose="020B0604020202020204" pitchFamily="34" charset="0"/>
                      </a:endParaRPr>
                    </a:p>
                    <a:p>
                      <a:pPr marL="275590" marR="0" indent="-18034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¿Cuál es  o cuáles son las  preguntas que dirigen la Investigación Interdisciplinaria?</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¿Cómo podría realizarse una campaña publicitaria significativa que genere reflexión en las familias y promueva las acciones decisivas para erradicar la violencia intrafamiliar? </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135118235"/>
                  </a:ext>
                </a:extLst>
              </a:tr>
              <a:tr h="636330">
                <a:tc>
                  <a:txBody>
                    <a:bodyPr/>
                    <a:lstStyle/>
                    <a:p>
                      <a:pPr marL="275590" marR="0" indent="-180340">
                        <a:lnSpc>
                          <a:spcPct val="115000"/>
                        </a:lnSpc>
                        <a:spcBef>
                          <a:spcPts val="0"/>
                        </a:spcBef>
                        <a:spcAft>
                          <a:spcPts val="0"/>
                        </a:spcAft>
                      </a:pP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 Despertar el interés (detonar).</a:t>
                      </a:r>
                      <a:endParaRPr lang="es-MX" sz="700">
                        <a:solidFill>
                          <a:srgbClr val="000000"/>
                        </a:solidFill>
                        <a:effectLst/>
                        <a:latin typeface="Arial" panose="020B0604020202020204" pitchFamily="34" charset="0"/>
                        <a:ea typeface="Arial" panose="020B0604020202020204" pitchFamily="34" charset="0"/>
                      </a:endParaRPr>
                    </a:p>
                    <a:p>
                      <a:pPr marL="275590" marR="0" indent="-18034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¿Cómo se involucra a los estudiantes con la problemática planteada, en el salón de clase?</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Pidiéndoles que lleven información sobre la violencia intrafamiliar de manera que todos estén conscientes de la problemática que se vive en las familias que lo padecen</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81266754"/>
                  </a:ext>
                </a:extLst>
              </a:tr>
              <a:tr h="607689">
                <a:tc>
                  <a:txBody>
                    <a:bodyPr/>
                    <a:lstStyle/>
                    <a:p>
                      <a:pPr marL="275590" marR="0" indent="-180340">
                        <a:lnSpc>
                          <a:spcPct val="115000"/>
                        </a:lnSpc>
                        <a:spcBef>
                          <a:spcPts val="0"/>
                        </a:spcBef>
                        <a:spcAft>
                          <a:spcPts val="0"/>
                        </a:spcAft>
                      </a:pP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 Recopilar información a través de la investigación.</a:t>
                      </a:r>
                      <a:endParaRPr lang="es-MX" sz="700">
                        <a:solidFill>
                          <a:srgbClr val="000000"/>
                        </a:solidFill>
                        <a:effectLst/>
                        <a:latin typeface="Arial" panose="020B0604020202020204" pitchFamily="34" charset="0"/>
                        <a:ea typeface="Arial" panose="020B0604020202020204" pitchFamily="34" charset="0"/>
                      </a:endParaRPr>
                    </a:p>
                    <a:p>
                      <a:pPr marL="275590" marR="0" indent="-18034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¿Qué se  investiga y en qué fuentes? </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Noticias en páginas validas </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Definición en libros </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Investigando el impacto que causa la violencia intrafamiliar en estadísticas y paginas validas </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Las diferentes modalidades de videos que existen y que pueden llamar la atención de las personas </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711821"/>
                  </a:ext>
                </a:extLst>
              </a:tr>
              <a:tr h="991232">
                <a:tc>
                  <a:txBody>
                    <a:bodyPr/>
                    <a:lstStyle/>
                    <a:p>
                      <a:pPr marL="275590" marR="0" indent="-180340">
                        <a:lnSpc>
                          <a:spcPct val="115000"/>
                        </a:lnSpc>
                        <a:spcBef>
                          <a:spcPts val="0"/>
                        </a:spcBef>
                        <a:spcAft>
                          <a:spcPts val="0"/>
                        </a:spcAft>
                      </a:pP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 Organizar la información.</a:t>
                      </a:r>
                      <a:endParaRPr lang="es-MX" sz="700">
                        <a:solidFill>
                          <a:srgbClr val="000000"/>
                        </a:solidFill>
                        <a:effectLst/>
                        <a:latin typeface="Arial" panose="020B0604020202020204" pitchFamily="34" charset="0"/>
                        <a:ea typeface="Arial" panose="020B0604020202020204" pitchFamily="34" charset="0"/>
                      </a:endParaRPr>
                    </a:p>
                    <a:p>
                      <a:pPr marL="275590" marR="0" indent="-180340">
                        <a:lnSpc>
                          <a:spcPct val="115000"/>
                        </a:lnSpc>
                        <a:spcBef>
                          <a:spcPts val="0"/>
                        </a:spcBef>
                        <a:spcAft>
                          <a:spcPts val="0"/>
                        </a:spcAft>
                      </a:pP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Implica:</a:t>
                      </a:r>
                      <a:endParaRPr lang="es-MX" sz="700">
                        <a:solidFill>
                          <a:srgbClr val="000000"/>
                        </a:solidFill>
                        <a:effectLst/>
                        <a:latin typeface="Arial" panose="020B0604020202020204" pitchFamily="34" charset="0"/>
                        <a:ea typeface="Arial" panose="020B0604020202020204" pitchFamily="34" charset="0"/>
                      </a:endParaRPr>
                    </a:p>
                    <a:p>
                      <a:pPr marL="275590" marR="0" indent="-18034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clasificación de datos obtenidos,</a:t>
                      </a:r>
                      <a:endParaRPr lang="es-MX" sz="700">
                        <a:solidFill>
                          <a:srgbClr val="000000"/>
                        </a:solidFill>
                        <a:effectLst/>
                        <a:latin typeface="Arial" panose="020B0604020202020204" pitchFamily="34" charset="0"/>
                        <a:ea typeface="Arial" panose="020B0604020202020204" pitchFamily="34" charset="0"/>
                      </a:endParaRPr>
                    </a:p>
                    <a:p>
                      <a:pPr marL="275590" marR="0" indent="-18034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análisis de los datos obtenidos,            registro de la información.</a:t>
                      </a:r>
                      <a:endParaRPr lang="es-MX" sz="700">
                        <a:solidFill>
                          <a:srgbClr val="000000"/>
                        </a:solidFill>
                        <a:effectLst/>
                        <a:latin typeface="Arial" panose="020B0604020202020204" pitchFamily="34" charset="0"/>
                        <a:ea typeface="Arial" panose="020B0604020202020204" pitchFamily="34" charset="0"/>
                      </a:endParaRPr>
                    </a:p>
                    <a:p>
                      <a:pPr marL="275590" marR="0" indent="-18034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conclusiones por disciplina,</a:t>
                      </a:r>
                      <a:endParaRPr lang="es-MX" sz="700">
                        <a:solidFill>
                          <a:srgbClr val="000000"/>
                        </a:solidFill>
                        <a:effectLst/>
                        <a:latin typeface="Arial" panose="020B0604020202020204" pitchFamily="34" charset="0"/>
                        <a:ea typeface="Arial" panose="020B0604020202020204" pitchFamily="34" charset="0"/>
                      </a:endParaRPr>
                    </a:p>
                    <a:p>
                      <a:pPr marL="275590" marR="0" indent="-18034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conclusiones conjuntas.</a:t>
                      </a:r>
                      <a:endParaRPr lang="es-MX" sz="700">
                        <a:solidFill>
                          <a:srgbClr val="000000"/>
                        </a:solidFill>
                        <a:effectLst/>
                        <a:latin typeface="Arial" panose="020B0604020202020204" pitchFamily="34" charset="0"/>
                        <a:ea typeface="Arial" panose="020B0604020202020204" pitchFamily="34" charset="0"/>
                      </a:endParaRPr>
                    </a:p>
                    <a:p>
                      <a:pPr marL="27178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¿Cuál es el orden?</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¿Cuál es la legislación actual en términos de violencia intrafamiliar en México? </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¿Cómo cambia dentro de la federación? </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¿Qué es la violencia?</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¿Cuáles podrían ser los detonadores de la misma en una persona?</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¿Cuáles son los requisitos para el financiamiento de una campaña o proyecto de acción social? </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¿Qué opciones existen? </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(lo pueden lograr buscando comerciales existentes o capsulas) </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732718"/>
                  </a:ext>
                </a:extLst>
              </a:tr>
              <a:tr h="698951">
                <a:tc>
                  <a:txBody>
                    <a:bodyPr/>
                    <a:lstStyle/>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a:t>
                      </a:r>
                      <a:r>
                        <a:rPr lang="es-ES" sz="700" b="1" i="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Llegar a</a:t>
                      </a:r>
                      <a:r>
                        <a:rPr lang="es-ES" sz="700" b="1" i="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conclusiones parciales</a:t>
                      </a: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a:solidFill>
                          <a:srgbClr val="000000"/>
                        </a:solidFill>
                        <a:effectLst/>
                        <a:latin typeface="Arial" panose="020B0604020202020204" pitchFamily="34" charset="0"/>
                        <a:ea typeface="Arial" panose="020B0604020202020204" pitchFamily="34" charset="0"/>
                      </a:endParaRPr>
                    </a:p>
                    <a:p>
                      <a:pPr marL="270510" marR="0" indent="-270510">
                        <a:lnSpc>
                          <a:spcPct val="115000"/>
                        </a:lnSpc>
                        <a:spcBef>
                          <a:spcPts val="0"/>
                        </a:spcBef>
                        <a:spcAft>
                          <a:spcPts val="0"/>
                        </a:spcAft>
                      </a:pPr>
                      <a:r>
                        <a:rPr lang="es-ES" sz="7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útiles para el  proyecto</a:t>
                      </a: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de tal  forma que lo aclaran, describen o descifran  (fruto de la reflexión colaborativa de los estudiantes).</a:t>
                      </a:r>
                      <a:endParaRPr lang="es-MX" sz="700">
                        <a:solidFill>
                          <a:srgbClr val="000000"/>
                        </a:solidFill>
                        <a:effectLst/>
                        <a:latin typeface="Arial" panose="020B0604020202020204" pitchFamily="34" charset="0"/>
                        <a:ea typeface="Arial" panose="020B0604020202020204" pitchFamily="34" charset="0"/>
                      </a:endParaRPr>
                    </a:p>
                    <a:p>
                      <a:pPr marL="270510" marR="0" indent="-27051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¿Cómo se logran?</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Las conclusiones se realizaron en base al diseño de estrategas pertinentes, poniendo mayor atención a las zonas marginadas</a:t>
                      </a:r>
                      <a:endParaRPr lang="es-MX" sz="7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 busco la manera adecuada para dirigirse al público</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7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Los alumnos definieron que se podía crear una campaña por medio de la televisión o radio por ser los medios más eficaces y que tienen mayor alcance con la sociedad </a:t>
                      </a:r>
                      <a:endParaRPr lang="es-MX" sz="70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422984"/>
                  </a:ext>
                </a:extLst>
              </a:tr>
              <a:tr h="1227833">
                <a:tc>
                  <a:txBody>
                    <a:bodyPr/>
                    <a:lstStyle/>
                    <a:p>
                      <a:pPr marL="0" marR="0">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7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6.</a:t>
                      </a: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7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Conectar.</a:t>
                      </a:r>
                      <a:endParaRPr lang="es-MX" sz="700" dirty="0">
                        <a:solidFill>
                          <a:srgbClr val="000000"/>
                        </a:solidFill>
                        <a:effectLst/>
                        <a:latin typeface="Arial" panose="020B0604020202020204" pitchFamily="34" charset="0"/>
                        <a:ea typeface="Arial" panose="020B0604020202020204" pitchFamily="34" charset="0"/>
                      </a:endParaRPr>
                    </a:p>
                    <a:p>
                      <a:pPr marL="204470" marR="0" indent="-276225">
                        <a:lnSpc>
                          <a:spcPct val="115000"/>
                        </a:lnSpc>
                        <a:spcBef>
                          <a:spcPts val="0"/>
                        </a:spcBef>
                        <a:spcAft>
                          <a:spcPts val="0"/>
                        </a:spcAft>
                        <a:tabLst>
                          <a:tab pos="270510" algn="l"/>
                        </a:tabLst>
                      </a:pPr>
                      <a:r>
                        <a:rPr lang="es-ES" sz="7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 qué manera  las </a:t>
                      </a:r>
                      <a:endParaRPr lang="es-MX" sz="700" dirty="0">
                        <a:solidFill>
                          <a:srgbClr val="000000"/>
                        </a:solidFill>
                        <a:effectLst/>
                        <a:latin typeface="Arial" panose="020B0604020202020204" pitchFamily="34" charset="0"/>
                        <a:ea typeface="Arial" panose="020B0604020202020204" pitchFamily="34" charset="0"/>
                      </a:endParaRPr>
                    </a:p>
                    <a:p>
                      <a:pPr marL="204470" marR="0" indent="-276225">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conclusiones de cada disciplina</a:t>
                      </a:r>
                      <a:endParaRPr lang="es-MX" sz="700" dirty="0">
                        <a:solidFill>
                          <a:srgbClr val="000000"/>
                        </a:solidFill>
                        <a:effectLst/>
                        <a:latin typeface="Arial" panose="020B0604020202020204" pitchFamily="34" charset="0"/>
                        <a:ea typeface="Arial" panose="020B0604020202020204" pitchFamily="34" charset="0"/>
                      </a:endParaRPr>
                    </a:p>
                    <a:p>
                      <a:pPr marL="204470" marR="0" indent="-276225">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dan respuesta  o se vinculan con</a:t>
                      </a:r>
                      <a:endParaRPr lang="es-MX" sz="700" dirty="0">
                        <a:solidFill>
                          <a:srgbClr val="000000"/>
                        </a:solidFill>
                        <a:effectLst/>
                        <a:latin typeface="Arial" panose="020B0604020202020204" pitchFamily="34" charset="0"/>
                        <a:ea typeface="Arial" panose="020B0604020202020204" pitchFamily="34" charset="0"/>
                      </a:endParaRPr>
                    </a:p>
                    <a:p>
                      <a:pPr marL="204470" marR="0" indent="-276225">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la pregunta  disparadora del</a:t>
                      </a:r>
                      <a:endParaRPr lang="es-MX" sz="700" dirty="0">
                        <a:solidFill>
                          <a:srgbClr val="000000"/>
                        </a:solidFill>
                        <a:effectLst/>
                        <a:latin typeface="Arial" panose="020B0604020202020204" pitchFamily="34" charset="0"/>
                        <a:ea typeface="Arial" panose="020B0604020202020204" pitchFamily="34" charset="0"/>
                      </a:endParaRPr>
                    </a:p>
                    <a:p>
                      <a:pPr marL="204470" marR="0" indent="-276225">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proyecto? </a:t>
                      </a:r>
                      <a:endParaRPr lang="es-MX" sz="700" dirty="0">
                        <a:solidFill>
                          <a:srgbClr val="000000"/>
                        </a:solidFill>
                        <a:effectLst/>
                        <a:latin typeface="Arial" panose="020B0604020202020204" pitchFamily="34" charset="0"/>
                        <a:ea typeface="Arial" panose="020B0604020202020204" pitchFamily="34" charset="0"/>
                      </a:endParaRPr>
                    </a:p>
                    <a:p>
                      <a:pPr marL="204470" marR="0" indent="-276225">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¿Cuál es la estrategia o</a:t>
                      </a:r>
                      <a:endParaRPr lang="es-MX" sz="700" dirty="0">
                        <a:solidFill>
                          <a:srgbClr val="000000"/>
                        </a:solidFill>
                        <a:effectLst/>
                        <a:latin typeface="Arial" panose="020B0604020202020204" pitchFamily="34" charset="0"/>
                        <a:ea typeface="Arial" panose="020B0604020202020204" pitchFamily="34" charset="0"/>
                      </a:endParaRPr>
                    </a:p>
                    <a:p>
                      <a:pPr marL="204470" marR="0" indent="-276225">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actividad para lograr que haya</a:t>
                      </a:r>
                      <a:endParaRPr lang="es-MX" sz="700" dirty="0">
                        <a:solidFill>
                          <a:srgbClr val="000000"/>
                        </a:solidFill>
                        <a:effectLst/>
                        <a:latin typeface="Arial" panose="020B0604020202020204" pitchFamily="34" charset="0"/>
                        <a:ea typeface="Arial" panose="020B0604020202020204" pitchFamily="34" charset="0"/>
                      </a:endParaRPr>
                    </a:p>
                    <a:p>
                      <a:pPr marL="204470" marR="0" indent="-276225">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conciencia de ello?</a:t>
                      </a:r>
                      <a:endParaRPr lang="es-MX" sz="7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tabLst>
                          <a:tab pos="270510" algn="l"/>
                        </a:tabLs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dirty="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Después de haber trabajado en cada asignatura de manera independiente, los alumnos se reúnen para ser dirigidos por un coordinador quien verifica los descubrimientos de los alumnos y los motiva a la acción </a:t>
                      </a:r>
                      <a:endParaRPr lang="es-MX" sz="7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7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700" dirty="0">
                        <a:solidFill>
                          <a:srgbClr val="000000"/>
                        </a:solidFill>
                        <a:effectLst/>
                        <a:latin typeface="Arial" panose="020B0604020202020204" pitchFamily="34" charset="0"/>
                        <a:ea typeface="Arial" panose="020B0604020202020204" pitchFamily="34" charset="0"/>
                      </a:endParaRPr>
                    </a:p>
                  </a:txBody>
                  <a:tcPr marL="22414" marR="22414" marT="22414" marB="224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71989950"/>
                  </a:ext>
                </a:extLst>
              </a:tr>
            </a:tbl>
          </a:graphicData>
        </a:graphic>
      </p:graphicFrame>
      <p:sp>
        <p:nvSpPr>
          <p:cNvPr id="6" name="Rectangle 1"/>
          <p:cNvSpPr>
            <a:spLocks noChangeArrowheads="1"/>
          </p:cNvSpPr>
          <p:nvPr/>
        </p:nvSpPr>
        <p:spPr bwMode="auto">
          <a:xfrm>
            <a:off x="-2960651" y="2482364"/>
            <a:ext cx="25261914"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51943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285098" y="1114680"/>
          <a:ext cx="8377639" cy="1357122"/>
        </p:xfrm>
        <a:graphic>
          <a:graphicData uri="http://schemas.openxmlformats.org/drawingml/2006/table">
            <a:tbl>
              <a:tblPr/>
              <a:tblGrid>
                <a:gridCol w="2805177">
                  <a:extLst>
                    <a:ext uri="{9D8B030D-6E8A-4147-A177-3AD203B41FA5}">
                      <a16:colId xmlns:a16="http://schemas.microsoft.com/office/drawing/2014/main" val="907011773"/>
                    </a:ext>
                  </a:extLst>
                </a:gridCol>
                <a:gridCol w="5572462">
                  <a:extLst>
                    <a:ext uri="{9D8B030D-6E8A-4147-A177-3AD203B41FA5}">
                      <a16:colId xmlns:a16="http://schemas.microsoft.com/office/drawing/2014/main" val="159802853"/>
                    </a:ext>
                  </a:extLst>
                </a:gridCol>
              </a:tblGrid>
              <a:tr h="1357122">
                <a:tc>
                  <a:txBody>
                    <a:bodyPr/>
                    <a:lstStyle/>
                    <a:p>
                      <a:pPr marL="0" marR="0">
                        <a:lnSpc>
                          <a:spcPct val="115000"/>
                        </a:lnSpc>
                        <a:spcBef>
                          <a:spcPts val="0"/>
                        </a:spcBef>
                        <a:spcAft>
                          <a:spcPts val="0"/>
                        </a:spcAft>
                      </a:pPr>
                      <a:r>
                        <a:rPr lang="es-ES" sz="9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7.</a:t>
                      </a:r>
                      <a:r>
                        <a:rPr lang="es-ES" sz="9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9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Evaluar la información generada.</a:t>
                      </a:r>
                      <a:endParaRPr lang="es-MX" sz="900">
                        <a:solidFill>
                          <a:srgbClr val="000000"/>
                        </a:solidFill>
                        <a:effectLst/>
                        <a:latin typeface="Arial" panose="020B0604020202020204" pitchFamily="34" charset="0"/>
                        <a:ea typeface="Arial" panose="020B0604020202020204" pitchFamily="34" charset="0"/>
                      </a:endParaRPr>
                    </a:p>
                    <a:p>
                      <a:pPr marL="180340" marR="0" indent="-180340">
                        <a:lnSpc>
                          <a:spcPct val="115000"/>
                        </a:lnSpc>
                        <a:spcBef>
                          <a:spcPts val="0"/>
                        </a:spcBef>
                        <a:spcAft>
                          <a:spcPts val="0"/>
                        </a:spcAft>
                      </a:pPr>
                      <a:r>
                        <a:rPr lang="es-ES" sz="9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9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información obtenida cubre las necesidades para la solución del problema?</a:t>
                      </a:r>
                      <a:endParaRPr lang="es-MX" sz="900">
                        <a:solidFill>
                          <a:srgbClr val="000000"/>
                        </a:solidFill>
                        <a:effectLst/>
                        <a:latin typeface="Arial" panose="020B0604020202020204" pitchFamily="34" charset="0"/>
                        <a:ea typeface="Arial" panose="020B0604020202020204" pitchFamily="34" charset="0"/>
                      </a:endParaRPr>
                    </a:p>
                    <a:p>
                      <a:pPr marL="180340" marR="0">
                        <a:lnSpc>
                          <a:spcPct val="115000"/>
                        </a:lnSpc>
                        <a:spcBef>
                          <a:spcPts val="0"/>
                        </a:spcBef>
                        <a:spcAft>
                          <a:spcPts val="0"/>
                        </a:spcAft>
                      </a:pPr>
                      <a:r>
                        <a:rPr lang="es-ES" sz="9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¿Qué otras investigaciones se pueden llevar a cabo para complementar el proyecto? </a:t>
                      </a:r>
                      <a:endParaRPr lang="es-MX" sz="900">
                        <a:solidFill>
                          <a:srgbClr val="000000"/>
                        </a:solidFill>
                        <a:effectLst/>
                        <a:latin typeface="Arial" panose="020B0604020202020204" pitchFamily="34" charset="0"/>
                        <a:ea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nSpc>
                          <a:spcPct val="115000"/>
                        </a:lnSpc>
                        <a:spcBef>
                          <a:spcPts val="0"/>
                        </a:spcBef>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 eligieron los criterios sobre los que se evaluaría la campaña, apoyándose en maestros de Español  y comunicación visual para checar el nivel de información, relación con la comunidad, la comunicación efectiva, etc.  </a:t>
                      </a:r>
                      <a:endParaRPr lang="es-MX" sz="9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9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9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9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9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900" dirty="0">
                        <a:solidFill>
                          <a:srgbClr val="000000"/>
                        </a:solidFill>
                        <a:effectLst/>
                        <a:latin typeface="Arial" panose="020B0604020202020204" pitchFamily="34" charset="0"/>
                        <a:ea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114504"/>
                  </a:ext>
                </a:extLst>
              </a:tr>
            </a:tbl>
          </a:graphicData>
        </a:graphic>
      </p:graphicFrame>
      <p:sp>
        <p:nvSpPr>
          <p:cNvPr id="6" name="Rectángulo 5"/>
          <p:cNvSpPr/>
          <p:nvPr/>
        </p:nvSpPr>
        <p:spPr>
          <a:xfrm>
            <a:off x="285098" y="2698264"/>
            <a:ext cx="7832558" cy="410882"/>
          </a:xfrm>
          <a:prstGeom prst="rect">
            <a:avLst/>
          </a:prstGeom>
        </p:spPr>
        <p:txBody>
          <a:bodyPr wrap="square">
            <a:spAutoFit/>
          </a:bodyPr>
          <a:lstStyle/>
          <a:p>
            <a:pPr>
              <a:lnSpc>
                <a:spcPct val="115000"/>
              </a:lnSpc>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VI. División del tiempo.                               VII. Presentación.</a:t>
            </a:r>
            <a:endParaRPr lang="es-MX" dirty="0">
              <a:solidFill>
                <a:srgbClr val="000000"/>
              </a:solidFill>
              <a:latin typeface="Arial" panose="020B0604020202020204" pitchFamily="34" charset="0"/>
              <a:ea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600550047"/>
              </p:ext>
            </p:extLst>
          </p:nvPr>
        </p:nvGraphicFramePr>
        <p:xfrm>
          <a:off x="285098" y="3246412"/>
          <a:ext cx="8377638" cy="2366536"/>
        </p:xfrm>
        <a:graphic>
          <a:graphicData uri="http://schemas.openxmlformats.org/drawingml/2006/table">
            <a:tbl>
              <a:tblPr/>
              <a:tblGrid>
                <a:gridCol w="4219377">
                  <a:extLst>
                    <a:ext uri="{9D8B030D-6E8A-4147-A177-3AD203B41FA5}">
                      <a16:colId xmlns:a16="http://schemas.microsoft.com/office/drawing/2014/main" val="3294372490"/>
                    </a:ext>
                  </a:extLst>
                </a:gridCol>
                <a:gridCol w="4158261">
                  <a:extLst>
                    <a:ext uri="{9D8B030D-6E8A-4147-A177-3AD203B41FA5}">
                      <a16:colId xmlns:a16="http://schemas.microsoft.com/office/drawing/2014/main" val="3756556487"/>
                    </a:ext>
                  </a:extLst>
                </a:gridCol>
              </a:tblGrid>
              <a:tr h="673608">
                <a:tc>
                  <a:txBody>
                    <a:bodyPr/>
                    <a:lstStyle/>
                    <a:p>
                      <a:pPr marL="0" marR="0" algn="ctr">
                        <a:lnSpc>
                          <a:spcPct val="115000"/>
                        </a:lnSpc>
                        <a:spcBef>
                          <a:spcPts val="0"/>
                        </a:spcBef>
                        <a:spcAft>
                          <a:spcPts val="0"/>
                        </a:spcAft>
                      </a:pPr>
                      <a:r>
                        <a:rPr lang="es-ES" sz="8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 Tiempos dedicados al proyecto cada semana.</a:t>
                      </a:r>
                      <a:endParaRPr lang="es-MX" sz="80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¿Qué momentos  se destinan al Proyecto?</a:t>
                      </a:r>
                      <a:endParaRPr lang="es-MX" sz="8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¿Cuántas horas se trabajan de manera  disciplinaria y cuántas  de manera interdisciplinaria?</a:t>
                      </a:r>
                      <a:endParaRPr lang="es-MX" sz="800">
                        <a:solidFill>
                          <a:srgbClr val="000000"/>
                        </a:solidFill>
                        <a:effectLst/>
                        <a:latin typeface="Arial" panose="020B0604020202020204" pitchFamily="34" charset="0"/>
                        <a:ea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8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 Presentación del proyecto (producto).</a:t>
                      </a:r>
                      <a:endParaRPr lang="es-MX" sz="8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Características de la presentación. </a:t>
                      </a:r>
                      <a:endParaRPr lang="es-MX" sz="8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¿Quién? ¿Cómo? ¿Cuándo? ¿Dónde? ¿Con qué?               ¿Para qué? ¿A quién?</a:t>
                      </a:r>
                      <a:endParaRPr lang="es-MX" sz="800">
                        <a:solidFill>
                          <a:srgbClr val="000000"/>
                        </a:solidFill>
                        <a:effectLst/>
                        <a:latin typeface="Arial" panose="020B0604020202020204" pitchFamily="34" charset="0"/>
                        <a:ea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472613010"/>
                  </a:ext>
                </a:extLst>
              </a:tr>
              <a:tr h="1692928">
                <a:tc>
                  <a:txBody>
                    <a:bodyPr/>
                    <a:lstStyle/>
                    <a:p>
                      <a:pPr marL="0" marR="0">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tiempo total del trabajo del proyecto será de un bimestre (7 semanas)</a:t>
                      </a:r>
                      <a:endParaRPr lang="es-MX" sz="8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Los maestros de asignatura dedicarán algunas de sus horas de clase, por separado, las primeras 3 semanas del proyecto con las investigaciones correspondientes a su asignatura y que pertenecen a su programa de estudios</a:t>
                      </a:r>
                      <a:endParaRPr lang="es-MX" sz="8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Las siguientes 4 semanas, se tendrán algunas horas con la presencia de los 4 maestros en cada hora, para apoyar en el diseño y uso adecuado de la información de su asignatura en la campaña publicitaria.</a:t>
                      </a:r>
                    </a:p>
                    <a:p>
                      <a:pPr marL="0" marR="0">
                        <a:lnSpc>
                          <a:spcPct val="115000"/>
                        </a:lnSpc>
                        <a:spcBef>
                          <a:spcPts val="0"/>
                        </a:spcBef>
                        <a:spcAft>
                          <a:spcPts val="0"/>
                        </a:spcAft>
                      </a:pPr>
                      <a:r>
                        <a:rPr lang="es-ES" sz="800" dirty="0">
                          <a:solidFill>
                            <a:srgbClr val="000000"/>
                          </a:solidFill>
                          <a:effectLst/>
                          <a:latin typeface="Century Gothic" panose="020B0502020202020204" pitchFamily="34" charset="0"/>
                          <a:ea typeface="Arial" panose="020B0604020202020204" pitchFamily="34" charset="0"/>
                        </a:rPr>
                        <a:t>La fecha para iniciar el proyecto será en febrero del 2019.</a:t>
                      </a:r>
                      <a:endParaRPr lang="es-MX" sz="800" dirty="0">
                        <a:solidFill>
                          <a:srgbClr val="000000"/>
                        </a:solidFill>
                        <a:effectLst/>
                        <a:latin typeface="Arial" panose="020B0604020202020204" pitchFamily="34" charset="0"/>
                        <a:ea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campaña se pretende hacer para la comunidad escolar y es desarrollada por los mismos alumnos, quienes determinaron que será a través de redes sociales, carteles y videos.</a:t>
                      </a:r>
                      <a:endParaRPr lang="es-MX" sz="800" dirty="0">
                        <a:solidFill>
                          <a:srgbClr val="000000"/>
                        </a:solidFill>
                        <a:effectLst/>
                        <a:latin typeface="Arial" panose="020B0604020202020204" pitchFamily="34" charset="0"/>
                        <a:ea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318675"/>
                  </a:ext>
                </a:extLst>
              </a:tr>
            </a:tbl>
          </a:graphicData>
        </a:graphic>
      </p:graphicFrame>
    </p:spTree>
    <p:extLst>
      <p:ext uri="{BB962C8B-B14F-4D97-AF65-F5344CB8AC3E}">
        <p14:creationId xmlns:p14="http://schemas.microsoft.com/office/powerpoint/2010/main" val="273638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38805" y="1337835"/>
            <a:ext cx="3449983" cy="410882"/>
          </a:xfrm>
          <a:prstGeom prst="rect">
            <a:avLst/>
          </a:prstGeom>
        </p:spPr>
        <p:txBody>
          <a:bodyPr wrap="none">
            <a:spAutoFit/>
          </a:bodyPr>
          <a:lstStyle/>
          <a:p>
            <a:pPr>
              <a:lnSpc>
                <a:spcPct val="115000"/>
              </a:lnSpc>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VIII. Evaluación del Proyecto.</a:t>
            </a:r>
            <a:endParaRPr lang="es-MX" dirty="0">
              <a:solidFill>
                <a:srgbClr val="000000"/>
              </a:solidFill>
              <a:latin typeface="Arial" panose="020B0604020202020204" pitchFamily="34" charset="0"/>
              <a:ea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502994137"/>
              </p:ext>
            </p:extLst>
          </p:nvPr>
        </p:nvGraphicFramePr>
        <p:xfrm>
          <a:off x="438804" y="2068845"/>
          <a:ext cx="8163775" cy="3627501"/>
        </p:xfrm>
        <a:graphic>
          <a:graphicData uri="http://schemas.openxmlformats.org/drawingml/2006/table">
            <a:tbl>
              <a:tblPr/>
              <a:tblGrid>
                <a:gridCol w="2760962">
                  <a:extLst>
                    <a:ext uri="{9D8B030D-6E8A-4147-A177-3AD203B41FA5}">
                      <a16:colId xmlns:a16="http://schemas.microsoft.com/office/drawing/2014/main" val="266464803"/>
                    </a:ext>
                  </a:extLst>
                </a:gridCol>
                <a:gridCol w="2785974">
                  <a:extLst>
                    <a:ext uri="{9D8B030D-6E8A-4147-A177-3AD203B41FA5}">
                      <a16:colId xmlns:a16="http://schemas.microsoft.com/office/drawing/2014/main" val="1401028974"/>
                    </a:ext>
                  </a:extLst>
                </a:gridCol>
                <a:gridCol w="2616839">
                  <a:extLst>
                    <a:ext uri="{9D8B030D-6E8A-4147-A177-3AD203B41FA5}">
                      <a16:colId xmlns:a16="http://schemas.microsoft.com/office/drawing/2014/main" val="1447820109"/>
                    </a:ext>
                  </a:extLst>
                </a:gridCol>
              </a:tblGrid>
              <a:tr h="463296">
                <a:tc>
                  <a:txBody>
                    <a:bodyPr/>
                    <a:lstStyle/>
                    <a:p>
                      <a:pPr marL="0" marR="0" algn="ctr">
                        <a:lnSpc>
                          <a:spcPct val="115000"/>
                        </a:lnSpc>
                        <a:spcBef>
                          <a:spcPts val="0"/>
                        </a:spcBef>
                        <a:spcAft>
                          <a:spcPts val="0"/>
                        </a:spcAft>
                      </a:pPr>
                      <a:r>
                        <a:rPr lang="es-ES" sz="11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 ¿Qué aspectos se evalúan del proyecto?</a:t>
                      </a:r>
                      <a:endParaRPr lang="es-MX" sz="1100">
                        <a:solidFill>
                          <a:srgbClr val="000000"/>
                        </a:solidFill>
                        <a:effectLst/>
                        <a:latin typeface="Arial" panose="020B0604020202020204" pitchFamily="34" charset="0"/>
                        <a:ea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11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 ¿Cuáles son los criterios que se utilizan para evaluar cada aspecto?</a:t>
                      </a:r>
                      <a:endParaRPr lang="es-MX" sz="1100">
                        <a:solidFill>
                          <a:srgbClr val="000000"/>
                        </a:solidFill>
                        <a:effectLst/>
                        <a:latin typeface="Arial" panose="020B0604020202020204" pitchFamily="34" charset="0"/>
                        <a:ea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 Herramientas e instrumentos de evaluación que se utilizan.</a:t>
                      </a:r>
                      <a:endParaRPr lang="es-MX" sz="1100" dirty="0">
                        <a:solidFill>
                          <a:srgbClr val="000000"/>
                        </a:solidFill>
                        <a:effectLst/>
                        <a:latin typeface="Arial" panose="020B0604020202020204" pitchFamily="34" charset="0"/>
                        <a:ea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986175389"/>
                  </a:ext>
                </a:extLst>
              </a:tr>
              <a:tr h="3039618">
                <a:tc>
                  <a:txBody>
                    <a:bodyPr/>
                    <a:lstStyle/>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Duración</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Impacto</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Asertividad</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Pertinencia</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Efectividad</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Claridad en la información</a:t>
                      </a:r>
                      <a:endParaRPr lang="es-MX" sz="11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Veracidad</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panose="05050102010706020507" pitchFamily="18" charset="2"/>
                        <a:buChar char=""/>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Nivel de información </a:t>
                      </a:r>
                      <a:endParaRPr lang="es-MX" sz="11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Relación con la comunidad</a:t>
                      </a:r>
                      <a:endParaRPr lang="es-MX" sz="11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Propuestas de solución al problema </a:t>
                      </a:r>
                      <a:endParaRPr lang="es-MX" sz="11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Expresiones creativas </a:t>
                      </a:r>
                      <a:endParaRPr lang="es-MX" sz="11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Comunicación </a:t>
                      </a:r>
                      <a:endParaRPr lang="es-MX" sz="11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Eslogan </a:t>
                      </a:r>
                      <a:endParaRPr lang="es-MX" sz="11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Descripción clara y ordenada de ideas</a:t>
                      </a:r>
                      <a:endParaRPr lang="es-MX" sz="11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Adecuación de la información</a:t>
                      </a:r>
                      <a:endParaRPr lang="es-MX" sz="11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Correspondencia del tono de voz </a:t>
                      </a:r>
                      <a:endParaRPr lang="es-MX" sz="11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Tiempo </a:t>
                      </a:r>
                      <a:endParaRPr lang="es-MX" sz="1100" dirty="0">
                        <a:solidFill>
                          <a:srgbClr val="000000"/>
                        </a:solidFill>
                        <a:effectLst/>
                        <a:latin typeface="Arial" panose="020B0604020202020204" pitchFamily="34" charset="0"/>
                        <a:ea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Rubricas tomadas de la WEB que se usaron para diseñar la propia que sería usada en la campaña. </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750030"/>
                  </a:ext>
                </a:extLst>
              </a:tr>
            </a:tbl>
          </a:graphicData>
        </a:graphic>
      </p:graphicFrame>
    </p:spTree>
    <p:extLst>
      <p:ext uri="{BB962C8B-B14F-4D97-AF65-F5344CB8AC3E}">
        <p14:creationId xmlns:p14="http://schemas.microsoft.com/office/powerpoint/2010/main" val="349192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A202A0D-A1E4-4515-AEE5-255009264A23}"/>
              </a:ext>
            </a:extLst>
          </p:cNvPr>
          <p:cNvSpPr/>
          <p:nvPr/>
        </p:nvSpPr>
        <p:spPr>
          <a:xfrm>
            <a:off x="0" y="363288"/>
            <a:ext cx="9048466" cy="2263184"/>
          </a:xfrm>
          <a:prstGeom prst="rect">
            <a:avLst/>
          </a:prstGeom>
        </p:spPr>
        <p:txBody>
          <a:bodyPr wrap="square">
            <a:spAutoFit/>
          </a:bodyPr>
          <a:lstStyle/>
          <a:p>
            <a:pPr marL="457200" algn="ctr">
              <a:lnSpc>
                <a:spcPct val="115000"/>
              </a:lnSpc>
              <a:spcAft>
                <a:spcPts val="0"/>
              </a:spcAft>
            </a:pPr>
            <a:r>
              <a:rPr lang="es-ES" sz="1200" b="1" dirty="0">
                <a:solidFill>
                  <a:srgbClr val="CC4125"/>
                </a:solidFill>
                <a:latin typeface="Century Gothic" panose="020B0502020202020204" pitchFamily="34" charset="0"/>
                <a:ea typeface="Century Gothic" panose="020B0502020202020204" pitchFamily="34" charset="0"/>
                <a:cs typeface="Century Gothic" panose="020B0502020202020204" pitchFamily="34" charset="0"/>
              </a:rPr>
              <a:t>Estructura Inicial de Planeación</a:t>
            </a:r>
            <a:endParaRPr lang="es-MX" sz="1200" dirty="0">
              <a:solidFill>
                <a:srgbClr val="000000"/>
              </a:solidFill>
              <a:latin typeface="Arial" panose="020B0604020202020204" pitchFamily="34" charset="0"/>
              <a:ea typeface="Arial" panose="020B0604020202020204" pitchFamily="34" charset="0"/>
            </a:endParaRPr>
          </a:p>
          <a:p>
            <a:pPr marL="457200" algn="ctr">
              <a:lnSpc>
                <a:spcPct val="115000"/>
              </a:lnSpc>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Elaboración del Proyecto </a:t>
            </a:r>
            <a:r>
              <a:rPr lang="es-ES" sz="1200" b="1"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rPr>
              <a:t> (Producto 8)</a:t>
            </a:r>
          </a:p>
          <a:p>
            <a:pPr marL="457200" algn="ctr">
              <a:lnSpc>
                <a:spcPct val="115000"/>
              </a:lnSpc>
              <a:spcAft>
                <a:spcPts val="0"/>
              </a:spcAft>
            </a:pPr>
            <a:endParaRPr lang="es-MX" sz="1200" dirty="0">
              <a:solidFill>
                <a:srgbClr val="000000"/>
              </a:solidFill>
              <a:latin typeface="Arial" panose="020B0604020202020204" pitchFamily="34" charset="0"/>
              <a:ea typeface="Arial" panose="020B0604020202020204" pitchFamily="34" charset="0"/>
            </a:endParaRPr>
          </a:p>
          <a:p>
            <a:pPr marL="457200">
              <a:lnSpc>
                <a:spcPct val="115000"/>
              </a:lnSpc>
              <a:spcAft>
                <a:spcPts val="0"/>
              </a:spcAft>
            </a:pPr>
            <a:r>
              <a:rPr lang="es-ES" sz="1200" b="1"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Nombre del proyecto. Cómo lograr que los alumnos se conviertan en emprendedores a través del arte</a:t>
            </a:r>
            <a:endParaRPr lang="es-MX" sz="1200" dirty="0">
              <a:solidFill>
                <a:srgbClr val="000000"/>
              </a:solidFill>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Nombre de los profesores participantes y asignaturas</a:t>
            </a:r>
            <a:r>
              <a:rPr lang="es-ES" sz="1200" b="1" dirty="0">
                <a:solidFill>
                  <a:srgbClr val="1F497D"/>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200" dirty="0">
                <a:solidFill>
                  <a:srgbClr val="1F497D"/>
                </a:solidFill>
                <a:latin typeface="Century Gothic" panose="020B0502020202020204" pitchFamily="34" charset="0"/>
                <a:ea typeface="Century Gothic" panose="020B0502020202020204" pitchFamily="34" charset="0"/>
                <a:cs typeface="Century Gothic" panose="020B0502020202020204" pitchFamily="34" charset="0"/>
              </a:rPr>
              <a:t>María del Concepción Pérez Tino, Geografía; José Luis Carlos Campos Moreno, Matemáticas; </a:t>
            </a:r>
            <a:r>
              <a:rPr lang="es-ES" sz="1200" dirty="0" err="1">
                <a:solidFill>
                  <a:srgbClr val="1F497D"/>
                </a:solidFill>
                <a:latin typeface="Century Gothic" panose="020B0502020202020204" pitchFamily="34" charset="0"/>
                <a:ea typeface="Century Gothic" panose="020B0502020202020204" pitchFamily="34" charset="0"/>
                <a:cs typeface="Century Gothic" panose="020B0502020202020204" pitchFamily="34" charset="0"/>
              </a:rPr>
              <a:t>Kathya</a:t>
            </a:r>
            <a:r>
              <a:rPr lang="es-ES" sz="1200" dirty="0">
                <a:solidFill>
                  <a:srgbClr val="1F497D"/>
                </a:solidFill>
                <a:latin typeface="Century Gothic" panose="020B0502020202020204" pitchFamily="34" charset="0"/>
                <a:ea typeface="Century Gothic" panose="020B0502020202020204" pitchFamily="34" charset="0"/>
                <a:cs typeface="Century Gothic" panose="020B0502020202020204" pitchFamily="34" charset="0"/>
              </a:rPr>
              <a:t> Hernández García, Dibujo; Mónica Villaseñor García, Teatro; Ángeles Vega Merino, Inglés; José Luis Vera Castrejón, Literatura.</a:t>
            </a:r>
            <a:endParaRPr lang="es-MX" sz="1200" dirty="0">
              <a:solidFill>
                <a:srgbClr val="000000"/>
              </a:solidFill>
              <a:latin typeface="Arial" panose="020B0604020202020204" pitchFamily="34" charset="0"/>
              <a:ea typeface="Arial" panose="020B0604020202020204" pitchFamily="34" charset="0"/>
            </a:endParaRPr>
          </a:p>
          <a:p>
            <a:pPr marR="114300">
              <a:lnSpc>
                <a:spcPct val="200000"/>
              </a:lnSpc>
              <a:spcBef>
                <a:spcPts val="370"/>
              </a:spcBef>
              <a:spcAft>
                <a:spcPts val="0"/>
              </a:spcAft>
            </a:pPr>
            <a:r>
              <a:rPr lang="es-ES" sz="12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I.   </a:t>
            </a: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Contexto. </a:t>
            </a:r>
            <a:r>
              <a:rPr lang="es-ES" sz="12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Justifica las circunstancias o elementos de la realidad en los que se da el problema</a:t>
            </a:r>
            <a:r>
              <a:rPr lang="es-ES" sz="12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t>
            </a:r>
            <a:r>
              <a:rPr lang="es-ES" sz="1200" b="1"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latin typeface="Arial" panose="020B0604020202020204" pitchFamily="34" charset="0"/>
              <a:ea typeface="Arial" panose="020B0604020202020204" pitchFamily="34" charset="0"/>
            </a:endParaRPr>
          </a:p>
          <a:p>
            <a:pPr algn="just">
              <a:lnSpc>
                <a:spcPct val="115000"/>
              </a:lnSpc>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Introducción y/o justificación del proyecto.</a:t>
            </a:r>
            <a:endParaRPr lang="es-MX" sz="1200" dirty="0">
              <a:solidFill>
                <a:srgbClr val="000000"/>
              </a:solidFill>
              <a:effectLst/>
              <a:latin typeface="Arial" panose="020B0604020202020204" pitchFamily="34" charset="0"/>
              <a:ea typeface="Arial" panose="020B0604020202020204" pitchFamily="34" charset="0"/>
            </a:endParaRPr>
          </a:p>
        </p:txBody>
      </p:sp>
      <p:graphicFrame>
        <p:nvGraphicFramePr>
          <p:cNvPr id="7" name="Tabla 6">
            <a:extLst>
              <a:ext uri="{FF2B5EF4-FFF2-40B4-BE49-F238E27FC236}">
                <a16:creationId xmlns:a16="http://schemas.microsoft.com/office/drawing/2014/main" id="{67A31752-8ED7-4D1E-91DF-B67B311DA9D3}"/>
              </a:ext>
            </a:extLst>
          </p:cNvPr>
          <p:cNvGraphicFramePr>
            <a:graphicFrameLocks noGrp="1"/>
          </p:cNvGraphicFramePr>
          <p:nvPr>
            <p:extLst>
              <p:ext uri="{D42A27DB-BD31-4B8C-83A1-F6EECF244321}">
                <p14:modId xmlns:p14="http://schemas.microsoft.com/office/powerpoint/2010/main" val="592111301"/>
              </p:ext>
            </p:extLst>
          </p:nvPr>
        </p:nvGraphicFramePr>
        <p:xfrm>
          <a:off x="279779" y="2789818"/>
          <a:ext cx="8229600" cy="2883421"/>
        </p:xfrm>
        <a:graphic>
          <a:graphicData uri="http://schemas.openxmlformats.org/drawingml/2006/table">
            <a:tbl>
              <a:tblPr/>
              <a:tblGrid>
                <a:gridCol w="8229600">
                  <a:extLst>
                    <a:ext uri="{9D8B030D-6E8A-4147-A177-3AD203B41FA5}">
                      <a16:colId xmlns:a16="http://schemas.microsoft.com/office/drawing/2014/main" val="6699783"/>
                    </a:ext>
                  </a:extLst>
                </a:gridCol>
              </a:tblGrid>
              <a:tr h="2883421">
                <a:tc>
                  <a:txBody>
                    <a:bodyPr/>
                    <a:lstStyle/>
                    <a:p>
                      <a:pPr marR="114300">
                        <a:lnSpc>
                          <a:spcPct val="115000"/>
                        </a:lnSpc>
                        <a:spcBef>
                          <a:spcPts val="370"/>
                        </a:spcBef>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Nuestros alumnos se encuentran en distintas partes de la Ciudad de México, por lo que conviven en un espacio reducido y por mucho tiempo de su jornada, con diferentes idiosincrasias y niveles socioeconómicos. Muchos de ellos provienen de familias que pasan gran parte del día trabajando o no encuentran espacios de convivencia de calidad, por lo que encuentran a su segunda familia en la escuela.</a:t>
                      </a:r>
                      <a:endParaRPr lang="es-MX" sz="1000" dirty="0">
                        <a:solidFill>
                          <a:srgbClr val="000000"/>
                        </a:solidFill>
                        <a:effectLst/>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p>
                      <a:pPr marR="114300">
                        <a:lnSpc>
                          <a:spcPct val="115000"/>
                        </a:lnSpc>
                        <a:spcBef>
                          <a:spcPts val="370"/>
                        </a:spcBef>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Nuestro campus se localiza en una de las zonas más llamativas de la ciudad, por lo que la tentación de asistir con sus amigos y compañeros de clase es muy alta. La competencia social es muy importante, por lo que traer el mejor celular, los mejores jeans, los zapatos de moda, es más relevante que ser el mejor estudiante.</a:t>
                      </a:r>
                      <a:r>
                        <a:rPr lang="es-ES" sz="17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MX"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Generacionalmente conforman un grupo heterogéneo, pero dentro de esta diversidad hay factores en común: desencanto por los aprendizajes obtenidos en la escuela (la mayoría piensa que puede aprender cuando quiera, sin ayuda del docente); no ven un beneficio a largo plazo por matricularse en un colegio; carecen de un ambiente familiar que fortalezca la imagen del docente (incluso de los propios padres); es más relevante lo que se menciona en los medios de comunicación que lo que escuchan en la realidad tangible; les preocupa más tener amigos que sepan algo que ellos mismos aprender; la cultura se ha convertido en algo pasajero, con poca trascendencia.</a:t>
                      </a:r>
                      <a:endParaRPr lang="es-MX" sz="1000" dirty="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102839242"/>
                  </a:ext>
                </a:extLst>
              </a:tr>
            </a:tbl>
          </a:graphicData>
        </a:graphic>
      </p:graphicFrame>
      <p:sp>
        <p:nvSpPr>
          <p:cNvPr id="8" name="CuadroTexto 7">
            <a:extLst>
              <a:ext uri="{FF2B5EF4-FFF2-40B4-BE49-F238E27FC236}">
                <a16:creationId xmlns:a16="http://schemas.microsoft.com/office/drawing/2014/main" id="{328B82AC-EB39-4A46-B01A-913C8CE2D672}"/>
              </a:ext>
            </a:extLst>
          </p:cNvPr>
          <p:cNvSpPr txBox="1"/>
          <p:nvPr/>
        </p:nvSpPr>
        <p:spPr>
          <a:xfrm>
            <a:off x="279779" y="204716"/>
            <a:ext cx="1849272" cy="523220"/>
          </a:xfrm>
          <a:prstGeom prst="rect">
            <a:avLst/>
          </a:prstGeom>
          <a:noFill/>
          <a:ln w="38100">
            <a:solidFill>
              <a:schemeClr val="accent3"/>
            </a:solidFill>
          </a:ln>
        </p:spPr>
        <p:txBody>
          <a:bodyPr wrap="square" rtlCol="0">
            <a:spAutoFit/>
          </a:bodyPr>
          <a:lstStyle/>
          <a:p>
            <a:r>
              <a:rPr lang="es-MX" sz="2800" dirty="0"/>
              <a:t>Producto 8</a:t>
            </a:r>
          </a:p>
        </p:txBody>
      </p:sp>
    </p:spTree>
    <p:extLst>
      <p:ext uri="{BB962C8B-B14F-4D97-AF65-F5344CB8AC3E}">
        <p14:creationId xmlns:p14="http://schemas.microsoft.com/office/powerpoint/2010/main" val="360215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Content Placeholder 3"/>
          <p:cNvSpPr>
            <a:spLocks noGrp="1"/>
          </p:cNvSpPr>
          <p:nvPr>
            <p:ph sz="quarter" idx="13"/>
          </p:nvPr>
        </p:nvSpPr>
        <p:spPr>
          <a:xfrm>
            <a:off x="541338" y="2120900"/>
            <a:ext cx="8221662" cy="3295650"/>
          </a:xfrm>
        </p:spPr>
        <p:txBody>
          <a:bodyPr/>
          <a:lstStyle/>
          <a:p>
            <a:pPr marL="0" indent="0" algn="ctr"/>
            <a:r>
              <a:rPr lang="es-MX" altLang="en-US" sz="2800" dirty="0">
                <a:solidFill>
                  <a:srgbClr val="404040"/>
                </a:solidFill>
                <a:latin typeface="Helvetica Light" charset="0"/>
                <a:cs typeface="Helvetica Light" charset="0"/>
              </a:rPr>
              <a:t>Proyecto para el ciclo lectivo 2018-2019</a:t>
            </a:r>
          </a:p>
          <a:p>
            <a:pPr marL="0" indent="0" algn="ctr"/>
            <a:endParaRPr lang="es-MX" altLang="en-US" sz="2800" dirty="0">
              <a:solidFill>
                <a:srgbClr val="404040"/>
              </a:solidFill>
              <a:latin typeface="Helvetica Light" charset="0"/>
              <a:cs typeface="Helvetica Light" charset="0"/>
            </a:endParaRPr>
          </a:p>
          <a:p>
            <a:pPr marL="0" indent="0" algn="ctr"/>
            <a:r>
              <a:rPr lang="es-MX" altLang="en-US" sz="2800" dirty="0">
                <a:solidFill>
                  <a:srgbClr val="404040"/>
                </a:solidFill>
                <a:latin typeface="Helvetica Light" charset="0"/>
                <a:cs typeface="Helvetica Light" charset="0"/>
              </a:rPr>
              <a:t>Nombre del proyecto:</a:t>
            </a:r>
          </a:p>
          <a:p>
            <a:pPr marL="0" indent="0" algn="ctr"/>
            <a:r>
              <a:rPr lang="es-MX" altLang="en-US" sz="4400" dirty="0">
                <a:solidFill>
                  <a:schemeClr val="accent6">
                    <a:lumMod val="75000"/>
                  </a:schemeClr>
                </a:solidFill>
                <a:latin typeface="Helvetica Light" charset="0"/>
                <a:cs typeface="Helvetica Light" charset="0"/>
              </a:rPr>
              <a:t>La </a:t>
            </a:r>
            <a:r>
              <a:rPr lang="es-MX" altLang="en-US" sz="4400" dirty="0">
                <a:solidFill>
                  <a:schemeClr val="accent6">
                    <a:lumMod val="75000"/>
                  </a:schemeClr>
                </a:solidFill>
                <a:latin typeface="Goudy Stout" panose="0202090407030B020401" pitchFamily="18" charset="0"/>
                <a:cs typeface="Helvetica Light" charset="0"/>
              </a:rPr>
              <a:t>actuación</a:t>
            </a:r>
          </a:p>
          <a:p>
            <a:pPr marL="0" indent="0" algn="ctr"/>
            <a:r>
              <a:rPr lang="es-MX" altLang="en-US" sz="4400" dirty="0">
                <a:solidFill>
                  <a:srgbClr val="000060"/>
                </a:solidFill>
                <a:latin typeface="Helvetica Light" charset="0"/>
                <a:cs typeface="Helvetica Light" charset="0"/>
              </a:rPr>
              <a:t>Y tú, ¿de </a:t>
            </a:r>
            <a:r>
              <a:rPr lang="es-MX" altLang="en-US" sz="4400" dirty="0">
                <a:solidFill>
                  <a:schemeClr val="accent2"/>
                </a:solidFill>
                <a:latin typeface="Helvetica Light" charset="0"/>
                <a:cs typeface="Helvetica Light" charset="0"/>
              </a:rPr>
              <a:t>c</a:t>
            </a:r>
            <a:r>
              <a:rPr lang="es-MX" altLang="en-US" sz="4400" dirty="0">
                <a:solidFill>
                  <a:schemeClr val="accent6">
                    <a:lumMod val="75000"/>
                  </a:schemeClr>
                </a:solidFill>
                <a:latin typeface="Helvetica Light" charset="0"/>
                <a:cs typeface="Helvetica Light" charset="0"/>
              </a:rPr>
              <a:t>óm</a:t>
            </a:r>
            <a:r>
              <a:rPr lang="es-MX" altLang="en-US" sz="4400" dirty="0">
                <a:solidFill>
                  <a:srgbClr val="00B050"/>
                </a:solidFill>
                <a:latin typeface="Helvetica Light" charset="0"/>
                <a:cs typeface="Helvetica Light" charset="0"/>
              </a:rPr>
              <a:t>o</a:t>
            </a:r>
            <a:r>
              <a:rPr lang="es-MX" altLang="en-US" sz="4400" dirty="0">
                <a:solidFill>
                  <a:schemeClr val="accent6">
                    <a:lumMod val="75000"/>
                  </a:schemeClr>
                </a:solidFill>
                <a:latin typeface="Helvetica Light" charset="0"/>
                <a:cs typeface="Helvetica Light" charset="0"/>
              </a:rPr>
              <a:t> </a:t>
            </a:r>
            <a:r>
              <a:rPr lang="es-MX" altLang="en-US" sz="4400" dirty="0">
                <a:solidFill>
                  <a:srgbClr val="000060"/>
                </a:solidFill>
                <a:latin typeface="Helvetica Light" charset="0"/>
                <a:cs typeface="Helvetica Light" charset="0"/>
              </a:rPr>
              <a:t>sueñas?</a:t>
            </a:r>
            <a:endParaRPr lang="es-MX" altLang="en-US" sz="4800" dirty="0">
              <a:solidFill>
                <a:srgbClr val="000060"/>
              </a:solidFill>
              <a:latin typeface="Helvetica Light" charset="0"/>
              <a:cs typeface="Helvetica Light" charset="0"/>
            </a:endParaRPr>
          </a:p>
        </p:txBody>
      </p:sp>
      <p:sp>
        <p:nvSpPr>
          <p:cNvPr id="2" name="Title 1">
            <a:extLst>
              <a:ext uri="{FF2B5EF4-FFF2-40B4-BE49-F238E27FC236}">
                <a16:creationId xmlns:a16="http://schemas.microsoft.com/office/drawing/2014/main" id="{7F6E7A68-747E-004E-9842-65EED6C33FB5}"/>
              </a:ext>
            </a:extLst>
          </p:cNvPr>
          <p:cNvSpPr txBox="1">
            <a:spLocks/>
          </p:cNvSpPr>
          <p:nvPr/>
        </p:nvSpPr>
        <p:spPr bwMode="auto">
          <a:xfrm>
            <a:off x="310429" y="5654820"/>
            <a:ext cx="822166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0" i="0" kern="1200">
                <a:solidFill>
                  <a:schemeClr val="tx1">
                    <a:lumMod val="60000"/>
                    <a:lumOff val="40000"/>
                  </a:schemeClr>
                </a:solidFill>
                <a:latin typeface="Helvetica Light"/>
                <a:ea typeface="MS PGothic" pitchFamily="34" charset="-128"/>
                <a:cs typeface="Helvetica Light"/>
              </a:defRPr>
            </a:lvl1pPr>
            <a:lvl2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2pPr>
            <a:lvl3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3pPr>
            <a:lvl4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4pPr>
            <a:lvl5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5pPr>
            <a:lvl6pPr marL="457200" algn="ctr" defTabSz="457200" rtl="0" fontAlgn="base">
              <a:spcBef>
                <a:spcPct val="0"/>
              </a:spcBef>
              <a:spcAft>
                <a:spcPct val="0"/>
              </a:spcAft>
              <a:defRPr sz="3200">
                <a:solidFill>
                  <a:srgbClr val="9F9F9F"/>
                </a:solidFill>
                <a:latin typeface="Helvetica" charset="0"/>
                <a:ea typeface="ＭＳ Ｐゴシック" charset="0"/>
              </a:defRPr>
            </a:lvl6pPr>
            <a:lvl7pPr marL="914400" algn="ctr" defTabSz="457200" rtl="0" fontAlgn="base">
              <a:spcBef>
                <a:spcPct val="0"/>
              </a:spcBef>
              <a:spcAft>
                <a:spcPct val="0"/>
              </a:spcAft>
              <a:defRPr sz="3200">
                <a:solidFill>
                  <a:srgbClr val="9F9F9F"/>
                </a:solidFill>
                <a:latin typeface="Helvetica" charset="0"/>
                <a:ea typeface="ＭＳ Ｐゴシック" charset="0"/>
              </a:defRPr>
            </a:lvl7pPr>
            <a:lvl8pPr marL="1371600" algn="ctr" defTabSz="457200" rtl="0" fontAlgn="base">
              <a:spcBef>
                <a:spcPct val="0"/>
              </a:spcBef>
              <a:spcAft>
                <a:spcPct val="0"/>
              </a:spcAft>
              <a:defRPr sz="3200">
                <a:solidFill>
                  <a:srgbClr val="9F9F9F"/>
                </a:solidFill>
                <a:latin typeface="Helvetica" charset="0"/>
                <a:ea typeface="ＭＳ Ｐゴシック" charset="0"/>
              </a:defRPr>
            </a:lvl8pPr>
            <a:lvl9pPr marL="1828800" algn="ctr" defTabSz="457200" rtl="0" fontAlgn="base">
              <a:spcBef>
                <a:spcPct val="0"/>
              </a:spcBef>
              <a:spcAft>
                <a:spcPct val="0"/>
              </a:spcAft>
              <a:defRPr sz="3200">
                <a:solidFill>
                  <a:srgbClr val="9F9F9F"/>
                </a:solidFill>
                <a:latin typeface="Helvetica" charset="0"/>
                <a:ea typeface="ＭＳ Ｐゴシック" charset="0"/>
              </a:defRPr>
            </a:lvl9pPr>
          </a:lstStyle>
          <a:p>
            <a:pPr algn="ctr"/>
            <a:r>
              <a:rPr lang="es-MX" altLang="en-US">
                <a:solidFill>
                  <a:schemeClr val="tx1"/>
                </a:solidFill>
                <a:latin typeface="Helvetica Light" charset="0"/>
                <a:cs typeface="Helvetica" panose="020B0604020202020204" pitchFamily="34" charset="0"/>
              </a:rPr>
              <a:t>Preparatoria Universidad La Salle</a:t>
            </a:r>
            <a:endParaRPr lang="es-MX" altLang="en-US" dirty="0">
              <a:solidFill>
                <a:schemeClr val="tx1"/>
              </a:solidFill>
              <a:latin typeface="Helvetica Light" charset="0"/>
              <a:cs typeface="Helvetica" panose="020B0604020202020204" pitchFamily="34" charset="0"/>
            </a:endParaRPr>
          </a:p>
        </p:txBody>
      </p:sp>
      <p:sp>
        <p:nvSpPr>
          <p:cNvPr id="11" name="Title 1">
            <a:extLst>
              <a:ext uri="{FF2B5EF4-FFF2-40B4-BE49-F238E27FC236}">
                <a16:creationId xmlns:a16="http://schemas.microsoft.com/office/drawing/2014/main" id="{F997A9BC-2FAA-1042-8BAD-D37E50AAC94D}"/>
              </a:ext>
            </a:extLst>
          </p:cNvPr>
          <p:cNvSpPr>
            <a:spLocks noGrp="1"/>
          </p:cNvSpPr>
          <p:nvPr>
            <p:ph type="title"/>
          </p:nvPr>
        </p:nvSpPr>
        <p:spPr>
          <a:xfrm>
            <a:off x="541338" y="630238"/>
            <a:ext cx="8221662" cy="812800"/>
          </a:xfrm>
        </p:spPr>
        <p:txBody>
          <a:bodyPr/>
          <a:lstStyle/>
          <a:p>
            <a:pPr algn="ctr"/>
            <a:r>
              <a:rPr lang="es-MX" altLang="en-US" dirty="0">
                <a:solidFill>
                  <a:schemeClr val="tx1"/>
                </a:solidFill>
                <a:latin typeface="Helvetica Light" charset="0"/>
                <a:cs typeface="Helvetica" panose="020B0604020202020204" pitchFamily="34" charset="0"/>
              </a:rPr>
              <a:t>Preparatoria Universidad La Salle</a:t>
            </a:r>
          </a:p>
        </p:txBody>
      </p:sp>
      <p:sp>
        <p:nvSpPr>
          <p:cNvPr id="12" name="Text Placeholder 2">
            <a:extLst>
              <a:ext uri="{FF2B5EF4-FFF2-40B4-BE49-F238E27FC236}">
                <a16:creationId xmlns:a16="http://schemas.microsoft.com/office/drawing/2014/main" id="{922DC72A-3166-B443-84C9-85CABD40CDD9}"/>
              </a:ext>
            </a:extLst>
          </p:cNvPr>
          <p:cNvSpPr>
            <a:spLocks noGrp="1"/>
          </p:cNvSpPr>
          <p:nvPr>
            <p:ph type="body" sz="quarter" idx="12"/>
          </p:nvPr>
        </p:nvSpPr>
        <p:spPr>
          <a:xfrm>
            <a:off x="541338" y="1443038"/>
            <a:ext cx="8221662" cy="355600"/>
          </a:xfrm>
        </p:spPr>
        <p:txBody>
          <a:bodyPr/>
          <a:lstStyle/>
          <a:p>
            <a:pPr marL="0" indent="0" algn="ctr">
              <a:defRPr/>
            </a:pPr>
            <a:r>
              <a:rPr lang="es-MX" altLang="en-US" dirty="0">
                <a:solidFill>
                  <a:srgbClr val="404040"/>
                </a:solidFill>
                <a:latin typeface="Helvetica Light" charset="0"/>
              </a:rPr>
              <a:t>1006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5AB8DDB-50A9-43AB-84E9-2DCCFED8F6AB}"/>
              </a:ext>
            </a:extLst>
          </p:cNvPr>
          <p:cNvSpPr/>
          <p:nvPr/>
        </p:nvSpPr>
        <p:spPr>
          <a:xfrm>
            <a:off x="0" y="766811"/>
            <a:ext cx="8843749" cy="253980"/>
          </a:xfrm>
          <a:prstGeom prst="rect">
            <a:avLst/>
          </a:prstGeom>
        </p:spPr>
        <p:txBody>
          <a:bodyPr wrap="square">
            <a:spAutoFit/>
          </a:bodyPr>
          <a:lstStyle/>
          <a:p>
            <a:pPr>
              <a:lnSpc>
                <a:spcPct val="115000"/>
              </a:lnSpc>
              <a:spcAft>
                <a:spcPts val="0"/>
              </a:spcAft>
            </a:pPr>
            <a:r>
              <a:rPr lang="es-ES" sz="10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II. Intención. </a:t>
            </a:r>
            <a:r>
              <a:rPr lang="es-ES" sz="10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000" b="1" dirty="0">
                <a:solidFill>
                  <a:srgbClr val="009999"/>
                </a:solidFill>
                <a:latin typeface="Century Gothic" panose="020B0502020202020204" pitchFamily="34" charset="0"/>
                <a:ea typeface="Century Gothic" panose="020B0502020202020204" pitchFamily="34" charset="0"/>
                <a:cs typeface="Century Gothic" panose="020B0502020202020204" pitchFamily="34" charset="0"/>
              </a:rPr>
              <a:t>Sólo una de las propuestas da nombre al proyecto. </a:t>
            </a:r>
            <a:r>
              <a:rPr lang="es-ES" sz="10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Redactar como pregunta o premisa problematizadora. </a:t>
            </a:r>
            <a:endParaRPr lang="es-MX" sz="1000" dirty="0">
              <a:solidFill>
                <a:srgbClr val="000000"/>
              </a:solidFill>
              <a:effectLst/>
              <a:latin typeface="Arial" panose="020B0604020202020204" pitchFamily="34" charset="0"/>
              <a:ea typeface="Arial" panose="020B0604020202020204" pitchFamily="34" charset="0"/>
            </a:endParaRPr>
          </a:p>
        </p:txBody>
      </p:sp>
      <p:graphicFrame>
        <p:nvGraphicFramePr>
          <p:cNvPr id="7" name="Tabla 6">
            <a:extLst>
              <a:ext uri="{FF2B5EF4-FFF2-40B4-BE49-F238E27FC236}">
                <a16:creationId xmlns:a16="http://schemas.microsoft.com/office/drawing/2014/main" id="{E7A6EA9B-EA35-4D8B-9F2D-160F33CE70B4}"/>
              </a:ext>
            </a:extLst>
          </p:cNvPr>
          <p:cNvGraphicFramePr>
            <a:graphicFrameLocks noGrp="1"/>
          </p:cNvGraphicFramePr>
          <p:nvPr>
            <p:extLst>
              <p:ext uri="{D42A27DB-BD31-4B8C-83A1-F6EECF244321}">
                <p14:modId xmlns:p14="http://schemas.microsoft.com/office/powerpoint/2010/main" val="1047989917"/>
              </p:ext>
            </p:extLst>
          </p:nvPr>
        </p:nvGraphicFramePr>
        <p:xfrm>
          <a:off x="102358" y="1022815"/>
          <a:ext cx="8741391" cy="2426982"/>
        </p:xfrm>
        <a:graphic>
          <a:graphicData uri="http://schemas.openxmlformats.org/drawingml/2006/table">
            <a:tbl>
              <a:tblPr/>
              <a:tblGrid>
                <a:gridCol w="2073115">
                  <a:extLst>
                    <a:ext uri="{9D8B030D-6E8A-4147-A177-3AD203B41FA5}">
                      <a16:colId xmlns:a16="http://schemas.microsoft.com/office/drawing/2014/main" val="101833769"/>
                    </a:ext>
                  </a:extLst>
                </a:gridCol>
                <a:gridCol w="2073115">
                  <a:extLst>
                    <a:ext uri="{9D8B030D-6E8A-4147-A177-3AD203B41FA5}">
                      <a16:colId xmlns:a16="http://schemas.microsoft.com/office/drawing/2014/main" val="1568742156"/>
                    </a:ext>
                  </a:extLst>
                </a:gridCol>
                <a:gridCol w="2073753">
                  <a:extLst>
                    <a:ext uri="{9D8B030D-6E8A-4147-A177-3AD203B41FA5}">
                      <a16:colId xmlns:a16="http://schemas.microsoft.com/office/drawing/2014/main" val="998418258"/>
                    </a:ext>
                  </a:extLst>
                </a:gridCol>
                <a:gridCol w="2521408">
                  <a:extLst>
                    <a:ext uri="{9D8B030D-6E8A-4147-A177-3AD203B41FA5}">
                      <a16:colId xmlns:a16="http://schemas.microsoft.com/office/drawing/2014/main" val="2350269017"/>
                    </a:ext>
                  </a:extLst>
                </a:gridCol>
              </a:tblGrid>
              <a:tr h="1213491">
                <a:tc>
                  <a:txBody>
                    <a:bodyPr/>
                    <a:lstStyle/>
                    <a:p>
                      <a:pPr algn="ctr">
                        <a:lnSpc>
                          <a:spcPct val="115000"/>
                        </a:lnSpc>
                        <a:spcAft>
                          <a:spcPts val="0"/>
                        </a:spcAft>
                      </a:pPr>
                      <a:r>
                        <a:rPr lang="es-ES" sz="10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Dar explicación</a:t>
                      </a:r>
                      <a:endParaRPr lang="es-MX"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¿Por qué algo es cómo es?</a:t>
                      </a:r>
                      <a:endParaRPr lang="es-MX"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Determinar las razones que generan el problema o la situación.</a:t>
                      </a:r>
                      <a:endParaRPr lang="es-MX" sz="100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0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Resolver un problema</a:t>
                      </a:r>
                      <a:endParaRPr lang="es-MX"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Explicar de manera detallada cómo se puede abordar y/o solucionar el problema.</a:t>
                      </a:r>
                      <a:endParaRPr lang="es-MX"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0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Hacer más eficiente o mejorar algo</a:t>
                      </a:r>
                      <a:endParaRPr lang="es-MX"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¿De qué manera se pueden optimizar los procesos para alcanzar el objetivo propuesto?</a:t>
                      </a:r>
                      <a:endParaRPr lang="es-MX" sz="100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0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Inventar, innovar, diseñar o crear algo nuevo</a:t>
                      </a:r>
                      <a:endParaRPr lang="es-MX"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¿Cómo podría ser diferente?</a:t>
                      </a:r>
                      <a:endParaRPr lang="es-MX" sz="1000">
                        <a:solidFill>
                          <a:srgbClr val="000000"/>
                        </a:solidFill>
                        <a:effectLst/>
                        <a:latin typeface="Arial" panose="020B0604020202020204" pitchFamily="34" charset="0"/>
                        <a:ea typeface="Arial" panose="020B0604020202020204" pitchFamily="34" charset="0"/>
                      </a:endParaRPr>
                    </a:p>
                    <a:p>
                      <a:pPr algn="ct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¿Qué nuevo producto o propuesta puedo hacer?</a:t>
                      </a:r>
                      <a:endParaRPr lang="es-MX" sz="100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706937736"/>
                  </a:ext>
                </a:extLst>
              </a:tr>
              <a:tr h="1213491">
                <a:tc>
                  <a:txBody>
                    <a:bodyPr/>
                    <a:lstStyle/>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¿Por qué los modelos de vida que más impactan en las juventudes son necesariamente clichés de las redes sociales o de los medios de comunicación?</a:t>
                      </a:r>
                      <a:endParaRPr lang="es-MX" sz="100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¿Y si dentro de la comunidad que conoces surgen modelos de vida deseables, cómo cambiaría tu entorno?</a:t>
                      </a:r>
                      <a:endParaRPr lang="es-MX" sz="100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¿Qué puedo hacer yo, como estudiante, para generar un cambio en mi comunidad?</a:t>
                      </a:r>
                      <a:endParaRPr lang="es-MX" sz="100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¿Puedo elaborar un producto artístico desde mi área de competencia, para generar una tendencia que sea de mi agrado?</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694996908"/>
                  </a:ext>
                </a:extLst>
              </a:tr>
            </a:tbl>
          </a:graphicData>
        </a:graphic>
      </p:graphicFrame>
      <p:sp>
        <p:nvSpPr>
          <p:cNvPr id="8" name="Rectángulo 7">
            <a:extLst>
              <a:ext uri="{FF2B5EF4-FFF2-40B4-BE49-F238E27FC236}">
                <a16:creationId xmlns:a16="http://schemas.microsoft.com/office/drawing/2014/main" id="{F3B2BFA1-EC29-4853-923A-DF0A7C6143B1}"/>
              </a:ext>
            </a:extLst>
          </p:cNvPr>
          <p:cNvSpPr/>
          <p:nvPr/>
        </p:nvSpPr>
        <p:spPr>
          <a:xfrm>
            <a:off x="0" y="3461483"/>
            <a:ext cx="8741391" cy="253980"/>
          </a:xfrm>
          <a:prstGeom prst="rect">
            <a:avLst/>
          </a:prstGeom>
        </p:spPr>
        <p:txBody>
          <a:bodyPr wrap="square">
            <a:spAutoFit/>
          </a:bodyPr>
          <a:lstStyle/>
          <a:p>
            <a:pPr>
              <a:lnSpc>
                <a:spcPct val="115000"/>
              </a:lnSpc>
              <a:spcAft>
                <a:spcPts val="0"/>
              </a:spcAft>
            </a:pPr>
            <a:r>
              <a:rPr lang="es-ES" sz="10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III. Objetivo general del proyecto. </a:t>
            </a:r>
            <a:r>
              <a:rPr lang="es-ES" sz="10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Tomar en cuenta todas las asignaturas  involucradas.</a:t>
            </a:r>
            <a:endParaRPr lang="es-MX" sz="1000" dirty="0">
              <a:solidFill>
                <a:srgbClr val="000000"/>
              </a:solidFill>
              <a:effectLst/>
              <a:latin typeface="Arial" panose="020B0604020202020204" pitchFamily="34" charset="0"/>
              <a:ea typeface="Arial" panose="020B0604020202020204" pitchFamily="34" charset="0"/>
            </a:endParaRPr>
          </a:p>
        </p:txBody>
      </p:sp>
      <p:graphicFrame>
        <p:nvGraphicFramePr>
          <p:cNvPr id="10" name="Tabla 9">
            <a:extLst>
              <a:ext uri="{FF2B5EF4-FFF2-40B4-BE49-F238E27FC236}">
                <a16:creationId xmlns:a16="http://schemas.microsoft.com/office/drawing/2014/main" id="{746DA2EF-617F-4044-B831-5BA429AE851B}"/>
              </a:ext>
            </a:extLst>
          </p:cNvPr>
          <p:cNvGraphicFramePr>
            <a:graphicFrameLocks noGrp="1"/>
          </p:cNvGraphicFramePr>
          <p:nvPr>
            <p:extLst>
              <p:ext uri="{D42A27DB-BD31-4B8C-83A1-F6EECF244321}">
                <p14:modId xmlns:p14="http://schemas.microsoft.com/office/powerpoint/2010/main" val="958766294"/>
              </p:ext>
            </p:extLst>
          </p:nvPr>
        </p:nvGraphicFramePr>
        <p:xfrm>
          <a:off x="102357" y="3786632"/>
          <a:ext cx="8726488" cy="612268"/>
        </p:xfrm>
        <a:graphic>
          <a:graphicData uri="http://schemas.openxmlformats.org/drawingml/2006/table">
            <a:tbl>
              <a:tblPr/>
              <a:tblGrid>
                <a:gridCol w="8726488">
                  <a:extLst>
                    <a:ext uri="{9D8B030D-6E8A-4147-A177-3AD203B41FA5}">
                      <a16:colId xmlns:a16="http://schemas.microsoft.com/office/drawing/2014/main" val="3220395403"/>
                    </a:ext>
                  </a:extLst>
                </a:gridCol>
              </a:tblGrid>
              <a:tr h="612268">
                <a:tc>
                  <a:txBody>
                    <a:bodyPr/>
                    <a:lstStyle/>
                    <a:p>
                      <a:pPr marR="114300">
                        <a:lnSpc>
                          <a:spcPct val="115000"/>
                        </a:lnSpc>
                        <a:spcBef>
                          <a:spcPts val="370"/>
                        </a:spcBef>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Lograr que los alumnos generen un proyecto artístico para su mejoramiento académico y lo involucren a su estilo de vida. Donde puedan participar desde diferentes áreas: producción, dirección, creación y difusión.</a:t>
                      </a:r>
                      <a:endParaRPr lang="es-MX" sz="1000" dirty="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131922930"/>
                  </a:ext>
                </a:extLst>
              </a:tr>
            </a:tbl>
          </a:graphicData>
        </a:graphic>
      </p:graphicFrame>
      <p:sp>
        <p:nvSpPr>
          <p:cNvPr id="11" name="Rectángulo 10">
            <a:extLst>
              <a:ext uri="{FF2B5EF4-FFF2-40B4-BE49-F238E27FC236}">
                <a16:creationId xmlns:a16="http://schemas.microsoft.com/office/drawing/2014/main" id="{865DA5C7-3101-41AB-BE9C-53DB7AD1708D}"/>
              </a:ext>
            </a:extLst>
          </p:cNvPr>
          <p:cNvSpPr/>
          <p:nvPr/>
        </p:nvSpPr>
        <p:spPr>
          <a:xfrm>
            <a:off x="0" y="4470069"/>
            <a:ext cx="7895231" cy="253980"/>
          </a:xfrm>
          <a:prstGeom prst="rect">
            <a:avLst/>
          </a:prstGeom>
        </p:spPr>
        <p:txBody>
          <a:bodyPr wrap="square">
            <a:spAutoFit/>
          </a:bodyPr>
          <a:lstStyle/>
          <a:p>
            <a:pPr>
              <a:lnSpc>
                <a:spcPct val="115000"/>
              </a:lnSpc>
              <a:spcAft>
                <a:spcPts val="0"/>
              </a:spcAft>
            </a:pPr>
            <a:r>
              <a:rPr lang="es-ES" sz="10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IV. Disciplinas involucradas en el  trabajo interdisciplinario.</a:t>
            </a:r>
            <a:endParaRPr lang="es-MX" sz="1000" dirty="0">
              <a:solidFill>
                <a:srgbClr val="000000"/>
              </a:solidFill>
              <a:effectLst/>
              <a:latin typeface="Arial" panose="020B0604020202020204" pitchFamily="34" charset="0"/>
              <a:ea typeface="Arial" panose="020B0604020202020204" pitchFamily="34" charset="0"/>
            </a:endParaRPr>
          </a:p>
        </p:txBody>
      </p:sp>
      <p:graphicFrame>
        <p:nvGraphicFramePr>
          <p:cNvPr id="13" name="Objeto 12">
            <a:extLst>
              <a:ext uri="{FF2B5EF4-FFF2-40B4-BE49-F238E27FC236}">
                <a16:creationId xmlns:a16="http://schemas.microsoft.com/office/drawing/2014/main" id="{534AEECD-BD86-40A9-8A8B-C29401A9284B}"/>
              </a:ext>
            </a:extLst>
          </p:cNvPr>
          <p:cNvGraphicFramePr>
            <a:graphicFrameLocks noChangeAspect="1"/>
          </p:cNvGraphicFramePr>
          <p:nvPr>
            <p:extLst>
              <p:ext uri="{D42A27DB-BD31-4B8C-83A1-F6EECF244321}">
                <p14:modId xmlns:p14="http://schemas.microsoft.com/office/powerpoint/2010/main" val="409081247"/>
              </p:ext>
            </p:extLst>
          </p:nvPr>
        </p:nvGraphicFramePr>
        <p:xfrm>
          <a:off x="117261" y="4795218"/>
          <a:ext cx="8726488" cy="2168525"/>
        </p:xfrm>
        <a:graphic>
          <a:graphicData uri="http://schemas.openxmlformats.org/presentationml/2006/ole">
            <mc:AlternateContent xmlns:mc="http://schemas.openxmlformats.org/markup-compatibility/2006">
              <mc:Choice xmlns:v="urn:schemas-microsoft-com:vml" Requires="v">
                <p:oleObj spid="_x0000_s3112" name="Document" r:id="rId3" imgW="8726413" imgH="2168490" progId="Word.Document.12">
                  <p:embed/>
                </p:oleObj>
              </mc:Choice>
              <mc:Fallback>
                <p:oleObj name="Document" r:id="rId3" imgW="8726413" imgH="2168490" progId="Word.Document.12">
                  <p:embed/>
                  <p:pic>
                    <p:nvPicPr>
                      <p:cNvPr id="0" name=""/>
                      <p:cNvPicPr/>
                      <p:nvPr/>
                    </p:nvPicPr>
                    <p:blipFill>
                      <a:blip r:embed="rId4"/>
                      <a:stretch>
                        <a:fillRect/>
                      </a:stretch>
                    </p:blipFill>
                    <p:spPr>
                      <a:xfrm>
                        <a:off x="117261" y="4795218"/>
                        <a:ext cx="8726488" cy="2168525"/>
                      </a:xfrm>
                      <a:prstGeom prst="rect">
                        <a:avLst/>
                      </a:prstGeom>
                    </p:spPr>
                  </p:pic>
                </p:oleObj>
              </mc:Fallback>
            </mc:AlternateContent>
          </a:graphicData>
        </a:graphic>
      </p:graphicFrame>
    </p:spTree>
    <p:extLst>
      <p:ext uri="{BB962C8B-B14F-4D97-AF65-F5344CB8AC3E}">
        <p14:creationId xmlns:p14="http://schemas.microsoft.com/office/powerpoint/2010/main" val="2619843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388B72-80D8-47D7-AE22-338657FBD117}"/>
              </a:ext>
            </a:extLst>
          </p:cNvPr>
          <p:cNvSpPr/>
          <p:nvPr/>
        </p:nvSpPr>
        <p:spPr>
          <a:xfrm>
            <a:off x="429065" y="583841"/>
            <a:ext cx="6379698" cy="253980"/>
          </a:xfrm>
          <a:prstGeom prst="rect">
            <a:avLst/>
          </a:prstGeom>
        </p:spPr>
        <p:txBody>
          <a:bodyPr wrap="square">
            <a:spAutoFit/>
          </a:bodyPr>
          <a:lstStyle/>
          <a:p>
            <a:pPr>
              <a:lnSpc>
                <a:spcPct val="115000"/>
              </a:lnSpc>
              <a:spcAft>
                <a:spcPts val="0"/>
              </a:spcAft>
            </a:pPr>
            <a:r>
              <a:rPr lang="es-ES" sz="10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V. Esquema del proceso de construcción del proyecto por disciplinas.</a:t>
            </a:r>
            <a:endParaRPr lang="es-MX" sz="1000" dirty="0">
              <a:solidFill>
                <a:srgbClr val="000000"/>
              </a:solidFill>
              <a:effectLst/>
              <a:latin typeface="Arial" panose="020B0604020202020204" pitchFamily="34" charset="0"/>
              <a:ea typeface="Arial" panose="020B0604020202020204" pitchFamily="34" charset="0"/>
            </a:endParaRPr>
          </a:p>
        </p:txBody>
      </p:sp>
      <p:graphicFrame>
        <p:nvGraphicFramePr>
          <p:cNvPr id="6" name="Tabla 5">
            <a:extLst>
              <a:ext uri="{FF2B5EF4-FFF2-40B4-BE49-F238E27FC236}">
                <a16:creationId xmlns:a16="http://schemas.microsoft.com/office/drawing/2014/main" id="{E9D68585-AD30-4FD6-98DC-83BA8CD593CA}"/>
              </a:ext>
            </a:extLst>
          </p:cNvPr>
          <p:cNvGraphicFramePr>
            <a:graphicFrameLocks noGrp="1"/>
          </p:cNvGraphicFramePr>
          <p:nvPr>
            <p:extLst>
              <p:ext uri="{D42A27DB-BD31-4B8C-83A1-F6EECF244321}">
                <p14:modId xmlns:p14="http://schemas.microsoft.com/office/powerpoint/2010/main" val="273347112"/>
              </p:ext>
            </p:extLst>
          </p:nvPr>
        </p:nvGraphicFramePr>
        <p:xfrm>
          <a:off x="167640" y="872798"/>
          <a:ext cx="8747760" cy="5665450"/>
        </p:xfrm>
        <a:graphic>
          <a:graphicData uri="http://schemas.openxmlformats.org/drawingml/2006/table">
            <a:tbl>
              <a:tblPr/>
              <a:tblGrid>
                <a:gridCol w="2929106">
                  <a:extLst>
                    <a:ext uri="{9D8B030D-6E8A-4147-A177-3AD203B41FA5}">
                      <a16:colId xmlns:a16="http://schemas.microsoft.com/office/drawing/2014/main" val="3669782177"/>
                    </a:ext>
                  </a:extLst>
                </a:gridCol>
                <a:gridCol w="1828301">
                  <a:extLst>
                    <a:ext uri="{9D8B030D-6E8A-4147-A177-3AD203B41FA5}">
                      <a16:colId xmlns:a16="http://schemas.microsoft.com/office/drawing/2014/main" val="1025461660"/>
                    </a:ext>
                  </a:extLst>
                </a:gridCol>
                <a:gridCol w="1780438">
                  <a:extLst>
                    <a:ext uri="{9D8B030D-6E8A-4147-A177-3AD203B41FA5}">
                      <a16:colId xmlns:a16="http://schemas.microsoft.com/office/drawing/2014/main" val="854742941"/>
                    </a:ext>
                  </a:extLst>
                </a:gridCol>
                <a:gridCol w="2209915">
                  <a:extLst>
                    <a:ext uri="{9D8B030D-6E8A-4147-A177-3AD203B41FA5}">
                      <a16:colId xmlns:a16="http://schemas.microsoft.com/office/drawing/2014/main" val="1154354296"/>
                    </a:ext>
                  </a:extLst>
                </a:gridCol>
              </a:tblGrid>
              <a:tr h="446743">
                <a:tc>
                  <a:txBody>
                    <a:bodyPr/>
                    <a:lstStyle/>
                    <a:p>
                      <a:pPr marL="275590" indent="-180340">
                        <a:lnSpc>
                          <a:spcPct val="115000"/>
                        </a:lnSpc>
                        <a:spcAft>
                          <a:spcPts val="0"/>
                        </a:spcAft>
                      </a:pPr>
                      <a:r>
                        <a:rPr lang="es-ES" sz="8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2. Despertar el interés </a:t>
                      </a:r>
                      <a:r>
                        <a:rPr lang="es-ES" sz="800" b="1">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(detonar).</a:t>
                      </a:r>
                      <a:endParaRPr lang="es-MX" sz="800">
                        <a:solidFill>
                          <a:srgbClr val="000000"/>
                        </a:solidFill>
                        <a:effectLst/>
                        <a:latin typeface="Arial" panose="020B0604020202020204" pitchFamily="34" charset="0"/>
                        <a:ea typeface="Arial" panose="020B0604020202020204" pitchFamily="34" charset="0"/>
                      </a:endParaRPr>
                    </a:p>
                    <a:p>
                      <a:pPr marL="270510" indent="-180340">
                        <a:lnSpc>
                          <a:spcPct val="115000"/>
                        </a:lnSpc>
                        <a:spcAft>
                          <a:spcPts val="0"/>
                        </a:spcAft>
                      </a:pPr>
                      <a:r>
                        <a:rPr lang="es-ES" sz="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80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Estrategias para involucrar a los estudiantes con la problemática planteada, en el salón de clase</a:t>
                      </a:r>
                      <a:endParaRPr lang="es-MX" sz="80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a:lnSpc>
                          <a:spcPct val="115000"/>
                        </a:lnSpc>
                        <a:spcAft>
                          <a:spcPts val="0"/>
                        </a:spcAft>
                      </a:pPr>
                      <a:r>
                        <a:rPr lang="es-ES" sz="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8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MX" sz="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Al estar bombardeados de información de las redes sociales y los medios masivos de comunicación, están influenciados por dichos recursos. ¿Cómo se consideran a sí mismos? ¿Son solo seguidores o prefieren convertirse en líderes?</a:t>
                      </a:r>
                      <a:endParaRPr lang="es-MX" sz="80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08935158"/>
                  </a:ext>
                </a:extLst>
              </a:tr>
              <a:tr h="730728">
                <a:tc>
                  <a:txBody>
                    <a:bodyPr/>
                    <a:lstStyle/>
                    <a:p>
                      <a:pPr marL="275590" indent="-180340">
                        <a:lnSpc>
                          <a:spcPct val="115000"/>
                        </a:lnSpc>
                        <a:spcAft>
                          <a:spcPts val="0"/>
                        </a:spcAft>
                      </a:pPr>
                      <a:r>
                        <a:rPr lang="es-ES" sz="8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3. Recopilar información a través de la investigación.</a:t>
                      </a:r>
                      <a:endParaRPr lang="es-MX" sz="800">
                        <a:solidFill>
                          <a:srgbClr val="000000"/>
                        </a:solidFill>
                        <a:effectLst/>
                        <a:latin typeface="Arial" panose="020B0604020202020204" pitchFamily="34" charset="0"/>
                        <a:ea typeface="Arial" panose="020B0604020202020204" pitchFamily="34" charset="0"/>
                      </a:endParaRPr>
                    </a:p>
                    <a:p>
                      <a:pPr marL="270510" indent="-175260">
                        <a:lnSpc>
                          <a:spcPct val="115000"/>
                        </a:lnSpc>
                        <a:spcAft>
                          <a:spcPts val="0"/>
                        </a:spcAft>
                      </a:pPr>
                      <a:r>
                        <a:rPr lang="es-ES" sz="8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Propuestas a investigar y sus fuentes. </a:t>
                      </a:r>
                      <a:endParaRPr lang="es-MX" sz="80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identificar a los personajes de la vida pública más influyentes e identificar por qué</a:t>
                      </a:r>
                      <a:endParaRPr lang="es-MX" sz="90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cuáles son las carreras que serán mejor pagadas cuando ellos sean egresados</a:t>
                      </a:r>
                      <a:endParaRPr lang="es-MX" sz="900" dirty="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cuáles son las mejores escuelas a nivel internacional y qué es lo que hace que sean tan exitosas en diferentes niveles: educativo, deportivo, artístico, investigación</a:t>
                      </a:r>
                      <a:endParaRPr lang="es-MX" sz="800" dirty="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90377015"/>
                  </a:ext>
                </a:extLst>
              </a:tr>
              <a:tr h="734660">
                <a:tc>
                  <a:txBody>
                    <a:bodyPr/>
                    <a:lstStyle/>
                    <a:p>
                      <a:pPr marL="275590" indent="-180340">
                        <a:lnSpc>
                          <a:spcPct val="115000"/>
                        </a:lnSpc>
                        <a:spcAft>
                          <a:spcPts val="0"/>
                        </a:spcAft>
                      </a:pPr>
                      <a:r>
                        <a:rPr lang="es-ES" sz="8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4. Organizar la información.</a:t>
                      </a:r>
                      <a:endParaRPr lang="es-MX" sz="8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8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8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Implica:</a:t>
                      </a:r>
                      <a:endParaRPr lang="es-MX" sz="8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8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clasificación de datos obtenidos,</a:t>
                      </a:r>
                      <a:endParaRPr lang="es-MX" sz="8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8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análisis de los datos obtenidos,            registro de la información.</a:t>
                      </a:r>
                      <a:endParaRPr lang="es-MX" sz="8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8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conclusiones por disciplina,</a:t>
                      </a:r>
                      <a:endParaRPr lang="es-MX" sz="8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8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conclusiones conjuntas.</a:t>
                      </a:r>
                      <a:endParaRPr lang="es-MX" sz="80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 realizarán mesas de debate, lluvias de ideas, cuestionarios, sobre la información obtenida para que se obtengan los siguientes pasos:</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Jerarquización de la información</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Organización por diferentes áreas de impacto</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Secuencia narrativa para una presentación de resultados</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Validez de su investigación</a:t>
                      </a:r>
                      <a:endParaRPr lang="es-MX" sz="1000" dirty="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91220622"/>
                  </a:ext>
                </a:extLst>
              </a:tr>
              <a:tr h="1289437">
                <a:tc>
                  <a:txBody>
                    <a:bodyPr/>
                    <a:lstStyle/>
                    <a:p>
                      <a:pPr marL="90170">
                        <a:lnSpc>
                          <a:spcPct val="115000"/>
                        </a:lnSpc>
                        <a:spcAft>
                          <a:spcPts val="0"/>
                        </a:spcAft>
                        <a:tabLst>
                          <a:tab pos="270510" algn="l"/>
                        </a:tabLst>
                      </a:pPr>
                      <a:r>
                        <a:rPr lang="es-ES" sz="8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5.  Llegar a</a:t>
                      </a:r>
                      <a:r>
                        <a:rPr lang="es-ES" sz="800" b="1" i="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8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conclusiones parciales</a:t>
                      </a:r>
                      <a:endParaRPr lang="es-MX" sz="800" dirty="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(por disciplina).</a:t>
                      </a:r>
                      <a:endParaRPr lang="es-MX" sz="800" dirty="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Preguntas útiles para el </a:t>
                      </a:r>
                      <a:endParaRPr lang="es-MX" sz="800" dirty="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proyecto, de tal forma que lo </a:t>
                      </a:r>
                      <a:endParaRPr lang="es-MX" sz="800" dirty="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aclaren, describan o descifren  </a:t>
                      </a:r>
                      <a:endParaRPr lang="es-MX" sz="800" dirty="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(para la  reflexión colaborativa</a:t>
                      </a:r>
                      <a:endParaRPr lang="es-MX" sz="800" dirty="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de los estudiantes).</a:t>
                      </a:r>
                      <a:endParaRPr lang="es-MX" sz="800" dirty="0">
                        <a:solidFill>
                          <a:srgbClr val="000000"/>
                        </a:solidFill>
                        <a:effectLst/>
                        <a:latin typeface="Arial" panose="020B0604020202020204" pitchFamily="34" charset="0"/>
                        <a:ea typeface="Arial" panose="020B0604020202020204" pitchFamily="34" charset="0"/>
                      </a:endParaRPr>
                    </a:p>
                    <a:p>
                      <a:pPr marL="90170">
                        <a:lnSpc>
                          <a:spcPct val="115000"/>
                        </a:lnSpc>
                        <a:spcAft>
                          <a:spcPts val="0"/>
                        </a:spcAf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¿Cómo se lograrán?</a:t>
                      </a:r>
                      <a:endParaRPr lang="es-MX" sz="800" dirty="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Que los alumnos reconozcan la importancia de trabajar en equipo y que cualquier colaboración es importante cuando todos participan activamente.</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éxito de un proyecto depende de la planificación y estudio de la investigación.</a:t>
                      </a:r>
                      <a:endParaRPr lang="es-MX" sz="9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9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análisis de los recursos es indispensable para una correcta interpretación de la realidad.</a:t>
                      </a:r>
                      <a:endParaRPr lang="es-MX" sz="900" dirty="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9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correcta aplicación de los potenciales de cada persona no dependen de una asistencia a una educación formal solamente, es un crecimiento personal y el hábito de la lectura es óptimo para el desarrollo de esas habilidades.</a:t>
                      </a:r>
                      <a:endParaRPr lang="es-MX" sz="900" dirty="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916560617"/>
                  </a:ext>
                </a:extLst>
              </a:tr>
              <a:tr h="1022577">
                <a:tc>
                  <a:txBody>
                    <a:bodyPr/>
                    <a:lstStyle/>
                    <a:p>
                      <a:pPr indent="-269875">
                        <a:lnSpc>
                          <a:spcPct val="115000"/>
                        </a:lnSpc>
                        <a:spcAft>
                          <a:spcPts val="0"/>
                        </a:spcAft>
                      </a:pPr>
                      <a:r>
                        <a:rPr lang="es-ES" sz="8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6.</a:t>
                      </a: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8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Conectar.</a:t>
                      </a:r>
                      <a:endParaRPr lang="es-MX" sz="800" dirty="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8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¿De qué manera  las </a:t>
                      </a:r>
                      <a:endParaRPr lang="es-MX" sz="800" dirty="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conclusiones de cada disciplina</a:t>
                      </a:r>
                      <a:endParaRPr lang="es-MX" sz="800" dirty="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se vincularán, para dar respuesta</a:t>
                      </a:r>
                      <a:endParaRPr lang="es-MX" sz="800" dirty="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  la pregunta disparadora del</a:t>
                      </a:r>
                      <a:endParaRPr lang="es-MX" sz="800" dirty="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proyecto? </a:t>
                      </a:r>
                      <a:endParaRPr lang="es-MX" sz="800" dirty="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¿Cuál será la   estrategia o</a:t>
                      </a:r>
                      <a:endParaRPr lang="es-MX" sz="800" dirty="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actividad  que se utilizará para </a:t>
                      </a:r>
                      <a:endParaRPr lang="es-MX" sz="800" dirty="0">
                        <a:solidFill>
                          <a:srgbClr val="000000"/>
                        </a:solidFill>
                        <a:effectLst/>
                        <a:latin typeface="Arial" panose="020B0604020202020204" pitchFamily="34" charset="0"/>
                        <a:ea typeface="Arial" panose="020B0604020202020204" pitchFamily="34" charset="0"/>
                      </a:endParaRPr>
                    </a:p>
                    <a:p>
                      <a:pPr indent="-269875">
                        <a:lnSpc>
                          <a:spcPct val="115000"/>
                        </a:lnSpc>
                        <a:spcAft>
                          <a:spcPts val="0"/>
                        </a:spcAft>
                        <a:tabLst>
                          <a:tab pos="270510" algn="l"/>
                        </a:tabLs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lograr que haya conciencia de </a:t>
                      </a:r>
                      <a:endParaRPr lang="es-MX" sz="800" dirty="0">
                        <a:solidFill>
                          <a:srgbClr val="000000"/>
                        </a:solidFill>
                        <a:effectLst/>
                        <a:latin typeface="Arial" panose="020B0604020202020204" pitchFamily="34" charset="0"/>
                        <a:ea typeface="Arial" panose="020B0604020202020204" pitchFamily="34" charset="0"/>
                      </a:endParaRPr>
                    </a:p>
                    <a:p>
                      <a:pPr marL="270510" indent="-180340">
                        <a:lnSpc>
                          <a:spcPct val="115000"/>
                        </a:lnSpc>
                        <a:spcAft>
                          <a:spcPts val="0"/>
                        </a:spcAft>
                        <a:tabLst>
                          <a:tab pos="270510" algn="l"/>
                        </a:tabLst>
                      </a:pP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ello?</a:t>
                      </a:r>
                      <a:endParaRPr lang="es-MX" sz="800" dirty="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a:lnSpc>
                          <a:spcPct val="115000"/>
                        </a:lnSpc>
                        <a:spcAft>
                          <a:spcPts val="0"/>
                        </a:spcAft>
                        <a:tabLst>
                          <a:tab pos="590550" algn="l"/>
                        </a:tabLs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través de los ensayos generales y juntas de planeación, los alumnos responderán a las necesidades de otros departamentos del proceso, así que el debate y planificación, así como el desarrollo y problemáticas surgidas llevarán a planteamientos integradores.</a:t>
                      </a:r>
                      <a:endParaRPr lang="es-MX" sz="100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2440873"/>
                  </a:ext>
                </a:extLst>
              </a:tr>
              <a:tr h="446743">
                <a:tc>
                  <a:txBody>
                    <a:bodyPr/>
                    <a:lstStyle/>
                    <a:p>
                      <a:pPr>
                        <a:lnSpc>
                          <a:spcPct val="115000"/>
                        </a:lnSpc>
                        <a:spcAft>
                          <a:spcPts val="0"/>
                        </a:spcAft>
                      </a:pPr>
                      <a:r>
                        <a:rPr lang="es-ES" sz="8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800" b="1">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7.</a:t>
                      </a:r>
                      <a:r>
                        <a:rPr lang="es-ES" sz="80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800" b="1">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Evaluar la información generada.</a:t>
                      </a:r>
                      <a:endParaRPr lang="es-MX" sz="800">
                        <a:solidFill>
                          <a:srgbClr val="000000"/>
                        </a:solidFill>
                        <a:effectLst/>
                        <a:latin typeface="Arial" panose="020B0604020202020204" pitchFamily="34" charset="0"/>
                        <a:ea typeface="Arial" panose="020B0604020202020204" pitchFamily="34" charset="0"/>
                      </a:endParaRPr>
                    </a:p>
                    <a:p>
                      <a:pPr marL="270510">
                        <a:lnSpc>
                          <a:spcPct val="115000"/>
                        </a:lnSpc>
                        <a:spcAft>
                          <a:spcPts val="0"/>
                        </a:spcAft>
                      </a:pPr>
                      <a:r>
                        <a:rPr lang="es-ES" sz="80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¿Qué otras investigaciones o asignaturas se pueden  proponer para complementar el proyecto?</a:t>
                      </a:r>
                      <a:endParaRPr lang="es-MX" sz="80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 importante que cada sujeto del proyecto esté convencido de que su participación es importante, así que materias como Psicología y Gestión administrativa serán importantes.</a:t>
                      </a:r>
                      <a:endParaRPr lang="es-MX" sz="1000" dirty="0">
                        <a:solidFill>
                          <a:srgbClr val="000000"/>
                        </a:solidFill>
                        <a:effectLst/>
                        <a:latin typeface="Arial" panose="020B0604020202020204" pitchFamily="34" charset="0"/>
                        <a:ea typeface="Arial" panose="020B0604020202020204" pitchFamily="34" charset="0"/>
                      </a:endParaRPr>
                    </a:p>
                  </a:txBody>
                  <a:tcPr marL="28695" marR="28695" marT="28695" marB="2869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630039260"/>
                  </a:ext>
                </a:extLst>
              </a:tr>
            </a:tbl>
          </a:graphicData>
        </a:graphic>
      </p:graphicFrame>
    </p:spTree>
    <p:extLst>
      <p:ext uri="{BB962C8B-B14F-4D97-AF65-F5344CB8AC3E}">
        <p14:creationId xmlns:p14="http://schemas.microsoft.com/office/powerpoint/2010/main" val="644876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3FEAB1E-F627-44FD-8EC4-6DDC982521C2}"/>
              </a:ext>
            </a:extLst>
          </p:cNvPr>
          <p:cNvSpPr/>
          <p:nvPr/>
        </p:nvSpPr>
        <p:spPr>
          <a:xfrm>
            <a:off x="320040" y="564925"/>
            <a:ext cx="6598920" cy="253980"/>
          </a:xfrm>
          <a:prstGeom prst="rect">
            <a:avLst/>
          </a:prstGeom>
        </p:spPr>
        <p:txBody>
          <a:bodyPr wrap="square">
            <a:spAutoFit/>
          </a:bodyPr>
          <a:lstStyle/>
          <a:p>
            <a:pPr>
              <a:lnSpc>
                <a:spcPct val="115000"/>
              </a:lnSpc>
              <a:spcAft>
                <a:spcPts val="0"/>
              </a:spcAft>
            </a:pPr>
            <a:r>
              <a:rPr lang="es-ES" sz="10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VI. Tiempos que se dedicarán al proyecto cada semana.</a:t>
            </a:r>
            <a:r>
              <a:rPr lang="es-ES" sz="10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p:txBody>
      </p:sp>
      <p:graphicFrame>
        <p:nvGraphicFramePr>
          <p:cNvPr id="7" name="Objeto 6">
            <a:extLst>
              <a:ext uri="{FF2B5EF4-FFF2-40B4-BE49-F238E27FC236}">
                <a16:creationId xmlns:a16="http://schemas.microsoft.com/office/drawing/2014/main" id="{AF3DAEB3-F17B-43B8-8D16-7BE6B6AB7353}"/>
              </a:ext>
            </a:extLst>
          </p:cNvPr>
          <p:cNvGraphicFramePr>
            <a:graphicFrameLocks noChangeAspect="1"/>
          </p:cNvGraphicFramePr>
          <p:nvPr>
            <p:extLst>
              <p:ext uri="{D42A27DB-BD31-4B8C-83A1-F6EECF244321}">
                <p14:modId xmlns:p14="http://schemas.microsoft.com/office/powerpoint/2010/main" val="2690125349"/>
              </p:ext>
            </p:extLst>
          </p:nvPr>
        </p:nvGraphicFramePr>
        <p:xfrm>
          <a:off x="209550" y="818905"/>
          <a:ext cx="8726488" cy="2057400"/>
        </p:xfrm>
        <a:graphic>
          <a:graphicData uri="http://schemas.openxmlformats.org/presentationml/2006/ole">
            <mc:AlternateContent xmlns:mc="http://schemas.openxmlformats.org/markup-compatibility/2006">
              <mc:Choice xmlns:v="urn:schemas-microsoft-com:vml" Requires="v">
                <p:oleObj spid="_x0000_s5153" name="Document" r:id="rId3" imgW="8726413" imgH="2057017" progId="Word.Document.12">
                  <p:embed/>
                </p:oleObj>
              </mc:Choice>
              <mc:Fallback>
                <p:oleObj name="Document" r:id="rId3" imgW="8726413" imgH="2057017" progId="Word.Document.12">
                  <p:embed/>
                  <p:pic>
                    <p:nvPicPr>
                      <p:cNvPr id="0" name=""/>
                      <p:cNvPicPr/>
                      <p:nvPr/>
                    </p:nvPicPr>
                    <p:blipFill>
                      <a:blip r:embed="rId4"/>
                      <a:stretch>
                        <a:fillRect/>
                      </a:stretch>
                    </p:blipFill>
                    <p:spPr>
                      <a:xfrm>
                        <a:off x="209550" y="818905"/>
                        <a:ext cx="8726488" cy="2057400"/>
                      </a:xfrm>
                      <a:prstGeom prst="rect">
                        <a:avLst/>
                      </a:prstGeom>
                    </p:spPr>
                  </p:pic>
                </p:oleObj>
              </mc:Fallback>
            </mc:AlternateContent>
          </a:graphicData>
        </a:graphic>
      </p:graphicFrame>
      <p:sp>
        <p:nvSpPr>
          <p:cNvPr id="8" name="Rectángulo 7">
            <a:extLst>
              <a:ext uri="{FF2B5EF4-FFF2-40B4-BE49-F238E27FC236}">
                <a16:creationId xmlns:a16="http://schemas.microsoft.com/office/drawing/2014/main" id="{6EED4E8C-F84C-4A8D-BF59-A861BA361654}"/>
              </a:ext>
            </a:extLst>
          </p:cNvPr>
          <p:cNvSpPr/>
          <p:nvPr/>
        </p:nvSpPr>
        <p:spPr>
          <a:xfrm>
            <a:off x="320040" y="2826590"/>
            <a:ext cx="6537960" cy="253980"/>
          </a:xfrm>
          <a:prstGeom prst="rect">
            <a:avLst/>
          </a:prstGeom>
        </p:spPr>
        <p:txBody>
          <a:bodyPr wrap="square">
            <a:spAutoFit/>
          </a:bodyPr>
          <a:lstStyle/>
          <a:p>
            <a:pPr>
              <a:lnSpc>
                <a:spcPct val="115000"/>
              </a:lnSpc>
              <a:spcAft>
                <a:spcPts val="0"/>
              </a:spcAft>
            </a:pPr>
            <a:r>
              <a:rPr lang="es-ES" sz="10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VII. Presentación del proyecto</a:t>
            </a:r>
            <a:r>
              <a:rPr lang="es-ES" sz="10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000" b="1" dirty="0">
                <a:solidFill>
                  <a:srgbClr val="0EB1A9"/>
                </a:solidFill>
                <a:latin typeface="Century Gothic" panose="020B0502020202020204" pitchFamily="34" charset="0"/>
                <a:ea typeface="Century Gothic" panose="020B0502020202020204" pitchFamily="34" charset="0"/>
                <a:cs typeface="Century Gothic" panose="020B0502020202020204" pitchFamily="34" charset="0"/>
              </a:rPr>
              <a:t>(producto).</a:t>
            </a:r>
            <a:endParaRPr lang="es-MX" sz="1000" dirty="0">
              <a:solidFill>
                <a:srgbClr val="000000"/>
              </a:solidFill>
              <a:effectLst/>
              <a:latin typeface="Arial" panose="020B0604020202020204" pitchFamily="34" charset="0"/>
              <a:ea typeface="Arial" panose="020B0604020202020204" pitchFamily="34" charset="0"/>
            </a:endParaRPr>
          </a:p>
        </p:txBody>
      </p:sp>
      <p:graphicFrame>
        <p:nvGraphicFramePr>
          <p:cNvPr id="12" name="Tabla 11">
            <a:extLst>
              <a:ext uri="{FF2B5EF4-FFF2-40B4-BE49-F238E27FC236}">
                <a16:creationId xmlns:a16="http://schemas.microsoft.com/office/drawing/2014/main" id="{59559647-111C-4955-BFE2-1F0791B3491D}"/>
              </a:ext>
            </a:extLst>
          </p:cNvPr>
          <p:cNvGraphicFramePr>
            <a:graphicFrameLocks noGrp="1"/>
          </p:cNvGraphicFramePr>
          <p:nvPr>
            <p:extLst>
              <p:ext uri="{D42A27DB-BD31-4B8C-83A1-F6EECF244321}">
                <p14:modId xmlns:p14="http://schemas.microsoft.com/office/powerpoint/2010/main" val="2592404632"/>
              </p:ext>
            </p:extLst>
          </p:nvPr>
        </p:nvGraphicFramePr>
        <p:xfrm>
          <a:off x="209550" y="3132375"/>
          <a:ext cx="8726488" cy="1670152"/>
        </p:xfrm>
        <a:graphic>
          <a:graphicData uri="http://schemas.openxmlformats.org/drawingml/2006/table">
            <a:tbl>
              <a:tblPr/>
              <a:tblGrid>
                <a:gridCol w="8726488">
                  <a:extLst>
                    <a:ext uri="{9D8B030D-6E8A-4147-A177-3AD203B41FA5}">
                      <a16:colId xmlns:a16="http://schemas.microsoft.com/office/drawing/2014/main" val="1634341970"/>
                    </a:ext>
                  </a:extLst>
                </a:gridCol>
              </a:tblGrid>
              <a:tr h="407749">
                <a:tc>
                  <a:txBody>
                    <a:bodyPr/>
                    <a:lstStyle/>
                    <a:p>
                      <a:pPr marL="342900" lvl="0" indent="-342900" algn="ctr">
                        <a:lnSpc>
                          <a:spcPct val="115000"/>
                        </a:lnSpc>
                        <a:buFont typeface="+mj-lt"/>
                        <a:buAutoNum type="arabicPeriod"/>
                      </a:pPr>
                      <a:r>
                        <a:rPr lang="es-ES" sz="1000" u="none" strike="noStrike">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¿Qué se presentará?   </a:t>
                      </a:r>
                      <a:r>
                        <a:rPr lang="es-ES" sz="1000" b="1" u="none" strike="noStrike">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2</a:t>
                      </a:r>
                      <a:r>
                        <a:rPr lang="es-ES" sz="1000" u="none" strike="noStrike">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¿Cuándo?   </a:t>
                      </a:r>
                      <a:r>
                        <a:rPr lang="es-ES" sz="1000" b="1" u="none" strike="noStrike">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3.</a:t>
                      </a:r>
                      <a:r>
                        <a:rPr lang="es-ES" sz="1000" u="none" strike="noStrike">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¿Cómo?  4. ¿Dónde?   </a:t>
                      </a:r>
                      <a:r>
                        <a:rPr lang="es-ES" sz="1000" b="1" u="none" strike="noStrike">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4</a:t>
                      </a:r>
                      <a:r>
                        <a:rPr lang="es-ES" sz="1000" u="none" strike="noStrike">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¿Con qué?</a:t>
                      </a:r>
                      <a:endParaRPr lang="es-MX" sz="1000" u="none" strike="noStrike">
                        <a:solidFill>
                          <a:srgbClr val="1C4587"/>
                        </a:solidFill>
                        <a:effectLst/>
                        <a:latin typeface="Arial" panose="020B0604020202020204" pitchFamily="34" charset="0"/>
                        <a:ea typeface="Arial" panose="020B0604020202020204" pitchFamily="34" charset="0"/>
                        <a:cs typeface="Arial" panose="020B0604020202020204" pitchFamily="34" charset="0"/>
                      </a:endParaRPr>
                    </a:p>
                    <a:p>
                      <a:pPr marL="457200" algn="ctr">
                        <a:lnSpc>
                          <a:spcPct val="115000"/>
                        </a:lnSpc>
                      </a:pPr>
                      <a:r>
                        <a:rPr lang="es-ES" sz="10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5</a:t>
                      </a: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 quién, por qué y para qué?  </a:t>
                      </a:r>
                      <a:endParaRPr lang="es-MX" sz="1000">
                        <a:solidFill>
                          <a:srgbClr val="000000"/>
                        </a:solidFill>
                        <a:effectLst/>
                        <a:latin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2309174646"/>
                  </a:ext>
                </a:extLst>
              </a:tr>
              <a:tr h="1214756">
                <a:tc>
                  <a:txBody>
                    <a:bodyPr/>
                    <a:lstStyle/>
                    <a:p>
                      <a:pPr>
                        <a:lnSpc>
                          <a:spcPct val="115000"/>
                        </a:lnSpc>
                        <a:spcAft>
                          <a:spcPts val="0"/>
                        </a:spcAft>
                      </a:pPr>
                      <a:r>
                        <a:rPr lang="es-ES" sz="10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proyecto tendría como objetivo el establecimiento de una compañía teatral de la preparatoria, autosustentable, con una de vida de seis a siete ciclos escolares. De tal suerte que al igual que otros proyectos de nuestra comunidad, los alumnos vean una salida viable a sus necesidades de expresión.</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Así que se planifica un periodo de un año para su gestación y que se suceda generación tras generación.</a:t>
                      </a:r>
                      <a:endParaRPr lang="es-MX" sz="1000" dirty="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746541347"/>
                  </a:ext>
                </a:extLst>
              </a:tr>
            </a:tbl>
          </a:graphicData>
        </a:graphic>
      </p:graphicFrame>
      <p:sp>
        <p:nvSpPr>
          <p:cNvPr id="13" name="Rectángulo 12">
            <a:extLst>
              <a:ext uri="{FF2B5EF4-FFF2-40B4-BE49-F238E27FC236}">
                <a16:creationId xmlns:a16="http://schemas.microsoft.com/office/drawing/2014/main" id="{4577BDB9-9E18-40FB-94A1-B1FCFEE9C099}"/>
              </a:ext>
            </a:extLst>
          </p:cNvPr>
          <p:cNvSpPr/>
          <p:nvPr/>
        </p:nvSpPr>
        <p:spPr>
          <a:xfrm>
            <a:off x="320040" y="4946783"/>
            <a:ext cx="1994457" cy="253980"/>
          </a:xfrm>
          <a:prstGeom prst="rect">
            <a:avLst/>
          </a:prstGeom>
        </p:spPr>
        <p:txBody>
          <a:bodyPr wrap="none">
            <a:spAutoFit/>
          </a:bodyPr>
          <a:lstStyle/>
          <a:p>
            <a:pPr>
              <a:lnSpc>
                <a:spcPct val="115000"/>
              </a:lnSpc>
              <a:spcAft>
                <a:spcPts val="0"/>
              </a:spcAft>
            </a:pPr>
            <a:r>
              <a:rPr lang="es-ES" sz="10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VIII. Evaluación del Proyecto.</a:t>
            </a:r>
            <a:endParaRPr lang="es-MX" sz="1000" dirty="0">
              <a:solidFill>
                <a:srgbClr val="000000"/>
              </a:solidFill>
              <a:effectLst/>
              <a:latin typeface="Arial" panose="020B0604020202020204" pitchFamily="34" charset="0"/>
              <a:ea typeface="Arial" panose="020B0604020202020204" pitchFamily="34" charset="0"/>
            </a:endParaRPr>
          </a:p>
        </p:txBody>
      </p:sp>
      <p:graphicFrame>
        <p:nvGraphicFramePr>
          <p:cNvPr id="15" name="Tabla 14">
            <a:extLst>
              <a:ext uri="{FF2B5EF4-FFF2-40B4-BE49-F238E27FC236}">
                <a16:creationId xmlns:a16="http://schemas.microsoft.com/office/drawing/2014/main" id="{0B35D20F-7653-4A70-8849-38A44FDC4401}"/>
              </a:ext>
            </a:extLst>
          </p:cNvPr>
          <p:cNvGraphicFramePr>
            <a:graphicFrameLocks noGrp="1"/>
          </p:cNvGraphicFramePr>
          <p:nvPr>
            <p:extLst>
              <p:ext uri="{D42A27DB-BD31-4B8C-83A1-F6EECF244321}">
                <p14:modId xmlns:p14="http://schemas.microsoft.com/office/powerpoint/2010/main" val="2142499470"/>
              </p:ext>
            </p:extLst>
          </p:nvPr>
        </p:nvGraphicFramePr>
        <p:xfrm>
          <a:off x="209550" y="5287449"/>
          <a:ext cx="8726488" cy="1438401"/>
        </p:xfrm>
        <a:graphic>
          <a:graphicData uri="http://schemas.openxmlformats.org/drawingml/2006/table">
            <a:tbl>
              <a:tblPr/>
              <a:tblGrid>
                <a:gridCol w="2750104">
                  <a:extLst>
                    <a:ext uri="{9D8B030D-6E8A-4147-A177-3AD203B41FA5}">
                      <a16:colId xmlns:a16="http://schemas.microsoft.com/office/drawing/2014/main" val="2002567148"/>
                    </a:ext>
                  </a:extLst>
                </a:gridCol>
                <a:gridCol w="2750104">
                  <a:extLst>
                    <a:ext uri="{9D8B030D-6E8A-4147-A177-3AD203B41FA5}">
                      <a16:colId xmlns:a16="http://schemas.microsoft.com/office/drawing/2014/main" val="1977513844"/>
                    </a:ext>
                  </a:extLst>
                </a:gridCol>
                <a:gridCol w="3226280">
                  <a:extLst>
                    <a:ext uri="{9D8B030D-6E8A-4147-A177-3AD203B41FA5}">
                      <a16:colId xmlns:a16="http://schemas.microsoft.com/office/drawing/2014/main" val="3224670188"/>
                    </a:ext>
                  </a:extLst>
                </a:gridCol>
              </a:tblGrid>
              <a:tr h="359073">
                <a:tc>
                  <a:txBody>
                    <a:bodyPr/>
                    <a:lstStyle/>
                    <a:p>
                      <a:pPr algn="ct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1. ¿Qué aspectos se evaluarán?</a:t>
                      </a:r>
                      <a:endParaRPr lang="es-MX" sz="100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2. ¿Cuáles son los criterios que se utilizarán para evaluar cada aspecto?</a:t>
                      </a:r>
                      <a:endParaRPr lang="es-MX" sz="100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3. Herramientas e instrumentos de evaluación que se utilizarán.</a:t>
                      </a:r>
                      <a:endParaRPr lang="es-MX" sz="100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70808615"/>
                  </a:ext>
                </a:extLst>
              </a:tr>
              <a:tr h="982878">
                <a:tc>
                  <a:txBody>
                    <a:bodyPr/>
                    <a:lstStyle/>
                    <a:p>
                      <a:pPr>
                        <a:lnSpc>
                          <a:spcPct val="115000"/>
                        </a:lnSpc>
                        <a:spcAft>
                          <a:spcPts val="0"/>
                        </a:spcAft>
                      </a:pPr>
                      <a:r>
                        <a:rPr lang="es-ES" sz="10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Sustentabilidad del proyecto.</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Viabilidad.</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Calidad de investigación.</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Presentación de un cronograma.</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Puntualidad de la presentación.</a:t>
                      </a:r>
                      <a:endParaRPr lang="es-MX" sz="10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Vinculación con las demás áreas.</a:t>
                      </a:r>
                      <a:endParaRPr lang="es-MX" sz="10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Rúbricas</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Debate</a:t>
                      </a:r>
                      <a:endParaRPr lang="es-MX" sz="10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Autoevaluación</a:t>
                      </a:r>
                      <a:endParaRPr lang="es-MX" sz="1000" dirty="0">
                        <a:solidFill>
                          <a:srgbClr val="000000"/>
                        </a:solidFill>
                        <a:effectLst/>
                        <a:latin typeface="Arial" panose="020B0604020202020204" pitchFamily="34" charset="0"/>
                        <a:ea typeface="Arial" panose="020B0604020202020204" pitchFamily="34" charset="0"/>
                      </a:endParaRPr>
                    </a:p>
                  </a:txBody>
                  <a:tcPr marL="60026" marR="60026" marT="60026" marB="60026">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286630"/>
                  </a:ext>
                </a:extLst>
              </a:tr>
            </a:tbl>
          </a:graphicData>
        </a:graphic>
      </p:graphicFrame>
    </p:spTree>
    <p:extLst>
      <p:ext uri="{BB962C8B-B14F-4D97-AF65-F5344CB8AC3E}">
        <p14:creationId xmlns:p14="http://schemas.microsoft.com/office/powerpoint/2010/main" val="457722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attachment.outlook.office.net/owa/somma33@hotmail.com/service.svc/s/GetAttachmentThumbnail?id=AQMkADAwATE0OTMwLTUwZGItZTVkMi0wMAItMDAKAEYAAAOCsb71EQ1STqpLsSxFK9xWBwBU3fqaJ%2BgzRYD1jOEb3feKAAACAQwAAABU3fqaJ%2BgzRYD1jOEb3feKAAHux8liAAAAARIAEAATBHqrvusNQp1qJOpOr13t&amp;thumbnailType=2&amp;X-OWA-CANARY=0oXGudS900udYg_Bib7FfJDUgkt1etUYx6J-h4BogGl9aQJeCiJYIYWrrkyPgQ_Wgo-xS4iOroo.&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ODQyNzItMTM1NjU4ODQ5OFwiLFwicHVpZFwiOlwiMzYxOTQ2ODQwNTU3MDEwXCIsXCJvaWRcIjpcIjAwMDE0OTMwLTUwZGItZTVkM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kzNjAzNjgsIm5iZiI6MTUxOTM1OTc2OH0.ymQ4QyL-OY0Sh_6qMzamIUHWPQlAuQroNwM6VUmpSCCj7s24XLTU8u77hkIyCWcB1MYEOLb58glvtwob_j4ESg3GJ-ue9osa5syIF4n6kpsRxXvQzu4J2V-PytYP7JTX_F0FBEQR71zvuDaFVQkN9bo4DL7lX2abv8xLstc80adjplMlD_bVrJ1SnFOtgNj090TdejBh5TSPT1vsVzbEqV2WEbD9GA85XgABkdC1K-iaj4dRoR0Xf08MZNmTKc8rEBZenGWwHKQvinrIh9PmVM8vKRzfRzQNy2KMrCHM_Uocpa3ggN2Ryn0ffgtQEA1vhrUuF853NXeCqt-ccb4PnQ&amp;owa=outlook.live.com&amp;isc=1">
            <a:extLst>
              <a:ext uri="{FF2B5EF4-FFF2-40B4-BE49-F238E27FC236}">
                <a16:creationId xmlns:a16="http://schemas.microsoft.com/office/drawing/2014/main" id="{09DF1A9A-6110-4C6C-9FDB-8266958D7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165" y="3709197"/>
            <a:ext cx="4477842" cy="251878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42DE9C3-A738-4D3B-9025-D4513FE558D4}"/>
              </a:ext>
            </a:extLst>
          </p:cNvPr>
          <p:cNvSpPr>
            <a:spLocks noGrp="1"/>
          </p:cNvSpPr>
          <p:nvPr>
            <p:ph type="title"/>
          </p:nvPr>
        </p:nvSpPr>
        <p:spPr>
          <a:xfrm>
            <a:off x="541501" y="630018"/>
            <a:ext cx="3283739" cy="813772"/>
          </a:xfrm>
          <a:ln w="28575">
            <a:solidFill>
              <a:schemeClr val="accent4">
                <a:lumMod val="75000"/>
              </a:schemeClr>
            </a:solidFill>
          </a:ln>
        </p:spPr>
        <p:txBody>
          <a:bodyPr/>
          <a:lstStyle/>
          <a:p>
            <a:pPr algn="ctr"/>
            <a:r>
              <a:rPr lang="es-MX" dirty="0">
                <a:latin typeface="Gill Sans Ultra Bold" panose="020B0A02020104020203" pitchFamily="34" charset="0"/>
              </a:rPr>
              <a:t>Producto 9</a:t>
            </a:r>
          </a:p>
        </p:txBody>
      </p:sp>
      <p:pic>
        <p:nvPicPr>
          <p:cNvPr id="5" name="Marcador de posición de imagen 5" descr="Imagen que contiene persona, hombre, mesa, interior&#10;&#10;Descripción generada con confianza muy alta">
            <a:extLst>
              <a:ext uri="{FF2B5EF4-FFF2-40B4-BE49-F238E27FC236}">
                <a16:creationId xmlns:a16="http://schemas.microsoft.com/office/drawing/2014/main" id="{521C17E7-E9F4-4C85-B9B6-B7386B32EEE9}"/>
              </a:ext>
            </a:extLst>
          </p:cNvPr>
          <p:cNvPicPr>
            <a:picLocks noChangeAspect="1"/>
          </p:cNvPicPr>
          <p:nvPr/>
        </p:nvPicPr>
        <p:blipFill>
          <a:blip r:embed="rId3" cstate="print">
            <a:extLst>
              <a:ext uri="{28A0092B-C50C-407E-A947-70E740481C1C}">
                <a14:useLocalDpi xmlns:a14="http://schemas.microsoft.com/office/drawing/2010/main" val="0"/>
              </a:ext>
            </a:extLst>
          </a:blip>
          <a:srcRect l="7883" r="7883"/>
          <a:stretch>
            <a:fillRect/>
          </a:stretch>
        </p:blipFill>
        <p:spPr>
          <a:xfrm>
            <a:off x="205740" y="1630680"/>
            <a:ext cx="2392680" cy="2130468"/>
          </a:xfrm>
          <a:prstGeom prst="rect">
            <a:avLst/>
          </a:prstGeom>
        </p:spPr>
      </p:pic>
      <p:pic>
        <p:nvPicPr>
          <p:cNvPr id="6" name="Imagen 5" descr="Imagen que contiene interior, portátil, persona&#10;&#10;Descripción generada con confianza alta">
            <a:extLst>
              <a:ext uri="{FF2B5EF4-FFF2-40B4-BE49-F238E27FC236}">
                <a16:creationId xmlns:a16="http://schemas.microsoft.com/office/drawing/2014/main" id="{DA638001-46DA-456E-AD61-8ABC2BCD5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149" y="1630680"/>
            <a:ext cx="2840624" cy="2130468"/>
          </a:xfrm>
          <a:prstGeom prst="rect">
            <a:avLst/>
          </a:prstGeom>
        </p:spPr>
      </p:pic>
      <p:pic>
        <p:nvPicPr>
          <p:cNvPr id="6146" name="Picture 2" descr="https://attachment.outlook.office.net/owa/somma33@hotmail.com/service.svc/s/GetAttachmentThumbnail?id=AQMkADAwATE0OTMwLTUwZGItZTVkMi0wMAItMDAKAEYAAAOCsb71EQ1STqpLsSxFK9xWBwBU3fqaJ%2BgzRYD1jOEb3feKAAACAQwAAABU3fqaJ%2BgzRYD1jOEb3feKAAHux8lgAAAAARIAEADFfQtKzcRPTwCDPQpzTXNrGg%3D%3D&amp;thumbnailType=2&amp;X-OWA-CANARY=WgeazEBb3Eqr5q2i3oDZ7dAtSYB0etUYvgFdJi3apUU8ujjkcKRt0RFhA9M2xaKqVAIgEM3Quuo.&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ODQyNzItMTM1NjU4ODQ5OFwiLFwicHVpZFwiOlwiMzYxOTQ2ODQwNTU3MDEwXCIsXCJvaWRcIjpcIjAwMDE0OTMwLTUwZGItZTVkM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kzNjAxMDQsIm5iZiI6MTUxOTM1OTUwNH0.hUpNHyZU5Rv2i7k4j5XjNTjsPAOQSQJt74MA7FPtKewty2hdVjDeAZlSTjBdd_WcA5isZCShJ0QEOB8zPwLEEsjH41S-SrCwY4kObnte0UNHUoUKjyWPFVYUnK2pplSd__6GkcpC6_NRXyT7IFOmgC_8eA2gKTQCtRbeSo8dtlsD4420gxDI_b1O8tsZafKZYcpz5jbsoVVIEAIAFzbLpIlsx5MvlSwAC7BGijP5pxN6UwB3w_aUdqChQexwpiOtC8jQeMOmVxwVRyRkop91D8D_ajo_aqeIYtDeLRIqly5_Q1QAgny-SuHrhhNY3z03mUIxQ1zCTX2umYXaToDUPw&amp;owa=outlook.live.com&amp;isc=1">
            <a:extLst>
              <a:ext uri="{FF2B5EF4-FFF2-40B4-BE49-F238E27FC236}">
                <a16:creationId xmlns:a16="http://schemas.microsoft.com/office/drawing/2014/main" id="{79B4AAA6-2301-4597-BF8C-E1E983165B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8240" y="1630680"/>
            <a:ext cx="3787498" cy="21304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attachment.outlook.office.net/owa/somma33@hotmail.com/service.svc/s/GetAttachmentThumbnail?id=AQMkADAwATE0OTMwLTUwZGItZTVkMi0wMAItMDAKAEYAAAOCsb71EQ1STqpLsSxFK9xWBwBU3fqaJ%2BgzRYD1jOEb3feKAAACAQwAAABU3fqaJ%2BgzRYD1jOEb3feKAAHux8lhAAAAARIAEADG1uIukw3kTpm5YflRVq9P&amp;thumbnailType=2&amp;X-OWA-CANARY=xBLLNInUZU2fJ1LOSzoE3zAj3C91etUY04uaJ9hTMRx6s_5uEtxsHKhDZbuMVvUAviRI5QjbJTE.&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ODQyNzItMTM1NjU4ODQ5OFwiLFwicHVpZFwiOlwiMzYxOTQ2ODQwNTU3MDEwXCIsXCJvaWRcIjpcIjAwMDE0OTMwLTUwZGItZTVkM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kzNjAzNjgsIm5iZiI6MTUxOTM1OTc2OH0.ymQ4QyL-OY0Sh_6qMzamIUHWPQlAuQroNwM6VUmpSCCj7s24XLTU8u77hkIyCWcB1MYEOLb58glvtwob_j4ESg3GJ-ue9osa5syIF4n6kpsRxXvQzu4J2V-PytYP7JTX_F0FBEQR71zvuDaFVQkN9bo4DL7lX2abv8xLstc80adjplMlD_bVrJ1SnFOtgNj090TdejBh5TSPT1vsVzbEqV2WEbD9GA85XgABkdC1K-iaj4dRoR0Xf08MZNmTKc8rEBZenGWwHKQvinrIh9PmVM8vKRzfRzQNy2KMrCHM_Uocpa3ggN2Ryn0ffgtQEA1vhrUuF853NXeCqt-ccb4PnQ&amp;owa=outlook.live.com&amp;isc=1">
            <a:extLst>
              <a:ext uri="{FF2B5EF4-FFF2-40B4-BE49-F238E27FC236}">
                <a16:creationId xmlns:a16="http://schemas.microsoft.com/office/drawing/2014/main" id="{ABF70047-71D1-4958-BA6B-3DF222F613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761148"/>
            <a:ext cx="4434840" cy="249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094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45849" y="1820736"/>
            <a:ext cx="3400917" cy="550676"/>
          </a:xfrm>
          <a:prstGeom prst="rect">
            <a:avLst/>
          </a:prstGeom>
        </p:spPr>
        <p:txBody>
          <a:bodyPr vert="horz" wrap="square" lIns="0" tIns="8140" rIns="0" bIns="0" rtlCol="0">
            <a:spAutoFit/>
          </a:bodyPr>
          <a:lstStyle/>
          <a:p>
            <a:pPr marR="136335" algn="ctr">
              <a:spcBef>
                <a:spcPts val="64"/>
              </a:spcBef>
            </a:pPr>
            <a:r>
              <a:rPr sz="769" b="1" spc="-22" dirty="0">
                <a:solidFill>
                  <a:srgbClr val="008080"/>
                </a:solidFill>
                <a:latin typeface="Verdana"/>
                <a:cs typeface="Verdana"/>
              </a:rPr>
              <a:t>Lista </a:t>
            </a:r>
            <a:r>
              <a:rPr sz="769" b="1" spc="-32" dirty="0">
                <a:solidFill>
                  <a:srgbClr val="008080"/>
                </a:solidFill>
                <a:latin typeface="Verdana"/>
                <a:cs typeface="Verdana"/>
              </a:rPr>
              <a:t>de</a:t>
            </a:r>
            <a:r>
              <a:rPr sz="769" b="1" spc="-6" dirty="0">
                <a:solidFill>
                  <a:srgbClr val="008080"/>
                </a:solidFill>
                <a:latin typeface="Verdana"/>
                <a:cs typeface="Verdana"/>
              </a:rPr>
              <a:t> </a:t>
            </a:r>
            <a:r>
              <a:rPr sz="769" b="1" spc="-29" dirty="0">
                <a:solidFill>
                  <a:srgbClr val="008080"/>
                </a:solidFill>
                <a:latin typeface="Verdana"/>
                <a:cs typeface="Verdana"/>
              </a:rPr>
              <a:t>Cotejo</a:t>
            </a:r>
            <a:endParaRPr sz="769" dirty="0">
              <a:latin typeface="Verdana"/>
              <a:cs typeface="Verdana"/>
            </a:endParaRPr>
          </a:p>
          <a:p>
            <a:pPr marR="140405" algn="ctr">
              <a:spcBef>
                <a:spcPts val="22"/>
              </a:spcBef>
            </a:pPr>
            <a:r>
              <a:rPr sz="769" b="1" spc="-3" dirty="0">
                <a:solidFill>
                  <a:srgbClr val="008080"/>
                </a:solidFill>
                <a:latin typeface="Verdana"/>
                <a:cs typeface="Verdana"/>
              </a:rPr>
              <a:t>Autoevaluación de Portafolios Virtual de Evidencias</a:t>
            </a:r>
            <a:r>
              <a:rPr sz="769" b="1" spc="22" dirty="0">
                <a:solidFill>
                  <a:srgbClr val="008080"/>
                </a:solidFill>
                <a:latin typeface="Verdana"/>
                <a:cs typeface="Verdana"/>
              </a:rPr>
              <a:t> </a:t>
            </a:r>
            <a:r>
              <a:rPr sz="769" b="1" spc="-3" dirty="0">
                <a:solidFill>
                  <a:srgbClr val="008080"/>
                </a:solidFill>
                <a:latin typeface="Verdana"/>
                <a:cs typeface="Verdana"/>
              </a:rPr>
              <a:t>(PVE)</a:t>
            </a:r>
            <a:endParaRPr sz="769" dirty="0">
              <a:latin typeface="Verdana"/>
              <a:cs typeface="Verdana"/>
            </a:endParaRPr>
          </a:p>
          <a:p>
            <a:pPr marR="139998" algn="ctr">
              <a:spcBef>
                <a:spcPts val="19"/>
              </a:spcBef>
            </a:pPr>
            <a:r>
              <a:rPr sz="641" b="1" spc="-61" dirty="0">
                <a:solidFill>
                  <a:srgbClr val="008080"/>
                </a:solidFill>
                <a:latin typeface="Verdana"/>
                <a:cs typeface="Verdana"/>
              </a:rPr>
              <a:t>(Estructura)</a:t>
            </a:r>
            <a:endParaRPr sz="641" dirty="0">
              <a:latin typeface="Verdana"/>
              <a:cs typeface="Verdana"/>
            </a:endParaRPr>
          </a:p>
          <a:p>
            <a:pPr>
              <a:lnSpc>
                <a:spcPct val="100000"/>
              </a:lnSpc>
            </a:pPr>
            <a:endParaRPr sz="705" dirty="0">
              <a:latin typeface="Times New Roman"/>
              <a:cs typeface="Times New Roman"/>
            </a:endParaRPr>
          </a:p>
          <a:p>
            <a:pPr marL="8139"/>
            <a:r>
              <a:rPr sz="641" spc="-3" dirty="0">
                <a:solidFill>
                  <a:srgbClr val="008080"/>
                </a:solidFill>
                <a:latin typeface="Verdana"/>
                <a:cs typeface="Verdana"/>
              </a:rPr>
              <a:t>Apoyo para revisar </a:t>
            </a:r>
            <a:r>
              <a:rPr sz="641" dirty="0">
                <a:solidFill>
                  <a:srgbClr val="008080"/>
                </a:solidFill>
                <a:latin typeface="Verdana"/>
                <a:cs typeface="Verdana"/>
              </a:rPr>
              <a:t>la </a:t>
            </a:r>
            <a:r>
              <a:rPr sz="641" spc="-3" dirty="0">
                <a:solidFill>
                  <a:srgbClr val="008080"/>
                </a:solidFill>
                <a:latin typeface="Verdana"/>
                <a:cs typeface="Verdana"/>
              </a:rPr>
              <a:t>estructura y contenidos del Portafolios Virtual de</a:t>
            </a:r>
            <a:r>
              <a:rPr sz="641" spc="103" dirty="0">
                <a:solidFill>
                  <a:srgbClr val="008080"/>
                </a:solidFill>
                <a:latin typeface="Verdana"/>
                <a:cs typeface="Verdana"/>
              </a:rPr>
              <a:t> </a:t>
            </a:r>
            <a:r>
              <a:rPr sz="641" spc="-3" dirty="0">
                <a:solidFill>
                  <a:srgbClr val="008080"/>
                </a:solidFill>
                <a:latin typeface="Verdana"/>
                <a:cs typeface="Verdana"/>
              </a:rPr>
              <a:t>Evidencias.</a:t>
            </a:r>
            <a:endParaRPr sz="641" dirty="0">
              <a:latin typeface="Verdana"/>
              <a:cs typeface="Verdana"/>
            </a:endParaRPr>
          </a:p>
        </p:txBody>
      </p:sp>
      <p:graphicFrame>
        <p:nvGraphicFramePr>
          <p:cNvPr id="3" name="object 3"/>
          <p:cNvGraphicFramePr>
            <a:graphicFrameLocks noGrp="1"/>
          </p:cNvGraphicFramePr>
          <p:nvPr>
            <p:extLst>
              <p:ext uri="{D42A27DB-BD31-4B8C-83A1-F6EECF244321}">
                <p14:modId xmlns:p14="http://schemas.microsoft.com/office/powerpoint/2010/main" val="1128886548"/>
              </p:ext>
            </p:extLst>
          </p:nvPr>
        </p:nvGraphicFramePr>
        <p:xfrm>
          <a:off x="497234" y="294001"/>
          <a:ext cx="4269053" cy="6386382"/>
        </p:xfrm>
        <a:graphic>
          <a:graphicData uri="http://schemas.openxmlformats.org/drawingml/2006/table">
            <a:tbl>
              <a:tblPr firstRow="1" bandRow="1">
                <a:tableStyleId>{2D5ABB26-0587-4C30-8999-92F81FD0307C}</a:tableStyleId>
              </a:tblPr>
              <a:tblGrid>
                <a:gridCol w="488404">
                  <a:extLst>
                    <a:ext uri="{9D8B030D-6E8A-4147-A177-3AD203B41FA5}">
                      <a16:colId xmlns:a16="http://schemas.microsoft.com/office/drawing/2014/main" val="20000"/>
                    </a:ext>
                  </a:extLst>
                </a:gridCol>
                <a:gridCol w="1181936">
                  <a:extLst>
                    <a:ext uri="{9D8B030D-6E8A-4147-A177-3AD203B41FA5}">
                      <a16:colId xmlns:a16="http://schemas.microsoft.com/office/drawing/2014/main" val="20001"/>
                    </a:ext>
                  </a:extLst>
                </a:gridCol>
                <a:gridCol w="2219794">
                  <a:extLst>
                    <a:ext uri="{9D8B030D-6E8A-4147-A177-3AD203B41FA5}">
                      <a16:colId xmlns:a16="http://schemas.microsoft.com/office/drawing/2014/main" val="20002"/>
                    </a:ext>
                  </a:extLst>
                </a:gridCol>
                <a:gridCol w="378919">
                  <a:extLst>
                    <a:ext uri="{9D8B030D-6E8A-4147-A177-3AD203B41FA5}">
                      <a16:colId xmlns:a16="http://schemas.microsoft.com/office/drawing/2014/main" val="20003"/>
                    </a:ext>
                  </a:extLst>
                </a:gridCol>
              </a:tblGrid>
              <a:tr h="678779">
                <a:tc>
                  <a:txBody>
                    <a:bodyPr/>
                    <a:lstStyle/>
                    <a:p>
                      <a:pPr marR="24130" algn="ctr">
                        <a:lnSpc>
                          <a:spcPct val="100000"/>
                        </a:lnSpc>
                        <a:spcBef>
                          <a:spcPts val="550"/>
                        </a:spcBef>
                      </a:pPr>
                      <a:r>
                        <a:rPr sz="600" b="1" spc="-65" dirty="0">
                          <a:latin typeface="Verdana"/>
                          <a:cs typeface="Verdana"/>
                        </a:rPr>
                        <a:t>Apartados</a:t>
                      </a:r>
                      <a:endParaRPr sz="600">
                        <a:latin typeface="Verdana"/>
                        <a:cs typeface="Verdana"/>
                      </a:endParaRPr>
                    </a:p>
                  </a:txBody>
                  <a:tcPr marL="0" marR="0" marT="4477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250190" marR="220979" indent="76200">
                        <a:lnSpc>
                          <a:spcPct val="116799"/>
                        </a:lnSpc>
                        <a:spcBef>
                          <a:spcPts val="355"/>
                        </a:spcBef>
                      </a:pPr>
                      <a:r>
                        <a:rPr sz="700" b="1" spc="-5" dirty="0">
                          <a:solidFill>
                            <a:srgbClr val="484848"/>
                          </a:solidFill>
                          <a:latin typeface="Verdana"/>
                          <a:cs typeface="Verdana"/>
                        </a:rPr>
                        <a:t>Contenidos </a:t>
                      </a:r>
                      <a:r>
                        <a:rPr sz="700" b="1" dirty="0">
                          <a:solidFill>
                            <a:srgbClr val="484848"/>
                          </a:solidFill>
                          <a:latin typeface="Verdana"/>
                          <a:cs typeface="Verdana"/>
                        </a:rPr>
                        <a:t>que  </a:t>
                      </a:r>
                      <a:r>
                        <a:rPr sz="700" b="1" spc="-45" dirty="0">
                          <a:solidFill>
                            <a:srgbClr val="484848"/>
                          </a:solidFill>
                          <a:latin typeface="Verdana"/>
                          <a:cs typeface="Verdana"/>
                        </a:rPr>
                        <a:t>Deben</a:t>
                      </a:r>
                      <a:r>
                        <a:rPr sz="700" b="1" spc="-280" dirty="0">
                          <a:solidFill>
                            <a:srgbClr val="484848"/>
                          </a:solidFill>
                          <a:latin typeface="Verdana"/>
                          <a:cs typeface="Verdana"/>
                        </a:rPr>
                        <a:t> </a:t>
                      </a:r>
                      <a:r>
                        <a:rPr sz="700" b="1" spc="-40" dirty="0">
                          <a:solidFill>
                            <a:srgbClr val="484848"/>
                          </a:solidFill>
                          <a:latin typeface="Verdana"/>
                          <a:cs typeface="Verdana"/>
                        </a:rPr>
                        <a:t>aparecer</a:t>
                      </a:r>
                      <a:r>
                        <a:rPr sz="700" b="1" spc="-254" dirty="0">
                          <a:solidFill>
                            <a:srgbClr val="484848"/>
                          </a:solidFill>
                          <a:latin typeface="Verdana"/>
                          <a:cs typeface="Verdana"/>
                        </a:rPr>
                        <a:t> </a:t>
                      </a:r>
                      <a:r>
                        <a:rPr sz="700" b="1" spc="-45" dirty="0">
                          <a:solidFill>
                            <a:srgbClr val="484848"/>
                          </a:solidFill>
                          <a:latin typeface="Verdana"/>
                          <a:cs typeface="Verdana"/>
                        </a:rPr>
                        <a:t>en  </a:t>
                      </a:r>
                      <a:r>
                        <a:rPr sz="700" b="1" spc="-5" dirty="0">
                          <a:solidFill>
                            <a:srgbClr val="484848"/>
                          </a:solidFill>
                          <a:latin typeface="Verdana"/>
                          <a:cs typeface="Verdana"/>
                        </a:rPr>
                        <a:t>p</a:t>
                      </a:r>
                      <a:r>
                        <a:rPr sz="700" b="1" dirty="0">
                          <a:solidFill>
                            <a:srgbClr val="484848"/>
                          </a:solidFill>
                          <a:latin typeface="Verdana"/>
                          <a:cs typeface="Verdana"/>
                        </a:rPr>
                        <a:t>a</a:t>
                      </a:r>
                      <a:r>
                        <a:rPr sz="700" b="1" spc="-5" dirty="0">
                          <a:solidFill>
                            <a:srgbClr val="484848"/>
                          </a:solidFill>
                          <a:latin typeface="Verdana"/>
                          <a:cs typeface="Verdana"/>
                        </a:rPr>
                        <a:t>n</a:t>
                      </a:r>
                      <a:r>
                        <a:rPr sz="700" b="1" spc="-10" dirty="0">
                          <a:solidFill>
                            <a:srgbClr val="484848"/>
                          </a:solidFill>
                          <a:latin typeface="Verdana"/>
                          <a:cs typeface="Verdana"/>
                        </a:rPr>
                        <a:t>t</a:t>
                      </a:r>
                      <a:r>
                        <a:rPr sz="700" b="1" spc="10" dirty="0">
                          <a:solidFill>
                            <a:srgbClr val="484848"/>
                          </a:solidFill>
                          <a:latin typeface="Verdana"/>
                          <a:cs typeface="Verdana"/>
                        </a:rPr>
                        <a:t>a</a:t>
                      </a:r>
                      <a:r>
                        <a:rPr sz="700" b="1" dirty="0">
                          <a:solidFill>
                            <a:srgbClr val="484848"/>
                          </a:solidFill>
                          <a:latin typeface="Verdana"/>
                          <a:cs typeface="Verdana"/>
                        </a:rPr>
                        <a:t>l</a:t>
                      </a:r>
                      <a:r>
                        <a:rPr sz="700" b="1" spc="-10" dirty="0">
                          <a:solidFill>
                            <a:srgbClr val="484848"/>
                          </a:solidFill>
                          <a:latin typeface="Verdana"/>
                          <a:cs typeface="Verdana"/>
                        </a:rPr>
                        <a:t>l</a:t>
                      </a:r>
                      <a:r>
                        <a:rPr sz="700" b="1" dirty="0">
                          <a:solidFill>
                            <a:srgbClr val="484848"/>
                          </a:solidFill>
                          <a:latin typeface="Verdana"/>
                          <a:cs typeface="Verdana"/>
                        </a:rPr>
                        <a:t>a/D</a:t>
                      </a:r>
                      <a:r>
                        <a:rPr sz="700" b="1" spc="-10" dirty="0">
                          <a:solidFill>
                            <a:srgbClr val="484848"/>
                          </a:solidFill>
                          <a:latin typeface="Verdana"/>
                          <a:cs typeface="Verdana"/>
                        </a:rPr>
                        <a:t>i</a:t>
                      </a:r>
                      <a:r>
                        <a:rPr sz="700" b="1" dirty="0">
                          <a:solidFill>
                            <a:srgbClr val="484848"/>
                          </a:solidFill>
                          <a:latin typeface="Verdana"/>
                          <a:cs typeface="Verdana"/>
                        </a:rPr>
                        <a:t>a</a:t>
                      </a:r>
                      <a:r>
                        <a:rPr sz="700" b="1" spc="5" dirty="0">
                          <a:solidFill>
                            <a:srgbClr val="484848"/>
                          </a:solidFill>
                          <a:latin typeface="Verdana"/>
                          <a:cs typeface="Verdana"/>
                        </a:rPr>
                        <a:t>p</a:t>
                      </a:r>
                      <a:r>
                        <a:rPr sz="700" b="1" spc="-10" dirty="0">
                          <a:solidFill>
                            <a:srgbClr val="484848"/>
                          </a:solidFill>
                          <a:latin typeface="Verdana"/>
                          <a:cs typeface="Verdana"/>
                        </a:rPr>
                        <a:t>o</a:t>
                      </a:r>
                      <a:r>
                        <a:rPr sz="700" b="1" spc="-5" dirty="0">
                          <a:solidFill>
                            <a:srgbClr val="484848"/>
                          </a:solidFill>
                          <a:latin typeface="Verdana"/>
                          <a:cs typeface="Verdana"/>
                        </a:rPr>
                        <a:t>si</a:t>
                      </a:r>
                      <a:r>
                        <a:rPr sz="700" b="1" spc="5" dirty="0">
                          <a:solidFill>
                            <a:srgbClr val="484848"/>
                          </a:solidFill>
                          <a:latin typeface="Verdana"/>
                          <a:cs typeface="Verdana"/>
                        </a:rPr>
                        <a:t>t</a:t>
                      </a:r>
                      <a:r>
                        <a:rPr sz="700" b="1" spc="-10" dirty="0">
                          <a:solidFill>
                            <a:srgbClr val="484848"/>
                          </a:solidFill>
                          <a:latin typeface="Verdana"/>
                          <a:cs typeface="Verdana"/>
                        </a:rPr>
                        <a:t>iv</a:t>
                      </a:r>
                      <a:r>
                        <a:rPr sz="700" b="1" dirty="0">
                          <a:solidFill>
                            <a:srgbClr val="484848"/>
                          </a:solidFill>
                          <a:latin typeface="Verdana"/>
                          <a:cs typeface="Verdana"/>
                        </a:rPr>
                        <a:t>a</a:t>
                      </a:r>
                      <a:endParaRPr sz="7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a:lnSpc>
                          <a:spcPct val="100000"/>
                        </a:lnSpc>
                      </a:pPr>
                      <a:endParaRPr sz="1200">
                        <a:latin typeface="Times New Roman"/>
                        <a:cs typeface="Times New Roman"/>
                      </a:endParaRPr>
                    </a:p>
                    <a:p>
                      <a:pPr marL="1101090">
                        <a:lnSpc>
                          <a:spcPct val="100000"/>
                        </a:lnSpc>
                      </a:pPr>
                      <a:r>
                        <a:rPr sz="700" b="1" spc="-5" dirty="0">
                          <a:solidFill>
                            <a:srgbClr val="484848"/>
                          </a:solidFill>
                          <a:latin typeface="Verdana"/>
                          <a:cs typeface="Verdana"/>
                        </a:rPr>
                        <a:t>Recomendaciones</a:t>
                      </a:r>
                      <a:endParaRPr sz="700">
                        <a:latin typeface="Verdana"/>
                        <a:cs typeface="Verdana"/>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282575" marR="27305" indent="-179705">
                        <a:lnSpc>
                          <a:spcPct val="100899"/>
                        </a:lnSpc>
                        <a:spcBef>
                          <a:spcPts val="565"/>
                        </a:spcBef>
                        <a:buFont typeface="DejaVu Sans"/>
                        <a:buChar char="✓"/>
                        <a:tabLst>
                          <a:tab pos="469900" algn="l"/>
                          <a:tab pos="470534" algn="l"/>
                        </a:tabLst>
                      </a:pPr>
                      <a:r>
                        <a:rPr sz="700" b="1" dirty="0">
                          <a:latin typeface="Verdana"/>
                          <a:cs typeface="Verdana"/>
                        </a:rPr>
                        <a:t>/  </a:t>
                      </a:r>
                      <a:r>
                        <a:rPr sz="700" b="1" spc="-95" dirty="0">
                          <a:latin typeface="Verdana"/>
                          <a:cs typeface="Verdana"/>
                        </a:rPr>
                        <a:t>X</a:t>
                      </a:r>
                      <a:endParaRPr sz="700">
                        <a:latin typeface="Verdana"/>
                        <a:cs typeface="Verdana"/>
                      </a:endParaRPr>
                    </a:p>
                  </a:txBody>
                  <a:tcPr marL="0" marR="0" marT="4599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0"/>
                  </a:ext>
                </a:extLst>
              </a:tr>
              <a:tr h="316857">
                <a:tc rowSpan="2">
                  <a:txBody>
                    <a:bodyPr/>
                    <a:lstStyle/>
                    <a:p>
                      <a:pPr marL="128270" algn="ctr">
                        <a:lnSpc>
                          <a:spcPct val="100000"/>
                        </a:lnSpc>
                        <a:spcBef>
                          <a:spcPts val="570"/>
                        </a:spcBef>
                      </a:pPr>
                      <a:r>
                        <a:rPr sz="600" b="1" spc="-60" dirty="0">
                          <a:latin typeface="Verdana"/>
                          <a:cs typeface="Verdana"/>
                        </a:rPr>
                        <a:t>1.</a:t>
                      </a:r>
                      <a:endParaRPr sz="600">
                        <a:latin typeface="Verdana"/>
                        <a:cs typeface="Verdana"/>
                      </a:endParaRPr>
                    </a:p>
                  </a:txBody>
                  <a:tcPr marL="0" marR="0" marT="46398"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333375">
                        <a:lnSpc>
                          <a:spcPct val="118000"/>
                        </a:lnSpc>
                        <a:spcBef>
                          <a:spcPts val="355"/>
                        </a:spcBef>
                      </a:pPr>
                      <a:r>
                        <a:rPr sz="600" spc="-5" dirty="0">
                          <a:latin typeface="Verdana"/>
                          <a:cs typeface="Verdana"/>
                        </a:rPr>
                        <a:t>Nombre, logotipo</a:t>
                      </a:r>
                      <a:r>
                        <a:rPr sz="600" spc="-55" dirty="0">
                          <a:latin typeface="Verdana"/>
                          <a:cs typeface="Verdana"/>
                        </a:rPr>
                        <a:t> </a:t>
                      </a:r>
                      <a:r>
                        <a:rPr sz="600" spc="-5" dirty="0">
                          <a:latin typeface="Verdana"/>
                          <a:cs typeface="Verdana"/>
                        </a:rPr>
                        <a:t>del  Colegio.</a:t>
                      </a:r>
                      <a:endParaRPr sz="6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rowSpan="2">
                  <a:txBody>
                    <a:bodyPr/>
                    <a:lstStyle/>
                    <a:p>
                      <a:pPr marL="76835">
                        <a:lnSpc>
                          <a:spcPct val="100000"/>
                        </a:lnSpc>
                        <a:spcBef>
                          <a:spcPts val="570"/>
                        </a:spcBef>
                      </a:pPr>
                      <a:r>
                        <a:rPr sz="600" spc="-5" dirty="0">
                          <a:latin typeface="Verdana"/>
                          <a:cs typeface="Verdana"/>
                        </a:rPr>
                        <a:t>Claro y</a:t>
                      </a:r>
                      <a:r>
                        <a:rPr sz="600" spc="-10" dirty="0">
                          <a:latin typeface="Verdana"/>
                          <a:cs typeface="Verdana"/>
                        </a:rPr>
                        <a:t> </a:t>
                      </a:r>
                      <a:r>
                        <a:rPr sz="600" spc="-5" dirty="0">
                          <a:latin typeface="Verdana"/>
                          <a:cs typeface="Verdana"/>
                        </a:rPr>
                        <a:t>completo.</a:t>
                      </a:r>
                      <a:endParaRPr sz="600">
                        <a:latin typeface="Verdana"/>
                        <a:cs typeface="Verdana"/>
                      </a:endParaRPr>
                    </a:p>
                  </a:txBody>
                  <a:tcPr marL="0" marR="0" marT="46398"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41910">
                        <a:lnSpc>
                          <a:spcPct val="100000"/>
                        </a:lnSpc>
                        <a:spcBef>
                          <a:spcPts val="815"/>
                        </a:spcBef>
                      </a:pPr>
                      <a:r>
                        <a:rPr sz="1500" dirty="0">
                          <a:latin typeface="Wingdings"/>
                          <a:cs typeface="Wingdings"/>
                        </a:rPr>
                        <a:t></a:t>
                      </a:r>
                      <a:endParaRPr sz="1500">
                        <a:latin typeface="Wingdings"/>
                        <a:cs typeface="Wingdings"/>
                      </a:endParaRPr>
                    </a:p>
                  </a:txBody>
                  <a:tcPr marL="0" marR="0" marT="6634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1"/>
                  </a:ext>
                </a:extLst>
              </a:tr>
              <a:tr h="586589">
                <a:tc vMerge="1">
                  <a:txBody>
                    <a:bodyPr/>
                    <a:lstStyle/>
                    <a:p>
                      <a:endParaRPr/>
                    </a:p>
                  </a:txBody>
                  <a:tcPr marL="0" marR="0" marT="7239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250825">
                        <a:lnSpc>
                          <a:spcPct val="117400"/>
                        </a:lnSpc>
                        <a:spcBef>
                          <a:spcPts val="360"/>
                        </a:spcBef>
                      </a:pPr>
                      <a:r>
                        <a:rPr sz="600" spc="-5" dirty="0">
                          <a:latin typeface="Verdana"/>
                          <a:cs typeface="Verdana"/>
                        </a:rPr>
                        <a:t>Número </a:t>
                      </a:r>
                      <a:r>
                        <a:rPr sz="600" dirty="0">
                          <a:latin typeface="Verdana"/>
                          <a:cs typeface="Verdana"/>
                        </a:rPr>
                        <a:t>de </a:t>
                      </a:r>
                      <a:r>
                        <a:rPr sz="600" spc="-5" dirty="0">
                          <a:latin typeface="Verdana"/>
                          <a:cs typeface="Verdana"/>
                        </a:rPr>
                        <a:t>equipo </a:t>
                      </a:r>
                      <a:r>
                        <a:rPr sz="600" spc="-10" dirty="0">
                          <a:latin typeface="Verdana"/>
                          <a:cs typeface="Verdana"/>
                        </a:rPr>
                        <a:t>(si  </a:t>
                      </a:r>
                      <a:r>
                        <a:rPr sz="600" spc="-5" dirty="0">
                          <a:latin typeface="Verdana"/>
                          <a:cs typeface="Verdana"/>
                        </a:rPr>
                        <a:t>hay más </a:t>
                      </a:r>
                      <a:r>
                        <a:rPr sz="600" dirty="0">
                          <a:latin typeface="Verdana"/>
                          <a:cs typeface="Verdana"/>
                        </a:rPr>
                        <a:t>de </a:t>
                      </a:r>
                      <a:r>
                        <a:rPr sz="600" spc="-5" dirty="0">
                          <a:latin typeface="Verdana"/>
                          <a:cs typeface="Verdana"/>
                        </a:rPr>
                        <a:t>un</a:t>
                      </a:r>
                      <a:r>
                        <a:rPr sz="600" spc="-45" dirty="0">
                          <a:latin typeface="Verdana"/>
                          <a:cs typeface="Verdana"/>
                        </a:rPr>
                        <a:t> </a:t>
                      </a:r>
                      <a:r>
                        <a:rPr sz="600" spc="-5" dirty="0">
                          <a:latin typeface="Verdana"/>
                          <a:cs typeface="Verdana"/>
                        </a:rPr>
                        <a:t>equipo  y/o proyecto </a:t>
                      </a:r>
                      <a:r>
                        <a:rPr sz="600" spc="-10" dirty="0">
                          <a:latin typeface="Verdana"/>
                          <a:cs typeface="Verdana"/>
                        </a:rPr>
                        <a:t>en </a:t>
                      </a:r>
                      <a:r>
                        <a:rPr sz="600" dirty="0">
                          <a:latin typeface="Verdana"/>
                          <a:cs typeface="Verdana"/>
                        </a:rPr>
                        <a:t>la  </a:t>
                      </a:r>
                      <a:r>
                        <a:rPr sz="600" spc="-5" dirty="0">
                          <a:latin typeface="Verdana"/>
                          <a:cs typeface="Verdana"/>
                        </a:rPr>
                        <a:t>Institución).</a:t>
                      </a:r>
                      <a:endParaRPr sz="600">
                        <a:latin typeface="Verdana"/>
                        <a:cs typeface="Verdana"/>
                      </a:endParaRPr>
                    </a:p>
                  </a:txBody>
                  <a:tcPr marL="0" marR="0" marT="29304"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vMerge="1">
                  <a:txBody>
                    <a:bodyPr/>
                    <a:lstStyle/>
                    <a:p>
                      <a:endParaRPr/>
                    </a:p>
                  </a:txBody>
                  <a:tcPr marL="0" marR="0" marT="7239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2"/>
                  </a:ext>
                </a:extLst>
              </a:tr>
              <a:tr h="360179">
                <a:tc rowSpan="2">
                  <a:txBody>
                    <a:bodyPr/>
                    <a:lstStyle/>
                    <a:p>
                      <a:pPr marL="24765" algn="ctr">
                        <a:lnSpc>
                          <a:spcPct val="100000"/>
                        </a:lnSpc>
                        <a:spcBef>
                          <a:spcPts val="570"/>
                        </a:spcBef>
                      </a:pPr>
                      <a:r>
                        <a:rPr sz="600" b="1" spc="-60" dirty="0">
                          <a:solidFill>
                            <a:srgbClr val="484848"/>
                          </a:solidFill>
                          <a:latin typeface="Verdana"/>
                          <a:cs typeface="Verdana"/>
                        </a:rPr>
                        <a:t>2.</a:t>
                      </a:r>
                      <a:endParaRPr sz="600">
                        <a:latin typeface="Verdana"/>
                        <a:cs typeface="Verdana"/>
                      </a:endParaRPr>
                    </a:p>
                  </a:txBody>
                  <a:tcPr marL="0" marR="0" marT="46398"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334645">
                        <a:lnSpc>
                          <a:spcPct val="117000"/>
                        </a:lnSpc>
                        <a:spcBef>
                          <a:spcPts val="365"/>
                        </a:spcBef>
                      </a:pPr>
                      <a:r>
                        <a:rPr sz="600" spc="-5" dirty="0">
                          <a:latin typeface="Verdana"/>
                          <a:cs typeface="Verdana"/>
                        </a:rPr>
                        <a:t>Nombre </a:t>
                      </a:r>
                      <a:r>
                        <a:rPr sz="600" dirty="0">
                          <a:latin typeface="Verdana"/>
                          <a:cs typeface="Verdana"/>
                        </a:rPr>
                        <a:t>de</a:t>
                      </a:r>
                      <a:r>
                        <a:rPr sz="600" spc="-65" dirty="0">
                          <a:latin typeface="Verdana"/>
                          <a:cs typeface="Verdana"/>
                        </a:rPr>
                        <a:t> </a:t>
                      </a:r>
                      <a:r>
                        <a:rPr sz="600" spc="-5" dirty="0">
                          <a:latin typeface="Verdana"/>
                          <a:cs typeface="Verdana"/>
                        </a:rPr>
                        <a:t>maestros  participantes.</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rowSpan="2">
                  <a:txBody>
                    <a:bodyPr/>
                    <a:lstStyle/>
                    <a:p>
                      <a:pPr marL="76835">
                        <a:lnSpc>
                          <a:spcPct val="100000"/>
                        </a:lnSpc>
                        <a:spcBef>
                          <a:spcPts val="570"/>
                        </a:spcBef>
                      </a:pPr>
                      <a:r>
                        <a:rPr sz="600" spc="-5" dirty="0">
                          <a:latin typeface="Verdana"/>
                          <a:cs typeface="Verdana"/>
                        </a:rPr>
                        <a:t>Claros y completos.</a:t>
                      </a:r>
                      <a:endParaRPr sz="600">
                        <a:latin typeface="Verdana"/>
                        <a:cs typeface="Verdana"/>
                      </a:endParaRPr>
                    </a:p>
                  </a:txBody>
                  <a:tcPr marL="0" marR="0" marT="46398"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3"/>
                  </a:ext>
                </a:extLst>
              </a:tr>
              <a:tr h="316049">
                <a:tc vMerge="1">
                  <a:txBody>
                    <a:bodyPr/>
                    <a:lstStyle/>
                    <a:p>
                      <a:endParaRPr/>
                    </a:p>
                  </a:txBody>
                  <a:tcPr marL="0" marR="0" marT="7239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383540">
                        <a:lnSpc>
                          <a:spcPct val="118000"/>
                        </a:lnSpc>
                        <a:spcBef>
                          <a:spcPts val="355"/>
                        </a:spcBef>
                      </a:pPr>
                      <a:r>
                        <a:rPr sz="600" spc="20" dirty="0">
                          <a:latin typeface="Verdana"/>
                          <a:cs typeface="Verdana"/>
                        </a:rPr>
                        <a:t>Asignatura </a:t>
                      </a:r>
                      <a:r>
                        <a:rPr sz="600" spc="25" dirty="0">
                          <a:latin typeface="Verdana"/>
                          <a:cs typeface="Verdana"/>
                        </a:rPr>
                        <a:t>de</a:t>
                      </a:r>
                      <a:r>
                        <a:rPr sz="600" spc="-20" dirty="0">
                          <a:latin typeface="Verdana"/>
                          <a:cs typeface="Verdana"/>
                        </a:rPr>
                        <a:t> </a:t>
                      </a:r>
                      <a:r>
                        <a:rPr sz="600" spc="25" dirty="0">
                          <a:latin typeface="Verdana"/>
                          <a:cs typeface="Verdana"/>
                        </a:rPr>
                        <a:t>cada  maestro.</a:t>
                      </a:r>
                      <a:endParaRPr sz="6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vMerge="1">
                  <a:txBody>
                    <a:bodyPr/>
                    <a:lstStyle/>
                    <a:p>
                      <a:endParaRPr/>
                    </a:p>
                  </a:txBody>
                  <a:tcPr marL="0" marR="0" marT="7239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4"/>
                  </a:ext>
                </a:extLst>
              </a:tr>
              <a:tr h="430425">
                <a:tc rowSpan="2">
                  <a:txBody>
                    <a:bodyPr/>
                    <a:lstStyle/>
                    <a:p>
                      <a:pPr marL="19685" algn="ctr">
                        <a:lnSpc>
                          <a:spcPct val="100000"/>
                        </a:lnSpc>
                        <a:spcBef>
                          <a:spcPts val="475"/>
                        </a:spcBef>
                      </a:pPr>
                      <a:r>
                        <a:rPr sz="600" b="1" spc="-10" dirty="0">
                          <a:latin typeface="Arial"/>
                          <a:cs typeface="Arial"/>
                        </a:rPr>
                        <a:t>3.</a:t>
                      </a:r>
                      <a:endParaRPr sz="600">
                        <a:latin typeface="Arial"/>
                        <a:cs typeface="Arial"/>
                      </a:endParaRPr>
                    </a:p>
                  </a:txBody>
                  <a:tcPr marL="0" marR="0" marT="3866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201930" algn="just">
                        <a:lnSpc>
                          <a:spcPct val="117000"/>
                        </a:lnSpc>
                        <a:spcBef>
                          <a:spcPts val="380"/>
                        </a:spcBef>
                      </a:pPr>
                      <a:r>
                        <a:rPr sz="600" spc="-5" dirty="0">
                          <a:latin typeface="Verdana"/>
                          <a:cs typeface="Verdana"/>
                        </a:rPr>
                        <a:t>Ciclo escolar </a:t>
                      </a:r>
                      <a:r>
                        <a:rPr sz="600" spc="-10" dirty="0">
                          <a:latin typeface="Verdana"/>
                          <a:cs typeface="Verdana"/>
                        </a:rPr>
                        <a:t>en el </a:t>
                      </a:r>
                      <a:r>
                        <a:rPr sz="600" spc="-5" dirty="0">
                          <a:latin typeface="Verdana"/>
                          <a:cs typeface="Verdana"/>
                        </a:rPr>
                        <a:t>que  se planea llevar a</a:t>
                      </a:r>
                      <a:r>
                        <a:rPr sz="600" spc="-50" dirty="0">
                          <a:latin typeface="Verdana"/>
                          <a:cs typeface="Verdana"/>
                        </a:rPr>
                        <a:t> </a:t>
                      </a:r>
                      <a:r>
                        <a:rPr sz="600" dirty="0">
                          <a:latin typeface="Verdana"/>
                          <a:cs typeface="Verdana"/>
                        </a:rPr>
                        <a:t>cabo  </a:t>
                      </a:r>
                      <a:r>
                        <a:rPr sz="600" spc="-10" dirty="0">
                          <a:latin typeface="Verdana"/>
                          <a:cs typeface="Verdana"/>
                        </a:rPr>
                        <a:t>el</a:t>
                      </a:r>
                      <a:r>
                        <a:rPr sz="600" spc="5" dirty="0">
                          <a:latin typeface="Verdana"/>
                          <a:cs typeface="Verdana"/>
                        </a:rPr>
                        <a:t> </a:t>
                      </a:r>
                      <a:r>
                        <a:rPr sz="600" spc="-5" dirty="0">
                          <a:latin typeface="Verdana"/>
                          <a:cs typeface="Verdana"/>
                        </a:rPr>
                        <a:t>proyecto.</a:t>
                      </a:r>
                      <a:endParaRPr sz="600">
                        <a:latin typeface="Verdana"/>
                        <a:cs typeface="Verdana"/>
                      </a:endParaRPr>
                    </a:p>
                  </a:txBody>
                  <a:tcPr marL="0" marR="0" marT="30932"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a:lnSpc>
                          <a:spcPct val="100000"/>
                        </a:lnSpc>
                        <a:spcBef>
                          <a:spcPts val="585"/>
                        </a:spcBef>
                      </a:pPr>
                      <a:r>
                        <a:rPr sz="600" spc="-5" dirty="0">
                          <a:latin typeface="Verdana"/>
                          <a:cs typeface="Verdana"/>
                        </a:rPr>
                        <a:t>Claro y</a:t>
                      </a:r>
                      <a:r>
                        <a:rPr sz="600" spc="-10" dirty="0">
                          <a:latin typeface="Verdana"/>
                          <a:cs typeface="Verdana"/>
                        </a:rPr>
                        <a:t> </a:t>
                      </a:r>
                      <a:r>
                        <a:rPr sz="600" spc="-5" dirty="0">
                          <a:latin typeface="Verdana"/>
                          <a:cs typeface="Verdana"/>
                        </a:rPr>
                        <a:t>completo.</a:t>
                      </a:r>
                      <a:endParaRPr sz="600">
                        <a:latin typeface="Verdana"/>
                        <a:cs typeface="Verdana"/>
                      </a:endParaRPr>
                    </a:p>
                  </a:txBody>
                  <a:tcPr marL="0" marR="0" marT="47619"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5"/>
                  </a:ext>
                </a:extLst>
              </a:tr>
              <a:tr h="361941">
                <a:tc vMerge="1">
                  <a:txBody>
                    <a:bodyPr/>
                    <a:lstStyle/>
                    <a:p>
                      <a:endParaRPr/>
                    </a:p>
                  </a:txBody>
                  <a:tcPr marL="0" marR="0" marT="6032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298450">
                        <a:lnSpc>
                          <a:spcPct val="118000"/>
                        </a:lnSpc>
                        <a:spcBef>
                          <a:spcPts val="355"/>
                        </a:spcBef>
                      </a:pPr>
                      <a:r>
                        <a:rPr sz="600" spc="-5" dirty="0">
                          <a:latin typeface="Verdana"/>
                          <a:cs typeface="Verdana"/>
                        </a:rPr>
                        <a:t>Fecha </a:t>
                      </a:r>
                      <a:r>
                        <a:rPr sz="600" dirty="0">
                          <a:latin typeface="Verdana"/>
                          <a:cs typeface="Verdana"/>
                        </a:rPr>
                        <a:t>de inicio </a:t>
                      </a:r>
                      <a:r>
                        <a:rPr sz="600" spc="-5" dirty="0">
                          <a:latin typeface="Verdana"/>
                          <a:cs typeface="Verdana"/>
                        </a:rPr>
                        <a:t>y de  término del</a:t>
                      </a:r>
                      <a:r>
                        <a:rPr sz="600" spc="-45" dirty="0">
                          <a:latin typeface="Verdana"/>
                          <a:cs typeface="Verdana"/>
                        </a:rPr>
                        <a:t> </a:t>
                      </a:r>
                      <a:r>
                        <a:rPr sz="600" spc="-5" dirty="0">
                          <a:latin typeface="Verdana"/>
                          <a:cs typeface="Verdana"/>
                        </a:rPr>
                        <a:t>Proyecto.</a:t>
                      </a:r>
                      <a:endParaRPr sz="6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80010">
                        <a:lnSpc>
                          <a:spcPct val="118000"/>
                        </a:lnSpc>
                        <a:spcBef>
                          <a:spcPts val="355"/>
                        </a:spcBef>
                      </a:pPr>
                      <a:r>
                        <a:rPr sz="600" spc="-5" dirty="0">
                          <a:latin typeface="Verdana"/>
                          <a:cs typeface="Verdana"/>
                        </a:rPr>
                        <a:t>Tentativas. Toda vez </a:t>
                      </a:r>
                      <a:r>
                        <a:rPr sz="600" dirty="0">
                          <a:latin typeface="Verdana"/>
                          <a:cs typeface="Verdana"/>
                        </a:rPr>
                        <a:t>que se </a:t>
                      </a:r>
                      <a:r>
                        <a:rPr sz="600" spc="-5" dirty="0">
                          <a:latin typeface="Verdana"/>
                          <a:cs typeface="Verdana"/>
                        </a:rPr>
                        <a:t>tengan los horarios del  próximo </a:t>
                      </a:r>
                      <a:r>
                        <a:rPr sz="600" dirty="0">
                          <a:latin typeface="Verdana"/>
                          <a:cs typeface="Verdana"/>
                        </a:rPr>
                        <a:t>ciclo</a:t>
                      </a:r>
                      <a:r>
                        <a:rPr sz="600" spc="-5" dirty="0">
                          <a:latin typeface="Verdana"/>
                          <a:cs typeface="Verdana"/>
                        </a:rPr>
                        <a:t> </a:t>
                      </a:r>
                      <a:r>
                        <a:rPr sz="600" spc="5" dirty="0">
                          <a:latin typeface="Verdana"/>
                          <a:cs typeface="Verdana"/>
                        </a:rPr>
                        <a:t>seajustarán.</a:t>
                      </a:r>
                      <a:endParaRPr sz="6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6"/>
                  </a:ext>
                </a:extLst>
              </a:tr>
              <a:tr h="1339647">
                <a:tc>
                  <a:txBody>
                    <a:bodyPr/>
                    <a:lstStyle/>
                    <a:p>
                      <a:pPr marL="19685" algn="ctr">
                        <a:lnSpc>
                          <a:spcPct val="100000"/>
                        </a:lnSpc>
                        <a:spcBef>
                          <a:spcPts val="459"/>
                        </a:spcBef>
                      </a:pPr>
                      <a:r>
                        <a:rPr sz="600" b="1" spc="-10" dirty="0">
                          <a:latin typeface="Arial"/>
                          <a:cs typeface="Arial"/>
                        </a:rPr>
                        <a:t>4.</a:t>
                      </a:r>
                      <a:endParaRPr sz="600">
                        <a:latin typeface="Arial"/>
                        <a:cs typeface="Arial"/>
                      </a:endParaRPr>
                    </a:p>
                    <a:p>
                      <a:pPr marL="196215" marR="166370" algn="ctr">
                        <a:lnSpc>
                          <a:spcPct val="117000"/>
                        </a:lnSpc>
                        <a:spcBef>
                          <a:spcPts val="40"/>
                        </a:spcBef>
                      </a:pPr>
                      <a:r>
                        <a:rPr sz="600" b="1" spc="-5" dirty="0">
                          <a:solidFill>
                            <a:srgbClr val="FF0000"/>
                          </a:solidFill>
                          <a:latin typeface="Verdana"/>
                          <a:cs typeface="Verdana"/>
                        </a:rPr>
                        <a:t>E</a:t>
                      </a:r>
                      <a:r>
                        <a:rPr sz="600" b="1" spc="5" dirty="0">
                          <a:solidFill>
                            <a:srgbClr val="FF0000"/>
                          </a:solidFill>
                          <a:latin typeface="Verdana"/>
                          <a:cs typeface="Verdana"/>
                        </a:rPr>
                        <a:t>x</a:t>
                      </a:r>
                      <a:r>
                        <a:rPr sz="600" b="1" dirty="0">
                          <a:solidFill>
                            <a:srgbClr val="FF0000"/>
                          </a:solidFill>
                          <a:latin typeface="Verdana"/>
                          <a:cs typeface="Verdana"/>
                        </a:rPr>
                        <a:t>t</a:t>
                      </a:r>
                      <a:r>
                        <a:rPr sz="600" b="1" spc="10" dirty="0">
                          <a:solidFill>
                            <a:srgbClr val="FF0000"/>
                          </a:solidFill>
                          <a:latin typeface="Verdana"/>
                          <a:cs typeface="Verdana"/>
                        </a:rPr>
                        <a:t>r</a:t>
                      </a:r>
                      <a:r>
                        <a:rPr sz="600" b="1" spc="-5" dirty="0">
                          <a:solidFill>
                            <a:srgbClr val="FF0000"/>
                          </a:solidFill>
                          <a:latin typeface="Verdana"/>
                          <a:cs typeface="Verdana"/>
                        </a:rPr>
                        <a:t>a</a:t>
                      </a:r>
                      <a:r>
                        <a:rPr sz="600" b="1" dirty="0">
                          <a:solidFill>
                            <a:srgbClr val="FF0000"/>
                          </a:solidFill>
                          <a:latin typeface="Verdana"/>
                          <a:cs typeface="Verdana"/>
                        </a:rPr>
                        <a:t>er  </a:t>
                      </a:r>
                      <a:r>
                        <a:rPr sz="600" b="1" spc="-40" dirty="0">
                          <a:solidFill>
                            <a:srgbClr val="FF0000"/>
                          </a:solidFill>
                          <a:latin typeface="Verdana"/>
                          <a:cs typeface="Verdana"/>
                        </a:rPr>
                        <a:t>del</a:t>
                      </a:r>
                      <a:endParaRPr sz="600">
                        <a:latin typeface="Verdana"/>
                        <a:cs typeface="Verdana"/>
                      </a:endParaRPr>
                    </a:p>
                    <a:p>
                      <a:pPr marL="111760" algn="ctr">
                        <a:lnSpc>
                          <a:spcPct val="100000"/>
                        </a:lnSpc>
                        <a:spcBef>
                          <a:spcPts val="160"/>
                        </a:spcBef>
                      </a:pPr>
                      <a:r>
                        <a:rPr sz="700" b="1" spc="-110" dirty="0">
                          <a:solidFill>
                            <a:srgbClr val="FF0000"/>
                          </a:solidFill>
                          <a:latin typeface="Verdana"/>
                          <a:cs typeface="Verdana"/>
                        </a:rPr>
                        <a:t>Producto</a:t>
                      </a:r>
                      <a:endParaRPr sz="700">
                        <a:latin typeface="Verdana"/>
                        <a:cs typeface="Verdana"/>
                      </a:endParaRPr>
                    </a:p>
                    <a:p>
                      <a:pPr marL="111760" algn="ctr">
                        <a:lnSpc>
                          <a:spcPct val="100000"/>
                        </a:lnSpc>
                        <a:spcBef>
                          <a:spcPts val="275"/>
                        </a:spcBef>
                      </a:pPr>
                      <a:r>
                        <a:rPr sz="800" b="1" spc="-105" dirty="0">
                          <a:solidFill>
                            <a:srgbClr val="FF0000"/>
                          </a:solidFill>
                          <a:latin typeface="Verdana"/>
                          <a:cs typeface="Verdana"/>
                        </a:rPr>
                        <a:t>8.</a:t>
                      </a:r>
                      <a:r>
                        <a:rPr sz="800" b="1" spc="-130" dirty="0">
                          <a:solidFill>
                            <a:srgbClr val="FF0000"/>
                          </a:solidFill>
                          <a:latin typeface="Verdana"/>
                          <a:cs typeface="Verdana"/>
                        </a:rPr>
                        <a:t> </a:t>
                      </a:r>
                      <a:r>
                        <a:rPr sz="800" b="1" spc="-105" dirty="0">
                          <a:solidFill>
                            <a:srgbClr val="FF0000"/>
                          </a:solidFill>
                          <a:latin typeface="Verdana"/>
                          <a:cs typeface="Verdana"/>
                        </a:rPr>
                        <a:t>(P.8.)</a:t>
                      </a:r>
                      <a:endParaRPr sz="800">
                        <a:latin typeface="Verdana"/>
                        <a:cs typeface="Verdana"/>
                      </a:endParaRPr>
                    </a:p>
                  </a:txBody>
                  <a:tcPr marL="0" marR="0" marT="37444"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820419">
                        <a:lnSpc>
                          <a:spcPct val="118000"/>
                        </a:lnSpc>
                        <a:spcBef>
                          <a:spcPts val="355"/>
                        </a:spcBef>
                      </a:pPr>
                      <a:r>
                        <a:rPr sz="600" spc="-5" dirty="0">
                          <a:latin typeface="Verdana"/>
                          <a:cs typeface="Verdana"/>
                        </a:rPr>
                        <a:t>Nombre del  </a:t>
                      </a:r>
                      <a:r>
                        <a:rPr sz="600" spc="15" dirty="0">
                          <a:latin typeface="Verdana"/>
                          <a:cs typeface="Verdana"/>
                        </a:rPr>
                        <a:t>P</a:t>
                      </a:r>
                      <a:r>
                        <a:rPr sz="600" dirty="0">
                          <a:latin typeface="Verdana"/>
                          <a:cs typeface="Verdana"/>
                        </a:rPr>
                        <a:t>V</a:t>
                      </a:r>
                      <a:r>
                        <a:rPr sz="600" spc="10" dirty="0">
                          <a:latin typeface="Verdana"/>
                          <a:cs typeface="Verdana"/>
                        </a:rPr>
                        <a:t>E/</a:t>
                      </a:r>
                      <a:r>
                        <a:rPr sz="600" spc="5" dirty="0">
                          <a:latin typeface="Verdana"/>
                          <a:cs typeface="Verdana"/>
                        </a:rPr>
                        <a:t>P</a:t>
                      </a:r>
                      <a:r>
                        <a:rPr sz="600" spc="10" dirty="0">
                          <a:latin typeface="Verdana"/>
                          <a:cs typeface="Verdana"/>
                        </a:rPr>
                        <a:t>r</a:t>
                      </a:r>
                      <a:r>
                        <a:rPr sz="600" spc="25" dirty="0">
                          <a:latin typeface="Verdana"/>
                          <a:cs typeface="Verdana"/>
                        </a:rPr>
                        <a:t>o</a:t>
                      </a:r>
                      <a:r>
                        <a:rPr sz="600" dirty="0">
                          <a:latin typeface="Verdana"/>
                          <a:cs typeface="Verdana"/>
                        </a:rPr>
                        <a:t>y</a:t>
                      </a:r>
                      <a:r>
                        <a:rPr sz="600" spc="10" dirty="0">
                          <a:latin typeface="Verdana"/>
                          <a:cs typeface="Verdana"/>
                        </a:rPr>
                        <a:t>e</a:t>
                      </a:r>
                      <a:r>
                        <a:rPr sz="600" spc="5" dirty="0">
                          <a:latin typeface="Verdana"/>
                          <a:cs typeface="Verdana"/>
                        </a:rPr>
                        <a:t>ct</a:t>
                      </a:r>
                      <a:r>
                        <a:rPr sz="600" spc="10" dirty="0">
                          <a:latin typeface="Verdana"/>
                          <a:cs typeface="Verdana"/>
                        </a:rPr>
                        <a:t>o</a:t>
                      </a:r>
                      <a:r>
                        <a:rPr sz="600" dirty="0">
                          <a:latin typeface="Verdana"/>
                          <a:cs typeface="Verdana"/>
                        </a:rPr>
                        <a:t>.</a:t>
                      </a:r>
                      <a:endParaRPr sz="600">
                        <a:latin typeface="Verdana"/>
                        <a:cs typeface="Verdana"/>
                      </a:endParaRPr>
                    </a:p>
                    <a:p>
                      <a:pPr marL="166370" marR="240029">
                        <a:lnSpc>
                          <a:spcPct val="117200"/>
                        </a:lnSpc>
                        <a:spcBef>
                          <a:spcPts val="515"/>
                        </a:spcBef>
                      </a:pPr>
                      <a:r>
                        <a:rPr sz="600" b="1" spc="-5" dirty="0">
                          <a:latin typeface="Verdana"/>
                          <a:cs typeface="Verdana"/>
                        </a:rPr>
                        <a:t>Cómo lograr </a:t>
                      </a:r>
                      <a:r>
                        <a:rPr sz="600" b="1" spc="-10" dirty="0">
                          <a:latin typeface="Verdana"/>
                          <a:cs typeface="Verdana"/>
                        </a:rPr>
                        <a:t>que </a:t>
                      </a:r>
                      <a:r>
                        <a:rPr sz="600" b="1" spc="-5" dirty="0">
                          <a:latin typeface="Verdana"/>
                          <a:cs typeface="Verdana"/>
                        </a:rPr>
                        <a:t>los  alumnos </a:t>
                      </a:r>
                      <a:r>
                        <a:rPr sz="600" b="1" spc="-10" dirty="0">
                          <a:latin typeface="Verdana"/>
                          <a:cs typeface="Verdana"/>
                        </a:rPr>
                        <a:t>se  </a:t>
                      </a:r>
                      <a:r>
                        <a:rPr sz="600" b="1" spc="-5" dirty="0">
                          <a:latin typeface="Verdana"/>
                          <a:cs typeface="Verdana"/>
                        </a:rPr>
                        <a:t>conviertan </a:t>
                      </a:r>
                      <a:r>
                        <a:rPr sz="600" b="1" spc="-10" dirty="0">
                          <a:latin typeface="Verdana"/>
                          <a:cs typeface="Verdana"/>
                        </a:rPr>
                        <a:t>en  </a:t>
                      </a:r>
                      <a:r>
                        <a:rPr sz="600" b="1" spc="-5" dirty="0">
                          <a:latin typeface="Verdana"/>
                          <a:cs typeface="Verdana"/>
                        </a:rPr>
                        <a:t>emprendedores a  través del</a:t>
                      </a:r>
                      <a:r>
                        <a:rPr sz="600" b="1" spc="-10" dirty="0">
                          <a:latin typeface="Verdana"/>
                          <a:cs typeface="Verdana"/>
                        </a:rPr>
                        <a:t> </a:t>
                      </a:r>
                      <a:r>
                        <a:rPr sz="600" b="1" spc="-5" dirty="0">
                          <a:latin typeface="Verdana"/>
                          <a:cs typeface="Verdana"/>
                        </a:rPr>
                        <a:t>arte</a:t>
                      </a:r>
                      <a:endParaRPr sz="6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106045" algn="just">
                        <a:lnSpc>
                          <a:spcPct val="117400"/>
                        </a:lnSpc>
                        <a:spcBef>
                          <a:spcPts val="360"/>
                        </a:spcBef>
                      </a:pPr>
                      <a:r>
                        <a:rPr sz="600" b="1" spc="-5" dirty="0">
                          <a:latin typeface="Verdana"/>
                          <a:cs typeface="Verdana"/>
                        </a:rPr>
                        <a:t>En</a:t>
                      </a:r>
                      <a:r>
                        <a:rPr sz="600" b="1" spc="-160" dirty="0">
                          <a:latin typeface="Verdana"/>
                          <a:cs typeface="Verdana"/>
                        </a:rPr>
                        <a:t> </a:t>
                      </a:r>
                      <a:r>
                        <a:rPr sz="600" b="1" spc="-5" dirty="0">
                          <a:latin typeface="Verdana"/>
                          <a:cs typeface="Verdana"/>
                        </a:rPr>
                        <a:t>el</a:t>
                      </a:r>
                      <a:r>
                        <a:rPr sz="600" b="1" spc="-155" dirty="0">
                          <a:latin typeface="Verdana"/>
                          <a:cs typeface="Verdana"/>
                        </a:rPr>
                        <a:t> </a:t>
                      </a:r>
                      <a:r>
                        <a:rPr sz="600" b="1" spc="-5" dirty="0">
                          <a:latin typeface="Verdana"/>
                          <a:cs typeface="Verdana"/>
                        </a:rPr>
                        <a:t>P.8.</a:t>
                      </a:r>
                      <a:r>
                        <a:rPr sz="600" b="1" spc="55" dirty="0">
                          <a:latin typeface="Verdana"/>
                          <a:cs typeface="Verdana"/>
                        </a:rPr>
                        <a:t> </a:t>
                      </a:r>
                      <a:r>
                        <a:rPr sz="600" b="1" spc="-5" dirty="0">
                          <a:latin typeface="Verdana"/>
                          <a:cs typeface="Verdana"/>
                        </a:rPr>
                        <a:t>Apartado</a:t>
                      </a:r>
                      <a:r>
                        <a:rPr sz="600" b="1" spc="-150" dirty="0">
                          <a:latin typeface="Verdana"/>
                          <a:cs typeface="Verdana"/>
                        </a:rPr>
                        <a:t> </a:t>
                      </a:r>
                      <a:r>
                        <a:rPr sz="600" b="1" spc="-5" dirty="0">
                          <a:latin typeface="Verdana"/>
                          <a:cs typeface="Verdana"/>
                        </a:rPr>
                        <a:t>II.</a:t>
                      </a:r>
                      <a:r>
                        <a:rPr sz="600" b="1" spc="-140" dirty="0">
                          <a:latin typeface="Verdana"/>
                          <a:cs typeface="Verdana"/>
                        </a:rPr>
                        <a:t> </a:t>
                      </a:r>
                      <a:r>
                        <a:rPr sz="600" b="1" spc="-5" dirty="0">
                          <a:latin typeface="Verdana"/>
                          <a:cs typeface="Verdana"/>
                        </a:rPr>
                        <a:t>Intención</a:t>
                      </a:r>
                      <a:r>
                        <a:rPr sz="600" spc="-5" dirty="0">
                          <a:latin typeface="Verdana"/>
                          <a:cs typeface="Verdana"/>
                        </a:rPr>
                        <a:t>.</a:t>
                      </a:r>
                      <a:r>
                        <a:rPr sz="600" spc="30" dirty="0">
                          <a:latin typeface="Verdana"/>
                          <a:cs typeface="Verdana"/>
                        </a:rPr>
                        <a:t> </a:t>
                      </a:r>
                      <a:r>
                        <a:rPr sz="600" dirty="0">
                          <a:latin typeface="Verdana"/>
                          <a:cs typeface="Verdana"/>
                        </a:rPr>
                        <a:t>Sólo</a:t>
                      </a:r>
                      <a:r>
                        <a:rPr sz="600" spc="-170" dirty="0">
                          <a:latin typeface="Verdana"/>
                          <a:cs typeface="Verdana"/>
                        </a:rPr>
                        <a:t> </a:t>
                      </a:r>
                      <a:r>
                        <a:rPr sz="600" dirty="0">
                          <a:latin typeface="Verdana"/>
                          <a:cs typeface="Verdana"/>
                        </a:rPr>
                        <a:t>una</a:t>
                      </a:r>
                      <a:r>
                        <a:rPr sz="600" spc="-160" dirty="0">
                          <a:latin typeface="Verdana"/>
                          <a:cs typeface="Verdana"/>
                        </a:rPr>
                        <a:t> </a:t>
                      </a:r>
                      <a:r>
                        <a:rPr sz="600" spc="-5" dirty="0">
                          <a:latin typeface="Verdana"/>
                          <a:cs typeface="Verdana"/>
                        </a:rPr>
                        <a:t>de</a:t>
                      </a:r>
                      <a:r>
                        <a:rPr sz="600" spc="-145" dirty="0">
                          <a:latin typeface="Verdana"/>
                          <a:cs typeface="Verdana"/>
                        </a:rPr>
                        <a:t> </a:t>
                      </a:r>
                      <a:r>
                        <a:rPr sz="600" dirty="0">
                          <a:latin typeface="Verdana"/>
                          <a:cs typeface="Verdana"/>
                        </a:rPr>
                        <a:t>las  </a:t>
                      </a:r>
                      <a:r>
                        <a:rPr sz="600" spc="-5" dirty="0">
                          <a:latin typeface="Verdana"/>
                          <a:cs typeface="Verdana"/>
                        </a:rPr>
                        <a:t>propuestas da </a:t>
                      </a:r>
                      <a:r>
                        <a:rPr sz="600" dirty="0">
                          <a:latin typeface="Verdana"/>
                          <a:cs typeface="Verdana"/>
                        </a:rPr>
                        <a:t>nombre </a:t>
                      </a:r>
                      <a:r>
                        <a:rPr sz="600" spc="-5" dirty="0">
                          <a:latin typeface="Verdana"/>
                          <a:cs typeface="Verdana"/>
                        </a:rPr>
                        <a:t>al proyecto. Redactar como  pregunta o premisa problematizadora. Dar  explicación. Resolver </a:t>
                      </a:r>
                      <a:r>
                        <a:rPr sz="600" dirty="0">
                          <a:latin typeface="Verdana"/>
                          <a:cs typeface="Verdana"/>
                        </a:rPr>
                        <a:t>un </a:t>
                      </a:r>
                      <a:r>
                        <a:rPr sz="600" spc="-5" dirty="0">
                          <a:latin typeface="Verdana"/>
                          <a:cs typeface="Verdana"/>
                        </a:rPr>
                        <a:t>problema. Hacer más  </a:t>
                      </a:r>
                      <a:r>
                        <a:rPr sz="600" spc="-10" dirty="0">
                          <a:latin typeface="Verdana"/>
                          <a:cs typeface="Verdana"/>
                        </a:rPr>
                        <a:t>eficiente </a:t>
                      </a:r>
                      <a:r>
                        <a:rPr sz="600" spc="25" dirty="0">
                          <a:latin typeface="Verdana"/>
                          <a:cs typeface="Verdana"/>
                        </a:rPr>
                        <a:t>o </a:t>
                      </a:r>
                      <a:r>
                        <a:rPr sz="600" spc="-45" dirty="0">
                          <a:latin typeface="Verdana"/>
                          <a:cs typeface="Verdana"/>
                        </a:rPr>
                        <a:t>mejorar </a:t>
                      </a:r>
                      <a:r>
                        <a:rPr sz="600" spc="-10" dirty="0">
                          <a:latin typeface="Verdana"/>
                          <a:cs typeface="Verdana"/>
                        </a:rPr>
                        <a:t>algo. </a:t>
                      </a:r>
                      <a:r>
                        <a:rPr sz="600" spc="-55" dirty="0">
                          <a:latin typeface="Verdana"/>
                          <a:cs typeface="Verdana"/>
                        </a:rPr>
                        <a:t>Inventar, </a:t>
                      </a:r>
                      <a:r>
                        <a:rPr sz="600" spc="-35" dirty="0">
                          <a:latin typeface="Verdana"/>
                          <a:cs typeface="Verdana"/>
                        </a:rPr>
                        <a:t>diseñar </a:t>
                      </a:r>
                      <a:r>
                        <a:rPr sz="600" spc="25" dirty="0">
                          <a:latin typeface="Verdana"/>
                          <a:cs typeface="Verdana"/>
                        </a:rPr>
                        <a:t>o </a:t>
                      </a:r>
                      <a:r>
                        <a:rPr sz="600" spc="-5" dirty="0">
                          <a:latin typeface="Verdana"/>
                          <a:cs typeface="Verdana"/>
                        </a:rPr>
                        <a:t>crear  </a:t>
                      </a:r>
                      <a:r>
                        <a:rPr sz="600" dirty="0">
                          <a:latin typeface="Verdana"/>
                          <a:cs typeface="Verdana"/>
                        </a:rPr>
                        <a:t>algo</a:t>
                      </a:r>
                      <a:r>
                        <a:rPr sz="600" spc="-100" dirty="0">
                          <a:latin typeface="Verdana"/>
                          <a:cs typeface="Verdana"/>
                        </a:rPr>
                        <a:t> </a:t>
                      </a:r>
                      <a:r>
                        <a:rPr sz="600" spc="-5" dirty="0">
                          <a:latin typeface="Verdana"/>
                          <a:cs typeface="Verdana"/>
                        </a:rPr>
                        <a:t>nuevo.</a:t>
                      </a:r>
                      <a:endParaRPr sz="600">
                        <a:latin typeface="Verdana"/>
                        <a:cs typeface="Verdana"/>
                      </a:endParaRPr>
                    </a:p>
                  </a:txBody>
                  <a:tcPr marL="0" marR="0" marT="29304"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7"/>
                  </a:ext>
                </a:extLst>
              </a:tr>
              <a:tr h="431637">
                <a:tc>
                  <a:txBody>
                    <a:bodyPr/>
                    <a:lstStyle/>
                    <a:p>
                      <a:pPr marL="22860" algn="ctr">
                        <a:lnSpc>
                          <a:spcPct val="100000"/>
                        </a:lnSpc>
                        <a:spcBef>
                          <a:spcPts val="475"/>
                        </a:spcBef>
                      </a:pPr>
                      <a:r>
                        <a:rPr sz="600" b="1" spc="-10" dirty="0">
                          <a:latin typeface="Arial"/>
                          <a:cs typeface="Arial"/>
                        </a:rPr>
                        <a:t>5.</a:t>
                      </a:r>
                      <a:endParaRPr sz="600">
                        <a:latin typeface="Arial"/>
                        <a:cs typeface="Arial"/>
                      </a:endParaRPr>
                    </a:p>
                  </a:txBody>
                  <a:tcPr marL="0" marR="0" marT="3866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154940">
                        <a:lnSpc>
                          <a:spcPct val="115999"/>
                        </a:lnSpc>
                        <a:spcBef>
                          <a:spcPts val="405"/>
                        </a:spcBef>
                      </a:pPr>
                      <a:r>
                        <a:rPr sz="600" spc="-20" dirty="0">
                          <a:latin typeface="Verdana"/>
                          <a:cs typeface="Verdana"/>
                        </a:rPr>
                        <a:t>Índice </a:t>
                      </a:r>
                      <a:r>
                        <a:rPr sz="600" spc="40" dirty="0">
                          <a:latin typeface="Verdana"/>
                          <a:cs typeface="Verdana"/>
                        </a:rPr>
                        <a:t>de </a:t>
                      </a:r>
                      <a:r>
                        <a:rPr sz="600" dirty="0">
                          <a:latin typeface="Verdana"/>
                          <a:cs typeface="Verdana"/>
                        </a:rPr>
                        <a:t>apartados </a:t>
                      </a:r>
                      <a:r>
                        <a:rPr sz="600" spc="-5" dirty="0">
                          <a:latin typeface="Verdana"/>
                          <a:cs typeface="Verdana"/>
                        </a:rPr>
                        <a:t>del  portafolio.</a:t>
                      </a:r>
                      <a:endParaRPr sz="600" dirty="0">
                        <a:latin typeface="Verdana"/>
                        <a:cs typeface="Verdana"/>
                      </a:endParaRPr>
                    </a:p>
                  </a:txBody>
                  <a:tcPr marL="0" marR="0" marT="3296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113030" algn="just">
                        <a:lnSpc>
                          <a:spcPct val="117000"/>
                        </a:lnSpc>
                        <a:spcBef>
                          <a:spcPts val="390"/>
                        </a:spcBef>
                      </a:pPr>
                      <a:r>
                        <a:rPr sz="600" spc="-5" dirty="0">
                          <a:latin typeface="Verdana"/>
                          <a:cs typeface="Verdana"/>
                        </a:rPr>
                        <a:t>Aparecen,</a:t>
                      </a:r>
                      <a:r>
                        <a:rPr sz="600" spc="-114" dirty="0">
                          <a:latin typeface="Verdana"/>
                          <a:cs typeface="Verdana"/>
                        </a:rPr>
                        <a:t> </a:t>
                      </a:r>
                      <a:r>
                        <a:rPr sz="600" spc="-5" dirty="0">
                          <a:latin typeface="Verdana"/>
                          <a:cs typeface="Verdana"/>
                        </a:rPr>
                        <a:t>enlistados,</a:t>
                      </a:r>
                      <a:r>
                        <a:rPr sz="600" spc="-130" dirty="0">
                          <a:latin typeface="Verdana"/>
                          <a:cs typeface="Verdana"/>
                        </a:rPr>
                        <a:t> </a:t>
                      </a:r>
                      <a:r>
                        <a:rPr sz="600" spc="-5" dirty="0">
                          <a:latin typeface="Verdana"/>
                          <a:cs typeface="Verdana"/>
                        </a:rPr>
                        <a:t>todos</a:t>
                      </a:r>
                      <a:r>
                        <a:rPr sz="600" spc="-114" dirty="0">
                          <a:latin typeface="Verdana"/>
                          <a:cs typeface="Verdana"/>
                        </a:rPr>
                        <a:t> </a:t>
                      </a:r>
                      <a:r>
                        <a:rPr sz="600" spc="-5" dirty="0">
                          <a:latin typeface="Verdana"/>
                          <a:cs typeface="Verdana"/>
                        </a:rPr>
                        <a:t>los</a:t>
                      </a:r>
                      <a:r>
                        <a:rPr sz="600" spc="-114" dirty="0">
                          <a:latin typeface="Verdana"/>
                          <a:cs typeface="Verdana"/>
                        </a:rPr>
                        <a:t> </a:t>
                      </a:r>
                      <a:r>
                        <a:rPr sz="600" spc="-5" dirty="0">
                          <a:latin typeface="Verdana"/>
                          <a:cs typeface="Verdana"/>
                        </a:rPr>
                        <a:t>apartados</a:t>
                      </a:r>
                      <a:r>
                        <a:rPr sz="600" spc="-90" dirty="0">
                          <a:latin typeface="Verdana"/>
                          <a:cs typeface="Verdana"/>
                        </a:rPr>
                        <a:t> </a:t>
                      </a:r>
                      <a:r>
                        <a:rPr sz="600" spc="-5" dirty="0">
                          <a:latin typeface="Verdana"/>
                          <a:cs typeface="Verdana"/>
                        </a:rPr>
                        <a:t>señalados  </a:t>
                      </a:r>
                      <a:r>
                        <a:rPr sz="600" spc="-10" dirty="0">
                          <a:latin typeface="Verdana"/>
                          <a:cs typeface="Verdana"/>
                        </a:rPr>
                        <a:t>en </a:t>
                      </a:r>
                      <a:r>
                        <a:rPr sz="600" dirty="0">
                          <a:latin typeface="Verdana"/>
                          <a:cs typeface="Verdana"/>
                        </a:rPr>
                        <a:t>la </a:t>
                      </a:r>
                      <a:r>
                        <a:rPr sz="600" spc="-5" dirty="0">
                          <a:latin typeface="Verdana"/>
                          <a:cs typeface="Verdana"/>
                        </a:rPr>
                        <a:t>presente </a:t>
                      </a:r>
                      <a:r>
                        <a:rPr sz="600" dirty="0">
                          <a:latin typeface="Verdana"/>
                          <a:cs typeface="Verdana"/>
                        </a:rPr>
                        <a:t>lista </a:t>
                      </a:r>
                      <a:r>
                        <a:rPr sz="600" spc="-5" dirty="0">
                          <a:latin typeface="Verdana"/>
                          <a:cs typeface="Verdana"/>
                        </a:rPr>
                        <a:t>de cotejo, a </a:t>
                      </a:r>
                      <a:r>
                        <a:rPr sz="600" dirty="0">
                          <a:latin typeface="Verdana"/>
                          <a:cs typeface="Verdana"/>
                        </a:rPr>
                        <a:t>partir </a:t>
                      </a:r>
                      <a:r>
                        <a:rPr sz="600" spc="-10" dirty="0">
                          <a:latin typeface="Verdana"/>
                          <a:cs typeface="Verdana"/>
                        </a:rPr>
                        <a:t>del </a:t>
                      </a:r>
                      <a:r>
                        <a:rPr sz="600" spc="-5" dirty="0">
                          <a:latin typeface="Verdana"/>
                          <a:cs typeface="Verdana"/>
                        </a:rPr>
                        <a:t>punto 5  hasta </a:t>
                      </a:r>
                      <a:r>
                        <a:rPr sz="600" spc="-10" dirty="0">
                          <a:latin typeface="Verdana"/>
                          <a:cs typeface="Verdana"/>
                        </a:rPr>
                        <a:t>el</a:t>
                      </a:r>
                      <a:r>
                        <a:rPr sz="600" spc="-155" dirty="0">
                          <a:latin typeface="Verdana"/>
                          <a:cs typeface="Verdana"/>
                        </a:rPr>
                        <a:t> </a:t>
                      </a:r>
                      <a:r>
                        <a:rPr sz="600" dirty="0">
                          <a:latin typeface="Verdana"/>
                          <a:cs typeface="Verdana"/>
                        </a:rPr>
                        <a:t>último.</a:t>
                      </a:r>
                      <a:endParaRPr sz="600">
                        <a:latin typeface="Verdana"/>
                        <a:cs typeface="Verdana"/>
                      </a:endParaRPr>
                    </a:p>
                  </a:txBody>
                  <a:tcPr marL="0" marR="0" marT="31746"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8"/>
                  </a:ext>
                </a:extLst>
              </a:tr>
              <a:tr h="588649">
                <a:tc rowSpan="2">
                  <a:txBody>
                    <a:bodyPr/>
                    <a:lstStyle/>
                    <a:p>
                      <a:pPr marL="22860" algn="ctr">
                        <a:lnSpc>
                          <a:spcPct val="100000"/>
                        </a:lnSpc>
                        <a:spcBef>
                          <a:spcPts val="465"/>
                        </a:spcBef>
                      </a:pPr>
                      <a:r>
                        <a:rPr sz="600" b="1" spc="-10" dirty="0">
                          <a:latin typeface="Arial"/>
                          <a:cs typeface="Arial"/>
                        </a:rPr>
                        <a:t>5.a</a:t>
                      </a:r>
                      <a:endParaRPr sz="600">
                        <a:latin typeface="Arial"/>
                        <a:cs typeface="Arial"/>
                      </a:endParaRPr>
                    </a:p>
                  </a:txBody>
                  <a:tcPr marL="0" marR="0" marT="3785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a:lnSpc>
                          <a:spcPct val="100000"/>
                        </a:lnSpc>
                        <a:spcBef>
                          <a:spcPts val="575"/>
                        </a:spcBef>
                      </a:pPr>
                      <a:r>
                        <a:rPr sz="600" b="1" spc="-70" dirty="0">
                          <a:solidFill>
                            <a:srgbClr val="FB0D1B"/>
                          </a:solidFill>
                          <a:latin typeface="Verdana"/>
                          <a:cs typeface="Verdana"/>
                        </a:rPr>
                        <a:t>Producto</a:t>
                      </a:r>
                      <a:r>
                        <a:rPr sz="600" b="1" spc="-35" dirty="0">
                          <a:solidFill>
                            <a:srgbClr val="FB0D1B"/>
                          </a:solidFill>
                          <a:latin typeface="Verdana"/>
                          <a:cs typeface="Verdana"/>
                        </a:rPr>
                        <a:t> </a:t>
                      </a:r>
                      <a:r>
                        <a:rPr sz="600" b="1" spc="-60" dirty="0">
                          <a:solidFill>
                            <a:srgbClr val="FB0D1B"/>
                          </a:solidFill>
                          <a:latin typeface="Verdana"/>
                          <a:cs typeface="Verdana"/>
                        </a:rPr>
                        <a:t>1.</a:t>
                      </a:r>
                      <a:endParaRPr sz="600">
                        <a:latin typeface="Verdana"/>
                        <a:cs typeface="Verdana"/>
                      </a:endParaRPr>
                    </a:p>
                    <a:p>
                      <a:pPr marL="166370" marR="227965">
                        <a:lnSpc>
                          <a:spcPct val="117000"/>
                        </a:lnSpc>
                        <a:spcBef>
                          <a:spcPts val="10"/>
                        </a:spcBef>
                      </a:pPr>
                      <a:r>
                        <a:rPr sz="600" spc="-40" dirty="0">
                          <a:solidFill>
                            <a:srgbClr val="565656"/>
                          </a:solidFill>
                          <a:latin typeface="Verdana"/>
                          <a:cs typeface="Verdana"/>
                        </a:rPr>
                        <a:t>C.A.I.A.C. </a:t>
                      </a:r>
                      <a:r>
                        <a:rPr sz="600" spc="-20" dirty="0">
                          <a:solidFill>
                            <a:srgbClr val="565656"/>
                          </a:solidFill>
                          <a:latin typeface="Verdana"/>
                          <a:cs typeface="Verdana"/>
                        </a:rPr>
                        <a:t>Conclusiones  </a:t>
                      </a:r>
                      <a:r>
                        <a:rPr sz="600" spc="-5" dirty="0">
                          <a:solidFill>
                            <a:srgbClr val="565656"/>
                          </a:solidFill>
                          <a:latin typeface="Verdana"/>
                          <a:cs typeface="Verdana"/>
                        </a:rPr>
                        <a:t>Generales.  </a:t>
                      </a:r>
                      <a:r>
                        <a:rPr sz="600" spc="-35" dirty="0">
                          <a:solidFill>
                            <a:srgbClr val="565656"/>
                          </a:solidFill>
                          <a:latin typeface="Verdana"/>
                          <a:cs typeface="Verdana"/>
                        </a:rPr>
                        <a:t>Interdisciplinariedad.</a:t>
                      </a:r>
                      <a:endParaRPr sz="600">
                        <a:latin typeface="Verdana"/>
                        <a:cs typeface="Verdana"/>
                      </a:endParaRPr>
                    </a:p>
                  </a:txBody>
                  <a:tcPr marL="0" marR="0" marT="4680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962660">
                        <a:lnSpc>
                          <a:spcPct val="118000"/>
                        </a:lnSpc>
                        <a:spcBef>
                          <a:spcPts val="355"/>
                        </a:spcBef>
                      </a:pPr>
                      <a:r>
                        <a:rPr sz="600" spc="-5" dirty="0">
                          <a:latin typeface="Verdana"/>
                          <a:cs typeface="Verdana"/>
                        </a:rPr>
                        <a:t>Acuerdos</a:t>
                      </a:r>
                      <a:r>
                        <a:rPr sz="600" spc="-155" dirty="0">
                          <a:latin typeface="Verdana"/>
                          <a:cs typeface="Verdana"/>
                        </a:rPr>
                        <a:t> </a:t>
                      </a:r>
                      <a:r>
                        <a:rPr sz="600" spc="-5" dirty="0">
                          <a:latin typeface="Verdana"/>
                          <a:cs typeface="Verdana"/>
                        </a:rPr>
                        <a:t>obtenidos</a:t>
                      </a:r>
                      <a:r>
                        <a:rPr sz="600" spc="-160" dirty="0">
                          <a:latin typeface="Verdana"/>
                          <a:cs typeface="Verdana"/>
                        </a:rPr>
                        <a:t> </a:t>
                      </a:r>
                      <a:r>
                        <a:rPr sz="600" spc="-10" dirty="0">
                          <a:latin typeface="Verdana"/>
                          <a:cs typeface="Verdana"/>
                        </a:rPr>
                        <a:t>en</a:t>
                      </a:r>
                      <a:r>
                        <a:rPr sz="600" spc="-175" dirty="0">
                          <a:latin typeface="Verdana"/>
                          <a:cs typeface="Verdana"/>
                        </a:rPr>
                        <a:t> </a:t>
                      </a:r>
                      <a:r>
                        <a:rPr sz="600" spc="-5" dirty="0">
                          <a:latin typeface="Verdana"/>
                          <a:cs typeface="Verdana"/>
                        </a:rPr>
                        <a:t>sesión</a:t>
                      </a:r>
                      <a:r>
                        <a:rPr sz="600" spc="-155" dirty="0">
                          <a:latin typeface="Verdana"/>
                          <a:cs typeface="Verdana"/>
                        </a:rPr>
                        <a:t> </a:t>
                      </a:r>
                      <a:r>
                        <a:rPr sz="600" spc="-5" dirty="0">
                          <a:latin typeface="Verdana"/>
                          <a:cs typeface="Verdana"/>
                        </a:rPr>
                        <a:t>plenaria.  Legible.</a:t>
                      </a:r>
                      <a:r>
                        <a:rPr sz="600" spc="180" dirty="0">
                          <a:latin typeface="Verdana"/>
                          <a:cs typeface="Verdana"/>
                        </a:rPr>
                        <a:t> </a:t>
                      </a:r>
                      <a:r>
                        <a:rPr sz="600" spc="-5" dirty="0">
                          <a:latin typeface="Verdana"/>
                          <a:cs typeface="Verdana"/>
                        </a:rPr>
                        <a:t>Completo.</a:t>
                      </a:r>
                      <a:endParaRPr sz="6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5"/>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9"/>
                  </a:ext>
                </a:extLst>
              </a:tr>
              <a:tr h="430425">
                <a:tc vMerge="1">
                  <a:txBody>
                    <a:bodyPr/>
                    <a:lstStyle/>
                    <a:p>
                      <a:endParaRPr/>
                    </a:p>
                  </a:txBody>
                  <a:tcPr marL="0" marR="0" marT="5905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a:lnSpc>
                          <a:spcPct val="100000"/>
                        </a:lnSpc>
                      </a:pPr>
                      <a:endParaRPr sz="700">
                        <a:latin typeface="Times New Roman"/>
                        <a:cs typeface="Times New Roman"/>
                      </a:endParaRPr>
                    </a:p>
                    <a:p>
                      <a:pPr marL="166370">
                        <a:lnSpc>
                          <a:spcPct val="100000"/>
                        </a:lnSpc>
                      </a:pPr>
                      <a:r>
                        <a:rPr sz="600" b="1" spc="-70" dirty="0">
                          <a:solidFill>
                            <a:srgbClr val="FB0D1B"/>
                          </a:solidFill>
                          <a:latin typeface="Verdana"/>
                          <a:cs typeface="Verdana"/>
                        </a:rPr>
                        <a:t>Producto</a:t>
                      </a:r>
                      <a:r>
                        <a:rPr sz="600" b="1" spc="-35" dirty="0">
                          <a:solidFill>
                            <a:srgbClr val="FB0D1B"/>
                          </a:solidFill>
                          <a:latin typeface="Verdana"/>
                          <a:cs typeface="Verdana"/>
                        </a:rPr>
                        <a:t> </a:t>
                      </a:r>
                      <a:r>
                        <a:rPr sz="600" b="1" spc="-60" dirty="0">
                          <a:solidFill>
                            <a:srgbClr val="FB0D1B"/>
                          </a:solidFill>
                          <a:latin typeface="Verdana"/>
                          <a:cs typeface="Verdana"/>
                        </a:rPr>
                        <a:t>3.</a:t>
                      </a:r>
                      <a:endParaRPr sz="600">
                        <a:latin typeface="Verdana"/>
                        <a:cs typeface="Verdana"/>
                      </a:endParaRPr>
                    </a:p>
                    <a:p>
                      <a:pPr marL="166370">
                        <a:lnSpc>
                          <a:spcPct val="100000"/>
                        </a:lnSpc>
                        <a:spcBef>
                          <a:spcPts val="229"/>
                        </a:spcBef>
                      </a:pPr>
                      <a:r>
                        <a:rPr sz="600" spc="-5" dirty="0">
                          <a:latin typeface="Verdana"/>
                          <a:cs typeface="Verdana"/>
                        </a:rPr>
                        <a:t>Fotografías de </a:t>
                      </a:r>
                      <a:r>
                        <a:rPr sz="600" dirty="0">
                          <a:latin typeface="Verdana"/>
                          <a:cs typeface="Verdana"/>
                        </a:rPr>
                        <a:t>la</a:t>
                      </a:r>
                      <a:r>
                        <a:rPr sz="600" spc="-25" dirty="0">
                          <a:latin typeface="Verdana"/>
                          <a:cs typeface="Verdana"/>
                        </a:rPr>
                        <a:t> </a:t>
                      </a:r>
                      <a:r>
                        <a:rPr sz="600" spc="-5" dirty="0">
                          <a:latin typeface="Verdana"/>
                          <a:cs typeface="Verdana"/>
                        </a:rPr>
                        <a:t>sesión</a:t>
                      </a:r>
                      <a:endParaRPr sz="600">
                        <a:latin typeface="Verdana"/>
                        <a:cs typeface="Verdana"/>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84455">
                        <a:lnSpc>
                          <a:spcPct val="117000"/>
                        </a:lnSpc>
                        <a:spcBef>
                          <a:spcPts val="380"/>
                        </a:spcBef>
                      </a:pPr>
                      <a:r>
                        <a:rPr sz="600" spc="-5" dirty="0">
                          <a:latin typeface="Verdana"/>
                          <a:cs typeface="Verdana"/>
                        </a:rPr>
                        <a:t>Claras. Variadas. Tomadas por los propios </a:t>
                      </a:r>
                      <a:r>
                        <a:rPr sz="600" dirty="0">
                          <a:latin typeface="Verdana"/>
                          <a:cs typeface="Verdana"/>
                        </a:rPr>
                        <a:t>grupos </a:t>
                      </a:r>
                      <a:r>
                        <a:rPr sz="600" spc="-5" dirty="0">
                          <a:latin typeface="Verdana"/>
                          <a:cs typeface="Verdana"/>
                        </a:rPr>
                        <a:t>y  </a:t>
                      </a:r>
                      <a:r>
                        <a:rPr sz="600" dirty="0">
                          <a:latin typeface="Verdana"/>
                          <a:cs typeface="Verdana"/>
                        </a:rPr>
                        <a:t>la </a:t>
                      </a:r>
                      <a:r>
                        <a:rPr sz="600" spc="-5" dirty="0">
                          <a:latin typeface="Verdana"/>
                          <a:cs typeface="Verdana"/>
                        </a:rPr>
                        <a:t>persona </a:t>
                      </a:r>
                      <a:r>
                        <a:rPr sz="600" dirty="0">
                          <a:latin typeface="Verdana"/>
                          <a:cs typeface="Verdana"/>
                        </a:rPr>
                        <a:t>asignada </a:t>
                      </a:r>
                      <a:r>
                        <a:rPr sz="600" spc="-5" dirty="0">
                          <a:latin typeface="Verdana"/>
                          <a:cs typeface="Verdana"/>
                        </a:rPr>
                        <a:t>para tal</a:t>
                      </a:r>
                      <a:r>
                        <a:rPr sz="600" dirty="0">
                          <a:latin typeface="Verdana"/>
                          <a:cs typeface="Verdana"/>
                        </a:rPr>
                        <a:t> </a:t>
                      </a:r>
                      <a:r>
                        <a:rPr sz="600" spc="-5" dirty="0">
                          <a:latin typeface="Verdana"/>
                          <a:cs typeface="Verdana"/>
                        </a:rPr>
                        <a:t>fin.</a:t>
                      </a:r>
                      <a:endParaRPr sz="600">
                        <a:latin typeface="Verdana"/>
                        <a:cs typeface="Verdana"/>
                      </a:endParaRPr>
                    </a:p>
                  </a:txBody>
                  <a:tcPr marL="0" marR="0" marT="30932"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10"/>
                  </a:ext>
                </a:extLst>
              </a:tr>
              <a:tr h="545205">
                <a:tc>
                  <a:txBody>
                    <a:bodyPr/>
                    <a:lstStyle/>
                    <a:p>
                      <a:pPr marL="23495" algn="ctr">
                        <a:lnSpc>
                          <a:spcPct val="100000"/>
                        </a:lnSpc>
                        <a:spcBef>
                          <a:spcPts val="570"/>
                        </a:spcBef>
                      </a:pPr>
                      <a:r>
                        <a:rPr sz="600" b="1" spc="-35" dirty="0">
                          <a:latin typeface="Verdana"/>
                          <a:cs typeface="Verdana"/>
                        </a:rPr>
                        <a:t>5.b</a:t>
                      </a:r>
                      <a:endParaRPr sz="600">
                        <a:latin typeface="Verdana"/>
                        <a:cs typeface="Verdana"/>
                      </a:endParaRPr>
                    </a:p>
                  </a:txBody>
                  <a:tcPr marL="0" marR="0" marT="46398"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370205">
                        <a:lnSpc>
                          <a:spcPct val="117500"/>
                        </a:lnSpc>
                        <a:spcBef>
                          <a:spcPts val="360"/>
                        </a:spcBef>
                      </a:pPr>
                      <a:r>
                        <a:rPr sz="600" b="1" spc="-5" dirty="0">
                          <a:solidFill>
                            <a:srgbClr val="FF0000"/>
                          </a:solidFill>
                          <a:latin typeface="Verdana"/>
                          <a:cs typeface="Verdana"/>
                        </a:rPr>
                        <a:t>Producto 2.  </a:t>
                      </a:r>
                      <a:r>
                        <a:rPr sz="600" spc="-5" dirty="0">
                          <a:latin typeface="Verdana"/>
                          <a:cs typeface="Verdana"/>
                        </a:rPr>
                        <a:t>Fotografía de  Organizador</a:t>
                      </a:r>
                      <a:r>
                        <a:rPr sz="600" spc="-45" dirty="0">
                          <a:latin typeface="Verdana"/>
                          <a:cs typeface="Verdana"/>
                        </a:rPr>
                        <a:t> </a:t>
                      </a:r>
                      <a:r>
                        <a:rPr sz="600" spc="-5" dirty="0">
                          <a:latin typeface="Verdana"/>
                          <a:cs typeface="Verdana"/>
                        </a:rPr>
                        <a:t>gráfico.</a:t>
                      </a:r>
                      <a:endParaRPr sz="600">
                        <a:latin typeface="Verdana"/>
                        <a:cs typeface="Verdana"/>
                      </a:endParaRPr>
                    </a:p>
                  </a:txBody>
                  <a:tcPr marL="0" marR="0" marT="29304"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675005">
                        <a:lnSpc>
                          <a:spcPct val="118000"/>
                        </a:lnSpc>
                        <a:spcBef>
                          <a:spcPts val="355"/>
                        </a:spcBef>
                      </a:pPr>
                      <a:r>
                        <a:rPr sz="600" spc="-5" dirty="0">
                          <a:latin typeface="Verdana"/>
                          <a:cs typeface="Verdana"/>
                        </a:rPr>
                        <a:t>Legible, coherente, completo, </a:t>
                      </a:r>
                      <a:r>
                        <a:rPr sz="600" spc="-10" dirty="0">
                          <a:latin typeface="Verdana"/>
                          <a:cs typeface="Verdana"/>
                        </a:rPr>
                        <a:t>con </a:t>
                      </a:r>
                      <a:r>
                        <a:rPr sz="600" spc="-5" dirty="0">
                          <a:latin typeface="Verdana"/>
                          <a:cs typeface="Verdana"/>
                        </a:rPr>
                        <a:t>colores.  </a:t>
                      </a:r>
                      <a:r>
                        <a:rPr sz="600" spc="-10" dirty="0">
                          <a:latin typeface="Verdana"/>
                          <a:cs typeface="Verdana"/>
                        </a:rPr>
                        <a:t>En </a:t>
                      </a:r>
                      <a:r>
                        <a:rPr sz="600" spc="-5" dirty="0">
                          <a:latin typeface="Verdana"/>
                          <a:cs typeface="Verdana"/>
                        </a:rPr>
                        <a:t>una </a:t>
                      </a:r>
                      <a:r>
                        <a:rPr sz="600" dirty="0">
                          <a:latin typeface="Verdana"/>
                          <a:cs typeface="Verdana"/>
                        </a:rPr>
                        <a:t>sola </a:t>
                      </a:r>
                      <a:r>
                        <a:rPr sz="600" spc="-5" dirty="0">
                          <a:latin typeface="Verdana"/>
                          <a:cs typeface="Verdana"/>
                        </a:rPr>
                        <a:t>pantalla.</a:t>
                      </a:r>
                      <a:endParaRPr sz="6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72479" y="216525"/>
            <a:ext cx="3192938" cy="343568"/>
          </a:xfrm>
          <a:prstGeom prst="rect">
            <a:avLst/>
          </a:prstGeom>
        </p:spPr>
        <p:txBody>
          <a:bodyPr vert="horz" wrap="square" lIns="0" tIns="8140" rIns="0" bIns="0" rtlCol="0">
            <a:spAutoFit/>
          </a:bodyPr>
          <a:lstStyle/>
          <a:p>
            <a:pPr marL="3663" algn="ctr">
              <a:spcBef>
                <a:spcPts val="64"/>
              </a:spcBef>
            </a:pPr>
            <a:r>
              <a:rPr sz="769" b="1" spc="-22" dirty="0">
                <a:solidFill>
                  <a:srgbClr val="008080"/>
                </a:solidFill>
                <a:latin typeface="Verdana"/>
                <a:cs typeface="Verdana"/>
              </a:rPr>
              <a:t>Lista </a:t>
            </a:r>
            <a:r>
              <a:rPr sz="769" b="1" spc="-32" dirty="0">
                <a:solidFill>
                  <a:srgbClr val="008080"/>
                </a:solidFill>
                <a:latin typeface="Verdana"/>
                <a:cs typeface="Verdana"/>
              </a:rPr>
              <a:t>de</a:t>
            </a:r>
            <a:r>
              <a:rPr sz="769" b="1" spc="-6" dirty="0">
                <a:solidFill>
                  <a:srgbClr val="008080"/>
                </a:solidFill>
                <a:latin typeface="Verdana"/>
                <a:cs typeface="Verdana"/>
              </a:rPr>
              <a:t> </a:t>
            </a:r>
            <a:r>
              <a:rPr sz="769" b="1" spc="-29" dirty="0">
                <a:solidFill>
                  <a:srgbClr val="008080"/>
                </a:solidFill>
                <a:latin typeface="Verdana"/>
                <a:cs typeface="Verdana"/>
              </a:rPr>
              <a:t>Cotejo</a:t>
            </a:r>
            <a:endParaRPr sz="769">
              <a:latin typeface="Verdana"/>
              <a:cs typeface="Verdana"/>
            </a:endParaRPr>
          </a:p>
          <a:p>
            <a:pPr algn="ctr">
              <a:spcBef>
                <a:spcPts val="22"/>
              </a:spcBef>
            </a:pPr>
            <a:r>
              <a:rPr sz="769" b="1" spc="-3" dirty="0">
                <a:solidFill>
                  <a:srgbClr val="008080"/>
                </a:solidFill>
                <a:latin typeface="Verdana"/>
                <a:cs typeface="Verdana"/>
              </a:rPr>
              <a:t>Autoevaluación de Portafolios Virtual de Evidencias</a:t>
            </a:r>
            <a:r>
              <a:rPr sz="769" b="1" spc="29" dirty="0">
                <a:solidFill>
                  <a:srgbClr val="008080"/>
                </a:solidFill>
                <a:latin typeface="Verdana"/>
                <a:cs typeface="Verdana"/>
              </a:rPr>
              <a:t> </a:t>
            </a:r>
            <a:r>
              <a:rPr sz="769" b="1" spc="-3" dirty="0">
                <a:solidFill>
                  <a:srgbClr val="008080"/>
                </a:solidFill>
                <a:latin typeface="Verdana"/>
                <a:cs typeface="Verdana"/>
              </a:rPr>
              <a:t>(PVE)</a:t>
            </a:r>
            <a:endParaRPr sz="769">
              <a:latin typeface="Verdana"/>
              <a:cs typeface="Verdana"/>
            </a:endParaRPr>
          </a:p>
          <a:p>
            <a:pPr marL="407" algn="ctr">
              <a:spcBef>
                <a:spcPts val="19"/>
              </a:spcBef>
            </a:pPr>
            <a:r>
              <a:rPr sz="641" b="1" spc="-61" dirty="0">
                <a:solidFill>
                  <a:srgbClr val="008080"/>
                </a:solidFill>
                <a:latin typeface="Verdana"/>
                <a:cs typeface="Verdana"/>
              </a:rPr>
              <a:t>(Estructura)</a:t>
            </a:r>
            <a:endParaRPr sz="641">
              <a:latin typeface="Verdana"/>
              <a:cs typeface="Verdana"/>
            </a:endParaRPr>
          </a:p>
        </p:txBody>
      </p:sp>
      <p:graphicFrame>
        <p:nvGraphicFramePr>
          <p:cNvPr id="3" name="object 3"/>
          <p:cNvGraphicFramePr>
            <a:graphicFrameLocks noGrp="1"/>
          </p:cNvGraphicFramePr>
          <p:nvPr/>
        </p:nvGraphicFramePr>
        <p:xfrm>
          <a:off x="2438328" y="662275"/>
          <a:ext cx="4269053" cy="5773456"/>
        </p:xfrm>
        <a:graphic>
          <a:graphicData uri="http://schemas.openxmlformats.org/drawingml/2006/table">
            <a:tbl>
              <a:tblPr firstRow="1" bandRow="1">
                <a:tableStyleId>{2D5ABB26-0587-4C30-8999-92F81FD0307C}</a:tableStyleId>
              </a:tblPr>
              <a:tblGrid>
                <a:gridCol w="488404">
                  <a:extLst>
                    <a:ext uri="{9D8B030D-6E8A-4147-A177-3AD203B41FA5}">
                      <a16:colId xmlns:a16="http://schemas.microsoft.com/office/drawing/2014/main" val="20000"/>
                    </a:ext>
                  </a:extLst>
                </a:gridCol>
                <a:gridCol w="1181936">
                  <a:extLst>
                    <a:ext uri="{9D8B030D-6E8A-4147-A177-3AD203B41FA5}">
                      <a16:colId xmlns:a16="http://schemas.microsoft.com/office/drawing/2014/main" val="20001"/>
                    </a:ext>
                  </a:extLst>
                </a:gridCol>
                <a:gridCol w="2219794">
                  <a:extLst>
                    <a:ext uri="{9D8B030D-6E8A-4147-A177-3AD203B41FA5}">
                      <a16:colId xmlns:a16="http://schemas.microsoft.com/office/drawing/2014/main" val="20002"/>
                    </a:ext>
                  </a:extLst>
                </a:gridCol>
                <a:gridCol w="378919">
                  <a:extLst>
                    <a:ext uri="{9D8B030D-6E8A-4147-A177-3AD203B41FA5}">
                      <a16:colId xmlns:a16="http://schemas.microsoft.com/office/drawing/2014/main" val="20003"/>
                    </a:ext>
                  </a:extLst>
                </a:gridCol>
              </a:tblGrid>
              <a:tr h="433458">
                <a:tc>
                  <a:txBody>
                    <a:bodyPr/>
                    <a:lstStyle/>
                    <a:p>
                      <a:pPr>
                        <a:lnSpc>
                          <a:spcPct val="100000"/>
                        </a:lnSpc>
                      </a:pPr>
                      <a:endParaRPr sz="600">
                        <a:latin typeface="Times New Roman"/>
                        <a:cs typeface="Times New Roman"/>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a:lnSpc>
                          <a:spcPct val="100000"/>
                        </a:lnSpc>
                        <a:spcBef>
                          <a:spcPts val="585"/>
                        </a:spcBef>
                      </a:pPr>
                      <a:r>
                        <a:rPr sz="600" spc="-5" dirty="0">
                          <a:latin typeface="Verdana"/>
                          <a:cs typeface="Verdana"/>
                        </a:rPr>
                        <a:t>Conexiones.</a:t>
                      </a:r>
                      <a:endParaRPr sz="600">
                        <a:latin typeface="Verdana"/>
                        <a:cs typeface="Verdana"/>
                      </a:endParaRPr>
                    </a:p>
                  </a:txBody>
                  <a:tcPr marL="0" marR="0" marT="47619"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97790" algn="just">
                        <a:lnSpc>
                          <a:spcPct val="117000"/>
                        </a:lnSpc>
                        <a:spcBef>
                          <a:spcPts val="380"/>
                        </a:spcBef>
                      </a:pPr>
                      <a:r>
                        <a:rPr sz="600" spc="-5" dirty="0">
                          <a:latin typeface="Verdana"/>
                          <a:cs typeface="Verdana"/>
                        </a:rPr>
                        <a:t>Evidenciar</a:t>
                      </a:r>
                      <a:r>
                        <a:rPr sz="600" spc="-60" dirty="0">
                          <a:latin typeface="Verdana"/>
                          <a:cs typeface="Verdana"/>
                        </a:rPr>
                        <a:t> </a:t>
                      </a:r>
                      <a:r>
                        <a:rPr sz="600" dirty="0">
                          <a:latin typeface="Verdana"/>
                          <a:cs typeface="Verdana"/>
                        </a:rPr>
                        <a:t>las</a:t>
                      </a:r>
                      <a:r>
                        <a:rPr sz="600" spc="-50" dirty="0">
                          <a:latin typeface="Verdana"/>
                          <a:cs typeface="Verdana"/>
                        </a:rPr>
                        <a:t> </a:t>
                      </a:r>
                      <a:r>
                        <a:rPr sz="600" spc="-5" dirty="0">
                          <a:latin typeface="Verdana"/>
                          <a:cs typeface="Verdana"/>
                        </a:rPr>
                        <a:t>interrelaciones</a:t>
                      </a:r>
                      <a:r>
                        <a:rPr sz="600" spc="-35" dirty="0">
                          <a:latin typeface="Verdana"/>
                          <a:cs typeface="Verdana"/>
                        </a:rPr>
                        <a:t> </a:t>
                      </a:r>
                      <a:r>
                        <a:rPr sz="600" spc="-5" dirty="0">
                          <a:latin typeface="Verdana"/>
                          <a:cs typeface="Verdana"/>
                        </a:rPr>
                        <a:t>entre</a:t>
                      </a:r>
                      <a:r>
                        <a:rPr sz="600" spc="-45" dirty="0">
                          <a:latin typeface="Verdana"/>
                          <a:cs typeface="Verdana"/>
                        </a:rPr>
                        <a:t> </a:t>
                      </a:r>
                      <a:r>
                        <a:rPr sz="600" spc="-5" dirty="0">
                          <a:latin typeface="Verdana"/>
                          <a:cs typeface="Verdana"/>
                        </a:rPr>
                        <a:t>los</a:t>
                      </a:r>
                      <a:r>
                        <a:rPr sz="600" spc="-50" dirty="0">
                          <a:latin typeface="Verdana"/>
                          <a:cs typeface="Verdana"/>
                        </a:rPr>
                        <a:t> </a:t>
                      </a:r>
                      <a:r>
                        <a:rPr sz="600" spc="-5" dirty="0">
                          <a:latin typeface="Verdana"/>
                          <a:cs typeface="Verdana"/>
                        </a:rPr>
                        <a:t>temas</a:t>
                      </a:r>
                      <a:r>
                        <a:rPr sz="600" spc="-50" dirty="0">
                          <a:latin typeface="Verdana"/>
                          <a:cs typeface="Verdana"/>
                        </a:rPr>
                        <a:t> </a:t>
                      </a:r>
                      <a:r>
                        <a:rPr sz="600" spc="5" dirty="0">
                          <a:latin typeface="Verdana"/>
                          <a:cs typeface="Verdana"/>
                        </a:rPr>
                        <a:t>de</a:t>
                      </a:r>
                      <a:r>
                        <a:rPr sz="600" spc="-45" dirty="0">
                          <a:latin typeface="Verdana"/>
                          <a:cs typeface="Verdana"/>
                        </a:rPr>
                        <a:t> </a:t>
                      </a:r>
                      <a:r>
                        <a:rPr sz="600" dirty="0">
                          <a:latin typeface="Verdana"/>
                          <a:cs typeface="Verdana"/>
                        </a:rPr>
                        <a:t>las  </a:t>
                      </a:r>
                      <a:r>
                        <a:rPr sz="600" spc="-5" dirty="0">
                          <a:latin typeface="Verdana"/>
                          <a:cs typeface="Verdana"/>
                        </a:rPr>
                        <a:t>diferentes asignaturas, que formarán parte </a:t>
                      </a:r>
                      <a:r>
                        <a:rPr sz="600" spc="-10" dirty="0">
                          <a:latin typeface="Verdana"/>
                          <a:cs typeface="Verdana"/>
                        </a:rPr>
                        <a:t>del  </a:t>
                      </a:r>
                      <a:r>
                        <a:rPr sz="600" dirty="0">
                          <a:latin typeface="Verdana"/>
                          <a:cs typeface="Verdana"/>
                        </a:rPr>
                        <a:t>posible</a:t>
                      </a:r>
                      <a:r>
                        <a:rPr sz="600" spc="-95" dirty="0">
                          <a:latin typeface="Verdana"/>
                          <a:cs typeface="Verdana"/>
                        </a:rPr>
                        <a:t> </a:t>
                      </a:r>
                      <a:r>
                        <a:rPr sz="600" spc="-5" dirty="0">
                          <a:latin typeface="Verdana"/>
                          <a:cs typeface="Verdana"/>
                        </a:rPr>
                        <a:t>proyecto</a:t>
                      </a:r>
                      <a:r>
                        <a:rPr sz="600" b="1" spc="-5" dirty="0">
                          <a:latin typeface="Verdana"/>
                          <a:cs typeface="Verdana"/>
                        </a:rPr>
                        <a:t>.</a:t>
                      </a:r>
                      <a:endParaRPr sz="600">
                        <a:latin typeface="Verdana"/>
                        <a:cs typeface="Verdana"/>
                      </a:endParaRPr>
                    </a:p>
                  </a:txBody>
                  <a:tcPr marL="0" marR="0" marT="30932"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5"/>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0"/>
                  </a:ext>
                </a:extLst>
              </a:tr>
              <a:tr h="778190">
                <a:tc>
                  <a:txBody>
                    <a:bodyPr/>
                    <a:lstStyle/>
                    <a:p>
                      <a:pPr marL="196215" marR="166370" indent="1905" algn="ctr">
                        <a:lnSpc>
                          <a:spcPct val="117400"/>
                        </a:lnSpc>
                        <a:spcBef>
                          <a:spcPts val="360"/>
                        </a:spcBef>
                      </a:pPr>
                      <a:r>
                        <a:rPr sz="600" b="1" spc="-40" dirty="0">
                          <a:latin typeface="Verdana"/>
                          <a:cs typeface="Verdana"/>
                        </a:rPr>
                        <a:t>5.c  </a:t>
                      </a:r>
                      <a:r>
                        <a:rPr sz="600" b="1" spc="-5" dirty="0">
                          <a:solidFill>
                            <a:srgbClr val="FF0000"/>
                          </a:solidFill>
                          <a:latin typeface="Verdana"/>
                          <a:cs typeface="Verdana"/>
                        </a:rPr>
                        <a:t>E</a:t>
                      </a:r>
                      <a:r>
                        <a:rPr sz="600" b="1" spc="5" dirty="0">
                          <a:solidFill>
                            <a:srgbClr val="FF0000"/>
                          </a:solidFill>
                          <a:latin typeface="Verdana"/>
                          <a:cs typeface="Verdana"/>
                        </a:rPr>
                        <a:t>x</a:t>
                      </a:r>
                      <a:r>
                        <a:rPr sz="600" b="1" dirty="0">
                          <a:solidFill>
                            <a:srgbClr val="FF0000"/>
                          </a:solidFill>
                          <a:latin typeface="Verdana"/>
                          <a:cs typeface="Verdana"/>
                        </a:rPr>
                        <a:t>t</a:t>
                      </a:r>
                      <a:r>
                        <a:rPr sz="600" b="1" spc="10" dirty="0">
                          <a:solidFill>
                            <a:srgbClr val="FF0000"/>
                          </a:solidFill>
                          <a:latin typeface="Verdana"/>
                          <a:cs typeface="Verdana"/>
                        </a:rPr>
                        <a:t>r</a:t>
                      </a:r>
                      <a:r>
                        <a:rPr sz="600" b="1" spc="-5" dirty="0">
                          <a:solidFill>
                            <a:srgbClr val="FF0000"/>
                          </a:solidFill>
                          <a:latin typeface="Verdana"/>
                          <a:cs typeface="Verdana"/>
                        </a:rPr>
                        <a:t>a</a:t>
                      </a:r>
                      <a:r>
                        <a:rPr sz="600" b="1" dirty="0">
                          <a:solidFill>
                            <a:srgbClr val="FF0000"/>
                          </a:solidFill>
                          <a:latin typeface="Verdana"/>
                          <a:cs typeface="Verdana"/>
                        </a:rPr>
                        <a:t>er  </a:t>
                      </a:r>
                      <a:r>
                        <a:rPr sz="600" b="1" spc="-40" dirty="0">
                          <a:solidFill>
                            <a:srgbClr val="FF0000"/>
                          </a:solidFill>
                          <a:latin typeface="Verdana"/>
                          <a:cs typeface="Verdana"/>
                        </a:rPr>
                        <a:t>Del  </a:t>
                      </a:r>
                      <a:r>
                        <a:rPr sz="800" b="1" spc="-70" dirty="0">
                          <a:solidFill>
                            <a:srgbClr val="FF0000"/>
                          </a:solidFill>
                          <a:latin typeface="Verdana"/>
                          <a:cs typeface="Verdana"/>
                        </a:rPr>
                        <a:t>P.8.</a:t>
                      </a:r>
                      <a:endParaRPr sz="800">
                        <a:latin typeface="Verdana"/>
                        <a:cs typeface="Verdana"/>
                      </a:endParaRPr>
                    </a:p>
                  </a:txBody>
                  <a:tcPr marL="0" marR="0" marT="29304"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704215">
                        <a:lnSpc>
                          <a:spcPct val="117300"/>
                        </a:lnSpc>
                        <a:spcBef>
                          <a:spcPts val="365"/>
                        </a:spcBef>
                      </a:pPr>
                      <a:r>
                        <a:rPr sz="600" spc="-20" dirty="0">
                          <a:latin typeface="Verdana"/>
                          <a:cs typeface="Verdana"/>
                        </a:rPr>
                        <a:t>Introducción </a:t>
                      </a:r>
                      <a:r>
                        <a:rPr sz="600" spc="25" dirty="0">
                          <a:latin typeface="Verdana"/>
                          <a:cs typeface="Verdana"/>
                        </a:rPr>
                        <a:t>o  </a:t>
                      </a:r>
                      <a:r>
                        <a:rPr sz="600" spc="-5" dirty="0">
                          <a:latin typeface="Verdana"/>
                          <a:cs typeface="Verdana"/>
                        </a:rPr>
                        <a:t>justificación.  Descripción</a:t>
                      </a:r>
                      <a:r>
                        <a:rPr sz="600" spc="-60" dirty="0">
                          <a:latin typeface="Verdana"/>
                          <a:cs typeface="Verdana"/>
                        </a:rPr>
                        <a:t> </a:t>
                      </a:r>
                      <a:r>
                        <a:rPr sz="600" spc="-5" dirty="0">
                          <a:latin typeface="Verdana"/>
                          <a:cs typeface="Verdana"/>
                        </a:rPr>
                        <a:t>del  proyecto.</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111125" algn="just">
                        <a:lnSpc>
                          <a:spcPct val="117300"/>
                        </a:lnSpc>
                        <a:spcBef>
                          <a:spcPts val="365"/>
                        </a:spcBef>
                        <a:tabLst>
                          <a:tab pos="1672589" algn="l"/>
                          <a:tab pos="2741295" algn="l"/>
                        </a:tabLst>
                      </a:pPr>
                      <a:r>
                        <a:rPr sz="600" b="1" spc="-155" dirty="0">
                          <a:latin typeface="Verdana"/>
                          <a:cs typeface="Verdana"/>
                        </a:rPr>
                        <a:t>En </a:t>
                      </a:r>
                      <a:r>
                        <a:rPr sz="600" b="1" spc="-75" dirty="0">
                          <a:latin typeface="Verdana"/>
                          <a:cs typeface="Verdana"/>
                        </a:rPr>
                        <a:t>el </a:t>
                      </a:r>
                      <a:r>
                        <a:rPr sz="600" b="1" spc="-135" dirty="0">
                          <a:latin typeface="Verdana"/>
                          <a:cs typeface="Verdana"/>
                        </a:rPr>
                        <a:t>P.8. </a:t>
                      </a:r>
                      <a:r>
                        <a:rPr sz="600" b="1" spc="-70" dirty="0">
                          <a:latin typeface="Verdana"/>
                          <a:cs typeface="Verdana"/>
                        </a:rPr>
                        <a:t>Apartado </a:t>
                      </a:r>
                      <a:r>
                        <a:rPr sz="600" b="1" spc="-185" dirty="0">
                          <a:latin typeface="Verdana"/>
                          <a:cs typeface="Verdana"/>
                        </a:rPr>
                        <a:t>I</a:t>
                      </a:r>
                      <a:r>
                        <a:rPr sz="600" spc="-185" dirty="0">
                          <a:latin typeface="Verdana"/>
                          <a:cs typeface="Verdana"/>
                        </a:rPr>
                        <a:t>. </a:t>
                      </a:r>
                      <a:r>
                        <a:rPr sz="600" b="1" spc="-90" dirty="0">
                          <a:latin typeface="Verdana"/>
                          <a:cs typeface="Verdana"/>
                        </a:rPr>
                        <a:t>Contexto. </a:t>
                      </a:r>
                      <a:r>
                        <a:rPr sz="600" spc="-20" dirty="0">
                          <a:latin typeface="Verdana"/>
                          <a:cs typeface="Verdana"/>
                        </a:rPr>
                        <a:t>Introducción </a:t>
                      </a:r>
                      <a:r>
                        <a:rPr sz="600" spc="-30" dirty="0">
                          <a:latin typeface="Verdana"/>
                          <a:cs typeface="Verdana"/>
                        </a:rPr>
                        <a:t>y/o  </a:t>
                      </a:r>
                      <a:r>
                        <a:rPr sz="600" dirty="0">
                          <a:latin typeface="Verdana"/>
                          <a:cs typeface="Verdana"/>
                        </a:rPr>
                        <a:t>j</a:t>
                      </a:r>
                      <a:r>
                        <a:rPr sz="600" spc="5" dirty="0">
                          <a:latin typeface="Verdana"/>
                          <a:cs typeface="Verdana"/>
                        </a:rPr>
                        <a:t>u</a:t>
                      </a:r>
                      <a:r>
                        <a:rPr sz="600" dirty="0">
                          <a:latin typeface="Verdana"/>
                          <a:cs typeface="Verdana"/>
                        </a:rPr>
                        <a:t>st</a:t>
                      </a:r>
                      <a:r>
                        <a:rPr sz="600" spc="15" dirty="0">
                          <a:latin typeface="Verdana"/>
                          <a:cs typeface="Verdana"/>
                        </a:rPr>
                        <a:t>i</a:t>
                      </a:r>
                      <a:r>
                        <a:rPr sz="600" spc="-15" dirty="0">
                          <a:latin typeface="Verdana"/>
                          <a:cs typeface="Verdana"/>
                        </a:rPr>
                        <a:t>f</a:t>
                      </a:r>
                      <a:r>
                        <a:rPr sz="600" spc="10" dirty="0">
                          <a:latin typeface="Verdana"/>
                          <a:cs typeface="Verdana"/>
                        </a:rPr>
                        <a:t>i</a:t>
                      </a:r>
                      <a:r>
                        <a:rPr sz="600" dirty="0">
                          <a:latin typeface="Verdana"/>
                          <a:cs typeface="Verdana"/>
                        </a:rPr>
                        <a:t>ca</a:t>
                      </a:r>
                      <a:r>
                        <a:rPr sz="600" spc="-20" dirty="0">
                          <a:latin typeface="Verdana"/>
                          <a:cs typeface="Verdana"/>
                        </a:rPr>
                        <a:t>c</a:t>
                      </a:r>
                      <a:r>
                        <a:rPr sz="600" spc="10" dirty="0">
                          <a:latin typeface="Verdana"/>
                          <a:cs typeface="Verdana"/>
                        </a:rPr>
                        <a:t>i</a:t>
                      </a:r>
                      <a:r>
                        <a:rPr sz="600" spc="-5" dirty="0">
                          <a:latin typeface="Verdana"/>
                          <a:cs typeface="Verdana"/>
                        </a:rPr>
                        <a:t>ó</a:t>
                      </a:r>
                      <a:r>
                        <a:rPr sz="600" dirty="0">
                          <a:latin typeface="Verdana"/>
                          <a:cs typeface="Verdana"/>
                        </a:rPr>
                        <a:t>n	d</a:t>
                      </a:r>
                      <a:r>
                        <a:rPr sz="600" spc="-10" dirty="0">
                          <a:latin typeface="Verdana"/>
                          <a:cs typeface="Verdana"/>
                        </a:rPr>
                        <a:t>e</a:t>
                      </a:r>
                      <a:r>
                        <a:rPr sz="600" dirty="0">
                          <a:latin typeface="Verdana"/>
                          <a:cs typeface="Verdana"/>
                        </a:rPr>
                        <a:t>l	p</a:t>
                      </a:r>
                      <a:r>
                        <a:rPr sz="600" spc="-5" dirty="0">
                          <a:latin typeface="Verdana"/>
                          <a:cs typeface="Verdana"/>
                        </a:rPr>
                        <a:t>ro</a:t>
                      </a:r>
                      <a:r>
                        <a:rPr sz="600" spc="5" dirty="0">
                          <a:latin typeface="Verdana"/>
                          <a:cs typeface="Verdana"/>
                        </a:rPr>
                        <a:t>y</a:t>
                      </a:r>
                      <a:r>
                        <a:rPr sz="600" spc="-10" dirty="0">
                          <a:latin typeface="Verdana"/>
                          <a:cs typeface="Verdana"/>
                        </a:rPr>
                        <a:t>e</a:t>
                      </a:r>
                      <a:r>
                        <a:rPr sz="600" dirty="0">
                          <a:latin typeface="Verdana"/>
                          <a:cs typeface="Verdana"/>
                        </a:rPr>
                        <a:t>c</a:t>
                      </a:r>
                      <a:r>
                        <a:rPr sz="600" spc="10" dirty="0">
                          <a:latin typeface="Verdana"/>
                          <a:cs typeface="Verdana"/>
                        </a:rPr>
                        <a:t>t</a:t>
                      </a:r>
                      <a:r>
                        <a:rPr sz="600" spc="-5" dirty="0">
                          <a:latin typeface="Verdana"/>
                          <a:cs typeface="Verdana"/>
                        </a:rPr>
                        <a:t>o</a:t>
                      </a:r>
                      <a:r>
                        <a:rPr sz="600" dirty="0">
                          <a:latin typeface="Verdana"/>
                          <a:cs typeface="Verdana"/>
                        </a:rPr>
                        <a:t>.  </a:t>
                      </a:r>
                      <a:r>
                        <a:rPr sz="600" spc="-5" dirty="0">
                          <a:latin typeface="Verdana"/>
                          <a:cs typeface="Verdana"/>
                        </a:rPr>
                        <a:t>Justifica </a:t>
                      </a:r>
                      <a:r>
                        <a:rPr sz="600" dirty="0">
                          <a:latin typeface="Verdana"/>
                          <a:cs typeface="Verdana"/>
                        </a:rPr>
                        <a:t>las </a:t>
                      </a:r>
                      <a:r>
                        <a:rPr sz="600" spc="-5" dirty="0">
                          <a:latin typeface="Verdana"/>
                          <a:cs typeface="Verdana"/>
                        </a:rPr>
                        <a:t>circunstancias o elementos de la  realidad</a:t>
                      </a:r>
                      <a:r>
                        <a:rPr sz="600" spc="-90" dirty="0">
                          <a:latin typeface="Verdana"/>
                          <a:cs typeface="Verdana"/>
                        </a:rPr>
                        <a:t> </a:t>
                      </a:r>
                      <a:r>
                        <a:rPr sz="600" spc="-10" dirty="0">
                          <a:latin typeface="Verdana"/>
                          <a:cs typeface="Verdana"/>
                        </a:rPr>
                        <a:t>en</a:t>
                      </a:r>
                      <a:r>
                        <a:rPr sz="600" spc="-70" dirty="0">
                          <a:latin typeface="Verdana"/>
                          <a:cs typeface="Verdana"/>
                        </a:rPr>
                        <a:t> </a:t>
                      </a:r>
                      <a:r>
                        <a:rPr sz="600" spc="-5" dirty="0">
                          <a:latin typeface="Verdana"/>
                          <a:cs typeface="Verdana"/>
                        </a:rPr>
                        <a:t>los</a:t>
                      </a:r>
                      <a:r>
                        <a:rPr sz="600" spc="-90" dirty="0">
                          <a:latin typeface="Verdana"/>
                          <a:cs typeface="Verdana"/>
                        </a:rPr>
                        <a:t> </a:t>
                      </a:r>
                      <a:r>
                        <a:rPr sz="600" spc="-5" dirty="0">
                          <a:latin typeface="Verdana"/>
                          <a:cs typeface="Verdana"/>
                        </a:rPr>
                        <a:t>que</a:t>
                      </a:r>
                      <a:r>
                        <a:rPr sz="600" spc="-80" dirty="0">
                          <a:latin typeface="Verdana"/>
                          <a:cs typeface="Verdana"/>
                        </a:rPr>
                        <a:t> </a:t>
                      </a:r>
                      <a:r>
                        <a:rPr sz="600" spc="-5" dirty="0">
                          <a:latin typeface="Verdana"/>
                          <a:cs typeface="Verdana"/>
                        </a:rPr>
                        <a:t>se</a:t>
                      </a:r>
                      <a:r>
                        <a:rPr sz="600" spc="-70" dirty="0">
                          <a:latin typeface="Verdana"/>
                          <a:cs typeface="Verdana"/>
                        </a:rPr>
                        <a:t> </a:t>
                      </a:r>
                      <a:r>
                        <a:rPr sz="600" spc="-5" dirty="0">
                          <a:latin typeface="Verdana"/>
                          <a:cs typeface="Verdana"/>
                        </a:rPr>
                        <a:t>da</a:t>
                      </a:r>
                      <a:r>
                        <a:rPr sz="600" spc="-65" dirty="0">
                          <a:latin typeface="Verdana"/>
                          <a:cs typeface="Verdana"/>
                        </a:rPr>
                        <a:t> </a:t>
                      </a:r>
                      <a:r>
                        <a:rPr sz="600" spc="-10" dirty="0">
                          <a:latin typeface="Verdana"/>
                          <a:cs typeface="Verdana"/>
                        </a:rPr>
                        <a:t>el</a:t>
                      </a:r>
                      <a:r>
                        <a:rPr sz="600" spc="-65" dirty="0">
                          <a:latin typeface="Verdana"/>
                          <a:cs typeface="Verdana"/>
                        </a:rPr>
                        <a:t> </a:t>
                      </a:r>
                      <a:r>
                        <a:rPr sz="600" spc="-5" dirty="0">
                          <a:latin typeface="Verdana"/>
                          <a:cs typeface="Verdana"/>
                        </a:rPr>
                        <a:t>problema.</a:t>
                      </a:r>
                      <a:endParaRPr sz="600">
                        <a:latin typeface="Verdana"/>
                        <a:cs typeface="Verdana"/>
                      </a:endParaRPr>
                    </a:p>
                    <a:p>
                      <a:pPr marL="76835" algn="just">
                        <a:lnSpc>
                          <a:spcPct val="100000"/>
                        </a:lnSpc>
                        <a:spcBef>
                          <a:spcPts val="215"/>
                        </a:spcBef>
                      </a:pPr>
                      <a:r>
                        <a:rPr sz="600" spc="-5" dirty="0">
                          <a:latin typeface="Verdana"/>
                          <a:cs typeface="Verdana"/>
                        </a:rPr>
                        <a:t>Clara y</a:t>
                      </a:r>
                      <a:r>
                        <a:rPr sz="600" spc="-15" dirty="0">
                          <a:latin typeface="Verdana"/>
                          <a:cs typeface="Verdana"/>
                        </a:rPr>
                        <a:t> </a:t>
                      </a:r>
                      <a:r>
                        <a:rPr sz="600" spc="-5" dirty="0">
                          <a:latin typeface="Verdana"/>
                          <a:cs typeface="Verdana"/>
                        </a:rPr>
                        <a:t>Completa.</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1"/>
                  </a:ext>
                </a:extLst>
              </a:tr>
              <a:tr h="548232">
                <a:tc rowSpan="2">
                  <a:txBody>
                    <a:bodyPr/>
                    <a:lstStyle/>
                    <a:p>
                      <a:pPr>
                        <a:lnSpc>
                          <a:spcPct val="100000"/>
                        </a:lnSpc>
                        <a:spcBef>
                          <a:spcPts val="55"/>
                        </a:spcBef>
                      </a:pPr>
                      <a:endParaRPr sz="1000">
                        <a:latin typeface="Times New Roman"/>
                        <a:cs typeface="Times New Roman"/>
                      </a:endParaRPr>
                    </a:p>
                    <a:p>
                      <a:pPr marL="196215" marR="166370" indent="1905" algn="ctr">
                        <a:lnSpc>
                          <a:spcPct val="117200"/>
                        </a:lnSpc>
                      </a:pPr>
                      <a:r>
                        <a:rPr sz="600" b="1" spc="-65" dirty="0">
                          <a:latin typeface="Verdana"/>
                          <a:cs typeface="Verdana"/>
                        </a:rPr>
                        <a:t>5.d  </a:t>
                      </a:r>
                      <a:r>
                        <a:rPr sz="600" b="1" spc="-5" dirty="0">
                          <a:solidFill>
                            <a:srgbClr val="FF0000"/>
                          </a:solidFill>
                          <a:latin typeface="Verdana"/>
                          <a:cs typeface="Verdana"/>
                        </a:rPr>
                        <a:t>E</a:t>
                      </a:r>
                      <a:r>
                        <a:rPr sz="600" b="1" spc="5" dirty="0">
                          <a:solidFill>
                            <a:srgbClr val="FF0000"/>
                          </a:solidFill>
                          <a:latin typeface="Verdana"/>
                          <a:cs typeface="Verdana"/>
                        </a:rPr>
                        <a:t>x</a:t>
                      </a:r>
                      <a:r>
                        <a:rPr sz="600" b="1" dirty="0">
                          <a:solidFill>
                            <a:srgbClr val="FF0000"/>
                          </a:solidFill>
                          <a:latin typeface="Verdana"/>
                          <a:cs typeface="Verdana"/>
                        </a:rPr>
                        <a:t>t</a:t>
                      </a:r>
                      <a:r>
                        <a:rPr sz="600" b="1" spc="10" dirty="0">
                          <a:solidFill>
                            <a:srgbClr val="FF0000"/>
                          </a:solidFill>
                          <a:latin typeface="Verdana"/>
                          <a:cs typeface="Verdana"/>
                        </a:rPr>
                        <a:t>r</a:t>
                      </a:r>
                      <a:r>
                        <a:rPr sz="600" b="1" spc="-5" dirty="0">
                          <a:solidFill>
                            <a:srgbClr val="FF0000"/>
                          </a:solidFill>
                          <a:latin typeface="Verdana"/>
                          <a:cs typeface="Verdana"/>
                        </a:rPr>
                        <a:t>a</a:t>
                      </a:r>
                      <a:r>
                        <a:rPr sz="600" b="1" dirty="0">
                          <a:solidFill>
                            <a:srgbClr val="FF0000"/>
                          </a:solidFill>
                          <a:latin typeface="Verdana"/>
                          <a:cs typeface="Verdana"/>
                        </a:rPr>
                        <a:t>er  </a:t>
                      </a:r>
                      <a:r>
                        <a:rPr sz="600" b="1" spc="-65" dirty="0">
                          <a:solidFill>
                            <a:srgbClr val="FF0000"/>
                          </a:solidFill>
                          <a:latin typeface="Verdana"/>
                          <a:cs typeface="Verdana"/>
                        </a:rPr>
                        <a:t>del  </a:t>
                      </a:r>
                      <a:r>
                        <a:rPr sz="800" b="1" spc="-70" dirty="0">
                          <a:solidFill>
                            <a:srgbClr val="FF0000"/>
                          </a:solidFill>
                          <a:latin typeface="Verdana"/>
                          <a:cs typeface="Verdana"/>
                        </a:rPr>
                        <a:t>P.8.</a:t>
                      </a:r>
                      <a:endParaRPr sz="800">
                        <a:latin typeface="Verdana"/>
                        <a:cs typeface="Verdana"/>
                      </a:endParaRPr>
                    </a:p>
                  </a:txBody>
                  <a:tcPr marL="0" marR="0" marT="447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107950">
                        <a:lnSpc>
                          <a:spcPct val="119200"/>
                        </a:lnSpc>
                        <a:spcBef>
                          <a:spcPts val="1035"/>
                        </a:spcBef>
                        <a:tabLst>
                          <a:tab pos="877569" algn="l"/>
                          <a:tab pos="1539240" algn="l"/>
                        </a:tabLst>
                      </a:pPr>
                      <a:r>
                        <a:rPr sz="600" spc="-5" dirty="0">
                          <a:latin typeface="Verdana"/>
                          <a:cs typeface="Verdana"/>
                        </a:rPr>
                        <a:t>O</a:t>
                      </a:r>
                      <a:r>
                        <a:rPr sz="600" dirty="0">
                          <a:latin typeface="Verdana"/>
                          <a:cs typeface="Verdana"/>
                        </a:rPr>
                        <a:t>bj</a:t>
                      </a:r>
                      <a:r>
                        <a:rPr sz="600" spc="-10" dirty="0">
                          <a:latin typeface="Verdana"/>
                          <a:cs typeface="Verdana"/>
                        </a:rPr>
                        <a:t>e</a:t>
                      </a:r>
                      <a:r>
                        <a:rPr sz="600" dirty="0">
                          <a:latin typeface="Verdana"/>
                          <a:cs typeface="Verdana"/>
                        </a:rPr>
                        <a:t>t</a:t>
                      </a:r>
                      <a:r>
                        <a:rPr sz="600" spc="10" dirty="0">
                          <a:latin typeface="Verdana"/>
                          <a:cs typeface="Verdana"/>
                        </a:rPr>
                        <a:t>i</a:t>
                      </a:r>
                      <a:r>
                        <a:rPr sz="600" dirty="0">
                          <a:latin typeface="Verdana"/>
                          <a:cs typeface="Verdana"/>
                        </a:rPr>
                        <a:t>vo	g</a:t>
                      </a:r>
                      <a:r>
                        <a:rPr sz="600" spc="-10" dirty="0">
                          <a:latin typeface="Verdana"/>
                          <a:cs typeface="Verdana"/>
                        </a:rPr>
                        <a:t>e</a:t>
                      </a:r>
                      <a:r>
                        <a:rPr sz="600" spc="5" dirty="0">
                          <a:latin typeface="Verdana"/>
                          <a:cs typeface="Verdana"/>
                        </a:rPr>
                        <a:t>ne</a:t>
                      </a:r>
                      <a:r>
                        <a:rPr sz="600" spc="-5" dirty="0">
                          <a:latin typeface="Verdana"/>
                          <a:cs typeface="Verdana"/>
                        </a:rPr>
                        <a:t>r</a:t>
                      </a:r>
                      <a:r>
                        <a:rPr sz="600" dirty="0">
                          <a:latin typeface="Verdana"/>
                          <a:cs typeface="Verdana"/>
                        </a:rPr>
                        <a:t>al	d</a:t>
                      </a:r>
                      <a:r>
                        <a:rPr sz="600" spc="-10" dirty="0">
                          <a:latin typeface="Verdana"/>
                          <a:cs typeface="Verdana"/>
                        </a:rPr>
                        <a:t>e</a:t>
                      </a:r>
                      <a:r>
                        <a:rPr sz="600" dirty="0">
                          <a:latin typeface="Verdana"/>
                          <a:cs typeface="Verdana"/>
                        </a:rPr>
                        <a:t>l  </a:t>
                      </a:r>
                      <a:r>
                        <a:rPr sz="600" spc="-5" dirty="0">
                          <a:latin typeface="Verdana"/>
                          <a:cs typeface="Verdana"/>
                        </a:rPr>
                        <a:t>proyecto.</a:t>
                      </a:r>
                      <a:endParaRPr sz="600">
                        <a:latin typeface="Verdana"/>
                        <a:cs typeface="Verdana"/>
                      </a:endParaRPr>
                    </a:p>
                  </a:txBody>
                  <a:tcPr marL="0" marR="0" marT="8425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111760" algn="just">
                        <a:lnSpc>
                          <a:spcPct val="117100"/>
                        </a:lnSpc>
                        <a:spcBef>
                          <a:spcPts val="375"/>
                        </a:spcBef>
                      </a:pPr>
                      <a:r>
                        <a:rPr sz="600" b="1" spc="-5" dirty="0">
                          <a:latin typeface="Verdana"/>
                          <a:cs typeface="Verdana"/>
                        </a:rPr>
                        <a:t>En </a:t>
                      </a:r>
                      <a:r>
                        <a:rPr sz="600" b="1" dirty="0">
                          <a:latin typeface="Verdana"/>
                          <a:cs typeface="Verdana"/>
                        </a:rPr>
                        <a:t>el </a:t>
                      </a:r>
                      <a:r>
                        <a:rPr sz="600" b="1" spc="-5" dirty="0">
                          <a:latin typeface="Verdana"/>
                          <a:cs typeface="Verdana"/>
                        </a:rPr>
                        <a:t>P.8. Apartado </a:t>
                      </a:r>
                      <a:r>
                        <a:rPr sz="600" b="1" spc="-35" dirty="0">
                          <a:latin typeface="Verdana"/>
                          <a:cs typeface="Verdana"/>
                        </a:rPr>
                        <a:t>III</a:t>
                      </a:r>
                      <a:r>
                        <a:rPr sz="600" spc="-35" dirty="0">
                          <a:latin typeface="Verdana"/>
                          <a:cs typeface="Verdana"/>
                        </a:rPr>
                        <a:t>. </a:t>
                      </a:r>
                      <a:r>
                        <a:rPr sz="600" b="1" spc="-5" dirty="0">
                          <a:latin typeface="Verdana"/>
                          <a:cs typeface="Verdana"/>
                        </a:rPr>
                        <a:t>Objetivo general </a:t>
                      </a:r>
                      <a:r>
                        <a:rPr sz="600" b="1" spc="-10" dirty="0">
                          <a:latin typeface="Verdana"/>
                          <a:cs typeface="Verdana"/>
                        </a:rPr>
                        <a:t>del  </a:t>
                      </a:r>
                      <a:r>
                        <a:rPr sz="600" b="1" spc="-5" dirty="0">
                          <a:latin typeface="Verdana"/>
                          <a:cs typeface="Verdana"/>
                        </a:rPr>
                        <a:t>proyecto. </a:t>
                      </a:r>
                      <a:r>
                        <a:rPr sz="600" spc="-5" dirty="0">
                          <a:latin typeface="Verdana"/>
                          <a:cs typeface="Verdana"/>
                        </a:rPr>
                        <a:t>Tomar </a:t>
                      </a:r>
                      <a:r>
                        <a:rPr sz="600" spc="-10" dirty="0">
                          <a:latin typeface="Verdana"/>
                          <a:cs typeface="Verdana"/>
                        </a:rPr>
                        <a:t>en </a:t>
                      </a:r>
                      <a:r>
                        <a:rPr sz="600" spc="-5" dirty="0">
                          <a:latin typeface="Verdana"/>
                          <a:cs typeface="Verdana"/>
                        </a:rPr>
                        <a:t>cuenta todas </a:t>
                      </a:r>
                      <a:r>
                        <a:rPr sz="600" dirty="0">
                          <a:latin typeface="Verdana"/>
                          <a:cs typeface="Verdana"/>
                        </a:rPr>
                        <a:t>las </a:t>
                      </a:r>
                      <a:r>
                        <a:rPr sz="600" spc="-5" dirty="0">
                          <a:latin typeface="Verdana"/>
                          <a:cs typeface="Verdana"/>
                        </a:rPr>
                        <a:t>asignaturas  involucradas.</a:t>
                      </a:r>
                      <a:endParaRPr sz="600">
                        <a:latin typeface="Verdana"/>
                        <a:cs typeface="Verdana"/>
                      </a:endParaRPr>
                    </a:p>
                  </a:txBody>
                  <a:tcPr marL="0" marR="0" marT="3052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2"/>
                  </a:ext>
                </a:extLst>
              </a:tr>
              <a:tr h="777376">
                <a:tc vMerge="1">
                  <a:txBody>
                    <a:bodyPr/>
                    <a:lstStyle/>
                    <a:p>
                      <a:endParaRPr/>
                    </a:p>
                  </a:txBody>
                  <a:tcPr marL="0" marR="0" marT="698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100965" algn="just">
                        <a:lnSpc>
                          <a:spcPct val="117500"/>
                        </a:lnSpc>
                        <a:spcBef>
                          <a:spcPts val="360"/>
                        </a:spcBef>
                      </a:pPr>
                      <a:r>
                        <a:rPr sz="600" spc="-5" dirty="0">
                          <a:latin typeface="Verdana"/>
                          <a:cs typeface="Verdana"/>
                        </a:rPr>
                        <a:t>Objetivo o propósitos a  alcanzar, de </a:t>
                      </a:r>
                      <a:r>
                        <a:rPr sz="600" dirty="0">
                          <a:latin typeface="Verdana"/>
                          <a:cs typeface="Verdana"/>
                        </a:rPr>
                        <a:t>cada  </a:t>
                      </a:r>
                      <a:r>
                        <a:rPr sz="600" spc="-5" dirty="0">
                          <a:latin typeface="Verdana"/>
                          <a:cs typeface="Verdana"/>
                        </a:rPr>
                        <a:t>asignatura</a:t>
                      </a:r>
                      <a:r>
                        <a:rPr sz="600" spc="-20" dirty="0">
                          <a:latin typeface="Verdana"/>
                          <a:cs typeface="Verdana"/>
                        </a:rPr>
                        <a:t> </a:t>
                      </a:r>
                      <a:r>
                        <a:rPr sz="600" spc="-5" dirty="0">
                          <a:latin typeface="Verdana"/>
                          <a:cs typeface="Verdana"/>
                        </a:rPr>
                        <a:t>involucrada.</a:t>
                      </a:r>
                      <a:endParaRPr sz="600">
                        <a:latin typeface="Verdana"/>
                        <a:cs typeface="Verdana"/>
                      </a:endParaRPr>
                    </a:p>
                  </a:txBody>
                  <a:tcPr marL="0" marR="0" marT="29304"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122555">
                        <a:lnSpc>
                          <a:spcPct val="118000"/>
                        </a:lnSpc>
                        <a:spcBef>
                          <a:spcPts val="355"/>
                        </a:spcBef>
                      </a:pPr>
                      <a:r>
                        <a:rPr sz="600" b="1" spc="-45" dirty="0">
                          <a:latin typeface="Verdana"/>
                          <a:cs typeface="Verdana"/>
                        </a:rPr>
                        <a:t>En</a:t>
                      </a:r>
                      <a:r>
                        <a:rPr sz="600" b="1" spc="-155" dirty="0">
                          <a:latin typeface="Verdana"/>
                          <a:cs typeface="Verdana"/>
                        </a:rPr>
                        <a:t> </a:t>
                      </a:r>
                      <a:r>
                        <a:rPr sz="600" b="1" spc="-35" dirty="0">
                          <a:latin typeface="Verdana"/>
                          <a:cs typeface="Verdana"/>
                        </a:rPr>
                        <a:t>el</a:t>
                      </a:r>
                      <a:r>
                        <a:rPr sz="600" b="1" spc="-155" dirty="0">
                          <a:latin typeface="Verdana"/>
                          <a:cs typeface="Verdana"/>
                        </a:rPr>
                        <a:t> </a:t>
                      </a:r>
                      <a:r>
                        <a:rPr sz="600" b="1" spc="-35" dirty="0">
                          <a:latin typeface="Verdana"/>
                          <a:cs typeface="Verdana"/>
                        </a:rPr>
                        <a:t>P.8.</a:t>
                      </a:r>
                      <a:r>
                        <a:rPr sz="600" b="1" spc="55" dirty="0">
                          <a:latin typeface="Verdana"/>
                          <a:cs typeface="Verdana"/>
                        </a:rPr>
                        <a:t> </a:t>
                      </a:r>
                      <a:r>
                        <a:rPr sz="600" b="1" spc="-40" dirty="0">
                          <a:latin typeface="Verdana"/>
                          <a:cs typeface="Verdana"/>
                        </a:rPr>
                        <a:t>Apartado</a:t>
                      </a:r>
                      <a:r>
                        <a:rPr sz="600" b="1" spc="-145" dirty="0">
                          <a:latin typeface="Verdana"/>
                          <a:cs typeface="Verdana"/>
                        </a:rPr>
                        <a:t> </a:t>
                      </a:r>
                      <a:r>
                        <a:rPr sz="600" b="1" spc="-35" dirty="0">
                          <a:latin typeface="Verdana"/>
                          <a:cs typeface="Verdana"/>
                        </a:rPr>
                        <a:t>IV</a:t>
                      </a:r>
                      <a:r>
                        <a:rPr sz="600" spc="-35" dirty="0">
                          <a:latin typeface="Verdana"/>
                          <a:cs typeface="Verdana"/>
                        </a:rPr>
                        <a:t>.</a:t>
                      </a:r>
                      <a:r>
                        <a:rPr sz="600" b="1" spc="-35" dirty="0">
                          <a:latin typeface="Verdana"/>
                          <a:cs typeface="Verdana"/>
                        </a:rPr>
                        <a:t>3</a:t>
                      </a:r>
                      <a:r>
                        <a:rPr sz="600" spc="-35" dirty="0">
                          <a:latin typeface="Verdana"/>
                          <a:cs typeface="Verdana"/>
                        </a:rPr>
                        <a:t>.</a:t>
                      </a:r>
                      <a:r>
                        <a:rPr sz="600" spc="25" dirty="0">
                          <a:latin typeface="Verdana"/>
                          <a:cs typeface="Verdana"/>
                        </a:rPr>
                        <a:t> </a:t>
                      </a:r>
                      <a:r>
                        <a:rPr sz="600" b="1" spc="-40" dirty="0">
                          <a:latin typeface="Verdana"/>
                          <a:cs typeface="Verdana"/>
                        </a:rPr>
                        <a:t>Objetivos</a:t>
                      </a:r>
                      <a:r>
                        <a:rPr sz="600" b="1" spc="-135" dirty="0">
                          <a:latin typeface="Verdana"/>
                          <a:cs typeface="Verdana"/>
                        </a:rPr>
                        <a:t> </a:t>
                      </a:r>
                      <a:r>
                        <a:rPr sz="600" b="1" spc="-50" dirty="0">
                          <a:latin typeface="Verdana"/>
                          <a:cs typeface="Verdana"/>
                        </a:rPr>
                        <a:t>o</a:t>
                      </a:r>
                      <a:r>
                        <a:rPr sz="600" b="1" spc="-150" dirty="0">
                          <a:latin typeface="Verdana"/>
                          <a:cs typeface="Verdana"/>
                        </a:rPr>
                        <a:t> </a:t>
                      </a:r>
                      <a:r>
                        <a:rPr sz="600" b="1" spc="-35" dirty="0">
                          <a:latin typeface="Verdana"/>
                          <a:cs typeface="Verdana"/>
                        </a:rPr>
                        <a:t>propósitos</a:t>
                      </a:r>
                      <a:r>
                        <a:rPr sz="600" b="1" spc="-140" dirty="0">
                          <a:latin typeface="Verdana"/>
                          <a:cs typeface="Verdana"/>
                        </a:rPr>
                        <a:t> </a:t>
                      </a:r>
                      <a:r>
                        <a:rPr sz="600" b="1" spc="-50" dirty="0">
                          <a:latin typeface="Verdana"/>
                          <a:cs typeface="Verdana"/>
                        </a:rPr>
                        <a:t>a  </a:t>
                      </a:r>
                      <a:r>
                        <a:rPr sz="600" b="1" spc="-35" dirty="0">
                          <a:latin typeface="Verdana"/>
                          <a:cs typeface="Verdana"/>
                        </a:rPr>
                        <a:t>alcanzar.</a:t>
                      </a:r>
                      <a:endParaRPr sz="600">
                        <a:latin typeface="Verdana"/>
                        <a:cs typeface="Verdana"/>
                      </a:endParaRPr>
                    </a:p>
                    <a:p>
                      <a:pPr marL="76835" marR="149225">
                        <a:lnSpc>
                          <a:spcPct val="117500"/>
                        </a:lnSpc>
                        <a:spcBef>
                          <a:spcPts val="5"/>
                        </a:spcBef>
                      </a:pPr>
                      <a:r>
                        <a:rPr sz="600" spc="-10" dirty="0">
                          <a:latin typeface="Verdana"/>
                          <a:cs typeface="Verdana"/>
                        </a:rPr>
                        <a:t>Con </a:t>
                      </a:r>
                      <a:r>
                        <a:rPr sz="600" spc="-5" dirty="0">
                          <a:latin typeface="Verdana"/>
                          <a:cs typeface="Verdana"/>
                        </a:rPr>
                        <a:t>todos los elementos de un Objetivo General.  Utilizar una Taxonomía para tales casos (Marzano,  Bloom entre otros).</a:t>
                      </a:r>
                      <a:endParaRPr sz="6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3"/>
                  </a:ext>
                </a:extLst>
              </a:tr>
              <a:tr h="1122514">
                <a:tc>
                  <a:txBody>
                    <a:bodyPr/>
                    <a:lstStyle/>
                    <a:p>
                      <a:pPr marL="196215" marR="166370" indent="635" algn="ctr">
                        <a:lnSpc>
                          <a:spcPct val="117300"/>
                        </a:lnSpc>
                        <a:spcBef>
                          <a:spcPts val="375"/>
                        </a:spcBef>
                      </a:pPr>
                      <a:r>
                        <a:rPr sz="600" b="1" spc="-65" dirty="0">
                          <a:latin typeface="Verdana"/>
                          <a:cs typeface="Verdana"/>
                        </a:rPr>
                        <a:t>5.e  </a:t>
                      </a:r>
                      <a:r>
                        <a:rPr sz="600" b="1" spc="-5" dirty="0">
                          <a:solidFill>
                            <a:srgbClr val="FF0000"/>
                          </a:solidFill>
                          <a:latin typeface="Verdana"/>
                          <a:cs typeface="Verdana"/>
                        </a:rPr>
                        <a:t>E</a:t>
                      </a:r>
                      <a:r>
                        <a:rPr sz="600" b="1" spc="5" dirty="0">
                          <a:solidFill>
                            <a:srgbClr val="FF0000"/>
                          </a:solidFill>
                          <a:latin typeface="Verdana"/>
                          <a:cs typeface="Verdana"/>
                        </a:rPr>
                        <a:t>x</a:t>
                      </a:r>
                      <a:r>
                        <a:rPr sz="600" b="1" dirty="0">
                          <a:solidFill>
                            <a:srgbClr val="FF0000"/>
                          </a:solidFill>
                          <a:latin typeface="Verdana"/>
                          <a:cs typeface="Verdana"/>
                        </a:rPr>
                        <a:t>t</a:t>
                      </a:r>
                      <a:r>
                        <a:rPr sz="600" b="1" spc="10" dirty="0">
                          <a:solidFill>
                            <a:srgbClr val="FF0000"/>
                          </a:solidFill>
                          <a:latin typeface="Verdana"/>
                          <a:cs typeface="Verdana"/>
                        </a:rPr>
                        <a:t>r</a:t>
                      </a:r>
                      <a:r>
                        <a:rPr sz="600" b="1" spc="-5" dirty="0">
                          <a:solidFill>
                            <a:srgbClr val="FF0000"/>
                          </a:solidFill>
                          <a:latin typeface="Verdana"/>
                          <a:cs typeface="Verdana"/>
                        </a:rPr>
                        <a:t>a</a:t>
                      </a:r>
                      <a:r>
                        <a:rPr sz="600" b="1" dirty="0">
                          <a:solidFill>
                            <a:srgbClr val="FF0000"/>
                          </a:solidFill>
                          <a:latin typeface="Verdana"/>
                          <a:cs typeface="Verdana"/>
                        </a:rPr>
                        <a:t>er  </a:t>
                      </a:r>
                      <a:r>
                        <a:rPr sz="600" b="1" spc="-65" dirty="0">
                          <a:solidFill>
                            <a:srgbClr val="FF0000"/>
                          </a:solidFill>
                          <a:latin typeface="Verdana"/>
                          <a:cs typeface="Verdana"/>
                        </a:rPr>
                        <a:t>del</a:t>
                      </a:r>
                      <a:r>
                        <a:rPr sz="600" b="1" spc="-130" dirty="0">
                          <a:solidFill>
                            <a:srgbClr val="FF0000"/>
                          </a:solidFill>
                          <a:latin typeface="Verdana"/>
                          <a:cs typeface="Verdana"/>
                        </a:rPr>
                        <a:t> </a:t>
                      </a:r>
                      <a:r>
                        <a:rPr sz="800" b="1" spc="-55" dirty="0">
                          <a:solidFill>
                            <a:srgbClr val="FF0000"/>
                          </a:solidFill>
                          <a:latin typeface="Verdana"/>
                          <a:cs typeface="Verdana"/>
                        </a:rPr>
                        <a:t>P.  </a:t>
                      </a:r>
                      <a:r>
                        <a:rPr sz="800" b="1" spc="-70" dirty="0">
                          <a:solidFill>
                            <a:srgbClr val="FF0000"/>
                          </a:solidFill>
                          <a:latin typeface="Verdana"/>
                          <a:cs typeface="Verdana"/>
                        </a:rPr>
                        <a:t>8.</a:t>
                      </a:r>
                      <a:endParaRPr sz="800">
                        <a:latin typeface="Verdana"/>
                        <a:cs typeface="Verdana"/>
                      </a:endParaRPr>
                    </a:p>
                  </a:txBody>
                  <a:tcPr marL="0" marR="0" marT="3052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112395">
                        <a:lnSpc>
                          <a:spcPct val="117300"/>
                        </a:lnSpc>
                        <a:spcBef>
                          <a:spcPts val="375"/>
                        </a:spcBef>
                        <a:tabLst>
                          <a:tab pos="1065530" algn="l"/>
                          <a:tab pos="1424940" algn="l"/>
                        </a:tabLst>
                      </a:pPr>
                      <a:r>
                        <a:rPr sz="600" spc="-5" dirty="0">
                          <a:latin typeface="Verdana"/>
                          <a:cs typeface="Verdana"/>
                        </a:rPr>
                        <a:t>Pregunta/s  generadora/s,  </a:t>
                      </a:r>
                      <a:r>
                        <a:rPr sz="600" dirty="0">
                          <a:latin typeface="Verdana"/>
                          <a:cs typeface="Verdana"/>
                        </a:rPr>
                        <a:t>p</a:t>
                      </a:r>
                      <a:r>
                        <a:rPr sz="600" spc="-5" dirty="0">
                          <a:latin typeface="Verdana"/>
                          <a:cs typeface="Verdana"/>
                        </a:rPr>
                        <a:t>r</a:t>
                      </a:r>
                      <a:r>
                        <a:rPr sz="600" spc="-10" dirty="0">
                          <a:latin typeface="Verdana"/>
                          <a:cs typeface="Verdana"/>
                        </a:rPr>
                        <a:t>e</a:t>
                      </a:r>
                      <a:r>
                        <a:rPr sz="600" dirty="0">
                          <a:latin typeface="Verdana"/>
                          <a:cs typeface="Verdana"/>
                        </a:rPr>
                        <a:t>g</a:t>
                      </a:r>
                      <a:r>
                        <a:rPr sz="600" spc="5" dirty="0">
                          <a:latin typeface="Verdana"/>
                          <a:cs typeface="Verdana"/>
                        </a:rPr>
                        <a:t>un</a:t>
                      </a:r>
                      <a:r>
                        <a:rPr sz="600" dirty="0">
                          <a:latin typeface="Verdana"/>
                          <a:cs typeface="Verdana"/>
                        </a:rPr>
                        <a:t>ta/s		</a:t>
                      </a:r>
                      <a:r>
                        <a:rPr sz="600" spc="10" dirty="0">
                          <a:latin typeface="Verdana"/>
                          <a:cs typeface="Verdana"/>
                        </a:rPr>
                        <a:t>gu</a:t>
                      </a:r>
                      <a:r>
                        <a:rPr sz="600" spc="5" dirty="0">
                          <a:latin typeface="Verdana"/>
                          <a:cs typeface="Verdana"/>
                        </a:rPr>
                        <a:t>ía</a:t>
                      </a:r>
                      <a:r>
                        <a:rPr sz="600" dirty="0">
                          <a:latin typeface="Verdana"/>
                          <a:cs typeface="Verdana"/>
                        </a:rPr>
                        <a:t>,  </a:t>
                      </a:r>
                      <a:r>
                        <a:rPr sz="600" spc="-5" dirty="0">
                          <a:latin typeface="Verdana"/>
                          <a:cs typeface="Verdana"/>
                        </a:rPr>
                        <a:t>problema/s a abordar,  asunto a resolver o a  probar,	</a:t>
                      </a:r>
                      <a:r>
                        <a:rPr sz="600" spc="-35" dirty="0">
                          <a:latin typeface="Verdana"/>
                          <a:cs typeface="Verdana"/>
                        </a:rPr>
                        <a:t>propuesta,  </a:t>
                      </a:r>
                      <a:r>
                        <a:rPr sz="600" spc="-5" dirty="0">
                          <a:latin typeface="Verdana"/>
                          <a:cs typeface="Verdana"/>
                        </a:rPr>
                        <a:t>etcétera, del proyecto a  realizar.</a:t>
                      </a:r>
                      <a:endParaRPr sz="600">
                        <a:latin typeface="Verdana"/>
                        <a:cs typeface="Verdana"/>
                      </a:endParaRPr>
                    </a:p>
                  </a:txBody>
                  <a:tcPr marL="0" marR="0" marT="3052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110489" algn="just">
                        <a:lnSpc>
                          <a:spcPct val="117400"/>
                        </a:lnSpc>
                        <a:spcBef>
                          <a:spcPts val="375"/>
                        </a:spcBef>
                      </a:pPr>
                      <a:r>
                        <a:rPr sz="600" b="1" spc="-45" dirty="0">
                          <a:latin typeface="Verdana"/>
                          <a:cs typeface="Verdana"/>
                        </a:rPr>
                        <a:t>En </a:t>
                      </a:r>
                      <a:r>
                        <a:rPr sz="600" b="1" spc="-35" dirty="0">
                          <a:latin typeface="Verdana"/>
                          <a:cs typeface="Verdana"/>
                        </a:rPr>
                        <a:t>el P.8. </a:t>
                      </a:r>
                      <a:r>
                        <a:rPr sz="600" b="1" spc="-40" dirty="0">
                          <a:latin typeface="Verdana"/>
                          <a:cs typeface="Verdana"/>
                        </a:rPr>
                        <a:t>Apartado </a:t>
                      </a:r>
                      <a:r>
                        <a:rPr sz="600" b="1" spc="-35" dirty="0">
                          <a:latin typeface="Verdana"/>
                          <a:cs typeface="Verdana"/>
                        </a:rPr>
                        <a:t>V.1 </a:t>
                      </a:r>
                      <a:r>
                        <a:rPr sz="600" b="1" spc="-40" dirty="0">
                          <a:latin typeface="Verdana"/>
                          <a:cs typeface="Verdana"/>
                        </a:rPr>
                        <a:t>Preguntar </a:t>
                      </a:r>
                      <a:r>
                        <a:rPr sz="600" b="1" spc="-45" dirty="0">
                          <a:latin typeface="Verdana"/>
                          <a:cs typeface="Verdana"/>
                        </a:rPr>
                        <a:t>y </a:t>
                      </a:r>
                      <a:r>
                        <a:rPr sz="600" b="1" spc="-35" dirty="0">
                          <a:latin typeface="Verdana"/>
                          <a:cs typeface="Verdana"/>
                        </a:rPr>
                        <a:t>cuestionar.  </a:t>
                      </a:r>
                      <a:r>
                        <a:rPr sz="600" spc="-35" dirty="0">
                          <a:latin typeface="Verdana"/>
                          <a:cs typeface="Verdana"/>
                        </a:rPr>
                        <a:t>Preguntas </a:t>
                      </a:r>
                      <a:r>
                        <a:rPr sz="600" spc="10" dirty="0">
                          <a:latin typeface="Verdana"/>
                          <a:cs typeface="Verdana"/>
                        </a:rPr>
                        <a:t>para </a:t>
                      </a:r>
                      <a:r>
                        <a:rPr sz="600" spc="-60" dirty="0">
                          <a:latin typeface="Verdana"/>
                          <a:cs typeface="Verdana"/>
                        </a:rPr>
                        <a:t>dirigir </a:t>
                      </a:r>
                      <a:r>
                        <a:rPr sz="600" spc="-10" dirty="0">
                          <a:latin typeface="Verdana"/>
                          <a:cs typeface="Verdana"/>
                        </a:rPr>
                        <a:t>la </a:t>
                      </a:r>
                      <a:r>
                        <a:rPr sz="600" spc="-35" dirty="0">
                          <a:latin typeface="Verdana"/>
                          <a:cs typeface="Verdana"/>
                        </a:rPr>
                        <a:t>Investigación  </a:t>
                      </a:r>
                      <a:r>
                        <a:rPr sz="600" spc="-45" dirty="0">
                          <a:latin typeface="Verdana"/>
                          <a:cs typeface="Verdana"/>
                        </a:rPr>
                        <a:t>Interdisciplinaria. </a:t>
                      </a:r>
                      <a:r>
                        <a:rPr sz="600" spc="-60" dirty="0">
                          <a:latin typeface="Verdana"/>
                          <a:cs typeface="Verdana"/>
                        </a:rPr>
                        <a:t>Tomar </a:t>
                      </a:r>
                      <a:r>
                        <a:rPr sz="600" dirty="0">
                          <a:latin typeface="Verdana"/>
                          <a:cs typeface="Verdana"/>
                        </a:rPr>
                        <a:t>en </a:t>
                      </a:r>
                      <a:r>
                        <a:rPr sz="600" spc="15" dirty="0">
                          <a:latin typeface="Verdana"/>
                          <a:cs typeface="Verdana"/>
                        </a:rPr>
                        <a:t>cuenta </a:t>
                      </a:r>
                      <a:r>
                        <a:rPr sz="600" spc="-15" dirty="0">
                          <a:latin typeface="Verdana"/>
                          <a:cs typeface="Verdana"/>
                        </a:rPr>
                        <a:t>todas </a:t>
                      </a:r>
                      <a:r>
                        <a:rPr sz="600" spc="-50" dirty="0">
                          <a:latin typeface="Verdana"/>
                          <a:cs typeface="Verdana"/>
                        </a:rPr>
                        <a:t>las  </a:t>
                      </a:r>
                      <a:r>
                        <a:rPr sz="600" spc="-5" dirty="0">
                          <a:latin typeface="Verdana"/>
                          <a:cs typeface="Verdana"/>
                        </a:rPr>
                        <a:t>asignaturas.</a:t>
                      </a:r>
                      <a:endParaRPr sz="600">
                        <a:latin typeface="Verdana"/>
                        <a:cs typeface="Verdana"/>
                      </a:endParaRPr>
                    </a:p>
                    <a:p>
                      <a:pPr marL="76835" marR="93980">
                        <a:lnSpc>
                          <a:spcPct val="117000"/>
                        </a:lnSpc>
                        <a:spcBef>
                          <a:spcPts val="10"/>
                        </a:spcBef>
                      </a:pPr>
                      <a:r>
                        <a:rPr sz="600" spc="-5" dirty="0">
                          <a:latin typeface="Verdana"/>
                          <a:cs typeface="Verdana"/>
                        </a:rPr>
                        <a:t>Tener </a:t>
                      </a:r>
                      <a:r>
                        <a:rPr sz="600" spc="-10" dirty="0">
                          <a:latin typeface="Verdana"/>
                          <a:cs typeface="Verdana"/>
                        </a:rPr>
                        <a:t>en </a:t>
                      </a:r>
                      <a:r>
                        <a:rPr sz="600" spc="-5" dirty="0">
                          <a:latin typeface="Verdana"/>
                          <a:cs typeface="Verdana"/>
                        </a:rPr>
                        <a:t>cuenta </a:t>
                      </a:r>
                      <a:r>
                        <a:rPr sz="600" dirty="0">
                          <a:latin typeface="Verdana"/>
                          <a:cs typeface="Verdana"/>
                        </a:rPr>
                        <a:t>la </a:t>
                      </a:r>
                      <a:r>
                        <a:rPr sz="600" spc="-5" dirty="0">
                          <a:latin typeface="Verdana"/>
                          <a:cs typeface="Verdana"/>
                        </a:rPr>
                        <a:t>lectura hecha para tales casos.  Deberán </a:t>
                      </a:r>
                      <a:r>
                        <a:rPr sz="600" dirty="0">
                          <a:latin typeface="Verdana"/>
                          <a:cs typeface="Verdana"/>
                        </a:rPr>
                        <a:t>de </a:t>
                      </a:r>
                      <a:r>
                        <a:rPr sz="600" spc="-5" dirty="0">
                          <a:latin typeface="Verdana"/>
                          <a:cs typeface="Verdana"/>
                        </a:rPr>
                        <a:t>tener relación con </a:t>
                      </a:r>
                      <a:r>
                        <a:rPr sz="600" spc="-10" dirty="0">
                          <a:latin typeface="Verdana"/>
                          <a:cs typeface="Verdana"/>
                        </a:rPr>
                        <a:t>el </a:t>
                      </a:r>
                      <a:r>
                        <a:rPr sz="600" spc="-5" dirty="0">
                          <a:latin typeface="Verdana"/>
                          <a:cs typeface="Verdana"/>
                        </a:rPr>
                        <a:t>objetivo y </a:t>
                      </a:r>
                      <a:r>
                        <a:rPr sz="600" spc="-10" dirty="0">
                          <a:latin typeface="Verdana"/>
                          <a:cs typeface="Verdana"/>
                        </a:rPr>
                        <a:t>el </a:t>
                      </a:r>
                      <a:r>
                        <a:rPr sz="600" spc="-5" dirty="0">
                          <a:latin typeface="Verdana"/>
                          <a:cs typeface="Verdana"/>
                        </a:rPr>
                        <a:t>tema  o nombre del</a:t>
                      </a:r>
                      <a:r>
                        <a:rPr sz="600" spc="5" dirty="0">
                          <a:latin typeface="Verdana"/>
                          <a:cs typeface="Verdana"/>
                        </a:rPr>
                        <a:t> </a:t>
                      </a:r>
                      <a:r>
                        <a:rPr sz="600" spc="-5" dirty="0">
                          <a:latin typeface="Verdana"/>
                          <a:cs typeface="Verdana"/>
                        </a:rPr>
                        <a:t>proyecto.</a:t>
                      </a:r>
                      <a:endParaRPr sz="600">
                        <a:latin typeface="Verdana"/>
                        <a:cs typeface="Verdana"/>
                      </a:endParaRPr>
                    </a:p>
                  </a:txBody>
                  <a:tcPr marL="0" marR="0" marT="3052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4"/>
                  </a:ext>
                </a:extLst>
              </a:tr>
              <a:tr h="1352064">
                <a:tc>
                  <a:txBody>
                    <a:bodyPr/>
                    <a:lstStyle/>
                    <a:p>
                      <a:pPr marL="196215" marR="166370" indent="1270" algn="ctr">
                        <a:lnSpc>
                          <a:spcPct val="117400"/>
                        </a:lnSpc>
                        <a:spcBef>
                          <a:spcPts val="360"/>
                        </a:spcBef>
                      </a:pPr>
                      <a:r>
                        <a:rPr sz="600" b="1" spc="-55" dirty="0">
                          <a:latin typeface="Verdana"/>
                          <a:cs typeface="Verdana"/>
                        </a:rPr>
                        <a:t>5.f  </a:t>
                      </a:r>
                      <a:r>
                        <a:rPr sz="600" b="1" spc="-5" dirty="0">
                          <a:solidFill>
                            <a:srgbClr val="FF0000"/>
                          </a:solidFill>
                          <a:latin typeface="Verdana"/>
                          <a:cs typeface="Verdana"/>
                        </a:rPr>
                        <a:t>E</a:t>
                      </a:r>
                      <a:r>
                        <a:rPr sz="600" b="1" spc="5" dirty="0">
                          <a:solidFill>
                            <a:srgbClr val="FF0000"/>
                          </a:solidFill>
                          <a:latin typeface="Verdana"/>
                          <a:cs typeface="Verdana"/>
                        </a:rPr>
                        <a:t>x</a:t>
                      </a:r>
                      <a:r>
                        <a:rPr sz="600" b="1" dirty="0">
                          <a:solidFill>
                            <a:srgbClr val="FF0000"/>
                          </a:solidFill>
                          <a:latin typeface="Verdana"/>
                          <a:cs typeface="Verdana"/>
                        </a:rPr>
                        <a:t>t</a:t>
                      </a:r>
                      <a:r>
                        <a:rPr sz="600" b="1" spc="10" dirty="0">
                          <a:solidFill>
                            <a:srgbClr val="FF0000"/>
                          </a:solidFill>
                          <a:latin typeface="Verdana"/>
                          <a:cs typeface="Verdana"/>
                        </a:rPr>
                        <a:t>r</a:t>
                      </a:r>
                      <a:r>
                        <a:rPr sz="600" b="1" spc="-5" dirty="0">
                          <a:solidFill>
                            <a:srgbClr val="FF0000"/>
                          </a:solidFill>
                          <a:latin typeface="Verdana"/>
                          <a:cs typeface="Verdana"/>
                        </a:rPr>
                        <a:t>a</a:t>
                      </a:r>
                      <a:r>
                        <a:rPr sz="600" b="1" dirty="0">
                          <a:solidFill>
                            <a:srgbClr val="FF0000"/>
                          </a:solidFill>
                          <a:latin typeface="Verdana"/>
                          <a:cs typeface="Verdana"/>
                        </a:rPr>
                        <a:t>er  </a:t>
                      </a:r>
                      <a:r>
                        <a:rPr sz="600" b="1" spc="-65" dirty="0">
                          <a:solidFill>
                            <a:srgbClr val="FF0000"/>
                          </a:solidFill>
                          <a:latin typeface="Verdana"/>
                          <a:cs typeface="Verdana"/>
                        </a:rPr>
                        <a:t>del  </a:t>
                      </a:r>
                      <a:r>
                        <a:rPr sz="800" b="1" spc="-70" dirty="0">
                          <a:solidFill>
                            <a:srgbClr val="FF0000"/>
                          </a:solidFill>
                          <a:latin typeface="Verdana"/>
                          <a:cs typeface="Verdana"/>
                        </a:rPr>
                        <a:t>P.8.</a:t>
                      </a:r>
                      <a:endParaRPr sz="800">
                        <a:latin typeface="Verdana"/>
                        <a:cs typeface="Verdana"/>
                      </a:endParaRPr>
                    </a:p>
                  </a:txBody>
                  <a:tcPr marL="0" marR="0" marT="29304"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321310">
                        <a:lnSpc>
                          <a:spcPct val="118000"/>
                        </a:lnSpc>
                        <a:spcBef>
                          <a:spcPts val="355"/>
                        </a:spcBef>
                      </a:pPr>
                      <a:r>
                        <a:rPr sz="600" spc="-5" dirty="0">
                          <a:latin typeface="Verdana"/>
                          <a:cs typeface="Verdana"/>
                        </a:rPr>
                        <a:t>Contenido. Temas y  </a:t>
                      </a:r>
                      <a:r>
                        <a:rPr sz="600" spc="-35" dirty="0">
                          <a:latin typeface="Verdana"/>
                          <a:cs typeface="Verdana"/>
                        </a:rPr>
                        <a:t>productos</a:t>
                      </a:r>
                      <a:r>
                        <a:rPr sz="600" spc="-55" dirty="0">
                          <a:latin typeface="Verdana"/>
                          <a:cs typeface="Verdana"/>
                        </a:rPr>
                        <a:t> </a:t>
                      </a:r>
                      <a:r>
                        <a:rPr sz="600" spc="-35" dirty="0">
                          <a:latin typeface="Verdana"/>
                          <a:cs typeface="Verdana"/>
                        </a:rPr>
                        <a:t>propuestos.</a:t>
                      </a:r>
                      <a:endParaRPr sz="6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109855" algn="just">
                        <a:lnSpc>
                          <a:spcPct val="117500"/>
                        </a:lnSpc>
                        <a:spcBef>
                          <a:spcPts val="360"/>
                        </a:spcBef>
                      </a:pPr>
                      <a:r>
                        <a:rPr sz="600" b="1" spc="-45" dirty="0">
                          <a:latin typeface="Verdana"/>
                          <a:cs typeface="Verdana"/>
                        </a:rPr>
                        <a:t>En </a:t>
                      </a:r>
                      <a:r>
                        <a:rPr sz="600" b="1" spc="-35" dirty="0">
                          <a:latin typeface="Verdana"/>
                          <a:cs typeface="Verdana"/>
                        </a:rPr>
                        <a:t>el P.8. </a:t>
                      </a:r>
                      <a:r>
                        <a:rPr sz="600" b="1" spc="-40" dirty="0">
                          <a:latin typeface="Verdana"/>
                          <a:cs typeface="Verdana"/>
                        </a:rPr>
                        <a:t>Apartado </a:t>
                      </a:r>
                      <a:r>
                        <a:rPr sz="600" b="1" spc="-35" dirty="0">
                          <a:latin typeface="Verdana"/>
                          <a:cs typeface="Verdana"/>
                        </a:rPr>
                        <a:t>IV.1. </a:t>
                      </a:r>
                      <a:r>
                        <a:rPr sz="600" b="1" spc="-40" dirty="0">
                          <a:latin typeface="Verdana"/>
                          <a:cs typeface="Verdana"/>
                        </a:rPr>
                        <a:t>Contenidos/Temas del  </a:t>
                      </a:r>
                      <a:r>
                        <a:rPr sz="600" b="1" spc="-5" dirty="0">
                          <a:latin typeface="Verdana"/>
                          <a:cs typeface="Verdana"/>
                        </a:rPr>
                        <a:t>programa </a:t>
                      </a:r>
                      <a:r>
                        <a:rPr sz="600" spc="-5" dirty="0">
                          <a:latin typeface="Verdana"/>
                          <a:cs typeface="Verdana"/>
                        </a:rPr>
                        <a:t>que se consideran </a:t>
                      </a:r>
                      <a:r>
                        <a:rPr sz="600" spc="-10" dirty="0">
                          <a:latin typeface="Verdana"/>
                          <a:cs typeface="Verdana"/>
                        </a:rPr>
                        <a:t>(en </a:t>
                      </a:r>
                      <a:r>
                        <a:rPr sz="600" spc="-5" dirty="0">
                          <a:latin typeface="Verdana"/>
                          <a:cs typeface="Verdana"/>
                        </a:rPr>
                        <a:t>todas </a:t>
                      </a:r>
                      <a:r>
                        <a:rPr sz="600" dirty="0">
                          <a:latin typeface="Verdana"/>
                          <a:cs typeface="Verdana"/>
                        </a:rPr>
                        <a:t>las  </a:t>
                      </a:r>
                      <a:r>
                        <a:rPr sz="600" spc="-5" dirty="0">
                          <a:latin typeface="Verdana"/>
                          <a:cs typeface="Verdana"/>
                        </a:rPr>
                        <a:t>asignaturas</a:t>
                      </a:r>
                      <a:r>
                        <a:rPr sz="600" spc="-10" dirty="0">
                          <a:latin typeface="Verdana"/>
                          <a:cs typeface="Verdana"/>
                        </a:rPr>
                        <a:t> </a:t>
                      </a:r>
                      <a:r>
                        <a:rPr sz="600" spc="-5" dirty="0">
                          <a:latin typeface="Verdana"/>
                          <a:cs typeface="Verdana"/>
                        </a:rPr>
                        <a:t>involucradas).</a:t>
                      </a:r>
                      <a:endParaRPr sz="600">
                        <a:latin typeface="Verdana"/>
                        <a:cs typeface="Verdana"/>
                      </a:endParaRPr>
                    </a:p>
                    <a:p>
                      <a:pPr marL="76835" marR="112395" algn="just">
                        <a:lnSpc>
                          <a:spcPct val="117400"/>
                        </a:lnSpc>
                        <a:spcBef>
                          <a:spcPts val="10"/>
                        </a:spcBef>
                      </a:pPr>
                      <a:r>
                        <a:rPr sz="600" b="1" spc="-45" dirty="0">
                          <a:latin typeface="Verdana"/>
                          <a:cs typeface="Verdana"/>
                        </a:rPr>
                        <a:t>En </a:t>
                      </a:r>
                      <a:r>
                        <a:rPr sz="600" b="1" spc="-35" dirty="0">
                          <a:latin typeface="Verdana"/>
                          <a:cs typeface="Verdana"/>
                        </a:rPr>
                        <a:t>el P.8. </a:t>
                      </a:r>
                      <a:r>
                        <a:rPr sz="600" b="1" spc="-40" dirty="0">
                          <a:latin typeface="Verdana"/>
                          <a:cs typeface="Verdana"/>
                        </a:rPr>
                        <a:t>Apartado </a:t>
                      </a:r>
                      <a:r>
                        <a:rPr sz="600" b="1" spc="-35" dirty="0">
                          <a:latin typeface="Verdana"/>
                          <a:cs typeface="Verdana"/>
                        </a:rPr>
                        <a:t>IV.4. Evaluación. Productos/  </a:t>
                      </a:r>
                      <a:r>
                        <a:rPr sz="600" b="1" spc="-5" dirty="0">
                          <a:latin typeface="Verdana"/>
                          <a:cs typeface="Verdana"/>
                        </a:rPr>
                        <a:t>evidencias </a:t>
                      </a:r>
                      <a:r>
                        <a:rPr sz="600" b="1" dirty="0">
                          <a:latin typeface="Verdana"/>
                          <a:cs typeface="Verdana"/>
                        </a:rPr>
                        <a:t>de </a:t>
                      </a:r>
                      <a:r>
                        <a:rPr sz="600" b="1" spc="-5" dirty="0">
                          <a:solidFill>
                            <a:srgbClr val="1F487C"/>
                          </a:solidFill>
                          <a:latin typeface="Verdana"/>
                          <a:cs typeface="Verdana"/>
                        </a:rPr>
                        <a:t>aprendizaje </a:t>
                      </a:r>
                      <a:r>
                        <a:rPr sz="600" spc="-5" dirty="0">
                          <a:solidFill>
                            <a:srgbClr val="1F487C"/>
                          </a:solidFill>
                          <a:latin typeface="Verdana"/>
                          <a:cs typeface="Verdana"/>
                        </a:rPr>
                        <a:t>para demostrar </a:t>
                      </a:r>
                      <a:r>
                        <a:rPr sz="600" spc="-10" dirty="0">
                          <a:solidFill>
                            <a:srgbClr val="1F487C"/>
                          </a:solidFill>
                          <a:latin typeface="Verdana"/>
                          <a:cs typeface="Verdana"/>
                        </a:rPr>
                        <a:t>el  </a:t>
                      </a:r>
                      <a:r>
                        <a:rPr sz="600" spc="-5" dirty="0">
                          <a:solidFill>
                            <a:srgbClr val="1F487C"/>
                          </a:solidFill>
                          <a:latin typeface="Verdana"/>
                          <a:cs typeface="Verdana"/>
                        </a:rPr>
                        <a:t>avance </a:t>
                      </a:r>
                      <a:r>
                        <a:rPr sz="600" spc="-10" dirty="0">
                          <a:solidFill>
                            <a:srgbClr val="1F487C"/>
                          </a:solidFill>
                          <a:latin typeface="Verdana"/>
                          <a:cs typeface="Verdana"/>
                        </a:rPr>
                        <a:t>del </a:t>
                      </a:r>
                      <a:r>
                        <a:rPr sz="600" spc="-5" dirty="0">
                          <a:solidFill>
                            <a:srgbClr val="17365D"/>
                          </a:solidFill>
                          <a:latin typeface="Verdana"/>
                          <a:cs typeface="Verdana"/>
                        </a:rPr>
                        <a:t>proceso y </a:t>
                      </a:r>
                      <a:r>
                        <a:rPr sz="600" spc="-10" dirty="0">
                          <a:solidFill>
                            <a:srgbClr val="17365D"/>
                          </a:solidFill>
                          <a:latin typeface="Verdana"/>
                          <a:cs typeface="Verdana"/>
                        </a:rPr>
                        <a:t>el </a:t>
                      </a:r>
                      <a:r>
                        <a:rPr sz="600" spc="-5" dirty="0">
                          <a:solidFill>
                            <a:srgbClr val="17365D"/>
                          </a:solidFill>
                          <a:latin typeface="Verdana"/>
                          <a:cs typeface="Verdana"/>
                        </a:rPr>
                        <a:t>logro </a:t>
                      </a:r>
                      <a:r>
                        <a:rPr sz="600" spc="-10" dirty="0">
                          <a:solidFill>
                            <a:srgbClr val="17365D"/>
                          </a:solidFill>
                          <a:latin typeface="Verdana"/>
                          <a:cs typeface="Verdana"/>
                        </a:rPr>
                        <a:t>del </a:t>
                      </a:r>
                      <a:r>
                        <a:rPr sz="600" spc="-5" dirty="0">
                          <a:solidFill>
                            <a:srgbClr val="17365D"/>
                          </a:solidFill>
                          <a:latin typeface="Verdana"/>
                          <a:cs typeface="Verdana"/>
                        </a:rPr>
                        <a:t>objetivo  propuesto.</a:t>
                      </a:r>
                      <a:endParaRPr sz="600">
                        <a:latin typeface="Verdana"/>
                        <a:cs typeface="Verdana"/>
                      </a:endParaRPr>
                    </a:p>
                    <a:p>
                      <a:pPr marL="76835">
                        <a:lnSpc>
                          <a:spcPct val="100000"/>
                        </a:lnSpc>
                        <a:spcBef>
                          <a:spcPts val="200"/>
                        </a:spcBef>
                      </a:pPr>
                      <a:r>
                        <a:rPr sz="600" b="1" spc="-10" dirty="0">
                          <a:latin typeface="Verdana"/>
                          <a:cs typeface="Verdana"/>
                        </a:rPr>
                        <a:t>Se </a:t>
                      </a:r>
                      <a:r>
                        <a:rPr sz="600" b="1" spc="-5" dirty="0">
                          <a:latin typeface="Verdana"/>
                          <a:cs typeface="Verdana"/>
                        </a:rPr>
                        <a:t>organizarán </a:t>
                      </a:r>
                      <a:r>
                        <a:rPr sz="600" spc="-10" dirty="0">
                          <a:latin typeface="Verdana"/>
                          <a:cs typeface="Verdana"/>
                        </a:rPr>
                        <a:t>en </a:t>
                      </a:r>
                      <a:r>
                        <a:rPr sz="600" spc="-5" dirty="0">
                          <a:latin typeface="Verdana"/>
                          <a:cs typeface="Verdana"/>
                        </a:rPr>
                        <a:t>forma cronológica </a:t>
                      </a:r>
                      <a:r>
                        <a:rPr sz="600" spc="-10" dirty="0">
                          <a:latin typeface="Verdana"/>
                          <a:cs typeface="Verdana"/>
                        </a:rPr>
                        <a:t>en</a:t>
                      </a:r>
                      <a:r>
                        <a:rPr sz="600" spc="170" dirty="0">
                          <a:latin typeface="Verdana"/>
                          <a:cs typeface="Verdana"/>
                        </a:rPr>
                        <a:t> </a:t>
                      </a:r>
                      <a:r>
                        <a:rPr sz="600" spc="-10" dirty="0">
                          <a:latin typeface="Verdana"/>
                          <a:cs typeface="Verdana"/>
                        </a:rPr>
                        <a:t>el</a:t>
                      </a:r>
                      <a:endParaRPr sz="600">
                        <a:latin typeface="Verdana"/>
                        <a:cs typeface="Verdana"/>
                      </a:endParaRPr>
                    </a:p>
                    <a:p>
                      <a:pPr marL="76835" marR="112395" algn="just">
                        <a:lnSpc>
                          <a:spcPct val="117000"/>
                        </a:lnSpc>
                        <a:spcBef>
                          <a:spcPts val="15"/>
                        </a:spcBef>
                      </a:pPr>
                      <a:r>
                        <a:rPr sz="600" spc="-5" dirty="0">
                          <a:latin typeface="Verdana"/>
                          <a:cs typeface="Verdana"/>
                        </a:rPr>
                        <a:t>momento </a:t>
                      </a:r>
                      <a:r>
                        <a:rPr sz="600" spc="-10" dirty="0">
                          <a:latin typeface="Verdana"/>
                          <a:cs typeface="Verdana"/>
                        </a:rPr>
                        <a:t>en </a:t>
                      </a:r>
                      <a:r>
                        <a:rPr sz="600" spc="-5" dirty="0">
                          <a:latin typeface="Verdana"/>
                          <a:cs typeface="Verdana"/>
                        </a:rPr>
                        <a:t>que </a:t>
                      </a:r>
                      <a:r>
                        <a:rPr sz="600" dirty="0">
                          <a:latin typeface="Verdana"/>
                          <a:cs typeface="Verdana"/>
                        </a:rPr>
                        <a:t>se lleve </a:t>
                      </a:r>
                      <a:r>
                        <a:rPr sz="600" spc="-5" dirty="0">
                          <a:latin typeface="Verdana"/>
                          <a:cs typeface="Verdana"/>
                        </a:rPr>
                        <a:t>a cabo </a:t>
                      </a:r>
                      <a:r>
                        <a:rPr sz="600" dirty="0">
                          <a:latin typeface="Verdana"/>
                          <a:cs typeface="Verdana"/>
                        </a:rPr>
                        <a:t>la </a:t>
                      </a:r>
                      <a:r>
                        <a:rPr sz="600" spc="-5" dirty="0">
                          <a:latin typeface="Verdana"/>
                          <a:cs typeface="Verdana"/>
                        </a:rPr>
                        <a:t>planeación </a:t>
                      </a:r>
                      <a:r>
                        <a:rPr sz="600" dirty="0">
                          <a:latin typeface="Verdana"/>
                          <a:cs typeface="Verdana"/>
                        </a:rPr>
                        <a:t>día  </a:t>
                      </a:r>
                      <a:r>
                        <a:rPr sz="600" spc="-5" dirty="0">
                          <a:latin typeface="Verdana"/>
                          <a:cs typeface="Verdana"/>
                        </a:rPr>
                        <a:t>a</a:t>
                      </a:r>
                      <a:r>
                        <a:rPr sz="600" spc="-10" dirty="0">
                          <a:latin typeface="Verdana"/>
                          <a:cs typeface="Verdana"/>
                        </a:rPr>
                        <a:t> </a:t>
                      </a:r>
                      <a:r>
                        <a:rPr sz="600" dirty="0">
                          <a:latin typeface="Verdana"/>
                          <a:cs typeface="Verdana"/>
                        </a:rPr>
                        <a:t>día.</a:t>
                      </a:r>
                      <a:endParaRPr sz="600">
                        <a:latin typeface="Verdana"/>
                        <a:cs typeface="Verdana"/>
                      </a:endParaRPr>
                    </a:p>
                  </a:txBody>
                  <a:tcPr marL="0" marR="0" marT="29304"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5"/>
                  </a:ext>
                </a:extLst>
              </a:tr>
              <a:tr h="665043">
                <a:tc>
                  <a:txBody>
                    <a:bodyPr/>
                    <a:lstStyle/>
                    <a:p>
                      <a:pPr marL="97155" marR="62865" indent="-1905" algn="ctr">
                        <a:lnSpc>
                          <a:spcPct val="117200"/>
                        </a:lnSpc>
                        <a:spcBef>
                          <a:spcPts val="375"/>
                        </a:spcBef>
                      </a:pPr>
                      <a:r>
                        <a:rPr sz="600" b="1" spc="-65" dirty="0">
                          <a:latin typeface="Verdana"/>
                          <a:cs typeface="Verdana"/>
                        </a:rPr>
                        <a:t>5.g  </a:t>
                      </a:r>
                      <a:r>
                        <a:rPr sz="600" b="1" spc="-140" dirty="0">
                          <a:solidFill>
                            <a:srgbClr val="FF0000"/>
                          </a:solidFill>
                          <a:latin typeface="Verdana"/>
                          <a:cs typeface="Verdana"/>
                        </a:rPr>
                        <a:t>Formatos  </a:t>
                      </a:r>
                      <a:r>
                        <a:rPr sz="600" b="1" spc="-75" dirty="0">
                          <a:solidFill>
                            <a:srgbClr val="FF0000"/>
                          </a:solidFill>
                          <a:latin typeface="Verdana"/>
                          <a:cs typeface="Verdana"/>
                        </a:rPr>
                        <a:t>e       </a:t>
                      </a:r>
                      <a:r>
                        <a:rPr sz="600" b="1" spc="-130" dirty="0">
                          <a:solidFill>
                            <a:srgbClr val="FF0000"/>
                          </a:solidFill>
                          <a:latin typeface="Verdana"/>
                          <a:cs typeface="Verdana"/>
                        </a:rPr>
                        <a:t>instrmen-  </a:t>
                      </a:r>
                      <a:r>
                        <a:rPr sz="600" b="1" spc="-65" dirty="0">
                          <a:solidFill>
                            <a:srgbClr val="FF0000"/>
                          </a:solidFill>
                          <a:latin typeface="Verdana"/>
                          <a:cs typeface="Verdana"/>
                        </a:rPr>
                        <a:t>to </a:t>
                      </a:r>
                      <a:r>
                        <a:rPr sz="600" b="1" spc="-70" dirty="0">
                          <a:solidFill>
                            <a:srgbClr val="FF0000"/>
                          </a:solidFill>
                          <a:latin typeface="Verdana"/>
                          <a:cs typeface="Verdana"/>
                        </a:rPr>
                        <a:t>para</a:t>
                      </a:r>
                      <a:r>
                        <a:rPr sz="600" b="1" spc="-229" dirty="0">
                          <a:solidFill>
                            <a:srgbClr val="FF0000"/>
                          </a:solidFill>
                          <a:latin typeface="Verdana"/>
                          <a:cs typeface="Verdana"/>
                        </a:rPr>
                        <a:t> </a:t>
                      </a:r>
                      <a:r>
                        <a:rPr sz="600" b="1" spc="-55" dirty="0">
                          <a:solidFill>
                            <a:srgbClr val="FF0000"/>
                          </a:solidFill>
                          <a:latin typeface="Verdana"/>
                          <a:cs typeface="Verdana"/>
                        </a:rPr>
                        <a:t>la</a:t>
                      </a:r>
                      <a:endParaRPr sz="600">
                        <a:latin typeface="Verdana"/>
                        <a:cs typeface="Verdana"/>
                      </a:endParaRPr>
                    </a:p>
                  </a:txBody>
                  <a:tcPr marL="0" marR="0" marT="3052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a:lnSpc>
                          <a:spcPct val="100000"/>
                        </a:lnSpc>
                        <a:spcBef>
                          <a:spcPts val="580"/>
                        </a:spcBef>
                      </a:pPr>
                      <a:r>
                        <a:rPr sz="600" spc="-5" dirty="0">
                          <a:latin typeface="Verdana"/>
                          <a:cs typeface="Verdana"/>
                        </a:rPr>
                        <a:t>Planeación General.</a:t>
                      </a:r>
                      <a:endParaRPr sz="600">
                        <a:latin typeface="Verdana"/>
                        <a:cs typeface="Verdana"/>
                      </a:endParaRPr>
                    </a:p>
                  </a:txBody>
                  <a:tcPr marL="0" marR="0" marT="47212"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123825">
                        <a:lnSpc>
                          <a:spcPct val="118000"/>
                        </a:lnSpc>
                        <a:spcBef>
                          <a:spcPts val="365"/>
                        </a:spcBef>
                      </a:pPr>
                      <a:r>
                        <a:rPr sz="600" spc="-5" dirty="0">
                          <a:latin typeface="Verdana"/>
                          <a:cs typeface="Verdana"/>
                        </a:rPr>
                        <a:t>Formato</a:t>
                      </a:r>
                      <a:r>
                        <a:rPr sz="600" spc="-95" dirty="0">
                          <a:latin typeface="Verdana"/>
                          <a:cs typeface="Verdana"/>
                        </a:rPr>
                        <a:t> </a:t>
                      </a:r>
                      <a:r>
                        <a:rPr sz="600" spc="-5" dirty="0">
                          <a:latin typeface="Verdana"/>
                          <a:cs typeface="Verdana"/>
                        </a:rPr>
                        <a:t>elegido</a:t>
                      </a:r>
                      <a:r>
                        <a:rPr sz="600" spc="-95" dirty="0">
                          <a:latin typeface="Verdana"/>
                          <a:cs typeface="Verdana"/>
                        </a:rPr>
                        <a:t> </a:t>
                      </a:r>
                      <a:r>
                        <a:rPr sz="600" spc="-5" dirty="0">
                          <a:latin typeface="Verdana"/>
                          <a:cs typeface="Verdana"/>
                        </a:rPr>
                        <a:t>por</a:t>
                      </a:r>
                      <a:r>
                        <a:rPr sz="600" spc="-95" dirty="0">
                          <a:latin typeface="Verdana"/>
                          <a:cs typeface="Verdana"/>
                        </a:rPr>
                        <a:t> </a:t>
                      </a:r>
                      <a:r>
                        <a:rPr sz="600" dirty="0">
                          <a:latin typeface="Verdana"/>
                          <a:cs typeface="Verdana"/>
                        </a:rPr>
                        <a:t>la</a:t>
                      </a:r>
                      <a:r>
                        <a:rPr sz="600" spc="-95" dirty="0">
                          <a:latin typeface="Verdana"/>
                          <a:cs typeface="Verdana"/>
                        </a:rPr>
                        <a:t> </a:t>
                      </a:r>
                      <a:r>
                        <a:rPr sz="600" spc="-5" dirty="0">
                          <a:latin typeface="Verdana"/>
                          <a:cs typeface="Verdana"/>
                        </a:rPr>
                        <a:t>Institución</a:t>
                      </a:r>
                      <a:r>
                        <a:rPr sz="600" spc="-85" dirty="0">
                          <a:latin typeface="Verdana"/>
                          <a:cs typeface="Verdana"/>
                        </a:rPr>
                        <a:t> </a:t>
                      </a:r>
                      <a:r>
                        <a:rPr sz="600" spc="-10" dirty="0">
                          <a:latin typeface="Verdana"/>
                          <a:cs typeface="Verdana"/>
                        </a:rPr>
                        <a:t>en</a:t>
                      </a:r>
                      <a:r>
                        <a:rPr sz="600" spc="-90" dirty="0">
                          <a:latin typeface="Verdana"/>
                          <a:cs typeface="Verdana"/>
                        </a:rPr>
                        <a:t> </a:t>
                      </a:r>
                      <a:r>
                        <a:rPr sz="600" spc="-5" dirty="0">
                          <a:latin typeface="Verdana"/>
                          <a:cs typeface="Verdana"/>
                        </a:rPr>
                        <a:t>PDF,</a:t>
                      </a:r>
                      <a:r>
                        <a:rPr sz="600" spc="-105" dirty="0">
                          <a:latin typeface="Verdana"/>
                          <a:cs typeface="Verdana"/>
                        </a:rPr>
                        <a:t> </a:t>
                      </a:r>
                      <a:r>
                        <a:rPr sz="600" spc="-5" dirty="0">
                          <a:latin typeface="Verdana"/>
                          <a:cs typeface="Verdana"/>
                        </a:rPr>
                        <a:t>aprobado  y</a:t>
                      </a:r>
                      <a:r>
                        <a:rPr sz="600" spc="-80" dirty="0">
                          <a:latin typeface="Verdana"/>
                          <a:cs typeface="Verdana"/>
                        </a:rPr>
                        <a:t> </a:t>
                      </a:r>
                      <a:r>
                        <a:rPr sz="600" spc="-5" dirty="0">
                          <a:latin typeface="Verdana"/>
                          <a:cs typeface="Verdana"/>
                        </a:rPr>
                        <a:t>recibido</a:t>
                      </a:r>
                      <a:r>
                        <a:rPr sz="600" spc="-60" dirty="0">
                          <a:latin typeface="Verdana"/>
                          <a:cs typeface="Verdana"/>
                        </a:rPr>
                        <a:t> </a:t>
                      </a:r>
                      <a:r>
                        <a:rPr sz="600" spc="-5" dirty="0">
                          <a:latin typeface="Verdana"/>
                          <a:cs typeface="Verdana"/>
                        </a:rPr>
                        <a:t>de</a:t>
                      </a:r>
                      <a:r>
                        <a:rPr sz="600" spc="-65" dirty="0">
                          <a:latin typeface="Verdana"/>
                          <a:cs typeface="Verdana"/>
                        </a:rPr>
                        <a:t> </a:t>
                      </a:r>
                      <a:r>
                        <a:rPr sz="600" spc="-5" dirty="0">
                          <a:latin typeface="Verdana"/>
                          <a:cs typeface="Verdana"/>
                        </a:rPr>
                        <a:t>parte</a:t>
                      </a:r>
                      <a:r>
                        <a:rPr sz="600" spc="-65" dirty="0">
                          <a:latin typeface="Verdana"/>
                          <a:cs typeface="Verdana"/>
                        </a:rPr>
                        <a:t> </a:t>
                      </a:r>
                      <a:r>
                        <a:rPr sz="600" spc="-10" dirty="0">
                          <a:latin typeface="Verdana"/>
                          <a:cs typeface="Verdana"/>
                        </a:rPr>
                        <a:t>del</a:t>
                      </a:r>
                      <a:r>
                        <a:rPr sz="600" spc="-45" dirty="0">
                          <a:latin typeface="Verdana"/>
                          <a:cs typeface="Verdana"/>
                        </a:rPr>
                        <a:t> </a:t>
                      </a:r>
                      <a:r>
                        <a:rPr sz="600" spc="-5" dirty="0">
                          <a:latin typeface="Verdana"/>
                          <a:cs typeface="Verdana"/>
                        </a:rPr>
                        <a:t>experto</a:t>
                      </a:r>
                      <a:r>
                        <a:rPr sz="600" spc="-50" dirty="0">
                          <a:latin typeface="Verdana"/>
                          <a:cs typeface="Verdana"/>
                        </a:rPr>
                        <a:t> </a:t>
                      </a:r>
                      <a:r>
                        <a:rPr sz="600" spc="-10" dirty="0">
                          <a:latin typeface="Verdana"/>
                          <a:cs typeface="Verdana"/>
                        </a:rPr>
                        <a:t>en</a:t>
                      </a:r>
                      <a:r>
                        <a:rPr sz="600" spc="-50" dirty="0">
                          <a:latin typeface="Verdana"/>
                          <a:cs typeface="Verdana"/>
                        </a:rPr>
                        <a:t> </a:t>
                      </a:r>
                      <a:r>
                        <a:rPr sz="600" spc="-5" dirty="0">
                          <a:latin typeface="Verdana"/>
                          <a:cs typeface="Verdana"/>
                        </a:rPr>
                        <a:t>computación.</a:t>
                      </a:r>
                      <a:endParaRPr sz="600">
                        <a:latin typeface="Verdana"/>
                        <a:cs typeface="Verdana"/>
                      </a:endParaRPr>
                    </a:p>
                    <a:p>
                      <a:pPr marL="76835" marR="341630">
                        <a:lnSpc>
                          <a:spcPct val="118000"/>
                        </a:lnSpc>
                      </a:pPr>
                      <a:r>
                        <a:rPr sz="600" b="1" spc="-5" dirty="0">
                          <a:latin typeface="Verdana"/>
                          <a:cs typeface="Verdana"/>
                        </a:rPr>
                        <a:t>En </a:t>
                      </a:r>
                      <a:r>
                        <a:rPr sz="600" b="1" dirty="0">
                          <a:latin typeface="Verdana"/>
                          <a:cs typeface="Verdana"/>
                        </a:rPr>
                        <a:t>el </a:t>
                      </a:r>
                      <a:r>
                        <a:rPr sz="600" b="1" spc="-5" dirty="0">
                          <a:latin typeface="Verdana"/>
                          <a:cs typeface="Verdana"/>
                        </a:rPr>
                        <a:t>caso del proyecto actual puede ser </a:t>
                      </a:r>
                      <a:r>
                        <a:rPr sz="600" b="1" spc="-10" dirty="0">
                          <a:latin typeface="Verdana"/>
                          <a:cs typeface="Verdana"/>
                        </a:rPr>
                        <a:t>el  </a:t>
                      </a:r>
                      <a:r>
                        <a:rPr sz="600" b="1" spc="-5" dirty="0">
                          <a:latin typeface="Verdana"/>
                          <a:cs typeface="Verdana"/>
                        </a:rPr>
                        <a:t>Producto 8. </a:t>
                      </a:r>
                      <a:r>
                        <a:rPr sz="600" spc="-5" dirty="0">
                          <a:latin typeface="Verdana"/>
                          <a:cs typeface="Verdana"/>
                        </a:rPr>
                        <a:t>Claro y</a:t>
                      </a:r>
                      <a:r>
                        <a:rPr sz="600" spc="10" dirty="0">
                          <a:latin typeface="Verdana"/>
                          <a:cs typeface="Verdana"/>
                        </a:rPr>
                        <a:t> </a:t>
                      </a:r>
                      <a:r>
                        <a:rPr sz="600" spc="-5" dirty="0">
                          <a:latin typeface="Verdana"/>
                          <a:cs typeface="Verdana"/>
                        </a:rPr>
                        <a:t>completo.</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72479" y="216525"/>
            <a:ext cx="3192938" cy="343568"/>
          </a:xfrm>
          <a:prstGeom prst="rect">
            <a:avLst/>
          </a:prstGeom>
        </p:spPr>
        <p:txBody>
          <a:bodyPr vert="horz" wrap="square" lIns="0" tIns="8140" rIns="0" bIns="0" rtlCol="0">
            <a:spAutoFit/>
          </a:bodyPr>
          <a:lstStyle/>
          <a:p>
            <a:pPr marL="3663" algn="ctr">
              <a:spcBef>
                <a:spcPts val="64"/>
              </a:spcBef>
            </a:pPr>
            <a:r>
              <a:rPr sz="769" b="1" spc="-22" dirty="0">
                <a:solidFill>
                  <a:srgbClr val="008080"/>
                </a:solidFill>
                <a:latin typeface="Verdana"/>
                <a:cs typeface="Verdana"/>
              </a:rPr>
              <a:t>Lista </a:t>
            </a:r>
            <a:r>
              <a:rPr sz="769" b="1" spc="-32" dirty="0">
                <a:solidFill>
                  <a:srgbClr val="008080"/>
                </a:solidFill>
                <a:latin typeface="Verdana"/>
                <a:cs typeface="Verdana"/>
              </a:rPr>
              <a:t>de</a:t>
            </a:r>
            <a:r>
              <a:rPr sz="769" b="1" spc="-6" dirty="0">
                <a:solidFill>
                  <a:srgbClr val="008080"/>
                </a:solidFill>
                <a:latin typeface="Verdana"/>
                <a:cs typeface="Verdana"/>
              </a:rPr>
              <a:t> </a:t>
            </a:r>
            <a:r>
              <a:rPr sz="769" b="1" spc="-29" dirty="0">
                <a:solidFill>
                  <a:srgbClr val="008080"/>
                </a:solidFill>
                <a:latin typeface="Verdana"/>
                <a:cs typeface="Verdana"/>
              </a:rPr>
              <a:t>Cotejo</a:t>
            </a:r>
            <a:endParaRPr sz="769">
              <a:latin typeface="Verdana"/>
              <a:cs typeface="Verdana"/>
            </a:endParaRPr>
          </a:p>
          <a:p>
            <a:pPr algn="ctr">
              <a:spcBef>
                <a:spcPts val="22"/>
              </a:spcBef>
            </a:pPr>
            <a:r>
              <a:rPr sz="769" b="1" spc="-3" dirty="0">
                <a:solidFill>
                  <a:srgbClr val="008080"/>
                </a:solidFill>
                <a:latin typeface="Verdana"/>
                <a:cs typeface="Verdana"/>
              </a:rPr>
              <a:t>Autoevaluación de Portafolios Virtual de Evidencias</a:t>
            </a:r>
            <a:r>
              <a:rPr sz="769" b="1" spc="29" dirty="0">
                <a:solidFill>
                  <a:srgbClr val="008080"/>
                </a:solidFill>
                <a:latin typeface="Verdana"/>
                <a:cs typeface="Verdana"/>
              </a:rPr>
              <a:t> </a:t>
            </a:r>
            <a:r>
              <a:rPr sz="769" b="1" spc="-3" dirty="0">
                <a:solidFill>
                  <a:srgbClr val="008080"/>
                </a:solidFill>
                <a:latin typeface="Verdana"/>
                <a:cs typeface="Verdana"/>
              </a:rPr>
              <a:t>(PVE)</a:t>
            </a:r>
            <a:endParaRPr sz="769">
              <a:latin typeface="Verdana"/>
              <a:cs typeface="Verdana"/>
            </a:endParaRPr>
          </a:p>
          <a:p>
            <a:pPr marL="407" algn="ctr">
              <a:spcBef>
                <a:spcPts val="19"/>
              </a:spcBef>
            </a:pPr>
            <a:r>
              <a:rPr sz="641" b="1" spc="-61" dirty="0">
                <a:solidFill>
                  <a:srgbClr val="008080"/>
                </a:solidFill>
                <a:latin typeface="Verdana"/>
                <a:cs typeface="Verdana"/>
              </a:rPr>
              <a:t>(Estructura)</a:t>
            </a:r>
            <a:endParaRPr sz="641">
              <a:latin typeface="Verdana"/>
              <a:cs typeface="Verdana"/>
            </a:endParaRPr>
          </a:p>
        </p:txBody>
      </p:sp>
      <p:graphicFrame>
        <p:nvGraphicFramePr>
          <p:cNvPr id="3" name="object 3"/>
          <p:cNvGraphicFramePr>
            <a:graphicFrameLocks noGrp="1"/>
          </p:cNvGraphicFramePr>
          <p:nvPr/>
        </p:nvGraphicFramePr>
        <p:xfrm>
          <a:off x="2438328" y="662275"/>
          <a:ext cx="4269053" cy="6142827"/>
        </p:xfrm>
        <a:graphic>
          <a:graphicData uri="http://schemas.openxmlformats.org/drawingml/2006/table">
            <a:tbl>
              <a:tblPr firstRow="1" bandRow="1">
                <a:tableStyleId>{2D5ABB26-0587-4C30-8999-92F81FD0307C}</a:tableStyleId>
              </a:tblPr>
              <a:tblGrid>
                <a:gridCol w="488404">
                  <a:extLst>
                    <a:ext uri="{9D8B030D-6E8A-4147-A177-3AD203B41FA5}">
                      <a16:colId xmlns:a16="http://schemas.microsoft.com/office/drawing/2014/main" val="20000"/>
                    </a:ext>
                  </a:extLst>
                </a:gridCol>
                <a:gridCol w="1181936">
                  <a:extLst>
                    <a:ext uri="{9D8B030D-6E8A-4147-A177-3AD203B41FA5}">
                      <a16:colId xmlns:a16="http://schemas.microsoft.com/office/drawing/2014/main" val="20001"/>
                    </a:ext>
                  </a:extLst>
                </a:gridCol>
                <a:gridCol w="2219794">
                  <a:extLst>
                    <a:ext uri="{9D8B030D-6E8A-4147-A177-3AD203B41FA5}">
                      <a16:colId xmlns:a16="http://schemas.microsoft.com/office/drawing/2014/main" val="20002"/>
                    </a:ext>
                  </a:extLst>
                </a:gridCol>
                <a:gridCol w="378919">
                  <a:extLst>
                    <a:ext uri="{9D8B030D-6E8A-4147-A177-3AD203B41FA5}">
                      <a16:colId xmlns:a16="http://schemas.microsoft.com/office/drawing/2014/main" val="20003"/>
                    </a:ext>
                  </a:extLst>
                </a:gridCol>
              </a:tblGrid>
              <a:tr h="1122514">
                <a:tc rowSpan="4">
                  <a:txBody>
                    <a:bodyPr/>
                    <a:lstStyle/>
                    <a:p>
                      <a:pPr marL="127635" marR="92075" indent="-4445" algn="ctr">
                        <a:lnSpc>
                          <a:spcPct val="117200"/>
                        </a:lnSpc>
                        <a:spcBef>
                          <a:spcPts val="380"/>
                        </a:spcBef>
                      </a:pPr>
                      <a:r>
                        <a:rPr sz="600" b="1" spc="-70" dirty="0">
                          <a:solidFill>
                            <a:srgbClr val="FF0000"/>
                          </a:solidFill>
                          <a:latin typeface="Verdana"/>
                          <a:cs typeface="Verdana"/>
                        </a:rPr>
                        <a:t>planea-  </a:t>
                      </a:r>
                      <a:r>
                        <a:rPr sz="600" b="1" spc="-10" dirty="0">
                          <a:solidFill>
                            <a:srgbClr val="FF0000"/>
                          </a:solidFill>
                          <a:latin typeface="Verdana"/>
                          <a:cs typeface="Verdana"/>
                        </a:rPr>
                        <a:t>ción,  </a:t>
                      </a:r>
                      <a:r>
                        <a:rPr sz="600" b="1" spc="-35" dirty="0">
                          <a:solidFill>
                            <a:srgbClr val="FF0000"/>
                          </a:solidFill>
                          <a:latin typeface="Verdana"/>
                          <a:cs typeface="Verdana"/>
                        </a:rPr>
                        <a:t>segui-  </a:t>
                      </a:r>
                      <a:r>
                        <a:rPr sz="600" b="1" spc="-75" dirty="0">
                          <a:solidFill>
                            <a:srgbClr val="FF0000"/>
                          </a:solidFill>
                          <a:latin typeface="Verdana"/>
                          <a:cs typeface="Verdana"/>
                        </a:rPr>
                        <a:t>miento</a:t>
                      </a:r>
                      <a:r>
                        <a:rPr sz="600" b="1" spc="-290" dirty="0">
                          <a:solidFill>
                            <a:srgbClr val="FF0000"/>
                          </a:solidFill>
                          <a:latin typeface="Verdana"/>
                          <a:cs typeface="Verdana"/>
                        </a:rPr>
                        <a:t> </a:t>
                      </a:r>
                      <a:r>
                        <a:rPr sz="600" b="1" spc="-75" dirty="0">
                          <a:solidFill>
                            <a:srgbClr val="FF0000"/>
                          </a:solidFill>
                          <a:latin typeface="Verdana"/>
                          <a:cs typeface="Verdana"/>
                        </a:rPr>
                        <a:t>y </a:t>
                      </a:r>
                      <a:r>
                        <a:rPr sz="600" b="1" dirty="0">
                          <a:solidFill>
                            <a:srgbClr val="FF0000"/>
                          </a:solidFill>
                          <a:latin typeface="Verdana"/>
                          <a:cs typeface="Verdana"/>
                        </a:rPr>
                        <a:t> </a:t>
                      </a:r>
                      <a:r>
                        <a:rPr sz="600" b="1" spc="-65" dirty="0">
                          <a:solidFill>
                            <a:srgbClr val="FF0000"/>
                          </a:solidFill>
                          <a:latin typeface="Verdana"/>
                          <a:cs typeface="Verdana"/>
                        </a:rPr>
                        <a:t>evalua-  </a:t>
                      </a:r>
                      <a:r>
                        <a:rPr sz="600" b="1" spc="-10" dirty="0">
                          <a:solidFill>
                            <a:srgbClr val="FF0000"/>
                          </a:solidFill>
                          <a:latin typeface="Verdana"/>
                          <a:cs typeface="Verdana"/>
                        </a:rPr>
                        <a:t>ción</a:t>
                      </a:r>
                      <a:endParaRPr sz="600">
                        <a:latin typeface="Verdana"/>
                        <a:cs typeface="Verdana"/>
                      </a:endParaRPr>
                    </a:p>
                    <a:p>
                      <a:pPr>
                        <a:lnSpc>
                          <a:spcPct val="100000"/>
                        </a:lnSpc>
                        <a:spcBef>
                          <a:spcPts val="45"/>
                        </a:spcBef>
                      </a:pPr>
                      <a:endParaRPr sz="700">
                        <a:latin typeface="Times New Roman"/>
                        <a:cs typeface="Times New Roman"/>
                      </a:endParaRPr>
                    </a:p>
                    <a:p>
                      <a:pPr marL="160020" marR="85725" indent="19685">
                        <a:lnSpc>
                          <a:spcPct val="117700"/>
                        </a:lnSpc>
                      </a:pPr>
                      <a:r>
                        <a:rPr sz="700" b="1" spc="-75" dirty="0">
                          <a:solidFill>
                            <a:srgbClr val="FF0000"/>
                          </a:solidFill>
                          <a:latin typeface="Verdana"/>
                          <a:cs typeface="Verdana"/>
                        </a:rPr>
                        <a:t>(Por </a:t>
                      </a:r>
                      <a:r>
                        <a:rPr sz="700" b="1" spc="-60" dirty="0">
                          <a:solidFill>
                            <a:srgbClr val="FF0000"/>
                          </a:solidFill>
                          <a:latin typeface="Verdana"/>
                          <a:cs typeface="Verdana"/>
                        </a:rPr>
                        <a:t>lo  </a:t>
                      </a:r>
                      <a:r>
                        <a:rPr sz="700" b="1" spc="-90" dirty="0">
                          <a:solidFill>
                            <a:srgbClr val="FF0000"/>
                          </a:solidFill>
                          <a:latin typeface="Verdana"/>
                          <a:cs typeface="Verdana"/>
                        </a:rPr>
                        <a:t>menos  </a:t>
                      </a:r>
                      <a:r>
                        <a:rPr sz="700" b="1" spc="-45" dirty="0">
                          <a:solidFill>
                            <a:srgbClr val="FF0000"/>
                          </a:solidFill>
                          <a:latin typeface="Verdana"/>
                          <a:cs typeface="Verdana"/>
                        </a:rPr>
                        <a:t>2 de</a:t>
                      </a:r>
                      <a:r>
                        <a:rPr sz="700" b="1" spc="-260" dirty="0">
                          <a:solidFill>
                            <a:srgbClr val="FF0000"/>
                          </a:solidFill>
                          <a:latin typeface="Verdana"/>
                          <a:cs typeface="Verdana"/>
                        </a:rPr>
                        <a:t> </a:t>
                      </a:r>
                      <a:r>
                        <a:rPr sz="700" b="1" spc="-50" dirty="0">
                          <a:solidFill>
                            <a:srgbClr val="FF0000"/>
                          </a:solidFill>
                          <a:latin typeface="Verdana"/>
                          <a:cs typeface="Verdana"/>
                        </a:rPr>
                        <a:t>5)</a:t>
                      </a:r>
                      <a:endParaRPr sz="700">
                        <a:latin typeface="Verdana"/>
                        <a:cs typeface="Verdana"/>
                      </a:endParaRPr>
                    </a:p>
                  </a:txBody>
                  <a:tcPr marL="0" marR="0" marT="30932"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a:lnSpc>
                          <a:spcPct val="100000"/>
                        </a:lnSpc>
                        <a:spcBef>
                          <a:spcPts val="585"/>
                        </a:spcBef>
                      </a:pPr>
                      <a:r>
                        <a:rPr sz="600" spc="-5" dirty="0">
                          <a:latin typeface="Verdana"/>
                          <a:cs typeface="Verdana"/>
                        </a:rPr>
                        <a:t>Planeación día a</a:t>
                      </a:r>
                      <a:r>
                        <a:rPr sz="600" spc="-10" dirty="0">
                          <a:latin typeface="Verdana"/>
                          <a:cs typeface="Verdana"/>
                        </a:rPr>
                        <a:t> </a:t>
                      </a:r>
                      <a:r>
                        <a:rPr sz="600" dirty="0">
                          <a:latin typeface="Verdana"/>
                          <a:cs typeface="Verdana"/>
                        </a:rPr>
                        <a:t>día.</a:t>
                      </a:r>
                      <a:endParaRPr sz="600">
                        <a:latin typeface="Verdana"/>
                        <a:cs typeface="Verdana"/>
                      </a:endParaRPr>
                    </a:p>
                  </a:txBody>
                  <a:tcPr marL="0" marR="0" marT="47619"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a:lnSpc>
                          <a:spcPct val="100000"/>
                        </a:lnSpc>
                        <a:spcBef>
                          <a:spcPts val="585"/>
                        </a:spcBef>
                      </a:pPr>
                      <a:r>
                        <a:rPr sz="600" spc="-35" dirty="0">
                          <a:latin typeface="Verdana"/>
                          <a:cs typeface="Verdana"/>
                        </a:rPr>
                        <a:t>Formato</a:t>
                      </a:r>
                      <a:r>
                        <a:rPr sz="600" spc="-70" dirty="0">
                          <a:latin typeface="Verdana"/>
                          <a:cs typeface="Verdana"/>
                        </a:rPr>
                        <a:t> </a:t>
                      </a:r>
                      <a:r>
                        <a:rPr sz="600" spc="10" dirty="0">
                          <a:latin typeface="Verdana"/>
                          <a:cs typeface="Verdana"/>
                        </a:rPr>
                        <a:t>elegido</a:t>
                      </a:r>
                      <a:r>
                        <a:rPr sz="600" spc="-55" dirty="0">
                          <a:latin typeface="Verdana"/>
                          <a:cs typeface="Verdana"/>
                        </a:rPr>
                        <a:t> </a:t>
                      </a:r>
                      <a:r>
                        <a:rPr sz="600" spc="-20" dirty="0">
                          <a:latin typeface="Verdana"/>
                          <a:cs typeface="Verdana"/>
                        </a:rPr>
                        <a:t>por</a:t>
                      </a:r>
                      <a:r>
                        <a:rPr sz="600" spc="-95" dirty="0">
                          <a:latin typeface="Verdana"/>
                          <a:cs typeface="Verdana"/>
                        </a:rPr>
                        <a:t> </a:t>
                      </a:r>
                      <a:r>
                        <a:rPr sz="600" spc="-10" dirty="0">
                          <a:latin typeface="Verdana"/>
                          <a:cs typeface="Verdana"/>
                        </a:rPr>
                        <a:t>la</a:t>
                      </a:r>
                      <a:r>
                        <a:rPr sz="600" spc="-65" dirty="0">
                          <a:latin typeface="Verdana"/>
                          <a:cs typeface="Verdana"/>
                        </a:rPr>
                        <a:t> </a:t>
                      </a:r>
                      <a:r>
                        <a:rPr sz="600" spc="-60" dirty="0">
                          <a:latin typeface="Verdana"/>
                          <a:cs typeface="Verdana"/>
                        </a:rPr>
                        <a:t>Institución,</a:t>
                      </a:r>
                      <a:r>
                        <a:rPr sz="600" spc="-155" dirty="0">
                          <a:latin typeface="Verdana"/>
                          <a:cs typeface="Verdana"/>
                        </a:rPr>
                        <a:t> </a:t>
                      </a:r>
                      <a:r>
                        <a:rPr sz="600" dirty="0">
                          <a:latin typeface="Verdana"/>
                          <a:cs typeface="Verdana"/>
                        </a:rPr>
                        <a:t>en</a:t>
                      </a:r>
                      <a:r>
                        <a:rPr sz="600" spc="-60" dirty="0">
                          <a:latin typeface="Verdana"/>
                          <a:cs typeface="Verdana"/>
                        </a:rPr>
                        <a:t> PDF,</a:t>
                      </a:r>
                      <a:endParaRPr sz="600">
                        <a:latin typeface="Verdana"/>
                        <a:cs typeface="Verdana"/>
                      </a:endParaRPr>
                    </a:p>
                    <a:p>
                      <a:pPr marL="76835" marR="116205">
                        <a:lnSpc>
                          <a:spcPts val="1420"/>
                        </a:lnSpc>
                        <a:spcBef>
                          <a:spcPts val="70"/>
                        </a:spcBef>
                      </a:pPr>
                      <a:r>
                        <a:rPr sz="600" spc="-5" dirty="0">
                          <a:latin typeface="Verdana"/>
                          <a:cs typeface="Verdana"/>
                        </a:rPr>
                        <a:t>aprobado y recibido de parte del experto </a:t>
                      </a:r>
                      <a:r>
                        <a:rPr sz="600" spc="-10" dirty="0">
                          <a:latin typeface="Verdana"/>
                          <a:cs typeface="Verdana"/>
                        </a:rPr>
                        <a:t>en  </a:t>
                      </a:r>
                      <a:r>
                        <a:rPr sz="600" spc="-5" dirty="0">
                          <a:latin typeface="Verdana"/>
                          <a:cs typeface="Verdana"/>
                        </a:rPr>
                        <a:t>computación.</a:t>
                      </a:r>
                      <a:endParaRPr sz="600">
                        <a:latin typeface="Verdana"/>
                        <a:cs typeface="Verdana"/>
                      </a:endParaRPr>
                    </a:p>
                    <a:p>
                      <a:pPr marL="76835" marR="114935">
                        <a:lnSpc>
                          <a:spcPts val="1400"/>
                        </a:lnSpc>
                        <a:spcBef>
                          <a:spcPts val="5"/>
                        </a:spcBef>
                      </a:pPr>
                      <a:r>
                        <a:rPr sz="600" spc="-10" dirty="0">
                          <a:latin typeface="Verdana"/>
                          <a:cs typeface="Verdana"/>
                        </a:rPr>
                        <a:t>Los </a:t>
                      </a:r>
                      <a:r>
                        <a:rPr sz="600" spc="-5" dirty="0">
                          <a:latin typeface="Verdana"/>
                          <a:cs typeface="Verdana"/>
                        </a:rPr>
                        <a:t>datos se asentarán </a:t>
                      </a:r>
                      <a:r>
                        <a:rPr sz="600" spc="-10" dirty="0">
                          <a:latin typeface="Verdana"/>
                          <a:cs typeface="Verdana"/>
                        </a:rPr>
                        <a:t>en el </a:t>
                      </a:r>
                      <a:r>
                        <a:rPr sz="600" spc="-5" dirty="0">
                          <a:latin typeface="Verdana"/>
                          <a:cs typeface="Verdana"/>
                        </a:rPr>
                        <a:t>formato modificable,  guardado </a:t>
                      </a:r>
                      <a:r>
                        <a:rPr sz="600" spc="-10" dirty="0">
                          <a:latin typeface="Verdana"/>
                          <a:cs typeface="Verdana"/>
                        </a:rPr>
                        <a:t>en </a:t>
                      </a:r>
                      <a:r>
                        <a:rPr sz="600" dirty="0">
                          <a:latin typeface="Verdana"/>
                          <a:cs typeface="Verdana"/>
                        </a:rPr>
                        <a:t>la </a:t>
                      </a:r>
                      <a:r>
                        <a:rPr sz="600" spc="-5" dirty="0">
                          <a:latin typeface="Verdana"/>
                          <a:cs typeface="Verdana"/>
                        </a:rPr>
                        <a:t>propia computadora, al inicio</a:t>
                      </a:r>
                      <a:r>
                        <a:rPr sz="600" dirty="0">
                          <a:latin typeface="Verdana"/>
                          <a:cs typeface="Verdana"/>
                        </a:rPr>
                        <a:t> </a:t>
                      </a:r>
                      <a:r>
                        <a:rPr sz="600" spc="-10" dirty="0">
                          <a:latin typeface="Verdana"/>
                          <a:cs typeface="Verdana"/>
                        </a:rPr>
                        <a:t>del</a:t>
                      </a:r>
                      <a:endParaRPr sz="600">
                        <a:latin typeface="Verdana"/>
                        <a:cs typeface="Verdana"/>
                      </a:endParaRPr>
                    </a:p>
                    <a:p>
                      <a:pPr marL="76835">
                        <a:lnSpc>
                          <a:spcPct val="100000"/>
                        </a:lnSpc>
                        <a:spcBef>
                          <a:spcPts val="140"/>
                        </a:spcBef>
                      </a:pPr>
                      <a:r>
                        <a:rPr sz="600" spc="-5" dirty="0">
                          <a:latin typeface="Verdana"/>
                          <a:cs typeface="Verdana"/>
                        </a:rPr>
                        <a:t>curso</a:t>
                      </a:r>
                      <a:r>
                        <a:rPr sz="600" spc="-15" dirty="0">
                          <a:latin typeface="Verdana"/>
                          <a:cs typeface="Verdana"/>
                        </a:rPr>
                        <a:t> </a:t>
                      </a:r>
                      <a:r>
                        <a:rPr sz="600" spc="-5" dirty="0">
                          <a:latin typeface="Verdana"/>
                          <a:cs typeface="Verdana"/>
                        </a:rPr>
                        <a:t>2018-2019.</a:t>
                      </a:r>
                      <a:endParaRPr sz="600">
                        <a:latin typeface="Verdana"/>
                        <a:cs typeface="Verdana"/>
                      </a:endParaRPr>
                    </a:p>
                    <a:p>
                      <a:pPr marL="76835" marR="114300">
                        <a:lnSpc>
                          <a:spcPct val="117000"/>
                        </a:lnSpc>
                        <a:tabLst>
                          <a:tab pos="638175" algn="l"/>
                          <a:tab pos="1009650" algn="l"/>
                          <a:tab pos="1297305" algn="l"/>
                          <a:tab pos="1974850" algn="l"/>
                          <a:tab pos="2438400" algn="l"/>
                          <a:tab pos="2724150" algn="l"/>
                        </a:tabLst>
                      </a:pPr>
                      <a:r>
                        <a:rPr sz="600" dirty="0">
                          <a:latin typeface="Verdana"/>
                          <a:cs typeface="Verdana"/>
                        </a:rPr>
                        <a:t>Pu</a:t>
                      </a:r>
                      <a:r>
                        <a:rPr sz="600" spc="-10" dirty="0">
                          <a:latin typeface="Verdana"/>
                          <a:cs typeface="Verdana"/>
                        </a:rPr>
                        <a:t>e</a:t>
                      </a:r>
                      <a:r>
                        <a:rPr sz="600" dirty="0">
                          <a:latin typeface="Verdana"/>
                          <a:cs typeface="Verdana"/>
                        </a:rPr>
                        <a:t>de	</a:t>
                      </a:r>
                      <a:r>
                        <a:rPr sz="600" spc="5" dirty="0">
                          <a:latin typeface="Verdana"/>
                          <a:cs typeface="Verdana"/>
                        </a:rPr>
                        <a:t>s</a:t>
                      </a:r>
                      <a:r>
                        <a:rPr sz="600" spc="-10" dirty="0">
                          <a:latin typeface="Verdana"/>
                          <a:cs typeface="Verdana"/>
                        </a:rPr>
                        <a:t>e</a:t>
                      </a:r>
                      <a:r>
                        <a:rPr sz="600" dirty="0">
                          <a:latin typeface="Verdana"/>
                          <a:cs typeface="Verdana"/>
                        </a:rPr>
                        <a:t>r	</a:t>
                      </a:r>
                      <a:r>
                        <a:rPr sz="600" spc="-10" dirty="0">
                          <a:latin typeface="Verdana"/>
                          <a:cs typeface="Verdana"/>
                        </a:rPr>
                        <a:t>e</a:t>
                      </a:r>
                      <a:r>
                        <a:rPr sz="600" dirty="0">
                          <a:latin typeface="Verdana"/>
                          <a:cs typeface="Verdana"/>
                        </a:rPr>
                        <a:t>l	</a:t>
                      </a:r>
                      <a:r>
                        <a:rPr sz="600" spc="5" dirty="0">
                          <a:latin typeface="Verdana"/>
                          <a:cs typeface="Verdana"/>
                        </a:rPr>
                        <a:t>f</a:t>
                      </a:r>
                      <a:r>
                        <a:rPr sz="600" spc="-5" dirty="0">
                          <a:latin typeface="Verdana"/>
                          <a:cs typeface="Verdana"/>
                        </a:rPr>
                        <a:t>or</a:t>
                      </a:r>
                      <a:r>
                        <a:rPr sz="600" spc="10" dirty="0">
                          <a:latin typeface="Verdana"/>
                          <a:cs typeface="Verdana"/>
                        </a:rPr>
                        <a:t>m</a:t>
                      </a:r>
                      <a:r>
                        <a:rPr sz="600" dirty="0">
                          <a:latin typeface="Verdana"/>
                          <a:cs typeface="Verdana"/>
                        </a:rPr>
                        <a:t>ato	p</a:t>
                      </a:r>
                      <a:r>
                        <a:rPr sz="600" spc="10" dirty="0">
                          <a:latin typeface="Verdana"/>
                          <a:cs typeface="Verdana"/>
                        </a:rPr>
                        <a:t>a</a:t>
                      </a:r>
                      <a:r>
                        <a:rPr sz="600" spc="-5" dirty="0">
                          <a:latin typeface="Verdana"/>
                          <a:cs typeface="Verdana"/>
                        </a:rPr>
                        <a:t>r</a:t>
                      </a:r>
                      <a:r>
                        <a:rPr sz="600" dirty="0">
                          <a:latin typeface="Verdana"/>
                          <a:cs typeface="Verdana"/>
                        </a:rPr>
                        <a:t>a	</a:t>
                      </a:r>
                      <a:r>
                        <a:rPr sz="600" spc="-10" dirty="0">
                          <a:latin typeface="Verdana"/>
                          <a:cs typeface="Verdana"/>
                        </a:rPr>
                        <a:t>e</a:t>
                      </a:r>
                      <a:r>
                        <a:rPr sz="600" dirty="0">
                          <a:latin typeface="Verdana"/>
                          <a:cs typeface="Verdana"/>
                        </a:rPr>
                        <a:t>l	P</a:t>
                      </a:r>
                      <a:r>
                        <a:rPr sz="600" spc="-10" dirty="0">
                          <a:latin typeface="Verdana"/>
                          <a:cs typeface="Verdana"/>
                        </a:rPr>
                        <a:t>r</a:t>
                      </a:r>
                      <a:r>
                        <a:rPr sz="600" spc="-5" dirty="0">
                          <a:latin typeface="Verdana"/>
                          <a:cs typeface="Verdana"/>
                        </a:rPr>
                        <a:t>o</a:t>
                      </a:r>
                      <a:r>
                        <a:rPr sz="600" spc="10" dirty="0">
                          <a:latin typeface="Verdana"/>
                          <a:cs typeface="Verdana"/>
                        </a:rPr>
                        <a:t>g</a:t>
                      </a:r>
                      <a:r>
                        <a:rPr sz="600" spc="-5" dirty="0">
                          <a:latin typeface="Verdana"/>
                          <a:cs typeface="Verdana"/>
                        </a:rPr>
                        <a:t>r</a:t>
                      </a:r>
                      <a:r>
                        <a:rPr sz="600" spc="10" dirty="0">
                          <a:latin typeface="Verdana"/>
                          <a:cs typeface="Verdana"/>
                        </a:rPr>
                        <a:t>a</a:t>
                      </a:r>
                      <a:r>
                        <a:rPr sz="600" dirty="0">
                          <a:latin typeface="Verdana"/>
                          <a:cs typeface="Verdana"/>
                        </a:rPr>
                        <a:t>ma  </a:t>
                      </a:r>
                      <a:r>
                        <a:rPr sz="600" spc="-5" dirty="0">
                          <a:latin typeface="Verdana"/>
                          <a:cs typeface="Verdana"/>
                        </a:rPr>
                        <a:t>operativo/Plan de clase, que </a:t>
                      </a:r>
                      <a:r>
                        <a:rPr sz="600" dirty="0">
                          <a:latin typeface="Verdana"/>
                          <a:cs typeface="Verdana"/>
                        </a:rPr>
                        <a:t>utilice la</a:t>
                      </a:r>
                      <a:r>
                        <a:rPr sz="600" spc="5" dirty="0">
                          <a:latin typeface="Verdana"/>
                          <a:cs typeface="Verdana"/>
                        </a:rPr>
                        <a:t> </a:t>
                      </a:r>
                      <a:r>
                        <a:rPr sz="600" spc="-5" dirty="0">
                          <a:latin typeface="Verdana"/>
                          <a:cs typeface="Verdana"/>
                        </a:rPr>
                        <a:t>institución.</a:t>
                      </a:r>
                      <a:endParaRPr sz="600">
                        <a:latin typeface="Verdana"/>
                        <a:cs typeface="Verdana"/>
                      </a:endParaRPr>
                    </a:p>
                  </a:txBody>
                  <a:tcPr marL="0" marR="0" marT="47619"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5"/>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0"/>
                  </a:ext>
                </a:extLst>
              </a:tr>
              <a:tr h="549047">
                <a:tc vMerge="1">
                  <a:txBody>
                    <a:bodyPr/>
                    <a:lstStyle/>
                    <a:p>
                      <a:endParaRPr/>
                    </a:p>
                  </a:txBody>
                  <a:tcPr marL="0" marR="0" marT="4826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a:lnSpc>
                          <a:spcPct val="100000"/>
                        </a:lnSpc>
                        <a:spcBef>
                          <a:spcPts val="25"/>
                        </a:spcBef>
                      </a:pPr>
                      <a:endParaRPr sz="700">
                        <a:latin typeface="Times New Roman"/>
                        <a:cs typeface="Times New Roman"/>
                      </a:endParaRPr>
                    </a:p>
                    <a:p>
                      <a:pPr marL="166370">
                        <a:lnSpc>
                          <a:spcPct val="100000"/>
                        </a:lnSpc>
                      </a:pPr>
                      <a:r>
                        <a:rPr sz="600" spc="-5" dirty="0">
                          <a:latin typeface="Verdana"/>
                          <a:cs typeface="Verdana"/>
                        </a:rPr>
                        <a:t>Seguimiento.</a:t>
                      </a:r>
                      <a:endParaRPr sz="600">
                        <a:latin typeface="Verdana"/>
                        <a:cs typeface="Verdana"/>
                      </a:endParaRPr>
                    </a:p>
                  </a:txBody>
                  <a:tcPr marL="0" marR="0" marT="203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394335">
                        <a:lnSpc>
                          <a:spcPct val="117600"/>
                        </a:lnSpc>
                        <a:spcBef>
                          <a:spcPts val="360"/>
                        </a:spcBef>
                      </a:pPr>
                      <a:r>
                        <a:rPr sz="600" b="1" spc="-120" dirty="0">
                          <a:latin typeface="Verdana"/>
                          <a:cs typeface="Verdana"/>
                        </a:rPr>
                        <a:t>En </a:t>
                      </a:r>
                      <a:r>
                        <a:rPr sz="600" b="1" spc="-85" dirty="0">
                          <a:latin typeface="Verdana"/>
                          <a:cs typeface="Verdana"/>
                        </a:rPr>
                        <a:t>el </a:t>
                      </a:r>
                      <a:r>
                        <a:rPr sz="600" b="1" spc="-90" dirty="0">
                          <a:latin typeface="Verdana"/>
                          <a:cs typeface="Verdana"/>
                        </a:rPr>
                        <a:t>P.8. </a:t>
                      </a:r>
                      <a:r>
                        <a:rPr sz="600" b="1" spc="-105" dirty="0">
                          <a:latin typeface="Verdana"/>
                          <a:cs typeface="Verdana"/>
                        </a:rPr>
                        <a:t>Apartado </a:t>
                      </a:r>
                      <a:r>
                        <a:rPr sz="600" b="1" spc="-90" dirty="0">
                          <a:latin typeface="Verdana"/>
                          <a:cs typeface="Verdana"/>
                        </a:rPr>
                        <a:t>IV.5. </a:t>
                      </a:r>
                      <a:r>
                        <a:rPr sz="600" b="1" spc="-100" dirty="0">
                          <a:latin typeface="Verdana"/>
                          <a:cs typeface="Verdana"/>
                        </a:rPr>
                        <a:t>Tipos </a:t>
                      </a:r>
                      <a:r>
                        <a:rPr sz="600" b="1" spc="-114" dirty="0">
                          <a:latin typeface="Verdana"/>
                          <a:cs typeface="Verdana"/>
                        </a:rPr>
                        <a:t>y </a:t>
                      </a:r>
                      <a:r>
                        <a:rPr sz="600" b="1" spc="-100" dirty="0">
                          <a:latin typeface="Verdana"/>
                          <a:cs typeface="Verdana"/>
                        </a:rPr>
                        <a:t>herramientas </a:t>
                      </a:r>
                      <a:r>
                        <a:rPr sz="600" b="1" spc="-120" dirty="0">
                          <a:latin typeface="Verdana"/>
                          <a:cs typeface="Verdana"/>
                        </a:rPr>
                        <a:t>de  </a:t>
                      </a:r>
                      <a:r>
                        <a:rPr sz="600" b="1" spc="-5" dirty="0">
                          <a:latin typeface="Verdana"/>
                          <a:cs typeface="Verdana"/>
                        </a:rPr>
                        <a:t>evaluación. </a:t>
                      </a:r>
                      <a:r>
                        <a:rPr sz="600" spc="-5" dirty="0">
                          <a:latin typeface="Verdana"/>
                          <a:cs typeface="Verdana"/>
                        </a:rPr>
                        <a:t>Si </a:t>
                      </a:r>
                      <a:r>
                        <a:rPr sz="600" spc="-10" dirty="0">
                          <a:latin typeface="Verdana"/>
                          <a:cs typeface="Verdana"/>
                        </a:rPr>
                        <a:t>el </a:t>
                      </a:r>
                      <a:r>
                        <a:rPr sz="600" spc="-5" dirty="0">
                          <a:latin typeface="Verdana"/>
                          <a:cs typeface="Verdana"/>
                        </a:rPr>
                        <a:t>equipo de trabajo eligió un  Formato para tal</a:t>
                      </a:r>
                      <a:r>
                        <a:rPr sz="600" spc="20" dirty="0">
                          <a:latin typeface="Verdana"/>
                          <a:cs typeface="Verdana"/>
                        </a:rPr>
                        <a:t> </a:t>
                      </a:r>
                      <a:r>
                        <a:rPr sz="600" dirty="0">
                          <a:latin typeface="Verdana"/>
                          <a:cs typeface="Verdana"/>
                        </a:rPr>
                        <a:t>fin.</a:t>
                      </a:r>
                      <a:endParaRPr sz="600">
                        <a:latin typeface="Verdana"/>
                        <a:cs typeface="Verdana"/>
                      </a:endParaRPr>
                    </a:p>
                  </a:txBody>
                  <a:tcPr marL="0" marR="0" marT="29304"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1"/>
                  </a:ext>
                </a:extLst>
              </a:tr>
              <a:tr h="547826">
                <a:tc vMerge="1">
                  <a:txBody>
                    <a:bodyPr/>
                    <a:lstStyle/>
                    <a:p>
                      <a:endParaRPr/>
                    </a:p>
                  </a:txBody>
                  <a:tcPr marL="0" marR="0" marT="4826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a:lnSpc>
                          <a:spcPct val="100000"/>
                        </a:lnSpc>
                      </a:pPr>
                      <a:endParaRPr sz="700">
                        <a:latin typeface="Times New Roman"/>
                        <a:cs typeface="Times New Roman"/>
                      </a:endParaRPr>
                    </a:p>
                    <a:p>
                      <a:pPr marL="166370">
                        <a:lnSpc>
                          <a:spcPct val="100000"/>
                        </a:lnSpc>
                      </a:pPr>
                      <a:r>
                        <a:rPr sz="600" dirty="0">
                          <a:latin typeface="Verdana"/>
                          <a:cs typeface="Verdana"/>
                        </a:rPr>
                        <a:t>Evaluación.</a:t>
                      </a:r>
                      <a:endParaRPr sz="600">
                        <a:latin typeface="Verdana"/>
                        <a:cs typeface="Verdana"/>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429895">
                        <a:lnSpc>
                          <a:spcPct val="117000"/>
                        </a:lnSpc>
                        <a:spcBef>
                          <a:spcPts val="380"/>
                        </a:spcBef>
                      </a:pPr>
                      <a:r>
                        <a:rPr sz="600" b="1" spc="-80" dirty="0">
                          <a:latin typeface="Verdana"/>
                          <a:cs typeface="Verdana"/>
                        </a:rPr>
                        <a:t>En</a:t>
                      </a:r>
                      <a:r>
                        <a:rPr sz="600" b="1" spc="-220" dirty="0">
                          <a:latin typeface="Verdana"/>
                          <a:cs typeface="Verdana"/>
                        </a:rPr>
                        <a:t> </a:t>
                      </a:r>
                      <a:r>
                        <a:rPr sz="600" b="1" spc="-60" dirty="0">
                          <a:latin typeface="Verdana"/>
                          <a:cs typeface="Verdana"/>
                        </a:rPr>
                        <a:t>el</a:t>
                      </a:r>
                      <a:r>
                        <a:rPr sz="600" b="1" spc="-215" dirty="0">
                          <a:latin typeface="Verdana"/>
                          <a:cs typeface="Verdana"/>
                        </a:rPr>
                        <a:t> </a:t>
                      </a:r>
                      <a:r>
                        <a:rPr sz="600" b="1" spc="-65" dirty="0">
                          <a:latin typeface="Verdana"/>
                          <a:cs typeface="Verdana"/>
                        </a:rPr>
                        <a:t>P.8</a:t>
                      </a:r>
                      <a:r>
                        <a:rPr sz="600" b="1" spc="-220" dirty="0">
                          <a:latin typeface="Verdana"/>
                          <a:cs typeface="Verdana"/>
                        </a:rPr>
                        <a:t> </a:t>
                      </a:r>
                      <a:r>
                        <a:rPr sz="600" b="1" spc="-75" dirty="0">
                          <a:latin typeface="Verdana"/>
                          <a:cs typeface="Verdana"/>
                        </a:rPr>
                        <a:t>Apartado</a:t>
                      </a:r>
                      <a:r>
                        <a:rPr sz="600" b="1" spc="-204" dirty="0">
                          <a:latin typeface="Verdana"/>
                          <a:cs typeface="Verdana"/>
                        </a:rPr>
                        <a:t> </a:t>
                      </a:r>
                      <a:r>
                        <a:rPr sz="600" b="1" spc="-60" dirty="0">
                          <a:latin typeface="Verdana"/>
                          <a:cs typeface="Verdana"/>
                        </a:rPr>
                        <a:t>IV.5.</a:t>
                      </a:r>
                      <a:r>
                        <a:rPr sz="600" b="1" spc="-100" dirty="0">
                          <a:latin typeface="Verdana"/>
                          <a:cs typeface="Verdana"/>
                        </a:rPr>
                        <a:t> </a:t>
                      </a:r>
                      <a:r>
                        <a:rPr sz="600" b="1" spc="-65" dirty="0">
                          <a:latin typeface="Verdana"/>
                          <a:cs typeface="Verdana"/>
                        </a:rPr>
                        <a:t>Tipos</a:t>
                      </a:r>
                      <a:r>
                        <a:rPr sz="600" b="1" spc="-210" dirty="0">
                          <a:latin typeface="Verdana"/>
                          <a:cs typeface="Verdana"/>
                        </a:rPr>
                        <a:t> </a:t>
                      </a:r>
                      <a:r>
                        <a:rPr sz="600" b="1" spc="-75" dirty="0">
                          <a:latin typeface="Verdana"/>
                          <a:cs typeface="Verdana"/>
                        </a:rPr>
                        <a:t>y</a:t>
                      </a:r>
                      <a:r>
                        <a:rPr sz="600" b="1" spc="-235" dirty="0">
                          <a:latin typeface="Verdana"/>
                          <a:cs typeface="Verdana"/>
                        </a:rPr>
                        <a:t> </a:t>
                      </a:r>
                      <a:r>
                        <a:rPr sz="600" b="1" spc="-70" dirty="0">
                          <a:latin typeface="Verdana"/>
                          <a:cs typeface="Verdana"/>
                        </a:rPr>
                        <a:t>herramientas</a:t>
                      </a:r>
                      <a:r>
                        <a:rPr sz="600" b="1" spc="-215" dirty="0">
                          <a:latin typeface="Verdana"/>
                          <a:cs typeface="Verdana"/>
                        </a:rPr>
                        <a:t> </a:t>
                      </a:r>
                      <a:r>
                        <a:rPr sz="600" b="1" spc="-70" dirty="0">
                          <a:latin typeface="Verdana"/>
                          <a:cs typeface="Verdana"/>
                        </a:rPr>
                        <a:t>de  </a:t>
                      </a:r>
                      <a:r>
                        <a:rPr sz="600" b="1" spc="-5" dirty="0">
                          <a:latin typeface="Verdana"/>
                          <a:cs typeface="Verdana"/>
                        </a:rPr>
                        <a:t>evaluación. </a:t>
                      </a:r>
                      <a:r>
                        <a:rPr sz="600" spc="-5" dirty="0">
                          <a:latin typeface="Verdana"/>
                          <a:cs typeface="Verdana"/>
                        </a:rPr>
                        <a:t>Si </a:t>
                      </a:r>
                      <a:r>
                        <a:rPr sz="600" spc="-10" dirty="0">
                          <a:latin typeface="Verdana"/>
                          <a:cs typeface="Verdana"/>
                        </a:rPr>
                        <a:t>el </a:t>
                      </a:r>
                      <a:r>
                        <a:rPr sz="600" spc="-5" dirty="0">
                          <a:latin typeface="Verdana"/>
                          <a:cs typeface="Verdana"/>
                        </a:rPr>
                        <a:t>equipo de trabajo eligió un  Formato para tal</a:t>
                      </a:r>
                      <a:r>
                        <a:rPr sz="600" spc="-225" dirty="0">
                          <a:latin typeface="Verdana"/>
                          <a:cs typeface="Verdana"/>
                        </a:rPr>
                        <a:t> </a:t>
                      </a:r>
                      <a:r>
                        <a:rPr sz="600" dirty="0">
                          <a:latin typeface="Verdana"/>
                          <a:cs typeface="Verdana"/>
                        </a:rPr>
                        <a:t>fin.</a:t>
                      </a:r>
                      <a:endParaRPr sz="600">
                        <a:latin typeface="Verdana"/>
                        <a:cs typeface="Verdana"/>
                      </a:endParaRPr>
                    </a:p>
                  </a:txBody>
                  <a:tcPr marL="0" marR="0" marT="30932"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2"/>
                  </a:ext>
                </a:extLst>
              </a:tr>
              <a:tr h="548640">
                <a:tc vMerge="1">
                  <a:txBody>
                    <a:bodyPr/>
                    <a:lstStyle/>
                    <a:p>
                      <a:endParaRPr/>
                    </a:p>
                  </a:txBody>
                  <a:tcPr marL="0" marR="0" marT="4826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577850">
                        <a:lnSpc>
                          <a:spcPct val="118000"/>
                        </a:lnSpc>
                        <a:spcBef>
                          <a:spcPts val="1075"/>
                        </a:spcBef>
                      </a:pPr>
                      <a:r>
                        <a:rPr sz="600" spc="-5" dirty="0">
                          <a:latin typeface="Verdana"/>
                          <a:cs typeface="Verdana"/>
                        </a:rPr>
                        <a:t>Autoevaluación</a:t>
                      </a:r>
                      <a:r>
                        <a:rPr sz="600" spc="-35" dirty="0">
                          <a:latin typeface="Verdana"/>
                          <a:cs typeface="Verdana"/>
                        </a:rPr>
                        <a:t> </a:t>
                      </a:r>
                      <a:r>
                        <a:rPr sz="600" spc="-5" dirty="0">
                          <a:latin typeface="Verdana"/>
                          <a:cs typeface="Verdana"/>
                        </a:rPr>
                        <a:t>y  coevaluación.</a:t>
                      </a:r>
                      <a:endParaRPr sz="600">
                        <a:latin typeface="Verdana"/>
                        <a:cs typeface="Verdana"/>
                      </a:endParaRPr>
                    </a:p>
                  </a:txBody>
                  <a:tcPr marL="0" marR="0" marT="87506"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394970">
                        <a:lnSpc>
                          <a:spcPct val="117500"/>
                        </a:lnSpc>
                        <a:spcBef>
                          <a:spcPts val="360"/>
                        </a:spcBef>
                      </a:pPr>
                      <a:r>
                        <a:rPr sz="600" b="1" spc="-80" dirty="0">
                          <a:latin typeface="Verdana"/>
                          <a:cs typeface="Verdana"/>
                        </a:rPr>
                        <a:t>En</a:t>
                      </a:r>
                      <a:r>
                        <a:rPr sz="600" b="1" spc="-240" dirty="0">
                          <a:latin typeface="Verdana"/>
                          <a:cs typeface="Verdana"/>
                        </a:rPr>
                        <a:t> </a:t>
                      </a:r>
                      <a:r>
                        <a:rPr sz="600" b="1" spc="-55" dirty="0">
                          <a:latin typeface="Verdana"/>
                          <a:cs typeface="Verdana"/>
                        </a:rPr>
                        <a:t>el</a:t>
                      </a:r>
                      <a:r>
                        <a:rPr sz="600" b="1" spc="-229" dirty="0">
                          <a:latin typeface="Verdana"/>
                          <a:cs typeface="Verdana"/>
                        </a:rPr>
                        <a:t> </a:t>
                      </a:r>
                      <a:r>
                        <a:rPr sz="600" b="1" spc="-60" dirty="0">
                          <a:latin typeface="Verdana"/>
                          <a:cs typeface="Verdana"/>
                        </a:rPr>
                        <a:t>P.8.</a:t>
                      </a:r>
                      <a:r>
                        <a:rPr sz="600" b="1" spc="-105" dirty="0">
                          <a:latin typeface="Verdana"/>
                          <a:cs typeface="Verdana"/>
                        </a:rPr>
                        <a:t> </a:t>
                      </a:r>
                      <a:r>
                        <a:rPr sz="600" b="1" spc="-70" dirty="0">
                          <a:latin typeface="Verdana"/>
                          <a:cs typeface="Verdana"/>
                        </a:rPr>
                        <a:t>Apartado</a:t>
                      </a:r>
                      <a:r>
                        <a:rPr sz="600" b="1" spc="-220" dirty="0">
                          <a:latin typeface="Verdana"/>
                          <a:cs typeface="Verdana"/>
                        </a:rPr>
                        <a:t> </a:t>
                      </a:r>
                      <a:r>
                        <a:rPr sz="600" b="1" spc="-65" dirty="0">
                          <a:latin typeface="Verdana"/>
                          <a:cs typeface="Verdana"/>
                        </a:rPr>
                        <a:t>IV.5.</a:t>
                      </a:r>
                      <a:r>
                        <a:rPr sz="600" b="1" spc="-215" dirty="0">
                          <a:latin typeface="Verdana"/>
                          <a:cs typeface="Verdana"/>
                        </a:rPr>
                        <a:t> </a:t>
                      </a:r>
                      <a:r>
                        <a:rPr sz="600" b="1" spc="-65" dirty="0">
                          <a:latin typeface="Verdana"/>
                          <a:cs typeface="Verdana"/>
                        </a:rPr>
                        <a:t>Tipos</a:t>
                      </a:r>
                      <a:r>
                        <a:rPr sz="600" b="1" spc="-220" dirty="0">
                          <a:latin typeface="Verdana"/>
                          <a:cs typeface="Verdana"/>
                        </a:rPr>
                        <a:t> </a:t>
                      </a:r>
                      <a:r>
                        <a:rPr sz="600" b="1" spc="-75" dirty="0">
                          <a:latin typeface="Verdana"/>
                          <a:cs typeface="Verdana"/>
                        </a:rPr>
                        <a:t>y</a:t>
                      </a:r>
                      <a:r>
                        <a:rPr sz="600" b="1" spc="-245" dirty="0">
                          <a:latin typeface="Verdana"/>
                          <a:cs typeface="Verdana"/>
                        </a:rPr>
                        <a:t> </a:t>
                      </a:r>
                      <a:r>
                        <a:rPr sz="600" b="1" spc="-70" dirty="0">
                          <a:latin typeface="Verdana"/>
                          <a:cs typeface="Verdana"/>
                        </a:rPr>
                        <a:t>herramientas</a:t>
                      </a:r>
                      <a:r>
                        <a:rPr sz="600" b="1" spc="-215" dirty="0">
                          <a:latin typeface="Verdana"/>
                          <a:cs typeface="Verdana"/>
                        </a:rPr>
                        <a:t> </a:t>
                      </a:r>
                      <a:r>
                        <a:rPr sz="600" b="1" spc="-70" dirty="0">
                          <a:latin typeface="Verdana"/>
                          <a:cs typeface="Verdana"/>
                        </a:rPr>
                        <a:t>de  </a:t>
                      </a:r>
                      <a:r>
                        <a:rPr sz="600" b="1" spc="-5" dirty="0">
                          <a:latin typeface="Verdana"/>
                          <a:cs typeface="Verdana"/>
                        </a:rPr>
                        <a:t>evaluación. </a:t>
                      </a:r>
                      <a:r>
                        <a:rPr sz="600" spc="-5" dirty="0">
                          <a:latin typeface="Verdana"/>
                          <a:cs typeface="Verdana"/>
                        </a:rPr>
                        <a:t>Si </a:t>
                      </a:r>
                      <a:r>
                        <a:rPr sz="600" spc="-10" dirty="0">
                          <a:latin typeface="Verdana"/>
                          <a:cs typeface="Verdana"/>
                        </a:rPr>
                        <a:t>el </a:t>
                      </a:r>
                      <a:r>
                        <a:rPr sz="600" spc="-5" dirty="0">
                          <a:latin typeface="Verdana"/>
                          <a:cs typeface="Verdana"/>
                        </a:rPr>
                        <a:t>equipo de trabajo eligió un  Formato para tal</a:t>
                      </a:r>
                      <a:r>
                        <a:rPr sz="600" spc="-225" dirty="0">
                          <a:latin typeface="Verdana"/>
                          <a:cs typeface="Verdana"/>
                        </a:rPr>
                        <a:t> </a:t>
                      </a:r>
                      <a:r>
                        <a:rPr sz="600" dirty="0">
                          <a:latin typeface="Verdana"/>
                          <a:cs typeface="Verdana"/>
                        </a:rPr>
                        <a:t>fin.</a:t>
                      </a:r>
                      <a:endParaRPr sz="600">
                        <a:latin typeface="Verdana"/>
                        <a:cs typeface="Verdana"/>
                      </a:endParaRPr>
                    </a:p>
                  </a:txBody>
                  <a:tcPr marL="0" marR="0" marT="29304"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3"/>
                  </a:ext>
                </a:extLst>
              </a:tr>
              <a:tr h="915350">
                <a:tc rowSpan="2">
                  <a:txBody>
                    <a:bodyPr/>
                    <a:lstStyle/>
                    <a:p>
                      <a:pPr marL="45085" algn="ctr">
                        <a:lnSpc>
                          <a:spcPct val="100000"/>
                        </a:lnSpc>
                        <a:spcBef>
                          <a:spcPts val="580"/>
                        </a:spcBef>
                      </a:pPr>
                      <a:r>
                        <a:rPr sz="600" b="1" spc="-70" dirty="0">
                          <a:latin typeface="Verdana"/>
                          <a:cs typeface="Verdana"/>
                        </a:rPr>
                        <a:t>5.h</a:t>
                      </a:r>
                      <a:endParaRPr sz="600">
                        <a:latin typeface="Verdana"/>
                        <a:cs typeface="Verdana"/>
                      </a:endParaRPr>
                    </a:p>
                    <a:p>
                      <a:pPr>
                        <a:lnSpc>
                          <a:spcPct val="100000"/>
                        </a:lnSpc>
                        <a:spcBef>
                          <a:spcPts val="15"/>
                        </a:spcBef>
                      </a:pPr>
                      <a:endParaRPr sz="900">
                        <a:latin typeface="Times New Roman"/>
                        <a:cs typeface="Times New Roman"/>
                      </a:endParaRPr>
                    </a:p>
                    <a:p>
                      <a:pPr marL="25400" algn="ctr">
                        <a:lnSpc>
                          <a:spcPct val="100000"/>
                        </a:lnSpc>
                      </a:pPr>
                      <a:r>
                        <a:rPr sz="600" b="1" spc="-75" dirty="0">
                          <a:solidFill>
                            <a:srgbClr val="FF0000"/>
                          </a:solidFill>
                          <a:latin typeface="Verdana"/>
                          <a:cs typeface="Verdana"/>
                        </a:rPr>
                        <a:t>(2</a:t>
                      </a:r>
                      <a:r>
                        <a:rPr sz="600" b="1" spc="-254" dirty="0">
                          <a:solidFill>
                            <a:srgbClr val="FF0000"/>
                          </a:solidFill>
                          <a:latin typeface="Verdana"/>
                          <a:cs typeface="Verdana"/>
                        </a:rPr>
                        <a:t> </a:t>
                      </a:r>
                      <a:r>
                        <a:rPr sz="600" b="1" spc="-80" dirty="0">
                          <a:solidFill>
                            <a:srgbClr val="FF0000"/>
                          </a:solidFill>
                          <a:latin typeface="Verdana"/>
                          <a:cs typeface="Verdana"/>
                        </a:rPr>
                        <a:t>o</a:t>
                      </a:r>
                      <a:r>
                        <a:rPr sz="600" b="1" spc="-240" dirty="0">
                          <a:solidFill>
                            <a:srgbClr val="FF0000"/>
                          </a:solidFill>
                          <a:latin typeface="Verdana"/>
                          <a:cs typeface="Verdana"/>
                        </a:rPr>
                        <a:t> </a:t>
                      </a:r>
                      <a:r>
                        <a:rPr sz="600" b="1" spc="-55" dirty="0">
                          <a:solidFill>
                            <a:srgbClr val="FF0000"/>
                          </a:solidFill>
                          <a:latin typeface="Verdana"/>
                          <a:cs typeface="Verdana"/>
                        </a:rPr>
                        <a:t>1)</a:t>
                      </a:r>
                      <a:endParaRPr sz="600">
                        <a:latin typeface="Verdana"/>
                        <a:cs typeface="Verdana"/>
                      </a:endParaRPr>
                    </a:p>
                  </a:txBody>
                  <a:tcPr marL="0" marR="0" marT="47212"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a:lnSpc>
                          <a:spcPct val="100000"/>
                        </a:lnSpc>
                      </a:pPr>
                      <a:endParaRPr sz="700">
                        <a:latin typeface="Times New Roman"/>
                        <a:cs typeface="Times New Roman"/>
                      </a:endParaRPr>
                    </a:p>
                    <a:p>
                      <a:pPr marL="166370" marR="662940">
                        <a:lnSpc>
                          <a:spcPct val="118000"/>
                        </a:lnSpc>
                      </a:pPr>
                      <a:r>
                        <a:rPr sz="600" spc="-35" dirty="0">
                          <a:latin typeface="Verdana"/>
                          <a:cs typeface="Verdana"/>
                        </a:rPr>
                        <a:t>Reflexión. </a:t>
                      </a:r>
                      <a:r>
                        <a:rPr sz="600" spc="-45" dirty="0">
                          <a:latin typeface="Verdana"/>
                          <a:cs typeface="Verdana"/>
                        </a:rPr>
                        <a:t>Grupo  </a:t>
                      </a:r>
                      <a:r>
                        <a:rPr sz="600" spc="-50" dirty="0">
                          <a:latin typeface="Verdana"/>
                          <a:cs typeface="Verdana"/>
                        </a:rPr>
                        <a:t>interdisciplinario.</a:t>
                      </a:r>
                      <a:endParaRPr sz="600">
                        <a:latin typeface="Verdana"/>
                        <a:cs typeface="Verdana"/>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90805" algn="just">
                        <a:lnSpc>
                          <a:spcPct val="140800"/>
                        </a:lnSpc>
                        <a:spcBef>
                          <a:spcPts val="80"/>
                        </a:spcBef>
                      </a:pPr>
                      <a:r>
                        <a:rPr sz="600" b="1" spc="-10" dirty="0">
                          <a:latin typeface="Verdana"/>
                          <a:cs typeface="Verdana"/>
                        </a:rPr>
                        <a:t>Documento </a:t>
                      </a:r>
                      <a:r>
                        <a:rPr sz="600" b="1" spc="-5" dirty="0">
                          <a:latin typeface="Verdana"/>
                          <a:cs typeface="Verdana"/>
                        </a:rPr>
                        <a:t>realizado en </a:t>
                      </a:r>
                      <a:r>
                        <a:rPr sz="600" b="1" dirty="0">
                          <a:latin typeface="Verdana"/>
                          <a:cs typeface="Verdana"/>
                        </a:rPr>
                        <a:t>la </a:t>
                      </a:r>
                      <a:r>
                        <a:rPr sz="600" b="1" spc="-5" dirty="0">
                          <a:latin typeface="Verdana"/>
                          <a:cs typeface="Verdana"/>
                        </a:rPr>
                        <a:t>propia ISI. </a:t>
                      </a:r>
                      <a:r>
                        <a:rPr sz="600" dirty="0">
                          <a:latin typeface="Verdana"/>
                          <a:cs typeface="Verdana"/>
                        </a:rPr>
                        <a:t>Puntos  </a:t>
                      </a:r>
                      <a:r>
                        <a:rPr sz="600" spc="-5" dirty="0">
                          <a:latin typeface="Verdana"/>
                          <a:cs typeface="Verdana"/>
                        </a:rPr>
                        <a:t>acordados </a:t>
                      </a:r>
                      <a:r>
                        <a:rPr sz="600" spc="-10" dirty="0">
                          <a:latin typeface="Verdana"/>
                          <a:cs typeface="Verdana"/>
                        </a:rPr>
                        <a:t>en </a:t>
                      </a:r>
                      <a:r>
                        <a:rPr sz="600" dirty="0">
                          <a:latin typeface="Verdana"/>
                          <a:cs typeface="Verdana"/>
                        </a:rPr>
                        <a:t>la </a:t>
                      </a:r>
                      <a:r>
                        <a:rPr sz="600" spc="-5" dirty="0">
                          <a:latin typeface="Verdana"/>
                          <a:cs typeface="Verdana"/>
                        </a:rPr>
                        <a:t>reunión </a:t>
                      </a:r>
                      <a:r>
                        <a:rPr sz="600" spc="-10" dirty="0">
                          <a:latin typeface="Verdana"/>
                          <a:cs typeface="Verdana"/>
                        </a:rPr>
                        <a:t>con el </a:t>
                      </a:r>
                      <a:r>
                        <a:rPr sz="600" spc="-5" dirty="0">
                          <a:latin typeface="Verdana"/>
                          <a:cs typeface="Verdana"/>
                        </a:rPr>
                        <a:t>Coordinador de  Conexiones y los representantes </a:t>
                      </a:r>
                      <a:r>
                        <a:rPr sz="600" dirty="0">
                          <a:latin typeface="Verdana"/>
                          <a:cs typeface="Verdana"/>
                        </a:rPr>
                        <a:t>de </a:t>
                      </a:r>
                      <a:r>
                        <a:rPr sz="600" spc="-5" dirty="0">
                          <a:latin typeface="Verdana"/>
                          <a:cs typeface="Verdana"/>
                        </a:rPr>
                        <a:t>proyectos  </a:t>
                      </a:r>
                      <a:r>
                        <a:rPr sz="600" spc="-30" dirty="0">
                          <a:latin typeface="Verdana"/>
                          <a:cs typeface="Verdana"/>
                        </a:rPr>
                        <a:t>interdisciplinarios </a:t>
                      </a:r>
                      <a:r>
                        <a:rPr sz="600" spc="-45" dirty="0">
                          <a:latin typeface="Verdana"/>
                          <a:cs typeface="Verdana"/>
                        </a:rPr>
                        <a:t>de </a:t>
                      </a:r>
                      <a:r>
                        <a:rPr sz="600" spc="-40" dirty="0">
                          <a:latin typeface="Verdana"/>
                          <a:cs typeface="Verdana"/>
                        </a:rPr>
                        <a:t>cada </a:t>
                      </a:r>
                      <a:r>
                        <a:rPr sz="600" spc="-30" dirty="0">
                          <a:latin typeface="Verdana"/>
                          <a:cs typeface="Verdana"/>
                        </a:rPr>
                        <a:t>Institución, </a:t>
                      </a:r>
                      <a:r>
                        <a:rPr sz="600" spc="-35" dirty="0">
                          <a:latin typeface="Verdana"/>
                          <a:cs typeface="Verdana"/>
                        </a:rPr>
                        <a:t>sobre: </a:t>
                      </a:r>
                      <a:r>
                        <a:rPr sz="600" b="1" spc="-40" dirty="0">
                          <a:latin typeface="Verdana"/>
                          <a:cs typeface="Verdana"/>
                        </a:rPr>
                        <a:t>Propios  </a:t>
                      </a:r>
                      <a:r>
                        <a:rPr sz="600" spc="-5" dirty="0">
                          <a:latin typeface="Verdana"/>
                          <a:cs typeface="Verdana"/>
                        </a:rPr>
                        <a:t>avances, tropiezos y soluciones a</a:t>
                      </a:r>
                      <a:r>
                        <a:rPr sz="600" spc="20" dirty="0">
                          <a:latin typeface="Verdana"/>
                          <a:cs typeface="Verdana"/>
                        </a:rPr>
                        <a:t> </a:t>
                      </a:r>
                      <a:r>
                        <a:rPr sz="600" spc="-5" dirty="0">
                          <a:latin typeface="Verdana"/>
                          <a:cs typeface="Verdana"/>
                        </a:rPr>
                        <a:t>éstos.</a:t>
                      </a:r>
                      <a:endParaRPr sz="600">
                        <a:latin typeface="Verdana"/>
                        <a:cs typeface="Verdana"/>
                      </a:endParaRPr>
                    </a:p>
                  </a:txBody>
                  <a:tcPr marL="0" marR="0" marT="6512"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4"/>
                  </a:ext>
                </a:extLst>
              </a:tr>
              <a:tr h="1008146">
                <a:tc vMerge="1">
                  <a:txBody>
                    <a:bodyPr/>
                    <a:lstStyle/>
                    <a:p>
                      <a:endParaRPr/>
                    </a:p>
                  </a:txBody>
                  <a:tcPr marL="0" marR="0" marT="7366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marR="341630">
                        <a:lnSpc>
                          <a:spcPct val="118000"/>
                        </a:lnSpc>
                        <a:spcBef>
                          <a:spcPts val="355"/>
                        </a:spcBef>
                      </a:pPr>
                      <a:r>
                        <a:rPr sz="600" dirty="0">
                          <a:latin typeface="Verdana"/>
                          <a:cs typeface="Verdana"/>
                        </a:rPr>
                        <a:t>Reflexión.Reunión</a:t>
                      </a:r>
                      <a:r>
                        <a:rPr sz="600" spc="-280" dirty="0">
                          <a:latin typeface="Verdana"/>
                          <a:cs typeface="Verdana"/>
                        </a:rPr>
                        <a:t> </a:t>
                      </a:r>
                      <a:r>
                        <a:rPr sz="600" spc="-5" dirty="0">
                          <a:latin typeface="Verdana"/>
                          <a:cs typeface="Verdana"/>
                        </a:rPr>
                        <a:t>de  </a:t>
                      </a:r>
                      <a:r>
                        <a:rPr sz="600" spc="-10" dirty="0">
                          <a:latin typeface="Verdana"/>
                          <a:cs typeface="Verdana"/>
                        </a:rPr>
                        <a:t>Zona.</a:t>
                      </a:r>
                      <a:endParaRPr sz="600">
                        <a:latin typeface="Verdana"/>
                        <a:cs typeface="Verdana"/>
                      </a:endParaRPr>
                    </a:p>
                    <a:p>
                      <a:pPr marL="166370" marR="220345">
                        <a:lnSpc>
                          <a:spcPct val="117500"/>
                        </a:lnSpc>
                        <a:spcBef>
                          <a:spcPts val="5"/>
                        </a:spcBef>
                      </a:pPr>
                      <a:r>
                        <a:rPr sz="600" spc="-5" dirty="0">
                          <a:latin typeface="Verdana"/>
                          <a:cs typeface="Verdana"/>
                        </a:rPr>
                        <a:t>(De no haber tenido  reunión</a:t>
                      </a:r>
                      <a:r>
                        <a:rPr sz="600" spc="-165" dirty="0">
                          <a:latin typeface="Verdana"/>
                          <a:cs typeface="Verdana"/>
                        </a:rPr>
                        <a:t> </a:t>
                      </a:r>
                      <a:r>
                        <a:rPr sz="600" spc="-5" dirty="0">
                          <a:latin typeface="Verdana"/>
                          <a:cs typeface="Verdana"/>
                        </a:rPr>
                        <a:t>de</a:t>
                      </a:r>
                      <a:r>
                        <a:rPr sz="600" spc="-165" dirty="0">
                          <a:latin typeface="Verdana"/>
                          <a:cs typeface="Verdana"/>
                        </a:rPr>
                        <a:t> </a:t>
                      </a:r>
                      <a:r>
                        <a:rPr sz="600" spc="-5" dirty="0">
                          <a:latin typeface="Verdana"/>
                          <a:cs typeface="Verdana"/>
                        </a:rPr>
                        <a:t>zona,</a:t>
                      </a:r>
                      <a:r>
                        <a:rPr sz="600" spc="-165" dirty="0">
                          <a:latin typeface="Verdana"/>
                          <a:cs typeface="Verdana"/>
                        </a:rPr>
                        <a:t> </a:t>
                      </a:r>
                      <a:r>
                        <a:rPr sz="600" spc="-5" dirty="0">
                          <a:latin typeface="Verdana"/>
                          <a:cs typeface="Verdana"/>
                        </a:rPr>
                        <a:t>sólo</a:t>
                      </a:r>
                      <a:r>
                        <a:rPr sz="600" spc="-165" dirty="0">
                          <a:latin typeface="Verdana"/>
                          <a:cs typeface="Verdana"/>
                        </a:rPr>
                        <a:t> </a:t>
                      </a:r>
                      <a:r>
                        <a:rPr sz="600" spc="-10" dirty="0">
                          <a:latin typeface="Verdana"/>
                          <a:cs typeface="Verdana"/>
                        </a:rPr>
                        <a:t>el  </a:t>
                      </a:r>
                      <a:r>
                        <a:rPr sz="600" spc="-5" dirty="0">
                          <a:latin typeface="Verdana"/>
                          <a:cs typeface="Verdana"/>
                        </a:rPr>
                        <a:t>anterior).</a:t>
                      </a:r>
                      <a:endParaRPr sz="6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255270">
                        <a:lnSpc>
                          <a:spcPct val="118000"/>
                        </a:lnSpc>
                        <a:spcBef>
                          <a:spcPts val="355"/>
                        </a:spcBef>
                      </a:pPr>
                      <a:r>
                        <a:rPr sz="600" spc="-5" dirty="0">
                          <a:latin typeface="Verdana"/>
                          <a:cs typeface="Verdana"/>
                        </a:rPr>
                        <a:t>Tener </a:t>
                      </a:r>
                      <a:r>
                        <a:rPr sz="600" spc="-10" dirty="0">
                          <a:latin typeface="Verdana"/>
                          <a:cs typeface="Verdana"/>
                        </a:rPr>
                        <a:t>en </a:t>
                      </a:r>
                      <a:r>
                        <a:rPr sz="600" spc="-5" dirty="0">
                          <a:latin typeface="Verdana"/>
                          <a:cs typeface="Verdana"/>
                        </a:rPr>
                        <a:t>cuenta los </a:t>
                      </a:r>
                      <a:r>
                        <a:rPr sz="600" dirty="0">
                          <a:latin typeface="Verdana"/>
                          <a:cs typeface="Verdana"/>
                        </a:rPr>
                        <a:t>propios </a:t>
                      </a:r>
                      <a:r>
                        <a:rPr sz="600" spc="-5" dirty="0">
                          <a:latin typeface="Verdana"/>
                          <a:cs typeface="Verdana"/>
                        </a:rPr>
                        <a:t>avances, tropiezos y  soluciones a los </a:t>
                      </a:r>
                      <a:r>
                        <a:rPr sz="600" dirty="0">
                          <a:latin typeface="Verdana"/>
                          <a:cs typeface="Verdana"/>
                        </a:rPr>
                        <a:t>mismos, </a:t>
                      </a:r>
                      <a:r>
                        <a:rPr sz="600" spc="-10" dirty="0">
                          <a:latin typeface="Verdana"/>
                          <a:cs typeface="Verdana"/>
                        </a:rPr>
                        <a:t>en </a:t>
                      </a:r>
                      <a:r>
                        <a:rPr sz="600" spc="-5" dirty="0">
                          <a:latin typeface="Verdana"/>
                          <a:cs typeface="Verdana"/>
                        </a:rPr>
                        <a:t>cuanto</a:t>
                      </a:r>
                      <a:r>
                        <a:rPr sz="600" spc="-15" dirty="0">
                          <a:latin typeface="Verdana"/>
                          <a:cs typeface="Verdana"/>
                        </a:rPr>
                        <a:t> </a:t>
                      </a:r>
                      <a:r>
                        <a:rPr sz="600" spc="-5" dirty="0">
                          <a:latin typeface="Verdana"/>
                          <a:cs typeface="Verdana"/>
                        </a:rPr>
                        <a:t>a:</a:t>
                      </a:r>
                      <a:endParaRPr sz="600">
                        <a:latin typeface="Verdana"/>
                        <a:cs typeface="Verdana"/>
                      </a:endParaRPr>
                    </a:p>
                    <a:p>
                      <a:pPr marL="76835">
                        <a:lnSpc>
                          <a:spcPct val="100000"/>
                        </a:lnSpc>
                        <a:spcBef>
                          <a:spcPts val="165"/>
                        </a:spcBef>
                        <a:buFont typeface="Verdana"/>
                        <a:buAutoNum type="arabicPeriod"/>
                        <a:tabLst>
                          <a:tab pos="323850" algn="l"/>
                        </a:tabLst>
                      </a:pPr>
                      <a:r>
                        <a:rPr sz="600" spc="-5" dirty="0">
                          <a:latin typeface="Verdana"/>
                          <a:cs typeface="Verdana"/>
                        </a:rPr>
                        <a:t>Trabajo</a:t>
                      </a:r>
                      <a:r>
                        <a:rPr sz="600" spc="-95" dirty="0">
                          <a:latin typeface="Verdana"/>
                          <a:cs typeface="Verdana"/>
                        </a:rPr>
                        <a:t> </a:t>
                      </a:r>
                      <a:r>
                        <a:rPr sz="600" spc="-5" dirty="0">
                          <a:latin typeface="Verdana"/>
                          <a:cs typeface="Verdana"/>
                        </a:rPr>
                        <a:t>cooperativo</a:t>
                      </a:r>
                      <a:r>
                        <a:rPr sz="600" spc="-105" dirty="0">
                          <a:latin typeface="Verdana"/>
                          <a:cs typeface="Verdana"/>
                        </a:rPr>
                        <a:t> </a:t>
                      </a:r>
                      <a:r>
                        <a:rPr sz="600" spc="5" dirty="0">
                          <a:latin typeface="Verdana"/>
                          <a:cs typeface="Verdana"/>
                        </a:rPr>
                        <a:t>de</a:t>
                      </a:r>
                      <a:r>
                        <a:rPr sz="600" spc="-105" dirty="0">
                          <a:latin typeface="Verdana"/>
                          <a:cs typeface="Verdana"/>
                        </a:rPr>
                        <a:t> </a:t>
                      </a:r>
                      <a:r>
                        <a:rPr sz="600" spc="-5" dirty="0">
                          <a:latin typeface="Verdana"/>
                          <a:cs typeface="Verdana"/>
                        </a:rPr>
                        <a:t>los</a:t>
                      </a:r>
                      <a:r>
                        <a:rPr sz="600" spc="-100" dirty="0">
                          <a:latin typeface="Verdana"/>
                          <a:cs typeface="Verdana"/>
                        </a:rPr>
                        <a:t> </a:t>
                      </a:r>
                      <a:r>
                        <a:rPr sz="600" spc="-5" dirty="0">
                          <a:latin typeface="Verdana"/>
                          <a:cs typeface="Verdana"/>
                        </a:rPr>
                        <a:t>profesores.</a:t>
                      </a:r>
                      <a:endParaRPr sz="600">
                        <a:latin typeface="Verdana"/>
                        <a:cs typeface="Verdana"/>
                      </a:endParaRPr>
                    </a:p>
                    <a:p>
                      <a:pPr marL="76835" marR="236854">
                        <a:lnSpc>
                          <a:spcPct val="117000"/>
                        </a:lnSpc>
                        <a:spcBef>
                          <a:spcPts val="50"/>
                        </a:spcBef>
                        <a:buFont typeface="Verdana"/>
                        <a:buAutoNum type="arabicPeriod"/>
                        <a:tabLst>
                          <a:tab pos="300990" algn="l"/>
                        </a:tabLst>
                      </a:pPr>
                      <a:r>
                        <a:rPr sz="600" spc="-5" dirty="0">
                          <a:latin typeface="Verdana"/>
                          <a:cs typeface="Verdana"/>
                        </a:rPr>
                        <a:t>Proceso de planeación de </a:t>
                      </a:r>
                      <a:r>
                        <a:rPr sz="600" dirty="0">
                          <a:latin typeface="Verdana"/>
                          <a:cs typeface="Verdana"/>
                        </a:rPr>
                        <a:t>las </a:t>
                      </a:r>
                      <a:r>
                        <a:rPr sz="600" spc="-5" dirty="0">
                          <a:latin typeface="Verdana"/>
                          <a:cs typeface="Verdana"/>
                        </a:rPr>
                        <a:t>propuestas para  proyectos.</a:t>
                      </a:r>
                      <a:r>
                        <a:rPr sz="600" spc="-114" dirty="0">
                          <a:latin typeface="Verdana"/>
                          <a:cs typeface="Verdana"/>
                        </a:rPr>
                        <a:t> </a:t>
                      </a:r>
                      <a:r>
                        <a:rPr sz="600" spc="-5" dirty="0">
                          <a:latin typeface="Verdana"/>
                          <a:cs typeface="Verdana"/>
                        </a:rPr>
                        <a:t>interdisciplinarios.</a:t>
                      </a:r>
                      <a:endParaRPr sz="600">
                        <a:latin typeface="Verdana"/>
                        <a:cs typeface="Verdana"/>
                      </a:endParaRPr>
                    </a:p>
                    <a:p>
                      <a:pPr marL="76835" marR="113664">
                        <a:lnSpc>
                          <a:spcPts val="1420"/>
                        </a:lnSpc>
                        <a:spcBef>
                          <a:spcPts val="70"/>
                        </a:spcBef>
                        <a:buFont typeface="Verdana"/>
                        <a:buAutoNum type="arabicPeriod"/>
                        <a:tabLst>
                          <a:tab pos="346075" algn="l"/>
                          <a:tab pos="346710" algn="l"/>
                          <a:tab pos="915035" algn="l"/>
                          <a:tab pos="1163320" algn="l"/>
                          <a:tab pos="1830705" algn="l"/>
                          <a:tab pos="2154555" algn="l"/>
                          <a:tab pos="2766695" algn="l"/>
                          <a:tab pos="3228975" algn="l"/>
                        </a:tabLst>
                      </a:pPr>
                      <a:r>
                        <a:rPr sz="600" dirty="0">
                          <a:latin typeface="Verdana"/>
                          <a:cs typeface="Verdana"/>
                        </a:rPr>
                        <a:t>Pu</a:t>
                      </a:r>
                      <a:r>
                        <a:rPr sz="600" spc="5" dirty="0">
                          <a:latin typeface="Verdana"/>
                          <a:cs typeface="Verdana"/>
                        </a:rPr>
                        <a:t>n</a:t>
                      </a:r>
                      <a:r>
                        <a:rPr sz="600" dirty="0">
                          <a:latin typeface="Verdana"/>
                          <a:cs typeface="Verdana"/>
                        </a:rPr>
                        <a:t>t</a:t>
                      </a:r>
                      <a:r>
                        <a:rPr sz="600" spc="-5" dirty="0">
                          <a:latin typeface="Verdana"/>
                          <a:cs typeface="Verdana"/>
                        </a:rPr>
                        <a:t>o</a:t>
                      </a:r>
                      <a:r>
                        <a:rPr sz="600" dirty="0">
                          <a:latin typeface="Verdana"/>
                          <a:cs typeface="Verdana"/>
                        </a:rPr>
                        <a:t>s	a	t</a:t>
                      </a:r>
                      <a:r>
                        <a:rPr sz="600" spc="-5" dirty="0">
                          <a:latin typeface="Verdana"/>
                          <a:cs typeface="Verdana"/>
                        </a:rPr>
                        <a:t>o</a:t>
                      </a:r>
                      <a:r>
                        <a:rPr sz="600" dirty="0">
                          <a:latin typeface="Verdana"/>
                          <a:cs typeface="Verdana"/>
                        </a:rPr>
                        <a:t>ma</a:t>
                      </a:r>
                      <a:r>
                        <a:rPr sz="600" spc="5" dirty="0">
                          <a:latin typeface="Verdana"/>
                          <a:cs typeface="Verdana"/>
                        </a:rPr>
                        <a:t>r</a:t>
                      </a:r>
                      <a:r>
                        <a:rPr sz="600" dirty="0">
                          <a:latin typeface="Verdana"/>
                          <a:cs typeface="Verdana"/>
                        </a:rPr>
                        <a:t>se	</a:t>
                      </a:r>
                      <a:r>
                        <a:rPr sz="600" spc="-10" dirty="0">
                          <a:latin typeface="Verdana"/>
                          <a:cs typeface="Verdana"/>
                        </a:rPr>
                        <a:t>e</a:t>
                      </a:r>
                      <a:r>
                        <a:rPr sz="600" dirty="0">
                          <a:latin typeface="Verdana"/>
                          <a:cs typeface="Verdana"/>
                        </a:rPr>
                        <a:t>n	cu</a:t>
                      </a:r>
                      <a:r>
                        <a:rPr sz="600" spc="-5" dirty="0">
                          <a:latin typeface="Verdana"/>
                          <a:cs typeface="Verdana"/>
                        </a:rPr>
                        <a:t>e</a:t>
                      </a:r>
                      <a:r>
                        <a:rPr sz="600" spc="5" dirty="0">
                          <a:latin typeface="Verdana"/>
                          <a:cs typeface="Verdana"/>
                        </a:rPr>
                        <a:t>n</a:t>
                      </a:r>
                      <a:r>
                        <a:rPr sz="600" dirty="0">
                          <a:latin typeface="Verdana"/>
                          <a:cs typeface="Verdana"/>
                        </a:rPr>
                        <a:t>ta	pa</a:t>
                      </a:r>
                      <a:r>
                        <a:rPr sz="600" spc="-5" dirty="0">
                          <a:latin typeface="Verdana"/>
                          <a:cs typeface="Verdana"/>
                        </a:rPr>
                        <a:t>r</a:t>
                      </a:r>
                      <a:r>
                        <a:rPr sz="600" dirty="0">
                          <a:latin typeface="Verdana"/>
                          <a:cs typeface="Verdana"/>
                        </a:rPr>
                        <a:t>a	</a:t>
                      </a:r>
                      <a:r>
                        <a:rPr sz="600" spc="10" dirty="0">
                          <a:latin typeface="Verdana"/>
                          <a:cs typeface="Verdana"/>
                        </a:rPr>
                        <a:t>l</a:t>
                      </a:r>
                      <a:r>
                        <a:rPr sz="600" dirty="0">
                          <a:latin typeface="Verdana"/>
                          <a:cs typeface="Verdana"/>
                        </a:rPr>
                        <a:t>a  </a:t>
                      </a:r>
                      <a:r>
                        <a:rPr sz="600" spc="-10" dirty="0">
                          <a:latin typeface="Verdana"/>
                          <a:cs typeface="Verdana"/>
                        </a:rPr>
                        <a:t>implementación </a:t>
                      </a:r>
                      <a:r>
                        <a:rPr sz="600" spc="40" dirty="0">
                          <a:latin typeface="Verdana"/>
                          <a:cs typeface="Verdana"/>
                        </a:rPr>
                        <a:t>de </a:t>
                      </a:r>
                      <a:r>
                        <a:rPr sz="600" spc="-15" dirty="0">
                          <a:latin typeface="Verdana"/>
                          <a:cs typeface="Verdana"/>
                        </a:rPr>
                        <a:t>proyectos</a:t>
                      </a:r>
                      <a:r>
                        <a:rPr sz="600" spc="-265" dirty="0">
                          <a:latin typeface="Verdana"/>
                          <a:cs typeface="Verdana"/>
                        </a:rPr>
                        <a:t> </a:t>
                      </a:r>
                      <a:r>
                        <a:rPr sz="600" spc="-50" dirty="0">
                          <a:latin typeface="Verdana"/>
                          <a:cs typeface="Verdana"/>
                        </a:rPr>
                        <a:t>Interdisciplinarios</a:t>
                      </a:r>
                      <a:endParaRPr sz="6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5"/>
                  </a:ext>
                </a:extLst>
              </a:tr>
              <a:tr h="318276">
                <a:tc rowSpan="3">
                  <a:txBody>
                    <a:bodyPr/>
                    <a:lstStyle/>
                    <a:p>
                      <a:pPr marL="93980" marR="86995" indent="24130" algn="ctr">
                        <a:lnSpc>
                          <a:spcPct val="117300"/>
                        </a:lnSpc>
                        <a:spcBef>
                          <a:spcPts val="365"/>
                        </a:spcBef>
                      </a:pPr>
                      <a:r>
                        <a:rPr sz="600" b="1" spc="-30" dirty="0">
                          <a:latin typeface="Verdana"/>
                          <a:cs typeface="Verdana"/>
                        </a:rPr>
                        <a:t>5.i   </a:t>
                      </a:r>
                      <a:r>
                        <a:rPr sz="600" b="1" spc="10" dirty="0">
                          <a:solidFill>
                            <a:srgbClr val="FF0000"/>
                          </a:solidFill>
                          <a:latin typeface="Verdana"/>
                          <a:cs typeface="Verdana"/>
                        </a:rPr>
                        <a:t>P</a:t>
                      </a:r>
                      <a:r>
                        <a:rPr sz="600" b="1" spc="5" dirty="0">
                          <a:solidFill>
                            <a:srgbClr val="FF0000"/>
                          </a:solidFill>
                          <a:latin typeface="Verdana"/>
                          <a:cs typeface="Verdana"/>
                        </a:rPr>
                        <a:t>r</a:t>
                      </a:r>
                      <a:r>
                        <a:rPr sz="600" b="1" dirty="0">
                          <a:solidFill>
                            <a:srgbClr val="FF0000"/>
                          </a:solidFill>
                          <a:latin typeface="Verdana"/>
                          <a:cs typeface="Verdana"/>
                        </a:rPr>
                        <a:t>o</a:t>
                      </a:r>
                      <a:r>
                        <a:rPr sz="600" b="1" spc="15" dirty="0">
                          <a:solidFill>
                            <a:srgbClr val="FF0000"/>
                          </a:solidFill>
                          <a:latin typeface="Verdana"/>
                          <a:cs typeface="Verdana"/>
                        </a:rPr>
                        <a:t>d</a:t>
                      </a:r>
                      <a:r>
                        <a:rPr sz="600" b="1" dirty="0">
                          <a:solidFill>
                            <a:srgbClr val="FF0000"/>
                          </a:solidFill>
                          <a:latin typeface="Verdana"/>
                          <a:cs typeface="Verdana"/>
                        </a:rPr>
                        <a:t>u</a:t>
                      </a:r>
                      <a:r>
                        <a:rPr sz="600" b="1" spc="5" dirty="0">
                          <a:solidFill>
                            <a:srgbClr val="FF0000"/>
                          </a:solidFill>
                          <a:latin typeface="Verdana"/>
                          <a:cs typeface="Verdana"/>
                        </a:rPr>
                        <a:t>c</a:t>
                      </a:r>
                      <a:r>
                        <a:rPr sz="600" b="1" spc="10" dirty="0">
                          <a:solidFill>
                            <a:srgbClr val="FF0000"/>
                          </a:solidFill>
                          <a:latin typeface="Verdana"/>
                          <a:cs typeface="Verdana"/>
                        </a:rPr>
                        <a:t>to</a:t>
                      </a:r>
                      <a:r>
                        <a:rPr sz="600" b="1" dirty="0">
                          <a:solidFill>
                            <a:srgbClr val="FF0000"/>
                          </a:solidFill>
                          <a:latin typeface="Verdana"/>
                          <a:cs typeface="Verdana"/>
                        </a:rPr>
                        <a:t>s  </a:t>
                      </a:r>
                      <a:r>
                        <a:rPr sz="600" b="1" spc="-80" dirty="0">
                          <a:solidFill>
                            <a:srgbClr val="FF0000"/>
                          </a:solidFill>
                          <a:latin typeface="Verdana"/>
                          <a:cs typeface="Verdana"/>
                        </a:rPr>
                        <a:t>en</a:t>
                      </a:r>
                      <a:r>
                        <a:rPr sz="600" b="1" spc="-114" dirty="0">
                          <a:solidFill>
                            <a:srgbClr val="FF0000"/>
                          </a:solidFill>
                          <a:latin typeface="Verdana"/>
                          <a:cs typeface="Verdana"/>
                        </a:rPr>
                        <a:t> </a:t>
                      </a:r>
                      <a:r>
                        <a:rPr sz="600" b="1" spc="-70" dirty="0">
                          <a:solidFill>
                            <a:srgbClr val="FF0000"/>
                          </a:solidFill>
                          <a:latin typeface="Verdana"/>
                          <a:cs typeface="Verdana"/>
                        </a:rPr>
                        <a:t>orden  </a:t>
                      </a:r>
                      <a:r>
                        <a:rPr sz="600" b="1" dirty="0">
                          <a:solidFill>
                            <a:srgbClr val="FF0000"/>
                          </a:solidFill>
                          <a:latin typeface="Verdana"/>
                          <a:cs typeface="Verdana"/>
                        </a:rPr>
                        <a:t>con</a:t>
                      </a:r>
                      <a:r>
                        <a:rPr sz="600" b="1" spc="10" dirty="0">
                          <a:solidFill>
                            <a:srgbClr val="FF0000"/>
                          </a:solidFill>
                          <a:latin typeface="Verdana"/>
                          <a:cs typeface="Verdana"/>
                        </a:rPr>
                        <a:t>s</a:t>
                      </a:r>
                      <a:r>
                        <a:rPr sz="600" b="1" spc="-5" dirty="0">
                          <a:solidFill>
                            <a:srgbClr val="FF0000"/>
                          </a:solidFill>
                          <a:latin typeface="Verdana"/>
                          <a:cs typeface="Verdana"/>
                        </a:rPr>
                        <a:t>e</a:t>
                      </a:r>
                      <a:r>
                        <a:rPr sz="600" b="1" spc="15" dirty="0">
                          <a:solidFill>
                            <a:srgbClr val="FF0000"/>
                          </a:solidFill>
                          <a:latin typeface="Verdana"/>
                          <a:cs typeface="Verdana"/>
                        </a:rPr>
                        <a:t>c</a:t>
                      </a:r>
                      <a:r>
                        <a:rPr sz="600" b="1" spc="5" dirty="0">
                          <a:solidFill>
                            <a:srgbClr val="FF0000"/>
                          </a:solidFill>
                          <a:latin typeface="Verdana"/>
                          <a:cs typeface="Verdana"/>
                        </a:rPr>
                        <a:t>u</a:t>
                      </a:r>
                      <a:r>
                        <a:rPr sz="600" b="1" dirty="0">
                          <a:solidFill>
                            <a:srgbClr val="FF0000"/>
                          </a:solidFill>
                          <a:latin typeface="Verdana"/>
                          <a:cs typeface="Verdana"/>
                        </a:rPr>
                        <a:t>-  </a:t>
                      </a:r>
                      <a:r>
                        <a:rPr sz="600" b="1" spc="-35" dirty="0">
                          <a:solidFill>
                            <a:srgbClr val="FF0000"/>
                          </a:solidFill>
                          <a:latin typeface="Verdana"/>
                          <a:cs typeface="Verdana"/>
                        </a:rPr>
                        <a:t>tivo.</a:t>
                      </a:r>
                      <a:endParaRPr sz="600">
                        <a:latin typeface="Verdana"/>
                        <a:cs typeface="Verdana"/>
                      </a:endParaRPr>
                    </a:p>
                    <a:p>
                      <a:pPr marL="107950" marR="78740" algn="ctr">
                        <a:lnSpc>
                          <a:spcPct val="118000"/>
                        </a:lnSpc>
                      </a:pPr>
                      <a:r>
                        <a:rPr sz="600" b="1" spc="-10" dirty="0">
                          <a:solidFill>
                            <a:srgbClr val="FF0000"/>
                          </a:solidFill>
                          <a:latin typeface="Verdana"/>
                          <a:cs typeface="Verdana"/>
                        </a:rPr>
                        <a:t>del </a:t>
                      </a:r>
                      <a:r>
                        <a:rPr sz="600" b="1" spc="-5" dirty="0">
                          <a:solidFill>
                            <a:srgbClr val="FF0000"/>
                          </a:solidFill>
                          <a:latin typeface="Verdana"/>
                          <a:cs typeface="Verdana"/>
                        </a:rPr>
                        <a:t>4</a:t>
                      </a:r>
                      <a:r>
                        <a:rPr sz="600" b="1" spc="-75" dirty="0">
                          <a:solidFill>
                            <a:srgbClr val="FF0000"/>
                          </a:solidFill>
                          <a:latin typeface="Verdana"/>
                          <a:cs typeface="Verdana"/>
                        </a:rPr>
                        <a:t> </a:t>
                      </a:r>
                      <a:r>
                        <a:rPr sz="600" b="1" spc="-10" dirty="0">
                          <a:solidFill>
                            <a:srgbClr val="FF0000"/>
                          </a:solidFill>
                          <a:latin typeface="Verdana"/>
                          <a:cs typeface="Verdana"/>
                        </a:rPr>
                        <a:t>en  </a:t>
                      </a:r>
                      <a:r>
                        <a:rPr sz="600" b="1" spc="10" dirty="0">
                          <a:solidFill>
                            <a:srgbClr val="FF0000"/>
                          </a:solidFill>
                          <a:latin typeface="Verdana"/>
                          <a:cs typeface="Verdana"/>
                        </a:rPr>
                        <a:t>a</a:t>
                      </a:r>
                      <a:r>
                        <a:rPr sz="600" b="1" spc="5" dirty="0">
                          <a:solidFill>
                            <a:srgbClr val="FF0000"/>
                          </a:solidFill>
                          <a:latin typeface="Verdana"/>
                          <a:cs typeface="Verdana"/>
                        </a:rPr>
                        <a:t>d</a:t>
                      </a:r>
                      <a:r>
                        <a:rPr sz="600" b="1" spc="10" dirty="0">
                          <a:solidFill>
                            <a:srgbClr val="FF0000"/>
                          </a:solidFill>
                          <a:latin typeface="Verdana"/>
                          <a:cs typeface="Verdana"/>
                        </a:rPr>
                        <a:t>e</a:t>
                      </a:r>
                      <a:r>
                        <a:rPr sz="600" b="1" dirty="0">
                          <a:solidFill>
                            <a:srgbClr val="FF0000"/>
                          </a:solidFill>
                          <a:latin typeface="Verdana"/>
                          <a:cs typeface="Verdana"/>
                        </a:rPr>
                        <a:t>l</a:t>
                      </a:r>
                      <a:r>
                        <a:rPr sz="600" b="1" spc="20" dirty="0">
                          <a:solidFill>
                            <a:srgbClr val="FF0000"/>
                          </a:solidFill>
                          <a:latin typeface="Verdana"/>
                          <a:cs typeface="Verdana"/>
                        </a:rPr>
                        <a:t>a</a:t>
                      </a:r>
                      <a:r>
                        <a:rPr sz="600" b="1" spc="10" dirty="0">
                          <a:solidFill>
                            <a:srgbClr val="FF0000"/>
                          </a:solidFill>
                          <a:latin typeface="Verdana"/>
                          <a:cs typeface="Verdana"/>
                        </a:rPr>
                        <a:t>n</a:t>
                      </a:r>
                      <a:r>
                        <a:rPr sz="600" b="1" spc="5" dirty="0">
                          <a:solidFill>
                            <a:srgbClr val="FF0000"/>
                          </a:solidFill>
                          <a:latin typeface="Verdana"/>
                          <a:cs typeface="Verdana"/>
                        </a:rPr>
                        <a:t>t</a:t>
                      </a:r>
                      <a:r>
                        <a:rPr sz="600" b="1" spc="10" dirty="0">
                          <a:solidFill>
                            <a:srgbClr val="FF0000"/>
                          </a:solidFill>
                          <a:latin typeface="Verdana"/>
                          <a:cs typeface="Verdana"/>
                        </a:rPr>
                        <a:t>e</a:t>
                      </a:r>
                      <a:r>
                        <a:rPr sz="600" b="1" dirty="0">
                          <a:solidFill>
                            <a:srgbClr val="FF0000"/>
                          </a:solidFill>
                          <a:latin typeface="Verdana"/>
                          <a:cs typeface="Verdana"/>
                        </a:rPr>
                        <a:t>.</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216535" marR="238125" indent="-140335">
                        <a:lnSpc>
                          <a:spcPct val="117000"/>
                        </a:lnSpc>
                        <a:spcBef>
                          <a:spcPts val="365"/>
                        </a:spcBef>
                      </a:pPr>
                      <a:r>
                        <a:rPr sz="600" b="1" spc="-5" dirty="0">
                          <a:solidFill>
                            <a:srgbClr val="FF0000"/>
                          </a:solidFill>
                          <a:latin typeface="Verdana"/>
                          <a:cs typeface="Verdana"/>
                        </a:rPr>
                        <a:t>4</a:t>
                      </a:r>
                      <a:r>
                        <a:rPr sz="600" spc="-5" dirty="0">
                          <a:latin typeface="Verdana"/>
                          <a:cs typeface="Verdana"/>
                        </a:rPr>
                        <a:t>. Organizador gráfico.  Preguntas</a:t>
                      </a:r>
                      <a:r>
                        <a:rPr sz="600" spc="-30" dirty="0">
                          <a:latin typeface="Verdana"/>
                          <a:cs typeface="Verdana"/>
                        </a:rPr>
                        <a:t> </a:t>
                      </a:r>
                      <a:r>
                        <a:rPr sz="600" spc="-5" dirty="0">
                          <a:latin typeface="Verdana"/>
                          <a:cs typeface="Verdana"/>
                        </a:rPr>
                        <a:t>esenciales.</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a:lnSpc>
                          <a:spcPct val="100000"/>
                        </a:lnSpc>
                        <a:spcBef>
                          <a:spcPts val="570"/>
                        </a:spcBef>
                      </a:pPr>
                      <a:r>
                        <a:rPr sz="600" spc="-5" dirty="0">
                          <a:latin typeface="Verdana"/>
                          <a:cs typeface="Verdana"/>
                        </a:rPr>
                        <a:t>Claro y completo.</a:t>
                      </a:r>
                      <a:endParaRPr sz="600">
                        <a:latin typeface="Verdana"/>
                        <a:cs typeface="Verdana"/>
                      </a:endParaRPr>
                    </a:p>
                  </a:txBody>
                  <a:tcPr marL="0" marR="0" marT="46398"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6"/>
                  </a:ext>
                </a:extLst>
              </a:tr>
              <a:tr h="434272">
                <a:tc vMerge="1">
                  <a:txBody>
                    <a:bodyPr/>
                    <a:lstStyle/>
                    <a:p>
                      <a:endParaRPr/>
                    </a:p>
                  </a:txBody>
                  <a:tcPr marL="0" marR="0" marT="4635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216535" marR="338455" indent="-140335">
                        <a:lnSpc>
                          <a:spcPct val="118000"/>
                        </a:lnSpc>
                        <a:spcBef>
                          <a:spcPts val="355"/>
                        </a:spcBef>
                      </a:pPr>
                      <a:r>
                        <a:rPr sz="600" b="1" spc="-5" dirty="0">
                          <a:solidFill>
                            <a:srgbClr val="FF0000"/>
                          </a:solidFill>
                          <a:latin typeface="Verdana"/>
                          <a:cs typeface="Verdana"/>
                        </a:rPr>
                        <a:t>5</a:t>
                      </a:r>
                      <a:r>
                        <a:rPr sz="600" spc="-5" dirty="0">
                          <a:latin typeface="Verdana"/>
                          <a:cs typeface="Verdana"/>
                        </a:rPr>
                        <a:t>.</a:t>
                      </a:r>
                      <a:r>
                        <a:rPr sz="600" spc="-260" dirty="0">
                          <a:latin typeface="Verdana"/>
                          <a:cs typeface="Verdana"/>
                        </a:rPr>
                        <a:t> </a:t>
                      </a:r>
                      <a:r>
                        <a:rPr sz="600" spc="-5" dirty="0">
                          <a:latin typeface="Verdana"/>
                          <a:cs typeface="Verdana"/>
                        </a:rPr>
                        <a:t>Organizador</a:t>
                      </a:r>
                      <a:r>
                        <a:rPr sz="600" spc="-254" dirty="0">
                          <a:latin typeface="Verdana"/>
                          <a:cs typeface="Verdana"/>
                        </a:rPr>
                        <a:t> </a:t>
                      </a:r>
                      <a:r>
                        <a:rPr sz="600" spc="-5" dirty="0">
                          <a:latin typeface="Verdana"/>
                          <a:cs typeface="Verdana"/>
                        </a:rPr>
                        <a:t>gráfico.  Proceso</a:t>
                      </a:r>
                      <a:r>
                        <a:rPr sz="600" spc="-85" dirty="0">
                          <a:latin typeface="Verdana"/>
                          <a:cs typeface="Verdana"/>
                        </a:rPr>
                        <a:t> </a:t>
                      </a:r>
                      <a:r>
                        <a:rPr sz="600" spc="10" dirty="0">
                          <a:latin typeface="Verdana"/>
                          <a:cs typeface="Verdana"/>
                        </a:rPr>
                        <a:t>de</a:t>
                      </a:r>
                      <a:endParaRPr sz="600">
                        <a:latin typeface="Verdana"/>
                        <a:cs typeface="Verdana"/>
                      </a:endParaRPr>
                    </a:p>
                    <a:p>
                      <a:pPr marL="76200">
                        <a:lnSpc>
                          <a:spcPct val="100000"/>
                        </a:lnSpc>
                        <a:spcBef>
                          <a:spcPts val="165"/>
                        </a:spcBef>
                      </a:pPr>
                      <a:r>
                        <a:rPr sz="600" spc="-10" dirty="0">
                          <a:latin typeface="Verdana"/>
                          <a:cs typeface="Verdana"/>
                        </a:rPr>
                        <a:t>Indagación.</a:t>
                      </a:r>
                      <a:endParaRPr sz="600">
                        <a:latin typeface="Verdana"/>
                        <a:cs typeface="Verdana"/>
                      </a:endParaRPr>
                    </a:p>
                  </a:txBody>
                  <a:tcPr marL="0" marR="0" marT="28897"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a:lnSpc>
                          <a:spcPct val="100000"/>
                        </a:lnSpc>
                        <a:spcBef>
                          <a:spcPts val="570"/>
                        </a:spcBef>
                      </a:pPr>
                      <a:r>
                        <a:rPr sz="600" spc="-5" dirty="0">
                          <a:latin typeface="Verdana"/>
                          <a:cs typeface="Verdana"/>
                        </a:rPr>
                        <a:t>Claro y</a:t>
                      </a:r>
                      <a:r>
                        <a:rPr sz="600" spc="-10" dirty="0">
                          <a:latin typeface="Verdana"/>
                          <a:cs typeface="Verdana"/>
                        </a:rPr>
                        <a:t> </a:t>
                      </a:r>
                      <a:r>
                        <a:rPr sz="600" spc="-5" dirty="0">
                          <a:latin typeface="Verdana"/>
                          <a:cs typeface="Verdana"/>
                        </a:rPr>
                        <a:t>completo.</a:t>
                      </a:r>
                      <a:endParaRPr sz="600">
                        <a:latin typeface="Verdana"/>
                        <a:cs typeface="Verdana"/>
                      </a:endParaRPr>
                    </a:p>
                  </a:txBody>
                  <a:tcPr marL="0" marR="0" marT="46398"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7"/>
                  </a:ext>
                </a:extLst>
              </a:tr>
              <a:tr h="319090">
                <a:tc vMerge="1">
                  <a:txBody>
                    <a:bodyPr/>
                    <a:lstStyle/>
                    <a:p>
                      <a:endParaRPr/>
                    </a:p>
                  </a:txBody>
                  <a:tcPr marL="0" marR="0" marT="4635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a:lnSpc>
                          <a:spcPct val="100000"/>
                        </a:lnSpc>
                      </a:pPr>
                      <a:endParaRPr sz="700">
                        <a:latin typeface="Times New Roman"/>
                        <a:cs typeface="Times New Roman"/>
                      </a:endParaRPr>
                    </a:p>
                    <a:p>
                      <a:pPr marL="76200">
                        <a:lnSpc>
                          <a:spcPct val="100000"/>
                        </a:lnSpc>
                      </a:pPr>
                      <a:r>
                        <a:rPr sz="600" b="1" spc="-5" dirty="0">
                          <a:solidFill>
                            <a:srgbClr val="FF0000"/>
                          </a:solidFill>
                          <a:latin typeface="Verdana"/>
                          <a:cs typeface="Verdana"/>
                        </a:rPr>
                        <a:t>6</a:t>
                      </a:r>
                      <a:r>
                        <a:rPr sz="600" spc="-5" dirty="0">
                          <a:latin typeface="Verdana"/>
                          <a:cs typeface="Verdana"/>
                        </a:rPr>
                        <a:t>. </a:t>
                      </a:r>
                      <a:r>
                        <a:rPr sz="600" spc="-10" dirty="0">
                          <a:latin typeface="Verdana"/>
                          <a:cs typeface="Verdana"/>
                        </a:rPr>
                        <a:t>e) </a:t>
                      </a:r>
                      <a:r>
                        <a:rPr sz="600" spc="-5" dirty="0">
                          <a:latin typeface="Verdana"/>
                          <a:cs typeface="Verdana"/>
                        </a:rPr>
                        <a:t>A.M.E.</a:t>
                      </a:r>
                      <a:r>
                        <a:rPr sz="600" dirty="0">
                          <a:latin typeface="Verdana"/>
                          <a:cs typeface="Verdana"/>
                        </a:rPr>
                        <a:t> </a:t>
                      </a:r>
                      <a:r>
                        <a:rPr sz="600" spc="-5" dirty="0">
                          <a:latin typeface="Verdana"/>
                          <a:cs typeface="Verdana"/>
                        </a:rPr>
                        <a:t>general.</a:t>
                      </a:r>
                      <a:endParaRPr sz="600">
                        <a:latin typeface="Verdana"/>
                        <a:cs typeface="Verdana"/>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a:lnSpc>
                          <a:spcPct val="100000"/>
                        </a:lnSpc>
                        <a:spcBef>
                          <a:spcPts val="570"/>
                        </a:spcBef>
                      </a:pPr>
                      <a:r>
                        <a:rPr sz="600" spc="-5" dirty="0">
                          <a:latin typeface="Verdana"/>
                          <a:cs typeface="Verdana"/>
                        </a:rPr>
                        <a:t>Claro y</a:t>
                      </a:r>
                      <a:r>
                        <a:rPr sz="600" spc="-10" dirty="0">
                          <a:latin typeface="Verdana"/>
                          <a:cs typeface="Verdana"/>
                        </a:rPr>
                        <a:t> </a:t>
                      </a:r>
                      <a:r>
                        <a:rPr sz="600" spc="-5" dirty="0">
                          <a:latin typeface="Verdana"/>
                          <a:cs typeface="Verdana"/>
                        </a:rPr>
                        <a:t>completo.</a:t>
                      </a:r>
                      <a:endParaRPr sz="600">
                        <a:latin typeface="Verdana"/>
                        <a:cs typeface="Verdana"/>
                      </a:endParaRPr>
                    </a:p>
                  </a:txBody>
                  <a:tcPr marL="0" marR="0" marT="46398"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72479" y="216525"/>
            <a:ext cx="3192938" cy="343568"/>
          </a:xfrm>
          <a:prstGeom prst="rect">
            <a:avLst/>
          </a:prstGeom>
        </p:spPr>
        <p:txBody>
          <a:bodyPr vert="horz" wrap="square" lIns="0" tIns="8140" rIns="0" bIns="0" rtlCol="0">
            <a:spAutoFit/>
          </a:bodyPr>
          <a:lstStyle/>
          <a:p>
            <a:pPr marL="3663" algn="ctr">
              <a:spcBef>
                <a:spcPts val="64"/>
              </a:spcBef>
            </a:pPr>
            <a:r>
              <a:rPr sz="769" b="1" spc="-22" dirty="0">
                <a:solidFill>
                  <a:srgbClr val="008080"/>
                </a:solidFill>
                <a:latin typeface="Verdana"/>
                <a:cs typeface="Verdana"/>
              </a:rPr>
              <a:t>Lista </a:t>
            </a:r>
            <a:r>
              <a:rPr sz="769" b="1" spc="-32" dirty="0">
                <a:solidFill>
                  <a:srgbClr val="008080"/>
                </a:solidFill>
                <a:latin typeface="Verdana"/>
                <a:cs typeface="Verdana"/>
              </a:rPr>
              <a:t>de</a:t>
            </a:r>
            <a:r>
              <a:rPr sz="769" b="1" spc="-6" dirty="0">
                <a:solidFill>
                  <a:srgbClr val="008080"/>
                </a:solidFill>
                <a:latin typeface="Verdana"/>
                <a:cs typeface="Verdana"/>
              </a:rPr>
              <a:t> </a:t>
            </a:r>
            <a:r>
              <a:rPr sz="769" b="1" spc="-29" dirty="0">
                <a:solidFill>
                  <a:srgbClr val="008080"/>
                </a:solidFill>
                <a:latin typeface="Verdana"/>
                <a:cs typeface="Verdana"/>
              </a:rPr>
              <a:t>Cotejo</a:t>
            </a:r>
            <a:endParaRPr sz="769">
              <a:latin typeface="Verdana"/>
              <a:cs typeface="Verdana"/>
            </a:endParaRPr>
          </a:p>
          <a:p>
            <a:pPr algn="ctr">
              <a:spcBef>
                <a:spcPts val="22"/>
              </a:spcBef>
            </a:pPr>
            <a:r>
              <a:rPr sz="769" b="1" spc="-3" dirty="0">
                <a:solidFill>
                  <a:srgbClr val="008080"/>
                </a:solidFill>
                <a:latin typeface="Verdana"/>
                <a:cs typeface="Verdana"/>
              </a:rPr>
              <a:t>Autoevaluación de Portafolios Virtual de Evidencias</a:t>
            </a:r>
            <a:r>
              <a:rPr sz="769" b="1" spc="29" dirty="0">
                <a:solidFill>
                  <a:srgbClr val="008080"/>
                </a:solidFill>
                <a:latin typeface="Verdana"/>
                <a:cs typeface="Verdana"/>
              </a:rPr>
              <a:t> </a:t>
            </a:r>
            <a:r>
              <a:rPr sz="769" b="1" spc="-3" dirty="0">
                <a:solidFill>
                  <a:srgbClr val="008080"/>
                </a:solidFill>
                <a:latin typeface="Verdana"/>
                <a:cs typeface="Verdana"/>
              </a:rPr>
              <a:t>(PVE)</a:t>
            </a:r>
            <a:endParaRPr sz="769">
              <a:latin typeface="Verdana"/>
              <a:cs typeface="Verdana"/>
            </a:endParaRPr>
          </a:p>
          <a:p>
            <a:pPr marL="407" algn="ctr">
              <a:spcBef>
                <a:spcPts val="19"/>
              </a:spcBef>
            </a:pPr>
            <a:r>
              <a:rPr sz="641" b="1" spc="-61" dirty="0">
                <a:solidFill>
                  <a:srgbClr val="008080"/>
                </a:solidFill>
                <a:latin typeface="Verdana"/>
                <a:cs typeface="Verdana"/>
              </a:rPr>
              <a:t>(Estructura)</a:t>
            </a:r>
            <a:endParaRPr sz="641">
              <a:latin typeface="Verdana"/>
              <a:cs typeface="Verdana"/>
            </a:endParaRPr>
          </a:p>
        </p:txBody>
      </p:sp>
      <p:graphicFrame>
        <p:nvGraphicFramePr>
          <p:cNvPr id="3" name="object 3"/>
          <p:cNvGraphicFramePr>
            <a:graphicFrameLocks noGrp="1"/>
          </p:cNvGraphicFramePr>
          <p:nvPr/>
        </p:nvGraphicFramePr>
        <p:xfrm>
          <a:off x="2438328" y="662274"/>
          <a:ext cx="4269053" cy="5908496"/>
        </p:xfrm>
        <a:graphic>
          <a:graphicData uri="http://schemas.openxmlformats.org/drawingml/2006/table">
            <a:tbl>
              <a:tblPr firstRow="1" bandRow="1">
                <a:tableStyleId>{2D5ABB26-0587-4C30-8999-92F81FD0307C}</a:tableStyleId>
              </a:tblPr>
              <a:tblGrid>
                <a:gridCol w="488404">
                  <a:extLst>
                    <a:ext uri="{9D8B030D-6E8A-4147-A177-3AD203B41FA5}">
                      <a16:colId xmlns:a16="http://schemas.microsoft.com/office/drawing/2014/main" val="20000"/>
                    </a:ext>
                  </a:extLst>
                </a:gridCol>
                <a:gridCol w="1181936">
                  <a:extLst>
                    <a:ext uri="{9D8B030D-6E8A-4147-A177-3AD203B41FA5}">
                      <a16:colId xmlns:a16="http://schemas.microsoft.com/office/drawing/2014/main" val="20001"/>
                    </a:ext>
                  </a:extLst>
                </a:gridCol>
                <a:gridCol w="2219794">
                  <a:extLst>
                    <a:ext uri="{9D8B030D-6E8A-4147-A177-3AD203B41FA5}">
                      <a16:colId xmlns:a16="http://schemas.microsoft.com/office/drawing/2014/main" val="20002"/>
                    </a:ext>
                  </a:extLst>
                </a:gridCol>
                <a:gridCol w="378919">
                  <a:extLst>
                    <a:ext uri="{9D8B030D-6E8A-4147-A177-3AD203B41FA5}">
                      <a16:colId xmlns:a16="http://schemas.microsoft.com/office/drawing/2014/main" val="20003"/>
                    </a:ext>
                  </a:extLst>
                </a:gridCol>
              </a:tblGrid>
              <a:tr h="318276">
                <a:tc rowSpan="9">
                  <a:txBody>
                    <a:bodyPr/>
                    <a:lstStyle/>
                    <a:p>
                      <a:pPr>
                        <a:lnSpc>
                          <a:spcPct val="100000"/>
                        </a:lnSpc>
                      </a:pPr>
                      <a:endParaRPr sz="600">
                        <a:latin typeface="Times New Roman"/>
                        <a:cs typeface="Times New Roman"/>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a:lnSpc>
                          <a:spcPct val="100000"/>
                        </a:lnSpc>
                        <a:spcBef>
                          <a:spcPts val="25"/>
                        </a:spcBef>
                      </a:pPr>
                      <a:endParaRPr sz="700">
                        <a:latin typeface="Times New Roman"/>
                        <a:cs typeface="Times New Roman"/>
                      </a:endParaRPr>
                    </a:p>
                    <a:p>
                      <a:pPr marL="76200">
                        <a:lnSpc>
                          <a:spcPct val="100000"/>
                        </a:lnSpc>
                        <a:spcBef>
                          <a:spcPts val="5"/>
                        </a:spcBef>
                      </a:pPr>
                      <a:r>
                        <a:rPr sz="600" b="1" spc="-5" dirty="0">
                          <a:solidFill>
                            <a:srgbClr val="FF0000"/>
                          </a:solidFill>
                          <a:latin typeface="Verdana"/>
                          <a:cs typeface="Verdana"/>
                        </a:rPr>
                        <a:t>7. </a:t>
                      </a:r>
                      <a:r>
                        <a:rPr sz="600" spc="-5" dirty="0">
                          <a:latin typeface="Verdana"/>
                          <a:cs typeface="Verdana"/>
                        </a:rPr>
                        <a:t>g) E.I.P.</a:t>
                      </a:r>
                      <a:r>
                        <a:rPr sz="600" spc="-15" dirty="0">
                          <a:latin typeface="Verdana"/>
                          <a:cs typeface="Verdana"/>
                        </a:rPr>
                        <a:t> </a:t>
                      </a:r>
                      <a:r>
                        <a:rPr sz="600" spc="-5" dirty="0">
                          <a:latin typeface="Verdana"/>
                          <a:cs typeface="Verdana"/>
                        </a:rPr>
                        <a:t>Resumen</a:t>
                      </a:r>
                      <a:endParaRPr sz="600">
                        <a:latin typeface="Verdana"/>
                        <a:cs typeface="Verdana"/>
                      </a:endParaRPr>
                    </a:p>
                  </a:txBody>
                  <a:tcPr marL="0" marR="0" marT="203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a:lnSpc>
                          <a:spcPct val="100000"/>
                        </a:lnSpc>
                        <a:spcBef>
                          <a:spcPts val="585"/>
                        </a:spcBef>
                      </a:pPr>
                      <a:r>
                        <a:rPr sz="600" spc="-5" dirty="0">
                          <a:latin typeface="Verdana"/>
                          <a:cs typeface="Verdana"/>
                        </a:rPr>
                        <a:t>Claro y completo.</a:t>
                      </a:r>
                      <a:r>
                        <a:rPr sz="600" dirty="0">
                          <a:latin typeface="Verdana"/>
                          <a:cs typeface="Verdana"/>
                        </a:rPr>
                        <a:t> </a:t>
                      </a:r>
                      <a:r>
                        <a:rPr sz="600" spc="-5" dirty="0">
                          <a:latin typeface="Verdana"/>
                          <a:cs typeface="Verdana"/>
                        </a:rPr>
                        <a:t>Señalado.</a:t>
                      </a:r>
                      <a:endParaRPr sz="600">
                        <a:latin typeface="Verdana"/>
                        <a:cs typeface="Verdana"/>
                      </a:endParaRPr>
                    </a:p>
                  </a:txBody>
                  <a:tcPr marL="0" marR="0" marT="47619"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5"/>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0"/>
                  </a:ext>
                </a:extLst>
              </a:tr>
              <a:tr h="893779">
                <a:tc vMerge="1">
                  <a:txBody>
                    <a:bodyPr/>
                    <a:lstStyle/>
                    <a:p>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251460" marR="158115" indent="-175260">
                        <a:lnSpc>
                          <a:spcPct val="118000"/>
                        </a:lnSpc>
                        <a:spcBef>
                          <a:spcPts val="365"/>
                        </a:spcBef>
                      </a:pPr>
                      <a:r>
                        <a:rPr sz="600" b="1" spc="-40" dirty="0">
                          <a:solidFill>
                            <a:srgbClr val="FF0000"/>
                          </a:solidFill>
                          <a:latin typeface="Verdana"/>
                          <a:cs typeface="Verdana"/>
                        </a:rPr>
                        <a:t>8</a:t>
                      </a:r>
                      <a:r>
                        <a:rPr sz="600" spc="-40" dirty="0">
                          <a:latin typeface="Verdana"/>
                          <a:cs typeface="Verdana"/>
                        </a:rPr>
                        <a:t>. h) </a:t>
                      </a:r>
                      <a:r>
                        <a:rPr sz="600" spc="-30" dirty="0">
                          <a:latin typeface="Verdana"/>
                          <a:cs typeface="Verdana"/>
                        </a:rPr>
                        <a:t>E.I.P. </a:t>
                      </a:r>
                      <a:r>
                        <a:rPr sz="600" spc="-35" dirty="0">
                          <a:latin typeface="Verdana"/>
                          <a:cs typeface="Verdana"/>
                        </a:rPr>
                        <a:t>Elaboración </a:t>
                      </a:r>
                      <a:r>
                        <a:rPr sz="600" spc="-45" dirty="0">
                          <a:latin typeface="Verdana"/>
                          <a:cs typeface="Verdana"/>
                        </a:rPr>
                        <a:t>de  </a:t>
                      </a:r>
                      <a:r>
                        <a:rPr sz="600" spc="-5" dirty="0">
                          <a:latin typeface="Verdana"/>
                          <a:cs typeface="Verdana"/>
                        </a:rPr>
                        <a:t>Proyecto.</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77470">
                        <a:lnSpc>
                          <a:spcPct val="117000"/>
                        </a:lnSpc>
                        <a:spcBef>
                          <a:spcPts val="380"/>
                        </a:spcBef>
                      </a:pPr>
                      <a:r>
                        <a:rPr sz="600" spc="-5" dirty="0">
                          <a:latin typeface="Verdana"/>
                          <a:cs typeface="Verdana"/>
                        </a:rPr>
                        <a:t>Algunos apartados se resolverán al inicio del curso  escolar, cuando los profesores tengan sus horarios:  </a:t>
                      </a:r>
                      <a:r>
                        <a:rPr sz="600" b="1" spc="-75" dirty="0">
                          <a:latin typeface="Verdana"/>
                          <a:cs typeface="Verdana"/>
                        </a:rPr>
                        <a:t>Apartado </a:t>
                      </a:r>
                      <a:r>
                        <a:rPr sz="600" b="1" spc="-65" dirty="0">
                          <a:latin typeface="Verdana"/>
                          <a:cs typeface="Verdana"/>
                        </a:rPr>
                        <a:t>VI. </a:t>
                      </a:r>
                      <a:r>
                        <a:rPr sz="600" b="1" spc="-75" dirty="0">
                          <a:latin typeface="Verdana"/>
                          <a:cs typeface="Verdana"/>
                        </a:rPr>
                        <a:t>Tiempos que </a:t>
                      </a:r>
                      <a:r>
                        <a:rPr sz="600" b="1" spc="-65" dirty="0">
                          <a:latin typeface="Verdana"/>
                          <a:cs typeface="Verdana"/>
                        </a:rPr>
                        <a:t>se dedicarán </a:t>
                      </a:r>
                      <a:r>
                        <a:rPr sz="600" b="1" spc="-60" dirty="0">
                          <a:latin typeface="Verdana"/>
                          <a:cs typeface="Verdana"/>
                        </a:rPr>
                        <a:t>al </a:t>
                      </a:r>
                      <a:r>
                        <a:rPr sz="600" b="1" spc="-70" dirty="0">
                          <a:latin typeface="Verdana"/>
                          <a:cs typeface="Verdana"/>
                        </a:rPr>
                        <a:t>proyecto  </a:t>
                      </a:r>
                      <a:r>
                        <a:rPr sz="600" b="1" spc="-5" dirty="0">
                          <a:latin typeface="Verdana"/>
                          <a:cs typeface="Verdana"/>
                        </a:rPr>
                        <a:t>cada</a:t>
                      </a:r>
                      <a:r>
                        <a:rPr sz="600" b="1" spc="-10" dirty="0">
                          <a:latin typeface="Verdana"/>
                          <a:cs typeface="Verdana"/>
                        </a:rPr>
                        <a:t> </a:t>
                      </a:r>
                      <a:r>
                        <a:rPr sz="600" b="1" spc="-5" dirty="0">
                          <a:latin typeface="Verdana"/>
                          <a:cs typeface="Verdana"/>
                        </a:rPr>
                        <a:t>semana.</a:t>
                      </a:r>
                      <a:endParaRPr sz="600">
                        <a:latin typeface="Verdana"/>
                        <a:cs typeface="Verdana"/>
                      </a:endParaRPr>
                    </a:p>
                    <a:p>
                      <a:pPr marL="76835">
                        <a:lnSpc>
                          <a:spcPct val="100000"/>
                        </a:lnSpc>
                        <a:spcBef>
                          <a:spcPts val="215"/>
                        </a:spcBef>
                      </a:pPr>
                      <a:r>
                        <a:rPr sz="600" b="1" spc="-40" dirty="0">
                          <a:latin typeface="Verdana"/>
                          <a:cs typeface="Verdana"/>
                        </a:rPr>
                        <a:t>Apartado</a:t>
                      </a:r>
                      <a:r>
                        <a:rPr sz="600" b="1" spc="-235" dirty="0">
                          <a:latin typeface="Verdana"/>
                          <a:cs typeface="Verdana"/>
                        </a:rPr>
                        <a:t> </a:t>
                      </a:r>
                      <a:r>
                        <a:rPr sz="600" b="1" spc="-35" dirty="0">
                          <a:latin typeface="Verdana"/>
                          <a:cs typeface="Verdana"/>
                        </a:rPr>
                        <a:t>VII.</a:t>
                      </a:r>
                      <a:r>
                        <a:rPr sz="600" b="1" spc="-245" dirty="0">
                          <a:latin typeface="Verdana"/>
                          <a:cs typeface="Verdana"/>
                        </a:rPr>
                        <a:t> </a:t>
                      </a:r>
                      <a:r>
                        <a:rPr sz="600" b="1" spc="-35" dirty="0">
                          <a:latin typeface="Verdana"/>
                          <a:cs typeface="Verdana"/>
                        </a:rPr>
                        <a:t>Presentación</a:t>
                      </a:r>
                      <a:r>
                        <a:rPr sz="600" b="1" spc="-235" dirty="0">
                          <a:latin typeface="Verdana"/>
                          <a:cs typeface="Verdana"/>
                        </a:rPr>
                        <a:t> </a:t>
                      </a:r>
                      <a:r>
                        <a:rPr sz="600" b="1" spc="-40" dirty="0">
                          <a:latin typeface="Verdana"/>
                          <a:cs typeface="Verdana"/>
                        </a:rPr>
                        <a:t>del</a:t>
                      </a:r>
                      <a:r>
                        <a:rPr sz="600" b="1" spc="-225" dirty="0">
                          <a:latin typeface="Verdana"/>
                          <a:cs typeface="Verdana"/>
                        </a:rPr>
                        <a:t> </a:t>
                      </a:r>
                      <a:r>
                        <a:rPr sz="600" b="1" spc="-35" dirty="0">
                          <a:latin typeface="Verdana"/>
                          <a:cs typeface="Verdana"/>
                        </a:rPr>
                        <a:t>proyecto</a:t>
                      </a:r>
                      <a:r>
                        <a:rPr sz="600" b="1" spc="-225" dirty="0">
                          <a:latin typeface="Verdana"/>
                          <a:cs typeface="Verdana"/>
                        </a:rPr>
                        <a:t> </a:t>
                      </a:r>
                      <a:r>
                        <a:rPr sz="600" spc="-30" dirty="0">
                          <a:latin typeface="Verdana"/>
                          <a:cs typeface="Verdana"/>
                        </a:rPr>
                        <a:t>(producto).</a:t>
                      </a:r>
                      <a:endParaRPr sz="600">
                        <a:latin typeface="Verdana"/>
                        <a:cs typeface="Verdana"/>
                      </a:endParaRPr>
                    </a:p>
                    <a:p>
                      <a:pPr marL="76835">
                        <a:lnSpc>
                          <a:spcPct val="100000"/>
                        </a:lnSpc>
                        <a:spcBef>
                          <a:spcPts val="215"/>
                        </a:spcBef>
                      </a:pPr>
                      <a:r>
                        <a:rPr sz="600" b="1" spc="-40" dirty="0">
                          <a:latin typeface="Verdana"/>
                          <a:cs typeface="Verdana"/>
                        </a:rPr>
                        <a:t>Apartado </a:t>
                      </a:r>
                      <a:r>
                        <a:rPr sz="600" b="1" spc="-35" dirty="0">
                          <a:latin typeface="Verdana"/>
                          <a:cs typeface="Verdana"/>
                        </a:rPr>
                        <a:t>VIII. </a:t>
                      </a:r>
                      <a:r>
                        <a:rPr sz="600" spc="-35" dirty="0">
                          <a:latin typeface="Verdana"/>
                          <a:cs typeface="Verdana"/>
                        </a:rPr>
                        <a:t>Evaluación del</a:t>
                      </a:r>
                      <a:r>
                        <a:rPr sz="600" spc="85" dirty="0">
                          <a:latin typeface="Verdana"/>
                          <a:cs typeface="Verdana"/>
                        </a:rPr>
                        <a:t> </a:t>
                      </a:r>
                      <a:r>
                        <a:rPr sz="600" spc="-35" dirty="0">
                          <a:latin typeface="Verdana"/>
                          <a:cs typeface="Verdana"/>
                        </a:rPr>
                        <a:t>Proyecto.</a:t>
                      </a:r>
                      <a:endParaRPr sz="600">
                        <a:latin typeface="Verdana"/>
                        <a:cs typeface="Verdana"/>
                      </a:endParaRPr>
                    </a:p>
                  </a:txBody>
                  <a:tcPr marL="0" marR="0" marT="30932"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1"/>
                  </a:ext>
                </a:extLst>
              </a:tr>
              <a:tr h="777376">
                <a:tc vMerge="1">
                  <a:txBody>
                    <a:bodyPr/>
                    <a:lstStyle/>
                    <a:p>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216535" marR="73025" indent="-140335" algn="just">
                        <a:lnSpc>
                          <a:spcPct val="117100"/>
                        </a:lnSpc>
                        <a:spcBef>
                          <a:spcPts val="390"/>
                        </a:spcBef>
                      </a:pPr>
                      <a:r>
                        <a:rPr sz="600" b="1" spc="-5" dirty="0">
                          <a:solidFill>
                            <a:srgbClr val="FF0000"/>
                          </a:solidFill>
                          <a:latin typeface="Verdana"/>
                          <a:cs typeface="Verdana"/>
                        </a:rPr>
                        <a:t>9. </a:t>
                      </a:r>
                      <a:r>
                        <a:rPr sz="600" spc="-5" dirty="0">
                          <a:latin typeface="Verdana"/>
                          <a:cs typeface="Verdana"/>
                        </a:rPr>
                        <a:t>Fotografías de </a:t>
                      </a:r>
                      <a:r>
                        <a:rPr sz="600" dirty="0">
                          <a:latin typeface="Verdana"/>
                          <a:cs typeface="Verdana"/>
                        </a:rPr>
                        <a:t>la </a:t>
                      </a:r>
                      <a:r>
                        <a:rPr sz="600" spc="-5" dirty="0">
                          <a:latin typeface="Verdana"/>
                          <a:cs typeface="Verdana"/>
                        </a:rPr>
                        <a:t>sesión  tomadas por </a:t>
                      </a:r>
                      <a:r>
                        <a:rPr sz="600" dirty="0">
                          <a:latin typeface="Verdana"/>
                          <a:cs typeface="Verdana"/>
                        </a:rPr>
                        <a:t>la </a:t>
                      </a:r>
                      <a:r>
                        <a:rPr sz="600" spc="-5" dirty="0">
                          <a:latin typeface="Verdana"/>
                          <a:cs typeface="Verdana"/>
                        </a:rPr>
                        <a:t>persona  </a:t>
                      </a:r>
                      <a:r>
                        <a:rPr sz="600" dirty="0">
                          <a:latin typeface="Verdana"/>
                          <a:cs typeface="Verdana"/>
                        </a:rPr>
                        <a:t>asignada </a:t>
                      </a:r>
                      <a:r>
                        <a:rPr sz="600" spc="-5" dirty="0">
                          <a:latin typeface="Verdana"/>
                          <a:cs typeface="Verdana"/>
                        </a:rPr>
                        <a:t>para tal</a:t>
                      </a:r>
                      <a:r>
                        <a:rPr sz="600" spc="-270" dirty="0">
                          <a:latin typeface="Verdana"/>
                          <a:cs typeface="Verdana"/>
                        </a:rPr>
                        <a:t> </a:t>
                      </a:r>
                      <a:r>
                        <a:rPr sz="600" spc="-5" dirty="0">
                          <a:latin typeface="Verdana"/>
                          <a:cs typeface="Verdana"/>
                        </a:rPr>
                        <a:t>fin.</a:t>
                      </a:r>
                      <a:endParaRPr sz="600">
                        <a:latin typeface="Verdana"/>
                        <a:cs typeface="Verdana"/>
                      </a:endParaRPr>
                    </a:p>
                    <a:p>
                      <a:pPr marL="216535">
                        <a:lnSpc>
                          <a:spcPct val="100000"/>
                        </a:lnSpc>
                        <a:spcBef>
                          <a:spcPts val="165"/>
                        </a:spcBef>
                      </a:pPr>
                      <a:r>
                        <a:rPr sz="600" spc="-5" dirty="0">
                          <a:latin typeface="Verdana"/>
                          <a:cs typeface="Verdana"/>
                        </a:rPr>
                        <a:t>Señalar que</a:t>
                      </a:r>
                      <a:r>
                        <a:rPr sz="600" spc="-30" dirty="0">
                          <a:latin typeface="Verdana"/>
                          <a:cs typeface="Verdana"/>
                        </a:rPr>
                        <a:t> </a:t>
                      </a:r>
                      <a:r>
                        <a:rPr sz="600" spc="-5" dirty="0">
                          <a:latin typeface="Verdana"/>
                          <a:cs typeface="Verdana"/>
                        </a:rPr>
                        <a:t>pertenecen</a:t>
                      </a:r>
                      <a:endParaRPr sz="600">
                        <a:latin typeface="Verdana"/>
                        <a:cs typeface="Verdana"/>
                      </a:endParaRPr>
                    </a:p>
                    <a:p>
                      <a:pPr marL="76200">
                        <a:lnSpc>
                          <a:spcPct val="100000"/>
                        </a:lnSpc>
                        <a:spcBef>
                          <a:spcPts val="254"/>
                        </a:spcBef>
                      </a:pPr>
                      <a:r>
                        <a:rPr sz="600" dirty="0">
                          <a:latin typeface="Verdana"/>
                          <a:cs typeface="Verdana"/>
                        </a:rPr>
                        <a:t>a</a:t>
                      </a:r>
                      <a:endParaRPr sz="600">
                        <a:latin typeface="Verdana"/>
                        <a:cs typeface="Verdana"/>
                      </a:endParaRPr>
                    </a:p>
                    <a:p>
                      <a:pPr marL="251460">
                        <a:lnSpc>
                          <a:spcPct val="100000"/>
                        </a:lnSpc>
                        <a:spcBef>
                          <a:spcPts val="190"/>
                        </a:spcBef>
                      </a:pPr>
                      <a:r>
                        <a:rPr sz="600" spc="-35" dirty="0">
                          <a:latin typeface="Verdana"/>
                          <a:cs typeface="Verdana"/>
                        </a:rPr>
                        <a:t>la </a:t>
                      </a:r>
                      <a:r>
                        <a:rPr sz="600" spc="-40" dirty="0">
                          <a:latin typeface="Verdana"/>
                          <a:cs typeface="Verdana"/>
                        </a:rPr>
                        <a:t>2a.</a:t>
                      </a:r>
                      <a:r>
                        <a:rPr sz="600" spc="15" dirty="0">
                          <a:latin typeface="Verdana"/>
                          <a:cs typeface="Verdana"/>
                        </a:rPr>
                        <a:t> </a:t>
                      </a:r>
                      <a:r>
                        <a:rPr sz="600" spc="-35" dirty="0">
                          <a:latin typeface="Verdana"/>
                          <a:cs typeface="Verdana"/>
                        </a:rPr>
                        <a:t>R.T.</a:t>
                      </a:r>
                      <a:endParaRPr sz="600">
                        <a:latin typeface="Verdana"/>
                        <a:cs typeface="Verdana"/>
                      </a:endParaRPr>
                    </a:p>
                  </a:txBody>
                  <a:tcPr marL="0" marR="0" marT="31746"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66370">
                        <a:lnSpc>
                          <a:spcPct val="100000"/>
                        </a:lnSpc>
                        <a:spcBef>
                          <a:spcPts val="585"/>
                        </a:spcBef>
                      </a:pPr>
                      <a:r>
                        <a:rPr sz="600" spc="-5" dirty="0">
                          <a:latin typeface="Verdana"/>
                          <a:cs typeface="Verdana"/>
                        </a:rPr>
                        <a:t>Claras.</a:t>
                      </a:r>
                      <a:endParaRPr sz="600">
                        <a:latin typeface="Verdana"/>
                        <a:cs typeface="Verdana"/>
                      </a:endParaRPr>
                    </a:p>
                  </a:txBody>
                  <a:tcPr marL="0" marR="0" marT="47619"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2"/>
                  </a:ext>
                </a:extLst>
              </a:tr>
              <a:tr h="548640">
                <a:tc vMerge="1">
                  <a:txBody>
                    <a:bodyPr/>
                    <a:lstStyle/>
                    <a:p>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251460" marR="466090" indent="-175260">
                        <a:lnSpc>
                          <a:spcPct val="115999"/>
                        </a:lnSpc>
                        <a:spcBef>
                          <a:spcPts val="380"/>
                        </a:spcBef>
                      </a:pPr>
                      <a:r>
                        <a:rPr sz="600" b="1" spc="-40" dirty="0">
                          <a:solidFill>
                            <a:srgbClr val="FF0000"/>
                          </a:solidFill>
                          <a:latin typeface="Verdana"/>
                          <a:cs typeface="Verdana"/>
                        </a:rPr>
                        <a:t>10</a:t>
                      </a:r>
                      <a:r>
                        <a:rPr sz="600" spc="-40" dirty="0">
                          <a:latin typeface="Verdana"/>
                          <a:cs typeface="Verdana"/>
                        </a:rPr>
                        <a:t>.</a:t>
                      </a:r>
                      <a:r>
                        <a:rPr sz="600" spc="-260" dirty="0">
                          <a:latin typeface="Verdana"/>
                          <a:cs typeface="Verdana"/>
                        </a:rPr>
                        <a:t> </a:t>
                      </a:r>
                      <a:r>
                        <a:rPr sz="600" spc="-35" dirty="0">
                          <a:latin typeface="Verdana"/>
                          <a:cs typeface="Verdana"/>
                        </a:rPr>
                        <a:t>Evaluación.</a:t>
                      </a:r>
                      <a:r>
                        <a:rPr sz="600" spc="-245" dirty="0">
                          <a:latin typeface="Verdana"/>
                          <a:cs typeface="Verdana"/>
                        </a:rPr>
                        <a:t> </a:t>
                      </a:r>
                      <a:r>
                        <a:rPr sz="600" spc="-30" dirty="0">
                          <a:latin typeface="Verdana"/>
                          <a:cs typeface="Verdana"/>
                        </a:rPr>
                        <a:t>Tipos,  </a:t>
                      </a:r>
                      <a:r>
                        <a:rPr sz="600" spc="-5" dirty="0">
                          <a:latin typeface="Verdana"/>
                          <a:cs typeface="Verdana"/>
                        </a:rPr>
                        <a:t>herramientas y  de</a:t>
                      </a:r>
                      <a:r>
                        <a:rPr sz="600" spc="-25" dirty="0">
                          <a:latin typeface="Verdana"/>
                          <a:cs typeface="Verdana"/>
                        </a:rPr>
                        <a:t> </a:t>
                      </a:r>
                      <a:r>
                        <a:rPr sz="600" spc="-5" dirty="0">
                          <a:latin typeface="Verdana"/>
                          <a:cs typeface="Verdana"/>
                        </a:rPr>
                        <a:t>Aprendizaje.</a:t>
                      </a:r>
                      <a:endParaRPr sz="600">
                        <a:latin typeface="Verdana"/>
                        <a:cs typeface="Verdana"/>
                      </a:endParaRPr>
                    </a:p>
                  </a:txBody>
                  <a:tcPr marL="0" marR="0" marT="30932"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111125" algn="just">
                        <a:lnSpc>
                          <a:spcPct val="117500"/>
                        </a:lnSpc>
                        <a:spcBef>
                          <a:spcPts val="360"/>
                        </a:spcBef>
                      </a:pPr>
                      <a:r>
                        <a:rPr sz="600" spc="-5" dirty="0">
                          <a:latin typeface="Verdana"/>
                          <a:cs typeface="Verdana"/>
                        </a:rPr>
                        <a:t>Conjunto de Organizadores Gráficos sobre  </a:t>
                      </a:r>
                      <a:r>
                        <a:rPr sz="600" b="1" spc="-40" dirty="0">
                          <a:latin typeface="Verdana"/>
                          <a:cs typeface="Verdana"/>
                        </a:rPr>
                        <a:t>Evaluación</a:t>
                      </a:r>
                      <a:r>
                        <a:rPr sz="600" b="1" spc="-110" dirty="0">
                          <a:latin typeface="Verdana"/>
                          <a:cs typeface="Verdana"/>
                        </a:rPr>
                        <a:t> </a:t>
                      </a:r>
                      <a:r>
                        <a:rPr sz="600" spc="-35" dirty="0">
                          <a:latin typeface="Verdana"/>
                          <a:cs typeface="Verdana"/>
                        </a:rPr>
                        <a:t>elaborados</a:t>
                      </a:r>
                      <a:r>
                        <a:rPr sz="600" spc="-105" dirty="0">
                          <a:latin typeface="Verdana"/>
                          <a:cs typeface="Verdana"/>
                        </a:rPr>
                        <a:t> </a:t>
                      </a:r>
                      <a:r>
                        <a:rPr sz="600" spc="-45" dirty="0">
                          <a:latin typeface="Verdana"/>
                          <a:cs typeface="Verdana"/>
                        </a:rPr>
                        <a:t>como</a:t>
                      </a:r>
                      <a:r>
                        <a:rPr sz="600" spc="-125" dirty="0">
                          <a:latin typeface="Verdana"/>
                          <a:cs typeface="Verdana"/>
                        </a:rPr>
                        <a:t> </a:t>
                      </a:r>
                      <a:r>
                        <a:rPr sz="600" b="1" spc="-35" dirty="0">
                          <a:latin typeface="Verdana"/>
                          <a:cs typeface="Verdana"/>
                        </a:rPr>
                        <a:t>prerrequisitos</a:t>
                      </a:r>
                      <a:r>
                        <a:rPr sz="600" b="1" spc="-85" dirty="0">
                          <a:latin typeface="Verdana"/>
                          <a:cs typeface="Verdana"/>
                        </a:rPr>
                        <a:t> </a:t>
                      </a:r>
                      <a:r>
                        <a:rPr sz="600" spc="-30" dirty="0">
                          <a:latin typeface="Verdana"/>
                          <a:cs typeface="Verdana"/>
                        </a:rPr>
                        <a:t>(todos).  </a:t>
                      </a:r>
                      <a:r>
                        <a:rPr sz="600" spc="-5" dirty="0">
                          <a:latin typeface="Verdana"/>
                          <a:cs typeface="Verdana"/>
                        </a:rPr>
                        <a:t>Claros y</a:t>
                      </a:r>
                      <a:r>
                        <a:rPr sz="600" spc="-170" dirty="0">
                          <a:latin typeface="Verdana"/>
                          <a:cs typeface="Verdana"/>
                        </a:rPr>
                        <a:t> </a:t>
                      </a:r>
                      <a:r>
                        <a:rPr sz="600" spc="-5" dirty="0">
                          <a:latin typeface="Verdana"/>
                          <a:cs typeface="Verdana"/>
                        </a:rPr>
                        <a:t>completos.</a:t>
                      </a:r>
                      <a:endParaRPr sz="600">
                        <a:latin typeface="Verdana"/>
                        <a:cs typeface="Verdana"/>
                      </a:endParaRPr>
                    </a:p>
                  </a:txBody>
                  <a:tcPr marL="0" marR="0" marT="29304"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3"/>
                  </a:ext>
                </a:extLst>
              </a:tr>
              <a:tr h="778597">
                <a:tc vMerge="1">
                  <a:txBody>
                    <a:bodyPr/>
                    <a:lstStyle/>
                    <a:p>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306070" marR="163195" indent="-230504">
                        <a:lnSpc>
                          <a:spcPct val="117000"/>
                        </a:lnSpc>
                        <a:spcBef>
                          <a:spcPts val="365"/>
                        </a:spcBef>
                      </a:pPr>
                      <a:r>
                        <a:rPr sz="600" b="1" spc="-40" dirty="0">
                          <a:solidFill>
                            <a:srgbClr val="FF0000"/>
                          </a:solidFill>
                          <a:latin typeface="Verdana"/>
                          <a:cs typeface="Verdana"/>
                        </a:rPr>
                        <a:t>11. </a:t>
                      </a:r>
                      <a:r>
                        <a:rPr sz="600" spc="-35" dirty="0">
                          <a:latin typeface="Verdana"/>
                          <a:cs typeface="Verdana"/>
                        </a:rPr>
                        <a:t>Evaluación. Formatos.  </a:t>
                      </a:r>
                      <a:r>
                        <a:rPr sz="600" spc="-5" dirty="0">
                          <a:latin typeface="Verdana"/>
                          <a:cs typeface="Verdana"/>
                        </a:rPr>
                        <a:t>Prerrequisitos.</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109220" algn="just">
                        <a:lnSpc>
                          <a:spcPct val="117300"/>
                        </a:lnSpc>
                        <a:spcBef>
                          <a:spcPts val="365"/>
                        </a:spcBef>
                      </a:pPr>
                      <a:r>
                        <a:rPr sz="600" spc="-5" dirty="0">
                          <a:latin typeface="Verdana"/>
                          <a:cs typeface="Verdana"/>
                        </a:rPr>
                        <a:t>Conjunto de los formatos elaborados o propuestos  por cada </a:t>
                      </a:r>
                      <a:r>
                        <a:rPr sz="600" dirty="0">
                          <a:latin typeface="Verdana"/>
                          <a:cs typeface="Verdana"/>
                        </a:rPr>
                        <a:t>uno de </a:t>
                      </a:r>
                      <a:r>
                        <a:rPr sz="600" spc="-5" dirty="0">
                          <a:latin typeface="Verdana"/>
                          <a:cs typeface="Verdana"/>
                        </a:rPr>
                        <a:t>los miembros del equipo, como  </a:t>
                      </a:r>
                      <a:r>
                        <a:rPr sz="600" b="1" spc="-35" dirty="0">
                          <a:latin typeface="Verdana"/>
                          <a:cs typeface="Verdana"/>
                        </a:rPr>
                        <a:t>prerrequisitos</a:t>
                      </a:r>
                      <a:r>
                        <a:rPr sz="600" b="1" spc="-170" dirty="0">
                          <a:latin typeface="Verdana"/>
                          <a:cs typeface="Verdana"/>
                        </a:rPr>
                        <a:t> </a:t>
                      </a:r>
                      <a:r>
                        <a:rPr sz="600" spc="-30" dirty="0">
                          <a:latin typeface="Verdana"/>
                          <a:cs typeface="Verdana"/>
                        </a:rPr>
                        <a:t>(todos),</a:t>
                      </a:r>
                      <a:r>
                        <a:rPr sz="600" spc="-190" dirty="0">
                          <a:latin typeface="Verdana"/>
                          <a:cs typeface="Verdana"/>
                        </a:rPr>
                        <a:t> </a:t>
                      </a:r>
                      <a:r>
                        <a:rPr sz="600" spc="-35" dirty="0">
                          <a:latin typeface="Verdana"/>
                          <a:cs typeface="Verdana"/>
                        </a:rPr>
                        <a:t>para</a:t>
                      </a:r>
                      <a:r>
                        <a:rPr sz="600" spc="-185" dirty="0">
                          <a:latin typeface="Verdana"/>
                          <a:cs typeface="Verdana"/>
                        </a:rPr>
                        <a:t> </a:t>
                      </a:r>
                      <a:r>
                        <a:rPr sz="600" spc="-30" dirty="0">
                          <a:latin typeface="Verdana"/>
                          <a:cs typeface="Verdana"/>
                        </a:rPr>
                        <a:t>la</a:t>
                      </a:r>
                      <a:r>
                        <a:rPr sz="600" spc="-195" dirty="0">
                          <a:latin typeface="Verdana"/>
                          <a:cs typeface="Verdana"/>
                        </a:rPr>
                        <a:t> </a:t>
                      </a:r>
                      <a:r>
                        <a:rPr sz="600" b="1" spc="-40" dirty="0">
                          <a:latin typeface="Verdana"/>
                          <a:cs typeface="Verdana"/>
                        </a:rPr>
                        <a:t>Planeación</a:t>
                      </a:r>
                      <a:r>
                        <a:rPr sz="600" b="1" spc="-170" dirty="0">
                          <a:latin typeface="Verdana"/>
                          <a:cs typeface="Verdana"/>
                        </a:rPr>
                        <a:t> </a:t>
                      </a:r>
                      <a:r>
                        <a:rPr sz="600" b="1" spc="-35" dirty="0">
                          <a:latin typeface="Verdana"/>
                          <a:cs typeface="Verdana"/>
                        </a:rPr>
                        <a:t>General</a:t>
                      </a:r>
                      <a:r>
                        <a:rPr sz="600" b="1" spc="-180" dirty="0">
                          <a:latin typeface="Verdana"/>
                          <a:cs typeface="Verdana"/>
                        </a:rPr>
                        <a:t> </a:t>
                      </a:r>
                      <a:r>
                        <a:rPr sz="600" spc="-45" dirty="0">
                          <a:latin typeface="Verdana"/>
                          <a:cs typeface="Verdana"/>
                        </a:rPr>
                        <a:t>y  </a:t>
                      </a:r>
                      <a:r>
                        <a:rPr sz="600" dirty="0">
                          <a:latin typeface="Verdana"/>
                          <a:cs typeface="Verdana"/>
                        </a:rPr>
                        <a:t>la </a:t>
                      </a:r>
                      <a:r>
                        <a:rPr sz="600" b="1" spc="-5" dirty="0">
                          <a:latin typeface="Verdana"/>
                          <a:cs typeface="Verdana"/>
                        </a:rPr>
                        <a:t>Planeación Sesión por Sesión </a:t>
                      </a:r>
                      <a:r>
                        <a:rPr sz="600" dirty="0">
                          <a:latin typeface="Verdana"/>
                          <a:cs typeface="Verdana"/>
                        </a:rPr>
                        <a:t>de </a:t>
                      </a:r>
                      <a:r>
                        <a:rPr sz="600" spc="-5" dirty="0">
                          <a:latin typeface="Verdana"/>
                          <a:cs typeface="Verdana"/>
                        </a:rPr>
                        <a:t>Proyecto  </a:t>
                      </a:r>
                      <a:r>
                        <a:rPr sz="600" spc="-50" dirty="0">
                          <a:latin typeface="Verdana"/>
                          <a:cs typeface="Verdana"/>
                        </a:rPr>
                        <a:t>Interdisciplinario.</a:t>
                      </a:r>
                      <a:r>
                        <a:rPr sz="600" spc="-180" dirty="0">
                          <a:latin typeface="Verdana"/>
                          <a:cs typeface="Verdana"/>
                        </a:rPr>
                        <a:t> </a:t>
                      </a:r>
                      <a:r>
                        <a:rPr sz="600" spc="-25" dirty="0">
                          <a:latin typeface="Verdana"/>
                          <a:cs typeface="Verdana"/>
                        </a:rPr>
                        <a:t>Claros</a:t>
                      </a:r>
                      <a:r>
                        <a:rPr sz="600" spc="-110" dirty="0">
                          <a:latin typeface="Verdana"/>
                          <a:cs typeface="Verdana"/>
                        </a:rPr>
                        <a:t> </a:t>
                      </a:r>
                      <a:r>
                        <a:rPr sz="600" spc="-75" dirty="0">
                          <a:latin typeface="Verdana"/>
                          <a:cs typeface="Verdana"/>
                        </a:rPr>
                        <a:t>y</a:t>
                      </a:r>
                      <a:r>
                        <a:rPr sz="600" spc="-145" dirty="0">
                          <a:latin typeface="Verdana"/>
                          <a:cs typeface="Verdana"/>
                        </a:rPr>
                        <a:t> </a:t>
                      </a:r>
                      <a:r>
                        <a:rPr sz="600" spc="-15" dirty="0">
                          <a:latin typeface="Verdana"/>
                          <a:cs typeface="Verdana"/>
                        </a:rPr>
                        <a:t>completos.</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4"/>
                  </a:ext>
                </a:extLst>
              </a:tr>
              <a:tr h="1006925">
                <a:tc vMerge="1">
                  <a:txBody>
                    <a:bodyPr/>
                    <a:lstStyle/>
                    <a:p>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341630" marR="160020" indent="-265430">
                        <a:lnSpc>
                          <a:spcPct val="117000"/>
                        </a:lnSpc>
                        <a:spcBef>
                          <a:spcPts val="365"/>
                        </a:spcBef>
                      </a:pPr>
                      <a:r>
                        <a:rPr sz="600" b="1" spc="-40" dirty="0">
                          <a:solidFill>
                            <a:srgbClr val="FF0000"/>
                          </a:solidFill>
                          <a:latin typeface="Verdana"/>
                          <a:cs typeface="Verdana"/>
                        </a:rPr>
                        <a:t>12</a:t>
                      </a:r>
                      <a:r>
                        <a:rPr sz="600" spc="-40" dirty="0">
                          <a:latin typeface="Verdana"/>
                          <a:cs typeface="Verdana"/>
                        </a:rPr>
                        <a:t>. </a:t>
                      </a:r>
                      <a:r>
                        <a:rPr sz="600" spc="-35" dirty="0">
                          <a:latin typeface="Verdana"/>
                          <a:cs typeface="Verdana"/>
                        </a:rPr>
                        <a:t>Evaluación. Formatos.  </a:t>
                      </a:r>
                      <a:r>
                        <a:rPr sz="600" spc="-5" dirty="0">
                          <a:latin typeface="Verdana"/>
                          <a:cs typeface="Verdana"/>
                        </a:rPr>
                        <a:t>Grupo</a:t>
                      </a:r>
                      <a:r>
                        <a:rPr sz="600" spc="-35" dirty="0">
                          <a:latin typeface="Verdana"/>
                          <a:cs typeface="Verdana"/>
                        </a:rPr>
                        <a:t> </a:t>
                      </a:r>
                      <a:r>
                        <a:rPr sz="600" spc="-5" dirty="0">
                          <a:latin typeface="Verdana"/>
                          <a:cs typeface="Verdana"/>
                        </a:rPr>
                        <a:t>Heterogéneo.</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109220" algn="just">
                        <a:lnSpc>
                          <a:spcPct val="117300"/>
                        </a:lnSpc>
                        <a:spcBef>
                          <a:spcPts val="365"/>
                        </a:spcBef>
                      </a:pPr>
                      <a:r>
                        <a:rPr sz="600" spc="-40" dirty="0">
                          <a:latin typeface="Verdana"/>
                          <a:cs typeface="Verdana"/>
                        </a:rPr>
                        <a:t>Conjunto</a:t>
                      </a:r>
                      <a:r>
                        <a:rPr sz="600" spc="-85" dirty="0">
                          <a:latin typeface="Verdana"/>
                          <a:cs typeface="Verdana"/>
                        </a:rPr>
                        <a:t> </a:t>
                      </a:r>
                      <a:r>
                        <a:rPr sz="600" spc="-40" dirty="0">
                          <a:latin typeface="Verdana"/>
                          <a:cs typeface="Verdana"/>
                        </a:rPr>
                        <a:t>de</a:t>
                      </a:r>
                      <a:r>
                        <a:rPr sz="600" spc="-85" dirty="0">
                          <a:latin typeface="Verdana"/>
                          <a:cs typeface="Verdana"/>
                        </a:rPr>
                        <a:t> </a:t>
                      </a:r>
                      <a:r>
                        <a:rPr sz="600" spc="-35" dirty="0">
                          <a:latin typeface="Verdana"/>
                          <a:cs typeface="Verdana"/>
                        </a:rPr>
                        <a:t>los</a:t>
                      </a:r>
                      <a:r>
                        <a:rPr sz="600" spc="-85" dirty="0">
                          <a:latin typeface="Verdana"/>
                          <a:cs typeface="Verdana"/>
                        </a:rPr>
                        <a:t> </a:t>
                      </a:r>
                      <a:r>
                        <a:rPr sz="600" b="1" spc="-40" dirty="0">
                          <a:latin typeface="Verdana"/>
                          <a:cs typeface="Verdana"/>
                        </a:rPr>
                        <a:t>formatos</a:t>
                      </a:r>
                      <a:r>
                        <a:rPr sz="600" b="1" spc="-85" dirty="0">
                          <a:latin typeface="Verdana"/>
                          <a:cs typeface="Verdana"/>
                        </a:rPr>
                        <a:t> </a:t>
                      </a:r>
                      <a:r>
                        <a:rPr sz="600" b="1" spc="-35" dirty="0">
                          <a:latin typeface="Verdana"/>
                          <a:cs typeface="Verdana"/>
                        </a:rPr>
                        <a:t>elegidos</a:t>
                      </a:r>
                      <a:r>
                        <a:rPr sz="600" b="1" spc="-65" dirty="0">
                          <a:latin typeface="Verdana"/>
                          <a:cs typeface="Verdana"/>
                        </a:rPr>
                        <a:t> </a:t>
                      </a:r>
                      <a:r>
                        <a:rPr sz="600" b="1" spc="-40" dirty="0">
                          <a:latin typeface="Verdana"/>
                          <a:cs typeface="Verdana"/>
                        </a:rPr>
                        <a:t>por</a:t>
                      </a:r>
                      <a:r>
                        <a:rPr sz="600" b="1" spc="-85" dirty="0">
                          <a:latin typeface="Verdana"/>
                          <a:cs typeface="Verdana"/>
                        </a:rPr>
                        <a:t> </a:t>
                      </a:r>
                      <a:r>
                        <a:rPr sz="600" b="1" spc="-40" dirty="0">
                          <a:latin typeface="Verdana"/>
                          <a:cs typeface="Verdana"/>
                        </a:rPr>
                        <a:t>consenso</a:t>
                      </a:r>
                      <a:r>
                        <a:rPr sz="600" b="1" spc="-75" dirty="0">
                          <a:latin typeface="Verdana"/>
                          <a:cs typeface="Verdana"/>
                        </a:rPr>
                        <a:t> </a:t>
                      </a:r>
                      <a:r>
                        <a:rPr sz="600" spc="-40" dirty="0">
                          <a:latin typeface="Verdana"/>
                          <a:cs typeface="Verdana"/>
                        </a:rPr>
                        <a:t>en  </a:t>
                      </a:r>
                      <a:r>
                        <a:rPr sz="600" spc="-5" dirty="0">
                          <a:latin typeface="Verdana"/>
                          <a:cs typeface="Verdana"/>
                        </a:rPr>
                        <a:t>cada grupo heterogéneo, para </a:t>
                      </a:r>
                      <a:r>
                        <a:rPr sz="600" dirty="0">
                          <a:latin typeface="Verdana"/>
                          <a:cs typeface="Verdana"/>
                        </a:rPr>
                        <a:t>la </a:t>
                      </a:r>
                      <a:r>
                        <a:rPr sz="600" b="1" spc="-5" dirty="0">
                          <a:latin typeface="Verdana"/>
                          <a:cs typeface="Verdana"/>
                        </a:rPr>
                        <a:t>Planeación  General y Sesión </a:t>
                      </a:r>
                      <a:r>
                        <a:rPr sz="600" b="1" spc="-10" dirty="0">
                          <a:latin typeface="Verdana"/>
                          <a:cs typeface="Verdana"/>
                        </a:rPr>
                        <a:t>por </a:t>
                      </a:r>
                      <a:r>
                        <a:rPr sz="600" b="1" spc="-5" dirty="0">
                          <a:latin typeface="Verdana"/>
                          <a:cs typeface="Verdana"/>
                        </a:rPr>
                        <a:t>Sesión </a:t>
                      </a:r>
                      <a:r>
                        <a:rPr sz="600" spc="-5" dirty="0">
                          <a:latin typeface="Verdana"/>
                          <a:cs typeface="Verdana"/>
                        </a:rPr>
                        <a:t>de Proyecto  </a:t>
                      </a:r>
                      <a:r>
                        <a:rPr sz="600" spc="-50" dirty="0">
                          <a:latin typeface="Verdana"/>
                          <a:cs typeface="Verdana"/>
                        </a:rPr>
                        <a:t>Interdisciplinario.</a:t>
                      </a:r>
                      <a:endParaRPr sz="600">
                        <a:latin typeface="Verdana"/>
                        <a:cs typeface="Verdana"/>
                      </a:endParaRPr>
                    </a:p>
                    <a:p>
                      <a:pPr marL="76835">
                        <a:lnSpc>
                          <a:spcPct val="100000"/>
                        </a:lnSpc>
                        <a:spcBef>
                          <a:spcPts val="200"/>
                        </a:spcBef>
                      </a:pPr>
                      <a:r>
                        <a:rPr sz="600" spc="-5" dirty="0">
                          <a:latin typeface="Verdana"/>
                          <a:cs typeface="Verdana"/>
                        </a:rPr>
                        <a:t>Puede</a:t>
                      </a:r>
                      <a:r>
                        <a:rPr sz="600" spc="60" dirty="0">
                          <a:latin typeface="Verdana"/>
                          <a:cs typeface="Verdana"/>
                        </a:rPr>
                        <a:t> </a:t>
                      </a:r>
                      <a:r>
                        <a:rPr sz="600" spc="-5" dirty="0">
                          <a:latin typeface="Verdana"/>
                          <a:cs typeface="Verdana"/>
                        </a:rPr>
                        <a:t>haberse</a:t>
                      </a:r>
                      <a:r>
                        <a:rPr sz="600" spc="70" dirty="0">
                          <a:latin typeface="Verdana"/>
                          <a:cs typeface="Verdana"/>
                        </a:rPr>
                        <a:t> </a:t>
                      </a:r>
                      <a:r>
                        <a:rPr sz="600" spc="-5" dirty="0">
                          <a:latin typeface="Verdana"/>
                          <a:cs typeface="Verdana"/>
                        </a:rPr>
                        <a:t>elegido</a:t>
                      </a:r>
                      <a:r>
                        <a:rPr sz="600" spc="50" dirty="0">
                          <a:latin typeface="Verdana"/>
                          <a:cs typeface="Verdana"/>
                        </a:rPr>
                        <a:t> </a:t>
                      </a:r>
                      <a:r>
                        <a:rPr sz="600" spc="-10" dirty="0">
                          <a:latin typeface="Verdana"/>
                          <a:cs typeface="Verdana"/>
                        </a:rPr>
                        <a:t>el</a:t>
                      </a:r>
                      <a:r>
                        <a:rPr sz="600" spc="80" dirty="0">
                          <a:latin typeface="Verdana"/>
                          <a:cs typeface="Verdana"/>
                        </a:rPr>
                        <a:t> </a:t>
                      </a:r>
                      <a:r>
                        <a:rPr sz="600" spc="-5" dirty="0">
                          <a:latin typeface="Verdana"/>
                          <a:cs typeface="Verdana"/>
                        </a:rPr>
                        <a:t>producto</a:t>
                      </a:r>
                      <a:r>
                        <a:rPr sz="600" spc="60" dirty="0">
                          <a:latin typeface="Verdana"/>
                          <a:cs typeface="Verdana"/>
                        </a:rPr>
                        <a:t> </a:t>
                      </a:r>
                      <a:r>
                        <a:rPr sz="600" spc="-5" dirty="0">
                          <a:latin typeface="Verdana"/>
                          <a:cs typeface="Verdana"/>
                        </a:rPr>
                        <a:t>8,</a:t>
                      </a:r>
                      <a:r>
                        <a:rPr sz="600" spc="80" dirty="0">
                          <a:latin typeface="Verdana"/>
                          <a:cs typeface="Verdana"/>
                        </a:rPr>
                        <a:t> </a:t>
                      </a:r>
                      <a:r>
                        <a:rPr sz="600" spc="-5" dirty="0">
                          <a:latin typeface="Verdana"/>
                          <a:cs typeface="Verdana"/>
                        </a:rPr>
                        <a:t>o</a:t>
                      </a:r>
                      <a:r>
                        <a:rPr sz="600" spc="60" dirty="0">
                          <a:latin typeface="Verdana"/>
                          <a:cs typeface="Verdana"/>
                        </a:rPr>
                        <a:t> </a:t>
                      </a:r>
                      <a:r>
                        <a:rPr sz="600" spc="-10" dirty="0">
                          <a:latin typeface="Verdana"/>
                          <a:cs typeface="Verdana"/>
                        </a:rPr>
                        <a:t>el</a:t>
                      </a:r>
                      <a:r>
                        <a:rPr sz="600" spc="80" dirty="0">
                          <a:latin typeface="Verdana"/>
                          <a:cs typeface="Verdana"/>
                        </a:rPr>
                        <a:t> </a:t>
                      </a:r>
                      <a:r>
                        <a:rPr sz="600" spc="-5" dirty="0">
                          <a:latin typeface="Verdana"/>
                          <a:cs typeface="Verdana"/>
                        </a:rPr>
                        <a:t>formato</a:t>
                      </a:r>
                      <a:endParaRPr sz="600">
                        <a:latin typeface="Verdana"/>
                        <a:cs typeface="Verdana"/>
                      </a:endParaRPr>
                    </a:p>
                    <a:p>
                      <a:pPr marL="76835" marR="114935" algn="just">
                        <a:lnSpc>
                          <a:spcPct val="117000"/>
                        </a:lnSpc>
                        <a:spcBef>
                          <a:spcPts val="15"/>
                        </a:spcBef>
                      </a:pPr>
                      <a:r>
                        <a:rPr sz="600" spc="-5" dirty="0">
                          <a:latin typeface="Verdana"/>
                          <a:cs typeface="Verdana"/>
                        </a:rPr>
                        <a:t>de planeación operativa de </a:t>
                      </a:r>
                      <a:r>
                        <a:rPr sz="600" dirty="0">
                          <a:latin typeface="Verdana"/>
                          <a:cs typeface="Verdana"/>
                        </a:rPr>
                        <a:t>la </a:t>
                      </a:r>
                      <a:r>
                        <a:rPr sz="600" spc="-5" dirty="0">
                          <a:latin typeface="Verdana"/>
                          <a:cs typeface="Verdana"/>
                        </a:rPr>
                        <a:t>propia institución.  Claros y completos.</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5"/>
                  </a:ext>
                </a:extLst>
              </a:tr>
              <a:tr h="432644">
                <a:tc vMerge="1">
                  <a:txBody>
                    <a:bodyPr/>
                    <a:lstStyle/>
                    <a:p>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271145" marR="239395" indent="-195580" algn="just">
                        <a:lnSpc>
                          <a:spcPct val="117500"/>
                        </a:lnSpc>
                        <a:spcBef>
                          <a:spcPts val="365"/>
                        </a:spcBef>
                      </a:pPr>
                      <a:r>
                        <a:rPr sz="600" b="1" spc="-5" dirty="0">
                          <a:solidFill>
                            <a:srgbClr val="FF0000"/>
                          </a:solidFill>
                          <a:latin typeface="Verdana"/>
                          <a:cs typeface="Verdana"/>
                        </a:rPr>
                        <a:t>13. </a:t>
                      </a:r>
                      <a:r>
                        <a:rPr sz="600" dirty="0">
                          <a:latin typeface="Verdana"/>
                          <a:cs typeface="Verdana"/>
                        </a:rPr>
                        <a:t>Lista de </a:t>
                      </a:r>
                      <a:r>
                        <a:rPr sz="600" spc="-5" dirty="0">
                          <a:latin typeface="Verdana"/>
                          <a:cs typeface="Verdana"/>
                        </a:rPr>
                        <a:t>pasos para  </a:t>
                      </a:r>
                      <a:r>
                        <a:rPr sz="600" spc="-30" dirty="0">
                          <a:latin typeface="Verdana"/>
                          <a:cs typeface="Verdana"/>
                        </a:rPr>
                        <a:t>realizar </a:t>
                      </a:r>
                      <a:r>
                        <a:rPr sz="600" spc="-45" dirty="0">
                          <a:latin typeface="Verdana"/>
                          <a:cs typeface="Verdana"/>
                        </a:rPr>
                        <a:t>una </a:t>
                      </a:r>
                      <a:r>
                        <a:rPr sz="600" spc="-30" dirty="0">
                          <a:latin typeface="Verdana"/>
                          <a:cs typeface="Verdana"/>
                        </a:rPr>
                        <a:t>infografía  </a:t>
                      </a:r>
                      <a:r>
                        <a:rPr sz="600" spc="-5" dirty="0">
                          <a:latin typeface="Verdana"/>
                          <a:cs typeface="Verdana"/>
                        </a:rPr>
                        <a:t>digital.</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a:lnSpc>
                          <a:spcPct val="100000"/>
                        </a:lnSpc>
                        <a:spcBef>
                          <a:spcPts val="575"/>
                        </a:spcBef>
                      </a:pPr>
                      <a:r>
                        <a:rPr sz="600" spc="-5" dirty="0">
                          <a:latin typeface="Verdana"/>
                          <a:cs typeface="Verdana"/>
                        </a:rPr>
                        <a:t>Elaborada por cada equipo</a:t>
                      </a:r>
                      <a:r>
                        <a:rPr sz="600" dirty="0">
                          <a:latin typeface="Verdana"/>
                          <a:cs typeface="Verdana"/>
                        </a:rPr>
                        <a:t> </a:t>
                      </a:r>
                      <a:r>
                        <a:rPr sz="600" spc="-5" dirty="0">
                          <a:latin typeface="Verdana"/>
                          <a:cs typeface="Verdana"/>
                        </a:rPr>
                        <a:t>heterogéneo.</a:t>
                      </a:r>
                      <a:endParaRPr sz="600">
                        <a:latin typeface="Verdana"/>
                        <a:cs typeface="Verdana"/>
                      </a:endParaRPr>
                    </a:p>
                  </a:txBody>
                  <a:tcPr marL="0" marR="0" marT="4680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35"/>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6"/>
                  </a:ext>
                </a:extLst>
              </a:tr>
              <a:tr h="548640">
                <a:tc vMerge="1">
                  <a:txBody>
                    <a:bodyPr/>
                    <a:lstStyle/>
                    <a:p>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a:lnSpc>
                          <a:spcPct val="100000"/>
                        </a:lnSpc>
                        <a:spcBef>
                          <a:spcPts val="25"/>
                        </a:spcBef>
                      </a:pPr>
                      <a:endParaRPr sz="700">
                        <a:latin typeface="Times New Roman"/>
                        <a:cs typeface="Times New Roman"/>
                      </a:endParaRPr>
                    </a:p>
                    <a:p>
                      <a:pPr marL="76200">
                        <a:lnSpc>
                          <a:spcPct val="100000"/>
                        </a:lnSpc>
                      </a:pPr>
                      <a:r>
                        <a:rPr sz="600" b="1" spc="-145" dirty="0">
                          <a:solidFill>
                            <a:srgbClr val="FF0000"/>
                          </a:solidFill>
                          <a:latin typeface="Verdana"/>
                          <a:cs typeface="Verdana"/>
                        </a:rPr>
                        <a:t>14.</a:t>
                      </a:r>
                      <a:r>
                        <a:rPr sz="600" b="1" spc="-75" dirty="0">
                          <a:solidFill>
                            <a:srgbClr val="FF0000"/>
                          </a:solidFill>
                          <a:latin typeface="Verdana"/>
                          <a:cs typeface="Verdana"/>
                        </a:rPr>
                        <a:t> </a:t>
                      </a:r>
                      <a:r>
                        <a:rPr sz="600" spc="-40" dirty="0">
                          <a:latin typeface="Verdana"/>
                          <a:cs typeface="Verdana"/>
                        </a:rPr>
                        <a:t>Infografía.</a:t>
                      </a:r>
                      <a:endParaRPr sz="600">
                        <a:latin typeface="Verdana"/>
                        <a:cs typeface="Verdana"/>
                      </a:endParaRPr>
                    </a:p>
                  </a:txBody>
                  <a:tcPr marL="0" marR="0" marT="2035"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04139" marR="110489" algn="just">
                        <a:lnSpc>
                          <a:spcPct val="117000"/>
                        </a:lnSpc>
                        <a:spcBef>
                          <a:spcPts val="380"/>
                        </a:spcBef>
                      </a:pPr>
                      <a:r>
                        <a:rPr sz="600" spc="-5" dirty="0">
                          <a:latin typeface="Verdana"/>
                          <a:cs typeface="Verdana"/>
                        </a:rPr>
                        <a:t>De todos los integrantes </a:t>
                      </a:r>
                      <a:r>
                        <a:rPr sz="600" spc="-10" dirty="0">
                          <a:latin typeface="Verdana"/>
                          <a:cs typeface="Verdana"/>
                        </a:rPr>
                        <a:t>del </a:t>
                      </a:r>
                      <a:r>
                        <a:rPr sz="600" spc="-5" dirty="0">
                          <a:latin typeface="Verdana"/>
                          <a:cs typeface="Verdana"/>
                        </a:rPr>
                        <a:t>equipo. Con  </a:t>
                      </a:r>
                      <a:r>
                        <a:rPr sz="600" dirty="0">
                          <a:latin typeface="Verdana"/>
                          <a:cs typeface="Verdana"/>
                        </a:rPr>
                        <a:t>las </a:t>
                      </a:r>
                      <a:r>
                        <a:rPr sz="600" spc="-5" dirty="0">
                          <a:latin typeface="Verdana"/>
                          <a:cs typeface="Verdana"/>
                        </a:rPr>
                        <a:t>especificaciones dadas </a:t>
                      </a:r>
                      <a:r>
                        <a:rPr sz="600" spc="-10" dirty="0">
                          <a:latin typeface="Verdana"/>
                          <a:cs typeface="Verdana"/>
                        </a:rPr>
                        <a:t>en </a:t>
                      </a:r>
                      <a:r>
                        <a:rPr sz="600" dirty="0">
                          <a:latin typeface="Verdana"/>
                          <a:cs typeface="Verdana"/>
                        </a:rPr>
                        <a:t>la </a:t>
                      </a:r>
                      <a:r>
                        <a:rPr sz="600" i="1" spc="10" dirty="0">
                          <a:latin typeface="Verdana"/>
                          <a:cs typeface="Verdana"/>
                        </a:rPr>
                        <a:t>“</a:t>
                      </a:r>
                      <a:r>
                        <a:rPr sz="600" spc="10" dirty="0">
                          <a:latin typeface="Verdana"/>
                          <a:cs typeface="Verdana"/>
                        </a:rPr>
                        <a:t>Convocatoria  para </a:t>
                      </a:r>
                      <a:r>
                        <a:rPr sz="600" spc="-10" dirty="0">
                          <a:latin typeface="Verdana"/>
                          <a:cs typeface="Verdana"/>
                        </a:rPr>
                        <a:t>Concurso </a:t>
                      </a:r>
                      <a:r>
                        <a:rPr sz="600" spc="40" dirty="0">
                          <a:latin typeface="Verdana"/>
                          <a:cs typeface="Verdana"/>
                        </a:rPr>
                        <a:t>de</a:t>
                      </a:r>
                      <a:r>
                        <a:rPr sz="600" spc="-260" dirty="0">
                          <a:latin typeface="Verdana"/>
                          <a:cs typeface="Verdana"/>
                        </a:rPr>
                        <a:t> </a:t>
                      </a:r>
                      <a:r>
                        <a:rPr sz="600" spc="-45" dirty="0">
                          <a:latin typeface="Verdana"/>
                          <a:cs typeface="Verdana"/>
                        </a:rPr>
                        <a:t>Infografías</a:t>
                      </a:r>
                      <a:r>
                        <a:rPr sz="600" i="1" spc="-45" dirty="0">
                          <a:latin typeface="Verdana"/>
                          <a:cs typeface="Verdana"/>
                        </a:rPr>
                        <a:t>”</a:t>
                      </a:r>
                      <a:r>
                        <a:rPr sz="600" spc="-45" dirty="0">
                          <a:latin typeface="Verdana"/>
                          <a:cs typeface="Verdana"/>
                        </a:rPr>
                        <a:t>.</a:t>
                      </a:r>
                      <a:endParaRPr sz="600">
                        <a:latin typeface="Verdana"/>
                        <a:cs typeface="Verdana"/>
                      </a:endParaRPr>
                    </a:p>
                  </a:txBody>
                  <a:tcPr marL="0" marR="0" marT="30932"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7"/>
                  </a:ext>
                </a:extLst>
              </a:tr>
              <a:tr h="363576">
                <a:tc vMerge="1">
                  <a:txBody>
                    <a:bodyPr/>
                    <a:lstStyle/>
                    <a:p>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200">
                        <a:lnSpc>
                          <a:spcPct val="100000"/>
                        </a:lnSpc>
                        <a:spcBef>
                          <a:spcPts val="580"/>
                        </a:spcBef>
                      </a:pPr>
                      <a:r>
                        <a:rPr sz="600" b="1" spc="-5" dirty="0">
                          <a:solidFill>
                            <a:srgbClr val="FF0000"/>
                          </a:solidFill>
                          <a:latin typeface="Verdana"/>
                          <a:cs typeface="Verdana"/>
                        </a:rPr>
                        <a:t>15. </a:t>
                      </a:r>
                      <a:r>
                        <a:rPr sz="600" spc="-5" dirty="0">
                          <a:latin typeface="Verdana"/>
                          <a:cs typeface="Verdana"/>
                        </a:rPr>
                        <a:t>Reflexiones</a:t>
                      </a:r>
                      <a:r>
                        <a:rPr sz="600" spc="-280" dirty="0">
                          <a:latin typeface="Verdana"/>
                          <a:cs typeface="Verdana"/>
                        </a:rPr>
                        <a:t> </a:t>
                      </a:r>
                      <a:r>
                        <a:rPr sz="600" spc="-5" dirty="0">
                          <a:latin typeface="Verdana"/>
                          <a:cs typeface="Verdana"/>
                        </a:rPr>
                        <a:t>personales.</a:t>
                      </a:r>
                      <a:endParaRPr sz="600">
                        <a:latin typeface="Verdana"/>
                        <a:cs typeface="Verdana"/>
                      </a:endParaRPr>
                    </a:p>
                  </a:txBody>
                  <a:tcPr marL="0" marR="0" marT="47212"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76835" marR="250190">
                        <a:lnSpc>
                          <a:spcPct val="118000"/>
                        </a:lnSpc>
                        <a:spcBef>
                          <a:spcPts val="365"/>
                        </a:spcBef>
                        <a:tabLst>
                          <a:tab pos="3024505" algn="l"/>
                        </a:tabLst>
                      </a:pPr>
                      <a:r>
                        <a:rPr sz="600" dirty="0">
                          <a:latin typeface="Verdana"/>
                          <a:cs typeface="Verdana"/>
                        </a:rPr>
                        <a:t>A</a:t>
                      </a:r>
                      <a:r>
                        <a:rPr sz="600" spc="5" dirty="0">
                          <a:latin typeface="Verdana"/>
                          <a:cs typeface="Verdana"/>
                        </a:rPr>
                        <a:t>t</a:t>
                      </a:r>
                      <a:r>
                        <a:rPr sz="600" spc="-10" dirty="0">
                          <a:latin typeface="Verdana"/>
                          <a:cs typeface="Verdana"/>
                        </a:rPr>
                        <a:t>e</a:t>
                      </a:r>
                      <a:r>
                        <a:rPr sz="600" spc="5" dirty="0">
                          <a:latin typeface="Verdana"/>
                          <a:cs typeface="Verdana"/>
                        </a:rPr>
                        <a:t>n</a:t>
                      </a:r>
                      <a:r>
                        <a:rPr sz="600" dirty="0">
                          <a:latin typeface="Verdana"/>
                          <a:cs typeface="Verdana"/>
                        </a:rPr>
                        <a:t>d</a:t>
                      </a:r>
                      <a:r>
                        <a:rPr sz="600" spc="10" dirty="0">
                          <a:latin typeface="Verdana"/>
                          <a:cs typeface="Verdana"/>
                        </a:rPr>
                        <a:t>i</a:t>
                      </a:r>
                      <a:r>
                        <a:rPr sz="600" spc="-10" dirty="0">
                          <a:latin typeface="Verdana"/>
                          <a:cs typeface="Verdana"/>
                        </a:rPr>
                        <a:t>e</a:t>
                      </a:r>
                      <a:r>
                        <a:rPr sz="600" spc="5" dirty="0">
                          <a:latin typeface="Verdana"/>
                          <a:cs typeface="Verdana"/>
                        </a:rPr>
                        <a:t>n</a:t>
                      </a:r>
                      <a:r>
                        <a:rPr sz="600" dirty="0">
                          <a:latin typeface="Verdana"/>
                          <a:cs typeface="Verdana"/>
                        </a:rPr>
                        <a:t>do</a:t>
                      </a:r>
                      <a:r>
                        <a:rPr sz="600" spc="-75" dirty="0">
                          <a:latin typeface="Verdana"/>
                          <a:cs typeface="Verdana"/>
                        </a:rPr>
                        <a:t> </a:t>
                      </a:r>
                      <a:r>
                        <a:rPr sz="600" dirty="0">
                          <a:latin typeface="Verdana"/>
                          <a:cs typeface="Verdana"/>
                        </a:rPr>
                        <a:t>a</a:t>
                      </a:r>
                      <a:r>
                        <a:rPr sz="600" spc="-75" dirty="0">
                          <a:latin typeface="Verdana"/>
                          <a:cs typeface="Verdana"/>
                        </a:rPr>
                        <a:t> </a:t>
                      </a:r>
                      <a:r>
                        <a:rPr sz="600" spc="10" dirty="0">
                          <a:latin typeface="Verdana"/>
                          <a:cs typeface="Verdana"/>
                        </a:rPr>
                        <a:t>l</a:t>
                      </a:r>
                      <a:r>
                        <a:rPr sz="600" dirty="0">
                          <a:latin typeface="Verdana"/>
                          <a:cs typeface="Verdana"/>
                        </a:rPr>
                        <a:t>as</a:t>
                      </a:r>
                      <a:r>
                        <a:rPr sz="600" spc="-80" dirty="0">
                          <a:latin typeface="Verdana"/>
                          <a:cs typeface="Verdana"/>
                        </a:rPr>
                        <a:t> </a:t>
                      </a:r>
                      <a:r>
                        <a:rPr sz="600" dirty="0">
                          <a:latin typeface="Verdana"/>
                          <a:cs typeface="Verdana"/>
                        </a:rPr>
                        <a:t>p</a:t>
                      </a:r>
                      <a:r>
                        <a:rPr sz="600" spc="5" dirty="0">
                          <a:latin typeface="Verdana"/>
                          <a:cs typeface="Verdana"/>
                        </a:rPr>
                        <a:t>r</a:t>
                      </a:r>
                      <a:r>
                        <a:rPr sz="600" spc="-10" dirty="0">
                          <a:latin typeface="Verdana"/>
                          <a:cs typeface="Verdana"/>
                        </a:rPr>
                        <a:t>e</a:t>
                      </a:r>
                      <a:r>
                        <a:rPr sz="600" dirty="0">
                          <a:latin typeface="Verdana"/>
                          <a:cs typeface="Verdana"/>
                        </a:rPr>
                        <a:t>g</a:t>
                      </a:r>
                      <a:r>
                        <a:rPr sz="600" spc="5" dirty="0">
                          <a:latin typeface="Verdana"/>
                          <a:cs typeface="Verdana"/>
                        </a:rPr>
                        <a:t>un</a:t>
                      </a:r>
                      <a:r>
                        <a:rPr sz="600" dirty="0">
                          <a:latin typeface="Verdana"/>
                          <a:cs typeface="Verdana"/>
                        </a:rPr>
                        <a:t>tas</a:t>
                      </a:r>
                      <a:r>
                        <a:rPr sz="600" spc="-65" dirty="0">
                          <a:latin typeface="Verdana"/>
                          <a:cs typeface="Verdana"/>
                        </a:rPr>
                        <a:t> </a:t>
                      </a:r>
                      <a:r>
                        <a:rPr sz="600" dirty="0">
                          <a:latin typeface="Verdana"/>
                          <a:cs typeface="Verdana"/>
                        </a:rPr>
                        <a:t>p</a:t>
                      </a:r>
                      <a:r>
                        <a:rPr sz="600" spc="10" dirty="0">
                          <a:latin typeface="Verdana"/>
                          <a:cs typeface="Verdana"/>
                        </a:rPr>
                        <a:t>l</a:t>
                      </a:r>
                      <a:r>
                        <a:rPr sz="600" dirty="0">
                          <a:latin typeface="Verdana"/>
                          <a:cs typeface="Verdana"/>
                        </a:rPr>
                        <a:t>a</a:t>
                      </a:r>
                      <a:r>
                        <a:rPr sz="600" spc="5" dirty="0">
                          <a:latin typeface="Verdana"/>
                          <a:cs typeface="Verdana"/>
                        </a:rPr>
                        <a:t>n</a:t>
                      </a:r>
                      <a:r>
                        <a:rPr sz="600" dirty="0">
                          <a:latin typeface="Verdana"/>
                          <a:cs typeface="Verdana"/>
                        </a:rPr>
                        <a:t>t</a:t>
                      </a:r>
                      <a:r>
                        <a:rPr sz="600" spc="-10" dirty="0">
                          <a:latin typeface="Verdana"/>
                          <a:cs typeface="Verdana"/>
                        </a:rPr>
                        <a:t>e</a:t>
                      </a:r>
                      <a:r>
                        <a:rPr sz="600" dirty="0">
                          <a:latin typeface="Verdana"/>
                          <a:cs typeface="Verdana"/>
                        </a:rPr>
                        <a:t>adas</a:t>
                      </a:r>
                      <a:r>
                        <a:rPr sz="600" spc="-75" dirty="0">
                          <a:latin typeface="Verdana"/>
                          <a:cs typeface="Verdana"/>
                        </a:rPr>
                        <a:t> </a:t>
                      </a:r>
                      <a:r>
                        <a:rPr sz="600" spc="-10" dirty="0">
                          <a:latin typeface="Verdana"/>
                          <a:cs typeface="Verdana"/>
                        </a:rPr>
                        <a:t>e</a:t>
                      </a:r>
                      <a:r>
                        <a:rPr sz="600" dirty="0">
                          <a:latin typeface="Verdana"/>
                          <a:cs typeface="Verdana"/>
                        </a:rPr>
                        <a:t>n</a:t>
                      </a:r>
                      <a:r>
                        <a:rPr sz="600" spc="-70" dirty="0">
                          <a:latin typeface="Verdana"/>
                          <a:cs typeface="Verdana"/>
                        </a:rPr>
                        <a:t> </a:t>
                      </a:r>
                      <a:r>
                        <a:rPr sz="600" spc="10" dirty="0">
                          <a:latin typeface="Verdana"/>
                          <a:cs typeface="Verdana"/>
                        </a:rPr>
                        <a:t>l</a:t>
                      </a:r>
                      <a:r>
                        <a:rPr sz="600" dirty="0">
                          <a:latin typeface="Verdana"/>
                          <a:cs typeface="Verdana"/>
                        </a:rPr>
                        <a:t>a	</a:t>
                      </a:r>
                      <a:r>
                        <a:rPr sz="600" spc="5" dirty="0">
                          <a:latin typeface="Verdana"/>
                          <a:cs typeface="Verdana"/>
                        </a:rPr>
                        <a:t>4</a:t>
                      </a:r>
                      <a:r>
                        <a:rPr sz="600" spc="10" dirty="0">
                          <a:latin typeface="Verdana"/>
                          <a:cs typeface="Verdana"/>
                        </a:rPr>
                        <a:t>a</a:t>
                      </a:r>
                      <a:r>
                        <a:rPr sz="600" dirty="0">
                          <a:latin typeface="Verdana"/>
                          <a:cs typeface="Verdana"/>
                        </a:rPr>
                        <a:t>.  </a:t>
                      </a:r>
                      <a:r>
                        <a:rPr sz="600" spc="-5" dirty="0">
                          <a:latin typeface="Verdana"/>
                          <a:cs typeface="Verdana"/>
                        </a:rPr>
                        <a:t>R.T.B.</a:t>
                      </a:r>
                      <a:endParaRPr sz="600">
                        <a:latin typeface="Verdana"/>
                        <a:cs typeface="Verdana"/>
                      </a:endParaRPr>
                    </a:p>
                  </a:txBody>
                  <a:tcPr marL="0" marR="0" marT="29711"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tc>
                  <a:txBody>
                    <a:bodyPr/>
                    <a:lstStyle/>
                    <a:p>
                      <a:pPr marL="12700">
                        <a:lnSpc>
                          <a:spcPts val="2640"/>
                        </a:lnSpc>
                      </a:pPr>
                      <a:r>
                        <a:rPr sz="1500" dirty="0">
                          <a:latin typeface="Wingdings"/>
                          <a:cs typeface="Wingdings"/>
                        </a:rPr>
                        <a:t></a:t>
                      </a:r>
                      <a:endParaRPr sz="1500">
                        <a:latin typeface="Wingdings"/>
                        <a:cs typeface="Wingdings"/>
                      </a:endParaRPr>
                    </a:p>
                  </a:txBody>
                  <a:tcPr marL="0" marR="0" marT="0" marB="0">
                    <a:lnL w="12700">
                      <a:solidFill>
                        <a:srgbClr val="1F5868"/>
                      </a:solidFill>
                      <a:prstDash val="solid"/>
                    </a:lnL>
                    <a:lnR w="12700">
                      <a:solidFill>
                        <a:srgbClr val="1F5868"/>
                      </a:solidFill>
                      <a:prstDash val="solid"/>
                    </a:lnR>
                    <a:lnT w="12700">
                      <a:solidFill>
                        <a:srgbClr val="1F5868"/>
                      </a:solidFill>
                      <a:prstDash val="solid"/>
                    </a:lnT>
                    <a:lnB w="12700">
                      <a:solidFill>
                        <a:srgbClr val="1F5868"/>
                      </a:solidFill>
                      <a:prstDash val="soli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object 2"/>
          <p:cNvSpPr txBox="1">
            <a:spLocks noGrp="1"/>
          </p:cNvSpPr>
          <p:nvPr>
            <p:ph type="title"/>
          </p:nvPr>
        </p:nvSpPr>
        <p:spPr>
          <a:xfrm>
            <a:off x="381000" y="152400"/>
            <a:ext cx="6781800" cy="405133"/>
          </a:xfrm>
          <a:prstGeom prst="rect">
            <a:avLst/>
          </a:prstGeom>
        </p:spPr>
        <p:txBody>
          <a:bodyPr vert="horz" wrap="square" lIns="0" tIns="96415" rIns="0" bIns="0" rtlCol="0">
            <a:spAutoFit/>
          </a:bodyPr>
          <a:lstStyle/>
          <a:p>
            <a:pPr marL="171450">
              <a:lnSpc>
                <a:spcPct val="100000"/>
              </a:lnSpc>
              <a:spcBef>
                <a:spcPts val="130"/>
              </a:spcBef>
            </a:pPr>
            <a:r>
              <a:rPr lang="es-MX" sz="2000" b="1" spc="40" dirty="0">
                <a:solidFill>
                  <a:schemeClr val="tx1">
                    <a:lumMod val="50000"/>
                    <a:lumOff val="50000"/>
                  </a:schemeClr>
                </a:solidFill>
              </a:rPr>
              <a:t>PRODUCTO 13. </a:t>
            </a:r>
            <a:r>
              <a:rPr lang="es-MX" sz="1800" b="1" spc="40" dirty="0">
                <a:solidFill>
                  <a:schemeClr val="tx1">
                    <a:lumMod val="50000"/>
                    <a:lumOff val="50000"/>
                  </a:schemeClr>
                </a:solidFill>
              </a:rPr>
              <a:t>PASOS PARA LA INFOGRAFÍA </a:t>
            </a:r>
            <a:r>
              <a:rPr lang="es-MX" sz="1800" spc="40" dirty="0">
                <a:solidFill>
                  <a:srgbClr val="0070C0"/>
                </a:solidFill>
              </a:rPr>
              <a:t>(1 DE 1)</a:t>
            </a:r>
            <a:endParaRPr sz="1800" spc="0" dirty="0">
              <a:solidFill>
                <a:srgbClr val="0070C0"/>
              </a:solidFill>
            </a:endParaRPr>
          </a:p>
        </p:txBody>
      </p:sp>
      <p:pic>
        <p:nvPicPr>
          <p:cNvPr id="2097156" name="Imagen 5"/>
          <p:cNvPicPr>
            <a:picLocks noChangeAspect="1"/>
          </p:cNvPicPr>
          <p:nvPr/>
        </p:nvPicPr>
        <p:blipFill>
          <a:blip r:embed="rId2"/>
          <a:stretch>
            <a:fillRect/>
          </a:stretch>
        </p:blipFill>
        <p:spPr>
          <a:xfrm>
            <a:off x="457200" y="914400"/>
            <a:ext cx="8229600" cy="55487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64652-A9D7-4B23-B71D-E5CE6930F9C0}"/>
              </a:ext>
            </a:extLst>
          </p:cNvPr>
          <p:cNvSpPr>
            <a:spLocks noGrp="1"/>
          </p:cNvSpPr>
          <p:nvPr>
            <p:ph type="title"/>
          </p:nvPr>
        </p:nvSpPr>
        <p:spPr>
          <a:xfrm rot="18148280">
            <a:off x="15529" y="2095567"/>
            <a:ext cx="5073019" cy="1871019"/>
          </a:xfrm>
        </p:spPr>
        <p:txBody>
          <a:bodyPr/>
          <a:lstStyle/>
          <a:p>
            <a:r>
              <a:rPr lang="es-MX" dirty="0">
                <a:solidFill>
                  <a:schemeClr val="tx2">
                    <a:lumMod val="60000"/>
                    <a:lumOff val="40000"/>
                  </a:schemeClr>
                </a:solidFill>
                <a:latin typeface="Gill Sans Ultra Bold" panose="020B0A02020104020203" pitchFamily="34" charset="0"/>
              </a:rPr>
              <a:t>Cómo hacer una infografía</a:t>
            </a:r>
          </a:p>
        </p:txBody>
      </p:sp>
      <p:pic>
        <p:nvPicPr>
          <p:cNvPr id="6" name="Marcador de contenido 5">
            <a:extLst>
              <a:ext uri="{FF2B5EF4-FFF2-40B4-BE49-F238E27FC236}">
                <a16:creationId xmlns:a16="http://schemas.microsoft.com/office/drawing/2014/main" id="{96C0C0BF-C993-420B-AD96-8CAFF14FCA5C}"/>
              </a:ext>
            </a:extLst>
          </p:cNvPr>
          <p:cNvPicPr>
            <a:picLocks noGrp="1" noChangeAspect="1"/>
          </p:cNvPicPr>
          <p:nvPr>
            <p:ph sz="quarter" idx="13"/>
          </p:nvPr>
        </p:nvPicPr>
        <p:blipFill>
          <a:blip r:embed="rId2"/>
          <a:stretch>
            <a:fillRect/>
          </a:stretch>
        </p:blipFill>
        <p:spPr>
          <a:xfrm>
            <a:off x="4106780" y="742495"/>
            <a:ext cx="3304673" cy="5373009"/>
          </a:xfrm>
        </p:spPr>
      </p:pic>
    </p:spTree>
    <p:extLst>
      <p:ext uri="{BB962C8B-B14F-4D97-AF65-F5344CB8AC3E}">
        <p14:creationId xmlns:p14="http://schemas.microsoft.com/office/powerpoint/2010/main" val="46759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3"/>
          <p:cNvSpPr>
            <a:spLocks noGrp="1"/>
          </p:cNvSpPr>
          <p:nvPr>
            <p:ph sz="quarter" idx="13"/>
          </p:nvPr>
        </p:nvSpPr>
        <p:spPr>
          <a:xfrm>
            <a:off x="541338" y="2120900"/>
            <a:ext cx="8221662" cy="4105275"/>
          </a:xfrm>
        </p:spPr>
        <p:txBody>
          <a:bodyPr/>
          <a:lstStyle/>
          <a:p>
            <a:pPr marL="0" indent="0" algn="ctr"/>
            <a:r>
              <a:rPr lang="es-MX" altLang="en-US" sz="2800" dirty="0">
                <a:solidFill>
                  <a:srgbClr val="404040"/>
                </a:solidFill>
                <a:latin typeface="Helvetica Light" charset="0"/>
                <a:cs typeface="Helvetica Light" charset="0"/>
              </a:rPr>
              <a:t>Indice</a:t>
            </a:r>
          </a:p>
          <a:p>
            <a:pPr marL="0" indent="0"/>
            <a:r>
              <a:rPr lang="es-MX" altLang="en-US" sz="2400" dirty="0">
                <a:solidFill>
                  <a:srgbClr val="404040"/>
                </a:solidFill>
                <a:latin typeface="Helvetica Light" charset="0"/>
                <a:cs typeface="Helvetica Light" charset="0"/>
              </a:rPr>
              <a:t>1.- 2.- Fotografías de la sesión</a:t>
            </a:r>
          </a:p>
          <a:p>
            <a:pPr marL="0" indent="0"/>
            <a:r>
              <a:rPr lang="es-MX" altLang="en-US" sz="2400" dirty="0">
                <a:solidFill>
                  <a:srgbClr val="404040"/>
                </a:solidFill>
                <a:latin typeface="Helvetica Light" charset="0"/>
                <a:cs typeface="Helvetica Light" charset="0"/>
              </a:rPr>
              <a:t>3.- Fotografía del organizador gráfico</a:t>
            </a:r>
          </a:p>
          <a:p>
            <a:pPr marL="0" indent="0"/>
            <a:endParaRPr lang="es-MX" altLang="en-US" dirty="0">
              <a:solidFill>
                <a:srgbClr val="404040"/>
              </a:solidFill>
              <a:latin typeface="Helvetica Light" charset="0"/>
              <a:cs typeface="Helvetica Light" charset="0"/>
            </a:endParaRPr>
          </a:p>
          <a:p>
            <a:pPr marL="0" indent="0"/>
            <a:endParaRPr lang="es-MX" altLang="en-US" dirty="0">
              <a:solidFill>
                <a:srgbClr val="404040"/>
              </a:solidFill>
              <a:latin typeface="Helvetica Light" charset="0"/>
              <a:cs typeface="Helvetica Light" charset="0"/>
            </a:endParaRPr>
          </a:p>
        </p:txBody>
      </p:sp>
      <p:sp>
        <p:nvSpPr>
          <p:cNvPr id="7" name="Title 1">
            <a:extLst>
              <a:ext uri="{FF2B5EF4-FFF2-40B4-BE49-F238E27FC236}">
                <a16:creationId xmlns:a16="http://schemas.microsoft.com/office/drawing/2014/main" id="{AADEE40B-8438-FF4E-A70B-974B2C530D08}"/>
              </a:ext>
            </a:extLst>
          </p:cNvPr>
          <p:cNvSpPr>
            <a:spLocks noGrp="1"/>
          </p:cNvSpPr>
          <p:nvPr>
            <p:ph type="title"/>
          </p:nvPr>
        </p:nvSpPr>
        <p:spPr>
          <a:xfrm>
            <a:off x="541338" y="630238"/>
            <a:ext cx="8221662" cy="812800"/>
          </a:xfrm>
        </p:spPr>
        <p:txBody>
          <a:bodyPr/>
          <a:lstStyle/>
          <a:p>
            <a:pPr algn="ctr"/>
            <a:r>
              <a:rPr lang="es-MX" altLang="en-US" dirty="0">
                <a:solidFill>
                  <a:schemeClr val="tx1"/>
                </a:solidFill>
                <a:latin typeface="Helvetica Light" charset="0"/>
                <a:cs typeface="Helvetica" panose="020B0604020202020204" pitchFamily="34" charset="0"/>
              </a:rPr>
              <a:t>Preparatoria Universidad La Salle</a:t>
            </a:r>
          </a:p>
        </p:txBody>
      </p:sp>
      <p:sp>
        <p:nvSpPr>
          <p:cNvPr id="8" name="Text Placeholder 2">
            <a:extLst>
              <a:ext uri="{FF2B5EF4-FFF2-40B4-BE49-F238E27FC236}">
                <a16:creationId xmlns:a16="http://schemas.microsoft.com/office/drawing/2014/main" id="{BD77A767-7917-5E44-8672-54417EC76395}"/>
              </a:ext>
            </a:extLst>
          </p:cNvPr>
          <p:cNvSpPr>
            <a:spLocks noGrp="1"/>
          </p:cNvSpPr>
          <p:nvPr>
            <p:ph type="body" sz="quarter" idx="12"/>
          </p:nvPr>
        </p:nvSpPr>
        <p:spPr>
          <a:xfrm>
            <a:off x="541338" y="1443038"/>
            <a:ext cx="8221662" cy="355600"/>
          </a:xfrm>
        </p:spPr>
        <p:txBody>
          <a:bodyPr/>
          <a:lstStyle/>
          <a:p>
            <a:pPr marL="0" indent="0" algn="ctr">
              <a:defRPr/>
            </a:pPr>
            <a:r>
              <a:rPr lang="es-MX" altLang="en-US" dirty="0">
                <a:solidFill>
                  <a:srgbClr val="404040"/>
                </a:solidFill>
                <a:latin typeface="Helvetica Light" charset="0"/>
              </a:rPr>
              <a:t>1006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Reflexiones</a:t>
            </a:r>
            <a:r>
              <a:rPr lang="en-US" dirty="0"/>
              <a:t> finales</a:t>
            </a:r>
            <a:endParaRPr lang="es-MX" dirty="0"/>
          </a:p>
        </p:txBody>
      </p:sp>
      <p:sp>
        <p:nvSpPr>
          <p:cNvPr id="4" name="Marcador de contenido 3"/>
          <p:cNvSpPr>
            <a:spLocks noGrp="1"/>
          </p:cNvSpPr>
          <p:nvPr>
            <p:ph sz="quarter" idx="13"/>
          </p:nvPr>
        </p:nvSpPr>
        <p:spPr>
          <a:xfrm>
            <a:off x="541502" y="1624896"/>
            <a:ext cx="8220986" cy="4106333"/>
          </a:xfrm>
        </p:spPr>
        <p:txBody>
          <a:bodyPr/>
          <a:lstStyle/>
          <a:p>
            <a:r>
              <a:rPr lang="es-MX" sz="1200" b="1" dirty="0"/>
              <a:t>¿Cuáles fueron las dificultades para la construcción del proyecto interdisciplinario?</a:t>
            </a:r>
          </a:p>
          <a:p>
            <a:endParaRPr lang="en-US" sz="1200" b="1" dirty="0"/>
          </a:p>
          <a:p>
            <a:pPr algn="just"/>
            <a:r>
              <a:rPr lang="es-MX" sz="1200" dirty="0"/>
              <a:t>	El principal problema fue la falta de tiempo, el no coincidir en horarios e incluso en espacios; muy pocas veces todos coincidíamos para reunirnos, ya que cada uno de nosotros tiene horarios diferentes, lo que complicaba un poco el poder ponernos de acuerdo en ciertos aspectos. Otro dilema fue consensuar el tema, ya que algunos proyectos que se proponían resultaban más adecuados para unas materias que para otras y tuvimos que ir descartando o modificando temas hasta encontrar uno en el que todas las materias no tuvieran dificultad en encontrar la relación de la materia con el tema. Finalmente, creemos que se nos da muy poco tiempo para la elaboración de las evidencias, planeación y demás recursos que nos piden, pues generalmente coincide con los periodos de evaluación y entrega de calificaciones.</a:t>
            </a:r>
            <a:endParaRPr lang="es-MX" dirty="0"/>
          </a:p>
          <a:p>
            <a:endParaRPr lang="es-MX" sz="2400" dirty="0"/>
          </a:p>
        </p:txBody>
      </p:sp>
    </p:spTree>
    <p:extLst>
      <p:ext uri="{BB962C8B-B14F-4D97-AF65-F5344CB8AC3E}">
        <p14:creationId xmlns:p14="http://schemas.microsoft.com/office/powerpoint/2010/main" val="338811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quarter" idx="13"/>
          </p:nvPr>
        </p:nvSpPr>
        <p:spPr>
          <a:xfrm>
            <a:off x="408152" y="1860884"/>
            <a:ext cx="8220986" cy="4425616"/>
          </a:xfrm>
        </p:spPr>
        <p:txBody>
          <a:bodyPr/>
          <a:lstStyle/>
          <a:p>
            <a:r>
              <a:rPr lang="es-MX" sz="1200" b="1" dirty="0"/>
              <a:t>¿Cómo afrontaron esas dificultades?</a:t>
            </a:r>
          </a:p>
          <a:p>
            <a:endParaRPr lang="en-US" sz="1200" b="1" dirty="0"/>
          </a:p>
          <a:p>
            <a:r>
              <a:rPr lang="es-ES" sz="1200" dirty="0"/>
              <a:t>	Checando con el coordinador del equipo las actividades que se tenían que realizar, además el coordinador creó un grupo de </a:t>
            </a:r>
            <a:r>
              <a:rPr lang="es-ES" sz="1200" dirty="0" err="1"/>
              <a:t>whatsapp</a:t>
            </a:r>
            <a:r>
              <a:rPr lang="es-ES" sz="1200" dirty="0"/>
              <a:t> en donde podíamos ponernos de acuerdo con las actividades que teníamos que realizar, además de que, si bien es cierto que no nos reunimos todos, si coincidíamos en algún momento para hablar del trabajo a realizar.</a:t>
            </a:r>
            <a:endParaRPr lang="es-MX" sz="1200" dirty="0"/>
          </a:p>
          <a:p>
            <a:endParaRPr lang="en-US" sz="1200" dirty="0"/>
          </a:p>
          <a:p>
            <a:endParaRPr lang="en-US" sz="1200" dirty="0"/>
          </a:p>
          <a:p>
            <a:r>
              <a:rPr lang="es-MX" sz="1200" b="1" dirty="0"/>
              <a:t>¿Qué resultados obtuviste y cómo los podrías ocupar tanto en tus clases y en tu vida cotidiana?</a:t>
            </a:r>
          </a:p>
          <a:p>
            <a:endParaRPr lang="en-US" sz="1200" b="1" dirty="0"/>
          </a:p>
          <a:p>
            <a:r>
              <a:rPr lang="es-MX" sz="1200" dirty="0"/>
              <a:t>Creo que hubo una mayor interacción con mis compañeros y obviamente eso influyó de manera positiva en nuestro trabajo ante grupo. Darnos cuenta de las implicaciones de todas las materias en la construcción de significado es algo más fácil si tienes a otras voces que te orientan, critican y apoyan, al momento de diseñar una dinámica o un proyecto. En efecto, la suma de los otros, el yo y los otros, es mucho más fuerte que una multitud de intenciones sin unión o sin intención.</a:t>
            </a:r>
            <a:endParaRPr lang="es-MX" dirty="0"/>
          </a:p>
          <a:p>
            <a:endParaRPr lang="es-MX" sz="1200" dirty="0"/>
          </a:p>
          <a:p>
            <a:endParaRPr lang="es-MX" sz="600" dirty="0"/>
          </a:p>
        </p:txBody>
      </p:sp>
    </p:spTree>
    <p:extLst>
      <p:ext uri="{BB962C8B-B14F-4D97-AF65-F5344CB8AC3E}">
        <p14:creationId xmlns:p14="http://schemas.microsoft.com/office/powerpoint/2010/main" val="212094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altLang="en-US" dirty="0">
                <a:solidFill>
                  <a:srgbClr val="404040"/>
                </a:solidFill>
                <a:latin typeface="Helvetica Light" charset="0"/>
                <a:cs typeface="Helvetica Light" charset="0"/>
              </a:rPr>
              <a:t>Producto 1 CAIAC</a:t>
            </a:r>
            <a:endParaRPr lang="es-MX" dirty="0"/>
          </a:p>
        </p:txBody>
      </p:sp>
      <p:sp>
        <p:nvSpPr>
          <p:cNvPr id="3" name="Marcador de texto 2"/>
          <p:cNvSpPr>
            <a:spLocks noGrp="1"/>
          </p:cNvSpPr>
          <p:nvPr>
            <p:ph type="body" sz="quarter" idx="12"/>
          </p:nvPr>
        </p:nvSpPr>
        <p:spPr/>
        <p:txBody>
          <a:bodyPr/>
          <a:lstStyle/>
          <a:p>
            <a:pPr algn="ctr"/>
            <a:r>
              <a:rPr lang="es-MX" altLang="en-US" dirty="0">
                <a:solidFill>
                  <a:srgbClr val="404040"/>
                </a:solidFill>
                <a:latin typeface="Helvetica Light" charset="0"/>
                <a:cs typeface="Helvetica Light" charset="0"/>
              </a:rPr>
              <a:t>Conclusiones generales</a:t>
            </a:r>
          </a:p>
          <a:p>
            <a:endParaRPr lang="es-MX" dirty="0"/>
          </a:p>
        </p:txBody>
      </p:sp>
      <p:sp>
        <p:nvSpPr>
          <p:cNvPr id="4" name="Marcador de contenido 3"/>
          <p:cNvSpPr>
            <a:spLocks noGrp="1"/>
          </p:cNvSpPr>
          <p:nvPr>
            <p:ph sz="quarter" idx="13"/>
          </p:nvPr>
        </p:nvSpPr>
        <p:spPr>
          <a:xfrm>
            <a:off x="541503" y="2120197"/>
            <a:ext cx="5850506" cy="2495766"/>
          </a:xfrm>
        </p:spPr>
        <p:txBody>
          <a:bodyPr/>
          <a:lstStyle/>
          <a:p>
            <a:pPr algn="just"/>
            <a:r>
              <a:rPr lang="es-MX" dirty="0"/>
              <a:t>La </a:t>
            </a:r>
            <a:r>
              <a:rPr lang="es-MX" dirty="0">
                <a:solidFill>
                  <a:schemeClr val="bg2">
                    <a:lumMod val="25000"/>
                  </a:schemeClr>
                </a:solidFill>
              </a:rPr>
              <a:t>interdisciplinariedad</a:t>
            </a:r>
            <a:r>
              <a:rPr lang="es-MX" dirty="0"/>
              <a:t> y el</a:t>
            </a:r>
          </a:p>
          <a:p>
            <a:pPr algn="just"/>
            <a:r>
              <a:rPr lang="es-MX" dirty="0">
                <a:solidFill>
                  <a:schemeClr val="bg2">
                    <a:lumMod val="25000"/>
                  </a:schemeClr>
                </a:solidFill>
              </a:rPr>
              <a:t>aprendizaje colaborativo </a:t>
            </a:r>
            <a:r>
              <a:rPr lang="es-MX" dirty="0"/>
              <a:t>deben </a:t>
            </a:r>
          </a:p>
          <a:p>
            <a:pPr algn="just"/>
            <a:r>
              <a:rPr lang="es-MX" dirty="0"/>
              <a:t>ser entendidos como objetivo y </a:t>
            </a:r>
          </a:p>
          <a:p>
            <a:pPr algn="just"/>
            <a:r>
              <a:rPr lang="es-MX" dirty="0"/>
              <a:t>método. </a:t>
            </a:r>
          </a:p>
        </p:txBody>
      </p:sp>
    </p:spTree>
    <p:extLst>
      <p:ext uri="{BB962C8B-B14F-4D97-AF65-F5344CB8AC3E}">
        <p14:creationId xmlns:p14="http://schemas.microsoft.com/office/powerpoint/2010/main" val="104998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60485" y="617529"/>
            <a:ext cx="6119446" cy="2677656"/>
          </a:xfrm>
          <a:prstGeom prst="rect">
            <a:avLst/>
          </a:prstGeom>
        </p:spPr>
        <p:txBody>
          <a:bodyPr wrap="square">
            <a:spAutoFit/>
          </a:bodyPr>
          <a:lstStyle/>
          <a:p>
            <a:r>
              <a:rPr lang="es-MX" sz="2800" dirty="0"/>
              <a:t>Como método, es la forma en la que se integran los conocimientos a través de un lenguaje común para la solución de problemas inmediatos del estudiante, quien se convertirán en un participante activo del proceso.</a:t>
            </a:r>
          </a:p>
        </p:txBody>
      </p:sp>
    </p:spTree>
    <p:extLst>
      <p:ext uri="{BB962C8B-B14F-4D97-AF65-F5344CB8AC3E}">
        <p14:creationId xmlns:p14="http://schemas.microsoft.com/office/powerpoint/2010/main" val="58382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1200" y="4281854"/>
            <a:ext cx="2917194" cy="1944321"/>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42" y="2329962"/>
            <a:ext cx="2928552" cy="1951891"/>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394" y="2333747"/>
            <a:ext cx="5845746" cy="3896213"/>
          </a:xfrm>
          <a:prstGeom prst="rect">
            <a:avLst/>
          </a:prstGeom>
        </p:spPr>
      </p:pic>
      <p:sp>
        <p:nvSpPr>
          <p:cNvPr id="9" name="Rectángulo 8"/>
          <p:cNvSpPr/>
          <p:nvPr/>
        </p:nvSpPr>
        <p:spPr>
          <a:xfrm rot="281137">
            <a:off x="1929716" y="879203"/>
            <a:ext cx="4739503" cy="523220"/>
          </a:xfrm>
          <a:prstGeom prst="rect">
            <a:avLst/>
          </a:prstGeom>
        </p:spPr>
        <p:txBody>
          <a:bodyPr wrap="none">
            <a:spAutoFit/>
          </a:bodyPr>
          <a:lstStyle/>
          <a:p>
            <a:pPr marL="0" indent="0"/>
            <a:r>
              <a:rPr lang="es-MX" altLang="en-US" sz="2800" dirty="0">
                <a:solidFill>
                  <a:srgbClr val="404040"/>
                </a:solidFill>
                <a:latin typeface="Gill Sans Ultra Bold" panose="020B0A02020104020203" pitchFamily="34" charset="0"/>
                <a:cs typeface="Helvetica Light" charset="0"/>
              </a:rPr>
              <a:t>Fotografías</a:t>
            </a:r>
            <a:r>
              <a:rPr lang="es-MX" altLang="en-US" sz="2800" dirty="0">
                <a:solidFill>
                  <a:srgbClr val="404040"/>
                </a:solidFill>
                <a:latin typeface="Helvetica Light" charset="0"/>
                <a:cs typeface="Helvetica Light" charset="0"/>
              </a:rPr>
              <a:t> de la sesión</a:t>
            </a:r>
          </a:p>
        </p:txBody>
      </p:sp>
    </p:spTree>
    <p:extLst>
      <p:ext uri="{BB962C8B-B14F-4D97-AF65-F5344CB8AC3E}">
        <p14:creationId xmlns:p14="http://schemas.microsoft.com/office/powerpoint/2010/main" val="355662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36931" y="1813168"/>
            <a:ext cx="6467354" cy="4310517"/>
          </a:xfrm>
        </p:spPr>
      </p:pic>
      <p:sp>
        <p:nvSpPr>
          <p:cNvPr id="6" name="Rectángulo 5"/>
          <p:cNvSpPr/>
          <p:nvPr/>
        </p:nvSpPr>
        <p:spPr>
          <a:xfrm>
            <a:off x="805325" y="949542"/>
            <a:ext cx="4624984" cy="523220"/>
          </a:xfrm>
          <a:prstGeom prst="rect">
            <a:avLst/>
          </a:prstGeom>
        </p:spPr>
        <p:txBody>
          <a:bodyPr wrap="none">
            <a:spAutoFit/>
          </a:bodyPr>
          <a:lstStyle/>
          <a:p>
            <a:pPr marL="0" indent="0"/>
            <a:r>
              <a:rPr lang="es-MX" altLang="en-US" dirty="0">
                <a:solidFill>
                  <a:srgbClr val="404040"/>
                </a:solidFill>
                <a:latin typeface="Helvetica Light" charset="0"/>
                <a:cs typeface="Helvetica Light" charset="0"/>
              </a:rPr>
              <a:t>Fotografía del </a:t>
            </a:r>
            <a:r>
              <a:rPr lang="es-MX" altLang="en-US" sz="2800" dirty="0">
                <a:solidFill>
                  <a:srgbClr val="404040"/>
                </a:solidFill>
                <a:latin typeface="Jokerman" panose="04090605060D06020702" pitchFamily="82" charset="0"/>
                <a:cs typeface="Helvetica Light" charset="0"/>
              </a:rPr>
              <a:t>organizador</a:t>
            </a:r>
            <a:r>
              <a:rPr lang="es-MX" altLang="en-US" dirty="0">
                <a:solidFill>
                  <a:srgbClr val="404040"/>
                </a:solidFill>
                <a:latin typeface="Helvetica Light" charset="0"/>
                <a:cs typeface="Helvetica Light" charset="0"/>
              </a:rPr>
              <a:t> gráfico</a:t>
            </a:r>
          </a:p>
        </p:txBody>
      </p:sp>
    </p:spTree>
    <p:extLst>
      <p:ext uri="{BB962C8B-B14F-4D97-AF65-F5344CB8AC3E}">
        <p14:creationId xmlns:p14="http://schemas.microsoft.com/office/powerpoint/2010/main" val="355404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29761" y="908921"/>
            <a:ext cx="7702062" cy="5535858"/>
          </a:xfrm>
        </p:spPr>
      </p:pic>
    </p:spTree>
    <p:extLst>
      <p:ext uri="{BB962C8B-B14F-4D97-AF65-F5344CB8AC3E}">
        <p14:creationId xmlns:p14="http://schemas.microsoft.com/office/powerpoint/2010/main" val="301452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A2F5F6E-7FCA-4490-91D3-D5485681D906}"/>
              </a:ext>
            </a:extLst>
          </p:cNvPr>
          <p:cNvPicPr>
            <a:picLocks noChangeAspect="1"/>
          </p:cNvPicPr>
          <p:nvPr/>
        </p:nvPicPr>
        <p:blipFill>
          <a:blip r:embed="rId2"/>
          <a:stretch>
            <a:fillRect/>
          </a:stretch>
        </p:blipFill>
        <p:spPr>
          <a:xfrm>
            <a:off x="0" y="857250"/>
            <a:ext cx="9144000" cy="5143501"/>
          </a:xfrm>
          <a:prstGeom prst="rect">
            <a:avLst/>
          </a:prstGeom>
        </p:spPr>
      </p:pic>
      <p:sp>
        <p:nvSpPr>
          <p:cNvPr id="2" name="CuadroTexto 1">
            <a:extLst>
              <a:ext uri="{FF2B5EF4-FFF2-40B4-BE49-F238E27FC236}">
                <a16:creationId xmlns:a16="http://schemas.microsoft.com/office/drawing/2014/main" id="{2971086E-CE3F-4217-9A09-71B74EDC29ED}"/>
              </a:ext>
            </a:extLst>
          </p:cNvPr>
          <p:cNvSpPr txBox="1"/>
          <p:nvPr/>
        </p:nvSpPr>
        <p:spPr>
          <a:xfrm>
            <a:off x="506437" y="506437"/>
            <a:ext cx="1463040" cy="369332"/>
          </a:xfrm>
          <a:prstGeom prst="rect">
            <a:avLst/>
          </a:prstGeom>
          <a:noFill/>
          <a:ln w="38100">
            <a:solidFill>
              <a:srgbClr val="639729"/>
            </a:solidFill>
          </a:ln>
        </p:spPr>
        <p:txBody>
          <a:bodyPr wrap="square" rtlCol="0">
            <a:spAutoFit/>
          </a:bodyPr>
          <a:lstStyle/>
          <a:p>
            <a:r>
              <a:rPr lang="es-MX" dirty="0"/>
              <a:t>Producto 4</a:t>
            </a:r>
          </a:p>
        </p:txBody>
      </p:sp>
    </p:spTree>
    <p:extLst>
      <p:ext uri="{BB962C8B-B14F-4D97-AF65-F5344CB8AC3E}">
        <p14:creationId xmlns:p14="http://schemas.microsoft.com/office/powerpoint/2010/main" val="6896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rgbClr val="404040"/>
      </a:dk1>
      <a:lt1>
        <a:sysClr val="window" lastClr="FFFFFF"/>
      </a:lt1>
      <a:dk2>
        <a:srgbClr val="1F497D"/>
      </a:dk2>
      <a:lt2>
        <a:srgbClr val="EEECE1"/>
      </a:lt2>
      <a:accent1>
        <a:srgbClr val="5B97DF"/>
      </a:accent1>
      <a:accent2>
        <a:srgbClr val="F40A0E"/>
      </a:accent2>
      <a:accent3>
        <a:srgbClr val="261A80"/>
      </a:accent3>
      <a:accent4>
        <a:srgbClr val="509CAD"/>
      </a:accent4>
      <a:accent5>
        <a:srgbClr val="C64837"/>
      </a:accent5>
      <a:accent6>
        <a:srgbClr val="67B3F7"/>
      </a:accent6>
      <a:hlink>
        <a:srgbClr val="FFFFFF"/>
      </a:hlink>
      <a:folHlink>
        <a:srgbClr val="5F7B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2024</TotalTime>
  <Words>4258</Words>
  <Application>Microsoft Office PowerPoint</Application>
  <PresentationFormat>Presentación en pantalla (4:3)</PresentationFormat>
  <Paragraphs>588</Paragraphs>
  <Slides>31</Slides>
  <Notes>0</Notes>
  <HiddenSlides>0</HiddenSlides>
  <MMClips>0</MMClips>
  <ScaleCrop>false</ScaleCrop>
  <HeadingPairs>
    <vt:vector size="8" baseType="variant">
      <vt:variant>
        <vt:lpstr>Fuentes usadas</vt:lpstr>
      </vt:variant>
      <vt:variant>
        <vt:i4>15</vt:i4>
      </vt:variant>
      <vt:variant>
        <vt:lpstr>Tema</vt:lpstr>
      </vt:variant>
      <vt:variant>
        <vt:i4>2</vt:i4>
      </vt:variant>
      <vt:variant>
        <vt:lpstr>Servidores OLE incrustados</vt:lpstr>
      </vt:variant>
      <vt:variant>
        <vt:i4>2</vt:i4>
      </vt:variant>
      <vt:variant>
        <vt:lpstr>Títulos de diapositiva</vt:lpstr>
      </vt:variant>
      <vt:variant>
        <vt:i4>31</vt:i4>
      </vt:variant>
    </vt:vector>
  </HeadingPairs>
  <TitlesOfParts>
    <vt:vector size="50" baseType="lpstr">
      <vt:lpstr>MS PGothic</vt:lpstr>
      <vt:lpstr>MS PGothic</vt:lpstr>
      <vt:lpstr>Arial</vt:lpstr>
      <vt:lpstr>Calibri</vt:lpstr>
      <vt:lpstr>Century Gothic</vt:lpstr>
      <vt:lpstr>DejaVu Sans</vt:lpstr>
      <vt:lpstr>Gill Sans Ultra Bold</vt:lpstr>
      <vt:lpstr>Goudy Stout</vt:lpstr>
      <vt:lpstr>Helvetica</vt:lpstr>
      <vt:lpstr>Helvetica Light</vt:lpstr>
      <vt:lpstr>Jokerman</vt:lpstr>
      <vt:lpstr>Symbol</vt:lpstr>
      <vt:lpstr>Times New Roman</vt:lpstr>
      <vt:lpstr>Verdana</vt:lpstr>
      <vt:lpstr>Wingdings</vt:lpstr>
      <vt:lpstr>Office Theme</vt:lpstr>
      <vt:lpstr>Diseño personalizado</vt:lpstr>
      <vt:lpstr>Documento</vt:lpstr>
      <vt:lpstr>Document</vt:lpstr>
      <vt:lpstr>Preparatoria Universidad La Salle</vt:lpstr>
      <vt:lpstr>Preparatoria Universidad La Salle</vt:lpstr>
      <vt:lpstr>Preparatoria Universidad La Salle</vt:lpstr>
      <vt:lpstr>Producto 1 CAIAC</vt:lpstr>
      <vt:lpstr>Presentación de PowerPoint</vt:lpstr>
      <vt:lpstr>Presentación de PowerPoint</vt:lpstr>
      <vt:lpstr>Presentación de PowerPoint</vt:lpstr>
      <vt:lpstr>Presentación de PowerPoint</vt:lpstr>
      <vt:lpstr>Presentación de PowerPoint</vt:lpstr>
      <vt:lpstr>Producto 5</vt:lpstr>
      <vt:lpstr>Producto 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Producto 9</vt:lpstr>
      <vt:lpstr>Presentación de PowerPoint</vt:lpstr>
      <vt:lpstr>Presentación de PowerPoint</vt:lpstr>
      <vt:lpstr>Presentación de PowerPoint</vt:lpstr>
      <vt:lpstr>Presentación de PowerPoint</vt:lpstr>
      <vt:lpstr>PRODUCTO 13. PASOS PARA LA INFOGRAFÍA (1 DE 1)</vt:lpstr>
      <vt:lpstr>Cómo hacer una infografía</vt:lpstr>
      <vt:lpstr>Reflexiones finales</vt:lpstr>
      <vt:lpstr>Presentación de PowerPoint</vt:lpstr>
    </vt:vector>
  </TitlesOfParts>
  <Company>UNIVERSIDAD LA SALLE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Diaz</dc:creator>
  <cp:lastModifiedBy>Luis Ve</cp:lastModifiedBy>
  <cp:revision>120</cp:revision>
  <dcterms:created xsi:type="dcterms:W3CDTF">2014-02-04T20:28:13Z</dcterms:created>
  <dcterms:modified xsi:type="dcterms:W3CDTF">2018-08-07T02:38:08Z</dcterms:modified>
</cp:coreProperties>
</file>